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66" r:id="rId3"/>
    <p:sldId id="258" r:id="rId4"/>
    <p:sldId id="259" r:id="rId5"/>
    <p:sldId id="264" r:id="rId6"/>
    <p:sldId id="261" r:id="rId7"/>
    <p:sldId id="262" r:id="rId8"/>
    <p:sldId id="273" r:id="rId9"/>
    <p:sldId id="274" r:id="rId10"/>
    <p:sldId id="275" r:id="rId11"/>
    <p:sldId id="27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ED15A4-2551-48C4-B479-8FC4BBF44E4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7862B41-BC4C-4599-9722-A7DA21817A25}">
      <dgm:prSet custT="1"/>
      <dgm:spPr/>
      <dgm:t>
        <a:bodyPr/>
        <a:lstStyle/>
        <a:p>
          <a:pPr rtl="1"/>
          <a:r>
            <a:rPr lang="en-US" sz="2100" dirty="0" err="1"/>
            <a:t>يضع</a:t>
          </a:r>
          <a:r>
            <a:rPr lang="en-US" sz="2100" dirty="0"/>
            <a:t> </a:t>
          </a:r>
          <a:r>
            <a:rPr lang="en-US" sz="2100" dirty="0" err="1"/>
            <a:t>المؤجر</a:t>
          </a:r>
          <a:r>
            <a:rPr lang="en-US" sz="2100" dirty="0"/>
            <a:t> 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كليا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أو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جزئيا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سفينة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مزودة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بالتسليح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التجهيز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تحت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تصرف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المستأجر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للقيام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برحلة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أو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عدة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رحلات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مقابل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أجرة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السفينة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: 650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قا.ب.ج</a:t>
          </a:r>
          <a:endParaRPr lang="en-US" sz="18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5131D67F-5C15-4F5A-81A8-473F94A29538}" type="parTrans" cxnId="{953F679F-ABFF-4D14-9FBC-6D2CAED3BE5C}">
      <dgm:prSet/>
      <dgm:spPr/>
      <dgm:t>
        <a:bodyPr/>
        <a:lstStyle/>
        <a:p>
          <a:endParaRPr lang="en-US"/>
        </a:p>
      </dgm:t>
    </dgm:pt>
    <dgm:pt modelId="{81B16641-322E-410A-B87F-18988EE256B8}" type="sibTrans" cxnId="{953F679F-ABFF-4D14-9FBC-6D2CAED3BE5C}">
      <dgm:prSet/>
      <dgm:spPr/>
      <dgm:t>
        <a:bodyPr/>
        <a:lstStyle/>
        <a:p>
          <a:endParaRPr lang="en-US"/>
        </a:p>
      </dgm:t>
    </dgm:pt>
    <dgm:pt modelId="{B8F82F9D-E5FA-4302-8E63-17D2EDD79522}">
      <dgm:prSet custT="1"/>
      <dgm:spPr/>
      <dgm:t>
        <a:bodyPr/>
        <a:lstStyle/>
        <a:p>
          <a:pPr rtl="1"/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يحتفظ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</a:t>
          </a:r>
          <a:r>
            <a:rPr lang="en-US" sz="1800" dirty="0" err="1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لمؤجر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بالتسيير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الملاحي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ا</a:t>
          </a:r>
          <a:r>
            <a:rPr lang="en-US" sz="18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لتجاري:651</a:t>
          </a:r>
          <a:r>
            <a:rPr lang="en-US" sz="180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قا.ب.ج</a:t>
          </a:r>
          <a:endParaRPr lang="en-US" sz="1800" dirty="0">
            <a:solidFill>
              <a:schemeClr val="tx1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ECC8A644-3BB6-40F7-9B5A-560CB9DCFD23}" type="parTrans" cxnId="{C468303E-28C6-440F-8F3F-527490511669}">
      <dgm:prSet/>
      <dgm:spPr/>
      <dgm:t>
        <a:bodyPr/>
        <a:lstStyle/>
        <a:p>
          <a:endParaRPr lang="en-US"/>
        </a:p>
      </dgm:t>
    </dgm:pt>
    <dgm:pt modelId="{D4728E25-AC2D-4F5F-B094-DDF70590A60E}" type="sibTrans" cxnId="{C468303E-28C6-440F-8F3F-527490511669}">
      <dgm:prSet/>
      <dgm:spPr/>
      <dgm:t>
        <a:bodyPr/>
        <a:lstStyle/>
        <a:p>
          <a:endParaRPr lang="en-US"/>
        </a:p>
      </dgm:t>
    </dgm:pt>
    <dgm:pt modelId="{071DAE3A-8452-44C1-8FB3-8A57CD3B0A85}" type="pres">
      <dgm:prSet presAssocID="{01ED15A4-2551-48C4-B479-8FC4BBF44E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3BF5C76-6572-4D14-92BC-158C7383EEA9}" type="pres">
      <dgm:prSet presAssocID="{27862B41-BC4C-4599-9722-A7DA21817A25}" presName="hierRoot1" presStyleCnt="0"/>
      <dgm:spPr/>
    </dgm:pt>
    <dgm:pt modelId="{DDC740E1-72C2-4507-B948-14F6C902F25C}" type="pres">
      <dgm:prSet presAssocID="{27862B41-BC4C-4599-9722-A7DA21817A25}" presName="composite" presStyleCnt="0"/>
      <dgm:spPr/>
    </dgm:pt>
    <dgm:pt modelId="{1C0782DE-F0D2-4A21-B8B3-9322677C1E4C}" type="pres">
      <dgm:prSet presAssocID="{27862B41-BC4C-4599-9722-A7DA21817A25}" presName="background" presStyleLbl="node0" presStyleIdx="0" presStyleCnt="2"/>
      <dgm:spPr/>
    </dgm:pt>
    <dgm:pt modelId="{91BFAB9F-ACDA-4379-AE54-C68FDDF6D714}" type="pres">
      <dgm:prSet presAssocID="{27862B41-BC4C-4599-9722-A7DA21817A25}" presName="text" presStyleLbl="fgAcc0" presStyleIdx="0" presStyleCnt="2">
        <dgm:presLayoutVars>
          <dgm:chPref val="3"/>
        </dgm:presLayoutVars>
      </dgm:prSet>
      <dgm:spPr/>
    </dgm:pt>
    <dgm:pt modelId="{E803A9F9-C9F9-4155-8A03-9BFCAC5AA879}" type="pres">
      <dgm:prSet presAssocID="{27862B41-BC4C-4599-9722-A7DA21817A25}" presName="hierChild2" presStyleCnt="0"/>
      <dgm:spPr/>
    </dgm:pt>
    <dgm:pt modelId="{B6B1A363-28D9-4361-AE8F-6163DD4CA022}" type="pres">
      <dgm:prSet presAssocID="{B8F82F9D-E5FA-4302-8E63-17D2EDD79522}" presName="hierRoot1" presStyleCnt="0"/>
      <dgm:spPr/>
    </dgm:pt>
    <dgm:pt modelId="{7316CEED-C19D-4AE9-9413-426633A8F1E2}" type="pres">
      <dgm:prSet presAssocID="{B8F82F9D-E5FA-4302-8E63-17D2EDD79522}" presName="composite" presStyleCnt="0"/>
      <dgm:spPr/>
    </dgm:pt>
    <dgm:pt modelId="{7B87C3D0-E292-4268-BBC3-39D02BA50F04}" type="pres">
      <dgm:prSet presAssocID="{B8F82F9D-E5FA-4302-8E63-17D2EDD79522}" presName="background" presStyleLbl="node0" presStyleIdx="1" presStyleCnt="2"/>
      <dgm:spPr/>
    </dgm:pt>
    <dgm:pt modelId="{0B095A11-372E-4E71-B61D-79C4E20DDA30}" type="pres">
      <dgm:prSet presAssocID="{B8F82F9D-E5FA-4302-8E63-17D2EDD79522}" presName="text" presStyleLbl="fgAcc0" presStyleIdx="1" presStyleCnt="2">
        <dgm:presLayoutVars>
          <dgm:chPref val="3"/>
        </dgm:presLayoutVars>
      </dgm:prSet>
      <dgm:spPr/>
    </dgm:pt>
    <dgm:pt modelId="{64AB2BB3-A64E-474C-B928-1A76EE7D2F72}" type="pres">
      <dgm:prSet presAssocID="{B8F82F9D-E5FA-4302-8E63-17D2EDD79522}" presName="hierChild2" presStyleCnt="0"/>
      <dgm:spPr/>
    </dgm:pt>
  </dgm:ptLst>
  <dgm:cxnLst>
    <dgm:cxn modelId="{652F3824-A7DE-4DF1-B807-47F1055ACF80}" type="presOf" srcId="{01ED15A4-2551-48C4-B479-8FC4BBF44E4A}" destId="{071DAE3A-8452-44C1-8FB3-8A57CD3B0A85}" srcOrd="0" destOrd="0" presId="urn:microsoft.com/office/officeart/2005/8/layout/hierarchy1"/>
    <dgm:cxn modelId="{4F328537-CE83-418C-B580-D19E63F59AD3}" type="presOf" srcId="{B8F82F9D-E5FA-4302-8E63-17D2EDD79522}" destId="{0B095A11-372E-4E71-B61D-79C4E20DDA30}" srcOrd="0" destOrd="0" presId="urn:microsoft.com/office/officeart/2005/8/layout/hierarchy1"/>
    <dgm:cxn modelId="{C468303E-28C6-440F-8F3F-527490511669}" srcId="{01ED15A4-2551-48C4-B479-8FC4BBF44E4A}" destId="{B8F82F9D-E5FA-4302-8E63-17D2EDD79522}" srcOrd="1" destOrd="0" parTransId="{ECC8A644-3BB6-40F7-9B5A-560CB9DCFD23}" sibTransId="{D4728E25-AC2D-4F5F-B094-DDF70590A60E}"/>
    <dgm:cxn modelId="{C08EF177-858D-4585-B7A4-EA1F55C25972}" type="presOf" srcId="{27862B41-BC4C-4599-9722-A7DA21817A25}" destId="{91BFAB9F-ACDA-4379-AE54-C68FDDF6D714}" srcOrd="0" destOrd="0" presId="urn:microsoft.com/office/officeart/2005/8/layout/hierarchy1"/>
    <dgm:cxn modelId="{953F679F-ABFF-4D14-9FBC-6D2CAED3BE5C}" srcId="{01ED15A4-2551-48C4-B479-8FC4BBF44E4A}" destId="{27862B41-BC4C-4599-9722-A7DA21817A25}" srcOrd="0" destOrd="0" parTransId="{5131D67F-5C15-4F5A-81A8-473F94A29538}" sibTransId="{81B16641-322E-410A-B87F-18988EE256B8}"/>
    <dgm:cxn modelId="{555135C2-F3C3-4685-B5B8-0362DB74B5BF}" type="presParOf" srcId="{071DAE3A-8452-44C1-8FB3-8A57CD3B0A85}" destId="{53BF5C76-6572-4D14-92BC-158C7383EEA9}" srcOrd="0" destOrd="0" presId="urn:microsoft.com/office/officeart/2005/8/layout/hierarchy1"/>
    <dgm:cxn modelId="{9F3B4CC3-7DD8-4D4B-A5A0-ED7D17FFA4A5}" type="presParOf" srcId="{53BF5C76-6572-4D14-92BC-158C7383EEA9}" destId="{DDC740E1-72C2-4507-B948-14F6C902F25C}" srcOrd="0" destOrd="0" presId="urn:microsoft.com/office/officeart/2005/8/layout/hierarchy1"/>
    <dgm:cxn modelId="{06FF2932-7C16-4B31-9D35-E9979111DE4A}" type="presParOf" srcId="{DDC740E1-72C2-4507-B948-14F6C902F25C}" destId="{1C0782DE-F0D2-4A21-B8B3-9322677C1E4C}" srcOrd="0" destOrd="0" presId="urn:microsoft.com/office/officeart/2005/8/layout/hierarchy1"/>
    <dgm:cxn modelId="{AEBE7BC0-EF05-4F12-BE89-3DB8286FF587}" type="presParOf" srcId="{DDC740E1-72C2-4507-B948-14F6C902F25C}" destId="{91BFAB9F-ACDA-4379-AE54-C68FDDF6D714}" srcOrd="1" destOrd="0" presId="urn:microsoft.com/office/officeart/2005/8/layout/hierarchy1"/>
    <dgm:cxn modelId="{6A9F8766-3C8A-4513-8814-8BBC57161487}" type="presParOf" srcId="{53BF5C76-6572-4D14-92BC-158C7383EEA9}" destId="{E803A9F9-C9F9-4155-8A03-9BFCAC5AA879}" srcOrd="1" destOrd="0" presId="urn:microsoft.com/office/officeart/2005/8/layout/hierarchy1"/>
    <dgm:cxn modelId="{9A21B6AF-DFB5-4CA0-B7F1-E20770C03514}" type="presParOf" srcId="{071DAE3A-8452-44C1-8FB3-8A57CD3B0A85}" destId="{B6B1A363-28D9-4361-AE8F-6163DD4CA022}" srcOrd="1" destOrd="0" presId="urn:microsoft.com/office/officeart/2005/8/layout/hierarchy1"/>
    <dgm:cxn modelId="{C7EB1D94-2AD3-4548-A2BD-2AC706AEBCFC}" type="presParOf" srcId="{B6B1A363-28D9-4361-AE8F-6163DD4CA022}" destId="{7316CEED-C19D-4AE9-9413-426633A8F1E2}" srcOrd="0" destOrd="0" presId="urn:microsoft.com/office/officeart/2005/8/layout/hierarchy1"/>
    <dgm:cxn modelId="{A7CD2347-61C7-410D-8ED8-D1EE9F09B8AF}" type="presParOf" srcId="{7316CEED-C19D-4AE9-9413-426633A8F1E2}" destId="{7B87C3D0-E292-4268-BBC3-39D02BA50F04}" srcOrd="0" destOrd="0" presId="urn:microsoft.com/office/officeart/2005/8/layout/hierarchy1"/>
    <dgm:cxn modelId="{8790E6B3-3533-4C72-8224-02E4116B1681}" type="presParOf" srcId="{7316CEED-C19D-4AE9-9413-426633A8F1E2}" destId="{0B095A11-372E-4E71-B61D-79C4E20DDA30}" srcOrd="1" destOrd="0" presId="urn:microsoft.com/office/officeart/2005/8/layout/hierarchy1"/>
    <dgm:cxn modelId="{69ADCDD1-7746-4548-B1B7-9ACF7E837CB0}" type="presParOf" srcId="{B6B1A363-28D9-4361-AE8F-6163DD4CA022}" destId="{64AB2BB3-A64E-474C-B928-1A76EE7D2F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9744DF-C751-4E2A-A4CB-15C6F690A63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EDDF663-DFD4-4DCF-BA74-4F2287100D0E}">
      <dgm:prSet custT="1"/>
      <dgm:spPr/>
      <dgm:t>
        <a:bodyPr/>
        <a:lstStyle/>
        <a:p>
          <a:pPr rtl="1"/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 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المتعاقدين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على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تطبيق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اتفاقية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:   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يؤدي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إلى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تطبيق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إتفاقية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على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حالات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لا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تطبق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فيها</a:t>
          </a:r>
          <a:r>
            <a:rPr lang="en-US" sz="2000" b="1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الاتفاقية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</a:p>
      </dgm:t>
    </dgm:pt>
    <dgm:pt modelId="{F7D5BA7F-7CDE-43D0-9B84-182BF7110380}" type="parTrans" cxnId="{5090A642-7198-4DC2-950E-49EC5242F919}">
      <dgm:prSet/>
      <dgm:spPr/>
      <dgm:t>
        <a:bodyPr/>
        <a:lstStyle/>
        <a:p>
          <a:endParaRPr lang="en-US"/>
        </a:p>
      </dgm:t>
    </dgm:pt>
    <dgm:pt modelId="{3CCA9AF1-ABCB-417C-98E1-3981203DA2FB}" type="sibTrans" cxnId="{5090A642-7198-4DC2-950E-49EC5242F919}">
      <dgm:prSet/>
      <dgm:spPr/>
      <dgm:t>
        <a:bodyPr/>
        <a:lstStyle/>
        <a:p>
          <a:endParaRPr lang="en-US"/>
        </a:p>
      </dgm:t>
    </dgm:pt>
    <dgm:pt modelId="{E62A0BBF-3ABE-4680-8AAD-C3D2E46D60AE}">
      <dgm:prSet custT="1"/>
      <dgm:spPr/>
      <dgm:t>
        <a:bodyPr/>
        <a:lstStyle/>
        <a:p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بشترط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إدراج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الشرط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صورة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واضحة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في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السند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أن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يكون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معروفا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مقبولا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لدى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الشاحن</a:t>
          </a:r>
          <a:r>
            <a:rPr lang="en-US" sz="20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</a:p>
      </dgm:t>
    </dgm:pt>
    <dgm:pt modelId="{989D30E3-A338-4169-BF7C-E5F135B5FF8A}" type="parTrans" cxnId="{04B69267-58D1-4596-B8BD-CAF056A9EB1E}">
      <dgm:prSet/>
      <dgm:spPr/>
      <dgm:t>
        <a:bodyPr/>
        <a:lstStyle/>
        <a:p>
          <a:endParaRPr lang="en-US"/>
        </a:p>
      </dgm:t>
    </dgm:pt>
    <dgm:pt modelId="{61F02679-592D-4BF8-8FF4-DF5755E38F23}" type="sibTrans" cxnId="{04B69267-58D1-4596-B8BD-CAF056A9EB1E}">
      <dgm:prSet/>
      <dgm:spPr/>
      <dgm:t>
        <a:bodyPr/>
        <a:lstStyle/>
        <a:p>
          <a:endParaRPr lang="en-US"/>
        </a:p>
      </dgm:t>
    </dgm:pt>
    <dgm:pt modelId="{E4063709-E753-4D33-BEA0-F44C34BB0529}" type="pres">
      <dgm:prSet presAssocID="{8A9744DF-C751-4E2A-A4CB-15C6F690A63F}" presName="diagram" presStyleCnt="0">
        <dgm:presLayoutVars>
          <dgm:dir/>
          <dgm:resizeHandles val="exact"/>
        </dgm:presLayoutVars>
      </dgm:prSet>
      <dgm:spPr/>
    </dgm:pt>
    <dgm:pt modelId="{1A5C7290-6A58-4909-94D6-1820FE98CAA7}" type="pres">
      <dgm:prSet presAssocID="{3EDDF663-DFD4-4DCF-BA74-4F2287100D0E}" presName="node" presStyleLbl="node1" presStyleIdx="0" presStyleCnt="2">
        <dgm:presLayoutVars>
          <dgm:bulletEnabled val="1"/>
        </dgm:presLayoutVars>
      </dgm:prSet>
      <dgm:spPr/>
    </dgm:pt>
    <dgm:pt modelId="{4BD7144E-68DE-4BCD-82A5-44384A794E1F}" type="pres">
      <dgm:prSet presAssocID="{3CCA9AF1-ABCB-417C-98E1-3981203DA2FB}" presName="sibTrans" presStyleCnt="0"/>
      <dgm:spPr/>
    </dgm:pt>
    <dgm:pt modelId="{9D04E361-0A9E-4119-B859-BE206CDDEEAD}" type="pres">
      <dgm:prSet presAssocID="{E62A0BBF-3ABE-4680-8AAD-C3D2E46D60AE}" presName="node" presStyleLbl="node1" presStyleIdx="1" presStyleCnt="2">
        <dgm:presLayoutVars>
          <dgm:bulletEnabled val="1"/>
        </dgm:presLayoutVars>
      </dgm:prSet>
      <dgm:spPr/>
    </dgm:pt>
  </dgm:ptLst>
  <dgm:cxnLst>
    <dgm:cxn modelId="{A7C5381C-2043-4397-A44A-57ECFDAC9869}" type="presOf" srcId="{8A9744DF-C751-4E2A-A4CB-15C6F690A63F}" destId="{E4063709-E753-4D33-BEA0-F44C34BB0529}" srcOrd="0" destOrd="0" presId="urn:microsoft.com/office/officeart/2005/8/layout/default"/>
    <dgm:cxn modelId="{446B3439-87B6-425A-AC7C-16560F88A6D7}" type="presOf" srcId="{3EDDF663-DFD4-4DCF-BA74-4F2287100D0E}" destId="{1A5C7290-6A58-4909-94D6-1820FE98CAA7}" srcOrd="0" destOrd="0" presId="urn:microsoft.com/office/officeart/2005/8/layout/default"/>
    <dgm:cxn modelId="{5090A642-7198-4DC2-950E-49EC5242F919}" srcId="{8A9744DF-C751-4E2A-A4CB-15C6F690A63F}" destId="{3EDDF663-DFD4-4DCF-BA74-4F2287100D0E}" srcOrd="0" destOrd="0" parTransId="{F7D5BA7F-7CDE-43D0-9B84-182BF7110380}" sibTransId="{3CCA9AF1-ABCB-417C-98E1-3981203DA2FB}"/>
    <dgm:cxn modelId="{39593A64-94C7-4BF9-BE59-0FD61255EB77}" type="presOf" srcId="{E62A0BBF-3ABE-4680-8AAD-C3D2E46D60AE}" destId="{9D04E361-0A9E-4119-B859-BE206CDDEEAD}" srcOrd="0" destOrd="0" presId="urn:microsoft.com/office/officeart/2005/8/layout/default"/>
    <dgm:cxn modelId="{04B69267-58D1-4596-B8BD-CAF056A9EB1E}" srcId="{8A9744DF-C751-4E2A-A4CB-15C6F690A63F}" destId="{E62A0BBF-3ABE-4680-8AAD-C3D2E46D60AE}" srcOrd="1" destOrd="0" parTransId="{989D30E3-A338-4169-BF7C-E5F135B5FF8A}" sibTransId="{61F02679-592D-4BF8-8FF4-DF5755E38F23}"/>
    <dgm:cxn modelId="{B8E73850-CFCB-47F8-9C26-60F260F6FE85}" type="presParOf" srcId="{E4063709-E753-4D33-BEA0-F44C34BB0529}" destId="{1A5C7290-6A58-4909-94D6-1820FE98CAA7}" srcOrd="0" destOrd="0" presId="urn:microsoft.com/office/officeart/2005/8/layout/default"/>
    <dgm:cxn modelId="{573769C7-1FBE-4D39-8D16-8041B2F24BA2}" type="presParOf" srcId="{E4063709-E753-4D33-BEA0-F44C34BB0529}" destId="{4BD7144E-68DE-4BCD-82A5-44384A794E1F}" srcOrd="1" destOrd="0" presId="urn:microsoft.com/office/officeart/2005/8/layout/default"/>
    <dgm:cxn modelId="{596C5DDB-4629-47E3-A3D7-F0553CE7D22E}" type="presParOf" srcId="{E4063709-E753-4D33-BEA0-F44C34BB0529}" destId="{9D04E361-0A9E-4119-B859-BE206CDDEEAD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2657DF-02B3-4932-8C7E-84464497E7CD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835047F-9D05-4349-91FE-B5BAA085ADA9}">
      <dgm:prSet/>
      <dgm:spPr/>
      <dgm:t>
        <a:bodyPr/>
        <a:lstStyle/>
        <a:p>
          <a:pPr rtl="1"/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تسري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اتفاقية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إلا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على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النقل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الدولي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الذي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يتم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بموجب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سند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شحن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دون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مشارطة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الإيجار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</a:p>
      </dgm:t>
    </dgm:pt>
    <dgm:pt modelId="{D171BFE8-561F-4187-88D2-C1225AAF7DFD}" type="parTrans" cxnId="{79145BB1-A611-4145-BD83-98C6BCD4801F}">
      <dgm:prSet/>
      <dgm:spPr/>
      <dgm:t>
        <a:bodyPr/>
        <a:lstStyle/>
        <a:p>
          <a:endParaRPr lang="en-US"/>
        </a:p>
      </dgm:t>
    </dgm:pt>
    <dgm:pt modelId="{D01D3566-6D77-4DAE-BD81-B3BC2BA13F40}" type="sibTrans" cxnId="{79145BB1-A611-4145-BD83-98C6BCD4801F}">
      <dgm:prSet/>
      <dgm:spPr/>
      <dgm:t>
        <a:bodyPr/>
        <a:lstStyle/>
        <a:p>
          <a:endParaRPr lang="en-US"/>
        </a:p>
      </dgm:t>
    </dgm:pt>
    <dgm:pt modelId="{4171F7F1-6BBC-4824-A5D9-5D768477854F}">
      <dgm:prSet/>
      <dgm:spPr/>
      <dgm:t>
        <a:bodyPr/>
        <a:lstStyle/>
        <a:p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تسري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اتفاقية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على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سند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الشحن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الصادر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بسبب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مشارطة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الإيجار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من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الوقت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الذي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ينظم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فيه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العلاقات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بين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الناقل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الحامل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الشرعي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للسند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: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المادة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5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فقرة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2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من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اتفاقية</a:t>
          </a:r>
          <a:r>
            <a:rPr lang="en-US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endParaRPr lang="en-US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2EC758D9-2ECA-403E-9225-DB8EE20C11C4}" type="parTrans" cxnId="{E6D816F9-A4D3-42B4-9676-EED1B1CE48B0}">
      <dgm:prSet/>
      <dgm:spPr/>
      <dgm:t>
        <a:bodyPr/>
        <a:lstStyle/>
        <a:p>
          <a:endParaRPr lang="en-US"/>
        </a:p>
      </dgm:t>
    </dgm:pt>
    <dgm:pt modelId="{25AE83BA-36CF-46DD-9DED-442C845DAB8C}" type="sibTrans" cxnId="{E6D816F9-A4D3-42B4-9676-EED1B1CE48B0}">
      <dgm:prSet/>
      <dgm:spPr/>
      <dgm:t>
        <a:bodyPr/>
        <a:lstStyle/>
        <a:p>
          <a:endParaRPr lang="en-US"/>
        </a:p>
      </dgm:t>
    </dgm:pt>
    <dgm:pt modelId="{50D44654-3CD0-4EC5-983C-E5363722E52A}" type="pres">
      <dgm:prSet presAssocID="{BC2657DF-02B3-4932-8C7E-84464497E7CD}" presName="outerComposite" presStyleCnt="0">
        <dgm:presLayoutVars>
          <dgm:chMax val="5"/>
          <dgm:dir/>
          <dgm:resizeHandles val="exact"/>
        </dgm:presLayoutVars>
      </dgm:prSet>
      <dgm:spPr/>
    </dgm:pt>
    <dgm:pt modelId="{6231E474-E938-4A44-9771-6B366D9EDB29}" type="pres">
      <dgm:prSet presAssocID="{BC2657DF-02B3-4932-8C7E-84464497E7CD}" presName="dummyMaxCanvas" presStyleCnt="0">
        <dgm:presLayoutVars/>
      </dgm:prSet>
      <dgm:spPr/>
    </dgm:pt>
    <dgm:pt modelId="{44E72EE1-71BF-408E-ABCE-DFDC3798A715}" type="pres">
      <dgm:prSet presAssocID="{BC2657DF-02B3-4932-8C7E-84464497E7CD}" presName="TwoNodes_1" presStyleLbl="node1" presStyleIdx="0" presStyleCnt="2">
        <dgm:presLayoutVars>
          <dgm:bulletEnabled val="1"/>
        </dgm:presLayoutVars>
      </dgm:prSet>
      <dgm:spPr/>
    </dgm:pt>
    <dgm:pt modelId="{AD04AC66-718E-4F06-8CE7-3197A0335766}" type="pres">
      <dgm:prSet presAssocID="{BC2657DF-02B3-4932-8C7E-84464497E7CD}" presName="TwoNodes_2" presStyleLbl="node1" presStyleIdx="1" presStyleCnt="2">
        <dgm:presLayoutVars>
          <dgm:bulletEnabled val="1"/>
        </dgm:presLayoutVars>
      </dgm:prSet>
      <dgm:spPr/>
    </dgm:pt>
    <dgm:pt modelId="{B837BCCA-62BA-4698-BF73-5C902566478F}" type="pres">
      <dgm:prSet presAssocID="{BC2657DF-02B3-4932-8C7E-84464497E7CD}" presName="TwoConn_1-2" presStyleLbl="fgAccFollowNode1" presStyleIdx="0" presStyleCnt="1">
        <dgm:presLayoutVars>
          <dgm:bulletEnabled val="1"/>
        </dgm:presLayoutVars>
      </dgm:prSet>
      <dgm:spPr/>
    </dgm:pt>
    <dgm:pt modelId="{41BEC330-36CE-483C-B443-3F197538908D}" type="pres">
      <dgm:prSet presAssocID="{BC2657DF-02B3-4932-8C7E-84464497E7CD}" presName="TwoNodes_1_text" presStyleLbl="node1" presStyleIdx="1" presStyleCnt="2">
        <dgm:presLayoutVars>
          <dgm:bulletEnabled val="1"/>
        </dgm:presLayoutVars>
      </dgm:prSet>
      <dgm:spPr/>
    </dgm:pt>
    <dgm:pt modelId="{D982BBC5-E562-4F29-9EB1-93BAA67E182E}" type="pres">
      <dgm:prSet presAssocID="{BC2657DF-02B3-4932-8C7E-84464497E7CD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69B10609-3ED6-4E2F-901D-DFE7437EC01D}" type="presOf" srcId="{9835047F-9D05-4349-91FE-B5BAA085ADA9}" destId="{41BEC330-36CE-483C-B443-3F197538908D}" srcOrd="1" destOrd="0" presId="urn:microsoft.com/office/officeart/2005/8/layout/vProcess5"/>
    <dgm:cxn modelId="{9B59FC0B-CEC8-4A79-953E-AAB547519A1D}" type="presOf" srcId="{D01D3566-6D77-4DAE-BD81-B3BC2BA13F40}" destId="{B837BCCA-62BA-4698-BF73-5C902566478F}" srcOrd="0" destOrd="0" presId="urn:microsoft.com/office/officeart/2005/8/layout/vProcess5"/>
    <dgm:cxn modelId="{B5B60C6A-1C10-4185-BC01-9873294FABDD}" type="presOf" srcId="{9835047F-9D05-4349-91FE-B5BAA085ADA9}" destId="{44E72EE1-71BF-408E-ABCE-DFDC3798A715}" srcOrd="0" destOrd="0" presId="urn:microsoft.com/office/officeart/2005/8/layout/vProcess5"/>
    <dgm:cxn modelId="{D4DACDAA-DB27-40B6-90D0-EBF27B91C7A0}" type="presOf" srcId="{BC2657DF-02B3-4932-8C7E-84464497E7CD}" destId="{50D44654-3CD0-4EC5-983C-E5363722E52A}" srcOrd="0" destOrd="0" presId="urn:microsoft.com/office/officeart/2005/8/layout/vProcess5"/>
    <dgm:cxn modelId="{79145BB1-A611-4145-BD83-98C6BCD4801F}" srcId="{BC2657DF-02B3-4932-8C7E-84464497E7CD}" destId="{9835047F-9D05-4349-91FE-B5BAA085ADA9}" srcOrd="0" destOrd="0" parTransId="{D171BFE8-561F-4187-88D2-C1225AAF7DFD}" sibTransId="{D01D3566-6D77-4DAE-BD81-B3BC2BA13F40}"/>
    <dgm:cxn modelId="{6ECC22BD-FA3D-4AA4-8EDA-0B0E78F8EDE7}" type="presOf" srcId="{4171F7F1-6BBC-4824-A5D9-5D768477854F}" destId="{D982BBC5-E562-4F29-9EB1-93BAA67E182E}" srcOrd="1" destOrd="0" presId="urn:microsoft.com/office/officeart/2005/8/layout/vProcess5"/>
    <dgm:cxn modelId="{19F4EDEB-3EA8-417C-80F1-C5E0D4F6E214}" type="presOf" srcId="{4171F7F1-6BBC-4824-A5D9-5D768477854F}" destId="{AD04AC66-718E-4F06-8CE7-3197A0335766}" srcOrd="0" destOrd="0" presId="urn:microsoft.com/office/officeart/2005/8/layout/vProcess5"/>
    <dgm:cxn modelId="{E6D816F9-A4D3-42B4-9676-EED1B1CE48B0}" srcId="{BC2657DF-02B3-4932-8C7E-84464497E7CD}" destId="{4171F7F1-6BBC-4824-A5D9-5D768477854F}" srcOrd="1" destOrd="0" parTransId="{2EC758D9-2ECA-403E-9225-DB8EE20C11C4}" sibTransId="{25AE83BA-36CF-46DD-9DED-442C845DAB8C}"/>
    <dgm:cxn modelId="{18B0AAF2-75E0-4B64-A564-A366F7052FDC}" type="presParOf" srcId="{50D44654-3CD0-4EC5-983C-E5363722E52A}" destId="{6231E474-E938-4A44-9771-6B366D9EDB29}" srcOrd="0" destOrd="0" presId="urn:microsoft.com/office/officeart/2005/8/layout/vProcess5"/>
    <dgm:cxn modelId="{A41485DB-1AC6-4307-B39F-23489BD04569}" type="presParOf" srcId="{50D44654-3CD0-4EC5-983C-E5363722E52A}" destId="{44E72EE1-71BF-408E-ABCE-DFDC3798A715}" srcOrd="1" destOrd="0" presId="urn:microsoft.com/office/officeart/2005/8/layout/vProcess5"/>
    <dgm:cxn modelId="{EA2A76A8-ECC8-4BA5-A6E1-7EE809011E7E}" type="presParOf" srcId="{50D44654-3CD0-4EC5-983C-E5363722E52A}" destId="{AD04AC66-718E-4F06-8CE7-3197A0335766}" srcOrd="2" destOrd="0" presId="urn:microsoft.com/office/officeart/2005/8/layout/vProcess5"/>
    <dgm:cxn modelId="{049238EF-3684-48A7-8D1F-32055B304627}" type="presParOf" srcId="{50D44654-3CD0-4EC5-983C-E5363722E52A}" destId="{B837BCCA-62BA-4698-BF73-5C902566478F}" srcOrd="3" destOrd="0" presId="urn:microsoft.com/office/officeart/2005/8/layout/vProcess5"/>
    <dgm:cxn modelId="{C5AE2BC9-1DF1-410C-89B9-0668916E93F1}" type="presParOf" srcId="{50D44654-3CD0-4EC5-983C-E5363722E52A}" destId="{41BEC330-36CE-483C-B443-3F197538908D}" srcOrd="4" destOrd="0" presId="urn:microsoft.com/office/officeart/2005/8/layout/vProcess5"/>
    <dgm:cxn modelId="{355DC22E-02DC-4787-9401-05D75004C38D}" type="presParOf" srcId="{50D44654-3CD0-4EC5-983C-E5363722E52A}" destId="{D982BBC5-E562-4F29-9EB1-93BAA67E182E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F767A2-1A8B-4076-97D4-73761637F258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D405909-7F16-4EF1-821B-1B710C05BC67}">
      <dgm:prSet custT="1"/>
      <dgm:spPr/>
      <dgm:t>
        <a:bodyPr/>
        <a:lstStyle/>
        <a:p>
          <a:pPr algn="ctr" rtl="1"/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المدة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البحرية</a:t>
          </a:r>
          <a:r>
            <a:rPr lang="en-US" sz="18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الصرف</a:t>
          </a:r>
          <a:endParaRPr lang="en-US" sz="18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67138B97-2BF2-49B4-A90C-70BD8556002A}" type="parTrans" cxnId="{E330A116-A520-4A7A-B921-064687F2FCA2}">
      <dgm:prSet/>
      <dgm:spPr/>
      <dgm:t>
        <a:bodyPr/>
        <a:lstStyle/>
        <a:p>
          <a:endParaRPr lang="en-US"/>
        </a:p>
      </dgm:t>
    </dgm:pt>
    <dgm:pt modelId="{7DB4ECB3-B230-4BE5-91FC-E264E820745B}" type="sibTrans" cxnId="{E330A116-A520-4A7A-B921-064687F2FCA2}">
      <dgm:prSet/>
      <dgm:spPr/>
      <dgm:t>
        <a:bodyPr/>
        <a:lstStyle/>
        <a:p>
          <a:endParaRPr lang="en-US"/>
        </a:p>
      </dgm:t>
    </dgm:pt>
    <dgm:pt modelId="{A52D4016-C2AD-4CA8-9B50-6D8FF5F0362C}">
      <dgm:prSet custT="1"/>
      <dgm:spPr/>
      <dgm:t>
        <a:bodyPr/>
        <a:lstStyle/>
        <a:p>
          <a:pPr algn="ctr" rtl="1"/>
          <a:r>
            <a:rPr lang="en-US" sz="1800" dirty="0" err="1">
              <a:latin typeface="Simplified Arabic"/>
              <a:cs typeface="Simplified Arabic"/>
            </a:rPr>
            <a:t>فترة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مسؤولية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الناقل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البحري</a:t>
          </a:r>
          <a:r>
            <a:rPr lang="en-US" sz="1800" dirty="0">
              <a:latin typeface="Simplified Arabic"/>
              <a:cs typeface="Simplified Arabic"/>
            </a:rPr>
            <a:t>  </a:t>
          </a:r>
        </a:p>
      </dgm:t>
    </dgm:pt>
    <dgm:pt modelId="{797ACCE9-5AB6-44F8-95D4-EAB079E963A7}" type="parTrans" cxnId="{4B736232-6418-4B82-AEE1-07FB2850AD46}">
      <dgm:prSet/>
      <dgm:spPr/>
      <dgm:t>
        <a:bodyPr/>
        <a:lstStyle/>
        <a:p>
          <a:endParaRPr lang="en-US"/>
        </a:p>
      </dgm:t>
    </dgm:pt>
    <dgm:pt modelId="{173CA87E-5517-4DFE-8D9B-C4F374660D21}" type="sibTrans" cxnId="{4B736232-6418-4B82-AEE1-07FB2850AD46}">
      <dgm:prSet/>
      <dgm:spPr/>
      <dgm:t>
        <a:bodyPr/>
        <a:lstStyle/>
        <a:p>
          <a:endParaRPr lang="en-US"/>
        </a:p>
      </dgm:t>
    </dgm:pt>
    <dgm:pt modelId="{31857451-C315-4156-A437-0815E60BF78F}">
      <dgm:prSet custT="1"/>
      <dgm:spPr/>
      <dgm:t>
        <a:bodyPr/>
        <a:lstStyle/>
        <a:p>
          <a:pPr algn="ctr" rtl="1"/>
          <a:r>
            <a:rPr lang="en-US" sz="1800" dirty="0" err="1">
              <a:latin typeface="Simplified Arabic"/>
              <a:cs typeface="Simplified Arabic"/>
            </a:rPr>
            <a:t>المرحلة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السابقة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للشحن</a:t>
          </a:r>
          <a:r>
            <a:rPr lang="en-US" sz="1800" dirty="0">
              <a:latin typeface="Simplified Arabic"/>
              <a:cs typeface="Simplified Arabic"/>
            </a:rPr>
            <a:t> و </a:t>
          </a:r>
          <a:r>
            <a:rPr lang="en-US" sz="1800" dirty="0" err="1">
              <a:latin typeface="Simplified Arabic"/>
              <a:cs typeface="Simplified Arabic"/>
            </a:rPr>
            <a:t>اللاحقة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للتفريغ</a:t>
          </a:r>
          <a:r>
            <a:rPr lang="en-US" sz="1800" dirty="0">
              <a:latin typeface="Simplified Arabic"/>
              <a:cs typeface="Simplified Arabic"/>
            </a:rPr>
            <a:t>: </a:t>
          </a:r>
          <a:r>
            <a:rPr lang="en-US" sz="1800" dirty="0" err="1">
              <a:latin typeface="Simplified Arabic"/>
              <a:cs typeface="Simplified Arabic"/>
            </a:rPr>
            <a:t>هي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خارج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نطاق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تطبيق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الإتفاقية</a:t>
          </a:r>
          <a:endParaRPr lang="en-US" sz="1800" dirty="0">
            <a:latin typeface="Simplified Arabic"/>
            <a:cs typeface="Simplified Arabic"/>
          </a:endParaRPr>
        </a:p>
      </dgm:t>
    </dgm:pt>
    <dgm:pt modelId="{0FE3238D-F598-4A3A-AD4D-A07A6C5A5651}" type="parTrans" cxnId="{F395B646-29F4-4E0F-93E9-FDE757E9CE76}">
      <dgm:prSet/>
      <dgm:spPr/>
      <dgm:t>
        <a:bodyPr/>
        <a:lstStyle/>
        <a:p>
          <a:endParaRPr lang="en-US"/>
        </a:p>
      </dgm:t>
    </dgm:pt>
    <dgm:pt modelId="{3640582D-22D6-4BA4-9E37-8D2D63D36CF8}" type="sibTrans" cxnId="{F395B646-29F4-4E0F-93E9-FDE757E9CE76}">
      <dgm:prSet/>
      <dgm:spPr/>
      <dgm:t>
        <a:bodyPr/>
        <a:lstStyle/>
        <a:p>
          <a:endParaRPr lang="en-US"/>
        </a:p>
      </dgm:t>
    </dgm:pt>
    <dgm:pt modelId="{99C18906-881B-4662-8B05-1BEE07B7E92C}">
      <dgm:prSet custT="1"/>
      <dgm:spPr/>
      <dgm:t>
        <a:bodyPr/>
        <a:lstStyle/>
        <a:p>
          <a:pPr algn="r" rtl="1"/>
          <a:r>
            <a:rPr lang="en-US" sz="1800" dirty="0" err="1">
              <a:latin typeface="Simplified Arabic"/>
              <a:cs typeface="Simplified Arabic"/>
            </a:rPr>
            <a:t>المادة</a:t>
          </a:r>
          <a:r>
            <a:rPr lang="en-US" sz="1800" dirty="0">
              <a:latin typeface="Simplified Arabic"/>
              <a:cs typeface="Simplified Arabic"/>
            </a:rPr>
            <a:t> 812 </a:t>
          </a:r>
          <a:r>
            <a:rPr lang="en-US" sz="1800" dirty="0" err="1">
              <a:latin typeface="Simplified Arabic"/>
              <a:cs typeface="Simplified Arabic"/>
            </a:rPr>
            <a:t>ق.ب.ج</a:t>
          </a:r>
          <a:r>
            <a:rPr lang="en-US" sz="1800" dirty="0">
              <a:latin typeface="Simplified Arabic"/>
              <a:cs typeface="Simplified Arabic"/>
            </a:rPr>
            <a:t> :</a:t>
          </a:r>
          <a:r>
            <a:rPr lang="en-US" sz="1800" dirty="0" err="1">
              <a:latin typeface="Simplified Arabic"/>
              <a:cs typeface="Simplified Arabic"/>
            </a:rPr>
            <a:t>يمكن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الإتفاق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بين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الناقل</a:t>
          </a:r>
          <a:r>
            <a:rPr lang="en-US" sz="1800" dirty="0">
              <a:latin typeface="Simplified Arabic"/>
              <a:cs typeface="Simplified Arabic"/>
            </a:rPr>
            <a:t> و </a:t>
          </a:r>
          <a:r>
            <a:rPr lang="en-US" sz="1800" dirty="0" err="1">
              <a:latin typeface="Simplified Arabic"/>
              <a:cs typeface="Simplified Arabic"/>
            </a:rPr>
            <a:t>الشاحن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على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تحديد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مسؤولية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الناقل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عن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المدة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الواقعة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بين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استلام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البضاعة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من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قبل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الناقل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لغاية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شحنها</a:t>
          </a:r>
          <a:r>
            <a:rPr lang="en-US" sz="1800" dirty="0">
              <a:latin typeface="Simplified Arabic"/>
              <a:cs typeface="Simplified Arabic"/>
            </a:rPr>
            <a:t> و </a:t>
          </a:r>
          <a:r>
            <a:rPr lang="en-US" sz="1800" dirty="0" err="1">
              <a:latin typeface="Simplified Arabic"/>
              <a:cs typeface="Simplified Arabic"/>
            </a:rPr>
            <a:t>المدة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الممتدة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من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التفريغ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إلى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التسليم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للمرسل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إليه</a:t>
          </a:r>
          <a:r>
            <a:rPr lang="en-US" sz="1500" dirty="0"/>
            <a:t>.</a:t>
          </a:r>
        </a:p>
      </dgm:t>
    </dgm:pt>
    <dgm:pt modelId="{5ED7A3FE-91A1-471C-A151-C419D8AEDD12}" type="parTrans" cxnId="{B55DD41B-ED86-4B87-903C-948050DCBE02}">
      <dgm:prSet/>
      <dgm:spPr/>
      <dgm:t>
        <a:bodyPr/>
        <a:lstStyle/>
        <a:p>
          <a:endParaRPr lang="en-US"/>
        </a:p>
      </dgm:t>
    </dgm:pt>
    <dgm:pt modelId="{81AB1ED4-8525-458B-B718-9FB0A2FFA216}" type="sibTrans" cxnId="{B55DD41B-ED86-4B87-903C-948050DCBE02}">
      <dgm:prSet/>
      <dgm:spPr/>
      <dgm:t>
        <a:bodyPr/>
        <a:lstStyle/>
        <a:p>
          <a:endParaRPr lang="en-US"/>
        </a:p>
      </dgm:t>
    </dgm:pt>
    <dgm:pt modelId="{F1553919-8C37-45B8-AB21-38BF8621A21B}">
      <dgm:prSet phldr="0" custT="1"/>
      <dgm:spPr/>
      <dgm:t>
        <a:bodyPr/>
        <a:lstStyle/>
        <a:p>
          <a:pPr algn="ctr" rtl="1"/>
          <a:r>
            <a:rPr lang="en-US" sz="1800" dirty="0" err="1">
              <a:latin typeface="Simplified Arabic"/>
              <a:cs typeface="Simplified Arabic"/>
            </a:rPr>
            <a:t>والخضوع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للأحكام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الآمرة</a:t>
          </a:r>
          <a:r>
            <a:rPr lang="en-US" sz="1800" dirty="0">
              <a:latin typeface="Simplified Arabic"/>
              <a:cs typeface="Simplified Arabic"/>
            </a:rPr>
            <a:t> </a:t>
          </a:r>
          <a:r>
            <a:rPr lang="en-US" sz="1800" dirty="0" err="1">
              <a:latin typeface="Simplified Arabic"/>
              <a:cs typeface="Simplified Arabic"/>
            </a:rPr>
            <a:t>للإتفاقية</a:t>
          </a:r>
          <a:endParaRPr lang="en-US" sz="1800" dirty="0"/>
        </a:p>
      </dgm:t>
    </dgm:pt>
    <dgm:pt modelId="{FF85F521-BD7C-47E9-AF29-0B247D6C3DAF}" type="parTrans" cxnId="{C9ACBE6F-C930-4F9E-A8C7-5BA0FCABC591}">
      <dgm:prSet/>
      <dgm:spPr/>
      <dgm:t>
        <a:bodyPr/>
        <a:lstStyle/>
        <a:p>
          <a:endParaRPr lang="fr-FR"/>
        </a:p>
      </dgm:t>
    </dgm:pt>
    <dgm:pt modelId="{E0B268D4-2532-445F-84BE-B788A6F124C8}" type="sibTrans" cxnId="{C9ACBE6F-C930-4F9E-A8C7-5BA0FCABC591}">
      <dgm:prSet/>
      <dgm:spPr/>
      <dgm:t>
        <a:bodyPr/>
        <a:lstStyle/>
        <a:p>
          <a:endParaRPr lang="fr-FR"/>
        </a:p>
      </dgm:t>
    </dgm:pt>
    <dgm:pt modelId="{7C9AF0B9-05B8-49A8-AAFD-E87918FD1CBB}" type="pres">
      <dgm:prSet presAssocID="{CDF767A2-1A8B-4076-97D4-73761637F258}" presName="vert0" presStyleCnt="0">
        <dgm:presLayoutVars>
          <dgm:dir/>
          <dgm:animOne val="branch"/>
          <dgm:animLvl val="lvl"/>
        </dgm:presLayoutVars>
      </dgm:prSet>
      <dgm:spPr/>
    </dgm:pt>
    <dgm:pt modelId="{69CB7B5B-2D45-4541-85DF-9388FFC31F45}" type="pres">
      <dgm:prSet presAssocID="{8D405909-7F16-4EF1-821B-1B710C05BC67}" presName="thickLine" presStyleLbl="alignNode1" presStyleIdx="0" presStyleCnt="5"/>
      <dgm:spPr/>
    </dgm:pt>
    <dgm:pt modelId="{E903AEC2-6C0A-4F2D-80F8-EB5608AED667}" type="pres">
      <dgm:prSet presAssocID="{8D405909-7F16-4EF1-821B-1B710C05BC67}" presName="horz1" presStyleCnt="0"/>
      <dgm:spPr/>
    </dgm:pt>
    <dgm:pt modelId="{474BAB5E-9F2F-495E-8CE3-84E04855B7E3}" type="pres">
      <dgm:prSet presAssocID="{8D405909-7F16-4EF1-821B-1B710C05BC67}" presName="tx1" presStyleLbl="revTx" presStyleIdx="0" presStyleCnt="5"/>
      <dgm:spPr/>
    </dgm:pt>
    <dgm:pt modelId="{29642F4D-B8B6-4881-8550-8E69834CB1A0}" type="pres">
      <dgm:prSet presAssocID="{8D405909-7F16-4EF1-821B-1B710C05BC67}" presName="vert1" presStyleCnt="0"/>
      <dgm:spPr/>
    </dgm:pt>
    <dgm:pt modelId="{3D2CF29B-685B-4782-BA4F-9A0C6BA7D42E}" type="pres">
      <dgm:prSet presAssocID="{A52D4016-C2AD-4CA8-9B50-6D8FF5F0362C}" presName="thickLine" presStyleLbl="alignNode1" presStyleIdx="1" presStyleCnt="5"/>
      <dgm:spPr/>
    </dgm:pt>
    <dgm:pt modelId="{AE6B978B-7E79-4ED9-8E84-60940D329CA6}" type="pres">
      <dgm:prSet presAssocID="{A52D4016-C2AD-4CA8-9B50-6D8FF5F0362C}" presName="horz1" presStyleCnt="0"/>
      <dgm:spPr/>
    </dgm:pt>
    <dgm:pt modelId="{493DE0D3-A723-49C1-8AE1-2C7289ECAE3D}" type="pres">
      <dgm:prSet presAssocID="{A52D4016-C2AD-4CA8-9B50-6D8FF5F0362C}" presName="tx1" presStyleLbl="revTx" presStyleIdx="1" presStyleCnt="5"/>
      <dgm:spPr/>
    </dgm:pt>
    <dgm:pt modelId="{C69397B1-41D4-4162-A98A-99E9E307D9E7}" type="pres">
      <dgm:prSet presAssocID="{A52D4016-C2AD-4CA8-9B50-6D8FF5F0362C}" presName="vert1" presStyleCnt="0"/>
      <dgm:spPr/>
    </dgm:pt>
    <dgm:pt modelId="{C0340279-3C40-46F2-89BB-B6D0D8E92494}" type="pres">
      <dgm:prSet presAssocID="{F1553919-8C37-45B8-AB21-38BF8621A21B}" presName="thickLine" presStyleLbl="alignNode1" presStyleIdx="2" presStyleCnt="5"/>
      <dgm:spPr/>
    </dgm:pt>
    <dgm:pt modelId="{5785B6A5-DF36-4894-956E-913EB8ACD244}" type="pres">
      <dgm:prSet presAssocID="{F1553919-8C37-45B8-AB21-38BF8621A21B}" presName="horz1" presStyleCnt="0"/>
      <dgm:spPr/>
    </dgm:pt>
    <dgm:pt modelId="{9397477E-0BDF-4C2A-8A7F-22268E748BB5}" type="pres">
      <dgm:prSet presAssocID="{F1553919-8C37-45B8-AB21-38BF8621A21B}" presName="tx1" presStyleLbl="revTx" presStyleIdx="2" presStyleCnt="5"/>
      <dgm:spPr/>
    </dgm:pt>
    <dgm:pt modelId="{2C31A760-7607-4210-9282-78C9CB6A3433}" type="pres">
      <dgm:prSet presAssocID="{F1553919-8C37-45B8-AB21-38BF8621A21B}" presName="vert1" presStyleCnt="0"/>
      <dgm:spPr/>
    </dgm:pt>
    <dgm:pt modelId="{8D77113D-3823-43C2-A734-18A955292F65}" type="pres">
      <dgm:prSet presAssocID="{31857451-C315-4156-A437-0815E60BF78F}" presName="thickLine" presStyleLbl="alignNode1" presStyleIdx="3" presStyleCnt="5"/>
      <dgm:spPr/>
    </dgm:pt>
    <dgm:pt modelId="{761F5664-8365-49A5-8CF8-28B674489A46}" type="pres">
      <dgm:prSet presAssocID="{31857451-C315-4156-A437-0815E60BF78F}" presName="horz1" presStyleCnt="0"/>
      <dgm:spPr/>
    </dgm:pt>
    <dgm:pt modelId="{2119FA21-4BE8-4A35-96FC-2500A67F5C07}" type="pres">
      <dgm:prSet presAssocID="{31857451-C315-4156-A437-0815E60BF78F}" presName="tx1" presStyleLbl="revTx" presStyleIdx="3" presStyleCnt="5"/>
      <dgm:spPr/>
    </dgm:pt>
    <dgm:pt modelId="{9F843CDE-AFC2-461D-BCCF-F1C87B07A3BA}" type="pres">
      <dgm:prSet presAssocID="{31857451-C315-4156-A437-0815E60BF78F}" presName="vert1" presStyleCnt="0"/>
      <dgm:spPr/>
    </dgm:pt>
    <dgm:pt modelId="{251423CC-A1F3-4748-B746-BB8AB3D0C2D6}" type="pres">
      <dgm:prSet presAssocID="{99C18906-881B-4662-8B05-1BEE07B7E92C}" presName="thickLine" presStyleLbl="alignNode1" presStyleIdx="4" presStyleCnt="5"/>
      <dgm:spPr/>
    </dgm:pt>
    <dgm:pt modelId="{8CB80585-9EFC-4CDE-A82E-68872B843BCE}" type="pres">
      <dgm:prSet presAssocID="{99C18906-881B-4662-8B05-1BEE07B7E92C}" presName="horz1" presStyleCnt="0"/>
      <dgm:spPr/>
    </dgm:pt>
    <dgm:pt modelId="{7CDF5750-E62F-48A6-B6CD-4304F3C2FBE5}" type="pres">
      <dgm:prSet presAssocID="{99C18906-881B-4662-8B05-1BEE07B7E92C}" presName="tx1" presStyleLbl="revTx" presStyleIdx="4" presStyleCnt="5"/>
      <dgm:spPr/>
    </dgm:pt>
    <dgm:pt modelId="{C672A57D-5FE8-4143-8C18-203A75B76130}" type="pres">
      <dgm:prSet presAssocID="{99C18906-881B-4662-8B05-1BEE07B7E92C}" presName="vert1" presStyleCnt="0"/>
      <dgm:spPr/>
    </dgm:pt>
  </dgm:ptLst>
  <dgm:cxnLst>
    <dgm:cxn modelId="{E330A116-A520-4A7A-B921-064687F2FCA2}" srcId="{CDF767A2-1A8B-4076-97D4-73761637F258}" destId="{8D405909-7F16-4EF1-821B-1B710C05BC67}" srcOrd="0" destOrd="0" parTransId="{67138B97-2BF2-49B4-A90C-70BD8556002A}" sibTransId="{7DB4ECB3-B230-4BE5-91FC-E264E820745B}"/>
    <dgm:cxn modelId="{62B5B219-04E9-4B36-A139-1C1694BFD756}" type="presOf" srcId="{CDF767A2-1A8B-4076-97D4-73761637F258}" destId="{7C9AF0B9-05B8-49A8-AAFD-E87918FD1CBB}" srcOrd="0" destOrd="0" presId="urn:microsoft.com/office/officeart/2008/layout/LinedList"/>
    <dgm:cxn modelId="{B55DD41B-ED86-4B87-903C-948050DCBE02}" srcId="{CDF767A2-1A8B-4076-97D4-73761637F258}" destId="{99C18906-881B-4662-8B05-1BEE07B7E92C}" srcOrd="4" destOrd="0" parTransId="{5ED7A3FE-91A1-471C-A151-C419D8AEDD12}" sibTransId="{81AB1ED4-8525-458B-B718-9FB0A2FFA216}"/>
    <dgm:cxn modelId="{4B736232-6418-4B82-AEE1-07FB2850AD46}" srcId="{CDF767A2-1A8B-4076-97D4-73761637F258}" destId="{A52D4016-C2AD-4CA8-9B50-6D8FF5F0362C}" srcOrd="1" destOrd="0" parTransId="{797ACCE9-5AB6-44F8-95D4-EAB079E963A7}" sibTransId="{173CA87E-5517-4DFE-8D9B-C4F374660D21}"/>
    <dgm:cxn modelId="{F395B646-29F4-4E0F-93E9-FDE757E9CE76}" srcId="{CDF767A2-1A8B-4076-97D4-73761637F258}" destId="{31857451-C315-4156-A437-0815E60BF78F}" srcOrd="3" destOrd="0" parTransId="{0FE3238D-F598-4A3A-AD4D-A07A6C5A5651}" sibTransId="{3640582D-22D6-4BA4-9E37-8D2D63D36CF8}"/>
    <dgm:cxn modelId="{B8822D6C-0425-4B94-AFDD-FDA26A2113F3}" type="presOf" srcId="{F1553919-8C37-45B8-AB21-38BF8621A21B}" destId="{9397477E-0BDF-4C2A-8A7F-22268E748BB5}" srcOrd="0" destOrd="0" presId="urn:microsoft.com/office/officeart/2008/layout/LinedList"/>
    <dgm:cxn modelId="{C9ACBE6F-C930-4F9E-A8C7-5BA0FCABC591}" srcId="{CDF767A2-1A8B-4076-97D4-73761637F258}" destId="{F1553919-8C37-45B8-AB21-38BF8621A21B}" srcOrd="2" destOrd="0" parTransId="{FF85F521-BD7C-47E9-AF29-0B247D6C3DAF}" sibTransId="{E0B268D4-2532-445F-84BE-B788A6F124C8}"/>
    <dgm:cxn modelId="{FAAE5777-429F-4317-ACF8-E6EB3D3628F6}" type="presOf" srcId="{99C18906-881B-4662-8B05-1BEE07B7E92C}" destId="{7CDF5750-E62F-48A6-B6CD-4304F3C2FBE5}" srcOrd="0" destOrd="0" presId="urn:microsoft.com/office/officeart/2008/layout/LinedList"/>
    <dgm:cxn modelId="{66548B78-814B-4814-A9A5-B64CEA9B996A}" type="presOf" srcId="{31857451-C315-4156-A437-0815E60BF78F}" destId="{2119FA21-4BE8-4A35-96FC-2500A67F5C07}" srcOrd="0" destOrd="0" presId="urn:microsoft.com/office/officeart/2008/layout/LinedList"/>
    <dgm:cxn modelId="{C97EBFAF-C720-42A9-A469-8F8612F5FE81}" type="presOf" srcId="{8D405909-7F16-4EF1-821B-1B710C05BC67}" destId="{474BAB5E-9F2F-495E-8CE3-84E04855B7E3}" srcOrd="0" destOrd="0" presId="urn:microsoft.com/office/officeart/2008/layout/LinedList"/>
    <dgm:cxn modelId="{53CF69B2-A734-4941-9DF1-031D8E088193}" type="presOf" srcId="{A52D4016-C2AD-4CA8-9B50-6D8FF5F0362C}" destId="{493DE0D3-A723-49C1-8AE1-2C7289ECAE3D}" srcOrd="0" destOrd="0" presId="urn:microsoft.com/office/officeart/2008/layout/LinedList"/>
    <dgm:cxn modelId="{A488C04B-9104-4E25-9935-4644EC86D0C6}" type="presParOf" srcId="{7C9AF0B9-05B8-49A8-AAFD-E87918FD1CBB}" destId="{69CB7B5B-2D45-4541-85DF-9388FFC31F45}" srcOrd="0" destOrd="0" presId="urn:microsoft.com/office/officeart/2008/layout/LinedList"/>
    <dgm:cxn modelId="{A42AF59F-098C-4DE1-8E2F-FAFF6F6BDE7E}" type="presParOf" srcId="{7C9AF0B9-05B8-49A8-AAFD-E87918FD1CBB}" destId="{E903AEC2-6C0A-4F2D-80F8-EB5608AED667}" srcOrd="1" destOrd="0" presId="urn:microsoft.com/office/officeart/2008/layout/LinedList"/>
    <dgm:cxn modelId="{06049551-802D-4884-8BD5-2509B051114F}" type="presParOf" srcId="{E903AEC2-6C0A-4F2D-80F8-EB5608AED667}" destId="{474BAB5E-9F2F-495E-8CE3-84E04855B7E3}" srcOrd="0" destOrd="0" presId="urn:microsoft.com/office/officeart/2008/layout/LinedList"/>
    <dgm:cxn modelId="{5D762D81-C194-40C9-9A6C-EBC7D7DF4B68}" type="presParOf" srcId="{E903AEC2-6C0A-4F2D-80F8-EB5608AED667}" destId="{29642F4D-B8B6-4881-8550-8E69834CB1A0}" srcOrd="1" destOrd="0" presId="urn:microsoft.com/office/officeart/2008/layout/LinedList"/>
    <dgm:cxn modelId="{6D975CA2-74F0-4858-AEB2-566938A43B47}" type="presParOf" srcId="{7C9AF0B9-05B8-49A8-AAFD-E87918FD1CBB}" destId="{3D2CF29B-685B-4782-BA4F-9A0C6BA7D42E}" srcOrd="2" destOrd="0" presId="urn:microsoft.com/office/officeart/2008/layout/LinedList"/>
    <dgm:cxn modelId="{9438453E-037B-4D13-BA5B-9DFA8D05FB92}" type="presParOf" srcId="{7C9AF0B9-05B8-49A8-AAFD-E87918FD1CBB}" destId="{AE6B978B-7E79-4ED9-8E84-60940D329CA6}" srcOrd="3" destOrd="0" presId="urn:microsoft.com/office/officeart/2008/layout/LinedList"/>
    <dgm:cxn modelId="{BD7BA927-FEE9-4C0E-9C60-C043BE55523A}" type="presParOf" srcId="{AE6B978B-7E79-4ED9-8E84-60940D329CA6}" destId="{493DE0D3-A723-49C1-8AE1-2C7289ECAE3D}" srcOrd="0" destOrd="0" presId="urn:microsoft.com/office/officeart/2008/layout/LinedList"/>
    <dgm:cxn modelId="{0404582F-967A-4D3B-B667-D2C5F546EB3D}" type="presParOf" srcId="{AE6B978B-7E79-4ED9-8E84-60940D329CA6}" destId="{C69397B1-41D4-4162-A98A-99E9E307D9E7}" srcOrd="1" destOrd="0" presId="urn:microsoft.com/office/officeart/2008/layout/LinedList"/>
    <dgm:cxn modelId="{E3DE119D-25BD-4E92-AB2B-B0BBA7F975F5}" type="presParOf" srcId="{7C9AF0B9-05B8-49A8-AAFD-E87918FD1CBB}" destId="{C0340279-3C40-46F2-89BB-B6D0D8E92494}" srcOrd="4" destOrd="0" presId="urn:microsoft.com/office/officeart/2008/layout/LinedList"/>
    <dgm:cxn modelId="{E26CA878-541E-49BD-9816-02BDE58C502F}" type="presParOf" srcId="{7C9AF0B9-05B8-49A8-AAFD-E87918FD1CBB}" destId="{5785B6A5-DF36-4894-956E-913EB8ACD244}" srcOrd="5" destOrd="0" presId="urn:microsoft.com/office/officeart/2008/layout/LinedList"/>
    <dgm:cxn modelId="{60D6776F-4296-471E-8A67-928CA67B2455}" type="presParOf" srcId="{5785B6A5-DF36-4894-956E-913EB8ACD244}" destId="{9397477E-0BDF-4C2A-8A7F-22268E748BB5}" srcOrd="0" destOrd="0" presId="urn:microsoft.com/office/officeart/2008/layout/LinedList"/>
    <dgm:cxn modelId="{43D22654-F99E-43CC-ADDC-A83DF9B73DA1}" type="presParOf" srcId="{5785B6A5-DF36-4894-956E-913EB8ACD244}" destId="{2C31A760-7607-4210-9282-78C9CB6A3433}" srcOrd="1" destOrd="0" presId="urn:microsoft.com/office/officeart/2008/layout/LinedList"/>
    <dgm:cxn modelId="{56D0EE3E-C13B-49B2-9D6C-F3F884A7925B}" type="presParOf" srcId="{7C9AF0B9-05B8-49A8-AAFD-E87918FD1CBB}" destId="{8D77113D-3823-43C2-A734-18A955292F65}" srcOrd="6" destOrd="0" presId="urn:microsoft.com/office/officeart/2008/layout/LinedList"/>
    <dgm:cxn modelId="{7DA56048-74CB-4A8C-8249-7EF865183D73}" type="presParOf" srcId="{7C9AF0B9-05B8-49A8-AAFD-E87918FD1CBB}" destId="{761F5664-8365-49A5-8CF8-28B674489A46}" srcOrd="7" destOrd="0" presId="urn:microsoft.com/office/officeart/2008/layout/LinedList"/>
    <dgm:cxn modelId="{7C7EE4EA-CAFF-49A1-B2B7-A040B7DB6C56}" type="presParOf" srcId="{761F5664-8365-49A5-8CF8-28B674489A46}" destId="{2119FA21-4BE8-4A35-96FC-2500A67F5C07}" srcOrd="0" destOrd="0" presId="urn:microsoft.com/office/officeart/2008/layout/LinedList"/>
    <dgm:cxn modelId="{0FEF8C71-84B2-4908-B00F-5474ADF6DD5F}" type="presParOf" srcId="{761F5664-8365-49A5-8CF8-28B674489A46}" destId="{9F843CDE-AFC2-461D-BCCF-F1C87B07A3BA}" srcOrd="1" destOrd="0" presId="urn:microsoft.com/office/officeart/2008/layout/LinedList"/>
    <dgm:cxn modelId="{FE92C1A6-7B39-4399-80E8-135ED61F3B61}" type="presParOf" srcId="{7C9AF0B9-05B8-49A8-AAFD-E87918FD1CBB}" destId="{251423CC-A1F3-4748-B746-BB8AB3D0C2D6}" srcOrd="8" destOrd="0" presId="urn:microsoft.com/office/officeart/2008/layout/LinedList"/>
    <dgm:cxn modelId="{C60FF6C8-7A9F-481D-A54D-45C2AFB984BF}" type="presParOf" srcId="{7C9AF0B9-05B8-49A8-AAFD-E87918FD1CBB}" destId="{8CB80585-9EFC-4CDE-A82E-68872B843BCE}" srcOrd="9" destOrd="0" presId="urn:microsoft.com/office/officeart/2008/layout/LinedList"/>
    <dgm:cxn modelId="{1B517CFC-A07D-43DD-9C25-2EA0B4BB1E05}" type="presParOf" srcId="{8CB80585-9EFC-4CDE-A82E-68872B843BCE}" destId="{7CDF5750-E62F-48A6-B6CD-4304F3C2FBE5}" srcOrd="0" destOrd="0" presId="urn:microsoft.com/office/officeart/2008/layout/LinedList"/>
    <dgm:cxn modelId="{7495A3B8-F220-4D11-B339-3FBF90DB1D9A}" type="presParOf" srcId="{8CB80585-9EFC-4CDE-A82E-68872B843BCE}" destId="{C672A57D-5FE8-4143-8C18-203A75B7613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0782DE-F0D2-4A21-B8B3-9322677C1E4C}">
      <dsp:nvSpPr>
        <dsp:cNvPr id="0" name=""/>
        <dsp:cNvSpPr/>
      </dsp:nvSpPr>
      <dsp:spPr>
        <a:xfrm>
          <a:off x="1022" y="144681"/>
          <a:ext cx="3589890" cy="22795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BFAB9F-ACDA-4379-AE54-C68FDDF6D714}">
      <dsp:nvSpPr>
        <dsp:cNvPr id="0" name=""/>
        <dsp:cNvSpPr/>
      </dsp:nvSpPr>
      <dsp:spPr>
        <a:xfrm>
          <a:off x="399899" y="523614"/>
          <a:ext cx="3589890" cy="2279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يضع</a:t>
          </a:r>
          <a:r>
            <a:rPr lang="en-US" sz="2100" kern="1200" dirty="0"/>
            <a:t> </a:t>
          </a:r>
          <a:r>
            <a:rPr lang="en-US" sz="2100" kern="1200" dirty="0" err="1"/>
            <a:t>المؤجر</a:t>
          </a:r>
          <a:r>
            <a:rPr lang="en-US" sz="2100" kern="1200" dirty="0"/>
            <a:t> 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كليا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أو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جزئيا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سفينة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مزودة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بالتسليح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التجهيز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تحت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تصرف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المستأجر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للقيام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برحلة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أو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عدة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رحلات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مقابل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أجرة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السفينة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: 650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قا.ب.ج</a:t>
          </a:r>
          <a:endParaRPr lang="en-US" sz="1800" kern="12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466666" y="590381"/>
        <a:ext cx="3456356" cy="2146046"/>
      </dsp:txXfrm>
    </dsp:sp>
    <dsp:sp modelId="{7B87C3D0-E292-4268-BBC3-39D02BA50F04}">
      <dsp:nvSpPr>
        <dsp:cNvPr id="0" name=""/>
        <dsp:cNvSpPr/>
      </dsp:nvSpPr>
      <dsp:spPr>
        <a:xfrm>
          <a:off x="4388666" y="144681"/>
          <a:ext cx="3589890" cy="22795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095A11-372E-4E71-B61D-79C4E20DDA30}">
      <dsp:nvSpPr>
        <dsp:cNvPr id="0" name=""/>
        <dsp:cNvSpPr/>
      </dsp:nvSpPr>
      <dsp:spPr>
        <a:xfrm>
          <a:off x="4787543" y="523614"/>
          <a:ext cx="3589890" cy="2279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يحتفظ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</a:t>
          </a:r>
          <a:r>
            <a:rPr lang="en-US" sz="1800" kern="1200" dirty="0" err="1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لمؤجر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بالتسيير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الملاحي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ا</a:t>
          </a:r>
          <a:r>
            <a:rPr lang="en-US" sz="1800" kern="1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لتجاري:651</a:t>
          </a:r>
          <a:r>
            <a:rPr lang="en-US" sz="1800" kern="120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قا.ب.ج</a:t>
          </a:r>
          <a:endParaRPr lang="en-US" sz="1800" kern="1200" dirty="0">
            <a:solidFill>
              <a:schemeClr val="tx1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4854310" y="590381"/>
        <a:ext cx="3456356" cy="21460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5C7290-6A58-4909-94D6-1820FE98CAA7}">
      <dsp:nvSpPr>
        <dsp:cNvPr id="0" name=""/>
        <dsp:cNvSpPr/>
      </dsp:nvSpPr>
      <dsp:spPr>
        <a:xfrm>
          <a:off x="999" y="389994"/>
          <a:ext cx="3898552" cy="23391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 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المتعاقدين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على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تطبيق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اتفاقية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:   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يؤدي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إلى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تطبيق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إتفاقية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على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حالات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لا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تطبق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فيها</a:t>
          </a:r>
          <a:r>
            <a:rPr lang="en-US" sz="2000" b="1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b="1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الاتفاقية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</a:p>
      </dsp:txBody>
      <dsp:txXfrm>
        <a:off x="999" y="389994"/>
        <a:ext cx="3898552" cy="2339131"/>
      </dsp:txXfrm>
    </dsp:sp>
    <dsp:sp modelId="{9D04E361-0A9E-4119-B859-BE206CDDEEAD}">
      <dsp:nvSpPr>
        <dsp:cNvPr id="0" name=""/>
        <dsp:cNvSpPr/>
      </dsp:nvSpPr>
      <dsp:spPr>
        <a:xfrm>
          <a:off x="4289407" y="389994"/>
          <a:ext cx="3898552" cy="2339131"/>
        </a:xfrm>
        <a:prstGeom prst="rect">
          <a:avLst/>
        </a:prstGeom>
        <a:solidFill>
          <a:schemeClr val="accent2">
            <a:hueOff val="-1496735"/>
            <a:satOff val="-674"/>
            <a:lumOff val="70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بشترط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إدراج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الشرط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صورة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واضحة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في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السند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أن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يكون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معروفا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مقبولا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لدى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20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الشاحن</a:t>
          </a:r>
          <a:r>
            <a:rPr lang="en-US" sz="20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</a:p>
      </dsp:txBody>
      <dsp:txXfrm>
        <a:off x="4289407" y="389994"/>
        <a:ext cx="3898552" cy="23391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E72EE1-71BF-408E-ABCE-DFDC3798A715}">
      <dsp:nvSpPr>
        <dsp:cNvPr id="0" name=""/>
        <dsp:cNvSpPr/>
      </dsp:nvSpPr>
      <dsp:spPr>
        <a:xfrm>
          <a:off x="0" y="0"/>
          <a:ext cx="6960616" cy="14036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تسري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اتفاقية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إلا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على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النقل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الدولي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الذي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يتم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بموجب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سند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شحن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دون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مشارطة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الإيجار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 </a:t>
          </a:r>
        </a:p>
      </dsp:txBody>
      <dsp:txXfrm>
        <a:off x="41110" y="41110"/>
        <a:ext cx="5509882" cy="1321383"/>
      </dsp:txXfrm>
    </dsp:sp>
    <dsp:sp modelId="{AD04AC66-718E-4F06-8CE7-3197A0335766}">
      <dsp:nvSpPr>
        <dsp:cNvPr id="0" name=""/>
        <dsp:cNvSpPr/>
      </dsp:nvSpPr>
      <dsp:spPr>
        <a:xfrm>
          <a:off x="1228343" y="1715516"/>
          <a:ext cx="6960616" cy="140360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تسري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اتفاقية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على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سند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الشحن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الصادر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بسبب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مشارطة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الإيجار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من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الوقت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الذي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ينظم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فيه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العلاقات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بين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الناقل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و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الحامل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الشرعي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للسند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: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المادة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5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فقرة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2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من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اتفاقية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بروكسل</a:t>
          </a:r>
          <a:endParaRPr lang="en-US" sz="1800" kern="12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1269453" y="1756626"/>
        <a:ext cx="4737709" cy="1321383"/>
      </dsp:txXfrm>
    </dsp:sp>
    <dsp:sp modelId="{B837BCCA-62BA-4698-BF73-5C902566478F}">
      <dsp:nvSpPr>
        <dsp:cNvPr id="0" name=""/>
        <dsp:cNvSpPr/>
      </dsp:nvSpPr>
      <dsp:spPr>
        <a:xfrm>
          <a:off x="6048273" y="1103388"/>
          <a:ext cx="912342" cy="91234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253550" y="1103388"/>
        <a:ext cx="501788" cy="6865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B7B5B-2D45-4541-85DF-9388FFC31F45}">
      <dsp:nvSpPr>
        <dsp:cNvPr id="0" name=""/>
        <dsp:cNvSpPr/>
      </dsp:nvSpPr>
      <dsp:spPr>
        <a:xfrm>
          <a:off x="0" y="619"/>
          <a:ext cx="643980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BAB5E-9F2F-495E-8CE3-84E04855B7E3}">
      <dsp:nvSpPr>
        <dsp:cNvPr id="0" name=""/>
        <dsp:cNvSpPr/>
      </dsp:nvSpPr>
      <dsp:spPr>
        <a:xfrm>
          <a:off x="0" y="619"/>
          <a:ext cx="6439808" cy="1015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المدة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البحرية</a:t>
          </a:r>
          <a:r>
            <a:rPr lang="en-US" sz="1800" kern="1200" dirty="0"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en-US" sz="1800" kern="1200" dirty="0" err="1">
              <a:latin typeface="Simplified Arabic" panose="02020603050405020304" pitchFamily="18" charset="-78"/>
              <a:cs typeface="Simplified Arabic" panose="02020603050405020304" pitchFamily="18" charset="-78"/>
            </a:rPr>
            <a:t>الصرف</a:t>
          </a:r>
          <a:endParaRPr lang="en-US" sz="1800" kern="1200" dirty="0"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0" y="619"/>
        <a:ext cx="6439808" cy="1015217"/>
      </dsp:txXfrm>
    </dsp:sp>
    <dsp:sp modelId="{3D2CF29B-685B-4782-BA4F-9A0C6BA7D42E}">
      <dsp:nvSpPr>
        <dsp:cNvPr id="0" name=""/>
        <dsp:cNvSpPr/>
      </dsp:nvSpPr>
      <dsp:spPr>
        <a:xfrm>
          <a:off x="0" y="1015837"/>
          <a:ext cx="6439808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3DE0D3-A723-49C1-8AE1-2C7289ECAE3D}">
      <dsp:nvSpPr>
        <dsp:cNvPr id="0" name=""/>
        <dsp:cNvSpPr/>
      </dsp:nvSpPr>
      <dsp:spPr>
        <a:xfrm>
          <a:off x="0" y="1015837"/>
          <a:ext cx="6439808" cy="1015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Simplified Arabic"/>
              <a:cs typeface="Simplified Arabic"/>
            </a:rPr>
            <a:t>فترة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مسؤولية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الناقل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البحري</a:t>
          </a:r>
          <a:r>
            <a:rPr lang="en-US" sz="1800" kern="1200" dirty="0">
              <a:latin typeface="Simplified Arabic"/>
              <a:cs typeface="Simplified Arabic"/>
            </a:rPr>
            <a:t>  </a:t>
          </a:r>
        </a:p>
      </dsp:txBody>
      <dsp:txXfrm>
        <a:off x="0" y="1015837"/>
        <a:ext cx="6439808" cy="1015217"/>
      </dsp:txXfrm>
    </dsp:sp>
    <dsp:sp modelId="{C0340279-3C40-46F2-89BB-B6D0D8E92494}">
      <dsp:nvSpPr>
        <dsp:cNvPr id="0" name=""/>
        <dsp:cNvSpPr/>
      </dsp:nvSpPr>
      <dsp:spPr>
        <a:xfrm>
          <a:off x="0" y="2031054"/>
          <a:ext cx="64398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97477E-0BDF-4C2A-8A7F-22268E748BB5}">
      <dsp:nvSpPr>
        <dsp:cNvPr id="0" name=""/>
        <dsp:cNvSpPr/>
      </dsp:nvSpPr>
      <dsp:spPr>
        <a:xfrm>
          <a:off x="0" y="2031054"/>
          <a:ext cx="6439808" cy="1015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Simplified Arabic"/>
              <a:cs typeface="Simplified Arabic"/>
            </a:rPr>
            <a:t>والخضوع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للأحكام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الآمرة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للإتفاقية</a:t>
          </a:r>
          <a:endParaRPr lang="en-US" sz="1800" kern="1200" dirty="0"/>
        </a:p>
      </dsp:txBody>
      <dsp:txXfrm>
        <a:off x="0" y="2031054"/>
        <a:ext cx="6439808" cy="1015217"/>
      </dsp:txXfrm>
    </dsp:sp>
    <dsp:sp modelId="{8D77113D-3823-43C2-A734-18A955292F65}">
      <dsp:nvSpPr>
        <dsp:cNvPr id="0" name=""/>
        <dsp:cNvSpPr/>
      </dsp:nvSpPr>
      <dsp:spPr>
        <a:xfrm>
          <a:off x="0" y="3046271"/>
          <a:ext cx="6439808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19FA21-4BE8-4A35-96FC-2500A67F5C07}">
      <dsp:nvSpPr>
        <dsp:cNvPr id="0" name=""/>
        <dsp:cNvSpPr/>
      </dsp:nvSpPr>
      <dsp:spPr>
        <a:xfrm>
          <a:off x="0" y="3046271"/>
          <a:ext cx="6439808" cy="1015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Simplified Arabic"/>
              <a:cs typeface="Simplified Arabic"/>
            </a:rPr>
            <a:t>المرحلة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السابقة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للشحن</a:t>
          </a:r>
          <a:r>
            <a:rPr lang="en-US" sz="1800" kern="1200" dirty="0">
              <a:latin typeface="Simplified Arabic"/>
              <a:cs typeface="Simplified Arabic"/>
            </a:rPr>
            <a:t> و </a:t>
          </a:r>
          <a:r>
            <a:rPr lang="en-US" sz="1800" kern="1200" dirty="0" err="1">
              <a:latin typeface="Simplified Arabic"/>
              <a:cs typeface="Simplified Arabic"/>
            </a:rPr>
            <a:t>اللاحقة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للتفريغ</a:t>
          </a:r>
          <a:r>
            <a:rPr lang="en-US" sz="1800" kern="1200" dirty="0">
              <a:latin typeface="Simplified Arabic"/>
              <a:cs typeface="Simplified Arabic"/>
            </a:rPr>
            <a:t>: </a:t>
          </a:r>
          <a:r>
            <a:rPr lang="en-US" sz="1800" kern="1200" dirty="0" err="1">
              <a:latin typeface="Simplified Arabic"/>
              <a:cs typeface="Simplified Arabic"/>
            </a:rPr>
            <a:t>هي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خارج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نطاق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تطبيق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الإتفاقية</a:t>
          </a:r>
          <a:endParaRPr lang="en-US" sz="1800" kern="1200" dirty="0">
            <a:latin typeface="Simplified Arabic"/>
            <a:cs typeface="Simplified Arabic"/>
          </a:endParaRPr>
        </a:p>
      </dsp:txBody>
      <dsp:txXfrm>
        <a:off x="0" y="3046271"/>
        <a:ext cx="6439808" cy="1015217"/>
      </dsp:txXfrm>
    </dsp:sp>
    <dsp:sp modelId="{251423CC-A1F3-4748-B746-BB8AB3D0C2D6}">
      <dsp:nvSpPr>
        <dsp:cNvPr id="0" name=""/>
        <dsp:cNvSpPr/>
      </dsp:nvSpPr>
      <dsp:spPr>
        <a:xfrm>
          <a:off x="0" y="4061488"/>
          <a:ext cx="6439808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DF5750-E62F-48A6-B6CD-4304F3C2FBE5}">
      <dsp:nvSpPr>
        <dsp:cNvPr id="0" name=""/>
        <dsp:cNvSpPr/>
      </dsp:nvSpPr>
      <dsp:spPr>
        <a:xfrm>
          <a:off x="0" y="4061488"/>
          <a:ext cx="6439808" cy="1015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Simplified Arabic"/>
              <a:cs typeface="Simplified Arabic"/>
            </a:rPr>
            <a:t>المادة</a:t>
          </a:r>
          <a:r>
            <a:rPr lang="en-US" sz="1800" kern="1200" dirty="0">
              <a:latin typeface="Simplified Arabic"/>
              <a:cs typeface="Simplified Arabic"/>
            </a:rPr>
            <a:t> 812 </a:t>
          </a:r>
          <a:r>
            <a:rPr lang="en-US" sz="1800" kern="1200" dirty="0" err="1">
              <a:latin typeface="Simplified Arabic"/>
              <a:cs typeface="Simplified Arabic"/>
            </a:rPr>
            <a:t>ق.ب.ج</a:t>
          </a:r>
          <a:r>
            <a:rPr lang="en-US" sz="1800" kern="1200" dirty="0">
              <a:latin typeface="Simplified Arabic"/>
              <a:cs typeface="Simplified Arabic"/>
            </a:rPr>
            <a:t> :</a:t>
          </a:r>
          <a:r>
            <a:rPr lang="en-US" sz="1800" kern="1200" dirty="0" err="1">
              <a:latin typeface="Simplified Arabic"/>
              <a:cs typeface="Simplified Arabic"/>
            </a:rPr>
            <a:t>يمكن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الإتفاق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بين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الناقل</a:t>
          </a:r>
          <a:r>
            <a:rPr lang="en-US" sz="1800" kern="1200" dirty="0">
              <a:latin typeface="Simplified Arabic"/>
              <a:cs typeface="Simplified Arabic"/>
            </a:rPr>
            <a:t> و </a:t>
          </a:r>
          <a:r>
            <a:rPr lang="en-US" sz="1800" kern="1200" dirty="0" err="1">
              <a:latin typeface="Simplified Arabic"/>
              <a:cs typeface="Simplified Arabic"/>
            </a:rPr>
            <a:t>الشاحن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على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تحديد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مسؤولية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الناقل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عن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المدة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الواقعة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بين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استلام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البضاعة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من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قبل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الناقل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لغاية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شحنها</a:t>
          </a:r>
          <a:r>
            <a:rPr lang="en-US" sz="1800" kern="1200" dirty="0">
              <a:latin typeface="Simplified Arabic"/>
              <a:cs typeface="Simplified Arabic"/>
            </a:rPr>
            <a:t> و </a:t>
          </a:r>
          <a:r>
            <a:rPr lang="en-US" sz="1800" kern="1200" dirty="0" err="1">
              <a:latin typeface="Simplified Arabic"/>
              <a:cs typeface="Simplified Arabic"/>
            </a:rPr>
            <a:t>المدة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الممتدة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من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التفريغ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إلى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التسليم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للمرسل</a:t>
          </a:r>
          <a:r>
            <a:rPr lang="en-US" sz="1800" kern="1200" dirty="0">
              <a:latin typeface="Simplified Arabic"/>
              <a:cs typeface="Simplified Arabic"/>
            </a:rPr>
            <a:t> </a:t>
          </a:r>
          <a:r>
            <a:rPr lang="en-US" sz="1800" kern="1200" dirty="0" err="1">
              <a:latin typeface="Simplified Arabic"/>
              <a:cs typeface="Simplified Arabic"/>
            </a:rPr>
            <a:t>إليه</a:t>
          </a:r>
          <a:r>
            <a:rPr lang="en-US" sz="1500" kern="1200" dirty="0"/>
            <a:t>.</a:t>
          </a:r>
        </a:p>
      </dsp:txBody>
      <dsp:txXfrm>
        <a:off x="0" y="4061488"/>
        <a:ext cx="6439808" cy="10152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6401" y="3378954"/>
            <a:ext cx="6394567" cy="3479046"/>
          </a:xfrm>
          <a:custGeom>
            <a:avLst/>
            <a:gdLst>
              <a:gd name="connsiteX0" fmla="*/ 5171297 w 6394567"/>
              <a:gd name="connsiteY0" fmla="*/ 284 h 3479046"/>
              <a:gd name="connsiteX1" fmla="*/ 6394290 w 6394567"/>
              <a:gd name="connsiteY1" fmla="*/ 430072 h 3479046"/>
              <a:gd name="connsiteX2" fmla="*/ 6394567 w 6394567"/>
              <a:gd name="connsiteY2" fmla="*/ 430316 h 3479046"/>
              <a:gd name="connsiteX3" fmla="*/ 6394567 w 6394567"/>
              <a:gd name="connsiteY3" fmla="*/ 3479046 h 3479046"/>
              <a:gd name="connsiteX4" fmla="*/ 0 w 6394567"/>
              <a:gd name="connsiteY4" fmla="*/ 3479046 h 3479046"/>
              <a:gd name="connsiteX5" fmla="*/ 3916974 w 6394567"/>
              <a:gd name="connsiteY5" fmla="*/ 405504 h 3479046"/>
              <a:gd name="connsiteX6" fmla="*/ 3959456 w 6394567"/>
              <a:gd name="connsiteY6" fmla="*/ 373857 h 3479046"/>
              <a:gd name="connsiteX7" fmla="*/ 5052215 w 6394567"/>
              <a:gd name="connsiteY7" fmla="*/ 1756 h 3479046"/>
              <a:gd name="connsiteX8" fmla="*/ 5171297 w 6394567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32C74-82F4-2A29-889B-EF23CEE6A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1" y="1122363"/>
            <a:ext cx="6211185" cy="230524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CADD6-278F-604C-8A38-BBBAFC675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2" y="3549048"/>
            <a:ext cx="5029198" cy="1956278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946B-3F5A-C916-B62B-8D5938E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6539F-2DB8-FCDA-C884-9C3CD29B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A7B3-5D3B-D493-8F6F-1FEBB857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7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0D2E-0561-F284-F89A-AAE3CD09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10239338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7C4C-16EC-2477-6332-830F53011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9848" y="2139696"/>
            <a:ext cx="10239338" cy="36776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40D3-6996-1C08-F1AF-87C35465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76C3-588F-B636-8CE0-AA2CBFBC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F8A9-EB1E-B344-A4B8-B58D0633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2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F3A28-33E4-2796-AE7A-1234569F5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4950" y="1081177"/>
            <a:ext cx="2508849" cy="4633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185FC-2BBB-E997-A5CD-F2C6CF6B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1081177"/>
            <a:ext cx="7505700" cy="4633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14B3C-96CD-071C-C2AD-2C7E04F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A2B04-F5E0-C5A3-C77D-6AE9A9E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5BC2-C712-C4A4-50EC-E10D8834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5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4769-9A55-AF9B-4CE4-DFA07E7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5D9E-DBB4-B890-88D5-B4C03599E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5260-1C0B-A965-3114-D7C40D18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F4D1-0334-3F24-69B4-06C7BD74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BA76D-3B8B-429D-9B32-54D6A629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5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9C414-4A2F-78AF-ED60-6130D4C563B3}"/>
              </a:ext>
            </a:extLst>
          </p:cNvPr>
          <p:cNvSpPr/>
          <p:nvPr/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410AE4-7FC7-589E-B6D3-0DA7B5FC5CE3}"/>
              </a:ext>
            </a:extLst>
          </p:cNvPr>
          <p:cNvSpPr/>
          <p:nvPr/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381CBD-08D9-3C9A-7620-24F2D640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09738"/>
            <a:ext cx="6455434" cy="29812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5AE2B-1716-CEEC-73F8-E81F59192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759252"/>
            <a:ext cx="5397260" cy="95574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3052-6EE8-979F-04FB-1B8DF81F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6285-161A-6869-27C2-0A159C2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D64F-5DAB-238D-C34A-1DCCB122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24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4D0-7460-7B08-F1EE-96EABE4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936841"/>
            <a:ext cx="10092477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B7F9-8ECB-7079-A11E-51D3903E2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7161-CAF5-CA48-D814-7ACD43AB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795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BD680-4E7A-5155-3CAE-6BD44EE8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A152D-EFF2-B3AA-3F25-14E11367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D6032-FD7A-BFFD-9BE5-48EDBEFB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0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F4D-4855-340E-03F3-4860885E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63283"/>
            <a:ext cx="10096500" cy="9160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B472-7426-C288-B5F6-0A1232DC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4F9C-B6FA-97C3-F618-0CF956CB5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1" y="2505075"/>
            <a:ext cx="4739628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5665C-7910-AFA2-350F-42C06ED5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330" y="1879287"/>
            <a:ext cx="4762970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71352E-1DE0-F0CD-6F81-1D8FF59C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330" y="2505075"/>
            <a:ext cx="4762970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8F7E4-7D9E-4736-3269-4F0C4699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386CF-9A84-8D2A-BC47-C951DD9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0844D-FE1F-49E7-3BBD-527FB72E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11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691C-93A5-1364-00A9-A470C289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7223"/>
            <a:ext cx="8886884" cy="1043078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55BD-4154-B9D1-0B5B-B1E3A06B6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9E4A-03D1-7A8B-233D-014A3248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CEFC4-D276-DF45-F395-F5BD2EA7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1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2C0AD-76F4-FCE4-2717-0A9AA435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BB66-3F41-7F1D-5108-B3F679A8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6DA0-07AE-4BE4-B82F-7936D0E3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8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B75-C953-0BD0-4E2E-71776742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0626"/>
            <a:ext cx="3705225" cy="1286774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AA52-60F3-40F2-673B-5848F4253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75426"/>
            <a:ext cx="5980112" cy="4768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67E8-C561-5A72-AED3-442F66DD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BFED3-7CB3-1B8B-9504-13A121CA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56C9-19A0-4441-B1AF-B7AFBF64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898EA-84CC-411C-0012-D3149536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1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1E10-1458-2553-05B4-313F7E2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82128"/>
            <a:ext cx="3705225" cy="1275272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0F677-F177-6DED-1920-685B9D9FF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43000"/>
            <a:ext cx="5980112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D1CB1-2109-480E-8904-4077C94D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657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DB38-7CB9-2140-BC21-6D2E7DD0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448AD-3B1D-4B5E-CAB9-BB5FD2C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F53D-CF5A-87A2-E973-3B8CCDEB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5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4A25-A386-9574-775C-E5E5F9FC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8886884" cy="953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7885F-2B7B-74DB-9996-E0ACEBC9D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139696"/>
            <a:ext cx="8883836" cy="3677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F519-BA47-2B81-CC1C-7E1F119EC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7379" y="4629744"/>
            <a:ext cx="2653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E351CED-465B-40B5-ADCE-957C918F227B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2D7B-C352-1630-4C3D-7D5983C0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2" y="6318446"/>
            <a:ext cx="2743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E04F0-DF9B-480B-CC46-BAE7A81FB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18446"/>
            <a:ext cx="615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A33CB2A-1702-4C1D-9CC4-8D472D39F19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8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41F39C1-3FC3-BC32-C3E8-CF4EFA16E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299633" y="1291771"/>
            <a:ext cx="4771489" cy="2484101"/>
          </a:xfrm>
        </p:spPr>
        <p:txBody>
          <a:bodyPr>
            <a:normAutofit/>
          </a:bodyPr>
          <a:lstStyle/>
          <a:p>
            <a:r>
              <a:rPr lang="fr-FR">
                <a:cs typeface="Calibri Light"/>
              </a:rPr>
              <a:t>        </a:t>
            </a:r>
            <a:r>
              <a:rPr lang="fr-FR" err="1">
                <a:cs typeface="Calibri Light"/>
              </a:rPr>
              <a:t>استغلال</a:t>
            </a:r>
            <a:r>
              <a:rPr lang="fr-FR">
                <a:cs typeface="Calibri Light"/>
              </a:rPr>
              <a:t> </a:t>
            </a:r>
            <a:r>
              <a:rPr lang="fr-FR" err="1">
                <a:cs typeface="Calibri Light"/>
              </a:rPr>
              <a:t>السفينة</a:t>
            </a:r>
            <a:r>
              <a:rPr lang="fr-FR">
                <a:cs typeface="Calibri Light"/>
              </a:rPr>
              <a:t> </a:t>
            </a:r>
            <a:r>
              <a:rPr lang="fr-FR" err="1">
                <a:cs typeface="Calibri Light"/>
              </a:rPr>
              <a:t>كأداة</a:t>
            </a:r>
            <a:r>
              <a:rPr lang="fr-FR">
                <a:cs typeface="Calibri Light"/>
              </a:rPr>
              <a:t> </a:t>
            </a:r>
            <a:r>
              <a:rPr lang="fr-FR" err="1">
                <a:cs typeface="Calibri Light"/>
              </a:rPr>
              <a:t>للملاحة</a:t>
            </a:r>
            <a:r>
              <a:rPr lang="fr-FR">
                <a:cs typeface="Calibri Light"/>
              </a:rPr>
              <a:t> </a:t>
            </a:r>
            <a:r>
              <a:rPr lang="fr-FR" err="1">
                <a:cs typeface="Calibri Light"/>
              </a:rPr>
              <a:t>البحرية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319680" y="3839030"/>
            <a:ext cx="4303837" cy="141877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r-FR" b="1">
              <a:latin typeface="Simplified Arabic"/>
              <a:cs typeface="Simplified Arabic"/>
            </a:endParaRPr>
          </a:p>
          <a:p>
            <a:pPr algn="ctr"/>
            <a:r>
              <a:rPr lang="fr-FR" sz="2800" b="1" err="1">
                <a:latin typeface="Simplified Arabic"/>
                <a:cs typeface="Simplified Arabic"/>
              </a:rPr>
              <a:t>عقود</a:t>
            </a:r>
            <a:r>
              <a:rPr lang="fr-FR" sz="2800" b="1">
                <a:latin typeface="Simplified Arabic"/>
                <a:cs typeface="Simplified Arabic"/>
              </a:rPr>
              <a:t> </a:t>
            </a:r>
            <a:r>
              <a:rPr lang="fr-FR" sz="2800" b="1" err="1">
                <a:latin typeface="Simplified Arabic"/>
                <a:cs typeface="Simplified Arabic"/>
              </a:rPr>
              <a:t>النقل</a:t>
            </a:r>
            <a:r>
              <a:rPr lang="fr-FR" sz="2800" b="1">
                <a:latin typeface="Simplified Arabic"/>
                <a:cs typeface="Simplified Arabic"/>
              </a:rPr>
              <a:t> </a:t>
            </a:r>
            <a:r>
              <a:rPr lang="fr-FR" sz="2800" b="1" err="1">
                <a:latin typeface="Simplified Arabic"/>
                <a:cs typeface="Simplified Arabic"/>
              </a:rPr>
              <a:t>البحري</a:t>
            </a:r>
            <a:r>
              <a:rPr lang="fr-FR" sz="2800" b="1">
                <a:latin typeface="Simplified Arabic"/>
                <a:cs typeface="Simplified Arabic"/>
              </a:rPr>
              <a:t> </a:t>
            </a:r>
            <a:r>
              <a:rPr lang="fr-FR" b="1">
                <a:latin typeface="Simplified Arabic"/>
                <a:cs typeface="Simplified Arabic"/>
              </a:rPr>
              <a:t>         </a:t>
            </a:r>
          </a:p>
          <a:p>
            <a:endParaRPr lang="fr-FR" b="1">
              <a:latin typeface="Simplified Arabic"/>
              <a:cs typeface="Simplified Arabic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545405-DE1D-694D-F1B2-279E3DBB32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510" b="-1"/>
          <a:stretch/>
        </p:blipFill>
        <p:spPr>
          <a:xfrm>
            <a:off x="20" y="8"/>
            <a:ext cx="5388009" cy="33867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EAB9622-625E-9286-E3ED-49B6FD02A89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12" r="14128" b="2"/>
          <a:stretch/>
        </p:blipFill>
        <p:spPr>
          <a:xfrm>
            <a:off x="20" y="3467654"/>
            <a:ext cx="5388009" cy="339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DF5269E-38F1-4217-90BA-9D8F1A7369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6726"/>
            <a:ext cx="12192000" cy="315227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5D5A958-E514-AF67-E506-B9B6248691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62" y="3669631"/>
            <a:ext cx="10963275" cy="291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367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240716A-6BCB-DFED-92FF-CC6749C655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6312"/>
            <a:ext cx="12192000" cy="406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821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D00CB3E-22D8-C88A-E699-CC9736BC9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35576E-E4C0-5329-A012-A64D93860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1131497"/>
            <a:ext cx="8606346" cy="1257299"/>
          </a:xfrm>
        </p:spPr>
        <p:txBody>
          <a:bodyPr anchor="ctr">
            <a:normAutofit/>
          </a:bodyPr>
          <a:lstStyle/>
          <a:p>
            <a:pPr algn="r" rtl="1"/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اتفاقية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توحيد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بعض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المتعلقة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بسندات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الشحن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4100" dirty="0"/>
              <a:t> 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57AD19D-B272-095B-DB5F-FE964F66D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8" y="2736850"/>
            <a:ext cx="5029202" cy="2978152"/>
          </a:xfrm>
        </p:spPr>
        <p:txBody>
          <a:bodyPr vert="horz" lIns="91440" tIns="45720" rIns="91440" bIns="45720" rtlCol="0" anchor="t">
            <a:normAutofit fontScale="32500" lnSpcReduction="20000"/>
          </a:bodyPr>
          <a:lstStyle/>
          <a:p>
            <a:pPr algn="r" rtl="1">
              <a:lnSpc>
                <a:spcPct val="110000"/>
              </a:lnSpc>
            </a:pPr>
            <a:r>
              <a:rPr lang="en-US" sz="1500" dirty="0">
                <a:latin typeface="Simplified Arabic"/>
                <a:cs typeface="Simplified Arabic"/>
              </a:rPr>
              <a:t> </a:t>
            </a:r>
            <a:r>
              <a:rPr lang="en-US" sz="4900" dirty="0" err="1">
                <a:latin typeface="Simplified Arabic"/>
                <a:cs typeface="Simplified Arabic"/>
              </a:rPr>
              <a:t>هي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اتفاقية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بروكسل</a:t>
            </a:r>
            <a:r>
              <a:rPr lang="en-US" sz="4900" dirty="0">
                <a:latin typeface="Simplified Arabic"/>
                <a:cs typeface="Simplified Arabic"/>
              </a:rPr>
              <a:t> لـ25 </a:t>
            </a:r>
            <a:r>
              <a:rPr lang="en-US" sz="4900" dirty="0" err="1">
                <a:latin typeface="Simplified Arabic"/>
                <a:cs typeface="Simplified Arabic"/>
              </a:rPr>
              <a:t>أوت</a:t>
            </a:r>
            <a:r>
              <a:rPr lang="en-US" sz="4900" dirty="0">
                <a:latin typeface="Simplified Arabic"/>
                <a:cs typeface="Simplified Arabic"/>
              </a:rPr>
              <a:t> 1924 </a:t>
            </a:r>
            <a:r>
              <a:rPr lang="ar-DZ" sz="4900" dirty="0">
                <a:latin typeface="Simplified Arabic"/>
                <a:cs typeface="Simplified Arabic"/>
              </a:rPr>
              <a:t>دخلت حيز النفاذ 1932</a:t>
            </a:r>
            <a:endParaRPr lang="en-US" sz="4900" dirty="0">
              <a:latin typeface="Simplified Arabic"/>
              <a:cs typeface="Simplified Arabic"/>
            </a:endParaRPr>
          </a:p>
          <a:p>
            <a:pPr marL="0" indent="0" algn="r" rtl="1">
              <a:lnSpc>
                <a:spcPct val="110000"/>
              </a:lnSpc>
              <a:buNone/>
            </a:pPr>
            <a:r>
              <a:rPr lang="en-US" sz="4900" dirty="0" err="1">
                <a:latin typeface="Simplified Arabic"/>
                <a:cs typeface="Simplified Arabic"/>
              </a:rPr>
              <a:t>انضمت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الجزائر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إلى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اتفاقية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بروكسل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دو</a:t>
            </a:r>
            <a:r>
              <a:rPr lang="en-US" sz="4900" dirty="0">
                <a:latin typeface="Simplified Arabic"/>
                <a:cs typeface="Simplified Arabic"/>
              </a:rPr>
              <a:t> ن </a:t>
            </a:r>
            <a:r>
              <a:rPr lang="en-US" sz="4900" dirty="0" err="1">
                <a:latin typeface="Simplified Arabic"/>
                <a:cs typeface="Simplified Arabic"/>
              </a:rPr>
              <a:t>تعديلاتها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بموجب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المرسوم</a:t>
            </a:r>
            <a:r>
              <a:rPr lang="en-US" sz="4900" dirty="0">
                <a:latin typeface="Simplified Arabic"/>
                <a:cs typeface="Simplified Arabic"/>
              </a:rPr>
              <a:t> 64_71 ل ,02/03/1964،وصدر </a:t>
            </a:r>
            <a:r>
              <a:rPr lang="en-US" sz="4900" dirty="0" err="1">
                <a:latin typeface="Simplified Arabic"/>
                <a:cs typeface="Simplified Arabic"/>
              </a:rPr>
              <a:t>القانون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البحري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الجزائري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بموجب</a:t>
            </a:r>
            <a:endParaRPr lang="en-US" sz="4900" dirty="0">
              <a:latin typeface="Simplified Arabic"/>
              <a:cs typeface="Simplified Arabic"/>
            </a:endParaRPr>
          </a:p>
          <a:p>
            <a:pPr marL="0" indent="0" algn="r" rtl="1">
              <a:lnSpc>
                <a:spcPct val="110000"/>
              </a:lnSpc>
              <a:buNone/>
            </a:pP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الأمر</a:t>
            </a:r>
            <a:r>
              <a:rPr lang="en-US" sz="4900" dirty="0">
                <a:latin typeface="Simplified Arabic"/>
                <a:cs typeface="Simplified Arabic"/>
              </a:rPr>
              <a:t> 76-80المعدل و </a:t>
            </a:r>
            <a:r>
              <a:rPr lang="en-US" sz="4900" dirty="0" err="1">
                <a:latin typeface="Simplified Arabic"/>
                <a:cs typeface="Simplified Arabic"/>
              </a:rPr>
              <a:t>المتمم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بالأمر</a:t>
            </a:r>
            <a:r>
              <a:rPr lang="en-US" sz="4900" dirty="0">
                <a:latin typeface="Simplified Arabic"/>
                <a:cs typeface="Simplified Arabic"/>
              </a:rPr>
              <a:t> 98-05المؤرخ </a:t>
            </a:r>
            <a:r>
              <a:rPr lang="en-US" sz="4900" dirty="0" err="1">
                <a:latin typeface="Simplified Arabic"/>
                <a:cs typeface="Simplified Arabic"/>
              </a:rPr>
              <a:t>في</a:t>
            </a:r>
            <a:r>
              <a:rPr lang="en-US" sz="4900" dirty="0">
                <a:latin typeface="Simplified Arabic"/>
                <a:cs typeface="Simplified Arabic"/>
              </a:rPr>
              <a:t> 25/06/1998و القانون10-04 ل15/08/2010 </a:t>
            </a:r>
          </a:p>
          <a:p>
            <a:pPr algn="r" rtl="1">
              <a:lnSpc>
                <a:spcPct val="110000"/>
              </a:lnSpc>
            </a:pPr>
            <a:r>
              <a:rPr lang="en-US" sz="4900" dirty="0" err="1">
                <a:latin typeface="Simplified Arabic"/>
                <a:cs typeface="Simplified Arabic"/>
              </a:rPr>
              <a:t>عدلت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المعاهدة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بموجب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بروتوكول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لاهاي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فيسبي</a:t>
            </a:r>
            <a:r>
              <a:rPr lang="en-US" sz="4900" dirty="0">
                <a:latin typeface="Simplified Arabic"/>
                <a:cs typeface="Simplified Arabic"/>
              </a:rPr>
              <a:t> ل 23/02/1968و</a:t>
            </a:r>
          </a:p>
          <a:p>
            <a:pPr algn="r" rtl="1">
              <a:lnSpc>
                <a:spcPct val="110000"/>
              </a:lnSpc>
            </a:pP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الذي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دخل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حيز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النفاذ</a:t>
            </a:r>
            <a:r>
              <a:rPr lang="en-US" sz="4900" dirty="0">
                <a:latin typeface="Simplified Arabic"/>
                <a:cs typeface="Simplified Arabic"/>
              </a:rPr>
              <a:t> بتاريخ23/06/1977 و </a:t>
            </a:r>
            <a:r>
              <a:rPr lang="en-US" sz="4900" dirty="0" err="1">
                <a:latin typeface="Simplified Arabic"/>
                <a:cs typeface="Simplified Arabic"/>
              </a:rPr>
              <a:t>بروتوكول</a:t>
            </a:r>
            <a:endParaRPr lang="en-US" sz="4900" dirty="0">
              <a:latin typeface="Simplified Arabic"/>
              <a:cs typeface="Simplified Arabic"/>
            </a:endParaRPr>
          </a:p>
          <a:p>
            <a:pPr algn="r" rtl="1">
              <a:lnSpc>
                <a:spcPct val="110000"/>
              </a:lnSpc>
            </a:pPr>
            <a:r>
              <a:rPr lang="en-US" sz="4900" dirty="0">
                <a:latin typeface="Simplified Arabic"/>
                <a:cs typeface="Simplified Arabic"/>
              </a:rPr>
              <a:t> 21/12/1979 و </a:t>
            </a:r>
            <a:r>
              <a:rPr lang="en-US" sz="4900" dirty="0" err="1">
                <a:latin typeface="Simplified Arabic"/>
                <a:cs typeface="Simplified Arabic"/>
              </a:rPr>
              <a:t>الذي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دخل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حيز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النفاذ</a:t>
            </a:r>
            <a:r>
              <a:rPr lang="en-US" sz="4900" dirty="0">
                <a:latin typeface="Simplified Arabic"/>
                <a:cs typeface="Simplified Arabic"/>
              </a:rPr>
              <a:t> </a:t>
            </a:r>
            <a:r>
              <a:rPr lang="en-US" sz="4900" dirty="0" err="1">
                <a:latin typeface="Simplified Arabic"/>
                <a:cs typeface="Simplified Arabic"/>
              </a:rPr>
              <a:t>في</a:t>
            </a:r>
            <a:r>
              <a:rPr lang="en-US" sz="4900" dirty="0">
                <a:latin typeface="Simplified Arabic"/>
                <a:cs typeface="Simplified Arabic"/>
              </a:rPr>
              <a:t> 14/02/1987.</a:t>
            </a:r>
            <a:br>
              <a:rPr lang="en-US" sz="4900" dirty="0">
                <a:latin typeface="Simplified Arabic"/>
                <a:cs typeface="Simplified Arabic"/>
              </a:rPr>
            </a:br>
            <a:r>
              <a:rPr lang="en-US" sz="4900" dirty="0">
                <a:latin typeface="Simplified Arabic"/>
                <a:cs typeface="Simplified Arabic"/>
              </a:rPr>
              <a:t> </a:t>
            </a:r>
            <a:br>
              <a:rPr lang="en-US" sz="2800" dirty="0">
                <a:latin typeface="Simplified Arabic"/>
                <a:cs typeface="Simplified Arabic"/>
              </a:rPr>
            </a:br>
            <a:endParaRPr lang="en-US" sz="2800" dirty="0">
              <a:latin typeface="Simplified Arabic"/>
              <a:cs typeface="Simplified Arabic"/>
            </a:endParaRPr>
          </a:p>
        </p:txBody>
      </p:sp>
      <p:pic>
        <p:nvPicPr>
          <p:cNvPr id="19" name="Picture 18" descr="تقويم على طاولة">
            <a:extLst>
              <a:ext uri="{FF2B5EF4-FFF2-40B4-BE49-F238E27FC236}">
                <a16:creationId xmlns:a16="http://schemas.microsoft.com/office/drawing/2014/main" id="{63DED3E2-0613-192B-5E06-823295DB37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1" b="18362"/>
          <a:stretch/>
        </p:blipFill>
        <p:spPr>
          <a:xfrm>
            <a:off x="5797434" y="3378954"/>
            <a:ext cx="6394567" cy="3479046"/>
          </a:xfrm>
          <a:custGeom>
            <a:avLst/>
            <a:gdLst/>
            <a:ahLst/>
            <a:cxnLst/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41477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5A779-5B2D-F97E-1329-D39B1E9A9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نطاق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تطبيق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إتفاقية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بروكسل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المادة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10من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بروتوكول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لاهاي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فيسبي</a:t>
            </a:r>
            <a:r>
              <a:rPr lang="en-US" dirty="0"/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1A209-D756-08A0-395B-82DC69A71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r" rtl="1">
              <a:buNone/>
            </a:pPr>
            <a:r>
              <a:rPr lang="en-US" sz="2000" dirty="0" err="1">
                <a:latin typeface="Simplified Arabic"/>
                <a:cs typeface="Simplified Arabic"/>
              </a:rPr>
              <a:t>نقل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البضائع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بين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موانئ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تابعة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الدولتين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مختلفتين</a:t>
            </a:r>
            <a:endParaRPr lang="en-US" sz="2000" dirty="0">
              <a:latin typeface="Simplified Arabic"/>
              <a:cs typeface="Simplified Arabic"/>
            </a:endParaRPr>
          </a:p>
          <a:p>
            <a:pPr marL="342900" indent="-342900" algn="r" rtl="1">
              <a:buFont typeface="Wingdings" panose="020B0604020202020204" pitchFamily="34" charset="0"/>
              <a:buChar char="q"/>
            </a:pPr>
            <a:r>
              <a:rPr lang="en-US" sz="2000" dirty="0" err="1">
                <a:latin typeface="Simplified Arabic"/>
                <a:cs typeface="Simplified Arabic"/>
              </a:rPr>
              <a:t>صدور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سند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الشحن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في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دولة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متعاقدة</a:t>
            </a:r>
            <a:endParaRPr lang="en-US" sz="2000" dirty="0">
              <a:latin typeface="Simplified Arabic"/>
              <a:cs typeface="Simplified Arabic"/>
            </a:endParaRPr>
          </a:p>
          <a:p>
            <a:pPr marL="342900" indent="-342900" algn="r" rtl="1">
              <a:buFont typeface="Wingdings" panose="020B0604020202020204" pitchFamily="34" charset="0"/>
              <a:buChar char="q"/>
            </a:pPr>
            <a:r>
              <a:rPr lang="en-US" sz="2000" dirty="0" err="1">
                <a:solidFill>
                  <a:srgbClr val="FF0000"/>
                </a:solidFill>
                <a:latin typeface="Simplified Arabic"/>
                <a:cs typeface="Simplified Arabic"/>
              </a:rPr>
              <a:t>أو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أن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يتم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الشحن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في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دولة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متعاقدة</a:t>
            </a:r>
            <a:endParaRPr lang="en-US" sz="2000" dirty="0">
              <a:latin typeface="Simplified Arabic"/>
              <a:cs typeface="Simplified Arabic"/>
            </a:endParaRPr>
          </a:p>
          <a:p>
            <a:pPr marL="0" indent="0" algn="r" rtl="1">
              <a:buNone/>
            </a:pPr>
            <a:endParaRPr lang="en-US" sz="2000" dirty="0">
              <a:latin typeface="Simplified Arabic"/>
              <a:cs typeface="Simplified Arabic"/>
            </a:endParaRPr>
          </a:p>
          <a:p>
            <a:pPr marL="0" indent="0" algn="r" rtl="1">
              <a:buNone/>
            </a:pPr>
            <a:r>
              <a:rPr lang="en-US" sz="2000" dirty="0" err="1">
                <a:latin typeface="Simplified Arabic"/>
                <a:cs typeface="Simplified Arabic"/>
              </a:rPr>
              <a:t>الشحن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في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ميناء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فرنسا</a:t>
            </a:r>
            <a:r>
              <a:rPr lang="en-US" sz="2000" dirty="0">
                <a:latin typeface="Simplified Arabic"/>
                <a:cs typeface="Simplified Arabic"/>
              </a:rPr>
              <a:t>   </a:t>
            </a:r>
          </a:p>
          <a:p>
            <a:pPr marL="0" indent="0" algn="r" rtl="1">
              <a:buNone/>
            </a:pPr>
            <a:r>
              <a:rPr lang="en-US" sz="2000" dirty="0" err="1">
                <a:latin typeface="Simplified Arabic"/>
                <a:cs typeface="Simplified Arabic"/>
              </a:rPr>
              <a:t>مصادقة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على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Simplified Arabic"/>
                <a:cs typeface="Simplified Arabic"/>
              </a:rPr>
              <a:t>بروتكول</a:t>
            </a:r>
            <a:r>
              <a:rPr lang="en-US" sz="2000" dirty="0">
                <a:solidFill>
                  <a:srgbClr val="FF0000"/>
                </a:solidFill>
                <a:latin typeface="Simplified Arabic"/>
                <a:cs typeface="Simplified Arabic"/>
              </a:rPr>
              <a:t> 1968</a:t>
            </a:r>
            <a:r>
              <a:rPr lang="en-US" sz="2000" dirty="0">
                <a:latin typeface="Simplified Arabic"/>
                <a:cs typeface="Simplified Arabic"/>
              </a:rPr>
              <a:t> </a:t>
            </a:r>
            <a:br>
              <a:rPr lang="en-US" sz="2000" dirty="0">
                <a:latin typeface="Simplified Arabic"/>
                <a:cs typeface="Simplified Arabic"/>
              </a:rPr>
            </a:br>
            <a:endParaRPr lang="en-US" sz="2000" dirty="0">
              <a:latin typeface="Simplified Arabic"/>
              <a:cs typeface="Simplified Arabic"/>
            </a:endParaRPr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id="{482E1F07-976A-7DBB-FB40-1C25BC4177CC}"/>
              </a:ext>
            </a:extLst>
          </p:cNvPr>
          <p:cNvSpPr/>
          <p:nvPr/>
        </p:nvSpPr>
        <p:spPr>
          <a:xfrm flipV="1">
            <a:off x="5688642" y="4541272"/>
            <a:ext cx="977660" cy="79075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520C13-E974-48AA-691E-4728A69E7C99}"/>
              </a:ext>
            </a:extLst>
          </p:cNvPr>
          <p:cNvSpPr txBox="1"/>
          <p:nvPr/>
        </p:nvSpPr>
        <p:spPr>
          <a:xfrm>
            <a:off x="2086690" y="4477998"/>
            <a:ext cx="304512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 err="1">
                <a:latin typeface="Simplified Arabic"/>
                <a:cs typeface="Simplified Arabic"/>
              </a:rPr>
              <a:t>التفريغ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في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ميناء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الجزائر</a:t>
            </a:r>
            <a:endParaRPr lang="en-US" sz="2000" dirty="0">
              <a:latin typeface="Simplified Arabic"/>
              <a:cs typeface="Simplified Arabic"/>
            </a:endParaRPr>
          </a:p>
          <a:p>
            <a:pPr algn="r"/>
            <a:r>
              <a:rPr lang="en-US" sz="2000" dirty="0" err="1">
                <a:latin typeface="Simplified Arabic"/>
                <a:cs typeface="Simplified Arabic"/>
              </a:rPr>
              <a:t>مصادقة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على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اتفاقية</a:t>
            </a:r>
            <a:r>
              <a:rPr lang="en-US" sz="2000" dirty="0">
                <a:latin typeface="Simplified Arabic"/>
                <a:cs typeface="Simplified Arabic"/>
              </a:rPr>
              <a:t> 1924</a:t>
            </a:r>
          </a:p>
        </p:txBody>
      </p:sp>
    </p:spTree>
    <p:extLst>
      <p:ext uri="{BB962C8B-B14F-4D97-AF65-F5344CB8AC3E}">
        <p14:creationId xmlns:p14="http://schemas.microsoft.com/office/powerpoint/2010/main" val="3257065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B063577F-2949-C31E-B4B0-5E250230F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17E4A51B-BAF6-3729-A2C0-89331F2FB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0365" y="-318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40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6CBEC40-84D6-A2EE-4A97-F2A974C3D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1143000"/>
            <a:ext cx="5029199" cy="1061720"/>
          </a:xfrm>
        </p:spPr>
        <p:txBody>
          <a:bodyPr anchor="t">
            <a:normAutofit/>
          </a:bodyPr>
          <a:lstStyle/>
          <a:p>
            <a:pPr algn="r" rtl="1"/>
            <a:r>
              <a:rPr lang="en-US" sz="2800" dirty="0" err="1">
                <a:latin typeface="Simplified Arabic"/>
                <a:cs typeface="Simplified Arabic"/>
              </a:rPr>
              <a:t>شرط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الإحالة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إلى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اتفاقية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بروكسل</a:t>
            </a:r>
            <a:r>
              <a:rPr lang="en-US" sz="2800" dirty="0">
                <a:latin typeface="Simplified Arabic"/>
                <a:cs typeface="Simplified Arabic"/>
              </a:rPr>
              <a:t>: </a:t>
            </a:r>
            <a:r>
              <a:rPr lang="en-US" sz="2800" dirty="0" err="1">
                <a:latin typeface="Simplified Arabic"/>
                <a:cs typeface="Simplified Arabic"/>
              </a:rPr>
              <a:t>شرط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Paramout</a:t>
            </a:r>
            <a:endParaRPr lang="en-US" sz="2800" dirty="0"/>
          </a:p>
        </p:txBody>
      </p:sp>
      <p:graphicFrame>
        <p:nvGraphicFramePr>
          <p:cNvPr id="13" name="Content Placeholder 1">
            <a:extLst>
              <a:ext uri="{FF2B5EF4-FFF2-40B4-BE49-F238E27FC236}">
                <a16:creationId xmlns:a16="http://schemas.microsoft.com/office/drawing/2014/main" id="{FEDA6970-0F7F-D593-C465-14F1A48F93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069882"/>
              </p:ext>
            </p:extLst>
          </p:nvPr>
        </p:nvGraphicFramePr>
        <p:xfrm>
          <a:off x="2860040" y="2595880"/>
          <a:ext cx="8188960" cy="311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8804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063577F-2949-C31E-B4B0-5E250230F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7E4A51B-BAF6-3729-A2C0-89331F2FB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0365" y="-318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40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110BA01-8798-D640-C7DD-78DBE72D9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243CDF-C0F5-288F-AA53-97F4C15FF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1143000"/>
            <a:ext cx="5029199" cy="1061720"/>
          </a:xfrm>
        </p:spPr>
        <p:txBody>
          <a:bodyPr anchor="t">
            <a:normAutofit/>
          </a:bodyPr>
          <a:lstStyle/>
          <a:p>
            <a:pPr algn="r" rtl="1"/>
            <a:r>
              <a:rPr lang="en-US" sz="2800" dirty="0" err="1">
                <a:latin typeface="Simplified Arabic"/>
                <a:cs typeface="Simplified Arabic"/>
              </a:rPr>
              <a:t>نطاق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تطبيق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اتفاقية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بروكسل-تابع</a:t>
            </a:r>
            <a:r>
              <a:rPr lang="en-US" dirty="0">
                <a:latin typeface="Simplified Arabic"/>
                <a:cs typeface="Simplified Arabic"/>
              </a:rPr>
              <a:t>-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FEA69D2-D7C3-4594-46E4-7B7691EE4D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816040"/>
              </p:ext>
            </p:extLst>
          </p:nvPr>
        </p:nvGraphicFramePr>
        <p:xfrm>
          <a:off x="2860040" y="2595880"/>
          <a:ext cx="8188960" cy="311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598B132-658A-928F-C688-90609E4EA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AD37D4-765C-FCFF-FC09-2E36C2A25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46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364E18-0909-04B8-85B7-1D75F7673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A4E4C0D-6BCA-FC17-62BD-B629662A9D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19000">
                <a:schemeClr val="bg2"/>
              </a:gs>
              <a:gs pos="99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CA85DB-5166-D2AF-6546-10C5BCCF9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680" y="1143000"/>
            <a:ext cx="7946597" cy="1257300"/>
          </a:xfrm>
        </p:spPr>
        <p:txBody>
          <a:bodyPr anchor="ctr">
            <a:normAutofit/>
          </a:bodyPr>
          <a:lstStyle/>
          <a:p>
            <a:pPr algn="ctr" rtl="1"/>
            <a:r>
              <a:rPr lang="en-US" sz="2800" dirty="0" err="1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البضائع</a:t>
            </a:r>
            <a:r>
              <a:rPr lang="en-US" sz="2800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</a:t>
            </a:r>
            <a:r>
              <a:rPr lang="en-US" sz="2800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اتفاقية</a:t>
            </a:r>
            <a:r>
              <a:rPr lang="en-US" sz="2800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بروكسل</a:t>
            </a:r>
            <a:endParaRPr lang="en-US" sz="28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08FA76-1ED5-E432-8E59-C7ABAAB6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1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6DA20-FAD4-71D9-404A-5EA7088F7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680" y="2411519"/>
            <a:ext cx="5380530" cy="33946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 rtl="1">
              <a:buNone/>
            </a:pPr>
            <a:r>
              <a:rPr lang="en-US" sz="2400" b="1" dirty="0" err="1">
                <a:latin typeface="Simplified Arabic"/>
                <a:cs typeface="Simplified Arabic"/>
              </a:rPr>
              <a:t>الحيوانات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الحية</a:t>
            </a:r>
            <a:r>
              <a:rPr lang="en-US" sz="2400" b="1" dirty="0">
                <a:latin typeface="Simplified Arabic"/>
                <a:cs typeface="Simplified Arabic"/>
              </a:rPr>
              <a:t> و </a:t>
            </a:r>
            <a:r>
              <a:rPr lang="en-US" sz="2400" b="1" dirty="0" err="1">
                <a:latin typeface="Simplified Arabic"/>
                <a:cs typeface="Simplified Arabic"/>
              </a:rPr>
              <a:t>حمولة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السطح</a:t>
            </a:r>
            <a:r>
              <a:rPr lang="en-US" sz="2400" b="1" dirty="0">
                <a:latin typeface="Simplified Arabic"/>
                <a:cs typeface="Simplified Arabic"/>
              </a:rPr>
              <a:t>  </a:t>
            </a:r>
            <a:r>
              <a:rPr lang="en-US" sz="2400" b="1" dirty="0" err="1">
                <a:latin typeface="Simplified Arabic"/>
                <a:cs typeface="Simplified Arabic"/>
              </a:rPr>
              <a:t>لا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تعد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بضائع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في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اتفاقية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بروكسل</a:t>
            </a:r>
            <a:r>
              <a:rPr lang="en-US" sz="2400" b="1" dirty="0">
                <a:latin typeface="Simplified Arabic"/>
                <a:cs typeface="Simplified Arabic"/>
              </a:rPr>
              <a:t>: </a:t>
            </a:r>
            <a:r>
              <a:rPr lang="en-US" sz="2400" b="1" dirty="0" err="1">
                <a:latin typeface="Simplified Arabic"/>
                <a:cs typeface="Simplified Arabic"/>
              </a:rPr>
              <a:t>حيث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يترك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النقل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فيهما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لاتفاق</a:t>
            </a:r>
            <a:r>
              <a:rPr lang="en-US" sz="2400" b="1" dirty="0">
                <a:latin typeface="Simplified Arabic"/>
                <a:cs typeface="Simplified Arabic"/>
              </a:rPr>
              <a:t> </a:t>
            </a:r>
            <a:r>
              <a:rPr lang="en-US" sz="2400" b="1" dirty="0" err="1">
                <a:latin typeface="Simplified Arabic"/>
                <a:cs typeface="Simplified Arabic"/>
              </a:rPr>
              <a:t>خاص</a:t>
            </a:r>
            <a:endParaRPr lang="en-US" sz="2400" b="1" dirty="0">
              <a:latin typeface="Simplified Arabic"/>
              <a:cs typeface="Simplified Arab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599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0300B1B-B85E-D514-C6B4-30126EBBCD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C248155-68EB-D74C-5577-DA97D48E3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540000" flipV="1">
            <a:off x="-58916" y="-105868"/>
            <a:ext cx="12309832" cy="7069736"/>
          </a:xfrm>
          <a:custGeom>
            <a:avLst/>
            <a:gdLst>
              <a:gd name="connsiteX0" fmla="*/ 119689 w 12309832"/>
              <a:gd name="connsiteY0" fmla="*/ 7069736 h 7069736"/>
              <a:gd name="connsiteX1" fmla="*/ 12309832 w 12309832"/>
              <a:gd name="connsiteY1" fmla="*/ 6856956 h 7069736"/>
              <a:gd name="connsiteX2" fmla="*/ 12190143 w 12309832"/>
              <a:gd name="connsiteY2" fmla="*/ 0 h 7069736"/>
              <a:gd name="connsiteX3" fmla="*/ 0 w 12309832"/>
              <a:gd name="connsiteY3" fmla="*/ 212780 h 7069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09832" h="7069736">
                <a:moveTo>
                  <a:pt x="119689" y="7069736"/>
                </a:moveTo>
                <a:lnTo>
                  <a:pt x="12309832" y="6856956"/>
                </a:lnTo>
                <a:lnTo>
                  <a:pt x="12190143" y="0"/>
                </a:lnTo>
                <a:lnTo>
                  <a:pt x="0" y="212780"/>
                </a:lnTo>
                <a:close/>
              </a:path>
            </a:pathLst>
          </a:custGeom>
          <a:gradFill>
            <a:gsLst>
              <a:gs pos="32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30E628A-07F0-331A-DE0B-CCD7FB90A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571" y="734156"/>
            <a:ext cx="10617872" cy="538161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2D1E68-2AAB-6F19-B576-C44E5E126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7918" y="2061769"/>
            <a:ext cx="3019575" cy="2737375"/>
          </a:xfrm>
        </p:spPr>
        <p:txBody>
          <a:bodyPr anchor="ctr">
            <a:normAutofit/>
          </a:bodyPr>
          <a:lstStyle/>
          <a:p>
            <a:pPr algn="ctr" rtl="1"/>
            <a:r>
              <a:rPr lang="en-US" sz="2400" dirty="0" err="1">
                <a:latin typeface="Simplified Arabic"/>
                <a:cs typeface="Simplified Arabic"/>
              </a:rPr>
              <a:t>من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الشحن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إلى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التفريغ</a:t>
            </a:r>
            <a:endParaRPr lang="en-US" sz="2400" dirty="0">
              <a:latin typeface="Simplified Arabic"/>
              <a:cs typeface="Simplified Arabic"/>
            </a:endParaRP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064D010E-E758-CB29-9EBE-9FD6AF8362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469793"/>
              </p:ext>
            </p:extLst>
          </p:nvPr>
        </p:nvGraphicFramePr>
        <p:xfrm>
          <a:off x="4346616" y="830179"/>
          <a:ext cx="6439809" cy="5077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517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20F7C-8BF2-5409-D5F1-FC31F6A08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dirty="0" err="1">
                <a:latin typeface="Simplified Arabic"/>
                <a:cs typeface="Simplified Arabic"/>
              </a:rPr>
              <a:t>مصدر</a:t>
            </a:r>
            <a:r>
              <a:rPr lang="en-US" dirty="0">
                <a:latin typeface="Simplified Arabic"/>
                <a:cs typeface="Simplified Arabic"/>
              </a:rPr>
              <a:t> </a:t>
            </a:r>
            <a:r>
              <a:rPr lang="en-US" dirty="0" err="1">
                <a:latin typeface="Simplified Arabic"/>
                <a:cs typeface="Simplified Arabic"/>
              </a:rPr>
              <a:t>أصالة</a:t>
            </a:r>
            <a:r>
              <a:rPr lang="en-US" dirty="0">
                <a:latin typeface="Simplified Arabic"/>
                <a:cs typeface="Simplified Arabic"/>
              </a:rPr>
              <a:t>  </a:t>
            </a:r>
            <a:r>
              <a:rPr lang="en-US" dirty="0" err="1">
                <a:latin typeface="Simplified Arabic"/>
                <a:cs typeface="Simplified Arabic"/>
              </a:rPr>
              <a:t>القانون</a:t>
            </a:r>
            <a:r>
              <a:rPr lang="en-US" dirty="0">
                <a:latin typeface="Simplified Arabic"/>
                <a:cs typeface="Simplified Arabic"/>
              </a:rPr>
              <a:t> </a:t>
            </a:r>
            <a:r>
              <a:rPr lang="en-US" dirty="0" err="1">
                <a:latin typeface="Simplified Arabic"/>
                <a:cs typeface="Simplified Arabic"/>
              </a:rPr>
              <a:t>البحري</a:t>
            </a:r>
            <a:endParaRPr lang="en-US" dirty="0">
              <a:latin typeface="Simplified Arabic"/>
              <a:cs typeface="Simplified Arabic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80643-C294-73EF-9D2C-AA39AEA39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/>
          </a:p>
          <a:p>
            <a:pPr algn="r"/>
            <a:endParaRPr lang="en-US"/>
          </a:p>
          <a:p>
            <a:pPr algn="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2B3E3C-1C4F-C749-3B46-D55D31C7412B}"/>
              </a:ext>
            </a:extLst>
          </p:cNvPr>
          <p:cNvSpPr txBox="1"/>
          <p:nvPr/>
        </p:nvSpPr>
        <p:spPr>
          <a:xfrm>
            <a:off x="8282027" y="2684552"/>
            <a:ext cx="252754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الوسط:خصوصية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المخاطر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البحرية</a:t>
            </a:r>
            <a:endParaRPr lang="en-US" sz="2400" dirty="0">
              <a:latin typeface="Simplified Arabic"/>
              <a:cs typeface="Simplified Arabic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D4E370-CF84-B70A-AC65-885FBB44FF0D}"/>
              </a:ext>
            </a:extLst>
          </p:cNvPr>
          <p:cNvSpPr txBox="1"/>
          <p:nvPr/>
        </p:nvSpPr>
        <p:spPr>
          <a:xfrm>
            <a:off x="3906523" y="2913151"/>
            <a:ext cx="203870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أطراف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عقد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النقل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البحري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هل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هو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ثنائي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أم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ثلاثي</a:t>
            </a:r>
            <a:r>
              <a:rPr lang="en-US" sz="2400" dirty="0">
                <a:latin typeface="Simplified Arabic"/>
                <a:cs typeface="Simplified Arabic"/>
              </a:rPr>
              <a:t>؟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81C722-E2C5-97E3-2766-C2A7B2216F5C}"/>
              </a:ext>
            </a:extLst>
          </p:cNvPr>
          <p:cNvSpPr txBox="1"/>
          <p:nvPr/>
        </p:nvSpPr>
        <p:spPr>
          <a:xfrm>
            <a:off x="6240108" y="2891187"/>
            <a:ext cx="2038709" cy="7108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88723A-020A-F3A9-94C7-98E9D7018AFF}"/>
              </a:ext>
            </a:extLst>
          </p:cNvPr>
          <p:cNvSpPr txBox="1"/>
          <p:nvPr/>
        </p:nvSpPr>
        <p:spPr>
          <a:xfrm flipH="1">
            <a:off x="1839767" y="2982131"/>
            <a:ext cx="1296837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خصوصية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الوثيقة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في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عقد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النقل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البحري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10139A-BAE7-0716-124F-E43FA7A7274E}"/>
              </a:ext>
            </a:extLst>
          </p:cNvPr>
          <p:cNvSpPr txBox="1"/>
          <p:nvPr/>
        </p:nvSpPr>
        <p:spPr>
          <a:xfrm>
            <a:off x="5785382" y="3097818"/>
            <a:ext cx="274320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وسيلة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النقل</a:t>
            </a:r>
            <a:r>
              <a:rPr lang="en-US" sz="2400" dirty="0">
                <a:latin typeface="Simplified Arabic"/>
                <a:cs typeface="Simplified Arabic"/>
              </a:rPr>
              <a:t>: </a:t>
            </a:r>
            <a:r>
              <a:rPr lang="en-US" sz="2400" dirty="0" err="1">
                <a:latin typeface="Simplified Arabic"/>
                <a:cs typeface="Simplified Arabic"/>
              </a:rPr>
              <a:t>السفينة</a:t>
            </a:r>
            <a:endParaRPr lang="en-US" sz="2400" dirty="0">
              <a:latin typeface="Simplified Arabic"/>
              <a:cs typeface="Simplified Arabic"/>
            </a:endParaRPr>
          </a:p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عمارة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بحرية</a:t>
            </a:r>
            <a:endParaRPr lang="en-US" sz="2400" dirty="0">
              <a:latin typeface="Simplified Arabic"/>
              <a:cs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940982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3E5C9-01EE-6314-3C37-B1048F4B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err="1">
                <a:latin typeface="Simplified Arabic"/>
                <a:cs typeface="Simplified Arabic"/>
              </a:rPr>
              <a:t>استغلال</a:t>
            </a:r>
            <a:r>
              <a:rPr lang="en-US">
                <a:latin typeface="Simplified Arabic"/>
                <a:cs typeface="Simplified Arabic"/>
              </a:rPr>
              <a:t> </a:t>
            </a:r>
            <a:r>
              <a:rPr lang="en-US" err="1">
                <a:latin typeface="Simplified Arabic"/>
                <a:cs typeface="Simplified Arabic"/>
              </a:rPr>
              <a:t>السفينة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B6618-B409-EE3E-3368-D4776B74A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/>
          <a:lstStyle/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السفينة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أداة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لتسيير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مشروع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تجاري</a:t>
            </a:r>
            <a:endParaRPr lang="en-US" dirty="0">
              <a:latin typeface="Neue Haas Grotesk Text Pro"/>
              <a:cs typeface="Simplified Arabic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39E1BA2-AD94-8841-CB50-4E11290A97D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50348" y="3766792"/>
            <a:ext cx="4739628" cy="2677756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1DD61-99AE-2430-21AD-E2C172560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استغلال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لغير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النقل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F454EE-5F14-E0B9-589D-7797FC1D234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الإنقاذ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البحري</a:t>
            </a:r>
            <a:endParaRPr lang="en-US" sz="2400" dirty="0">
              <a:latin typeface="Simplified Arabic"/>
              <a:cs typeface="Simplified Arabic"/>
            </a:endParaRPr>
          </a:p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القطرالبحري</a:t>
            </a:r>
            <a:endParaRPr lang="en-US" sz="2400" dirty="0">
              <a:latin typeface="Simplified Arabic"/>
              <a:cs typeface="Simplified Arabic"/>
            </a:endParaRPr>
          </a:p>
          <a:p>
            <a:endParaRPr lang="en-US" sz="2400" dirty="0">
              <a:latin typeface="Simplified Arabic"/>
              <a:cs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936152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74271-A79F-AFB9-458B-7EC6DF88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en-US" sz="2400" dirty="0" err="1">
                <a:latin typeface="Simplified Arabic"/>
                <a:cs typeface="Simplified Arabic"/>
              </a:rPr>
              <a:t>استغلال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السفينة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بالإستئجار</a:t>
            </a:r>
            <a:r>
              <a:rPr lang="en-US" sz="2400" dirty="0">
                <a:latin typeface="Simplified Arabic"/>
                <a:cs typeface="Simplified Arabic"/>
              </a:rPr>
              <a:t>: 640قا.ب.ج:  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71320-28DE-45D4-02E2-8F2FD7AC81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مستأجر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السفينة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بهيكلها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3DC6CD-45A7-91EB-E8B6-A4DCF945E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algn="r" rtl="1">
              <a:buFont typeface="Wingdings" panose="020B0604020202020204" pitchFamily="34" charset="0"/>
              <a:buChar char="v"/>
            </a:pPr>
            <a:r>
              <a:rPr lang="en-US" sz="2400" dirty="0" err="1">
                <a:latin typeface="Simplified Arabic"/>
                <a:cs typeface="Simplified Arabic"/>
              </a:rPr>
              <a:t>يتمتع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بالتسيير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الملاحي</a:t>
            </a:r>
            <a:r>
              <a:rPr lang="en-US" sz="2400" dirty="0">
                <a:latin typeface="Simplified Arabic"/>
                <a:cs typeface="Simplified Arabic"/>
              </a:rPr>
              <a:t>:</a:t>
            </a:r>
            <a:r>
              <a:rPr lang="en-US" sz="2400" dirty="0">
                <a:solidFill>
                  <a:srgbClr val="FF0000"/>
                </a:solidFill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Simplified Arabic"/>
                <a:cs typeface="Simplified Arabic"/>
              </a:rPr>
              <a:t>مجهز</a:t>
            </a:r>
            <a:endParaRPr lang="en-US" sz="2400" dirty="0">
              <a:solidFill>
                <a:srgbClr val="FF0000"/>
              </a:solidFill>
              <a:latin typeface="Simplified Arabic"/>
              <a:cs typeface="Simplified Arabic"/>
            </a:endParaRPr>
          </a:p>
          <a:p>
            <a:pPr algn="r" rtl="1">
              <a:buFont typeface="Wingdings" panose="020B0604020202020204" pitchFamily="34" charset="0"/>
              <a:buChar char="v"/>
            </a:pPr>
            <a:r>
              <a:rPr lang="en-US" sz="2400" dirty="0" err="1">
                <a:latin typeface="Simplified Arabic"/>
                <a:cs typeface="Simplified Arabic"/>
              </a:rPr>
              <a:t>يتمتع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بالتسيير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التجاري</a:t>
            </a:r>
            <a:r>
              <a:rPr lang="en-US" sz="2400" dirty="0">
                <a:latin typeface="Simplified Arabic"/>
                <a:cs typeface="Simplified Arabic"/>
              </a:rPr>
              <a:t>:</a:t>
            </a:r>
            <a:r>
              <a:rPr lang="en-US" sz="2400" dirty="0">
                <a:solidFill>
                  <a:srgbClr val="FF0000"/>
                </a:solidFill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Simplified Arabic"/>
                <a:cs typeface="Simplified Arabic"/>
              </a:rPr>
              <a:t>ناقل</a:t>
            </a:r>
            <a:endParaRPr lang="en-US" sz="2400" dirty="0">
              <a:solidFill>
                <a:srgbClr val="FF0000"/>
              </a:solidFill>
              <a:latin typeface="Simplified Arabic"/>
              <a:cs typeface="Simplified Arabic"/>
            </a:endParaRPr>
          </a:p>
          <a:p>
            <a:pPr algn="r" rtl="1">
              <a:buFont typeface="Wingdings" panose="020B0604020202020204" pitchFamily="34" charset="0"/>
              <a:buChar char="v"/>
            </a:pPr>
            <a:r>
              <a:rPr lang="en-US" sz="2400" dirty="0" err="1">
                <a:solidFill>
                  <a:srgbClr val="FF0000"/>
                </a:solidFill>
                <a:latin typeface="Simplified Arabic"/>
                <a:cs typeface="Simplified Arabic"/>
              </a:rPr>
              <a:t>المادة</a:t>
            </a:r>
            <a:r>
              <a:rPr lang="en-US" sz="2400" dirty="0">
                <a:solidFill>
                  <a:srgbClr val="FF0000"/>
                </a:solidFill>
                <a:latin typeface="Simplified Arabic"/>
                <a:cs typeface="Simplified Arabic"/>
              </a:rPr>
              <a:t> 730قا.ب.ج</a:t>
            </a:r>
            <a:endParaRPr lang="en-US" sz="2800" dirty="0">
              <a:solidFill>
                <a:srgbClr val="FF0000"/>
              </a:solidFill>
              <a:latin typeface="Simplified Arabic"/>
              <a:cs typeface="Simplified Arabic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24CA4B-2101-95D3-EB1D-6834F244C5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 rtl="1"/>
            <a:r>
              <a:rPr lang="en-US" sz="2400" dirty="0" err="1">
                <a:latin typeface="Simplified Arabic"/>
                <a:cs typeface="Simplified Arabic"/>
              </a:rPr>
              <a:t>إيجار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سفينة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غير</a:t>
            </a:r>
            <a:r>
              <a:rPr lang="en-US" sz="2400" dirty="0">
                <a:latin typeface="Simplified Arabic"/>
                <a:cs typeface="Simplified Arabic"/>
              </a:rPr>
              <a:t> </a:t>
            </a:r>
            <a:r>
              <a:rPr lang="en-US" sz="2400" dirty="0" err="1">
                <a:latin typeface="Simplified Arabic"/>
                <a:cs typeface="Simplified Arabic"/>
              </a:rPr>
              <a:t>مجهزة</a:t>
            </a:r>
            <a:r>
              <a:rPr lang="en-US" sz="2400" dirty="0">
                <a:latin typeface="Simplified Arabic"/>
                <a:cs typeface="Simplified Arabic"/>
              </a:rPr>
              <a:t>: </a:t>
            </a:r>
            <a:r>
              <a:rPr lang="en-US" sz="2400" dirty="0" err="1">
                <a:latin typeface="Simplified Arabic"/>
                <a:cs typeface="Simplified Arabic"/>
              </a:rPr>
              <a:t>بهيكلها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5BAC49-A192-0C60-A61E-B01F27E9018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l" rtl="1">
              <a:buNone/>
            </a:pP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عقد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يلتزم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بمقتضاة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المؤجر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نظير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أجر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بأن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يضع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تحت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تصرف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المستأجر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لمدة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محددة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سفينة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معينة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بدون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طاقم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وبدون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أي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تجهيز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أو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تسليح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المادة</a:t>
            </a:r>
            <a:r>
              <a:rPr lang="en-US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723 </a:t>
            </a:r>
            <a:r>
              <a:rPr lang="en-US" sz="2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قا.ب.ج</a:t>
            </a:r>
            <a:endParaRPr lang="en-US" sz="1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en-US" sz="2400" dirty="0">
              <a:latin typeface="Simplified Arabic"/>
              <a:cs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363484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0AFDE-4FBA-70D2-0FEA-EEF49A2A0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en-US" dirty="0" err="1">
                <a:solidFill>
                  <a:srgbClr val="4C4C4C"/>
                </a:solidFill>
                <a:latin typeface="Simplified Arabic"/>
                <a:cs typeface="Simplified Arabic"/>
              </a:rPr>
              <a:t>مشارطة</a:t>
            </a:r>
            <a:r>
              <a:rPr lang="en-US" dirty="0">
                <a:solidFill>
                  <a:srgbClr val="4C4C4C"/>
                </a:solidFill>
                <a:latin typeface="Simplified Arabic"/>
                <a:cs typeface="Simplified Arabic"/>
              </a:rPr>
              <a:t> </a:t>
            </a:r>
            <a:r>
              <a:rPr lang="en-US" dirty="0" err="1">
                <a:solidFill>
                  <a:srgbClr val="4C4C4C"/>
                </a:solidFill>
                <a:latin typeface="Simplified Arabic"/>
                <a:cs typeface="Simplified Arabic"/>
              </a:rPr>
              <a:t>الإيجار</a:t>
            </a:r>
            <a:r>
              <a:rPr lang="en-US" dirty="0">
                <a:solidFill>
                  <a:srgbClr val="4C4C4C"/>
                </a:solidFill>
                <a:latin typeface="Simplified Arabic"/>
                <a:cs typeface="Simplified Arabic"/>
              </a:rPr>
              <a:t> </a:t>
            </a:r>
            <a:r>
              <a:rPr lang="en-US" dirty="0" err="1">
                <a:solidFill>
                  <a:srgbClr val="4C4C4C"/>
                </a:solidFill>
                <a:latin typeface="Simplified Arabic"/>
                <a:cs typeface="Simplified Arabic"/>
              </a:rPr>
              <a:t>الزمنية</a:t>
            </a:r>
            <a:endParaRPr lang="en-US" dirty="0">
              <a:solidFill>
                <a:srgbClr val="4C4C4C"/>
              </a:solidFill>
              <a:latin typeface="Simplified Arabic"/>
              <a:cs typeface="Simplified Arabic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D0125-97C5-7997-6464-DA721B7074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sz="11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D291B1-B6CF-349F-4C30-F1A64EAEE9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1"/>
            <a:r>
              <a:rPr lang="en-US" sz="2000" dirty="0" err="1">
                <a:latin typeface="Simplified Arabic"/>
                <a:cs typeface="Simplified Arabic"/>
              </a:rPr>
              <a:t>ا</a:t>
            </a:r>
            <a:r>
              <a:rPr lang="en-US" sz="2000" dirty="0" err="1">
                <a:solidFill>
                  <a:srgbClr val="FF0000"/>
                </a:solidFill>
                <a:latin typeface="Simplified Arabic"/>
                <a:cs typeface="Simplified Arabic"/>
              </a:rPr>
              <a:t>لمؤجر</a:t>
            </a:r>
            <a:r>
              <a:rPr lang="en-US" sz="2000" dirty="0">
                <a:latin typeface="Simplified Arabic"/>
                <a:cs typeface="Simplified Arabic"/>
              </a:rPr>
              <a:t>: </a:t>
            </a:r>
            <a:r>
              <a:rPr lang="en-US" sz="2000" dirty="0" err="1">
                <a:latin typeface="Simplified Arabic"/>
                <a:cs typeface="Simplified Arabic"/>
              </a:rPr>
              <a:t>يحتفظ</a:t>
            </a:r>
            <a:r>
              <a:rPr lang="en-US" sz="2000" dirty="0">
                <a:latin typeface="Simplified Arabic"/>
                <a:cs typeface="Simplified Arabic"/>
              </a:rPr>
              <a:t> </a:t>
            </a:r>
            <a:r>
              <a:rPr lang="en-US" sz="2000" dirty="0" err="1">
                <a:latin typeface="Simplified Arabic"/>
                <a:cs typeface="Simplified Arabic"/>
              </a:rPr>
              <a:t>بالتسيير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الملاحي</a:t>
            </a:r>
            <a:r>
              <a:rPr lang="en-US" sz="2000" dirty="0">
                <a:latin typeface="Simplified Arabic"/>
                <a:cs typeface="Simplified Arabic"/>
              </a:rPr>
              <a:t>: </a:t>
            </a:r>
            <a:r>
              <a:rPr lang="en-US" sz="2000" dirty="0" err="1">
                <a:solidFill>
                  <a:srgbClr val="FF0000"/>
                </a:solidFill>
                <a:latin typeface="Simplified Arabic"/>
                <a:cs typeface="Simplified Arabic"/>
              </a:rPr>
              <a:t>مجهز</a:t>
            </a:r>
            <a:r>
              <a:rPr lang="en-US" sz="2000" dirty="0">
                <a:latin typeface="Simplified Arabic"/>
                <a:cs typeface="Simplified Arabic"/>
              </a:rPr>
              <a:t>: </a:t>
            </a:r>
            <a:r>
              <a:rPr lang="en-US" sz="2000" dirty="0" err="1">
                <a:latin typeface="Simplified Arabic"/>
                <a:cs typeface="Simplified Arabic"/>
              </a:rPr>
              <a:t>المادة</a:t>
            </a:r>
            <a:r>
              <a:rPr lang="en-US" sz="2000" dirty="0">
                <a:latin typeface="Simplified Arabic"/>
                <a:cs typeface="Simplified Arabic"/>
              </a:rPr>
              <a:t> 700 </a:t>
            </a:r>
            <a:r>
              <a:rPr lang="en-US" sz="2000" dirty="0" err="1">
                <a:latin typeface="Simplified Arabic"/>
                <a:cs typeface="Simplified Arabic"/>
              </a:rPr>
              <a:t>قا.ب.ج</a:t>
            </a:r>
            <a:endParaRPr lang="en-US" sz="2000" dirty="0">
              <a:latin typeface="Simplified Arabic"/>
              <a:cs typeface="Simplified Arabic"/>
            </a:endParaRPr>
          </a:p>
          <a:p>
            <a:pPr algn="l" rtl="1"/>
            <a:r>
              <a:rPr lang="en-US" sz="2000" dirty="0" err="1">
                <a:latin typeface="Simplified Arabic"/>
                <a:cs typeface="Simplified Arabic"/>
              </a:rPr>
              <a:t>يتمتع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Simplified Arabic"/>
                <a:cs typeface="Simplified Arabic"/>
              </a:rPr>
              <a:t>المستأجر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بالتسيير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التجاري</a:t>
            </a:r>
            <a:r>
              <a:rPr lang="en-US" sz="2000" dirty="0">
                <a:latin typeface="Simplified Arabic"/>
                <a:cs typeface="Simplified Arabic"/>
              </a:rPr>
              <a:t>: </a:t>
            </a:r>
            <a:r>
              <a:rPr lang="en-US" sz="2000" dirty="0" err="1">
                <a:solidFill>
                  <a:srgbClr val="00B050"/>
                </a:solidFill>
                <a:latin typeface="Simplified Arabic"/>
                <a:cs typeface="Simplified Arabic"/>
              </a:rPr>
              <a:t>ناقل</a:t>
            </a:r>
            <a:endParaRPr lang="en-US" sz="2000" dirty="0">
              <a:solidFill>
                <a:srgbClr val="00B050"/>
              </a:solidFill>
              <a:latin typeface="Simplified Arabic"/>
              <a:cs typeface="Simplified Arabic"/>
            </a:endParaRPr>
          </a:p>
          <a:p>
            <a:pPr marL="0" indent="0" algn="l" rtl="1">
              <a:buNone/>
            </a:pPr>
            <a:r>
              <a:rPr lang="en-US" sz="2000" dirty="0" err="1">
                <a:latin typeface="Simplified Arabic"/>
                <a:cs typeface="Simplified Arabic"/>
              </a:rPr>
              <a:t>المادة</a:t>
            </a:r>
            <a:r>
              <a:rPr lang="en-US" sz="2000" dirty="0">
                <a:latin typeface="Simplified Arabic"/>
                <a:cs typeface="Simplified Arabic"/>
              </a:rPr>
              <a:t> 701 </a:t>
            </a:r>
            <a:r>
              <a:rPr lang="en-US" sz="2000" dirty="0" err="1">
                <a:latin typeface="Simplified Arabic"/>
                <a:cs typeface="Simplified Arabic"/>
              </a:rPr>
              <a:t>قا.ب.ج</a:t>
            </a:r>
            <a:endParaRPr lang="en-US" sz="2000" dirty="0">
              <a:solidFill>
                <a:srgbClr val="00B050"/>
              </a:solidFill>
              <a:latin typeface="Simplified Arabic"/>
              <a:cs typeface="Simplified Arabic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2EE1E2-92A9-6B37-0BE4-C887CF5B4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 rtl="1"/>
            <a:r>
              <a:rPr lang="en-US" sz="2000" dirty="0" err="1">
                <a:latin typeface="Simplified Arabic"/>
                <a:cs typeface="Simplified Arabic"/>
              </a:rPr>
              <a:t>استئجار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السفينة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لمدة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معينة</a:t>
            </a:r>
            <a:endParaRPr lang="en-US" sz="2000" dirty="0">
              <a:latin typeface="Simplified Arabic"/>
              <a:cs typeface="Simplified Arabic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6A54CB-2351-E28D-7CBE-E7D2BA6CD15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l" rtl="1">
              <a:buNone/>
            </a:pPr>
            <a:r>
              <a:rPr lang="en-US" sz="2000" dirty="0" err="1">
                <a:latin typeface="Simplified Arabic"/>
                <a:cs typeface="Simplified Arabic"/>
              </a:rPr>
              <a:t>المادة</a:t>
            </a:r>
            <a:r>
              <a:rPr lang="en-US" sz="2000" dirty="0">
                <a:latin typeface="Simplified Arabic"/>
                <a:cs typeface="Simplified Arabic"/>
              </a:rPr>
              <a:t> 695 </a:t>
            </a:r>
            <a:r>
              <a:rPr lang="en-US" sz="2000" dirty="0" err="1">
                <a:latin typeface="Simplified Arabic"/>
                <a:cs typeface="Simplified Arabic"/>
              </a:rPr>
              <a:t>قا.ب.ج:يتعهد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المؤجر</a:t>
            </a:r>
            <a:r>
              <a:rPr lang="en-US" sz="2000" dirty="0">
                <a:latin typeface="Simplified Arabic"/>
                <a:cs typeface="Simplified Arabic"/>
              </a:rPr>
              <a:t>  </a:t>
            </a:r>
            <a:r>
              <a:rPr lang="en-US" sz="2000" dirty="0" err="1">
                <a:latin typeface="Simplified Arabic"/>
                <a:cs typeface="Simplified Arabic"/>
              </a:rPr>
              <a:t>بوضع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سفينة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مزودة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بالتجهيز</a:t>
            </a:r>
            <a:r>
              <a:rPr lang="en-US" sz="2000" dirty="0">
                <a:latin typeface="Simplified Arabic"/>
                <a:cs typeface="Simplified Arabic"/>
              </a:rPr>
              <a:t> و </a:t>
            </a:r>
            <a:r>
              <a:rPr lang="en-US" sz="2000" dirty="0" err="1">
                <a:latin typeface="Simplified Arabic"/>
                <a:cs typeface="Simplified Arabic"/>
              </a:rPr>
              <a:t>التسليح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تحت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تصرف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المستأجر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لمدة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معينة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مقابل</a:t>
            </a:r>
            <a:r>
              <a:rPr lang="en-US" sz="2000" dirty="0">
                <a:latin typeface="Simplified Arabic"/>
                <a:cs typeface="Simplified Arabic"/>
              </a:rPr>
              <a:t> </a:t>
            </a:r>
            <a:r>
              <a:rPr lang="en-US" sz="2000" dirty="0" err="1">
                <a:latin typeface="Simplified Arabic"/>
                <a:cs typeface="Simplified Arabic"/>
              </a:rPr>
              <a:t>أجرة</a:t>
            </a:r>
            <a:endParaRPr lang="en-US" sz="2000" dirty="0">
              <a:latin typeface="Simplified Arabic"/>
              <a:cs typeface="Simplified Arabic"/>
            </a:endParaRPr>
          </a:p>
          <a:p>
            <a:pPr marL="0" indent="0" algn="r">
              <a:buNone/>
            </a:pPr>
            <a:endParaRPr lang="en-US" sz="2400" dirty="0">
              <a:latin typeface="Simplified Arabic"/>
              <a:cs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2665067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0300B1B-B85E-D514-C6B4-30126EBBCD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2CC8CFE-31F3-0DA5-6AC8-9A74170BF3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540000" flipV="1">
            <a:off x="-58916" y="-105868"/>
            <a:ext cx="12309832" cy="7069736"/>
          </a:xfrm>
          <a:custGeom>
            <a:avLst/>
            <a:gdLst>
              <a:gd name="connsiteX0" fmla="*/ 119689 w 12309832"/>
              <a:gd name="connsiteY0" fmla="*/ 7069736 h 7069736"/>
              <a:gd name="connsiteX1" fmla="*/ 12309832 w 12309832"/>
              <a:gd name="connsiteY1" fmla="*/ 6856956 h 7069736"/>
              <a:gd name="connsiteX2" fmla="*/ 12190143 w 12309832"/>
              <a:gd name="connsiteY2" fmla="*/ 0 h 7069736"/>
              <a:gd name="connsiteX3" fmla="*/ 0 w 12309832"/>
              <a:gd name="connsiteY3" fmla="*/ 212780 h 7069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09832" h="7069736">
                <a:moveTo>
                  <a:pt x="119689" y="7069736"/>
                </a:moveTo>
                <a:lnTo>
                  <a:pt x="12309832" y="6856956"/>
                </a:lnTo>
                <a:lnTo>
                  <a:pt x="12190143" y="0"/>
                </a:lnTo>
                <a:lnTo>
                  <a:pt x="0" y="212780"/>
                </a:lnTo>
                <a:close/>
              </a:path>
            </a:pathLst>
          </a:custGeom>
          <a:gradFill>
            <a:gsLst>
              <a:gs pos="32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9FB23B6-1F34-5B6A-2697-938FB355B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571" y="734156"/>
            <a:ext cx="10617872" cy="538161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E9E3E-DC0E-80CE-F6BD-18E46DB4A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9817" y="1143001"/>
            <a:ext cx="7917227" cy="574157"/>
          </a:xfrm>
        </p:spPr>
        <p:txBody>
          <a:bodyPr anchor="t">
            <a:normAutofit/>
          </a:bodyPr>
          <a:lstStyle/>
          <a:p>
            <a:pPr algn="ctr" rtl="1"/>
            <a:r>
              <a:rPr lang="en-US" sz="2800" dirty="0" err="1">
                <a:latin typeface="Simplified Arabic"/>
                <a:cs typeface="Simplified Arabic"/>
              </a:rPr>
              <a:t>إيجار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سفينة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مجهزة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على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أساس</a:t>
            </a:r>
            <a:r>
              <a:rPr lang="en-US" sz="2800" dirty="0">
                <a:latin typeface="Simplified Arabic"/>
                <a:cs typeface="Simplified Arabic"/>
              </a:rPr>
              <a:t> </a:t>
            </a:r>
            <a:r>
              <a:rPr lang="en-US" sz="2800" dirty="0" err="1">
                <a:latin typeface="Simplified Arabic"/>
                <a:cs typeface="Simplified Arabic"/>
              </a:rPr>
              <a:t>الرحلة</a:t>
            </a:r>
            <a:endParaRPr lang="en-US" sz="2800" dirty="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469EF941-A206-234C-716A-335D42B0FE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560865"/>
              </p:ext>
            </p:extLst>
          </p:nvPr>
        </p:nvGraphicFramePr>
        <p:xfrm>
          <a:off x="1913862" y="2400300"/>
          <a:ext cx="8378456" cy="2947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1710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6401" y="3378954"/>
            <a:ext cx="6394567" cy="3479046"/>
          </a:xfrm>
          <a:custGeom>
            <a:avLst/>
            <a:gdLst/>
            <a:ahLst/>
            <a:cxnLst/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496AE70-F970-59AB-7309-6CC00692C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920CBC-8B05-3A9F-C787-4256C6262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5074083"/>
            <a:ext cx="6058092" cy="12409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 rtl="1">
              <a:lnSpc>
                <a:spcPct val="100000"/>
              </a:lnSpc>
            </a:pP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الإيجار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أساس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الرحلة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ناقلات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الحبوب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 و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ناقلات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النفط</a:t>
            </a:r>
            <a:endParaRPr lang="en-US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94E12AF-2507-BF62-C5DB-99532DCCEB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765" r="1" b="9854"/>
          <a:stretch/>
        </p:blipFill>
        <p:spPr>
          <a:xfrm>
            <a:off x="-1" y="8"/>
            <a:ext cx="7627917" cy="455103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58DCC0-F30E-AFC7-D749-741BD55C735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997" r="15157"/>
          <a:stretch/>
        </p:blipFill>
        <p:spPr>
          <a:xfrm>
            <a:off x="7711044" y="-8"/>
            <a:ext cx="4480956" cy="455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534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E15486-D775-98D7-45F1-C1013FE8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النقل البحري الدولي و البيع الدولي: عقدان مستقلان يشكلان عملية واحدة</a:t>
            </a:r>
            <a:endParaRPr lang="fr-FR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2615DD-2633-3695-AB49-B2CF51908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النقل البحري الدولي : تنفيذ </a:t>
            </a:r>
            <a:r>
              <a:rPr lang="ar-DZ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للإلتزام</a:t>
            </a: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بالتسليم في عقد بيع دولي</a:t>
            </a:r>
          </a:p>
          <a:p>
            <a:pPr algn="r" rtl="1"/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المصطلحات التجارية الدولية</a:t>
            </a:r>
          </a:p>
          <a:p>
            <a:pPr algn="r" rtl="1"/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                    : </a:t>
            </a:r>
            <a:r>
              <a:rPr lang="fr-FR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TERMS Incoterms :contraction de l'expression anglaise </a:t>
            </a:r>
            <a:r>
              <a:rPr lang="fr-FR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INternational</a:t>
            </a:r>
            <a:r>
              <a:rPr lang="fr-FR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Commercial</a:t>
            </a:r>
          </a:p>
          <a:p>
            <a:pPr algn="r" rtl="1"/>
            <a:r>
              <a:rPr lang="fr-FR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-</a:t>
            </a: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بمثابة شروط لتسليم البضاعة</a:t>
            </a:r>
          </a:p>
          <a:p>
            <a:pPr algn="r" rtl="1"/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تحدد التزامات البائع و المشتري في عقد بيع دولي : من  يتعاقد مع الناقل و يتحمل تكاليف النقل؟  في أي نقطة تنتقل المخاطر و الأضرار التي تصيب البضاعة من البائع إلى المشتري</a:t>
            </a:r>
          </a:p>
          <a:p>
            <a:pPr algn="r" rtl="1"/>
            <a:endParaRPr lang="ar-DZ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ar-DZ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ar-DZ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fr-FR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5478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0D2B433-D631-7E63-4497-0F5D4883D9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624012"/>
            <a:ext cx="9753600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437763"/>
      </p:ext>
    </p:extLst>
  </p:cSld>
  <p:clrMapOvr>
    <a:masterClrMapping/>
  </p:clrMapOvr>
</p:sld>
</file>

<file path=ppt/theme/theme1.xml><?xml version="1.0" encoding="utf-8"?>
<a:theme xmlns:a="http://schemas.openxmlformats.org/drawingml/2006/main" name="SwellVTI">
  <a:themeElements>
    <a:clrScheme name="AnalogousFromDarkSeedLeftStep">
      <a:dk1>
        <a:srgbClr val="000000"/>
      </a:dk1>
      <a:lt1>
        <a:srgbClr val="FFFFFF"/>
      </a:lt1>
      <a:dk2>
        <a:srgbClr val="1A1E2F"/>
      </a:dk2>
      <a:lt2>
        <a:srgbClr val="F0F3F1"/>
      </a:lt2>
      <a:accent1>
        <a:srgbClr val="E729D5"/>
      </a:accent1>
      <a:accent2>
        <a:srgbClr val="9817D5"/>
      </a:accent2>
      <a:accent3>
        <a:srgbClr val="5B29E7"/>
      </a:accent3>
      <a:accent4>
        <a:srgbClr val="1A37D6"/>
      </a:accent4>
      <a:accent5>
        <a:srgbClr val="2996E7"/>
      </a:accent5>
      <a:accent6>
        <a:srgbClr val="15BFC1"/>
      </a:accent6>
      <a:hlink>
        <a:srgbClr val="3F73BF"/>
      </a:hlink>
      <a:folHlink>
        <a:srgbClr val="7F7F7F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llVTI" id="{8361A04D-931A-43DC-973B-1B0B1DD5DECC}" vid="{6DDB23E8-D18E-4BDA-98D6-324466149EB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72</TotalTime>
  <Words>611</Words>
  <Application>Microsoft Office PowerPoint</Application>
  <PresentationFormat>Grand écran</PresentationFormat>
  <Paragraphs>70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 Light</vt:lpstr>
      <vt:lpstr>Neue Haas Grotesk Text Pro</vt:lpstr>
      <vt:lpstr>Simplified Arabic</vt:lpstr>
      <vt:lpstr>Wingdings</vt:lpstr>
      <vt:lpstr>SwellVTI</vt:lpstr>
      <vt:lpstr>        استغلال السفينة كأداة للملاحة البحرية</vt:lpstr>
      <vt:lpstr>مصدر أصالة  القانون البحري</vt:lpstr>
      <vt:lpstr>استغلال السفينة</vt:lpstr>
      <vt:lpstr>استغلال السفينة بالإستئجار: 640قا.ب.ج:  </vt:lpstr>
      <vt:lpstr>مشارطة الإيجار الزمنية</vt:lpstr>
      <vt:lpstr>إيجار سفينة مجهزة على أساس الرحلة</vt:lpstr>
      <vt:lpstr>الإيجار على أساس الرحلة: ناقلات الحبوب  و ناقلات النفط</vt:lpstr>
      <vt:lpstr>النقل البحري الدولي و البيع الدولي: عقدان مستقلان يشكلان عملية واحدة</vt:lpstr>
      <vt:lpstr>Présentation PowerPoint</vt:lpstr>
      <vt:lpstr>Présentation PowerPoint</vt:lpstr>
      <vt:lpstr>Présentation PowerPoint</vt:lpstr>
      <vt:lpstr>اتفاقية توحيد بعض القواعد المتعلقة بسندات الشحن  </vt:lpstr>
      <vt:lpstr>نطاق تطبيق إتفاقية بروكسل: المادة 10من بروتوكول لاهاي فيسبي </vt:lpstr>
      <vt:lpstr>شرط الإحالة إلى اتفاقية بروكسل: شرط Paramout</vt:lpstr>
      <vt:lpstr>نطاق تطبيق اتفاقية بروكسل-تابع-</vt:lpstr>
      <vt:lpstr>البضائع في اتفاقية بروكسل</vt:lpstr>
      <vt:lpstr>من الشحن إلى التفريغ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leila ildiez gamaz</cp:lastModifiedBy>
  <cp:revision>155</cp:revision>
  <dcterms:created xsi:type="dcterms:W3CDTF">2023-09-23T13:08:31Z</dcterms:created>
  <dcterms:modified xsi:type="dcterms:W3CDTF">2024-09-22T17:24:10Z</dcterms:modified>
</cp:coreProperties>
</file>