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4" r:id="rId1"/>
  </p:sldMasterIdLst>
  <p:sldIdLst>
    <p:sldId id="256" r:id="rId2"/>
    <p:sldId id="261" r:id="rId3"/>
    <p:sldId id="262" r:id="rId4"/>
    <p:sldId id="263" r:id="rId5"/>
    <p:sldId id="257" r:id="rId6"/>
    <p:sldId id="283" r:id="rId7"/>
    <p:sldId id="258" r:id="rId8"/>
    <p:sldId id="259" r:id="rId9"/>
    <p:sldId id="260" r:id="rId10"/>
    <p:sldId id="264" r:id="rId11"/>
    <p:sldId id="280" r:id="rId12"/>
    <p:sldId id="265" r:id="rId13"/>
    <p:sldId id="268" r:id="rId14"/>
    <p:sldId id="275" r:id="rId15"/>
    <p:sldId id="269" r:id="rId16"/>
    <p:sldId id="272" r:id="rId17"/>
    <p:sldId id="273" r:id="rId18"/>
    <p:sldId id="274" r:id="rId19"/>
    <p:sldId id="276" r:id="rId20"/>
    <p:sldId id="277" r:id="rId21"/>
    <p:sldId id="278" r:id="rId22"/>
    <p:sldId id="279" r:id="rId23"/>
    <p:sldId id="270" r:id="rId24"/>
    <p:sldId id="271" r:id="rId25"/>
    <p:sldId id="281" r:id="rId26"/>
    <p:sldId id="282" r:id="rId27"/>
    <p:sldId id="266" r:id="rId28"/>
    <p:sldId id="288" r:id="rId29"/>
    <p:sldId id="289" r:id="rId30"/>
    <p:sldId id="290" r:id="rId31"/>
    <p:sldId id="284" r:id="rId32"/>
    <p:sldId id="285" r:id="rId33"/>
    <p:sldId id="286" r:id="rId34"/>
    <p:sldId id="287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4" r:id="rId4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87" autoAdjust="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r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5" name="Sous-titr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1" name="Espace réservé de la date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4E4A8B4-B998-4FAA-87CE-EE6CA0CEDB4E}" type="datetimeFigureOut">
              <a:rPr lang="fr-FR" smtClean="0"/>
              <a:pPr/>
              <a:t>06/09/2018</a:t>
            </a:fld>
            <a:endParaRPr lang="fr-FR"/>
          </a:p>
        </p:txBody>
      </p:sp>
      <p:sp>
        <p:nvSpPr>
          <p:cNvPr id="18" name="Espace réservé du pied de page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C025E962-1C31-4809-8AAC-FB93F4B24B5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E4A8B4-B998-4FAA-87CE-EE6CA0CEDB4E}" type="datetimeFigureOut">
              <a:rPr lang="fr-FR" smtClean="0"/>
              <a:pPr/>
              <a:t>06/09/2018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025E962-1C31-4809-8AAC-FB93F4B24B5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04E4A8B4-B998-4FAA-87CE-EE6CA0CEDB4E}" type="datetimeFigureOut">
              <a:rPr lang="fr-FR" smtClean="0"/>
              <a:pPr/>
              <a:t>06/09/2018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025E962-1C31-4809-8AAC-FB93F4B24B5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E4A8B4-B998-4FAA-87CE-EE6CA0CEDB4E}" type="datetimeFigureOut">
              <a:rPr lang="fr-FR" smtClean="0"/>
              <a:pPr/>
              <a:t>06/09/2018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025E962-1C31-4809-8AAC-FB93F4B24B5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4E4A8B4-B998-4FAA-87CE-EE6CA0CEDB4E}" type="datetimeFigureOut">
              <a:rPr lang="fr-FR" smtClean="0"/>
              <a:pPr/>
              <a:t>06/09/2018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C025E962-1C31-4809-8AAC-FB93F4B24B5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E4A8B4-B998-4FAA-87CE-EE6CA0CEDB4E}" type="datetimeFigureOut">
              <a:rPr lang="fr-FR" smtClean="0"/>
              <a:pPr/>
              <a:t>06/09/2018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025E962-1C31-4809-8AAC-FB93F4B24B5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E4A8B4-B998-4FAA-87CE-EE6CA0CEDB4E}" type="datetimeFigureOut">
              <a:rPr lang="fr-FR" smtClean="0"/>
              <a:pPr/>
              <a:t>06/09/2018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025E962-1C31-4809-8AAC-FB93F4B24B5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E4A8B4-B998-4FAA-87CE-EE6CA0CEDB4E}" type="datetimeFigureOut">
              <a:rPr lang="fr-FR" smtClean="0"/>
              <a:pPr/>
              <a:t>06/09/2018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025E962-1C31-4809-8AAC-FB93F4B24B5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4E4A8B4-B998-4FAA-87CE-EE6CA0CEDB4E}" type="datetimeFigureOut">
              <a:rPr lang="fr-FR" smtClean="0"/>
              <a:pPr/>
              <a:t>06/09/2018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025E962-1C31-4809-8AAC-FB93F4B24B5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E4A8B4-B998-4FAA-87CE-EE6CA0CEDB4E}" type="datetimeFigureOut">
              <a:rPr lang="fr-FR" smtClean="0"/>
              <a:pPr/>
              <a:t>06/09/2018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025E962-1C31-4809-8AAC-FB93F4B24B5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E4A8B4-B998-4FAA-87CE-EE6CA0CEDB4E}" type="datetimeFigureOut">
              <a:rPr lang="fr-FR" smtClean="0"/>
              <a:pPr/>
              <a:t>06/09/2018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025E962-1C31-4809-8AAC-FB93F4B24B5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pour une image 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Espace réservé du titre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1" name="Espace réservé du texte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27" name="Espace réservé de la date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04E4A8B4-B998-4FAA-87CE-EE6CA0CEDB4E}" type="datetimeFigureOut">
              <a:rPr lang="fr-FR" smtClean="0"/>
              <a:pPr/>
              <a:t>06/09/2018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C025E962-1C31-4809-8AAC-FB93F4B24B5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ransition>
    <p:dissolve/>
  </p:transition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s://ar.wikipedia.org/wiki/%D8%AF%D8%B1%D8%AC%D8%A9_%D8%AD%D8%B1%D8%A7%D8%B1%D8%A9" TargetMode="External"/><Relationship Id="rId3" Type="http://schemas.openxmlformats.org/officeDocument/2006/relationships/hyperlink" Target="https://ar.wikipedia.org/wiki/%D8%A8%D9%84%D9%88%D8%B1%D8%A9" TargetMode="External"/><Relationship Id="rId7" Type="http://schemas.openxmlformats.org/officeDocument/2006/relationships/hyperlink" Target="https://ar.wikipedia.org/wiki/%D8%AD%D8%A7%D9%84%D8%A9_%D8%B5%D9%84%D8%A8%D8%A9" TargetMode="External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r.wikipedia.org/wiki/%D8%AD%D8%A7%D9%84%D8%A9_%D8%B3%D8%A7%D8%A6%D9%84%D8%A9" TargetMode="External"/><Relationship Id="rId5" Type="http://schemas.openxmlformats.org/officeDocument/2006/relationships/hyperlink" Target="https://ar.wikipedia.org/wiki/%D9%85%D8%AD%D9%84%D9%88%D9%84" TargetMode="External"/><Relationship Id="rId4" Type="http://schemas.openxmlformats.org/officeDocument/2006/relationships/hyperlink" Target="https://ar.wikipedia.org/wiki/%D8%B5%D9%84%D8%A8" TargetMode="External"/><Relationship Id="rId9" Type="http://schemas.openxmlformats.org/officeDocument/2006/relationships/hyperlink" Target="https://ar.wikipedia.org/wiki/%D8%A7%D9%84%D8%B6%D8%BA%D8%B7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99592" y="188640"/>
            <a:ext cx="6984776" cy="1656184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ar-DZ" sz="72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الصناعـــــــــــــــــة الزجاجيــــــــــــــــــــــــــة</a:t>
            </a:r>
            <a:endParaRPr lang="fr-FR" sz="7200" b="1" u="sng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4" name="Image 3" descr="1433846588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2290762"/>
            <a:ext cx="7200800" cy="32984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r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88640"/>
            <a:ext cx="7916416" cy="2664296"/>
          </a:xfrm>
        </p:spPr>
      </p:pic>
      <p:pic>
        <p:nvPicPr>
          <p:cNvPr id="5" name="Image 4" descr="Cb6RYSZW4AEdgq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7" y="3010099"/>
            <a:ext cx="3024336" cy="33084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age 5" descr="OxhVt-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55976" y="2924944"/>
            <a:ext cx="3456384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t4UTM-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908720"/>
            <a:ext cx="6624736" cy="5040560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ensées 3"/>
          <p:cNvSpPr/>
          <p:nvPr/>
        </p:nvSpPr>
        <p:spPr>
          <a:xfrm>
            <a:off x="4572000" y="332656"/>
            <a:ext cx="3938736" cy="2016224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 descr="mari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2996952"/>
            <a:ext cx="5448300" cy="3479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ZoneTexte 5"/>
          <p:cNvSpPr txBox="1"/>
          <p:nvPr/>
        </p:nvSpPr>
        <p:spPr>
          <a:xfrm>
            <a:off x="5220072" y="980728"/>
            <a:ext cx="2808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DZ" sz="4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سوريـــــــــــــــــــــــا</a:t>
            </a:r>
            <a:endParaRPr lang="fr-FR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ert5ty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260648"/>
            <a:ext cx="8526338" cy="6264696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4tq34t34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88641"/>
            <a:ext cx="8239125" cy="3312368"/>
          </a:xfrm>
          <a:prstGeom prst="rect">
            <a:avLst/>
          </a:prstGeom>
        </p:spPr>
      </p:pic>
      <p:pic>
        <p:nvPicPr>
          <p:cNvPr id="5" name="Image 4" descr="Emona_trgovina_in_obrt_(1)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3645024"/>
            <a:ext cx="2304256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age 5" descr="Millefiorivas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6" y="3501008"/>
            <a:ext cx="4064000" cy="3055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ensées 3"/>
          <p:cNvSpPr/>
          <p:nvPr/>
        </p:nvSpPr>
        <p:spPr>
          <a:xfrm>
            <a:off x="5148064" y="404664"/>
            <a:ext cx="3240360" cy="2016224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6156176" y="908720"/>
            <a:ext cx="20882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DZ" sz="4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ايـــــــــــــــــــــــــران</a:t>
            </a:r>
            <a:endParaRPr lang="fr-FR" sz="4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6" name="Image 5" descr="persian_warriors_from_berlin_museu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2564904"/>
            <a:ext cx="4333488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ret3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1196752"/>
            <a:ext cx="7772400" cy="4968552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12968" cy="1152128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 rtl="1"/>
            <a:r>
              <a:rPr lang="ar-DZ" sz="48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/>
            </a:r>
            <a:br>
              <a:rPr lang="ar-DZ" sz="48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</a:br>
            <a:r>
              <a:rPr lang="ar-DZ" sz="48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تطور صناعة الزجاج عبر العصور </a:t>
            </a:r>
            <a:r>
              <a:rPr lang="ar-DZ" sz="4800" b="1" u="sng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الاسلامية:</a:t>
            </a:r>
            <a:r>
              <a:rPr lang="ar-DZ" sz="48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/>
            </a:r>
            <a:br>
              <a:rPr lang="ar-DZ" sz="48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</a:br>
            <a:r>
              <a:rPr lang="ar-DZ" sz="36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1-صناعة الزجاج قبل ظهور الاسلام:</a:t>
            </a:r>
            <a:endParaRPr lang="fr-FR" sz="4800" b="1" u="sng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5" name="Image 4" descr="hryj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412776"/>
            <a:ext cx="8352928" cy="2160240"/>
          </a:xfrm>
          <a:prstGeom prst="rect">
            <a:avLst/>
          </a:prstGeom>
        </p:spPr>
      </p:pic>
      <p:pic>
        <p:nvPicPr>
          <p:cNvPr id="6" name="Image 5" descr="erger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3284984"/>
            <a:ext cx="8393807" cy="3312368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2987824" y="2780929"/>
            <a:ext cx="4608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DZ" sz="2400" dirty="0" smtClean="0"/>
              <a:t>، بحيث عرفت هذه الصناعة منذ الفترة الفينيقية </a:t>
            </a:r>
            <a:endParaRPr lang="fr-FR" sz="24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169539-algerie-algerien-musee-de-tipaz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404664"/>
            <a:ext cx="8424936" cy="612068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kjhjkgh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87625" y="908720"/>
            <a:ext cx="6418088" cy="5087267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620688"/>
            <a:ext cx="8182297" cy="5616624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erertergre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55777" y="1124744"/>
            <a:ext cx="3659286" cy="5184576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kkj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764704"/>
            <a:ext cx="8291264" cy="5328592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s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1268760"/>
            <a:ext cx="6600883" cy="457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512" y="0"/>
            <a:ext cx="7239000" cy="114300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/>
            <a:r>
              <a:rPr lang="ar-DZ" sz="44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2- صناعة الزجاج في الفترة الاسلامية:</a:t>
            </a:r>
            <a:endParaRPr lang="fr-FR" sz="4400" b="1" u="sng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4" name="Espace réservé du contenu 3" descr="kjjhkjhk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340768"/>
            <a:ext cx="7815014" cy="4392488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8680"/>
            <a:ext cx="7848872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844824"/>
            <a:ext cx="7559889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 4" descr="jhghj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188640"/>
            <a:ext cx="7707238" cy="1872208"/>
          </a:xfrm>
          <a:prstGeom prst="rect">
            <a:avLst/>
          </a:prstGeom>
        </p:spPr>
      </p:pic>
      <p:pic>
        <p:nvPicPr>
          <p:cNvPr id="6" name="Image 5" descr="e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11760" y="5733256"/>
            <a:ext cx="123825" cy="295275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,jhghj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332656"/>
            <a:ext cx="7992888" cy="3672408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0"/>
            <a:ext cx="7239000" cy="11430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/>
            <a:r>
              <a:rPr lang="ar-DZ" sz="44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3- صناعة الزجاج في الفترة العثمانية:</a:t>
            </a:r>
            <a:endParaRPr lang="fr-FR" sz="4400" b="1" u="sng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4" name="Espace réservé du contenu 3" descr="ergwER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340768"/>
            <a:ext cx="8145908" cy="4776366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7772400" cy="778098"/>
          </a:xfrm>
        </p:spPr>
        <p:txBody>
          <a:bodyPr>
            <a:normAutofit fontScale="9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ar-DZ" sz="6000" u="sng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akkal Majalla" pitchFamily="2" charset="-78"/>
                <a:cs typeface="Sakkal Majalla" pitchFamily="2" charset="-78"/>
              </a:rPr>
              <a:t>الصنــــــــــاعة الزجاجيــــــة:</a:t>
            </a:r>
            <a:r>
              <a:rPr lang="ar-DZ" sz="600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akkal Majalla" pitchFamily="2" charset="-78"/>
                <a:cs typeface="Sakkal Majalla" pitchFamily="2" charset="-78"/>
              </a:rPr>
              <a:t>    تحتاج الي</a:t>
            </a:r>
            <a:endParaRPr lang="fr-FR" sz="6000" u="sng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" name="Ruban courbé vers le haut 3"/>
          <p:cNvSpPr/>
          <p:nvPr/>
        </p:nvSpPr>
        <p:spPr>
          <a:xfrm>
            <a:off x="1259632" y="1196752"/>
            <a:ext cx="7704856" cy="1656184"/>
          </a:xfrm>
          <a:prstGeom prst="ellipseRibbon2">
            <a:avLst>
              <a:gd name="adj1" fmla="val 21605"/>
              <a:gd name="adj2" fmla="val 74629"/>
              <a:gd name="adj3" fmla="val 1250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Ruban courbé vers le haut 4"/>
          <p:cNvSpPr/>
          <p:nvPr/>
        </p:nvSpPr>
        <p:spPr>
          <a:xfrm>
            <a:off x="251520" y="3284984"/>
            <a:ext cx="6480720" cy="1584176"/>
          </a:xfrm>
          <a:prstGeom prst="ellipseRibbon2">
            <a:avLst>
              <a:gd name="adj1" fmla="val 25000"/>
              <a:gd name="adj2" fmla="val 100000"/>
              <a:gd name="adj3" fmla="val 1250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uban courbé vers le haut 5"/>
          <p:cNvSpPr/>
          <p:nvPr/>
        </p:nvSpPr>
        <p:spPr>
          <a:xfrm>
            <a:off x="2267744" y="5013176"/>
            <a:ext cx="6696744" cy="1440160"/>
          </a:xfrm>
          <a:prstGeom prst="ellipseRibbon2">
            <a:avLst>
              <a:gd name="adj1" fmla="val 25000"/>
              <a:gd name="adj2" fmla="val 68171"/>
              <a:gd name="adj3" fmla="val 1250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3" name="Connecteur en angle 12"/>
          <p:cNvCxnSpPr/>
          <p:nvPr/>
        </p:nvCxnSpPr>
        <p:spPr>
          <a:xfrm>
            <a:off x="6732240" y="3861048"/>
            <a:ext cx="914400" cy="914400"/>
          </a:xfrm>
          <a:prstGeom prst="bentConnector3">
            <a:avLst>
              <a:gd name="adj1" fmla="val 53030"/>
            </a:avLst>
          </a:prstGeom>
          <a:ln>
            <a:headEnd type="arrow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Connecteur en angle 15"/>
          <p:cNvCxnSpPr/>
          <p:nvPr/>
        </p:nvCxnSpPr>
        <p:spPr>
          <a:xfrm rot="5400000">
            <a:off x="755576" y="1988840"/>
            <a:ext cx="914400" cy="914400"/>
          </a:xfrm>
          <a:prstGeom prst="bentConnector3">
            <a:avLst>
              <a:gd name="adj1" fmla="val 48485"/>
            </a:avLst>
          </a:prstGeom>
          <a:ln>
            <a:headEnd type="arrow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0" name="Image 19" descr="gr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27784" y="1340768"/>
            <a:ext cx="4949949" cy="504056"/>
          </a:xfrm>
          <a:prstGeom prst="rect">
            <a:avLst/>
          </a:prstGeom>
        </p:spPr>
      </p:pic>
      <p:pic>
        <p:nvPicPr>
          <p:cNvPr id="21" name="Image 20" descr="thrth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67744" y="1916832"/>
            <a:ext cx="5472608" cy="457200"/>
          </a:xfrm>
          <a:prstGeom prst="rect">
            <a:avLst/>
          </a:prstGeom>
        </p:spPr>
      </p:pic>
      <p:sp>
        <p:nvSpPr>
          <p:cNvPr id="22" name="ZoneTexte 21"/>
          <p:cNvSpPr txBox="1"/>
          <p:nvPr/>
        </p:nvSpPr>
        <p:spPr>
          <a:xfrm>
            <a:off x="4572000" y="2708920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DZ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cs typeface="Sakkal Majalla" pitchFamily="2" charset="-78"/>
              </a:rPr>
              <a:t>1</a:t>
            </a:r>
            <a:endParaRPr lang="fr-FR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2699792" y="4797152"/>
            <a:ext cx="216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DZ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cs typeface="Sakkal Majalla" pitchFamily="2" charset="-78"/>
              </a:rPr>
              <a:t>2</a:t>
            </a:r>
            <a:endParaRPr lang="fr-FR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24" name="Image 23" descr="gerge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63888" y="3645024"/>
            <a:ext cx="2016224" cy="500633"/>
          </a:xfrm>
          <a:prstGeom prst="rect">
            <a:avLst/>
          </a:prstGeom>
        </p:spPr>
      </p:pic>
      <p:pic>
        <p:nvPicPr>
          <p:cNvPr id="25" name="Image 24" descr="ergerg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91680" y="3717032"/>
            <a:ext cx="1920999" cy="504056"/>
          </a:xfrm>
          <a:prstGeom prst="rect">
            <a:avLst/>
          </a:prstGeom>
        </p:spPr>
      </p:pic>
      <p:pic>
        <p:nvPicPr>
          <p:cNvPr id="26" name="Image 25" descr="ggg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67944" y="5301208"/>
            <a:ext cx="3168352" cy="610741"/>
          </a:xfrm>
          <a:prstGeom prst="rect">
            <a:avLst/>
          </a:prstGeom>
        </p:spPr>
      </p:pic>
      <p:sp>
        <p:nvSpPr>
          <p:cNvPr id="27" name="ZoneTexte 26"/>
          <p:cNvSpPr txBox="1"/>
          <p:nvPr/>
        </p:nvSpPr>
        <p:spPr>
          <a:xfrm>
            <a:off x="5292080" y="6309320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DZ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</a:t>
            </a:r>
            <a:endParaRPr lang="fr-FR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lklñ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60648"/>
            <a:ext cx="8028384" cy="2520280"/>
          </a:xfrm>
          <a:prstGeom prst="rect">
            <a:avLst/>
          </a:prstGeom>
        </p:spPr>
      </p:pic>
      <p:pic>
        <p:nvPicPr>
          <p:cNvPr id="8" name="Image 7" descr="2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52320" y="764704"/>
            <a:ext cx="114300" cy="561975"/>
          </a:xfrm>
          <a:prstGeom prst="rect">
            <a:avLst/>
          </a:prstGeom>
        </p:spPr>
      </p:pic>
      <p:pic>
        <p:nvPicPr>
          <p:cNvPr id="9" name="Image 8" descr="99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2708920"/>
            <a:ext cx="7992888" cy="542925"/>
          </a:xfrm>
          <a:prstGeom prst="rect">
            <a:avLst/>
          </a:prstGeom>
        </p:spPr>
      </p:pic>
      <p:pic>
        <p:nvPicPr>
          <p:cNvPr id="10" name="Image 9" descr="2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40352" y="188640"/>
            <a:ext cx="114300" cy="561975"/>
          </a:xfrm>
          <a:prstGeom prst="rect">
            <a:avLst/>
          </a:prstGeom>
        </p:spPr>
      </p:pic>
      <p:pic>
        <p:nvPicPr>
          <p:cNvPr id="11" name="Image 10" descr="2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068960"/>
            <a:ext cx="288032" cy="561975"/>
          </a:xfrm>
          <a:prstGeom prst="rect">
            <a:avLst/>
          </a:prstGeom>
        </p:spPr>
      </p:pic>
      <p:sp>
        <p:nvSpPr>
          <p:cNvPr id="14" name="Bulle ronde 13"/>
          <p:cNvSpPr/>
          <p:nvPr/>
        </p:nvSpPr>
        <p:spPr>
          <a:xfrm rot="11036395">
            <a:off x="386833" y="4392074"/>
            <a:ext cx="5046388" cy="2016224"/>
          </a:xfrm>
          <a:prstGeom prst="wedgeEllipseCallout">
            <a:avLst>
              <a:gd name="adj1" fmla="val -16834"/>
              <a:gd name="adj2" fmla="val 83279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" name="Image 16" descr="`plp`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1560" y="4941168"/>
            <a:ext cx="3778374" cy="432048"/>
          </a:xfrm>
          <a:prstGeom prst="rect">
            <a:avLst/>
          </a:prstGeom>
        </p:spPr>
      </p:pic>
      <p:pic>
        <p:nvPicPr>
          <p:cNvPr id="18" name="Image 17" descr="jhjn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87624" y="5589240"/>
            <a:ext cx="3528392" cy="360040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7668344" y="188640"/>
            <a:ext cx="432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DZ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1</a:t>
            </a:r>
            <a:endParaRPr lang="fr-F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2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620688"/>
            <a:ext cx="7956748" cy="2376264"/>
          </a:xfrm>
        </p:spPr>
      </p:pic>
      <p:pic>
        <p:nvPicPr>
          <p:cNvPr id="5" name="Image 4" descr="3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3212976"/>
            <a:ext cx="3823873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age 5" descr="d8_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32040" y="3212976"/>
            <a:ext cx="3436913" cy="29949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7272808" cy="620688"/>
          </a:xfrm>
        </p:spPr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r" rtl="1"/>
            <a:r>
              <a:rPr lang="ar-DZ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akkal Majalla" pitchFamily="2" charset="-78"/>
                <a:cs typeface="Sakkal Majalla" pitchFamily="2" charset="-78"/>
              </a:rPr>
              <a:t>2- الزجاج في المصطلح العلمي:</a:t>
            </a:r>
            <a:endParaRPr lang="fr-FR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6" name="Espace réservé du contenu 5" descr="fge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836712"/>
            <a:ext cx="8172400" cy="3960440"/>
          </a:xfrm>
        </p:spPr>
      </p:pic>
      <p:sp>
        <p:nvSpPr>
          <p:cNvPr id="10" name="ZoneTexte 9"/>
          <p:cNvSpPr txBox="1"/>
          <p:nvPr/>
        </p:nvSpPr>
        <p:spPr>
          <a:xfrm>
            <a:off x="683568" y="4653135"/>
            <a:ext cx="7776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12" name="Organigramme : Bande perforée 11"/>
          <p:cNvSpPr/>
          <p:nvPr/>
        </p:nvSpPr>
        <p:spPr>
          <a:xfrm>
            <a:off x="251520" y="4697760"/>
            <a:ext cx="7848872" cy="2160240"/>
          </a:xfrm>
          <a:prstGeom prst="flowChartPunchedTap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DZ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التبلور </a:t>
            </a:r>
            <a:r>
              <a:rPr lang="ar-DZ" sz="20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(أو البَلْوَرَة) عبارة عن عملية </a:t>
            </a:r>
            <a:r>
              <a:rPr lang="ar-DZ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تشكيل </a:t>
            </a:r>
            <a:r>
              <a:rPr lang="ar-DZ" sz="20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(طبيعية كانت أم اصطناعية) </a:t>
            </a:r>
            <a:r>
              <a:rPr lang="ar-DZ" sz="20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  <a:hlinkClick r:id="rId3" tooltip="بلورة"/>
              </a:rPr>
              <a:t>للبلورات</a:t>
            </a:r>
            <a:r>
              <a:rPr lang="ar-DZ" sz="20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20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  <a:hlinkClick r:id="rId4" tooltip="صلب"/>
              </a:rPr>
              <a:t>الصلبة</a:t>
            </a:r>
            <a:r>
              <a:rPr lang="ar-DZ" sz="20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من </a:t>
            </a:r>
            <a:r>
              <a:rPr lang="ar-DZ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  <a:hlinkClick r:id="rId5" tooltip="محلول"/>
              </a:rPr>
              <a:t>المحلول</a:t>
            </a:r>
            <a:r>
              <a:rPr lang="ar-DZ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.</a:t>
            </a:r>
            <a:r>
              <a:rPr lang="ar-DZ" sz="20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تعد عملية التبلور أيضاً من تقنيات الفصل في الأوساط الصلبة-السائلة، حيث تحدث عملية انتقال لجزيئات للمادة من </a:t>
            </a:r>
            <a:r>
              <a:rPr lang="ar-DZ" sz="20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  <a:hlinkClick r:id="rId6" tooltip="حالة سائلة"/>
              </a:rPr>
              <a:t>الحالة السائلة</a:t>
            </a:r>
            <a:r>
              <a:rPr lang="ar-DZ" sz="20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إلى </a:t>
            </a:r>
            <a:r>
              <a:rPr lang="ar-DZ" sz="20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  <a:hlinkClick r:id="rId7" tooltip="حالة صلبة"/>
              </a:rPr>
              <a:t>الحالة </a:t>
            </a:r>
            <a:r>
              <a:rPr lang="ar-DZ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  <a:hlinkClick r:id="rId7" tooltip="حالة صلبة"/>
              </a:rPr>
              <a:t>الصلبة</a:t>
            </a:r>
            <a:r>
              <a:rPr lang="ar-DZ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.</a:t>
            </a:r>
            <a:r>
              <a:rPr lang="ar-DZ" sz="20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تعتمد عملية التبلور على ضبط </a:t>
            </a:r>
            <a:r>
              <a:rPr lang="ar-DZ" sz="20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  <a:hlinkClick r:id="rId8" tooltip="درجة حرارة"/>
              </a:rPr>
              <a:t>درجة حرارة</a:t>
            </a:r>
            <a:r>
              <a:rPr lang="ar-DZ" sz="20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الوسط وضبط </a:t>
            </a:r>
            <a:r>
              <a:rPr lang="ar-DZ" sz="20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  <a:hlinkClick r:id="rId9" tooltip="الضغط"/>
              </a:rPr>
              <a:t>الضغط</a:t>
            </a:r>
            <a:r>
              <a:rPr lang="ar-DZ" sz="20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وإعطاء النظام الوقت الكافي الذي يسمح بتكون البلورات الكبيرة.</a:t>
            </a:r>
          </a:p>
        </p:txBody>
      </p:sp>
    </p:spTree>
  </p:cSld>
  <p:clrMapOvr>
    <a:masterClrMapping/>
  </p:clrMapOvr>
  <p:transition>
    <p:dissolv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0"/>
            <a:ext cx="7239000" cy="908720"/>
          </a:xfrm>
        </p:spPr>
        <p:txBody>
          <a:bodyPr>
            <a:normAutofit fontScale="9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r"/>
            <a:r>
              <a:rPr lang="ar-DZ" sz="6000" u="sng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akkal Majalla" pitchFamily="2" charset="-78"/>
                <a:cs typeface="Sakkal Majalla" pitchFamily="2" charset="-78"/>
              </a:rPr>
              <a:t>3- العجينــــــــــــــــــــــــة الزجاجيــــــــة:</a:t>
            </a:r>
            <a:endParaRPr lang="fr-FR" sz="6000" u="sng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4" name="Espace réservé du contenu 3" descr="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836712"/>
            <a:ext cx="7772400" cy="2880320"/>
          </a:xfrm>
        </p:spPr>
      </p:pic>
      <p:pic>
        <p:nvPicPr>
          <p:cNvPr id="5" name="Image 4" descr="Cheap-Price-Wholesale-White-Silica-Sand-Quartz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3501008"/>
            <a:ext cx="2664296" cy="29969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Image 5" descr="HT1TvxoFIXbXXagOFbXP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59832" y="3573016"/>
            <a:ext cx="2780928" cy="27809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Image 6" descr="1168344_937967663137717881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56176" y="3573016"/>
            <a:ext cx="2740361" cy="28083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0"/>
            <a:ext cx="7772400" cy="2204864"/>
          </a:xfrm>
        </p:spPr>
      </p:pic>
      <p:pic>
        <p:nvPicPr>
          <p:cNvPr id="5" name="Image 4" descr="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348880"/>
            <a:ext cx="8028384" cy="1728192"/>
          </a:xfrm>
          <a:prstGeom prst="rect">
            <a:avLst/>
          </a:prstGeom>
        </p:spPr>
      </p:pic>
      <p:pic>
        <p:nvPicPr>
          <p:cNvPr id="7" name="Image 6" descr="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077072"/>
            <a:ext cx="8172400" cy="222885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trg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32656"/>
            <a:ext cx="8028384" cy="2016224"/>
          </a:xfrm>
          <a:prstGeom prst="rect">
            <a:avLst/>
          </a:prstGeom>
        </p:spPr>
      </p:pic>
      <p:pic>
        <p:nvPicPr>
          <p:cNvPr id="7" name="Espace réservé du contenu 3" descr="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2348880"/>
            <a:ext cx="7743056" cy="4248472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332656"/>
            <a:ext cx="7704856" cy="3312368"/>
          </a:xfrm>
        </p:spPr>
      </p:pic>
      <p:pic>
        <p:nvPicPr>
          <p:cNvPr id="5" name="Espace réservé du contenu 3" descr="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3789040"/>
            <a:ext cx="7599040" cy="1224136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1052736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 rtl="1"/>
            <a:r>
              <a:rPr lang="ar-DZ" sz="4400" u="sng" cap="none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6- المركبات الاضافية:</a:t>
            </a:r>
            <a:endParaRPr lang="fr-FR" sz="4400" u="sng" cap="none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4" name="Espace réservé du contenu 3" descr="ytjt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124744"/>
            <a:ext cx="7704856" cy="5328592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r" rtl="1"/>
            <a:r>
              <a:rPr lang="ar-DZ" sz="5400" u="sng" dirty="0" smtClean="0">
                <a:ln/>
                <a:solidFill>
                  <a:schemeClr val="tx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akkal Majalla" pitchFamily="2" charset="-78"/>
                <a:cs typeface="Sakkal Majalla" pitchFamily="2" charset="-78"/>
              </a:rPr>
              <a:t>7-تلوين الزجاج:</a:t>
            </a:r>
            <a:endParaRPr lang="fr-FR" sz="5400" u="sng" dirty="0">
              <a:ln/>
              <a:solidFill>
                <a:schemeClr val="tx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4" name="Espace réservé du contenu 3" descr="ttttttttttt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700808"/>
            <a:ext cx="7920880" cy="4104456"/>
          </a:xfrm>
        </p:spPr>
      </p:pic>
    </p:spTree>
  </p:cSld>
  <p:clrMapOvr>
    <a:masterClrMapping/>
  </p:clrMapOvr>
  <p:transition>
    <p:dissolv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484784"/>
            <a:ext cx="7239000" cy="1359024"/>
          </a:xfrm>
        </p:spPr>
        <p:txBody>
          <a:bodyPr>
            <a:normAutofit/>
          </a:bodyPr>
          <a:lstStyle/>
          <a:p>
            <a:pPr algn="ctr"/>
            <a:r>
              <a:rPr lang="ar-DZ" sz="8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تقنيات الصناعة</a:t>
            </a:r>
            <a:endParaRPr lang="fr-FR" sz="80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ransition>
    <p:dissolv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du contenu 3" descr="vvvvvvvvvvvvvvvvvvv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620688"/>
            <a:ext cx="7599040" cy="3016320"/>
          </a:xfrm>
        </p:spPr>
      </p:pic>
      <p:pic>
        <p:nvPicPr>
          <p:cNvPr id="7" name="Image 6" descr="vvvvvvvvvvvvvvvvvvvvvvvvvvv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3645024"/>
            <a:ext cx="7632848" cy="1190625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du contenu 3" descr="vvvvvvvvvvvvvvv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268760"/>
            <a:ext cx="6950968" cy="4104456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3568" y="0"/>
            <a:ext cx="7772400" cy="11430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DZ" sz="60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اهداف الدراســـــــــــــة:</a:t>
            </a:r>
            <a:endParaRPr lang="fr-FR" sz="6000" b="1" u="sng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5" name="Flèche vers le bas 4"/>
          <p:cNvSpPr/>
          <p:nvPr/>
        </p:nvSpPr>
        <p:spPr>
          <a:xfrm rot="5400000">
            <a:off x="7884368" y="5229200"/>
            <a:ext cx="504056" cy="16561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lèche vers le bas 5"/>
          <p:cNvSpPr/>
          <p:nvPr/>
        </p:nvSpPr>
        <p:spPr>
          <a:xfrm rot="5400000">
            <a:off x="7740352" y="3140968"/>
            <a:ext cx="504056" cy="16561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lèche vers le bas 6"/>
          <p:cNvSpPr/>
          <p:nvPr/>
        </p:nvSpPr>
        <p:spPr>
          <a:xfrm rot="5400000">
            <a:off x="7776356" y="1016732"/>
            <a:ext cx="504056" cy="158417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" name="Image 12" descr="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268760"/>
            <a:ext cx="6768751" cy="1584176"/>
          </a:xfrm>
          <a:prstGeom prst="rect">
            <a:avLst/>
          </a:prstGeom>
        </p:spPr>
      </p:pic>
      <p:pic>
        <p:nvPicPr>
          <p:cNvPr id="14" name="Image 13" descr="Captur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3140968"/>
            <a:ext cx="6840760" cy="1583060"/>
          </a:xfrm>
          <a:prstGeom prst="rect">
            <a:avLst/>
          </a:prstGeom>
        </p:spPr>
      </p:pic>
      <p:pic>
        <p:nvPicPr>
          <p:cNvPr id="15" name="Image 14" descr="33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5373216"/>
            <a:ext cx="6921252" cy="1101849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vvvvvvvvvvvvvvvvvvvvvvvvvvvvvvvvvvvv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0"/>
            <a:ext cx="7455024" cy="2420888"/>
          </a:xfrm>
        </p:spPr>
      </p:pic>
      <p:pic>
        <p:nvPicPr>
          <p:cNvPr id="5" name="Espace réservé du contenu 3" descr="vvvvvvvvvvvvvvvvvvvvvvvvvvvvvvvvvvvvv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2204864"/>
            <a:ext cx="7704856" cy="450912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du contenu 3" descr="vvvvvvvvvvvvvvvvvvvvvvvvvvvvvvvvvvvvvvvvvvvvvvvvv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476672"/>
            <a:ext cx="7239000" cy="2634574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3568" y="1772816"/>
            <a:ext cx="7239000" cy="1512168"/>
          </a:xfrm>
        </p:spPr>
        <p:txBody>
          <a:bodyPr>
            <a:normAutofit/>
          </a:bodyPr>
          <a:lstStyle/>
          <a:p>
            <a:pPr algn="ctr"/>
            <a:r>
              <a:rPr lang="ar-DZ" sz="4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تقنيـــــــــــــــــــــــات الزخرفــــــــــــــــــــــــــــــــــــــة</a:t>
            </a:r>
            <a:endParaRPr lang="fr-FR" sz="4400" dirty="0"/>
          </a:p>
        </p:txBody>
      </p:sp>
    </p:spTree>
  </p:cSld>
  <p:clrMapOvr>
    <a:masterClrMapping/>
  </p:clrMapOvr>
  <p:transition>
    <p:dissolv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dissolv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ransition>
    <p:dissolv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ransition>
    <p:dissolv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ransition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DZ" sz="60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نشــــــــــــــــــــــــــــأة الزجـــــــــــــــــــــــــاج:</a:t>
            </a:r>
            <a:endParaRPr lang="fr-FR" sz="6000" b="1" u="sng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4" name="Espace réservé du contenu 3" descr="tt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412776"/>
            <a:ext cx="8435280" cy="4968552"/>
          </a:xfrm>
        </p:spPr>
      </p:pic>
      <p:pic>
        <p:nvPicPr>
          <p:cNvPr id="5" name="Image 4" descr="e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V="1">
            <a:off x="4022225" y="2636912"/>
            <a:ext cx="45719" cy="109022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 flipH="1">
            <a:off x="3995936" y="2564904"/>
            <a:ext cx="21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DZ" dirty="0" err="1" smtClean="0"/>
              <a:t>.</a:t>
            </a:r>
            <a:endParaRPr lang="fr-FR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Lipari-Obsidienne_(5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332656"/>
            <a:ext cx="3996680" cy="29975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Image 4" descr="ObsidianWareLopezMAPHidalgo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1111" y="3717032"/>
            <a:ext cx="4356864" cy="29165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114300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DZ" sz="60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الموطن الاصلي للصناعة الزجاجية</a:t>
            </a:r>
            <a:endParaRPr lang="fr-FR" sz="6000" b="1" u="sng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9" name="Pensées 8"/>
          <p:cNvSpPr/>
          <p:nvPr/>
        </p:nvSpPr>
        <p:spPr>
          <a:xfrm>
            <a:off x="2843808" y="1412776"/>
            <a:ext cx="4104456" cy="1656184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3563888" y="1772816"/>
            <a:ext cx="23042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DZ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مصــــــــــــــــــــــــــــــر</a:t>
            </a:r>
            <a:endParaRPr lang="fr-FR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1" name="Image 10" descr="29-fi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3356992"/>
            <a:ext cx="3797300" cy="31626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9" y="692696"/>
            <a:ext cx="8348984" cy="5544616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ensées 4"/>
          <p:cNvSpPr/>
          <p:nvPr/>
        </p:nvSpPr>
        <p:spPr>
          <a:xfrm>
            <a:off x="4355976" y="260648"/>
            <a:ext cx="4032448" cy="1944216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4644008" y="836712"/>
            <a:ext cx="360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DZ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بلاد ما بين الرافدين</a:t>
            </a:r>
            <a:endParaRPr lang="fr-F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7" name="Image 6" descr="w-8ed228d13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2348880"/>
            <a:ext cx="4286250" cy="41052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2294</TotalTime>
  <Words>136</Words>
  <Application>Microsoft Office PowerPoint</Application>
  <PresentationFormat>Affichage à l'écran (4:3)</PresentationFormat>
  <Paragraphs>25</Paragraphs>
  <Slides>46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46</vt:i4>
      </vt:variant>
    </vt:vector>
  </HeadingPairs>
  <TitlesOfParts>
    <vt:vector size="47" baseType="lpstr">
      <vt:lpstr>Opulent</vt:lpstr>
      <vt:lpstr>الصناعـــــــــــــــــة الزجاجيــــــــــــــــــــــــــة</vt:lpstr>
      <vt:lpstr>Diapositive 2</vt:lpstr>
      <vt:lpstr>Diapositive 3</vt:lpstr>
      <vt:lpstr>اهداف الدراســـــــــــــة:</vt:lpstr>
      <vt:lpstr>نشــــــــــــــــــــــــــــأة الزجـــــــــــــــــــــــــاج:</vt:lpstr>
      <vt:lpstr>Diapositive 6</vt:lpstr>
      <vt:lpstr>الموطن الاصلي للصناعة الزجاجية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 تطور صناعة الزجاج عبر العصور الاسلامية: 1-صناعة الزجاج قبل ظهور الاسلام:</vt:lpstr>
      <vt:lpstr>Diapositive 18</vt:lpstr>
      <vt:lpstr>Diapositive 19</vt:lpstr>
      <vt:lpstr>Diapositive 20</vt:lpstr>
      <vt:lpstr>Diapositive 21</vt:lpstr>
      <vt:lpstr>Diapositive 22</vt:lpstr>
      <vt:lpstr>2- صناعة الزجاج في الفترة الاسلامية:</vt:lpstr>
      <vt:lpstr>Diapositive 24</vt:lpstr>
      <vt:lpstr>Diapositive 25</vt:lpstr>
      <vt:lpstr>Diapositive 26</vt:lpstr>
      <vt:lpstr>3- صناعة الزجاج في الفترة العثمانية:</vt:lpstr>
      <vt:lpstr>الصنــــــــــاعة الزجاجيــــــة:    تحتاج الي</vt:lpstr>
      <vt:lpstr>Diapositive 29</vt:lpstr>
      <vt:lpstr>2- الزجاج في المصطلح العلمي:</vt:lpstr>
      <vt:lpstr>3- العجينــــــــــــــــــــــــة الزجاجيــــــــة:</vt:lpstr>
      <vt:lpstr>Diapositive 32</vt:lpstr>
      <vt:lpstr>Diapositive 33</vt:lpstr>
      <vt:lpstr>Diapositive 34</vt:lpstr>
      <vt:lpstr>6- المركبات الاضافية:</vt:lpstr>
      <vt:lpstr>7-تلوين الزجاج:</vt:lpstr>
      <vt:lpstr>تقنيات الصناعة</vt:lpstr>
      <vt:lpstr>Diapositive 38</vt:lpstr>
      <vt:lpstr>Diapositive 39</vt:lpstr>
      <vt:lpstr>Diapositive 40</vt:lpstr>
      <vt:lpstr>Diapositive 41</vt:lpstr>
      <vt:lpstr>تقنيـــــــــــــــــــــــات الزخرفــــــــــــــــــــــــــــــــــــــة</vt:lpstr>
      <vt:lpstr>Diapositive 43</vt:lpstr>
      <vt:lpstr>Diapositive 44</vt:lpstr>
      <vt:lpstr>Diapositive 45</vt:lpstr>
      <vt:lpstr>Diapositive 46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Rymoucha</dc:creator>
  <cp:lastModifiedBy>Rymoucha</cp:lastModifiedBy>
  <cp:revision>136</cp:revision>
  <dcterms:created xsi:type="dcterms:W3CDTF">2016-11-25T17:40:00Z</dcterms:created>
  <dcterms:modified xsi:type="dcterms:W3CDTF">2018-09-06T17:38:45Z</dcterms:modified>
</cp:coreProperties>
</file>