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61" r:id="rId3"/>
    <p:sldId id="262" r:id="rId4"/>
    <p:sldId id="263" r:id="rId5"/>
    <p:sldId id="257" r:id="rId6"/>
    <p:sldId id="283" r:id="rId7"/>
    <p:sldId id="258" r:id="rId8"/>
    <p:sldId id="259" r:id="rId9"/>
    <p:sldId id="260" r:id="rId10"/>
    <p:sldId id="264" r:id="rId11"/>
    <p:sldId id="280" r:id="rId12"/>
    <p:sldId id="265" r:id="rId13"/>
    <p:sldId id="268" r:id="rId14"/>
    <p:sldId id="275" r:id="rId15"/>
    <p:sldId id="269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70" r:id="rId24"/>
    <p:sldId id="271" r:id="rId25"/>
    <p:sldId id="281" r:id="rId26"/>
    <p:sldId id="282" r:id="rId27"/>
    <p:sldId id="266" r:id="rId28"/>
    <p:sldId id="288" r:id="rId29"/>
    <p:sldId id="289" r:id="rId30"/>
    <p:sldId id="290" r:id="rId31"/>
    <p:sldId id="284" r:id="rId32"/>
    <p:sldId id="285" r:id="rId33"/>
    <p:sldId id="286" r:id="rId34"/>
    <p:sldId id="287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E4A8B4-B998-4FAA-87CE-EE6CA0CEDB4E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25E962-1C31-4809-8AAC-FB93F4B24B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4A8B4-B998-4FAA-87CE-EE6CA0CEDB4E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5E962-1C31-4809-8AAC-FB93F4B24B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E4A8B4-B998-4FAA-87CE-EE6CA0CEDB4E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25E962-1C31-4809-8AAC-FB93F4B24B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4A8B4-B998-4FAA-87CE-EE6CA0CEDB4E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5E962-1C31-4809-8AAC-FB93F4B24B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E4A8B4-B998-4FAA-87CE-EE6CA0CEDB4E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025E962-1C31-4809-8AAC-FB93F4B24B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4A8B4-B998-4FAA-87CE-EE6CA0CEDB4E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5E962-1C31-4809-8AAC-FB93F4B24B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4A8B4-B998-4FAA-87CE-EE6CA0CEDB4E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5E962-1C31-4809-8AAC-FB93F4B24B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4A8B4-B998-4FAA-87CE-EE6CA0CEDB4E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5E962-1C31-4809-8AAC-FB93F4B24B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E4A8B4-B998-4FAA-87CE-EE6CA0CEDB4E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5E962-1C31-4809-8AAC-FB93F4B24B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4A8B4-B998-4FAA-87CE-EE6CA0CEDB4E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5E962-1C31-4809-8AAC-FB93F4B24B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4A8B4-B998-4FAA-87CE-EE6CA0CEDB4E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5E962-1C31-4809-8AAC-FB93F4B24B5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E4A8B4-B998-4FAA-87CE-EE6CA0CEDB4E}" type="datetimeFigureOut">
              <a:rPr lang="fr-FR" smtClean="0"/>
              <a:pPr/>
              <a:t>06/09/2018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025E962-1C31-4809-8AAC-FB93F4B24B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8%AF%D8%B1%D8%AC%D8%A9_%D8%AD%D8%B1%D8%A7%D8%B1%D8%A9" TargetMode="External"/><Relationship Id="rId3" Type="http://schemas.openxmlformats.org/officeDocument/2006/relationships/hyperlink" Target="https://ar.wikipedia.org/wiki/%D8%A8%D9%84%D9%88%D8%B1%D8%A9" TargetMode="External"/><Relationship Id="rId7" Type="http://schemas.openxmlformats.org/officeDocument/2006/relationships/hyperlink" Target="https://ar.wikipedia.org/wiki/%D8%AD%D8%A7%D9%84%D8%A9_%D8%B5%D9%84%D8%A8%D8%A9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8%AD%D8%A7%D9%84%D8%A9_%D8%B3%D8%A7%D8%A6%D9%84%D8%A9" TargetMode="External"/><Relationship Id="rId5" Type="http://schemas.openxmlformats.org/officeDocument/2006/relationships/hyperlink" Target="https://ar.wikipedia.org/wiki/%D9%85%D8%AD%D9%84%D9%88%D9%84" TargetMode="External"/><Relationship Id="rId4" Type="http://schemas.openxmlformats.org/officeDocument/2006/relationships/hyperlink" Target="https://ar.wikipedia.org/wiki/%D8%B5%D9%84%D8%A8" TargetMode="External"/><Relationship Id="rId9" Type="http://schemas.openxmlformats.org/officeDocument/2006/relationships/hyperlink" Target="https://ar.wikipedia.org/wiki/%D8%A7%D9%84%D8%B6%D8%BA%D8%B7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6984776" cy="165618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DZ" sz="7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الصناعـــــــــــــــــة الزجاجيــــــــــــــــــــــــــة</a:t>
            </a:r>
            <a:endParaRPr lang="fr-FR" sz="72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Image 3" descr="14338465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90762"/>
            <a:ext cx="7200800" cy="3298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916416" cy="2664296"/>
          </a:xfrm>
        </p:spPr>
      </p:pic>
      <p:pic>
        <p:nvPicPr>
          <p:cNvPr id="5" name="Image 4" descr="Cb6RYSZW4AEdgq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3010099"/>
            <a:ext cx="3024336" cy="330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OxhVt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924944"/>
            <a:ext cx="345638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4UTM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6624736" cy="50405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sées 3"/>
          <p:cNvSpPr/>
          <p:nvPr/>
        </p:nvSpPr>
        <p:spPr>
          <a:xfrm>
            <a:off x="4572000" y="332656"/>
            <a:ext cx="3938736" cy="20162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mar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5448300" cy="347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5220072" y="98072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سوريـــــــــــــــــــــــا</a:t>
            </a:r>
            <a:endParaRPr lang="fr-FR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t5ty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26338" cy="62646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4tq34t3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1"/>
            <a:ext cx="8239125" cy="3312368"/>
          </a:xfrm>
          <a:prstGeom prst="rect">
            <a:avLst/>
          </a:prstGeom>
        </p:spPr>
      </p:pic>
      <p:pic>
        <p:nvPicPr>
          <p:cNvPr id="5" name="Image 4" descr="Emona_trgovina_in_obrt_(1)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645024"/>
            <a:ext cx="23042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Millefioriva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501008"/>
            <a:ext cx="4064000" cy="305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sées 3"/>
          <p:cNvSpPr/>
          <p:nvPr/>
        </p:nvSpPr>
        <p:spPr>
          <a:xfrm>
            <a:off x="5148064" y="404664"/>
            <a:ext cx="3240360" cy="20162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56176" y="908720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ايـــــــــــــــــــــــــران</a:t>
            </a:r>
            <a:endParaRPr lang="fr-FR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Image 5" descr="persian_warriors_from_berlin_mus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433348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ret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772400" cy="49685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521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DZ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ar-DZ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ar-DZ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تطور صناعة الزجاج عبر العصور </a:t>
            </a:r>
            <a:r>
              <a:rPr lang="ar-DZ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الاسلامية:</a:t>
            </a:r>
            <a:r>
              <a:rPr lang="ar-DZ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ar-DZ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ar-DZ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1-صناعة الزجاج قبل ظهور الاسلام:</a:t>
            </a:r>
            <a:endParaRPr lang="fr-FR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" name="Image 4" descr="hr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352928" cy="2160240"/>
          </a:xfrm>
          <a:prstGeom prst="rect">
            <a:avLst/>
          </a:prstGeom>
        </p:spPr>
      </p:pic>
      <p:pic>
        <p:nvPicPr>
          <p:cNvPr id="6" name="Image 5" descr="erg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8393807" cy="33123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87824" y="278092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400" dirty="0" smtClean="0"/>
              <a:t>، بحيث عرفت هذه الصناعة منذ الفترة الفينيقية </a:t>
            </a:r>
            <a:endParaRPr lang="fr-FR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69539-algerie-algerien-musee-de-tipa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24936" cy="6120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kjhjkgh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908720"/>
            <a:ext cx="6418088" cy="50872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182297" cy="56166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rertergr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7" y="1124744"/>
            <a:ext cx="3659286" cy="518457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kk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291264" cy="532859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60088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7239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DZ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2- صناعة الزجاج في الفترة الاسلامية:</a:t>
            </a:r>
            <a:endParaRPr lang="fr-FR" sz="4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Espace réservé du contenu 3" descr="kjjhkjh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7815014" cy="43924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78488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55988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jhgh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8640"/>
            <a:ext cx="7707238" cy="1872208"/>
          </a:xfrm>
          <a:prstGeom prst="rect">
            <a:avLst/>
          </a:prstGeom>
        </p:spPr>
      </p:pic>
      <p:pic>
        <p:nvPicPr>
          <p:cNvPr id="6" name="Image 5" descr="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5733256"/>
            <a:ext cx="123825" cy="2952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,jhghj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7992888" cy="36724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7239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DZ" sz="4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3- صناعة الزجاج في الفترة العثمانية:</a:t>
            </a:r>
            <a:endParaRPr lang="fr-FR" sz="4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Espace réservé du contenu 3" descr="ergwE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8145908" cy="477636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77809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DZ" sz="6000" u="sng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الصنــــــــــاعة الزجاجيــــــة:</a:t>
            </a:r>
            <a:r>
              <a:rPr lang="ar-DZ" sz="6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    تحتاج الي</a:t>
            </a:r>
            <a:endParaRPr lang="fr-FR" sz="6000" u="sng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uban courbé vers le haut 3"/>
          <p:cNvSpPr/>
          <p:nvPr/>
        </p:nvSpPr>
        <p:spPr>
          <a:xfrm>
            <a:off x="1259632" y="1196752"/>
            <a:ext cx="7704856" cy="1656184"/>
          </a:xfrm>
          <a:prstGeom prst="ellipseRibbon2">
            <a:avLst>
              <a:gd name="adj1" fmla="val 21605"/>
              <a:gd name="adj2" fmla="val 74629"/>
              <a:gd name="adj3" fmla="val 125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uban courbé vers le haut 4"/>
          <p:cNvSpPr/>
          <p:nvPr/>
        </p:nvSpPr>
        <p:spPr>
          <a:xfrm>
            <a:off x="251520" y="3284984"/>
            <a:ext cx="6480720" cy="1584176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uban courbé vers le haut 5"/>
          <p:cNvSpPr/>
          <p:nvPr/>
        </p:nvSpPr>
        <p:spPr>
          <a:xfrm>
            <a:off x="2267744" y="5013176"/>
            <a:ext cx="6696744" cy="1440160"/>
          </a:xfrm>
          <a:prstGeom prst="ellipseRibbon2">
            <a:avLst>
              <a:gd name="adj1" fmla="val 25000"/>
              <a:gd name="adj2" fmla="val 68171"/>
              <a:gd name="adj3" fmla="val 125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en angle 12"/>
          <p:cNvCxnSpPr/>
          <p:nvPr/>
        </p:nvCxnSpPr>
        <p:spPr>
          <a:xfrm>
            <a:off x="6732240" y="3861048"/>
            <a:ext cx="914400" cy="914400"/>
          </a:xfrm>
          <a:prstGeom prst="bentConnector3">
            <a:avLst>
              <a:gd name="adj1" fmla="val 53030"/>
            </a:avLst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 rot="5400000">
            <a:off x="755576" y="1988840"/>
            <a:ext cx="914400" cy="914400"/>
          </a:xfrm>
          <a:prstGeom prst="bentConnector3">
            <a:avLst>
              <a:gd name="adj1" fmla="val 48485"/>
            </a:avLst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Image 19" descr="g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340768"/>
            <a:ext cx="4949949" cy="504056"/>
          </a:xfrm>
          <a:prstGeom prst="rect">
            <a:avLst/>
          </a:prstGeom>
        </p:spPr>
      </p:pic>
      <p:pic>
        <p:nvPicPr>
          <p:cNvPr id="21" name="Image 20" descr="th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916832"/>
            <a:ext cx="5472608" cy="4572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572000" y="270892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1</a:t>
            </a:r>
            <a:endParaRPr lang="fr-F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699792" y="4797152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2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4" name="Image 23" descr="gerg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645024"/>
            <a:ext cx="2016224" cy="500633"/>
          </a:xfrm>
          <a:prstGeom prst="rect">
            <a:avLst/>
          </a:prstGeom>
        </p:spPr>
      </p:pic>
      <p:pic>
        <p:nvPicPr>
          <p:cNvPr id="25" name="Image 24" descr="erger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3717032"/>
            <a:ext cx="1920999" cy="504056"/>
          </a:xfrm>
          <a:prstGeom prst="rect">
            <a:avLst/>
          </a:prstGeom>
        </p:spPr>
      </p:pic>
      <p:pic>
        <p:nvPicPr>
          <p:cNvPr id="26" name="Image 25" descr="gg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5301208"/>
            <a:ext cx="3168352" cy="61074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5292080" y="63093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fr-F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klñ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8028384" cy="2520280"/>
          </a:xfrm>
          <a:prstGeom prst="rect">
            <a:avLst/>
          </a:prstGeom>
        </p:spPr>
      </p:pic>
      <p:pic>
        <p:nvPicPr>
          <p:cNvPr id="8" name="Image 7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764704"/>
            <a:ext cx="114300" cy="561975"/>
          </a:xfrm>
          <a:prstGeom prst="rect">
            <a:avLst/>
          </a:prstGeom>
        </p:spPr>
      </p:pic>
      <p:pic>
        <p:nvPicPr>
          <p:cNvPr id="9" name="Image 8" descr="9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08920"/>
            <a:ext cx="7992888" cy="542925"/>
          </a:xfrm>
          <a:prstGeom prst="rect">
            <a:avLst/>
          </a:prstGeom>
        </p:spPr>
      </p:pic>
      <p:pic>
        <p:nvPicPr>
          <p:cNvPr id="10" name="Image 9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14300" cy="561975"/>
          </a:xfrm>
          <a:prstGeom prst="rect">
            <a:avLst/>
          </a:prstGeom>
        </p:spPr>
      </p:pic>
      <p:pic>
        <p:nvPicPr>
          <p:cNvPr id="11" name="Image 10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068960"/>
            <a:ext cx="288032" cy="561975"/>
          </a:xfrm>
          <a:prstGeom prst="rect">
            <a:avLst/>
          </a:prstGeom>
        </p:spPr>
      </p:pic>
      <p:sp>
        <p:nvSpPr>
          <p:cNvPr id="14" name="Bulle ronde 13"/>
          <p:cNvSpPr/>
          <p:nvPr/>
        </p:nvSpPr>
        <p:spPr>
          <a:xfrm rot="11036395">
            <a:off x="386833" y="4392074"/>
            <a:ext cx="5046388" cy="2016224"/>
          </a:xfrm>
          <a:prstGeom prst="wedgeEllipseCallout">
            <a:avLst>
              <a:gd name="adj1" fmla="val -16834"/>
              <a:gd name="adj2" fmla="val 8327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`plp`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941168"/>
            <a:ext cx="3778374" cy="432048"/>
          </a:xfrm>
          <a:prstGeom prst="rect">
            <a:avLst/>
          </a:prstGeom>
        </p:spPr>
      </p:pic>
      <p:pic>
        <p:nvPicPr>
          <p:cNvPr id="18" name="Image 17" descr="jhj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5589240"/>
            <a:ext cx="3528392" cy="36004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668344" y="1886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1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956748" cy="2376264"/>
          </a:xfrm>
        </p:spPr>
      </p:pic>
      <p:pic>
        <p:nvPicPr>
          <p:cNvPr id="5" name="Image 4" descr="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12976"/>
            <a:ext cx="382387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d8_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212976"/>
            <a:ext cx="3436913" cy="299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72808" cy="62068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rtl="1"/>
            <a:r>
              <a:rPr lang="ar-DZ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2- الزجاج في المصطلح العلمي:</a:t>
            </a:r>
            <a:endParaRPr lang="fr-FR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Espace réservé du contenu 5" descr="f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8172400" cy="3960440"/>
          </a:xfrm>
        </p:spPr>
      </p:pic>
      <p:sp>
        <p:nvSpPr>
          <p:cNvPr id="10" name="ZoneTexte 9"/>
          <p:cNvSpPr txBox="1"/>
          <p:nvPr/>
        </p:nvSpPr>
        <p:spPr>
          <a:xfrm>
            <a:off x="683568" y="465313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Organigramme : Bande perforée 11"/>
          <p:cNvSpPr/>
          <p:nvPr/>
        </p:nvSpPr>
        <p:spPr>
          <a:xfrm>
            <a:off x="251520" y="4697760"/>
            <a:ext cx="7848872" cy="216024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التبلور 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(أو البَلْوَرَة) عبارة عن عملية </a:t>
            </a:r>
            <a:r>
              <a:rPr lang="ar-D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تشكيل 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(طبيعية كانت أم اصطناعية) 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  <a:hlinkClick r:id="rId3" tooltip="بلورة"/>
              </a:rPr>
              <a:t>للبلورات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  <a:hlinkClick r:id="rId4" tooltip="صلب"/>
              </a:rPr>
              <a:t>الصلبة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من </a:t>
            </a:r>
            <a:r>
              <a:rPr lang="ar-D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  <a:hlinkClick r:id="rId5" tooltip="محلول"/>
              </a:rPr>
              <a:t>المحلول</a:t>
            </a:r>
            <a:r>
              <a:rPr lang="ar-D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تعد عملية التبلور أيضاً من تقنيات الفصل في الأوساط الصلبة-السائلة، حيث تحدث عملية انتقال لجزيئات للمادة من 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  <a:hlinkClick r:id="rId6" tooltip="حالة سائلة"/>
              </a:rPr>
              <a:t>الحالة السائلة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إلى 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  <a:hlinkClick r:id="rId7" tooltip="حالة صلبة"/>
              </a:rPr>
              <a:t>الحالة </a:t>
            </a:r>
            <a:r>
              <a:rPr lang="ar-D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  <a:hlinkClick r:id="rId7" tooltip="حالة صلبة"/>
              </a:rPr>
              <a:t>الصلبة</a:t>
            </a:r>
            <a:r>
              <a:rPr lang="ar-D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تعتمد عملية التبلور على ضبط 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  <a:hlinkClick r:id="rId8" tooltip="درجة حرارة"/>
              </a:rPr>
              <a:t>درجة حرارة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الوسط وضبط 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  <a:hlinkClick r:id="rId9" tooltip="الضغط"/>
              </a:rPr>
              <a:t>الضغط</a:t>
            </a:r>
            <a:r>
              <a:rPr lang="ar-DZ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وإعطاء النظام الوقت الكافي الذي يسمح بتكون البلورات الكبيرة.</a:t>
            </a: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90872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ar-DZ" sz="6000" u="sng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3- العجينــــــــــــــــــــــــة الزجاجيــــــــة:</a:t>
            </a:r>
            <a:endParaRPr lang="fr-FR" sz="6000" u="sng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Espace réservé du contenu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7772400" cy="2880320"/>
          </a:xfrm>
        </p:spPr>
      </p:pic>
      <p:pic>
        <p:nvPicPr>
          <p:cNvPr id="5" name="Image 4" descr="Cheap-Price-Wholesale-White-Silica-Sand-Quart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8"/>
            <a:ext cx="2664296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HT1TvxoFIXbXXagOFbX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573016"/>
            <a:ext cx="2780928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1168344_93796766313771788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573016"/>
            <a:ext cx="2740361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7772400" cy="2204864"/>
          </a:xfrm>
        </p:spPr>
      </p:pic>
      <p:pic>
        <p:nvPicPr>
          <p:cNvPr id="5" name="Image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8028384" cy="1728192"/>
          </a:xfrm>
          <a:prstGeom prst="rect">
            <a:avLst/>
          </a:prstGeom>
        </p:spPr>
      </p:pic>
      <p:pic>
        <p:nvPicPr>
          <p:cNvPr id="7" name="Image 6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7072"/>
            <a:ext cx="8172400" cy="2228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8028384" cy="2016224"/>
          </a:xfrm>
          <a:prstGeom prst="rect">
            <a:avLst/>
          </a:prstGeom>
        </p:spPr>
      </p:pic>
      <p:pic>
        <p:nvPicPr>
          <p:cNvPr id="7" name="Espace réservé du contenu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7743056" cy="42484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7704856" cy="3312368"/>
          </a:xfrm>
        </p:spPr>
      </p:pic>
      <p:pic>
        <p:nvPicPr>
          <p:cNvPr id="5" name="Espace réservé du contenu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7599040" cy="12241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527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DZ" sz="4400" u="sng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6- المركبات الاضافية:</a:t>
            </a:r>
            <a:endParaRPr lang="fr-FR" sz="4400" u="sng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Espace réservé du contenu 3" descr="ytj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7704856" cy="532859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rtl="1"/>
            <a:r>
              <a:rPr lang="ar-DZ" sz="5400" u="sng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akkal Majalla" pitchFamily="2" charset="-78"/>
                <a:cs typeface="Sakkal Majalla" pitchFamily="2" charset="-78"/>
              </a:rPr>
              <a:t>7-تلوين الزجاج:</a:t>
            </a:r>
            <a:endParaRPr lang="fr-FR" sz="5400" u="sng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Espace réservé du contenu 3" descr="tttttttttt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7920880" cy="4104456"/>
          </a:xfrm>
        </p:spPr>
      </p:pic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239000" cy="1359024"/>
          </a:xfrm>
        </p:spPr>
        <p:txBody>
          <a:bodyPr>
            <a:normAutofit/>
          </a:bodyPr>
          <a:lstStyle/>
          <a:p>
            <a:pPr algn="ctr"/>
            <a:r>
              <a:rPr lang="ar-DZ" sz="8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تقنيات الصناعة</a:t>
            </a:r>
            <a:endParaRPr lang="fr-FR" sz="8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3" descr="vvvvvvvvvvvvvvvvvv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7599040" cy="3016320"/>
          </a:xfrm>
        </p:spPr>
      </p:pic>
      <p:pic>
        <p:nvPicPr>
          <p:cNvPr id="7" name="Image 6" descr="vvvvvvvvvvvvvvvvvvvvvvvvvvv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7632848" cy="11906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3" descr="vvvvvvvvvvvvvv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6950968" cy="41044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6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اهداف الدراســـــــــــــة:</a:t>
            </a:r>
            <a:endParaRPr lang="fr-FR" sz="6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Flèche vers le bas 4"/>
          <p:cNvSpPr/>
          <p:nvPr/>
        </p:nvSpPr>
        <p:spPr>
          <a:xfrm rot="5400000">
            <a:off x="7884368" y="5229200"/>
            <a:ext cx="504056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 rot="5400000">
            <a:off x="7740352" y="3140968"/>
            <a:ext cx="504056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5400000">
            <a:off x="7776356" y="1016732"/>
            <a:ext cx="504056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6768751" cy="1584176"/>
          </a:xfrm>
          <a:prstGeom prst="rect">
            <a:avLst/>
          </a:prstGeom>
        </p:spPr>
      </p:pic>
      <p:pic>
        <p:nvPicPr>
          <p:cNvPr id="14" name="Image 13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6840760" cy="1583060"/>
          </a:xfrm>
          <a:prstGeom prst="rect">
            <a:avLst/>
          </a:prstGeom>
        </p:spPr>
      </p:pic>
      <p:pic>
        <p:nvPicPr>
          <p:cNvPr id="15" name="Image 14" descr="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373216"/>
            <a:ext cx="6921252" cy="11018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vvvvvvvvvvvvvvvvvvvvvvvvvvvvvvvvvv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7455024" cy="2420888"/>
          </a:xfrm>
        </p:spPr>
      </p:pic>
      <p:pic>
        <p:nvPicPr>
          <p:cNvPr id="5" name="Espace réservé du contenu 3" descr="vvvvvvvvvvvvvvvvvvvvvvvvvvvvvvvvvvvvv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7704856" cy="45091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3" descr="vvvvvvvvvvvvvvvvvvvvvvvvvvvvvvvvvvvvvvvvvvvvvvvv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239000" cy="26345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239000" cy="1512168"/>
          </a:xfrm>
        </p:spPr>
        <p:txBody>
          <a:bodyPr>
            <a:normAutofit/>
          </a:bodyPr>
          <a:lstStyle/>
          <a:p>
            <a:pPr algn="ctr"/>
            <a:r>
              <a:rPr lang="ar-DZ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تقنيـــــــــــــــــــــــات الزخرفــــــــــــــــــــــــــــــــــــــة</a:t>
            </a:r>
            <a:endParaRPr lang="fr-FR" sz="4400" dirty="0"/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6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نشــــــــــــــــــــــــــــأة الزجـــــــــــــــــــــــــاج:</a:t>
            </a:r>
            <a:endParaRPr lang="fr-FR" sz="6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Espace réservé du contenu 3" descr="t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435280" cy="4968552"/>
          </a:xfrm>
        </p:spPr>
      </p:pic>
      <p:pic>
        <p:nvPicPr>
          <p:cNvPr id="5" name="Image 4" descr="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022225" y="2636912"/>
            <a:ext cx="45719" cy="1090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flipH="1">
            <a:off x="3995936" y="256490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err="1" smtClean="0"/>
              <a:t>.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Lipari-Obsidienne_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3996680" cy="2997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 descr="ObsidianWareLopezMAPHidal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111" y="3717032"/>
            <a:ext cx="4356864" cy="2916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6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الموطن الاصلي للصناعة الزجاجية</a:t>
            </a:r>
            <a:endParaRPr lang="fr-FR" sz="6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Pensées 8"/>
          <p:cNvSpPr/>
          <p:nvPr/>
        </p:nvSpPr>
        <p:spPr>
          <a:xfrm>
            <a:off x="2843808" y="1412776"/>
            <a:ext cx="4104456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563888" y="177281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مصــــــــــــــــــــــــــــــر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1" name="Image 10" descr="29-f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3797300" cy="316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692696"/>
            <a:ext cx="8348984" cy="55446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sées 4"/>
          <p:cNvSpPr/>
          <p:nvPr/>
        </p:nvSpPr>
        <p:spPr>
          <a:xfrm>
            <a:off x="4355976" y="260648"/>
            <a:ext cx="4032448" cy="1944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44008" y="836712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بلاد ما بين الرافدين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Image 6" descr="w-8ed228d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286250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2294</TotalTime>
  <Words>136</Words>
  <Application>Microsoft Office PowerPoint</Application>
  <PresentationFormat>Affichage à l'écran (4:3)</PresentationFormat>
  <Paragraphs>25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Opulent</vt:lpstr>
      <vt:lpstr>الصناعـــــــــــــــــة الزجاجيــــــــــــــــــــــــــة</vt:lpstr>
      <vt:lpstr>Diapositive 2</vt:lpstr>
      <vt:lpstr>Diapositive 3</vt:lpstr>
      <vt:lpstr>اهداف الدراســـــــــــــة:</vt:lpstr>
      <vt:lpstr>نشــــــــــــــــــــــــــــأة الزجـــــــــــــــــــــــــاج:</vt:lpstr>
      <vt:lpstr>Diapositive 6</vt:lpstr>
      <vt:lpstr>الموطن الاصلي للصناعة الزجاجية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 تطور صناعة الزجاج عبر العصور الاسلامية: 1-صناعة الزجاج قبل ظهور الاسلام:</vt:lpstr>
      <vt:lpstr>Diapositive 18</vt:lpstr>
      <vt:lpstr>Diapositive 19</vt:lpstr>
      <vt:lpstr>Diapositive 20</vt:lpstr>
      <vt:lpstr>Diapositive 21</vt:lpstr>
      <vt:lpstr>Diapositive 22</vt:lpstr>
      <vt:lpstr>2- صناعة الزجاج في الفترة الاسلامية:</vt:lpstr>
      <vt:lpstr>Diapositive 24</vt:lpstr>
      <vt:lpstr>Diapositive 25</vt:lpstr>
      <vt:lpstr>Diapositive 26</vt:lpstr>
      <vt:lpstr>3- صناعة الزجاج في الفترة العثمانية:</vt:lpstr>
      <vt:lpstr>الصنــــــــــاعة الزجاجيــــــة:    تحتاج الي</vt:lpstr>
      <vt:lpstr>Diapositive 29</vt:lpstr>
      <vt:lpstr>2- الزجاج في المصطلح العلمي:</vt:lpstr>
      <vt:lpstr>3- العجينــــــــــــــــــــــــة الزجاجيــــــــة:</vt:lpstr>
      <vt:lpstr>Diapositive 32</vt:lpstr>
      <vt:lpstr>Diapositive 33</vt:lpstr>
      <vt:lpstr>Diapositive 34</vt:lpstr>
      <vt:lpstr>6- المركبات الاضافية:</vt:lpstr>
      <vt:lpstr>7-تلوين الزجاج:</vt:lpstr>
      <vt:lpstr>تقنيات الصناعة</vt:lpstr>
      <vt:lpstr>Diapositive 38</vt:lpstr>
      <vt:lpstr>Diapositive 39</vt:lpstr>
      <vt:lpstr>Diapositive 40</vt:lpstr>
      <vt:lpstr>Diapositive 41</vt:lpstr>
      <vt:lpstr>تقنيـــــــــــــــــــــــات الزخرفــــــــــــــــــــــــــــــــــــــة</vt:lpstr>
      <vt:lpstr>Diapositive 43</vt:lpstr>
      <vt:lpstr>Diapositive 44</vt:lpstr>
      <vt:lpstr>Diapositive 45</vt:lpstr>
      <vt:lpstr>Diapositive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Rymoucha</dc:creator>
  <cp:lastModifiedBy>Rymoucha</cp:lastModifiedBy>
  <cp:revision>136</cp:revision>
  <dcterms:created xsi:type="dcterms:W3CDTF">2016-11-25T17:40:00Z</dcterms:created>
  <dcterms:modified xsi:type="dcterms:W3CDTF">2018-09-06T17:38:45Z</dcterms:modified>
</cp:coreProperties>
</file>