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6" r:id="rId10"/>
    <p:sldId id="267" r:id="rId11"/>
    <p:sldId id="268" r:id="rId12"/>
    <p:sldId id="264" r:id="rId13"/>
    <p:sldId id="265" r:id="rId14"/>
  </p:sldIdLst>
  <p:sldSz cx="14630400" cy="8229600"/>
  <p:notesSz cx="8229600" cy="14630400"/>
  <p:embeddedFontLst>
    <p:embeddedFont>
      <p:font typeface="Merriweather Bold"/>
      <p:bold r:id="rId16"/>
    </p:embeddedFont>
    <p:embeddedFont>
      <p:font typeface="Open Sans" panose="020B0606030504020204" pitchFamily="34" charset="0"/>
      <p:regular r:id="rId17"/>
      <p:bold r:id="rId18"/>
    </p:embeddedFont>
    <p:embeddedFont>
      <p:font typeface="Open Sans Bold"/>
      <p:bold r:id="rId1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03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1B3A7-BE6F-583B-F0D1-2705059AA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6C760-D106-92FC-344D-913D29CB0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D0071-246E-E09F-57C6-6302B0A3D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49F6C4-9E64-2E94-15CB-748829606506}"/>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291317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F6DF-F329-4DBE-9632-4A7B96A8C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EEEEE-37E1-F6FD-137A-3E9E9C4DF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A64C2-264C-C53E-2B96-364D01E178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E9DD31-DBED-AC62-8F3B-B43E3662CE5A}"/>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76563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0531-D208-0C0F-BC10-77A3AB8D8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15B9B-30AA-7A33-4EF8-84E293AC9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67A5B-5BCD-38CD-1387-635C65F33C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5A9E-16B4-12EA-A2CB-CCCDA1D259D1}"/>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424161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hemeOverride" Target="../theme/themeOverride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hemeOverride" Target="../theme/themeOverride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1185982"/>
            <a:ext cx="13042821" cy="1956435"/>
          </a:xfrm>
          <a:prstGeom prst="rect">
            <a:avLst/>
          </a:prstGeom>
          <a:noFill/>
          <a:ln/>
        </p:spPr>
        <p:txBody>
          <a:bodyPr wrap="square" lIns="0" tIns="0" rIns="0" bIns="0" rtlCol="0" anchor="t"/>
          <a:lstStyle/>
          <a:p>
            <a:pPr marL="0" indent="0">
              <a:lnSpc>
                <a:spcPts val="7700"/>
              </a:lnSpc>
              <a:buNone/>
            </a:pPr>
            <a:r>
              <a:rPr lang="en-US" sz="6150" b="1" dirty="0">
                <a:solidFill>
                  <a:srgbClr val="FF0000"/>
                </a:solidFill>
                <a:latin typeface="Merriweather Bold" pitchFamily="34" charset="0"/>
                <a:ea typeface="Merriweather Bold" pitchFamily="34" charset="-122"/>
                <a:cs typeface="Merriweather Bold" pitchFamily="34" charset="-120"/>
              </a:rPr>
              <a:t>DNA Replication in Prokaryotes:</a:t>
            </a:r>
            <a:endParaRPr lang="en-US" sz="6150" dirty="0">
              <a:solidFill>
                <a:srgbClr val="FF0000"/>
              </a:solidFill>
            </a:endParaRPr>
          </a:p>
        </p:txBody>
      </p:sp>
      <p:sp>
        <p:nvSpPr>
          <p:cNvPr id="3" name="Text 1"/>
          <p:cNvSpPr/>
          <p:nvPr/>
        </p:nvSpPr>
        <p:spPr>
          <a:xfrm>
            <a:off x="793790" y="3596045"/>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DNA replication is a fundamental process that ensures the accurate transmission of genetic information from one generation to the next. In prokaryotes, this intricate molecular dance occurs with remarkable efficiency and speed, allowing these single-celled organisms to reproduce rapidly. This presentation will explore the fascinating world of prokaryotic DNA replication, unveiling the key players, mechanisms, and unique features that set it apart from its eukaryotic counterpart.</a:t>
            </a:r>
            <a:endParaRPr lang="en-US" sz="1750" dirty="0"/>
          </a:p>
        </p:txBody>
      </p:sp>
      <p:sp>
        <p:nvSpPr>
          <p:cNvPr id="4" name="Text 2"/>
          <p:cNvSpPr/>
          <p:nvPr/>
        </p:nvSpPr>
        <p:spPr>
          <a:xfrm>
            <a:off x="793790" y="5302806"/>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As we delve into this microscopic realm, we'll discover how prokaryotes have evolved streamlined yet highly effective strategies to duplicate their genetic material. </a:t>
            </a:r>
            <a:endParaRPr lang="en-US" sz="1750" dirty="0"/>
          </a:p>
        </p:txBody>
      </p:sp>
      <p:sp>
        <p:nvSpPr>
          <p:cNvPr id="7" name="Text 5"/>
          <p:cNvSpPr/>
          <p:nvPr/>
        </p:nvSpPr>
        <p:spPr>
          <a:xfrm>
            <a:off x="474910" y="7057235"/>
            <a:ext cx="2035135" cy="396835"/>
          </a:xfrm>
          <a:prstGeom prst="rect">
            <a:avLst/>
          </a:prstGeom>
          <a:noFill/>
          <a:ln/>
        </p:spPr>
        <p:txBody>
          <a:bodyPr wrap="none" lIns="0" tIns="0" rIns="0" bIns="0" rtlCol="0" anchor="t"/>
          <a:lstStyle/>
          <a:p>
            <a:pPr marL="0" indent="0" algn="l">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By </a:t>
            </a:r>
            <a:r>
              <a:rPr lang="en-US" sz="2200" b="1" dirty="0" err="1">
                <a:solidFill>
                  <a:srgbClr val="403C4E"/>
                </a:solidFill>
                <a:latin typeface="Open Sans Bold" pitchFamily="34" charset="0"/>
                <a:ea typeface="Open Sans Bold" pitchFamily="34" charset="-122"/>
                <a:cs typeface="Open Sans Bold" pitchFamily="34" charset="-120"/>
              </a:rPr>
              <a:t>Mouderas</a:t>
            </a:r>
            <a:r>
              <a:rPr lang="en-US" sz="2200" b="1" dirty="0">
                <a:solidFill>
                  <a:srgbClr val="403C4E"/>
                </a:solidFill>
                <a:latin typeface="Open Sans Bold" pitchFamily="34" charset="0"/>
                <a:ea typeface="Open Sans Bold" pitchFamily="34" charset="-122"/>
                <a:cs typeface="Open Sans Bold" pitchFamily="34" charset="-120"/>
              </a:rPr>
              <a:t> F.</a:t>
            </a:r>
            <a:endParaRPr lang="en-US" sz="2200" dirty="0"/>
          </a:p>
        </p:txBody>
      </p:sp>
      <p:sp>
        <p:nvSpPr>
          <p:cNvPr id="8" name="ZoneTexte 7">
            <a:extLst>
              <a:ext uri="{FF2B5EF4-FFF2-40B4-BE49-F238E27FC236}">
                <a16:creationId xmlns:a16="http://schemas.microsoft.com/office/drawing/2014/main" id="{E3FBD2E1-737A-D0A4-AC7F-258797B2A108}"/>
              </a:ext>
            </a:extLst>
          </p:cNvPr>
          <p:cNvSpPr txBox="1"/>
          <p:nvPr/>
        </p:nvSpPr>
        <p:spPr>
          <a:xfrm>
            <a:off x="12960626" y="7832035"/>
            <a:ext cx="1484244" cy="369332"/>
          </a:xfrm>
          <a:prstGeom prst="rect">
            <a:avLst/>
          </a:prstGeom>
          <a:solidFill>
            <a:schemeClr val="bg1"/>
          </a:solidFill>
          <a:ln>
            <a:noFill/>
          </a:ln>
        </p:spPr>
        <p:txBody>
          <a:bodyPr wrap="square" rtlCol="0">
            <a:spAutoFit/>
          </a:bodyPr>
          <a:lstStyle/>
          <a:p>
            <a:endParaRPr lang="fr-FR" dirty="0"/>
          </a:p>
        </p:txBody>
      </p:sp>
      <p:sp>
        <p:nvSpPr>
          <p:cNvPr id="9" name="ZoneTexte 8">
            <a:extLst>
              <a:ext uri="{FF2B5EF4-FFF2-40B4-BE49-F238E27FC236}">
                <a16:creationId xmlns:a16="http://schemas.microsoft.com/office/drawing/2014/main" id="{37505709-D33B-4A59-5B75-39541721DEE6}"/>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3469-3FCA-8F38-3301-DCA89100C6D9}"/>
            </a:ext>
          </a:extLst>
        </p:cNvPr>
        <p:cNvGrpSpPr/>
        <p:nvPr/>
      </p:nvGrpSpPr>
      <p:grpSpPr>
        <a:xfrm>
          <a:off x="0" y="0"/>
          <a:ext cx="0" cy="0"/>
          <a:chOff x="0" y="0"/>
          <a:chExt cx="0" cy="0"/>
        </a:xfrm>
      </p:grpSpPr>
      <p:pic>
        <p:nvPicPr>
          <p:cNvPr id="8" name="Image 1" descr="preencoded.png">
            <a:extLst>
              <a:ext uri="{FF2B5EF4-FFF2-40B4-BE49-F238E27FC236}">
                <a16:creationId xmlns:a16="http://schemas.microsoft.com/office/drawing/2014/main" id="{119FC91B-9E73-27B7-7B98-86BF28CDF55B}"/>
              </a:ext>
            </a:extLst>
          </p:cNvPr>
          <p:cNvPicPr>
            <a:picLocks noChangeAspect="1"/>
          </p:cNvPicPr>
          <p:nvPr/>
        </p:nvPicPr>
        <p:blipFill>
          <a:blip r:embed="rId3"/>
          <a:stretch>
            <a:fillRect/>
          </a:stretch>
        </p:blipFill>
        <p:spPr>
          <a:xfrm>
            <a:off x="1020417" y="768626"/>
            <a:ext cx="12311270" cy="5885063"/>
          </a:xfrm>
          <a:prstGeom prst="rect">
            <a:avLst/>
          </a:prstGeom>
        </p:spPr>
      </p:pic>
      <p:sp>
        <p:nvSpPr>
          <p:cNvPr id="9" name="Text 5">
            <a:extLst>
              <a:ext uri="{FF2B5EF4-FFF2-40B4-BE49-F238E27FC236}">
                <a16:creationId xmlns:a16="http://schemas.microsoft.com/office/drawing/2014/main" id="{A7D082D0-D436-5160-EF82-71C2200DBCE5}"/>
              </a:ext>
            </a:extLst>
          </p:cNvPr>
          <p:cNvSpPr/>
          <p:nvPr/>
        </p:nvSpPr>
        <p:spPr>
          <a:xfrm>
            <a:off x="5191601" y="6889790"/>
            <a:ext cx="2703195" cy="295275"/>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Proofreading in Action</a:t>
            </a:r>
          </a:p>
        </p:txBody>
      </p:sp>
      <p:sp>
        <p:nvSpPr>
          <p:cNvPr id="10" name="Text 6">
            <a:extLst>
              <a:ext uri="{FF2B5EF4-FFF2-40B4-BE49-F238E27FC236}">
                <a16:creationId xmlns:a16="http://schemas.microsoft.com/office/drawing/2014/main" id="{190F1DED-185E-E61C-E8C7-11F4EF5BC5B0}"/>
              </a:ext>
            </a:extLst>
          </p:cNvPr>
          <p:cNvSpPr/>
          <p:nvPr/>
        </p:nvSpPr>
        <p:spPr>
          <a:xfrm>
            <a:off x="5191601" y="7298412"/>
            <a:ext cx="4247078" cy="302300"/>
          </a:xfrm>
          <a:prstGeom prst="rect">
            <a:avLst/>
          </a:prstGeom>
          <a:noFill/>
          <a:ln/>
        </p:spPr>
        <p:txBody>
          <a:bodyPr wrap="none" lIns="0" tIns="0" rIns="0" bIns="0" rtlCol="0" anchor="t"/>
          <a:lstStyle/>
          <a:p>
            <a:pPr marL="0" indent="0" algn="l">
              <a:lnSpc>
                <a:spcPts val="2350"/>
              </a:lnSpc>
              <a:buNone/>
            </a:pPr>
            <a:r>
              <a:rPr lang="en-US" sz="1450" dirty="0">
                <a:solidFill>
                  <a:srgbClr val="403C4E"/>
                </a:solidFill>
                <a:latin typeface="Open Sans" pitchFamily="34" charset="0"/>
                <a:ea typeface="Open Sans" pitchFamily="34" charset="-122"/>
                <a:cs typeface="Open Sans" pitchFamily="34" charset="-120"/>
              </a:rPr>
              <a:t>Removal of incorrectly incorporated nucleotides</a:t>
            </a:r>
            <a:endParaRPr lang="en-US" sz="1450" dirty="0"/>
          </a:p>
        </p:txBody>
      </p:sp>
      <p:sp>
        <p:nvSpPr>
          <p:cNvPr id="14" name="ZoneTexte 13">
            <a:extLst>
              <a:ext uri="{FF2B5EF4-FFF2-40B4-BE49-F238E27FC236}">
                <a16:creationId xmlns:a16="http://schemas.microsoft.com/office/drawing/2014/main" id="{EF74EC87-0D36-29AD-CE7C-D280398FEEBA}"/>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D2B28F03-356D-465F-F7A7-7BE15481BED8}"/>
              </a:ext>
            </a:extLst>
          </p:cNvPr>
          <p:cNvSpPr txBox="1"/>
          <p:nvPr/>
        </p:nvSpPr>
        <p:spPr>
          <a:xfrm>
            <a:off x="0" y="7914533"/>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extLst>
      <p:ext uri="{BB962C8B-B14F-4D97-AF65-F5344CB8AC3E}">
        <p14:creationId xmlns:p14="http://schemas.microsoft.com/office/powerpoint/2010/main" val="246769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125C5-AEA8-010C-1B87-3626CC817DC8}"/>
            </a:ext>
          </a:extLst>
        </p:cNvPr>
        <p:cNvGrpSpPr/>
        <p:nvPr/>
      </p:nvGrpSpPr>
      <p:grpSpPr>
        <a:xfrm>
          <a:off x="0" y="0"/>
          <a:ext cx="0" cy="0"/>
          <a:chOff x="0" y="0"/>
          <a:chExt cx="0" cy="0"/>
        </a:xfrm>
      </p:grpSpPr>
      <p:pic>
        <p:nvPicPr>
          <p:cNvPr id="11" name="Image 2" descr="preencoded.png">
            <a:extLst>
              <a:ext uri="{FF2B5EF4-FFF2-40B4-BE49-F238E27FC236}">
                <a16:creationId xmlns:a16="http://schemas.microsoft.com/office/drawing/2014/main" id="{1835EAA5-EBED-B039-0647-A32635D0E89C}"/>
              </a:ext>
            </a:extLst>
          </p:cNvPr>
          <p:cNvPicPr>
            <a:picLocks noChangeAspect="1"/>
          </p:cNvPicPr>
          <p:nvPr/>
        </p:nvPicPr>
        <p:blipFill>
          <a:blip r:embed="rId3"/>
          <a:stretch>
            <a:fillRect/>
          </a:stretch>
        </p:blipFill>
        <p:spPr>
          <a:xfrm>
            <a:off x="1550505" y="225287"/>
            <a:ext cx="12418622" cy="6428402"/>
          </a:xfrm>
          <a:prstGeom prst="rect">
            <a:avLst/>
          </a:prstGeom>
        </p:spPr>
      </p:pic>
      <p:sp>
        <p:nvSpPr>
          <p:cNvPr id="12" name="Text 7">
            <a:extLst>
              <a:ext uri="{FF2B5EF4-FFF2-40B4-BE49-F238E27FC236}">
                <a16:creationId xmlns:a16="http://schemas.microsoft.com/office/drawing/2014/main" id="{5C8B5EA4-7B00-ED53-646B-5EA616E0262D}"/>
              </a:ext>
            </a:extLst>
          </p:cNvPr>
          <p:cNvSpPr/>
          <p:nvPr/>
        </p:nvSpPr>
        <p:spPr>
          <a:xfrm>
            <a:off x="5825908" y="6947586"/>
            <a:ext cx="2361843" cy="295275"/>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Mismatch Repair</a:t>
            </a:r>
          </a:p>
        </p:txBody>
      </p:sp>
      <p:sp>
        <p:nvSpPr>
          <p:cNvPr id="13" name="Text 8">
            <a:extLst>
              <a:ext uri="{FF2B5EF4-FFF2-40B4-BE49-F238E27FC236}">
                <a16:creationId xmlns:a16="http://schemas.microsoft.com/office/drawing/2014/main" id="{CF676F0E-EFB3-55B2-1613-B67E1A88A8C3}"/>
              </a:ext>
            </a:extLst>
          </p:cNvPr>
          <p:cNvSpPr/>
          <p:nvPr/>
        </p:nvSpPr>
        <p:spPr>
          <a:xfrm>
            <a:off x="5362083" y="7348328"/>
            <a:ext cx="4247078" cy="302300"/>
          </a:xfrm>
          <a:prstGeom prst="rect">
            <a:avLst/>
          </a:prstGeom>
          <a:noFill/>
          <a:ln/>
        </p:spPr>
        <p:txBody>
          <a:bodyPr wrap="none" lIns="0" tIns="0" rIns="0" bIns="0" rtlCol="0" anchor="t"/>
          <a:lstStyle/>
          <a:p>
            <a:pPr marL="0" indent="0" algn="l">
              <a:lnSpc>
                <a:spcPts val="2350"/>
              </a:lnSpc>
              <a:buNone/>
            </a:pPr>
            <a:r>
              <a:rPr lang="en-US" sz="1450" dirty="0">
                <a:solidFill>
                  <a:srgbClr val="403C4E"/>
                </a:solidFill>
                <a:latin typeface="Open Sans" pitchFamily="34" charset="0"/>
                <a:ea typeface="Open Sans" pitchFamily="34" charset="-122"/>
                <a:cs typeface="Open Sans" pitchFamily="34" charset="-120"/>
              </a:rPr>
              <a:t>Post-replication error correction system</a:t>
            </a:r>
            <a:endParaRPr lang="en-US" sz="1450" dirty="0"/>
          </a:p>
        </p:txBody>
      </p:sp>
      <p:sp>
        <p:nvSpPr>
          <p:cNvPr id="14" name="ZoneTexte 13">
            <a:extLst>
              <a:ext uri="{FF2B5EF4-FFF2-40B4-BE49-F238E27FC236}">
                <a16:creationId xmlns:a16="http://schemas.microsoft.com/office/drawing/2014/main" id="{65A5D5BE-3EE5-0E61-1152-0271ACAB1C01}"/>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3DF29D4F-EF5D-E742-3F67-98353EBEE3BC}"/>
              </a:ext>
            </a:extLst>
          </p:cNvPr>
          <p:cNvSpPr txBox="1"/>
          <p:nvPr/>
        </p:nvSpPr>
        <p:spPr>
          <a:xfrm>
            <a:off x="0" y="7914533"/>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extLst>
      <p:ext uri="{BB962C8B-B14F-4D97-AF65-F5344CB8AC3E}">
        <p14:creationId xmlns:p14="http://schemas.microsoft.com/office/powerpoint/2010/main" val="172637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0446" y="626388"/>
            <a:ext cx="13209508" cy="1268492"/>
          </a:xfrm>
          <a:prstGeom prst="rect">
            <a:avLst/>
          </a:prstGeom>
          <a:noFill/>
          <a:ln/>
        </p:spPr>
        <p:txBody>
          <a:bodyPr wrap="square" lIns="0" tIns="0" rIns="0" bIns="0" rtlCol="0" anchor="t"/>
          <a:lstStyle/>
          <a:p>
            <a:pPr>
              <a:lnSpc>
                <a:spcPts val="4600"/>
              </a:lnSpc>
            </a:pPr>
            <a:r>
              <a:rPr lang="en-US" sz="4800" b="1" dirty="0">
                <a:solidFill>
                  <a:srgbClr val="FF0000"/>
                </a:solidFill>
                <a:latin typeface="Merriweather Bold" pitchFamily="34" charset="0"/>
                <a:ea typeface="Merriweather Bold" pitchFamily="34" charset="-122"/>
              </a:rPr>
              <a:t>Regulation of DNA Replication: Timing is Everything</a:t>
            </a:r>
          </a:p>
        </p:txBody>
      </p:sp>
      <p:sp>
        <p:nvSpPr>
          <p:cNvPr id="3" name="Text 1"/>
          <p:cNvSpPr/>
          <p:nvPr/>
        </p:nvSpPr>
        <p:spPr>
          <a:xfrm>
            <a:off x="710446" y="2300764"/>
            <a:ext cx="13209508" cy="974408"/>
          </a:xfrm>
          <a:prstGeom prst="rect">
            <a:avLst/>
          </a:prstGeom>
          <a:noFill/>
          <a:ln/>
        </p:spPr>
        <p:txBody>
          <a:bodyPr wrap="square" lIns="0" tIns="0" rIns="0" bIns="0" rtlCol="0" anchor="t"/>
          <a:lstStyle/>
          <a:p>
            <a:pPr marL="0" indent="0">
              <a:lnSpc>
                <a:spcPts val="2550"/>
              </a:lnSpc>
              <a:buNone/>
            </a:pPr>
            <a:r>
              <a:rPr lang="en-US" sz="1550" dirty="0">
                <a:solidFill>
                  <a:srgbClr val="403C4E"/>
                </a:solidFill>
                <a:latin typeface="Open Sans" pitchFamily="34" charset="0"/>
                <a:ea typeface="Open Sans" pitchFamily="34" charset="-122"/>
                <a:cs typeface="Open Sans" pitchFamily="34" charset="-120"/>
              </a:rPr>
              <a:t>The regulation of DNA replication in prokaryotes is a tightly controlled process that ensures the chromosome is duplicated at the appropriate time and only once per cell cycle. This regulation primarily occurs at the initiation stage, with several mechanisms in place to prevent over-replication or untimely replication events.</a:t>
            </a:r>
            <a:endParaRPr lang="en-US" sz="1550" dirty="0"/>
          </a:p>
        </p:txBody>
      </p:sp>
      <p:sp>
        <p:nvSpPr>
          <p:cNvPr id="4" name="Text 2"/>
          <p:cNvSpPr/>
          <p:nvPr/>
        </p:nvSpPr>
        <p:spPr>
          <a:xfrm>
            <a:off x="710446" y="3503533"/>
            <a:ext cx="13209508" cy="1299210"/>
          </a:xfrm>
          <a:prstGeom prst="rect">
            <a:avLst/>
          </a:prstGeom>
          <a:noFill/>
          <a:ln/>
        </p:spPr>
        <p:txBody>
          <a:bodyPr wrap="square" lIns="0" tIns="0" rIns="0" bIns="0" rtlCol="0" anchor="t"/>
          <a:lstStyle/>
          <a:p>
            <a:pPr marL="0" indent="0">
              <a:lnSpc>
                <a:spcPts val="2550"/>
              </a:lnSpc>
              <a:buNone/>
            </a:pPr>
            <a:r>
              <a:rPr lang="en-US" sz="1550" dirty="0">
                <a:solidFill>
                  <a:srgbClr val="403C4E"/>
                </a:solidFill>
                <a:latin typeface="Open Sans" pitchFamily="34" charset="0"/>
                <a:ea typeface="Open Sans" pitchFamily="34" charset="-122"/>
                <a:cs typeface="Open Sans" pitchFamily="34" charset="-120"/>
              </a:rPr>
              <a:t>One key regulatory factor is the concentration of active DnaA proteins. The level of DnaA fluctuates throughout the cell cycle, peaking just before the initiation of replication. Additionally, the methylation state of specific sequences near the origin (GATC sites) plays a role in regulating replication initiation. Newly replicated DNA is temporarily unmethylated, preventing re-initiation until these sites are methylated by the Dam methylase enzyme. This creates a time window that helps to prevent immediate re-replication of the chromosome.</a:t>
            </a:r>
            <a:endParaRPr lang="en-US" sz="1550" dirty="0"/>
          </a:p>
        </p:txBody>
      </p:sp>
      <p:sp>
        <p:nvSpPr>
          <p:cNvPr id="5" name="Shape 3"/>
          <p:cNvSpPr/>
          <p:nvPr/>
        </p:nvSpPr>
        <p:spPr>
          <a:xfrm>
            <a:off x="710446" y="5031105"/>
            <a:ext cx="6503313" cy="1184553"/>
          </a:xfrm>
          <a:prstGeom prst="roundRect">
            <a:avLst>
              <a:gd name="adj" fmla="val 7198"/>
            </a:avLst>
          </a:prstGeom>
          <a:solidFill>
            <a:srgbClr val="FFD8CC"/>
          </a:solidFill>
          <a:ln w="7620">
            <a:solidFill>
              <a:srgbClr val="E5BEB2"/>
            </a:solidFill>
            <a:prstDash val="solid"/>
          </a:ln>
        </p:spPr>
      </p:sp>
      <p:sp>
        <p:nvSpPr>
          <p:cNvPr id="6" name="Text 4"/>
          <p:cNvSpPr/>
          <p:nvPr/>
        </p:nvSpPr>
        <p:spPr>
          <a:xfrm>
            <a:off x="920948" y="5241607"/>
            <a:ext cx="2581632" cy="317063"/>
          </a:xfrm>
          <a:prstGeom prst="rect">
            <a:avLst/>
          </a:prstGeom>
          <a:noFill/>
          <a:ln/>
        </p:spPr>
        <p:txBody>
          <a:bodyPr wrap="none" lIns="0" tIns="0" rIns="0" bIns="0" rtlCol="0" anchor="t"/>
          <a:lstStyle/>
          <a:p>
            <a:pPr>
              <a:lnSpc>
                <a:spcPts val="2550"/>
              </a:lnSpc>
            </a:pPr>
            <a:r>
              <a:rPr lang="en-US" sz="2200" b="1" dirty="0" err="1">
                <a:solidFill>
                  <a:srgbClr val="C00000"/>
                </a:solidFill>
                <a:latin typeface="Merriweather Bold" pitchFamily="34" charset="0"/>
              </a:rPr>
              <a:t>DnaA</a:t>
            </a:r>
            <a:r>
              <a:rPr lang="en-US" sz="2200" b="1" dirty="0">
                <a:solidFill>
                  <a:srgbClr val="C00000"/>
                </a:solidFill>
                <a:latin typeface="Merriweather Bold" pitchFamily="34" charset="0"/>
              </a:rPr>
              <a:t> Concentration</a:t>
            </a:r>
          </a:p>
        </p:txBody>
      </p:sp>
      <p:sp>
        <p:nvSpPr>
          <p:cNvPr id="7" name="Text 5"/>
          <p:cNvSpPr/>
          <p:nvPr/>
        </p:nvSpPr>
        <p:spPr>
          <a:xfrm>
            <a:off x="920948" y="5680353"/>
            <a:ext cx="6082308" cy="324802"/>
          </a:xfrm>
          <a:prstGeom prst="rect">
            <a:avLst/>
          </a:prstGeom>
          <a:noFill/>
          <a:ln/>
        </p:spPr>
        <p:txBody>
          <a:bodyPr wrap="none" lIns="0" tIns="0" rIns="0" bIns="0" rtlCol="0" anchor="t"/>
          <a:lstStyle/>
          <a:p>
            <a:pPr marL="0" indent="0">
              <a:lnSpc>
                <a:spcPts val="2550"/>
              </a:lnSpc>
              <a:buNone/>
            </a:pPr>
            <a:r>
              <a:rPr lang="en-US" sz="1550" dirty="0">
                <a:solidFill>
                  <a:srgbClr val="403C4E"/>
                </a:solidFill>
                <a:latin typeface="Open Sans" pitchFamily="34" charset="0"/>
                <a:ea typeface="Open Sans" pitchFamily="34" charset="-122"/>
                <a:cs typeface="Open Sans" pitchFamily="34" charset="-120"/>
              </a:rPr>
              <a:t>Fluctuates throughout the cell cycle, peaking before initiation</a:t>
            </a:r>
            <a:endParaRPr lang="en-US" sz="1550" dirty="0"/>
          </a:p>
        </p:txBody>
      </p:sp>
      <p:sp>
        <p:nvSpPr>
          <p:cNvPr id="8" name="Shape 6"/>
          <p:cNvSpPr/>
          <p:nvPr/>
        </p:nvSpPr>
        <p:spPr>
          <a:xfrm>
            <a:off x="7416641" y="5031105"/>
            <a:ext cx="6503313" cy="1184553"/>
          </a:xfrm>
          <a:prstGeom prst="roundRect">
            <a:avLst>
              <a:gd name="adj" fmla="val 7198"/>
            </a:avLst>
          </a:prstGeom>
          <a:solidFill>
            <a:srgbClr val="FFD8CC"/>
          </a:solidFill>
          <a:ln w="7620">
            <a:solidFill>
              <a:srgbClr val="E5BEB2"/>
            </a:solidFill>
            <a:prstDash val="solid"/>
          </a:ln>
        </p:spPr>
      </p:sp>
      <p:sp>
        <p:nvSpPr>
          <p:cNvPr id="9" name="Text 7"/>
          <p:cNvSpPr/>
          <p:nvPr/>
        </p:nvSpPr>
        <p:spPr>
          <a:xfrm>
            <a:off x="7627144" y="5241607"/>
            <a:ext cx="2537460" cy="317063"/>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GATC Methylation</a:t>
            </a:r>
          </a:p>
        </p:txBody>
      </p:sp>
      <p:sp>
        <p:nvSpPr>
          <p:cNvPr id="10" name="Text 8"/>
          <p:cNvSpPr/>
          <p:nvPr/>
        </p:nvSpPr>
        <p:spPr>
          <a:xfrm>
            <a:off x="7627144" y="5680353"/>
            <a:ext cx="6082308" cy="324802"/>
          </a:xfrm>
          <a:prstGeom prst="rect">
            <a:avLst/>
          </a:prstGeom>
          <a:noFill/>
          <a:ln/>
        </p:spPr>
        <p:txBody>
          <a:bodyPr wrap="none" lIns="0" tIns="0" rIns="0" bIns="0" rtlCol="0" anchor="t"/>
          <a:lstStyle/>
          <a:p>
            <a:pPr marL="0" indent="0">
              <a:lnSpc>
                <a:spcPts val="2550"/>
              </a:lnSpc>
              <a:buNone/>
            </a:pPr>
            <a:r>
              <a:rPr lang="en-US" sz="1550" dirty="0">
                <a:solidFill>
                  <a:srgbClr val="403C4E"/>
                </a:solidFill>
                <a:latin typeface="Open Sans" pitchFamily="34" charset="0"/>
                <a:ea typeface="Open Sans" pitchFamily="34" charset="-122"/>
                <a:cs typeface="Open Sans" pitchFamily="34" charset="-120"/>
              </a:rPr>
              <a:t>Temporary unmethylated state prevents immediate re-initiation</a:t>
            </a:r>
            <a:endParaRPr lang="en-US" sz="1550" dirty="0"/>
          </a:p>
        </p:txBody>
      </p:sp>
      <p:sp>
        <p:nvSpPr>
          <p:cNvPr id="11" name="Shape 9"/>
          <p:cNvSpPr/>
          <p:nvPr/>
        </p:nvSpPr>
        <p:spPr>
          <a:xfrm>
            <a:off x="710446" y="6418540"/>
            <a:ext cx="6503313" cy="1184553"/>
          </a:xfrm>
          <a:prstGeom prst="roundRect">
            <a:avLst>
              <a:gd name="adj" fmla="val 7198"/>
            </a:avLst>
          </a:prstGeom>
          <a:solidFill>
            <a:srgbClr val="FFD8CC"/>
          </a:solidFill>
          <a:ln w="7620">
            <a:solidFill>
              <a:srgbClr val="E5BEB2"/>
            </a:solidFill>
            <a:prstDash val="solid"/>
          </a:ln>
        </p:spPr>
      </p:sp>
      <p:sp>
        <p:nvSpPr>
          <p:cNvPr id="12" name="Text 10"/>
          <p:cNvSpPr/>
          <p:nvPr/>
        </p:nvSpPr>
        <p:spPr>
          <a:xfrm>
            <a:off x="920948" y="6629043"/>
            <a:ext cx="2537460" cy="317063"/>
          </a:xfrm>
          <a:prstGeom prst="rect">
            <a:avLst/>
          </a:prstGeom>
          <a:noFill/>
          <a:ln/>
        </p:spPr>
        <p:txBody>
          <a:bodyPr wrap="none" lIns="0" tIns="0" rIns="0" bIns="0" rtlCol="0" anchor="t"/>
          <a:lstStyle/>
          <a:p>
            <a:pPr indent="0">
              <a:lnSpc>
                <a:spcPts val="2550"/>
              </a:lnSpc>
              <a:buNone/>
            </a:pPr>
            <a:r>
              <a:rPr lang="en-US" sz="2200" b="1" dirty="0" err="1">
                <a:solidFill>
                  <a:srgbClr val="C00000"/>
                </a:solidFill>
                <a:latin typeface="Merriweather Bold" pitchFamily="34" charset="0"/>
              </a:rPr>
              <a:t>SeqA</a:t>
            </a:r>
            <a:r>
              <a:rPr lang="en-US" sz="2200" b="1" dirty="0">
                <a:solidFill>
                  <a:srgbClr val="C00000"/>
                </a:solidFill>
                <a:latin typeface="Merriweather Bold" pitchFamily="34" charset="0"/>
              </a:rPr>
              <a:t> Protein</a:t>
            </a:r>
          </a:p>
        </p:txBody>
      </p:sp>
      <p:sp>
        <p:nvSpPr>
          <p:cNvPr id="13" name="Text 11"/>
          <p:cNvSpPr/>
          <p:nvPr/>
        </p:nvSpPr>
        <p:spPr>
          <a:xfrm>
            <a:off x="920948" y="7067788"/>
            <a:ext cx="6082308" cy="324802"/>
          </a:xfrm>
          <a:prstGeom prst="rect">
            <a:avLst/>
          </a:prstGeom>
          <a:noFill/>
          <a:ln/>
        </p:spPr>
        <p:txBody>
          <a:bodyPr wrap="none" lIns="0" tIns="0" rIns="0" bIns="0" rtlCol="0" anchor="t"/>
          <a:lstStyle/>
          <a:p>
            <a:pPr marL="0" indent="0">
              <a:lnSpc>
                <a:spcPts val="2550"/>
              </a:lnSpc>
              <a:buNone/>
            </a:pPr>
            <a:r>
              <a:rPr lang="en-US" sz="1550" dirty="0">
                <a:solidFill>
                  <a:srgbClr val="403C4E"/>
                </a:solidFill>
                <a:latin typeface="Open Sans" pitchFamily="34" charset="0"/>
                <a:ea typeface="Open Sans" pitchFamily="34" charset="-122"/>
                <a:cs typeface="Open Sans" pitchFamily="34" charset="-120"/>
              </a:rPr>
              <a:t>Binds to hemimethylated DNA, sequestering the origin</a:t>
            </a:r>
            <a:endParaRPr lang="en-US" sz="1550" dirty="0"/>
          </a:p>
        </p:txBody>
      </p:sp>
      <p:sp>
        <p:nvSpPr>
          <p:cNvPr id="14" name="Shape 12"/>
          <p:cNvSpPr/>
          <p:nvPr/>
        </p:nvSpPr>
        <p:spPr>
          <a:xfrm>
            <a:off x="7416641" y="6418540"/>
            <a:ext cx="6503313" cy="1184553"/>
          </a:xfrm>
          <a:prstGeom prst="roundRect">
            <a:avLst>
              <a:gd name="adj" fmla="val 7198"/>
            </a:avLst>
          </a:prstGeom>
          <a:solidFill>
            <a:srgbClr val="FFD8CC"/>
          </a:solidFill>
          <a:ln w="7620">
            <a:solidFill>
              <a:srgbClr val="E5BEB2"/>
            </a:solidFill>
            <a:prstDash val="solid"/>
          </a:ln>
        </p:spPr>
      </p:sp>
      <p:sp>
        <p:nvSpPr>
          <p:cNvPr id="15" name="Text 13"/>
          <p:cNvSpPr/>
          <p:nvPr/>
        </p:nvSpPr>
        <p:spPr>
          <a:xfrm>
            <a:off x="7627144" y="6629043"/>
            <a:ext cx="2542818" cy="317063"/>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Regulatory Proteins</a:t>
            </a:r>
          </a:p>
        </p:txBody>
      </p:sp>
      <p:sp>
        <p:nvSpPr>
          <p:cNvPr id="16" name="Text 14"/>
          <p:cNvSpPr/>
          <p:nvPr/>
        </p:nvSpPr>
        <p:spPr>
          <a:xfrm>
            <a:off x="7627144" y="7067788"/>
            <a:ext cx="6082308" cy="324802"/>
          </a:xfrm>
          <a:prstGeom prst="rect">
            <a:avLst/>
          </a:prstGeom>
          <a:noFill/>
          <a:ln/>
        </p:spPr>
        <p:txBody>
          <a:bodyPr wrap="none" lIns="0" tIns="0" rIns="0" bIns="0" rtlCol="0" anchor="t"/>
          <a:lstStyle/>
          <a:p>
            <a:pPr marL="0" indent="0">
              <a:lnSpc>
                <a:spcPts val="2550"/>
              </a:lnSpc>
              <a:buNone/>
            </a:pPr>
            <a:r>
              <a:rPr lang="en-US" sz="1550" dirty="0">
                <a:solidFill>
                  <a:srgbClr val="403C4E"/>
                </a:solidFill>
                <a:latin typeface="Open Sans" pitchFamily="34" charset="0"/>
                <a:ea typeface="Open Sans" pitchFamily="34" charset="-122"/>
                <a:cs typeface="Open Sans" pitchFamily="34" charset="-120"/>
              </a:rPr>
              <a:t>Various proteins like IHF and Fis modulate DnaA activity</a:t>
            </a:r>
            <a:endParaRPr lang="en-US" sz="1550" dirty="0"/>
          </a:p>
        </p:txBody>
      </p:sp>
      <p:sp>
        <p:nvSpPr>
          <p:cNvPr id="17" name="ZoneTexte 16">
            <a:extLst>
              <a:ext uri="{FF2B5EF4-FFF2-40B4-BE49-F238E27FC236}">
                <a16:creationId xmlns:a16="http://schemas.microsoft.com/office/drawing/2014/main" id="{2E2A3C1A-52E3-44F5-299D-EA66047C7C5B}"/>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91D4A0C6-B1D5-3E58-2351-A174EAD07BF6}"/>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47700" y="430589"/>
            <a:ext cx="12118181" cy="578287"/>
          </a:xfrm>
          <a:prstGeom prst="rect">
            <a:avLst/>
          </a:prstGeom>
          <a:noFill/>
          <a:ln/>
        </p:spPr>
        <p:txBody>
          <a:bodyPr wrap="none" lIns="0" tIns="0" rIns="0" bIns="0" rtlCol="0" anchor="t"/>
          <a:lstStyle/>
          <a:p>
            <a:pPr indent="0">
              <a:lnSpc>
                <a:spcPts val="4600"/>
              </a:lnSpc>
              <a:buNone/>
            </a:pPr>
            <a:r>
              <a:rPr lang="en-US" sz="4400" b="1" dirty="0">
                <a:solidFill>
                  <a:srgbClr val="FF0000"/>
                </a:solidFill>
                <a:latin typeface="Merriweather Bold" pitchFamily="34" charset="0"/>
                <a:ea typeface="Merriweather Bold" pitchFamily="34" charset="-122"/>
              </a:rPr>
              <a:t>The Future of Prokaryotic DNA Replication </a:t>
            </a:r>
          </a:p>
          <a:p>
            <a:pPr indent="0">
              <a:lnSpc>
                <a:spcPts val="4600"/>
              </a:lnSpc>
              <a:buNone/>
            </a:pPr>
            <a:r>
              <a:rPr lang="en-US" sz="4400" b="1" dirty="0">
                <a:solidFill>
                  <a:srgbClr val="FF0000"/>
                </a:solidFill>
                <a:latin typeface="Merriweather Bold" pitchFamily="34" charset="0"/>
                <a:ea typeface="Merriweather Bold" pitchFamily="34" charset="-122"/>
              </a:rPr>
              <a:t>Research</a:t>
            </a:r>
          </a:p>
        </p:txBody>
      </p:sp>
      <p:sp>
        <p:nvSpPr>
          <p:cNvPr id="3" name="Text 1"/>
          <p:cNvSpPr/>
          <p:nvPr/>
        </p:nvSpPr>
        <p:spPr>
          <a:xfrm>
            <a:off x="647700" y="1668066"/>
            <a:ext cx="13335000" cy="887968"/>
          </a:xfrm>
          <a:prstGeom prst="rect">
            <a:avLst/>
          </a:prstGeom>
          <a:noFill/>
          <a:ln/>
        </p:spPr>
        <p:txBody>
          <a:bodyPr wrap="square" lIns="0" tIns="0" rIns="0" bIns="0" rtlCol="0" anchor="t"/>
          <a:lstStyle/>
          <a:p>
            <a:pPr marL="0" indent="0">
              <a:lnSpc>
                <a:spcPts val="2300"/>
              </a:lnSpc>
              <a:buNone/>
            </a:pPr>
            <a:r>
              <a:rPr lang="en-US" sz="1450" dirty="0">
                <a:solidFill>
                  <a:srgbClr val="403C4E"/>
                </a:solidFill>
                <a:latin typeface="Open Sans" pitchFamily="34" charset="0"/>
                <a:ea typeface="Open Sans" pitchFamily="34" charset="-122"/>
                <a:cs typeface="Open Sans" pitchFamily="34" charset="-120"/>
              </a:rPr>
              <a:t>As our understanding of prokaryotic DNA replication continues to grow, new avenues for research and application are emerging. One exciting area is the development of novel antibiotics that target specific components of the prokaryotic replication machinery. By understanding the unique aspects of prokaryotic replication, researchers can design drugs that selectively inhibit bacterial growth without affecting human cells.</a:t>
            </a:r>
            <a:endParaRPr lang="en-US" sz="1450" dirty="0"/>
          </a:p>
        </p:txBody>
      </p:sp>
      <p:sp>
        <p:nvSpPr>
          <p:cNvPr id="4" name="Text 2"/>
          <p:cNvSpPr/>
          <p:nvPr/>
        </p:nvSpPr>
        <p:spPr>
          <a:xfrm>
            <a:off x="647700" y="2764155"/>
            <a:ext cx="13335000" cy="1183958"/>
          </a:xfrm>
          <a:prstGeom prst="rect">
            <a:avLst/>
          </a:prstGeom>
          <a:noFill/>
          <a:ln/>
        </p:spPr>
        <p:txBody>
          <a:bodyPr wrap="square" lIns="0" tIns="0" rIns="0" bIns="0" rtlCol="0" anchor="t"/>
          <a:lstStyle/>
          <a:p>
            <a:pPr marL="0" indent="0">
              <a:lnSpc>
                <a:spcPts val="2300"/>
              </a:lnSpc>
              <a:buNone/>
            </a:pPr>
            <a:r>
              <a:rPr lang="en-US" sz="1450" dirty="0">
                <a:solidFill>
                  <a:srgbClr val="403C4E"/>
                </a:solidFill>
                <a:latin typeface="Open Sans" pitchFamily="34" charset="0"/>
                <a:ea typeface="Open Sans" pitchFamily="34" charset="-122"/>
                <a:cs typeface="Open Sans" pitchFamily="34" charset="-120"/>
              </a:rPr>
              <a:t>Another promising field is synthetic biology, where engineered prokaryotic replication systems could be used to create customized organisms for various applications, from bioremediation to the production of biofuels. Additionally, the study of extremophile prokaryotes and their replication mechanisms under harsh conditions may provide insights into the limits of life and the potential for life on other planets. As we continue to unravel the intricacies of prokaryotic DNA replication, we open doors to new technologies and a deeper understanding of the fundamental processes of life.</a:t>
            </a:r>
            <a:endParaRPr lang="en-US" sz="1450" dirty="0"/>
          </a:p>
        </p:txBody>
      </p:sp>
      <p:sp>
        <p:nvSpPr>
          <p:cNvPr id="5" name="Shape 3"/>
          <p:cNvSpPr/>
          <p:nvPr/>
        </p:nvSpPr>
        <p:spPr>
          <a:xfrm>
            <a:off x="647700" y="5980986"/>
            <a:ext cx="13335000" cy="22860"/>
          </a:xfrm>
          <a:prstGeom prst="roundRect">
            <a:avLst>
              <a:gd name="adj" fmla="val 340024"/>
            </a:avLst>
          </a:prstGeom>
          <a:solidFill>
            <a:srgbClr val="E5BEB2"/>
          </a:solidFill>
          <a:ln/>
        </p:spPr>
      </p:sp>
      <p:sp>
        <p:nvSpPr>
          <p:cNvPr id="6" name="Shape 4"/>
          <p:cNvSpPr/>
          <p:nvPr/>
        </p:nvSpPr>
        <p:spPr>
          <a:xfrm>
            <a:off x="3247549" y="5333345"/>
            <a:ext cx="22860" cy="647700"/>
          </a:xfrm>
          <a:prstGeom prst="roundRect">
            <a:avLst>
              <a:gd name="adj" fmla="val 340024"/>
            </a:avLst>
          </a:prstGeom>
          <a:solidFill>
            <a:srgbClr val="E5BEB2"/>
          </a:solidFill>
          <a:ln/>
        </p:spPr>
      </p:sp>
      <p:sp>
        <p:nvSpPr>
          <p:cNvPr id="7" name="Shape 5"/>
          <p:cNvSpPr/>
          <p:nvPr/>
        </p:nvSpPr>
        <p:spPr>
          <a:xfrm>
            <a:off x="3050858" y="5772805"/>
            <a:ext cx="416362" cy="416362"/>
          </a:xfrm>
          <a:prstGeom prst="roundRect">
            <a:avLst>
              <a:gd name="adj" fmla="val 18669"/>
            </a:avLst>
          </a:prstGeom>
          <a:solidFill>
            <a:srgbClr val="FFD8CC"/>
          </a:solidFill>
          <a:ln w="7620">
            <a:solidFill>
              <a:srgbClr val="E5BEB2"/>
            </a:solidFill>
            <a:prstDash val="solid"/>
          </a:ln>
        </p:spPr>
      </p:sp>
      <p:sp>
        <p:nvSpPr>
          <p:cNvPr id="8" name="Text 6"/>
          <p:cNvSpPr/>
          <p:nvPr/>
        </p:nvSpPr>
        <p:spPr>
          <a:xfrm>
            <a:off x="3195399" y="5842099"/>
            <a:ext cx="127159" cy="277654"/>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1</a:t>
            </a:r>
            <a:endParaRPr lang="en-US" sz="2150" dirty="0"/>
          </a:p>
        </p:txBody>
      </p:sp>
      <p:sp>
        <p:nvSpPr>
          <p:cNvPr id="9" name="Text 7"/>
          <p:cNvSpPr/>
          <p:nvPr/>
        </p:nvSpPr>
        <p:spPr>
          <a:xfrm>
            <a:off x="2072164" y="4156234"/>
            <a:ext cx="2373987" cy="289084"/>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Targeted Antibiotics</a:t>
            </a:r>
          </a:p>
        </p:txBody>
      </p:sp>
      <p:sp>
        <p:nvSpPr>
          <p:cNvPr id="10" name="Text 8"/>
          <p:cNvSpPr/>
          <p:nvPr/>
        </p:nvSpPr>
        <p:spPr>
          <a:xfrm>
            <a:off x="832723" y="4556284"/>
            <a:ext cx="4852868" cy="591979"/>
          </a:xfrm>
          <a:prstGeom prst="rect">
            <a:avLst/>
          </a:prstGeom>
          <a:noFill/>
          <a:ln/>
        </p:spPr>
        <p:txBody>
          <a:bodyPr wrap="square" lIns="0" tIns="0" rIns="0" bIns="0" rtlCol="0" anchor="t"/>
          <a:lstStyle/>
          <a:p>
            <a:pPr marL="0" indent="0" algn="ctr">
              <a:lnSpc>
                <a:spcPts val="2300"/>
              </a:lnSpc>
              <a:buNone/>
            </a:pPr>
            <a:r>
              <a:rPr lang="en-US" sz="1450" dirty="0">
                <a:solidFill>
                  <a:srgbClr val="403C4E"/>
                </a:solidFill>
                <a:latin typeface="Open Sans" pitchFamily="34" charset="0"/>
                <a:ea typeface="Open Sans" pitchFamily="34" charset="-122"/>
                <a:cs typeface="Open Sans" pitchFamily="34" charset="-120"/>
              </a:rPr>
              <a:t>Drugs designed to inhibit specific replication components</a:t>
            </a:r>
            <a:endParaRPr lang="en-US" sz="1450" dirty="0"/>
          </a:p>
        </p:txBody>
      </p:sp>
      <p:sp>
        <p:nvSpPr>
          <p:cNvPr id="11" name="Shape 9"/>
          <p:cNvSpPr/>
          <p:nvPr/>
        </p:nvSpPr>
        <p:spPr>
          <a:xfrm>
            <a:off x="5951577" y="5980926"/>
            <a:ext cx="22860" cy="647700"/>
          </a:xfrm>
          <a:prstGeom prst="roundRect">
            <a:avLst>
              <a:gd name="adj" fmla="val 340024"/>
            </a:avLst>
          </a:prstGeom>
          <a:solidFill>
            <a:srgbClr val="E5BEB2"/>
          </a:solidFill>
          <a:ln/>
        </p:spPr>
      </p:sp>
      <p:sp>
        <p:nvSpPr>
          <p:cNvPr id="12" name="Shape 10"/>
          <p:cNvSpPr/>
          <p:nvPr/>
        </p:nvSpPr>
        <p:spPr>
          <a:xfrm>
            <a:off x="5754886" y="5772805"/>
            <a:ext cx="416362" cy="416362"/>
          </a:xfrm>
          <a:prstGeom prst="roundRect">
            <a:avLst>
              <a:gd name="adj" fmla="val 18669"/>
            </a:avLst>
          </a:prstGeom>
          <a:solidFill>
            <a:srgbClr val="FFD8CC"/>
          </a:solidFill>
          <a:ln w="7620">
            <a:solidFill>
              <a:srgbClr val="E5BEB2"/>
            </a:solidFill>
            <a:prstDash val="solid"/>
          </a:ln>
        </p:spPr>
      </p:sp>
      <p:sp>
        <p:nvSpPr>
          <p:cNvPr id="13" name="Text 11"/>
          <p:cNvSpPr/>
          <p:nvPr/>
        </p:nvSpPr>
        <p:spPr>
          <a:xfrm>
            <a:off x="5879068" y="5842099"/>
            <a:ext cx="167997" cy="277654"/>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2</a:t>
            </a:r>
            <a:endParaRPr lang="en-US" sz="2150" dirty="0"/>
          </a:p>
        </p:txBody>
      </p:sp>
      <p:sp>
        <p:nvSpPr>
          <p:cNvPr id="14" name="Text 12"/>
          <p:cNvSpPr/>
          <p:nvPr/>
        </p:nvSpPr>
        <p:spPr>
          <a:xfrm>
            <a:off x="4806434" y="6813709"/>
            <a:ext cx="2313265" cy="289084"/>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Synthetic Biology</a:t>
            </a:r>
          </a:p>
        </p:txBody>
      </p:sp>
      <p:sp>
        <p:nvSpPr>
          <p:cNvPr id="15" name="Text 13"/>
          <p:cNvSpPr/>
          <p:nvPr/>
        </p:nvSpPr>
        <p:spPr>
          <a:xfrm>
            <a:off x="3536633" y="7213759"/>
            <a:ext cx="4852987" cy="295989"/>
          </a:xfrm>
          <a:prstGeom prst="rect">
            <a:avLst/>
          </a:prstGeom>
          <a:noFill/>
          <a:ln/>
        </p:spPr>
        <p:txBody>
          <a:bodyPr wrap="none" lIns="0" tIns="0" rIns="0" bIns="0" rtlCol="0" anchor="t"/>
          <a:lstStyle/>
          <a:p>
            <a:pPr marL="0" indent="0" algn="ctr">
              <a:lnSpc>
                <a:spcPts val="2300"/>
              </a:lnSpc>
              <a:buNone/>
            </a:pPr>
            <a:r>
              <a:rPr lang="en-US" sz="1450" dirty="0">
                <a:solidFill>
                  <a:srgbClr val="403C4E"/>
                </a:solidFill>
                <a:latin typeface="Open Sans" pitchFamily="34" charset="0"/>
                <a:ea typeface="Open Sans" pitchFamily="34" charset="-122"/>
                <a:cs typeface="Open Sans" pitchFamily="34" charset="-120"/>
              </a:rPr>
              <a:t>Engineered replication systems for custom organisms</a:t>
            </a:r>
            <a:endParaRPr lang="en-US" sz="1450" dirty="0"/>
          </a:p>
        </p:txBody>
      </p:sp>
      <p:sp>
        <p:nvSpPr>
          <p:cNvPr id="16" name="Shape 14"/>
          <p:cNvSpPr/>
          <p:nvPr/>
        </p:nvSpPr>
        <p:spPr>
          <a:xfrm>
            <a:off x="8655606" y="5333345"/>
            <a:ext cx="22860" cy="647700"/>
          </a:xfrm>
          <a:prstGeom prst="roundRect">
            <a:avLst>
              <a:gd name="adj" fmla="val 340024"/>
            </a:avLst>
          </a:prstGeom>
          <a:solidFill>
            <a:srgbClr val="E5BEB2"/>
          </a:solidFill>
          <a:ln/>
        </p:spPr>
      </p:sp>
      <p:sp>
        <p:nvSpPr>
          <p:cNvPr id="17" name="Shape 15"/>
          <p:cNvSpPr/>
          <p:nvPr/>
        </p:nvSpPr>
        <p:spPr>
          <a:xfrm>
            <a:off x="8458914" y="5772805"/>
            <a:ext cx="416362" cy="416362"/>
          </a:xfrm>
          <a:prstGeom prst="roundRect">
            <a:avLst>
              <a:gd name="adj" fmla="val 18669"/>
            </a:avLst>
          </a:prstGeom>
          <a:solidFill>
            <a:srgbClr val="FFD8CC"/>
          </a:solidFill>
          <a:ln w="7620">
            <a:solidFill>
              <a:srgbClr val="E5BEB2"/>
            </a:solidFill>
            <a:prstDash val="solid"/>
          </a:ln>
        </p:spPr>
      </p:sp>
      <p:sp>
        <p:nvSpPr>
          <p:cNvPr id="18" name="Text 16"/>
          <p:cNvSpPr/>
          <p:nvPr/>
        </p:nvSpPr>
        <p:spPr>
          <a:xfrm>
            <a:off x="8588454" y="5842099"/>
            <a:ext cx="157163" cy="277654"/>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3</a:t>
            </a:r>
            <a:endParaRPr lang="en-US" sz="2150" dirty="0"/>
          </a:p>
        </p:txBody>
      </p:sp>
      <p:sp>
        <p:nvSpPr>
          <p:cNvPr id="19" name="Text 17"/>
          <p:cNvSpPr/>
          <p:nvPr/>
        </p:nvSpPr>
        <p:spPr>
          <a:xfrm>
            <a:off x="7418308" y="4452223"/>
            <a:ext cx="2497693" cy="289084"/>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Extremophile Studies</a:t>
            </a:r>
          </a:p>
        </p:txBody>
      </p:sp>
      <p:sp>
        <p:nvSpPr>
          <p:cNvPr id="20" name="Text 18"/>
          <p:cNvSpPr/>
          <p:nvPr/>
        </p:nvSpPr>
        <p:spPr>
          <a:xfrm>
            <a:off x="6240661" y="4852273"/>
            <a:ext cx="4852987" cy="295989"/>
          </a:xfrm>
          <a:prstGeom prst="rect">
            <a:avLst/>
          </a:prstGeom>
          <a:noFill/>
          <a:ln/>
        </p:spPr>
        <p:txBody>
          <a:bodyPr wrap="none" lIns="0" tIns="0" rIns="0" bIns="0" rtlCol="0" anchor="t"/>
          <a:lstStyle/>
          <a:p>
            <a:pPr marL="0" indent="0" algn="ctr">
              <a:lnSpc>
                <a:spcPts val="2300"/>
              </a:lnSpc>
              <a:buNone/>
            </a:pPr>
            <a:r>
              <a:rPr lang="en-US" sz="1450" dirty="0">
                <a:solidFill>
                  <a:srgbClr val="403C4E"/>
                </a:solidFill>
                <a:latin typeface="Open Sans" pitchFamily="34" charset="0"/>
                <a:ea typeface="Open Sans" pitchFamily="34" charset="-122"/>
                <a:cs typeface="Open Sans" pitchFamily="34" charset="-120"/>
              </a:rPr>
              <a:t>Understanding replication under extreme conditions</a:t>
            </a:r>
            <a:endParaRPr lang="en-US" sz="1450" dirty="0"/>
          </a:p>
        </p:txBody>
      </p:sp>
      <p:sp>
        <p:nvSpPr>
          <p:cNvPr id="21" name="Shape 19"/>
          <p:cNvSpPr/>
          <p:nvPr/>
        </p:nvSpPr>
        <p:spPr>
          <a:xfrm>
            <a:off x="11359634" y="5980926"/>
            <a:ext cx="22860" cy="647700"/>
          </a:xfrm>
          <a:prstGeom prst="roundRect">
            <a:avLst>
              <a:gd name="adj" fmla="val 340024"/>
            </a:avLst>
          </a:prstGeom>
          <a:solidFill>
            <a:srgbClr val="E5BEB2"/>
          </a:solidFill>
          <a:ln/>
        </p:spPr>
      </p:sp>
      <p:sp>
        <p:nvSpPr>
          <p:cNvPr id="22" name="Shape 20"/>
          <p:cNvSpPr/>
          <p:nvPr/>
        </p:nvSpPr>
        <p:spPr>
          <a:xfrm>
            <a:off x="11162943" y="5772805"/>
            <a:ext cx="416362" cy="416362"/>
          </a:xfrm>
          <a:prstGeom prst="roundRect">
            <a:avLst>
              <a:gd name="adj" fmla="val 18669"/>
            </a:avLst>
          </a:prstGeom>
          <a:solidFill>
            <a:srgbClr val="FFD8CC"/>
          </a:solidFill>
          <a:ln w="7620">
            <a:solidFill>
              <a:srgbClr val="E5BEB2"/>
            </a:solidFill>
            <a:prstDash val="solid"/>
          </a:ln>
        </p:spPr>
      </p:sp>
      <p:sp>
        <p:nvSpPr>
          <p:cNvPr id="23" name="Text 21"/>
          <p:cNvSpPr/>
          <p:nvPr/>
        </p:nvSpPr>
        <p:spPr>
          <a:xfrm>
            <a:off x="11279386" y="5842099"/>
            <a:ext cx="183475" cy="277654"/>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4</a:t>
            </a:r>
            <a:endParaRPr lang="en-US" sz="2150" dirty="0"/>
          </a:p>
        </p:txBody>
      </p:sp>
      <p:sp>
        <p:nvSpPr>
          <p:cNvPr id="24" name="Text 22"/>
          <p:cNvSpPr/>
          <p:nvPr/>
        </p:nvSpPr>
        <p:spPr>
          <a:xfrm>
            <a:off x="10214491" y="6813709"/>
            <a:ext cx="2313265" cy="289084"/>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Astrobiology</a:t>
            </a:r>
          </a:p>
        </p:txBody>
      </p:sp>
      <p:sp>
        <p:nvSpPr>
          <p:cNvPr id="25" name="Text 23"/>
          <p:cNvSpPr/>
          <p:nvPr/>
        </p:nvSpPr>
        <p:spPr>
          <a:xfrm>
            <a:off x="8944689" y="7213759"/>
            <a:ext cx="4852987" cy="295989"/>
          </a:xfrm>
          <a:prstGeom prst="rect">
            <a:avLst/>
          </a:prstGeom>
          <a:noFill/>
          <a:ln/>
        </p:spPr>
        <p:txBody>
          <a:bodyPr wrap="none" lIns="0" tIns="0" rIns="0" bIns="0" rtlCol="0" anchor="t"/>
          <a:lstStyle/>
          <a:p>
            <a:pPr marL="0" indent="0" algn="ctr">
              <a:lnSpc>
                <a:spcPts val="2300"/>
              </a:lnSpc>
              <a:buNone/>
            </a:pPr>
            <a:r>
              <a:rPr lang="en-US" sz="1450" dirty="0">
                <a:solidFill>
                  <a:srgbClr val="403C4E"/>
                </a:solidFill>
                <a:latin typeface="Open Sans" pitchFamily="34" charset="0"/>
                <a:ea typeface="Open Sans" pitchFamily="34" charset="-122"/>
                <a:cs typeface="Open Sans" pitchFamily="34" charset="-120"/>
              </a:rPr>
              <a:t>Implications for potential extraterrestrial life</a:t>
            </a:r>
            <a:endParaRPr lang="en-US" sz="1450" dirty="0"/>
          </a:p>
        </p:txBody>
      </p:sp>
      <p:sp>
        <p:nvSpPr>
          <p:cNvPr id="26" name="ZoneTexte 25">
            <a:extLst>
              <a:ext uri="{FF2B5EF4-FFF2-40B4-BE49-F238E27FC236}">
                <a16:creationId xmlns:a16="http://schemas.microsoft.com/office/drawing/2014/main" id="{0693A6F2-E83B-D72D-1C16-4E46D73ECAF4}"/>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27" name="ZoneTexte 26">
            <a:extLst>
              <a:ext uri="{FF2B5EF4-FFF2-40B4-BE49-F238E27FC236}">
                <a16:creationId xmlns:a16="http://schemas.microsoft.com/office/drawing/2014/main" id="{EC95C3E1-85F9-7313-7A25-0DE1C9D9152A}"/>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66430"/>
            <a:ext cx="13042821" cy="1417558"/>
          </a:xfrm>
          <a:prstGeom prst="rect">
            <a:avLst/>
          </a:prstGeom>
          <a:noFill/>
          <a:ln/>
        </p:spPr>
        <p:txBody>
          <a:bodyPr wrap="square" lIns="0" tIns="0" rIns="0" bIns="0" rtlCol="0" anchor="t"/>
          <a:lstStyle/>
          <a:p>
            <a:pPr marL="0" indent="0">
              <a:lnSpc>
                <a:spcPts val="5550"/>
              </a:lnSpc>
              <a:buNone/>
            </a:pPr>
            <a:r>
              <a:rPr lang="en-US" sz="6150" b="1" dirty="0">
                <a:solidFill>
                  <a:srgbClr val="FF0000"/>
                </a:solidFill>
                <a:latin typeface="Merriweather Bold" pitchFamily="34" charset="0"/>
                <a:ea typeface="Merriweather Bold" pitchFamily="34" charset="-122"/>
              </a:rPr>
              <a:t>The Prokaryotic Chromosome: A Circular Marvel</a:t>
            </a:r>
          </a:p>
        </p:txBody>
      </p:sp>
      <p:sp>
        <p:nvSpPr>
          <p:cNvPr id="3" name="Text 1"/>
          <p:cNvSpPr/>
          <p:nvPr/>
        </p:nvSpPr>
        <p:spPr>
          <a:xfrm>
            <a:off x="793790" y="2837617"/>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At the heart of prokaryotic DNA replication lies the unique structure of their chromosome. Unlike the linear chromosomes found in eukaryotes, prokaryotes typically possess a single, circular chromosome. This circular configuration plays a crucial role in the replication process, allowing for bidirectional replication and efficient use of cellular resources.</a:t>
            </a:r>
            <a:endParaRPr lang="en-US" sz="1750" dirty="0"/>
          </a:p>
        </p:txBody>
      </p:sp>
      <p:sp>
        <p:nvSpPr>
          <p:cNvPr id="4" name="Text 2"/>
          <p:cNvSpPr/>
          <p:nvPr/>
        </p:nvSpPr>
        <p:spPr>
          <a:xfrm>
            <a:off x="793790" y="4181475"/>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The prokaryotic chromosome is not just a simple loop of DNA. It's a highly organized structure, often compacted into a nucleoid region within the cell. This compaction is achieved through supercoiling and the action of nucleoid-associated proteins, which help to organize and condense the DNA while still allowing access for replication machinery.</a:t>
            </a:r>
            <a:endParaRPr lang="en-US" sz="1750" dirty="0"/>
          </a:p>
        </p:txBody>
      </p:sp>
      <p:sp>
        <p:nvSpPr>
          <p:cNvPr id="5" name="Text 3"/>
          <p:cNvSpPr/>
          <p:nvPr/>
        </p:nvSpPr>
        <p:spPr>
          <a:xfrm>
            <a:off x="793790" y="5752147"/>
            <a:ext cx="3125391" cy="354330"/>
          </a:xfrm>
          <a:prstGeom prst="rect">
            <a:avLst/>
          </a:prstGeom>
          <a:noFill/>
          <a:ln/>
        </p:spPr>
        <p:txBody>
          <a:bodyPr wrap="none" lIns="0" tIns="0" rIns="0" bIns="0" rtlCol="0" anchor="t"/>
          <a:lstStyle/>
          <a:p>
            <a:pPr marL="0" indent="0">
              <a:lnSpc>
                <a:spcPts val="2750"/>
              </a:lnSpc>
              <a:buNone/>
            </a:pPr>
            <a:r>
              <a:rPr lang="en-US" sz="2200" b="1" dirty="0">
                <a:solidFill>
                  <a:srgbClr val="C00000"/>
                </a:solidFill>
                <a:latin typeface="Merriweather Bold" pitchFamily="34" charset="0"/>
                <a:ea typeface="Merriweather Bold" pitchFamily="34" charset="-122"/>
                <a:cs typeface="Merriweather Bold" pitchFamily="34" charset="-120"/>
              </a:rPr>
              <a:t>Circular Chromosome</a:t>
            </a:r>
            <a:endParaRPr lang="en-US" sz="2200" dirty="0">
              <a:solidFill>
                <a:srgbClr val="C00000"/>
              </a:solidFill>
            </a:endParaRPr>
          </a:p>
        </p:txBody>
      </p:sp>
      <p:sp>
        <p:nvSpPr>
          <p:cNvPr id="6" name="Text 4"/>
          <p:cNvSpPr/>
          <p:nvPr/>
        </p:nvSpPr>
        <p:spPr>
          <a:xfrm>
            <a:off x="793790" y="6333292"/>
            <a:ext cx="3978116" cy="362903"/>
          </a:xfrm>
          <a:prstGeom prst="rect">
            <a:avLst/>
          </a:prstGeom>
          <a:noFill/>
          <a:ln/>
        </p:spPr>
        <p:txBody>
          <a:bodyPr wrap="non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Single, continuous loop of DNA</a:t>
            </a:r>
            <a:endParaRPr lang="en-US" sz="1750" dirty="0"/>
          </a:p>
        </p:txBody>
      </p:sp>
      <p:sp>
        <p:nvSpPr>
          <p:cNvPr id="7" name="Text 5"/>
          <p:cNvSpPr/>
          <p:nvPr/>
        </p:nvSpPr>
        <p:spPr>
          <a:xfrm>
            <a:off x="5332928" y="5752147"/>
            <a:ext cx="2835235" cy="354330"/>
          </a:xfrm>
          <a:prstGeom prst="rect">
            <a:avLst/>
          </a:prstGeom>
          <a:noFill/>
          <a:ln/>
        </p:spPr>
        <p:txBody>
          <a:bodyPr wrap="none" lIns="0" tIns="0" rIns="0" bIns="0" rtlCol="0" anchor="t"/>
          <a:lstStyle/>
          <a:p>
            <a:pPr>
              <a:lnSpc>
                <a:spcPts val="2750"/>
              </a:lnSpc>
            </a:pPr>
            <a:r>
              <a:rPr lang="en-US" sz="2200" b="1" dirty="0">
                <a:solidFill>
                  <a:srgbClr val="C00000"/>
                </a:solidFill>
                <a:latin typeface="Merriweather Bold" pitchFamily="34" charset="0"/>
                <a:ea typeface="Merriweather Bold" pitchFamily="34" charset="-122"/>
              </a:rPr>
              <a:t>Nucleoid Region</a:t>
            </a:r>
          </a:p>
        </p:txBody>
      </p:sp>
      <p:sp>
        <p:nvSpPr>
          <p:cNvPr id="8" name="Text 6"/>
          <p:cNvSpPr/>
          <p:nvPr/>
        </p:nvSpPr>
        <p:spPr>
          <a:xfrm>
            <a:off x="5332928" y="633329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Condensed area where DNA is located</a:t>
            </a:r>
            <a:endParaRPr lang="en-US" sz="1750" dirty="0"/>
          </a:p>
        </p:txBody>
      </p:sp>
      <p:sp>
        <p:nvSpPr>
          <p:cNvPr id="9" name="Text 7"/>
          <p:cNvSpPr/>
          <p:nvPr/>
        </p:nvSpPr>
        <p:spPr>
          <a:xfrm>
            <a:off x="9872067" y="5752147"/>
            <a:ext cx="2835235" cy="354330"/>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Merriweather Bold" pitchFamily="34" charset="0"/>
                <a:ea typeface="Merriweather Bold" pitchFamily="34" charset="-122"/>
              </a:rPr>
              <a:t>Supercoiling</a:t>
            </a:r>
          </a:p>
        </p:txBody>
      </p:sp>
      <p:sp>
        <p:nvSpPr>
          <p:cNvPr id="10" name="Text 8"/>
          <p:cNvSpPr/>
          <p:nvPr/>
        </p:nvSpPr>
        <p:spPr>
          <a:xfrm>
            <a:off x="9872067" y="6333292"/>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Twisted DNA structure for compaction</a:t>
            </a:r>
            <a:endParaRPr lang="en-US" sz="1750" dirty="0"/>
          </a:p>
        </p:txBody>
      </p:sp>
      <p:sp>
        <p:nvSpPr>
          <p:cNvPr id="11" name="ZoneTexte 10">
            <a:extLst>
              <a:ext uri="{FF2B5EF4-FFF2-40B4-BE49-F238E27FC236}">
                <a16:creationId xmlns:a16="http://schemas.microsoft.com/office/drawing/2014/main" id="{CD550348-6AB0-DCB9-BE01-28DB7464910A}"/>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2" name="ZoneTexte 11">
            <a:extLst>
              <a:ext uri="{FF2B5EF4-FFF2-40B4-BE49-F238E27FC236}">
                <a16:creationId xmlns:a16="http://schemas.microsoft.com/office/drawing/2014/main" id="{1F7B26F3-5ACC-7F97-9FD8-E6363C7E75BC}"/>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7343" y="510183"/>
            <a:ext cx="9816465" cy="578048"/>
          </a:xfrm>
          <a:prstGeom prst="rect">
            <a:avLst/>
          </a:prstGeom>
          <a:noFill/>
          <a:ln/>
        </p:spPr>
        <p:txBody>
          <a:bodyPr wrap="none" lIns="0" tIns="0" rIns="0" bIns="0" rtlCol="0" anchor="t"/>
          <a:lstStyle/>
          <a:p>
            <a:pPr>
              <a:lnSpc>
                <a:spcPts val="5550"/>
              </a:lnSpc>
            </a:pPr>
            <a:r>
              <a:rPr lang="en-US" sz="4800" b="1" dirty="0">
                <a:solidFill>
                  <a:srgbClr val="FF0000"/>
                </a:solidFill>
                <a:latin typeface="Merriweather Bold" pitchFamily="34" charset="0"/>
                <a:ea typeface="Merriweather Bold" pitchFamily="34" charset="-122"/>
              </a:rPr>
              <a:t>Initiation: The Starting Gun of Replication</a:t>
            </a:r>
          </a:p>
        </p:txBody>
      </p:sp>
      <p:sp>
        <p:nvSpPr>
          <p:cNvPr id="3" name="Text 1"/>
          <p:cNvSpPr/>
          <p:nvPr/>
        </p:nvSpPr>
        <p:spPr>
          <a:xfrm>
            <a:off x="647343" y="1458158"/>
            <a:ext cx="13335714" cy="887968"/>
          </a:xfrm>
          <a:prstGeom prst="rect">
            <a:avLst/>
          </a:prstGeom>
          <a:noFill/>
          <a:ln/>
        </p:spPr>
        <p:txBody>
          <a:bodyPr wrap="square" lIns="0" tIns="0" rIns="0" bIns="0" rtlCol="0" anchor="t"/>
          <a:lstStyle/>
          <a:p>
            <a:pPr marL="0" indent="0">
              <a:lnSpc>
                <a:spcPts val="2300"/>
              </a:lnSpc>
              <a:buNone/>
            </a:pPr>
            <a:r>
              <a:rPr lang="en-US" sz="1450" dirty="0">
                <a:solidFill>
                  <a:srgbClr val="403C4E"/>
                </a:solidFill>
                <a:latin typeface="Open Sans" pitchFamily="34" charset="0"/>
                <a:ea typeface="Open Sans" pitchFamily="34" charset="-122"/>
                <a:cs typeface="Open Sans" pitchFamily="34" charset="-120"/>
              </a:rPr>
              <a:t>The initiation of DNA replication in prokaryotes is a precisely controlled event that begins at a specific site known as the origin of replication (oriC). This unique sequence of nucleotides serves as the assembly point for the replication machinery. The process starts with the binding of initiator proteins, primarily DnaA, to the oriC region.</a:t>
            </a:r>
            <a:endParaRPr lang="en-US" sz="1450" dirty="0"/>
          </a:p>
        </p:txBody>
      </p:sp>
      <p:sp>
        <p:nvSpPr>
          <p:cNvPr id="4" name="Text 2"/>
          <p:cNvSpPr/>
          <p:nvPr/>
        </p:nvSpPr>
        <p:spPr>
          <a:xfrm>
            <a:off x="647343" y="2554129"/>
            <a:ext cx="13335714" cy="887968"/>
          </a:xfrm>
          <a:prstGeom prst="rect">
            <a:avLst/>
          </a:prstGeom>
          <a:noFill/>
          <a:ln/>
        </p:spPr>
        <p:txBody>
          <a:bodyPr wrap="square" lIns="0" tIns="0" rIns="0" bIns="0" rtlCol="0" anchor="t"/>
          <a:lstStyle/>
          <a:p>
            <a:pPr marL="0" indent="0">
              <a:lnSpc>
                <a:spcPts val="2300"/>
              </a:lnSpc>
              <a:buNone/>
            </a:pPr>
            <a:r>
              <a:rPr lang="en-US" sz="1450" dirty="0">
                <a:solidFill>
                  <a:srgbClr val="403C4E"/>
                </a:solidFill>
                <a:latin typeface="Open Sans" pitchFamily="34" charset="0"/>
                <a:ea typeface="Open Sans" pitchFamily="34" charset="-122"/>
                <a:cs typeface="Open Sans" pitchFamily="34" charset="-120"/>
              </a:rPr>
              <a:t>As DnaA proteins accumulate at the origin, they cause local unwinding of the DNA double helix. This unwinding creates a bubble-like structure, exposing single-stranded DNA that serves as a template for replication. The formation of this replication bubble is a critical step, as it allows for the recruitment of additional proteins necessary for the replication process.</a:t>
            </a:r>
            <a:endParaRPr lang="en-US" sz="1450" dirty="0"/>
          </a:p>
        </p:txBody>
      </p:sp>
      <p:sp>
        <p:nvSpPr>
          <p:cNvPr id="5" name="Shape 3"/>
          <p:cNvSpPr/>
          <p:nvPr/>
        </p:nvSpPr>
        <p:spPr>
          <a:xfrm>
            <a:off x="7303770" y="3650099"/>
            <a:ext cx="22860" cy="4069199"/>
          </a:xfrm>
          <a:prstGeom prst="roundRect">
            <a:avLst>
              <a:gd name="adj" fmla="val 339838"/>
            </a:avLst>
          </a:prstGeom>
          <a:solidFill>
            <a:srgbClr val="E5BEB2"/>
          </a:solidFill>
          <a:ln/>
        </p:spPr>
      </p:sp>
      <p:sp>
        <p:nvSpPr>
          <p:cNvPr id="6" name="Shape 4"/>
          <p:cNvSpPr/>
          <p:nvPr/>
        </p:nvSpPr>
        <p:spPr>
          <a:xfrm>
            <a:off x="6482655" y="4054673"/>
            <a:ext cx="647343" cy="22860"/>
          </a:xfrm>
          <a:prstGeom prst="roundRect">
            <a:avLst>
              <a:gd name="adj" fmla="val 339838"/>
            </a:avLst>
          </a:prstGeom>
          <a:solidFill>
            <a:srgbClr val="E5BEB2"/>
          </a:solidFill>
          <a:ln/>
        </p:spPr>
      </p:sp>
      <p:sp>
        <p:nvSpPr>
          <p:cNvPr id="7" name="Shape 5"/>
          <p:cNvSpPr/>
          <p:nvPr/>
        </p:nvSpPr>
        <p:spPr>
          <a:xfrm>
            <a:off x="7107138" y="3858101"/>
            <a:ext cx="416123" cy="416123"/>
          </a:xfrm>
          <a:prstGeom prst="roundRect">
            <a:avLst>
              <a:gd name="adj" fmla="val 18669"/>
            </a:avLst>
          </a:prstGeom>
          <a:solidFill>
            <a:srgbClr val="FFD8CC"/>
          </a:solidFill>
          <a:ln w="7620">
            <a:solidFill>
              <a:srgbClr val="E5BEB2"/>
            </a:solidFill>
            <a:prstDash val="solid"/>
          </a:ln>
        </p:spPr>
      </p:sp>
      <p:sp>
        <p:nvSpPr>
          <p:cNvPr id="8" name="Text 6"/>
          <p:cNvSpPr/>
          <p:nvPr/>
        </p:nvSpPr>
        <p:spPr>
          <a:xfrm>
            <a:off x="7251561" y="3927396"/>
            <a:ext cx="127159" cy="277416"/>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1</a:t>
            </a:r>
            <a:endParaRPr lang="en-US" sz="2150" dirty="0"/>
          </a:p>
        </p:txBody>
      </p:sp>
      <p:sp>
        <p:nvSpPr>
          <p:cNvPr id="9" name="Text 7"/>
          <p:cNvSpPr/>
          <p:nvPr/>
        </p:nvSpPr>
        <p:spPr>
          <a:xfrm>
            <a:off x="3985855" y="3835003"/>
            <a:ext cx="2312075" cy="288965"/>
          </a:xfrm>
          <a:prstGeom prst="rect">
            <a:avLst/>
          </a:prstGeom>
          <a:noFill/>
          <a:ln/>
        </p:spPr>
        <p:txBody>
          <a:bodyPr wrap="none" lIns="0" tIns="0" rIns="0" bIns="0" rtlCol="0" anchor="t"/>
          <a:lstStyle/>
          <a:p>
            <a:pPr>
              <a:lnSpc>
                <a:spcPts val="2750"/>
              </a:lnSpc>
            </a:pPr>
            <a:r>
              <a:rPr lang="en-US" sz="2200" b="1" dirty="0" err="1">
                <a:solidFill>
                  <a:srgbClr val="C00000"/>
                </a:solidFill>
                <a:latin typeface="Merriweather Bold" pitchFamily="34" charset="0"/>
                <a:ea typeface="Merriweather Bold" pitchFamily="34" charset="-122"/>
              </a:rPr>
              <a:t>DnaA</a:t>
            </a:r>
            <a:r>
              <a:rPr lang="en-US" sz="2200" b="1" dirty="0">
                <a:solidFill>
                  <a:srgbClr val="C00000"/>
                </a:solidFill>
                <a:latin typeface="Merriweather Bold" pitchFamily="34" charset="0"/>
                <a:ea typeface="Merriweather Bold" pitchFamily="34" charset="-122"/>
              </a:rPr>
              <a:t> Binding</a:t>
            </a:r>
          </a:p>
        </p:txBody>
      </p:sp>
      <p:sp>
        <p:nvSpPr>
          <p:cNvPr id="10" name="Text 8"/>
          <p:cNvSpPr/>
          <p:nvPr/>
        </p:nvSpPr>
        <p:spPr>
          <a:xfrm>
            <a:off x="647343" y="4234934"/>
            <a:ext cx="5650587" cy="295989"/>
          </a:xfrm>
          <a:prstGeom prst="rect">
            <a:avLst/>
          </a:prstGeom>
          <a:noFill/>
          <a:ln/>
        </p:spPr>
        <p:txBody>
          <a:bodyPr wrap="none" lIns="0" tIns="0" rIns="0" bIns="0" rtlCol="0" anchor="t"/>
          <a:lstStyle/>
          <a:p>
            <a:pPr marL="0" indent="0" algn="r">
              <a:lnSpc>
                <a:spcPts val="2300"/>
              </a:lnSpc>
              <a:buNone/>
            </a:pPr>
            <a:r>
              <a:rPr lang="en-US" sz="1450" dirty="0">
                <a:solidFill>
                  <a:srgbClr val="403C4E"/>
                </a:solidFill>
                <a:latin typeface="Open Sans" pitchFamily="34" charset="0"/>
                <a:ea typeface="Open Sans" pitchFamily="34" charset="-122"/>
                <a:cs typeface="Open Sans" pitchFamily="34" charset="-120"/>
              </a:rPr>
              <a:t>Initiator proteins attach to oriC</a:t>
            </a:r>
            <a:endParaRPr lang="en-US" sz="1450" dirty="0"/>
          </a:p>
        </p:txBody>
      </p:sp>
      <p:sp>
        <p:nvSpPr>
          <p:cNvPr id="11" name="Shape 9"/>
          <p:cNvSpPr/>
          <p:nvPr/>
        </p:nvSpPr>
        <p:spPr>
          <a:xfrm>
            <a:off x="7500402" y="4979432"/>
            <a:ext cx="647343" cy="22860"/>
          </a:xfrm>
          <a:prstGeom prst="roundRect">
            <a:avLst>
              <a:gd name="adj" fmla="val 339838"/>
            </a:avLst>
          </a:prstGeom>
          <a:solidFill>
            <a:srgbClr val="E5BEB2"/>
          </a:solidFill>
          <a:ln/>
        </p:spPr>
      </p:sp>
      <p:sp>
        <p:nvSpPr>
          <p:cNvPr id="12" name="Shape 10"/>
          <p:cNvSpPr/>
          <p:nvPr/>
        </p:nvSpPr>
        <p:spPr>
          <a:xfrm>
            <a:off x="7107138" y="4782860"/>
            <a:ext cx="416123" cy="416123"/>
          </a:xfrm>
          <a:prstGeom prst="roundRect">
            <a:avLst>
              <a:gd name="adj" fmla="val 18669"/>
            </a:avLst>
          </a:prstGeom>
          <a:solidFill>
            <a:srgbClr val="FFD8CC"/>
          </a:solidFill>
          <a:ln w="7620">
            <a:solidFill>
              <a:srgbClr val="E5BEB2"/>
            </a:solidFill>
            <a:prstDash val="solid"/>
          </a:ln>
        </p:spPr>
      </p:sp>
      <p:sp>
        <p:nvSpPr>
          <p:cNvPr id="13" name="Text 11"/>
          <p:cNvSpPr/>
          <p:nvPr/>
        </p:nvSpPr>
        <p:spPr>
          <a:xfrm>
            <a:off x="7231201" y="4852154"/>
            <a:ext cx="167878" cy="277416"/>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2</a:t>
            </a:r>
            <a:endParaRPr lang="en-US" sz="2150" dirty="0"/>
          </a:p>
        </p:txBody>
      </p:sp>
      <p:sp>
        <p:nvSpPr>
          <p:cNvPr id="14" name="Text 12"/>
          <p:cNvSpPr/>
          <p:nvPr/>
        </p:nvSpPr>
        <p:spPr>
          <a:xfrm>
            <a:off x="8332470" y="4759762"/>
            <a:ext cx="2312075" cy="288965"/>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Merriweather Bold" pitchFamily="34" charset="0"/>
                <a:ea typeface="Merriweather Bold" pitchFamily="34" charset="-122"/>
              </a:rPr>
              <a:t>DNA Unwinding</a:t>
            </a:r>
          </a:p>
        </p:txBody>
      </p:sp>
      <p:sp>
        <p:nvSpPr>
          <p:cNvPr id="15" name="Text 13"/>
          <p:cNvSpPr/>
          <p:nvPr/>
        </p:nvSpPr>
        <p:spPr>
          <a:xfrm>
            <a:off x="8332470" y="5159693"/>
            <a:ext cx="5650587" cy="295989"/>
          </a:xfrm>
          <a:prstGeom prst="rect">
            <a:avLst/>
          </a:prstGeom>
          <a:noFill/>
          <a:ln/>
        </p:spPr>
        <p:txBody>
          <a:bodyPr wrap="none" lIns="0" tIns="0" rIns="0" bIns="0" rtlCol="0" anchor="t"/>
          <a:lstStyle/>
          <a:p>
            <a:pPr marL="0" indent="0" algn="l">
              <a:lnSpc>
                <a:spcPts val="2300"/>
              </a:lnSpc>
              <a:buNone/>
            </a:pPr>
            <a:r>
              <a:rPr lang="en-US" sz="1450" dirty="0">
                <a:solidFill>
                  <a:srgbClr val="403C4E"/>
                </a:solidFill>
                <a:latin typeface="Open Sans" pitchFamily="34" charset="0"/>
                <a:ea typeface="Open Sans" pitchFamily="34" charset="-122"/>
                <a:cs typeface="Open Sans" pitchFamily="34" charset="-120"/>
              </a:rPr>
              <a:t>Local separation of DNA strands</a:t>
            </a:r>
            <a:endParaRPr lang="en-US" sz="1450" dirty="0"/>
          </a:p>
        </p:txBody>
      </p:sp>
      <p:sp>
        <p:nvSpPr>
          <p:cNvPr id="16" name="Shape 14"/>
          <p:cNvSpPr/>
          <p:nvPr/>
        </p:nvSpPr>
        <p:spPr>
          <a:xfrm>
            <a:off x="6482655" y="5811679"/>
            <a:ext cx="647343" cy="22860"/>
          </a:xfrm>
          <a:prstGeom prst="roundRect">
            <a:avLst>
              <a:gd name="adj" fmla="val 339838"/>
            </a:avLst>
          </a:prstGeom>
          <a:solidFill>
            <a:srgbClr val="E5BEB2"/>
          </a:solidFill>
          <a:ln/>
        </p:spPr>
      </p:sp>
      <p:sp>
        <p:nvSpPr>
          <p:cNvPr id="17" name="Shape 15"/>
          <p:cNvSpPr/>
          <p:nvPr/>
        </p:nvSpPr>
        <p:spPr>
          <a:xfrm>
            <a:off x="7107138" y="5615107"/>
            <a:ext cx="416123" cy="416123"/>
          </a:xfrm>
          <a:prstGeom prst="roundRect">
            <a:avLst>
              <a:gd name="adj" fmla="val 18669"/>
            </a:avLst>
          </a:prstGeom>
          <a:solidFill>
            <a:srgbClr val="FFD8CC"/>
          </a:solidFill>
          <a:ln w="7620">
            <a:solidFill>
              <a:srgbClr val="E5BEB2"/>
            </a:solidFill>
            <a:prstDash val="solid"/>
          </a:ln>
        </p:spPr>
      </p:sp>
      <p:sp>
        <p:nvSpPr>
          <p:cNvPr id="18" name="Text 16"/>
          <p:cNvSpPr/>
          <p:nvPr/>
        </p:nvSpPr>
        <p:spPr>
          <a:xfrm>
            <a:off x="7236678" y="5684401"/>
            <a:ext cx="157043" cy="277416"/>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3</a:t>
            </a:r>
            <a:endParaRPr lang="en-US" sz="2150" dirty="0"/>
          </a:p>
        </p:txBody>
      </p:sp>
      <p:sp>
        <p:nvSpPr>
          <p:cNvPr id="19" name="Text 17"/>
          <p:cNvSpPr/>
          <p:nvPr/>
        </p:nvSpPr>
        <p:spPr>
          <a:xfrm>
            <a:off x="2819162" y="5592008"/>
            <a:ext cx="3478768" cy="288965"/>
          </a:xfrm>
          <a:prstGeom prst="rect">
            <a:avLst/>
          </a:prstGeom>
          <a:noFill/>
          <a:ln/>
        </p:spPr>
        <p:txBody>
          <a:bodyPr wrap="none" lIns="0" tIns="0" rIns="0" bIns="0" rtlCol="0" anchor="t"/>
          <a:lstStyle/>
          <a:p>
            <a:pPr>
              <a:lnSpc>
                <a:spcPts val="2750"/>
              </a:lnSpc>
            </a:pPr>
            <a:r>
              <a:rPr lang="en-US" sz="2200" b="1" dirty="0">
                <a:solidFill>
                  <a:srgbClr val="C00000"/>
                </a:solidFill>
                <a:latin typeface="Merriweather Bold" pitchFamily="34" charset="0"/>
                <a:ea typeface="Merriweather Bold" pitchFamily="34" charset="-122"/>
              </a:rPr>
              <a:t>Replication Bubble Formation</a:t>
            </a:r>
          </a:p>
        </p:txBody>
      </p:sp>
      <p:sp>
        <p:nvSpPr>
          <p:cNvPr id="20" name="Text 18"/>
          <p:cNvSpPr/>
          <p:nvPr/>
        </p:nvSpPr>
        <p:spPr>
          <a:xfrm>
            <a:off x="647343" y="5991939"/>
            <a:ext cx="5650587" cy="295989"/>
          </a:xfrm>
          <a:prstGeom prst="rect">
            <a:avLst/>
          </a:prstGeom>
          <a:noFill/>
          <a:ln/>
        </p:spPr>
        <p:txBody>
          <a:bodyPr wrap="none" lIns="0" tIns="0" rIns="0" bIns="0" rtlCol="0" anchor="t"/>
          <a:lstStyle/>
          <a:p>
            <a:pPr marL="0" indent="0" algn="r">
              <a:lnSpc>
                <a:spcPts val="2300"/>
              </a:lnSpc>
              <a:buNone/>
            </a:pPr>
            <a:r>
              <a:rPr lang="en-US" sz="1450" dirty="0">
                <a:solidFill>
                  <a:srgbClr val="403C4E"/>
                </a:solidFill>
                <a:latin typeface="Open Sans" pitchFamily="34" charset="0"/>
                <a:ea typeface="Open Sans" pitchFamily="34" charset="-122"/>
                <a:cs typeface="Open Sans" pitchFamily="34" charset="-120"/>
              </a:rPr>
              <a:t>Creation of single-stranded DNA template</a:t>
            </a:r>
            <a:endParaRPr lang="en-US" sz="1450" dirty="0"/>
          </a:p>
        </p:txBody>
      </p:sp>
      <p:sp>
        <p:nvSpPr>
          <p:cNvPr id="21" name="Shape 19"/>
          <p:cNvSpPr/>
          <p:nvPr/>
        </p:nvSpPr>
        <p:spPr>
          <a:xfrm>
            <a:off x="7500402" y="6644045"/>
            <a:ext cx="647343" cy="22860"/>
          </a:xfrm>
          <a:prstGeom prst="roundRect">
            <a:avLst>
              <a:gd name="adj" fmla="val 339838"/>
            </a:avLst>
          </a:prstGeom>
          <a:solidFill>
            <a:srgbClr val="E5BEB2"/>
          </a:solidFill>
          <a:ln/>
        </p:spPr>
      </p:sp>
      <p:sp>
        <p:nvSpPr>
          <p:cNvPr id="22" name="Shape 20"/>
          <p:cNvSpPr/>
          <p:nvPr/>
        </p:nvSpPr>
        <p:spPr>
          <a:xfrm>
            <a:off x="7107138" y="6447473"/>
            <a:ext cx="416123" cy="416123"/>
          </a:xfrm>
          <a:prstGeom prst="roundRect">
            <a:avLst>
              <a:gd name="adj" fmla="val 18669"/>
            </a:avLst>
          </a:prstGeom>
          <a:solidFill>
            <a:srgbClr val="FFD8CC"/>
          </a:solidFill>
          <a:ln w="7620">
            <a:solidFill>
              <a:srgbClr val="E5BEB2"/>
            </a:solidFill>
            <a:prstDash val="solid"/>
          </a:ln>
        </p:spPr>
      </p:sp>
      <p:sp>
        <p:nvSpPr>
          <p:cNvPr id="23" name="Text 21"/>
          <p:cNvSpPr/>
          <p:nvPr/>
        </p:nvSpPr>
        <p:spPr>
          <a:xfrm>
            <a:off x="7223462" y="6516767"/>
            <a:ext cx="183475" cy="277416"/>
          </a:xfrm>
          <a:prstGeom prst="rect">
            <a:avLst/>
          </a:prstGeom>
          <a:noFill/>
          <a:ln/>
        </p:spPr>
        <p:txBody>
          <a:bodyPr wrap="none" lIns="0" tIns="0" rIns="0" bIns="0" rtlCol="0" anchor="t"/>
          <a:lstStyle/>
          <a:p>
            <a:pPr marL="0" indent="0" algn="ctr">
              <a:lnSpc>
                <a:spcPts val="2150"/>
              </a:lnSpc>
              <a:buNone/>
            </a:pPr>
            <a:r>
              <a:rPr lang="en-US" sz="2150" b="1" dirty="0">
                <a:solidFill>
                  <a:srgbClr val="403C4E"/>
                </a:solidFill>
                <a:latin typeface="Merriweather Bold" pitchFamily="34" charset="0"/>
                <a:ea typeface="Merriweather Bold" pitchFamily="34" charset="-122"/>
                <a:cs typeface="Merriweather Bold" pitchFamily="34" charset="-120"/>
              </a:rPr>
              <a:t>4</a:t>
            </a:r>
            <a:endParaRPr lang="en-US" sz="2150" dirty="0"/>
          </a:p>
        </p:txBody>
      </p:sp>
      <p:sp>
        <p:nvSpPr>
          <p:cNvPr id="24" name="Text 22"/>
          <p:cNvSpPr/>
          <p:nvPr/>
        </p:nvSpPr>
        <p:spPr>
          <a:xfrm>
            <a:off x="8332470" y="6424374"/>
            <a:ext cx="2378273" cy="288965"/>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Merriweather Bold" pitchFamily="34" charset="0"/>
                <a:ea typeface="Merriweather Bold" pitchFamily="34" charset="-122"/>
              </a:rPr>
              <a:t>Protein Recruitment</a:t>
            </a:r>
          </a:p>
        </p:txBody>
      </p:sp>
      <p:sp>
        <p:nvSpPr>
          <p:cNvPr id="25" name="Text 23"/>
          <p:cNvSpPr/>
          <p:nvPr/>
        </p:nvSpPr>
        <p:spPr>
          <a:xfrm>
            <a:off x="8332470" y="6824305"/>
            <a:ext cx="5650587" cy="295989"/>
          </a:xfrm>
          <a:prstGeom prst="rect">
            <a:avLst/>
          </a:prstGeom>
          <a:noFill/>
          <a:ln/>
        </p:spPr>
        <p:txBody>
          <a:bodyPr wrap="none" lIns="0" tIns="0" rIns="0" bIns="0" rtlCol="0" anchor="t"/>
          <a:lstStyle/>
          <a:p>
            <a:pPr marL="0" indent="0" algn="l">
              <a:lnSpc>
                <a:spcPts val="2300"/>
              </a:lnSpc>
              <a:buNone/>
            </a:pPr>
            <a:r>
              <a:rPr lang="en-US" sz="1450" dirty="0">
                <a:solidFill>
                  <a:srgbClr val="403C4E"/>
                </a:solidFill>
                <a:latin typeface="Open Sans" pitchFamily="34" charset="0"/>
                <a:ea typeface="Open Sans" pitchFamily="34" charset="-122"/>
                <a:cs typeface="Open Sans" pitchFamily="34" charset="-120"/>
              </a:rPr>
              <a:t>Assembly of replication machinery</a:t>
            </a:r>
            <a:endParaRPr lang="en-US" sz="1450" dirty="0"/>
          </a:p>
        </p:txBody>
      </p:sp>
      <p:sp>
        <p:nvSpPr>
          <p:cNvPr id="26" name="ZoneTexte 25">
            <a:extLst>
              <a:ext uri="{FF2B5EF4-FFF2-40B4-BE49-F238E27FC236}">
                <a16:creationId xmlns:a16="http://schemas.microsoft.com/office/drawing/2014/main" id="{C8A81C08-789A-49B1-BD4E-B2BFC73ED4C9}"/>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27" name="ZoneTexte 26">
            <a:extLst>
              <a:ext uri="{FF2B5EF4-FFF2-40B4-BE49-F238E27FC236}">
                <a16:creationId xmlns:a16="http://schemas.microsoft.com/office/drawing/2014/main" id="{7297D947-3957-F81A-FE0C-1A8E388E065D}"/>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Ref idx="1001">
        <a:schemeClr val="bg1"/>
      </p:bgRef>
    </p:bg>
    <p:spTree>
      <p:nvGrpSpPr>
        <p:cNvPr id="1" name=""/>
        <p:cNvGrpSpPr/>
        <p:nvPr/>
      </p:nvGrpSpPr>
      <p:grpSpPr>
        <a:xfrm>
          <a:off x="0" y="0"/>
          <a:ext cx="0" cy="0"/>
          <a:chOff x="0" y="0"/>
          <a:chExt cx="0" cy="0"/>
        </a:xfrm>
      </p:grpSpPr>
      <p:sp>
        <p:nvSpPr>
          <p:cNvPr id="2" name="Text 0"/>
          <p:cNvSpPr/>
          <p:nvPr/>
        </p:nvSpPr>
        <p:spPr>
          <a:xfrm>
            <a:off x="793790" y="648891"/>
            <a:ext cx="13042821" cy="1417558"/>
          </a:xfrm>
          <a:prstGeom prst="rect">
            <a:avLst/>
          </a:prstGeom>
          <a:noFill/>
          <a:ln/>
        </p:spPr>
        <p:txBody>
          <a:bodyPr wrap="square" lIns="0" tIns="0" rIns="0" bIns="0" rtlCol="0" anchor="t"/>
          <a:lstStyle/>
          <a:p>
            <a:pPr indent="0">
              <a:lnSpc>
                <a:spcPts val="5550"/>
              </a:lnSpc>
              <a:buNone/>
            </a:pPr>
            <a:r>
              <a:rPr lang="en-US" sz="4800" b="1" dirty="0">
                <a:solidFill>
                  <a:srgbClr val="FF0000"/>
                </a:solidFill>
                <a:latin typeface="Merriweather Bold" pitchFamily="34" charset="0"/>
                <a:ea typeface="Merriweather Bold" pitchFamily="34" charset="-122"/>
              </a:rPr>
              <a:t>The Replisome: A Molecular Machine in Action</a:t>
            </a:r>
          </a:p>
        </p:txBody>
      </p:sp>
      <p:sp>
        <p:nvSpPr>
          <p:cNvPr id="3" name="Text 1"/>
          <p:cNvSpPr/>
          <p:nvPr/>
        </p:nvSpPr>
        <p:spPr>
          <a:xfrm>
            <a:off x="793790" y="2520077"/>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At the heart of prokaryotic DNA replication is the replisome, a sophisticated molecular machine composed of multiple proteins working in concert. This complex assembles at the replication fork and is responsible for the synthesis of new DNA strands. The key components of the prokaryotic replisome include DNA polymerase III, primase, helicase, and single-stranded binding proteins (SSB).</a:t>
            </a:r>
            <a:endParaRPr lang="en-US" sz="1750" dirty="0"/>
          </a:p>
        </p:txBody>
      </p:sp>
      <p:sp>
        <p:nvSpPr>
          <p:cNvPr id="4" name="Text 2"/>
          <p:cNvSpPr/>
          <p:nvPr/>
        </p:nvSpPr>
        <p:spPr>
          <a:xfrm>
            <a:off x="793790" y="4226838"/>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DNA polymerase III is the primary enzyme responsible for DNA synthesis, adding nucleotides to the growing strand with remarkable speed and accuracy. Primase creates short RNA primers that provide a starting point for DNA synthesis. Helicase continues to unwind the DNA ahead of the replication fork, while SSB proteins stabilize the single-stranded DNA templates.</a:t>
            </a:r>
            <a:endParaRPr lang="en-US" sz="1750" dirty="0"/>
          </a:p>
        </p:txBody>
      </p:sp>
      <p:pic>
        <p:nvPicPr>
          <p:cNvPr id="5" name="Image 0" descr="preencoded.png"/>
          <p:cNvPicPr>
            <a:picLocks noChangeAspect="1"/>
          </p:cNvPicPr>
          <p:nvPr/>
        </p:nvPicPr>
        <p:blipFill>
          <a:blip r:embed="rId4"/>
          <a:stretch>
            <a:fillRect/>
          </a:stretch>
        </p:blipFill>
        <p:spPr>
          <a:xfrm>
            <a:off x="793790" y="5933599"/>
            <a:ext cx="566976" cy="566976"/>
          </a:xfrm>
          <a:prstGeom prst="rect">
            <a:avLst/>
          </a:prstGeom>
        </p:spPr>
      </p:pic>
      <p:sp>
        <p:nvSpPr>
          <p:cNvPr id="6" name="Text 3"/>
          <p:cNvSpPr/>
          <p:nvPr/>
        </p:nvSpPr>
        <p:spPr>
          <a:xfrm>
            <a:off x="793790" y="6727388"/>
            <a:ext cx="2835235" cy="354330"/>
          </a:xfrm>
          <a:prstGeom prst="rect">
            <a:avLst/>
          </a:prstGeom>
          <a:noFill/>
          <a:ln/>
        </p:spPr>
        <p:txBody>
          <a:bodyPr wrap="none" lIns="0" tIns="0" rIns="0" bIns="0" rtlCol="0" anchor="t"/>
          <a:lstStyle/>
          <a:p>
            <a:pPr>
              <a:lnSpc>
                <a:spcPts val="2750"/>
              </a:lnSpc>
            </a:pPr>
            <a:r>
              <a:rPr lang="en-US" sz="2200" b="1" dirty="0">
                <a:solidFill>
                  <a:srgbClr val="C00000"/>
                </a:solidFill>
                <a:latin typeface="Merriweather Bold" pitchFamily="34" charset="0"/>
                <a:ea typeface="Merriweather Bold" pitchFamily="34" charset="-122"/>
              </a:rPr>
              <a:t>DNA Polymerase III</a:t>
            </a:r>
          </a:p>
        </p:txBody>
      </p:sp>
      <p:sp>
        <p:nvSpPr>
          <p:cNvPr id="7" name="Text 4"/>
          <p:cNvSpPr/>
          <p:nvPr/>
        </p:nvSpPr>
        <p:spPr>
          <a:xfrm>
            <a:off x="793790" y="7217807"/>
            <a:ext cx="3005495"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Main replicative enzyme</a:t>
            </a:r>
            <a:endParaRPr lang="en-US" sz="1750" dirty="0"/>
          </a:p>
        </p:txBody>
      </p:sp>
      <p:pic>
        <p:nvPicPr>
          <p:cNvPr id="8" name="Image 1" descr="preencoded.png"/>
          <p:cNvPicPr>
            <a:picLocks noChangeAspect="1"/>
          </p:cNvPicPr>
          <p:nvPr/>
        </p:nvPicPr>
        <p:blipFill>
          <a:blip r:embed="rId5"/>
          <a:stretch>
            <a:fillRect/>
          </a:stretch>
        </p:blipFill>
        <p:spPr>
          <a:xfrm>
            <a:off x="4139446" y="5933599"/>
            <a:ext cx="566976" cy="566976"/>
          </a:xfrm>
          <a:prstGeom prst="rect">
            <a:avLst/>
          </a:prstGeom>
        </p:spPr>
      </p:pic>
      <p:sp>
        <p:nvSpPr>
          <p:cNvPr id="9" name="Text 5"/>
          <p:cNvSpPr/>
          <p:nvPr/>
        </p:nvSpPr>
        <p:spPr>
          <a:xfrm>
            <a:off x="4139446" y="6727388"/>
            <a:ext cx="2835235" cy="354330"/>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Merriweather Bold" pitchFamily="34" charset="0"/>
                <a:ea typeface="Merriweather Bold" pitchFamily="34" charset="-122"/>
              </a:rPr>
              <a:t>Primase</a:t>
            </a:r>
          </a:p>
        </p:txBody>
      </p:sp>
      <p:sp>
        <p:nvSpPr>
          <p:cNvPr id="10" name="Text 6"/>
          <p:cNvSpPr/>
          <p:nvPr/>
        </p:nvSpPr>
        <p:spPr>
          <a:xfrm>
            <a:off x="4139446" y="7217807"/>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RNA primer synthesizer</a:t>
            </a:r>
            <a:endParaRPr lang="en-US" sz="1750" dirty="0"/>
          </a:p>
        </p:txBody>
      </p:sp>
      <p:pic>
        <p:nvPicPr>
          <p:cNvPr id="11" name="Image 2" descr="preencoded.png"/>
          <p:cNvPicPr>
            <a:picLocks noChangeAspect="1"/>
          </p:cNvPicPr>
          <p:nvPr/>
        </p:nvPicPr>
        <p:blipFill>
          <a:blip r:embed="rId6"/>
          <a:stretch>
            <a:fillRect/>
          </a:stretch>
        </p:blipFill>
        <p:spPr>
          <a:xfrm>
            <a:off x="7485221" y="5933599"/>
            <a:ext cx="566976" cy="566976"/>
          </a:xfrm>
          <a:prstGeom prst="rect">
            <a:avLst/>
          </a:prstGeom>
        </p:spPr>
      </p:pic>
      <p:sp>
        <p:nvSpPr>
          <p:cNvPr id="12" name="Text 7"/>
          <p:cNvSpPr/>
          <p:nvPr/>
        </p:nvSpPr>
        <p:spPr>
          <a:xfrm>
            <a:off x="7485221" y="6727388"/>
            <a:ext cx="2835235" cy="354330"/>
          </a:xfrm>
          <a:prstGeom prst="rect">
            <a:avLst/>
          </a:prstGeom>
          <a:noFill/>
          <a:ln/>
        </p:spPr>
        <p:txBody>
          <a:bodyPr wrap="none" lIns="0" tIns="0" rIns="0" bIns="0" rtlCol="0" anchor="t"/>
          <a:lstStyle/>
          <a:p>
            <a:pPr>
              <a:lnSpc>
                <a:spcPts val="2750"/>
              </a:lnSpc>
            </a:pPr>
            <a:r>
              <a:rPr lang="en-US" sz="2200" b="1" dirty="0">
                <a:solidFill>
                  <a:srgbClr val="C00000"/>
                </a:solidFill>
                <a:latin typeface="Merriweather Bold" pitchFamily="34" charset="0"/>
                <a:ea typeface="Merriweather Bold" pitchFamily="34" charset="-122"/>
              </a:rPr>
              <a:t>Helicase</a:t>
            </a:r>
          </a:p>
        </p:txBody>
      </p:sp>
      <p:sp>
        <p:nvSpPr>
          <p:cNvPr id="13" name="Text 8"/>
          <p:cNvSpPr/>
          <p:nvPr/>
        </p:nvSpPr>
        <p:spPr>
          <a:xfrm>
            <a:off x="7485221" y="7217807"/>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DNA strand separator</a:t>
            </a:r>
            <a:endParaRPr lang="en-US" sz="1750" dirty="0"/>
          </a:p>
        </p:txBody>
      </p:sp>
      <p:pic>
        <p:nvPicPr>
          <p:cNvPr id="14" name="Image 3" descr="preencoded.png"/>
          <p:cNvPicPr>
            <a:picLocks noChangeAspect="1"/>
          </p:cNvPicPr>
          <p:nvPr/>
        </p:nvPicPr>
        <p:blipFill>
          <a:blip r:embed="rId7"/>
          <a:stretch>
            <a:fillRect/>
          </a:stretch>
        </p:blipFill>
        <p:spPr>
          <a:xfrm>
            <a:off x="10830997" y="5933599"/>
            <a:ext cx="566976" cy="566976"/>
          </a:xfrm>
          <a:prstGeom prst="rect">
            <a:avLst/>
          </a:prstGeom>
        </p:spPr>
      </p:pic>
      <p:sp>
        <p:nvSpPr>
          <p:cNvPr id="15" name="Text 9"/>
          <p:cNvSpPr/>
          <p:nvPr/>
        </p:nvSpPr>
        <p:spPr>
          <a:xfrm>
            <a:off x="10830997" y="6727388"/>
            <a:ext cx="2835235" cy="354330"/>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Merriweather Bold" pitchFamily="34" charset="0"/>
                <a:ea typeface="Merriweather Bold" pitchFamily="34" charset="-122"/>
              </a:rPr>
              <a:t>SSB Proteins</a:t>
            </a:r>
          </a:p>
        </p:txBody>
      </p:sp>
      <p:sp>
        <p:nvSpPr>
          <p:cNvPr id="16" name="Text 10"/>
          <p:cNvSpPr/>
          <p:nvPr/>
        </p:nvSpPr>
        <p:spPr>
          <a:xfrm>
            <a:off x="10830997" y="7217807"/>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Single-strand stabilizers</a:t>
            </a:r>
            <a:endParaRPr lang="en-US" sz="1750" dirty="0"/>
          </a:p>
        </p:txBody>
      </p:sp>
      <p:sp>
        <p:nvSpPr>
          <p:cNvPr id="17" name="ZoneTexte 16">
            <a:extLst>
              <a:ext uri="{FF2B5EF4-FFF2-40B4-BE49-F238E27FC236}">
                <a16:creationId xmlns:a16="http://schemas.microsoft.com/office/drawing/2014/main" id="{AFE6FB94-9E01-AC40-F7D9-06F9BF24E38A}"/>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6280A416-B0F5-F68C-4B43-FC71ADEC0C68}"/>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63059"/>
            <a:ext cx="12602766" cy="708779"/>
          </a:xfrm>
          <a:prstGeom prst="rect">
            <a:avLst/>
          </a:prstGeom>
          <a:noFill/>
          <a:ln/>
        </p:spPr>
        <p:txBody>
          <a:bodyPr wrap="none" lIns="0" tIns="0" rIns="0" bIns="0" rtlCol="0" anchor="t"/>
          <a:lstStyle/>
          <a:p>
            <a:pPr marL="0" indent="0">
              <a:lnSpc>
                <a:spcPts val="5550"/>
              </a:lnSpc>
              <a:buNone/>
            </a:pPr>
            <a:r>
              <a:rPr lang="en-US" sz="4800" b="1" dirty="0">
                <a:solidFill>
                  <a:srgbClr val="FF0000"/>
                </a:solidFill>
                <a:latin typeface="Merriweather Bold" pitchFamily="34" charset="0"/>
                <a:ea typeface="Merriweather Bold" pitchFamily="34" charset="-122"/>
              </a:rPr>
              <a:t>Bidirectional Replication:</a:t>
            </a:r>
          </a:p>
        </p:txBody>
      </p:sp>
      <p:sp>
        <p:nvSpPr>
          <p:cNvPr id="3" name="Text 1"/>
          <p:cNvSpPr/>
          <p:nvPr/>
        </p:nvSpPr>
        <p:spPr>
          <a:xfrm>
            <a:off x="793790" y="1825466"/>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One of the distinguishing features of prokaryotic DNA replication is its bidirectional nature. From the origin of replication, two replication forks move in opposite directions around the circular chromosome. This bidirectional approach allows for rapid and efficient replication of the entire genome, a crucial advantage for fast-growing prokaryotic organisms.</a:t>
            </a:r>
            <a:endParaRPr lang="en-US" sz="1750" dirty="0"/>
          </a:p>
        </p:txBody>
      </p:sp>
      <p:sp>
        <p:nvSpPr>
          <p:cNvPr id="4" name="Text 2"/>
          <p:cNvSpPr/>
          <p:nvPr/>
        </p:nvSpPr>
        <p:spPr>
          <a:xfrm>
            <a:off x="793790" y="3169325"/>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As the replication forks progress, they create two "replisome factories" that simultaneously synthesize new DNA. This process continues until the two forks meet at the terminus region, located approximately halfway around the chromosome from the origin. The bidirectional replication strategy ensures that the entire chromosome can be duplicated in a fraction of the cell's division time.</a:t>
            </a:r>
            <a:endParaRPr lang="en-US" sz="1750" dirty="0"/>
          </a:p>
        </p:txBody>
      </p:sp>
      <p:pic>
        <p:nvPicPr>
          <p:cNvPr id="5" name="Image 0" descr="preencoded.png"/>
          <p:cNvPicPr>
            <a:picLocks noChangeAspect="1"/>
          </p:cNvPicPr>
          <p:nvPr/>
        </p:nvPicPr>
        <p:blipFill>
          <a:blip r:embed="rId3"/>
          <a:stretch>
            <a:fillRect/>
          </a:stretch>
        </p:blipFill>
        <p:spPr>
          <a:xfrm>
            <a:off x="793790" y="4876086"/>
            <a:ext cx="3260646" cy="907256"/>
          </a:xfrm>
          <a:prstGeom prst="rect">
            <a:avLst/>
          </a:prstGeom>
        </p:spPr>
      </p:pic>
      <p:sp>
        <p:nvSpPr>
          <p:cNvPr id="6" name="Text 3"/>
          <p:cNvSpPr/>
          <p:nvPr/>
        </p:nvSpPr>
        <p:spPr>
          <a:xfrm>
            <a:off x="1020604" y="6123503"/>
            <a:ext cx="2807018" cy="354330"/>
          </a:xfrm>
          <a:prstGeom prst="rect">
            <a:avLst/>
          </a:prstGeom>
          <a:noFill/>
          <a:ln/>
        </p:spPr>
        <p:txBody>
          <a:bodyPr wrap="none" lIns="0" tIns="0" rIns="0" bIns="0" rtlCol="0" anchor="t"/>
          <a:lstStyle/>
          <a:p>
            <a:pPr marL="0" indent="0" algn="l">
              <a:lnSpc>
                <a:spcPts val="2750"/>
              </a:lnSpc>
              <a:buNone/>
            </a:pPr>
            <a:r>
              <a:rPr lang="en-US" sz="2200" b="1" dirty="0">
                <a:solidFill>
                  <a:srgbClr val="C00000"/>
                </a:solidFill>
                <a:latin typeface="Merriweather Bold" pitchFamily="34" charset="0"/>
                <a:ea typeface="Merriweather Bold" pitchFamily="34" charset="-122"/>
              </a:rPr>
              <a:t>Origin (</a:t>
            </a:r>
            <a:r>
              <a:rPr lang="en-US" sz="2200" b="1" dirty="0" err="1">
                <a:solidFill>
                  <a:srgbClr val="C00000"/>
                </a:solidFill>
                <a:latin typeface="Merriweather Bold" pitchFamily="34" charset="0"/>
                <a:ea typeface="Merriweather Bold" pitchFamily="34" charset="-122"/>
              </a:rPr>
              <a:t>oriC</a:t>
            </a:r>
            <a:r>
              <a:rPr lang="en-US" sz="2200" b="1" dirty="0">
                <a:solidFill>
                  <a:srgbClr val="C00000"/>
                </a:solidFill>
                <a:latin typeface="Merriweather Bold" pitchFamily="34" charset="0"/>
                <a:ea typeface="Merriweather Bold" pitchFamily="34" charset="-122"/>
              </a:rPr>
              <a:t>)</a:t>
            </a:r>
          </a:p>
        </p:txBody>
      </p:sp>
      <p:sp>
        <p:nvSpPr>
          <p:cNvPr id="7" name="Text 4"/>
          <p:cNvSpPr/>
          <p:nvPr/>
        </p:nvSpPr>
        <p:spPr>
          <a:xfrm>
            <a:off x="1020604" y="6613922"/>
            <a:ext cx="2807018" cy="72580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Starting point of replication</a:t>
            </a:r>
            <a:endParaRPr lang="en-US" sz="1750" dirty="0"/>
          </a:p>
        </p:txBody>
      </p:sp>
      <p:pic>
        <p:nvPicPr>
          <p:cNvPr id="8" name="Image 1" descr="preencoded.png"/>
          <p:cNvPicPr>
            <a:picLocks noChangeAspect="1"/>
          </p:cNvPicPr>
          <p:nvPr/>
        </p:nvPicPr>
        <p:blipFill>
          <a:blip r:embed="rId4"/>
          <a:stretch>
            <a:fillRect/>
          </a:stretch>
        </p:blipFill>
        <p:spPr>
          <a:xfrm>
            <a:off x="4054435" y="4876086"/>
            <a:ext cx="3260765" cy="907256"/>
          </a:xfrm>
          <a:prstGeom prst="rect">
            <a:avLst/>
          </a:prstGeom>
        </p:spPr>
      </p:pic>
      <p:sp>
        <p:nvSpPr>
          <p:cNvPr id="9" name="Text 5"/>
          <p:cNvSpPr/>
          <p:nvPr/>
        </p:nvSpPr>
        <p:spPr>
          <a:xfrm>
            <a:off x="4281249" y="6123503"/>
            <a:ext cx="2807137" cy="354330"/>
          </a:xfrm>
          <a:prstGeom prst="rect">
            <a:avLst/>
          </a:prstGeom>
          <a:noFill/>
          <a:ln/>
        </p:spPr>
        <p:txBody>
          <a:bodyPr wrap="none" lIns="0" tIns="0" rIns="0" bIns="0" rtlCol="0" anchor="t"/>
          <a:lstStyle/>
          <a:p>
            <a:pPr marL="0" indent="0" algn="l">
              <a:lnSpc>
                <a:spcPts val="2750"/>
              </a:lnSpc>
              <a:buNone/>
            </a:pPr>
            <a:r>
              <a:rPr lang="en-US" sz="2200" b="1" dirty="0">
                <a:solidFill>
                  <a:srgbClr val="C00000"/>
                </a:solidFill>
                <a:latin typeface="Merriweather Bold" pitchFamily="34" charset="0"/>
                <a:ea typeface="Merriweather Bold" pitchFamily="34" charset="-122"/>
              </a:rPr>
              <a:t>Replication Fork 1</a:t>
            </a:r>
          </a:p>
        </p:txBody>
      </p:sp>
      <p:sp>
        <p:nvSpPr>
          <p:cNvPr id="10" name="Text 6"/>
          <p:cNvSpPr/>
          <p:nvPr/>
        </p:nvSpPr>
        <p:spPr>
          <a:xfrm>
            <a:off x="4281249" y="6613922"/>
            <a:ext cx="2807137"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Moving clockwise</a:t>
            </a:r>
            <a:endParaRPr lang="en-US" sz="1750" dirty="0"/>
          </a:p>
        </p:txBody>
      </p:sp>
      <p:pic>
        <p:nvPicPr>
          <p:cNvPr id="11" name="Image 2" descr="preencoded.png"/>
          <p:cNvPicPr>
            <a:picLocks noChangeAspect="1"/>
          </p:cNvPicPr>
          <p:nvPr/>
        </p:nvPicPr>
        <p:blipFill>
          <a:blip r:embed="rId5"/>
          <a:stretch>
            <a:fillRect/>
          </a:stretch>
        </p:blipFill>
        <p:spPr>
          <a:xfrm>
            <a:off x="7315200" y="4876086"/>
            <a:ext cx="3260646" cy="907256"/>
          </a:xfrm>
          <a:prstGeom prst="rect">
            <a:avLst/>
          </a:prstGeom>
        </p:spPr>
      </p:pic>
      <p:sp>
        <p:nvSpPr>
          <p:cNvPr id="12" name="Text 7"/>
          <p:cNvSpPr/>
          <p:nvPr/>
        </p:nvSpPr>
        <p:spPr>
          <a:xfrm>
            <a:off x="7542014" y="6123503"/>
            <a:ext cx="2807018" cy="354330"/>
          </a:xfrm>
          <a:prstGeom prst="rect">
            <a:avLst/>
          </a:prstGeom>
          <a:noFill/>
          <a:ln/>
        </p:spPr>
        <p:txBody>
          <a:bodyPr wrap="none" lIns="0" tIns="0" rIns="0" bIns="0" rtlCol="0" anchor="t"/>
          <a:lstStyle/>
          <a:p>
            <a:pPr>
              <a:lnSpc>
                <a:spcPts val="2750"/>
              </a:lnSpc>
            </a:pPr>
            <a:r>
              <a:rPr lang="en-US" sz="2200" b="1" dirty="0">
                <a:solidFill>
                  <a:srgbClr val="C00000"/>
                </a:solidFill>
                <a:latin typeface="Merriweather Bold" pitchFamily="34" charset="0"/>
                <a:ea typeface="Merriweather Bold" pitchFamily="34" charset="-122"/>
              </a:rPr>
              <a:t>Replication Fork 2</a:t>
            </a:r>
          </a:p>
        </p:txBody>
      </p:sp>
      <p:sp>
        <p:nvSpPr>
          <p:cNvPr id="13" name="Text 8"/>
          <p:cNvSpPr/>
          <p:nvPr/>
        </p:nvSpPr>
        <p:spPr>
          <a:xfrm>
            <a:off x="7542014" y="6613922"/>
            <a:ext cx="2807018"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Moving counterclockwise</a:t>
            </a:r>
            <a:endParaRPr lang="en-US" sz="1750" dirty="0"/>
          </a:p>
        </p:txBody>
      </p:sp>
      <p:pic>
        <p:nvPicPr>
          <p:cNvPr id="14" name="Image 3" descr="preencoded.png"/>
          <p:cNvPicPr>
            <a:picLocks noChangeAspect="1"/>
          </p:cNvPicPr>
          <p:nvPr/>
        </p:nvPicPr>
        <p:blipFill>
          <a:blip r:embed="rId6"/>
          <a:stretch>
            <a:fillRect/>
          </a:stretch>
        </p:blipFill>
        <p:spPr>
          <a:xfrm>
            <a:off x="10575846" y="4876086"/>
            <a:ext cx="3260765" cy="907256"/>
          </a:xfrm>
          <a:prstGeom prst="rect">
            <a:avLst/>
          </a:prstGeom>
        </p:spPr>
      </p:pic>
      <p:sp>
        <p:nvSpPr>
          <p:cNvPr id="15" name="Text 9"/>
          <p:cNvSpPr/>
          <p:nvPr/>
        </p:nvSpPr>
        <p:spPr>
          <a:xfrm>
            <a:off x="10802660" y="6123503"/>
            <a:ext cx="2807137" cy="354330"/>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Merriweather Bold" pitchFamily="34" charset="0"/>
                <a:ea typeface="Merriweather Bold" pitchFamily="34" charset="-122"/>
              </a:rPr>
              <a:t>Terminus</a:t>
            </a:r>
          </a:p>
        </p:txBody>
      </p:sp>
      <p:sp>
        <p:nvSpPr>
          <p:cNvPr id="16" name="Text 10"/>
          <p:cNvSpPr/>
          <p:nvPr/>
        </p:nvSpPr>
        <p:spPr>
          <a:xfrm>
            <a:off x="10802660" y="6613922"/>
            <a:ext cx="2807137" cy="362903"/>
          </a:xfrm>
          <a:prstGeom prst="rect">
            <a:avLst/>
          </a:prstGeom>
          <a:noFill/>
          <a:ln/>
        </p:spPr>
        <p:txBody>
          <a:bodyPr wrap="non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Meeting point of forks</a:t>
            </a:r>
            <a:endParaRPr lang="en-US" sz="1750" dirty="0"/>
          </a:p>
        </p:txBody>
      </p:sp>
      <p:sp>
        <p:nvSpPr>
          <p:cNvPr id="17" name="ZoneTexte 16">
            <a:extLst>
              <a:ext uri="{FF2B5EF4-FFF2-40B4-BE49-F238E27FC236}">
                <a16:creationId xmlns:a16="http://schemas.microsoft.com/office/drawing/2014/main" id="{F9D7E64C-2F59-7E6E-6C0D-8BFCEDA44B50}"/>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80EAA92D-3E1D-03D5-F340-32552CCC4261}"/>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65917" y="523161"/>
            <a:ext cx="13298567" cy="1188958"/>
          </a:xfrm>
          <a:prstGeom prst="rect">
            <a:avLst/>
          </a:prstGeom>
          <a:noFill/>
          <a:ln/>
        </p:spPr>
        <p:txBody>
          <a:bodyPr wrap="square" lIns="0" tIns="0" rIns="0" bIns="0" rtlCol="0" anchor="t"/>
          <a:lstStyle/>
          <a:p>
            <a:pPr>
              <a:lnSpc>
                <a:spcPts val="5550"/>
              </a:lnSpc>
            </a:pPr>
            <a:r>
              <a:rPr lang="en-US" sz="4800" b="1" dirty="0">
                <a:solidFill>
                  <a:srgbClr val="FF0000"/>
                </a:solidFill>
                <a:latin typeface="Merriweather Bold" pitchFamily="34" charset="0"/>
                <a:ea typeface="Merriweather Bold" pitchFamily="34" charset="-122"/>
              </a:rPr>
              <a:t>Leading and Lagging Strand Synthesis: A Coordinated Effort</a:t>
            </a:r>
          </a:p>
        </p:txBody>
      </p:sp>
      <p:sp>
        <p:nvSpPr>
          <p:cNvPr id="3" name="Text 1"/>
          <p:cNvSpPr/>
          <p:nvPr/>
        </p:nvSpPr>
        <p:spPr>
          <a:xfrm>
            <a:off x="665917" y="2092643"/>
            <a:ext cx="13298567" cy="1217295"/>
          </a:xfrm>
          <a:prstGeom prst="rect">
            <a:avLst/>
          </a:prstGeom>
          <a:noFill/>
          <a:ln/>
        </p:spPr>
        <p:txBody>
          <a:bodyPr wrap="squar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The antiparallel nature of the DNA double helix presents a unique challenge during replication. To address this, prokaryotes employ two distinct strategies for DNA synthesis: leading strand and lagging strand replication. The leading strand is synthesized continuously in the 5' to 3' direction, following the movement of the replication fork. This process is relatively straightforward, with DNA polymerase III adding nucleotides in a continuous manner.</a:t>
            </a:r>
            <a:endParaRPr lang="en-US" sz="1450" dirty="0"/>
          </a:p>
        </p:txBody>
      </p:sp>
      <p:sp>
        <p:nvSpPr>
          <p:cNvPr id="4" name="Text 2"/>
          <p:cNvSpPr/>
          <p:nvPr/>
        </p:nvSpPr>
        <p:spPr>
          <a:xfrm>
            <a:off x="665917" y="3523893"/>
            <a:ext cx="13298567" cy="1217295"/>
          </a:xfrm>
          <a:prstGeom prst="rect">
            <a:avLst/>
          </a:prstGeom>
          <a:noFill/>
          <a:ln/>
        </p:spPr>
        <p:txBody>
          <a:bodyPr wrap="squar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In contrast, the lagging strand is synthesized discontinuously in short segments called Okazaki fragments. These fragments are produced in the opposite direction of the replication fork movement. Each Okazaki fragment begins with an RNA primer synthesized by primase, followed by DNA synthesis by DNA polymerase III. The gaps between fragments are later filled by DNA polymerase I, and the RNA primers are removed and replaced with DNA.</a:t>
            </a:r>
            <a:endParaRPr lang="en-US" sz="1450" dirty="0"/>
          </a:p>
        </p:txBody>
      </p:sp>
      <p:sp>
        <p:nvSpPr>
          <p:cNvPr id="5" name="Shape 3"/>
          <p:cNvSpPr/>
          <p:nvPr/>
        </p:nvSpPr>
        <p:spPr>
          <a:xfrm>
            <a:off x="665917" y="4955143"/>
            <a:ext cx="13298567" cy="2753678"/>
          </a:xfrm>
          <a:prstGeom prst="roundRect">
            <a:avLst>
              <a:gd name="adj" fmla="val 2902"/>
            </a:avLst>
          </a:prstGeom>
          <a:noFill/>
          <a:ln w="7620">
            <a:solidFill>
              <a:srgbClr val="000000">
                <a:alpha val="8000"/>
              </a:srgbClr>
            </a:solidFill>
            <a:prstDash val="solid"/>
          </a:ln>
        </p:spPr>
      </p:sp>
      <p:sp>
        <p:nvSpPr>
          <p:cNvPr id="6" name="Shape 4"/>
          <p:cNvSpPr/>
          <p:nvPr/>
        </p:nvSpPr>
        <p:spPr>
          <a:xfrm>
            <a:off x="673537" y="4962763"/>
            <a:ext cx="13281898" cy="547688"/>
          </a:xfrm>
          <a:prstGeom prst="rect">
            <a:avLst/>
          </a:prstGeom>
          <a:solidFill>
            <a:srgbClr val="FFFFFF">
              <a:alpha val="4000"/>
            </a:srgbClr>
          </a:solidFill>
          <a:ln/>
        </p:spPr>
      </p:sp>
      <p:sp>
        <p:nvSpPr>
          <p:cNvPr id="7" name="Text 5"/>
          <p:cNvSpPr/>
          <p:nvPr/>
        </p:nvSpPr>
        <p:spPr>
          <a:xfrm>
            <a:off x="865465" y="5084445"/>
            <a:ext cx="4042410" cy="304324"/>
          </a:xfrm>
          <a:prstGeom prst="rect">
            <a:avLst/>
          </a:prstGeom>
          <a:noFill/>
          <a:ln/>
        </p:spPr>
        <p:txBody>
          <a:bodyPr wrap="none" lIns="0" tIns="0" rIns="0" bIns="0" rtlCol="0" anchor="t"/>
          <a:lstStyle/>
          <a:p>
            <a:pPr marL="0" indent="0">
              <a:lnSpc>
                <a:spcPts val="2350"/>
              </a:lnSpc>
              <a:buNone/>
            </a:pPr>
            <a:r>
              <a:rPr lang="en-US" sz="2200" b="1" dirty="0">
                <a:solidFill>
                  <a:srgbClr val="C00000"/>
                </a:solidFill>
                <a:latin typeface="Merriweather Bold" pitchFamily="34" charset="0"/>
                <a:ea typeface="Merriweather Bold" pitchFamily="34" charset="-122"/>
              </a:rPr>
              <a:t>Feature</a:t>
            </a:r>
          </a:p>
        </p:txBody>
      </p:sp>
      <p:sp>
        <p:nvSpPr>
          <p:cNvPr id="8" name="Text 6"/>
          <p:cNvSpPr/>
          <p:nvPr/>
        </p:nvSpPr>
        <p:spPr>
          <a:xfrm>
            <a:off x="5296019" y="5084445"/>
            <a:ext cx="4038600" cy="304324"/>
          </a:xfrm>
          <a:prstGeom prst="rect">
            <a:avLst/>
          </a:prstGeom>
          <a:noFill/>
          <a:ln/>
        </p:spPr>
        <p:txBody>
          <a:bodyPr wrap="none" lIns="0" tIns="0" rIns="0" bIns="0" rtlCol="0" anchor="t"/>
          <a:lstStyle/>
          <a:p>
            <a:pPr>
              <a:lnSpc>
                <a:spcPts val="2350"/>
              </a:lnSpc>
            </a:pPr>
            <a:r>
              <a:rPr lang="en-US" sz="2200" b="1" dirty="0">
                <a:solidFill>
                  <a:srgbClr val="C00000"/>
                </a:solidFill>
                <a:latin typeface="Merriweather Bold" pitchFamily="34" charset="0"/>
                <a:ea typeface="Merriweather Bold" pitchFamily="34" charset="-122"/>
              </a:rPr>
              <a:t>Leading Strand</a:t>
            </a:r>
          </a:p>
        </p:txBody>
      </p:sp>
      <p:sp>
        <p:nvSpPr>
          <p:cNvPr id="9" name="Text 7"/>
          <p:cNvSpPr/>
          <p:nvPr/>
        </p:nvSpPr>
        <p:spPr>
          <a:xfrm>
            <a:off x="9722763" y="5084445"/>
            <a:ext cx="4042410" cy="304324"/>
          </a:xfrm>
          <a:prstGeom prst="rect">
            <a:avLst/>
          </a:prstGeom>
          <a:noFill/>
          <a:ln/>
        </p:spPr>
        <p:txBody>
          <a:bodyPr wrap="none" lIns="0" tIns="0" rIns="0" bIns="0" rtlCol="0" anchor="t"/>
          <a:lstStyle/>
          <a:p>
            <a:pPr indent="0">
              <a:lnSpc>
                <a:spcPts val="2350"/>
              </a:lnSpc>
              <a:buNone/>
            </a:pPr>
            <a:r>
              <a:rPr lang="en-US" sz="2200" b="1" dirty="0">
                <a:solidFill>
                  <a:srgbClr val="C00000"/>
                </a:solidFill>
                <a:latin typeface="Merriweather Bold" pitchFamily="34" charset="0"/>
                <a:ea typeface="Merriweather Bold" pitchFamily="34" charset="-122"/>
              </a:rPr>
              <a:t>Lagging Strand</a:t>
            </a:r>
          </a:p>
        </p:txBody>
      </p:sp>
      <p:sp>
        <p:nvSpPr>
          <p:cNvPr id="10" name="Shape 8"/>
          <p:cNvSpPr/>
          <p:nvPr/>
        </p:nvSpPr>
        <p:spPr>
          <a:xfrm>
            <a:off x="673537" y="5510451"/>
            <a:ext cx="13281898" cy="547688"/>
          </a:xfrm>
          <a:prstGeom prst="rect">
            <a:avLst/>
          </a:prstGeom>
          <a:solidFill>
            <a:srgbClr val="000000">
              <a:alpha val="4000"/>
            </a:srgbClr>
          </a:solidFill>
          <a:ln/>
        </p:spPr>
      </p:sp>
      <p:sp>
        <p:nvSpPr>
          <p:cNvPr id="11" name="Text 9"/>
          <p:cNvSpPr/>
          <p:nvPr/>
        </p:nvSpPr>
        <p:spPr>
          <a:xfrm>
            <a:off x="865465" y="5632133"/>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Direction</a:t>
            </a:r>
            <a:endParaRPr lang="en-US" sz="1450" dirty="0"/>
          </a:p>
        </p:txBody>
      </p:sp>
      <p:sp>
        <p:nvSpPr>
          <p:cNvPr id="12" name="Text 10"/>
          <p:cNvSpPr/>
          <p:nvPr/>
        </p:nvSpPr>
        <p:spPr>
          <a:xfrm>
            <a:off x="5296019" y="5632133"/>
            <a:ext cx="403860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5' to 3'</a:t>
            </a:r>
            <a:endParaRPr lang="en-US" sz="1450" dirty="0"/>
          </a:p>
        </p:txBody>
      </p:sp>
      <p:sp>
        <p:nvSpPr>
          <p:cNvPr id="13" name="Text 11"/>
          <p:cNvSpPr/>
          <p:nvPr/>
        </p:nvSpPr>
        <p:spPr>
          <a:xfrm>
            <a:off x="9722763" y="5632133"/>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5' to 3' (opposite fork movement)</a:t>
            </a:r>
            <a:endParaRPr lang="en-US" sz="1450" dirty="0"/>
          </a:p>
        </p:txBody>
      </p:sp>
      <p:sp>
        <p:nvSpPr>
          <p:cNvPr id="14" name="Shape 12"/>
          <p:cNvSpPr/>
          <p:nvPr/>
        </p:nvSpPr>
        <p:spPr>
          <a:xfrm>
            <a:off x="673537" y="6058138"/>
            <a:ext cx="13281898" cy="547688"/>
          </a:xfrm>
          <a:prstGeom prst="rect">
            <a:avLst/>
          </a:prstGeom>
          <a:solidFill>
            <a:srgbClr val="FFFFFF">
              <a:alpha val="4000"/>
            </a:srgbClr>
          </a:solidFill>
          <a:ln/>
        </p:spPr>
      </p:sp>
      <p:sp>
        <p:nvSpPr>
          <p:cNvPr id="15" name="Text 13"/>
          <p:cNvSpPr/>
          <p:nvPr/>
        </p:nvSpPr>
        <p:spPr>
          <a:xfrm>
            <a:off x="865465" y="6179820"/>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Synthesis</a:t>
            </a:r>
            <a:endParaRPr lang="en-US" sz="1450" dirty="0"/>
          </a:p>
        </p:txBody>
      </p:sp>
      <p:sp>
        <p:nvSpPr>
          <p:cNvPr id="16" name="Text 14"/>
          <p:cNvSpPr/>
          <p:nvPr/>
        </p:nvSpPr>
        <p:spPr>
          <a:xfrm>
            <a:off x="5296019" y="6179820"/>
            <a:ext cx="403860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Continuous</a:t>
            </a:r>
            <a:endParaRPr lang="en-US" sz="1450" dirty="0"/>
          </a:p>
        </p:txBody>
      </p:sp>
      <p:sp>
        <p:nvSpPr>
          <p:cNvPr id="17" name="Text 15"/>
          <p:cNvSpPr/>
          <p:nvPr/>
        </p:nvSpPr>
        <p:spPr>
          <a:xfrm>
            <a:off x="9722763" y="6179820"/>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Discontinuous (Okazaki fragments)</a:t>
            </a:r>
            <a:endParaRPr lang="en-US" sz="1450" dirty="0"/>
          </a:p>
        </p:txBody>
      </p:sp>
      <p:sp>
        <p:nvSpPr>
          <p:cNvPr id="18" name="Shape 16"/>
          <p:cNvSpPr/>
          <p:nvPr/>
        </p:nvSpPr>
        <p:spPr>
          <a:xfrm>
            <a:off x="673537" y="6605826"/>
            <a:ext cx="13281898" cy="547688"/>
          </a:xfrm>
          <a:prstGeom prst="rect">
            <a:avLst/>
          </a:prstGeom>
          <a:solidFill>
            <a:srgbClr val="000000">
              <a:alpha val="4000"/>
            </a:srgbClr>
          </a:solidFill>
          <a:ln/>
        </p:spPr>
      </p:sp>
      <p:sp>
        <p:nvSpPr>
          <p:cNvPr id="19" name="Text 17"/>
          <p:cNvSpPr/>
          <p:nvPr/>
        </p:nvSpPr>
        <p:spPr>
          <a:xfrm>
            <a:off x="865465" y="6727508"/>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Primers</a:t>
            </a:r>
            <a:endParaRPr lang="en-US" sz="1450" dirty="0"/>
          </a:p>
        </p:txBody>
      </p:sp>
      <p:sp>
        <p:nvSpPr>
          <p:cNvPr id="20" name="Text 18"/>
          <p:cNvSpPr/>
          <p:nvPr/>
        </p:nvSpPr>
        <p:spPr>
          <a:xfrm>
            <a:off x="5296019" y="6727508"/>
            <a:ext cx="403860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One initial primer</a:t>
            </a:r>
            <a:endParaRPr lang="en-US" sz="1450" dirty="0"/>
          </a:p>
        </p:txBody>
      </p:sp>
      <p:sp>
        <p:nvSpPr>
          <p:cNvPr id="21" name="Text 19"/>
          <p:cNvSpPr/>
          <p:nvPr/>
        </p:nvSpPr>
        <p:spPr>
          <a:xfrm>
            <a:off x="9722763" y="6727508"/>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Multiple RNA primers</a:t>
            </a:r>
            <a:endParaRPr lang="en-US" sz="1450" dirty="0"/>
          </a:p>
        </p:txBody>
      </p:sp>
      <p:sp>
        <p:nvSpPr>
          <p:cNvPr id="22" name="Shape 20"/>
          <p:cNvSpPr/>
          <p:nvPr/>
        </p:nvSpPr>
        <p:spPr>
          <a:xfrm>
            <a:off x="673537" y="7153513"/>
            <a:ext cx="13281898" cy="547688"/>
          </a:xfrm>
          <a:prstGeom prst="rect">
            <a:avLst/>
          </a:prstGeom>
          <a:solidFill>
            <a:srgbClr val="FFFFFF">
              <a:alpha val="4000"/>
            </a:srgbClr>
          </a:solidFill>
          <a:ln/>
        </p:spPr>
      </p:sp>
      <p:sp>
        <p:nvSpPr>
          <p:cNvPr id="23" name="Text 21"/>
          <p:cNvSpPr/>
          <p:nvPr/>
        </p:nvSpPr>
        <p:spPr>
          <a:xfrm>
            <a:off x="865465" y="7275195"/>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Enzymes</a:t>
            </a:r>
            <a:endParaRPr lang="en-US" sz="1450" dirty="0"/>
          </a:p>
        </p:txBody>
      </p:sp>
      <p:sp>
        <p:nvSpPr>
          <p:cNvPr id="24" name="Text 22"/>
          <p:cNvSpPr/>
          <p:nvPr/>
        </p:nvSpPr>
        <p:spPr>
          <a:xfrm>
            <a:off x="5296019" y="7275195"/>
            <a:ext cx="403860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Mainly DNA Pol III</a:t>
            </a:r>
            <a:endParaRPr lang="en-US" sz="1450" dirty="0"/>
          </a:p>
        </p:txBody>
      </p:sp>
      <p:sp>
        <p:nvSpPr>
          <p:cNvPr id="25" name="Text 23"/>
          <p:cNvSpPr/>
          <p:nvPr/>
        </p:nvSpPr>
        <p:spPr>
          <a:xfrm>
            <a:off x="9722763" y="7275195"/>
            <a:ext cx="4042410" cy="304324"/>
          </a:xfrm>
          <a:prstGeom prst="rect">
            <a:avLst/>
          </a:prstGeom>
          <a:noFill/>
          <a:ln/>
        </p:spPr>
        <p:txBody>
          <a:bodyPr wrap="non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DNA Pol III, Primase, DNA Pol I, Ligase</a:t>
            </a:r>
            <a:endParaRPr lang="en-US" sz="1450" dirty="0"/>
          </a:p>
        </p:txBody>
      </p:sp>
      <p:sp>
        <p:nvSpPr>
          <p:cNvPr id="26" name="ZoneTexte 25">
            <a:extLst>
              <a:ext uri="{FF2B5EF4-FFF2-40B4-BE49-F238E27FC236}">
                <a16:creationId xmlns:a16="http://schemas.microsoft.com/office/drawing/2014/main" id="{B26ECECB-1F4E-684A-857C-5A505DF205F0}"/>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27" name="ZoneTexte 26">
            <a:extLst>
              <a:ext uri="{FF2B5EF4-FFF2-40B4-BE49-F238E27FC236}">
                <a16:creationId xmlns:a16="http://schemas.microsoft.com/office/drawing/2014/main" id="{F9DA43BD-CB02-D4B5-0EAD-36A6639D5ED5}"/>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Ref idx="1001">
        <a:schemeClr val="bg1"/>
      </p:bgRef>
    </p:bg>
    <p:spTree>
      <p:nvGrpSpPr>
        <p:cNvPr id="1" name=""/>
        <p:cNvGrpSpPr/>
        <p:nvPr/>
      </p:nvGrpSpPr>
      <p:grpSpPr>
        <a:xfrm>
          <a:off x="0" y="0"/>
          <a:ext cx="0" cy="0"/>
          <a:chOff x="0" y="0"/>
          <a:chExt cx="0" cy="0"/>
        </a:xfrm>
      </p:grpSpPr>
      <p:sp>
        <p:nvSpPr>
          <p:cNvPr id="2" name="Text 0"/>
          <p:cNvSpPr/>
          <p:nvPr/>
        </p:nvSpPr>
        <p:spPr>
          <a:xfrm>
            <a:off x="726519" y="570905"/>
            <a:ext cx="11650980" cy="648653"/>
          </a:xfrm>
          <a:prstGeom prst="rect">
            <a:avLst/>
          </a:prstGeom>
          <a:noFill/>
          <a:ln/>
        </p:spPr>
        <p:txBody>
          <a:bodyPr wrap="none" lIns="0" tIns="0" rIns="0" bIns="0" rtlCol="0" anchor="t"/>
          <a:lstStyle/>
          <a:p>
            <a:pPr indent="0">
              <a:lnSpc>
                <a:spcPts val="5550"/>
              </a:lnSpc>
              <a:buNone/>
            </a:pPr>
            <a:r>
              <a:rPr lang="en-US" sz="4800" b="1" dirty="0">
                <a:solidFill>
                  <a:srgbClr val="FF0000"/>
                </a:solidFill>
                <a:latin typeface="Merriweather Bold" pitchFamily="34" charset="0"/>
                <a:ea typeface="Merriweather Bold" pitchFamily="34" charset="-122"/>
              </a:rPr>
              <a:t>Termination: Bringing Replication to a Close</a:t>
            </a:r>
          </a:p>
        </p:txBody>
      </p:sp>
      <p:sp>
        <p:nvSpPr>
          <p:cNvPr id="3" name="Text 1"/>
          <p:cNvSpPr/>
          <p:nvPr/>
        </p:nvSpPr>
        <p:spPr>
          <a:xfrm>
            <a:off x="726519" y="1634728"/>
            <a:ext cx="13177361" cy="1328737"/>
          </a:xfrm>
          <a:prstGeom prst="rect">
            <a:avLst/>
          </a:prstGeom>
          <a:noFill/>
          <a:ln/>
        </p:spPr>
        <p:txBody>
          <a:bodyPr wrap="square" lIns="0" tIns="0" rIns="0" bIns="0" rtlCol="0" anchor="t"/>
          <a:lstStyle/>
          <a:p>
            <a:pPr marL="0" indent="0">
              <a:lnSpc>
                <a:spcPts val="2600"/>
              </a:lnSpc>
              <a:buNone/>
            </a:pPr>
            <a:r>
              <a:rPr lang="en-US" sz="1600" dirty="0">
                <a:solidFill>
                  <a:srgbClr val="403C4E"/>
                </a:solidFill>
                <a:latin typeface="Open Sans" pitchFamily="34" charset="0"/>
                <a:ea typeface="Open Sans" pitchFamily="34" charset="-122"/>
                <a:cs typeface="Open Sans" pitchFamily="34" charset="-120"/>
              </a:rPr>
              <a:t>As the two replication forks approach each other in the terminus region of the prokaryotic chromosome, the process of termination begins. This final stage of DNA replication ensures the complete and accurate duplication of the genetic material. In many prokaryotes, specific termination sites (Ter sites) are present in the terminus region. These sites are bound by the Tus protein, forming a "replication fork trap" that helps to coordinate the meeting of the two replication forks.</a:t>
            </a:r>
            <a:endParaRPr lang="en-US" sz="1600" dirty="0"/>
          </a:p>
        </p:txBody>
      </p:sp>
      <p:sp>
        <p:nvSpPr>
          <p:cNvPr id="4" name="Text 2"/>
          <p:cNvSpPr/>
          <p:nvPr/>
        </p:nvSpPr>
        <p:spPr>
          <a:xfrm>
            <a:off x="726519" y="3196947"/>
            <a:ext cx="13177361" cy="1328737"/>
          </a:xfrm>
          <a:prstGeom prst="rect">
            <a:avLst/>
          </a:prstGeom>
          <a:noFill/>
          <a:ln/>
        </p:spPr>
        <p:txBody>
          <a:bodyPr wrap="square" lIns="0" tIns="0" rIns="0" bIns="0" rtlCol="0" anchor="t"/>
          <a:lstStyle/>
          <a:p>
            <a:pPr marL="0" indent="0">
              <a:lnSpc>
                <a:spcPts val="2600"/>
              </a:lnSpc>
              <a:buNone/>
            </a:pPr>
            <a:r>
              <a:rPr lang="en-US" sz="1600" dirty="0">
                <a:solidFill>
                  <a:srgbClr val="403C4E"/>
                </a:solidFill>
                <a:latin typeface="Open Sans" pitchFamily="34" charset="0"/>
                <a:ea typeface="Open Sans" pitchFamily="34" charset="-122"/>
                <a:cs typeface="Open Sans" pitchFamily="34" charset="-120"/>
              </a:rPr>
              <a:t>When the replication forks reach the Ter sites, they are halted by the Tus-Ter complex. This pausing allows for the completion of any remaining DNA synthesis and the resolution of any topological issues that may have arisen during replication. The final steps involve the separation of the two complete daughter chromosomes, a process aided by topoisomerases that help to resolve any intertwining of the DNA molecules.</a:t>
            </a:r>
            <a:endParaRPr lang="en-US" sz="1600" dirty="0"/>
          </a:p>
        </p:txBody>
      </p:sp>
      <p:sp>
        <p:nvSpPr>
          <p:cNvPr id="5" name="Shape 3"/>
          <p:cNvSpPr/>
          <p:nvPr/>
        </p:nvSpPr>
        <p:spPr>
          <a:xfrm>
            <a:off x="726519" y="4992648"/>
            <a:ext cx="467082" cy="467082"/>
          </a:xfrm>
          <a:prstGeom prst="roundRect">
            <a:avLst>
              <a:gd name="adj" fmla="val 18668"/>
            </a:avLst>
          </a:prstGeom>
          <a:solidFill>
            <a:srgbClr val="FFD8CC"/>
          </a:solidFill>
          <a:ln w="7620">
            <a:solidFill>
              <a:srgbClr val="E5BEB2"/>
            </a:solidFill>
            <a:prstDash val="solid"/>
          </a:ln>
        </p:spPr>
      </p:sp>
      <p:sp>
        <p:nvSpPr>
          <p:cNvPr id="6" name="Text 4"/>
          <p:cNvSpPr/>
          <p:nvPr/>
        </p:nvSpPr>
        <p:spPr>
          <a:xfrm>
            <a:off x="888683" y="5070515"/>
            <a:ext cx="142637" cy="311348"/>
          </a:xfrm>
          <a:prstGeom prst="rect">
            <a:avLst/>
          </a:prstGeom>
          <a:noFill/>
          <a:ln/>
        </p:spPr>
        <p:txBody>
          <a:bodyPr wrap="none" lIns="0" tIns="0" rIns="0" bIns="0" rtlCol="0" anchor="t"/>
          <a:lstStyle/>
          <a:p>
            <a:pPr marL="0" indent="0" algn="ctr">
              <a:lnSpc>
                <a:spcPts val="2450"/>
              </a:lnSpc>
              <a:buNone/>
            </a:pPr>
            <a:r>
              <a:rPr lang="en-US" sz="2450" b="1" dirty="0">
                <a:solidFill>
                  <a:srgbClr val="403C4E"/>
                </a:solidFill>
                <a:latin typeface="Merriweather Bold" pitchFamily="34" charset="0"/>
                <a:ea typeface="Merriweather Bold" pitchFamily="34" charset="-122"/>
                <a:cs typeface="Merriweather Bold" pitchFamily="34" charset="-120"/>
              </a:rPr>
              <a:t>1</a:t>
            </a:r>
            <a:endParaRPr lang="en-US" sz="2450" dirty="0"/>
          </a:p>
        </p:txBody>
      </p:sp>
      <p:sp>
        <p:nvSpPr>
          <p:cNvPr id="7" name="Text 5"/>
          <p:cNvSpPr/>
          <p:nvPr/>
        </p:nvSpPr>
        <p:spPr>
          <a:xfrm>
            <a:off x="1401128" y="4992648"/>
            <a:ext cx="2594967" cy="324445"/>
          </a:xfrm>
          <a:prstGeom prst="rect">
            <a:avLst/>
          </a:prstGeom>
          <a:noFill/>
          <a:ln/>
        </p:spPr>
        <p:txBody>
          <a:bodyPr wrap="none" lIns="0" tIns="0" rIns="0" bIns="0" rtlCol="0" anchor="t"/>
          <a:lstStyle/>
          <a:p>
            <a:pPr marL="0" indent="0">
              <a:lnSpc>
                <a:spcPts val="2550"/>
              </a:lnSpc>
              <a:buNone/>
            </a:pPr>
            <a:r>
              <a:rPr lang="en-US" sz="2200" b="1" dirty="0">
                <a:solidFill>
                  <a:srgbClr val="C00000"/>
                </a:solidFill>
                <a:latin typeface="Merriweather Bold" pitchFamily="34" charset="0"/>
              </a:rPr>
              <a:t>Ter Sites</a:t>
            </a:r>
          </a:p>
        </p:txBody>
      </p:sp>
      <p:sp>
        <p:nvSpPr>
          <p:cNvPr id="8" name="Text 6"/>
          <p:cNvSpPr/>
          <p:nvPr/>
        </p:nvSpPr>
        <p:spPr>
          <a:xfrm>
            <a:off x="1401128" y="5441633"/>
            <a:ext cx="5810369" cy="664369"/>
          </a:xfrm>
          <a:prstGeom prst="rect">
            <a:avLst/>
          </a:prstGeom>
          <a:noFill/>
          <a:ln/>
        </p:spPr>
        <p:txBody>
          <a:bodyPr wrap="square" lIns="0" tIns="0" rIns="0" bIns="0" rtlCol="0" anchor="t"/>
          <a:lstStyle/>
          <a:p>
            <a:pPr marL="0" indent="0">
              <a:lnSpc>
                <a:spcPts val="2600"/>
              </a:lnSpc>
              <a:buNone/>
            </a:pPr>
            <a:r>
              <a:rPr lang="en-US" sz="1600" dirty="0">
                <a:solidFill>
                  <a:srgbClr val="403C4E"/>
                </a:solidFill>
                <a:latin typeface="Open Sans" pitchFamily="34" charset="0"/>
                <a:ea typeface="Open Sans" pitchFamily="34" charset="-122"/>
                <a:cs typeface="Open Sans" pitchFamily="34" charset="-120"/>
              </a:rPr>
              <a:t>Specific sequences in the terminus region that signal the end of replication</a:t>
            </a:r>
            <a:endParaRPr lang="en-US" sz="1600" dirty="0"/>
          </a:p>
        </p:txBody>
      </p:sp>
      <p:sp>
        <p:nvSpPr>
          <p:cNvPr id="9" name="Shape 7"/>
          <p:cNvSpPr/>
          <p:nvPr/>
        </p:nvSpPr>
        <p:spPr>
          <a:xfrm>
            <a:off x="7419023" y="4992648"/>
            <a:ext cx="467082" cy="467082"/>
          </a:xfrm>
          <a:prstGeom prst="roundRect">
            <a:avLst>
              <a:gd name="adj" fmla="val 18668"/>
            </a:avLst>
          </a:prstGeom>
          <a:solidFill>
            <a:srgbClr val="FFD8CC"/>
          </a:solidFill>
          <a:ln w="7620">
            <a:solidFill>
              <a:srgbClr val="E5BEB2"/>
            </a:solidFill>
            <a:prstDash val="solid"/>
          </a:ln>
        </p:spPr>
      </p:sp>
      <p:sp>
        <p:nvSpPr>
          <p:cNvPr id="10" name="Text 8"/>
          <p:cNvSpPr/>
          <p:nvPr/>
        </p:nvSpPr>
        <p:spPr>
          <a:xfrm>
            <a:off x="7558326" y="5070515"/>
            <a:ext cx="188476" cy="311348"/>
          </a:xfrm>
          <a:prstGeom prst="rect">
            <a:avLst/>
          </a:prstGeom>
          <a:noFill/>
          <a:ln/>
        </p:spPr>
        <p:txBody>
          <a:bodyPr wrap="none" lIns="0" tIns="0" rIns="0" bIns="0" rtlCol="0" anchor="t"/>
          <a:lstStyle/>
          <a:p>
            <a:pPr marL="0" indent="0" algn="ctr">
              <a:lnSpc>
                <a:spcPts val="2450"/>
              </a:lnSpc>
              <a:buNone/>
            </a:pPr>
            <a:r>
              <a:rPr lang="en-US" sz="2450" b="1" dirty="0">
                <a:solidFill>
                  <a:srgbClr val="403C4E"/>
                </a:solidFill>
                <a:latin typeface="Merriweather Bold" pitchFamily="34" charset="0"/>
                <a:ea typeface="Merriweather Bold" pitchFamily="34" charset="-122"/>
                <a:cs typeface="Merriweather Bold" pitchFamily="34" charset="-120"/>
              </a:rPr>
              <a:t>2</a:t>
            </a:r>
            <a:endParaRPr lang="en-US" sz="2450" dirty="0"/>
          </a:p>
        </p:txBody>
      </p:sp>
      <p:sp>
        <p:nvSpPr>
          <p:cNvPr id="11" name="Text 9"/>
          <p:cNvSpPr/>
          <p:nvPr/>
        </p:nvSpPr>
        <p:spPr>
          <a:xfrm>
            <a:off x="8093631" y="4992648"/>
            <a:ext cx="2594967" cy="324445"/>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Tus Protein</a:t>
            </a:r>
          </a:p>
        </p:txBody>
      </p:sp>
      <p:sp>
        <p:nvSpPr>
          <p:cNvPr id="12" name="Text 10"/>
          <p:cNvSpPr/>
          <p:nvPr/>
        </p:nvSpPr>
        <p:spPr>
          <a:xfrm>
            <a:off x="8093631" y="5441633"/>
            <a:ext cx="5810369" cy="664369"/>
          </a:xfrm>
          <a:prstGeom prst="rect">
            <a:avLst/>
          </a:prstGeom>
          <a:noFill/>
          <a:ln/>
        </p:spPr>
        <p:txBody>
          <a:bodyPr wrap="square" lIns="0" tIns="0" rIns="0" bIns="0" rtlCol="0" anchor="t"/>
          <a:lstStyle/>
          <a:p>
            <a:pPr marL="0" indent="0">
              <a:lnSpc>
                <a:spcPts val="2600"/>
              </a:lnSpc>
              <a:buNone/>
            </a:pPr>
            <a:r>
              <a:rPr lang="en-US" sz="1600" dirty="0">
                <a:solidFill>
                  <a:srgbClr val="403C4E"/>
                </a:solidFill>
                <a:latin typeface="Open Sans" pitchFamily="34" charset="0"/>
                <a:ea typeface="Open Sans" pitchFamily="34" charset="-122"/>
                <a:cs typeface="Open Sans" pitchFamily="34" charset="-120"/>
              </a:rPr>
              <a:t>Binds to Ter sites, forming a barrier for approaching replication forks</a:t>
            </a:r>
            <a:endParaRPr lang="en-US" sz="1600" dirty="0"/>
          </a:p>
        </p:txBody>
      </p:sp>
      <p:sp>
        <p:nvSpPr>
          <p:cNvPr id="13" name="Shape 11"/>
          <p:cNvSpPr/>
          <p:nvPr/>
        </p:nvSpPr>
        <p:spPr>
          <a:xfrm>
            <a:off x="726519" y="6547009"/>
            <a:ext cx="467082" cy="467082"/>
          </a:xfrm>
          <a:prstGeom prst="roundRect">
            <a:avLst>
              <a:gd name="adj" fmla="val 18668"/>
            </a:avLst>
          </a:prstGeom>
          <a:solidFill>
            <a:srgbClr val="FFD8CC"/>
          </a:solidFill>
          <a:ln w="7620">
            <a:solidFill>
              <a:srgbClr val="E5BEB2"/>
            </a:solidFill>
            <a:prstDash val="solid"/>
          </a:ln>
        </p:spPr>
      </p:sp>
      <p:sp>
        <p:nvSpPr>
          <p:cNvPr id="14" name="Text 12"/>
          <p:cNvSpPr/>
          <p:nvPr/>
        </p:nvSpPr>
        <p:spPr>
          <a:xfrm>
            <a:off x="871895" y="6624876"/>
            <a:ext cx="176332" cy="311348"/>
          </a:xfrm>
          <a:prstGeom prst="rect">
            <a:avLst/>
          </a:prstGeom>
          <a:noFill/>
          <a:ln/>
        </p:spPr>
        <p:txBody>
          <a:bodyPr wrap="none" lIns="0" tIns="0" rIns="0" bIns="0" rtlCol="0" anchor="t"/>
          <a:lstStyle/>
          <a:p>
            <a:pPr marL="0" indent="0" algn="ctr">
              <a:lnSpc>
                <a:spcPts val="2450"/>
              </a:lnSpc>
              <a:buNone/>
            </a:pPr>
            <a:r>
              <a:rPr lang="en-US" sz="2450" b="1" dirty="0">
                <a:solidFill>
                  <a:srgbClr val="403C4E"/>
                </a:solidFill>
                <a:latin typeface="Merriweather Bold" pitchFamily="34" charset="0"/>
                <a:ea typeface="Merriweather Bold" pitchFamily="34" charset="-122"/>
                <a:cs typeface="Merriweather Bold" pitchFamily="34" charset="-120"/>
              </a:rPr>
              <a:t>3</a:t>
            </a:r>
            <a:endParaRPr lang="en-US" sz="2450" dirty="0"/>
          </a:p>
        </p:txBody>
      </p:sp>
      <p:sp>
        <p:nvSpPr>
          <p:cNvPr id="15" name="Text 13"/>
          <p:cNvSpPr/>
          <p:nvPr/>
        </p:nvSpPr>
        <p:spPr>
          <a:xfrm>
            <a:off x="1401128" y="6547009"/>
            <a:ext cx="2594967" cy="324445"/>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Fork Convergence</a:t>
            </a:r>
          </a:p>
        </p:txBody>
      </p:sp>
      <p:sp>
        <p:nvSpPr>
          <p:cNvPr id="16" name="Text 14"/>
          <p:cNvSpPr/>
          <p:nvPr/>
        </p:nvSpPr>
        <p:spPr>
          <a:xfrm>
            <a:off x="1401128" y="6995993"/>
            <a:ext cx="5810369" cy="332184"/>
          </a:xfrm>
          <a:prstGeom prst="rect">
            <a:avLst/>
          </a:prstGeom>
          <a:noFill/>
          <a:ln/>
        </p:spPr>
        <p:txBody>
          <a:bodyPr wrap="none" lIns="0" tIns="0" rIns="0" bIns="0" rtlCol="0" anchor="t"/>
          <a:lstStyle/>
          <a:p>
            <a:pPr marL="0" indent="0">
              <a:lnSpc>
                <a:spcPts val="2600"/>
              </a:lnSpc>
              <a:buNone/>
            </a:pPr>
            <a:r>
              <a:rPr lang="en-US" sz="1600" dirty="0">
                <a:solidFill>
                  <a:srgbClr val="403C4E"/>
                </a:solidFill>
                <a:latin typeface="Open Sans" pitchFamily="34" charset="0"/>
                <a:ea typeface="Open Sans" pitchFamily="34" charset="-122"/>
                <a:cs typeface="Open Sans" pitchFamily="34" charset="-120"/>
              </a:rPr>
              <a:t>Meeting of the two replication forks in the terminus region</a:t>
            </a:r>
            <a:endParaRPr lang="en-US" sz="1600" dirty="0"/>
          </a:p>
        </p:txBody>
      </p:sp>
      <p:sp>
        <p:nvSpPr>
          <p:cNvPr id="17" name="Shape 15"/>
          <p:cNvSpPr/>
          <p:nvPr/>
        </p:nvSpPr>
        <p:spPr>
          <a:xfrm>
            <a:off x="7419023" y="6547009"/>
            <a:ext cx="467082" cy="467082"/>
          </a:xfrm>
          <a:prstGeom prst="roundRect">
            <a:avLst>
              <a:gd name="adj" fmla="val 18668"/>
            </a:avLst>
          </a:prstGeom>
          <a:solidFill>
            <a:srgbClr val="FFD8CC"/>
          </a:solidFill>
          <a:ln w="7620">
            <a:solidFill>
              <a:srgbClr val="E5BEB2"/>
            </a:solidFill>
            <a:prstDash val="solid"/>
          </a:ln>
        </p:spPr>
      </p:sp>
      <p:sp>
        <p:nvSpPr>
          <p:cNvPr id="18" name="Text 16"/>
          <p:cNvSpPr/>
          <p:nvPr/>
        </p:nvSpPr>
        <p:spPr>
          <a:xfrm>
            <a:off x="7549634" y="6624876"/>
            <a:ext cx="205859" cy="311348"/>
          </a:xfrm>
          <a:prstGeom prst="rect">
            <a:avLst/>
          </a:prstGeom>
          <a:noFill/>
          <a:ln/>
        </p:spPr>
        <p:txBody>
          <a:bodyPr wrap="none" lIns="0" tIns="0" rIns="0" bIns="0" rtlCol="0" anchor="t"/>
          <a:lstStyle/>
          <a:p>
            <a:pPr marL="0" indent="0" algn="ctr">
              <a:lnSpc>
                <a:spcPts val="2450"/>
              </a:lnSpc>
              <a:buNone/>
            </a:pPr>
            <a:r>
              <a:rPr lang="en-US" sz="2450" b="1" dirty="0">
                <a:solidFill>
                  <a:srgbClr val="403C4E"/>
                </a:solidFill>
                <a:latin typeface="Merriweather Bold" pitchFamily="34" charset="0"/>
                <a:ea typeface="Merriweather Bold" pitchFamily="34" charset="-122"/>
                <a:cs typeface="Merriweather Bold" pitchFamily="34" charset="-120"/>
              </a:rPr>
              <a:t>4</a:t>
            </a:r>
            <a:endParaRPr lang="en-US" sz="2450" dirty="0"/>
          </a:p>
        </p:txBody>
      </p:sp>
      <p:sp>
        <p:nvSpPr>
          <p:cNvPr id="19" name="Text 17"/>
          <p:cNvSpPr/>
          <p:nvPr/>
        </p:nvSpPr>
        <p:spPr>
          <a:xfrm>
            <a:off x="8093631" y="6547009"/>
            <a:ext cx="3236238" cy="324445"/>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Chromosome Separation</a:t>
            </a:r>
          </a:p>
        </p:txBody>
      </p:sp>
      <p:sp>
        <p:nvSpPr>
          <p:cNvPr id="20" name="Text 18"/>
          <p:cNvSpPr/>
          <p:nvPr/>
        </p:nvSpPr>
        <p:spPr>
          <a:xfrm>
            <a:off x="8093631" y="6995993"/>
            <a:ext cx="5810369" cy="664369"/>
          </a:xfrm>
          <a:prstGeom prst="rect">
            <a:avLst/>
          </a:prstGeom>
          <a:noFill/>
          <a:ln/>
        </p:spPr>
        <p:txBody>
          <a:bodyPr wrap="square" lIns="0" tIns="0" rIns="0" bIns="0" rtlCol="0" anchor="t"/>
          <a:lstStyle/>
          <a:p>
            <a:pPr marL="0" indent="0">
              <a:lnSpc>
                <a:spcPts val="2600"/>
              </a:lnSpc>
              <a:buNone/>
            </a:pPr>
            <a:r>
              <a:rPr lang="en-US" sz="1600" dirty="0">
                <a:solidFill>
                  <a:srgbClr val="403C4E"/>
                </a:solidFill>
                <a:latin typeface="Open Sans" pitchFamily="34" charset="0"/>
                <a:ea typeface="Open Sans" pitchFamily="34" charset="-122"/>
                <a:cs typeface="Open Sans" pitchFamily="34" charset="-120"/>
              </a:rPr>
              <a:t>Final resolution and segregation of the two daughter chromosomes</a:t>
            </a:r>
            <a:endParaRPr lang="en-US" sz="1600" dirty="0"/>
          </a:p>
        </p:txBody>
      </p:sp>
      <p:sp>
        <p:nvSpPr>
          <p:cNvPr id="21" name="ZoneTexte 20">
            <a:extLst>
              <a:ext uri="{FF2B5EF4-FFF2-40B4-BE49-F238E27FC236}">
                <a16:creationId xmlns:a16="http://schemas.microsoft.com/office/drawing/2014/main" id="{8E93D65F-80D8-C6AA-D75B-33CD067634CF}"/>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22" name="ZoneTexte 21">
            <a:extLst>
              <a:ext uri="{FF2B5EF4-FFF2-40B4-BE49-F238E27FC236}">
                <a16:creationId xmlns:a16="http://schemas.microsoft.com/office/drawing/2014/main" id="{32778311-1228-BCD2-8330-28C1BABE52BA}"/>
              </a:ext>
            </a:extLst>
          </p:cNvPr>
          <p:cNvSpPr txBox="1"/>
          <p:nvPr/>
        </p:nvSpPr>
        <p:spPr>
          <a:xfrm>
            <a:off x="0" y="7832035"/>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Ref idx="1001">
        <a:schemeClr val="bg1"/>
      </p:bgRef>
    </p:bg>
    <p:spTree>
      <p:nvGrpSpPr>
        <p:cNvPr id="1" name=""/>
        <p:cNvGrpSpPr/>
        <p:nvPr/>
      </p:nvGrpSpPr>
      <p:grpSpPr>
        <a:xfrm>
          <a:off x="0" y="0"/>
          <a:ext cx="0" cy="0"/>
          <a:chOff x="0" y="0"/>
          <a:chExt cx="0" cy="0"/>
        </a:xfrm>
      </p:grpSpPr>
      <p:sp>
        <p:nvSpPr>
          <p:cNvPr id="2" name="Text 0"/>
          <p:cNvSpPr/>
          <p:nvPr/>
        </p:nvSpPr>
        <p:spPr>
          <a:xfrm>
            <a:off x="475742" y="519589"/>
            <a:ext cx="10749558" cy="590312"/>
          </a:xfrm>
          <a:prstGeom prst="rect">
            <a:avLst/>
          </a:prstGeom>
          <a:noFill/>
          <a:ln/>
        </p:spPr>
        <p:txBody>
          <a:bodyPr wrap="none" lIns="0" tIns="0" rIns="0" bIns="0" rtlCol="0" anchor="t"/>
          <a:lstStyle/>
          <a:p>
            <a:pPr marL="0" indent="0">
              <a:lnSpc>
                <a:spcPts val="4600"/>
              </a:lnSpc>
              <a:buNone/>
            </a:pPr>
            <a:r>
              <a:rPr lang="en-US" sz="4800" b="1" dirty="0">
                <a:solidFill>
                  <a:srgbClr val="FF0000"/>
                </a:solidFill>
                <a:latin typeface="Merriweather Bold" pitchFamily="34" charset="0"/>
                <a:ea typeface="Merriweather Bold" pitchFamily="34" charset="-122"/>
              </a:rPr>
              <a:t>Fidelity and Proofreading: Ensuring Accuracy</a:t>
            </a:r>
          </a:p>
        </p:txBody>
      </p:sp>
      <p:sp>
        <p:nvSpPr>
          <p:cNvPr id="3" name="Text 1"/>
          <p:cNvSpPr/>
          <p:nvPr/>
        </p:nvSpPr>
        <p:spPr>
          <a:xfrm>
            <a:off x="661273" y="1487686"/>
            <a:ext cx="13307854" cy="906899"/>
          </a:xfrm>
          <a:prstGeom prst="rect">
            <a:avLst/>
          </a:prstGeom>
          <a:noFill/>
          <a:ln/>
        </p:spPr>
        <p:txBody>
          <a:bodyPr wrap="squar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The fidelity of DNA replication in prokaryotes is crucial for maintaining genetic integrity across generations. To achieve this, prokaryotes have evolved sophisticated mechanisms to ensure high accuracy during DNA synthesis. The primary guardian of replication fidelity is DNA polymerase III, which possesses an intrinsic proofreading ability.</a:t>
            </a:r>
            <a:endParaRPr lang="en-US" sz="1450" dirty="0"/>
          </a:p>
        </p:txBody>
      </p:sp>
      <p:sp>
        <p:nvSpPr>
          <p:cNvPr id="4" name="Text 2"/>
          <p:cNvSpPr/>
          <p:nvPr/>
        </p:nvSpPr>
        <p:spPr>
          <a:xfrm>
            <a:off x="661273" y="2607112"/>
            <a:ext cx="13307854" cy="1209199"/>
          </a:xfrm>
          <a:prstGeom prst="rect">
            <a:avLst/>
          </a:prstGeom>
          <a:noFill/>
          <a:ln/>
        </p:spPr>
        <p:txBody>
          <a:bodyPr wrap="square" lIns="0" tIns="0" rIns="0" bIns="0" rtlCol="0" anchor="t"/>
          <a:lstStyle/>
          <a:p>
            <a:pPr marL="0" indent="0">
              <a:lnSpc>
                <a:spcPts val="2350"/>
              </a:lnSpc>
              <a:buNone/>
            </a:pPr>
            <a:r>
              <a:rPr lang="en-US" sz="1450" dirty="0">
                <a:solidFill>
                  <a:srgbClr val="403C4E"/>
                </a:solidFill>
                <a:latin typeface="Open Sans" pitchFamily="34" charset="0"/>
                <a:ea typeface="Open Sans" pitchFamily="34" charset="-122"/>
                <a:cs typeface="Open Sans" pitchFamily="34" charset="-120"/>
              </a:rPr>
              <a:t>As DNA polymerase III adds nucleotides to the growing strand, it constantly checks for correct base pairing. If an incorrect nucleotide is incorporated, the enzyme's 3' to 5' exonuclease activity allows it to remove the mismatched base and try again. This proofreading mechanism reduces the error rate to approximately one mistake per 10^7 nucleotides. Additionally, post-replication repair systems, such as mismatch repair, further enhance the accuracy by correcting any errors that may have slipped through the initial proofreading process.</a:t>
            </a:r>
            <a:endParaRPr lang="en-US" sz="1450" dirty="0"/>
          </a:p>
        </p:txBody>
      </p:sp>
      <p:pic>
        <p:nvPicPr>
          <p:cNvPr id="5" name="Image 0" descr="preencoded.png"/>
          <p:cNvPicPr>
            <a:picLocks noChangeAspect="1"/>
          </p:cNvPicPr>
          <p:nvPr/>
        </p:nvPicPr>
        <p:blipFill>
          <a:blip r:embed="rId4"/>
          <a:stretch>
            <a:fillRect/>
          </a:stretch>
        </p:blipFill>
        <p:spPr>
          <a:xfrm>
            <a:off x="661273" y="4028837"/>
            <a:ext cx="4246959" cy="2624733"/>
          </a:xfrm>
          <a:prstGeom prst="rect">
            <a:avLst/>
          </a:prstGeom>
        </p:spPr>
      </p:pic>
      <p:sp>
        <p:nvSpPr>
          <p:cNvPr id="6" name="Text 3"/>
          <p:cNvSpPr/>
          <p:nvPr/>
        </p:nvSpPr>
        <p:spPr>
          <a:xfrm>
            <a:off x="661273" y="6889671"/>
            <a:ext cx="2361843" cy="295275"/>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DNA Polymerase III</a:t>
            </a:r>
          </a:p>
        </p:txBody>
      </p:sp>
      <p:sp>
        <p:nvSpPr>
          <p:cNvPr id="7" name="Text 4"/>
          <p:cNvSpPr/>
          <p:nvPr/>
        </p:nvSpPr>
        <p:spPr>
          <a:xfrm>
            <a:off x="661273" y="7298293"/>
            <a:ext cx="4246959" cy="604599"/>
          </a:xfrm>
          <a:prstGeom prst="rect">
            <a:avLst/>
          </a:prstGeom>
          <a:noFill/>
          <a:ln/>
        </p:spPr>
        <p:txBody>
          <a:bodyPr wrap="square" lIns="0" tIns="0" rIns="0" bIns="0" rtlCol="0" anchor="t"/>
          <a:lstStyle/>
          <a:p>
            <a:pPr marL="0" indent="0" algn="l">
              <a:lnSpc>
                <a:spcPts val="2350"/>
              </a:lnSpc>
              <a:buNone/>
            </a:pPr>
            <a:r>
              <a:rPr lang="en-US" sz="1450" dirty="0">
                <a:solidFill>
                  <a:srgbClr val="403C4E"/>
                </a:solidFill>
                <a:latin typeface="Open Sans" pitchFamily="34" charset="0"/>
                <a:ea typeface="Open Sans" pitchFamily="34" charset="-122"/>
                <a:cs typeface="Open Sans" pitchFamily="34" charset="-120"/>
              </a:rPr>
              <a:t>The main replicative enzyme with proofreading capability</a:t>
            </a:r>
            <a:endParaRPr lang="en-US" sz="1450" dirty="0"/>
          </a:p>
        </p:txBody>
      </p:sp>
      <p:pic>
        <p:nvPicPr>
          <p:cNvPr id="8" name="Image 1" descr="preencoded.png"/>
          <p:cNvPicPr>
            <a:picLocks noChangeAspect="1"/>
          </p:cNvPicPr>
          <p:nvPr/>
        </p:nvPicPr>
        <p:blipFill>
          <a:blip r:embed="rId5"/>
          <a:stretch>
            <a:fillRect/>
          </a:stretch>
        </p:blipFill>
        <p:spPr>
          <a:xfrm>
            <a:off x="5191601" y="4028837"/>
            <a:ext cx="4247078" cy="2624852"/>
          </a:xfrm>
          <a:prstGeom prst="rect">
            <a:avLst/>
          </a:prstGeom>
        </p:spPr>
      </p:pic>
      <p:sp>
        <p:nvSpPr>
          <p:cNvPr id="9" name="Text 5"/>
          <p:cNvSpPr/>
          <p:nvPr/>
        </p:nvSpPr>
        <p:spPr>
          <a:xfrm>
            <a:off x="5191601" y="6889790"/>
            <a:ext cx="2703195" cy="295275"/>
          </a:xfrm>
          <a:prstGeom prst="rect">
            <a:avLst/>
          </a:prstGeom>
          <a:noFill/>
          <a:ln/>
        </p:spPr>
        <p:txBody>
          <a:bodyPr wrap="none" lIns="0" tIns="0" rIns="0" bIns="0" rtlCol="0" anchor="t"/>
          <a:lstStyle/>
          <a:p>
            <a:pPr>
              <a:lnSpc>
                <a:spcPts val="2550"/>
              </a:lnSpc>
            </a:pPr>
            <a:r>
              <a:rPr lang="en-US" sz="2200" b="1" dirty="0">
                <a:solidFill>
                  <a:srgbClr val="C00000"/>
                </a:solidFill>
                <a:latin typeface="Merriweather Bold" pitchFamily="34" charset="0"/>
              </a:rPr>
              <a:t>Proofreading in Action</a:t>
            </a:r>
          </a:p>
        </p:txBody>
      </p:sp>
      <p:sp>
        <p:nvSpPr>
          <p:cNvPr id="10" name="Text 6"/>
          <p:cNvSpPr/>
          <p:nvPr/>
        </p:nvSpPr>
        <p:spPr>
          <a:xfrm>
            <a:off x="5191601" y="7298412"/>
            <a:ext cx="4247078" cy="302300"/>
          </a:xfrm>
          <a:prstGeom prst="rect">
            <a:avLst/>
          </a:prstGeom>
          <a:noFill/>
          <a:ln/>
        </p:spPr>
        <p:txBody>
          <a:bodyPr wrap="none" lIns="0" tIns="0" rIns="0" bIns="0" rtlCol="0" anchor="t"/>
          <a:lstStyle/>
          <a:p>
            <a:pPr marL="0" indent="0" algn="l">
              <a:lnSpc>
                <a:spcPts val="2350"/>
              </a:lnSpc>
              <a:buNone/>
            </a:pPr>
            <a:r>
              <a:rPr lang="en-US" sz="1450" dirty="0">
                <a:solidFill>
                  <a:srgbClr val="403C4E"/>
                </a:solidFill>
                <a:latin typeface="Open Sans" pitchFamily="34" charset="0"/>
                <a:ea typeface="Open Sans" pitchFamily="34" charset="-122"/>
                <a:cs typeface="Open Sans" pitchFamily="34" charset="-120"/>
              </a:rPr>
              <a:t>Removal of incorrectly incorporated nucleotides</a:t>
            </a:r>
            <a:endParaRPr lang="en-US" sz="1450" dirty="0"/>
          </a:p>
        </p:txBody>
      </p:sp>
      <p:pic>
        <p:nvPicPr>
          <p:cNvPr id="11" name="Image 2" descr="preencoded.png"/>
          <p:cNvPicPr>
            <a:picLocks noChangeAspect="1"/>
          </p:cNvPicPr>
          <p:nvPr/>
        </p:nvPicPr>
        <p:blipFill>
          <a:blip r:embed="rId6"/>
          <a:stretch>
            <a:fillRect/>
          </a:stretch>
        </p:blipFill>
        <p:spPr>
          <a:xfrm>
            <a:off x="9722048" y="4028837"/>
            <a:ext cx="4247078" cy="2624852"/>
          </a:xfrm>
          <a:prstGeom prst="rect">
            <a:avLst/>
          </a:prstGeom>
        </p:spPr>
      </p:pic>
      <p:sp>
        <p:nvSpPr>
          <p:cNvPr id="12" name="Text 7"/>
          <p:cNvSpPr/>
          <p:nvPr/>
        </p:nvSpPr>
        <p:spPr>
          <a:xfrm>
            <a:off x="9722048" y="6889790"/>
            <a:ext cx="2361843" cy="295275"/>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Mismatch Repair</a:t>
            </a:r>
          </a:p>
        </p:txBody>
      </p:sp>
      <p:sp>
        <p:nvSpPr>
          <p:cNvPr id="13" name="Text 8"/>
          <p:cNvSpPr/>
          <p:nvPr/>
        </p:nvSpPr>
        <p:spPr>
          <a:xfrm>
            <a:off x="9722048" y="7298412"/>
            <a:ext cx="4247078" cy="302300"/>
          </a:xfrm>
          <a:prstGeom prst="rect">
            <a:avLst/>
          </a:prstGeom>
          <a:noFill/>
          <a:ln/>
        </p:spPr>
        <p:txBody>
          <a:bodyPr wrap="none" lIns="0" tIns="0" rIns="0" bIns="0" rtlCol="0" anchor="t"/>
          <a:lstStyle/>
          <a:p>
            <a:pPr marL="0" indent="0" algn="l">
              <a:lnSpc>
                <a:spcPts val="2350"/>
              </a:lnSpc>
              <a:buNone/>
            </a:pPr>
            <a:r>
              <a:rPr lang="en-US" sz="1450" dirty="0">
                <a:solidFill>
                  <a:srgbClr val="403C4E"/>
                </a:solidFill>
                <a:latin typeface="Open Sans" pitchFamily="34" charset="0"/>
                <a:ea typeface="Open Sans" pitchFamily="34" charset="-122"/>
                <a:cs typeface="Open Sans" pitchFamily="34" charset="-120"/>
              </a:rPr>
              <a:t>Post-replication error correction system</a:t>
            </a:r>
            <a:endParaRPr lang="en-US" sz="1450" dirty="0"/>
          </a:p>
        </p:txBody>
      </p:sp>
      <p:sp>
        <p:nvSpPr>
          <p:cNvPr id="14" name="ZoneTexte 13">
            <a:extLst>
              <a:ext uri="{FF2B5EF4-FFF2-40B4-BE49-F238E27FC236}">
                <a16:creationId xmlns:a16="http://schemas.microsoft.com/office/drawing/2014/main" id="{20D899A7-DCBB-8A69-21DD-7BF3E17ED349}"/>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0FFDEF3C-5E2F-F51C-03E8-BC9FE8110BD7}"/>
              </a:ext>
            </a:extLst>
          </p:cNvPr>
          <p:cNvSpPr txBox="1"/>
          <p:nvPr/>
        </p:nvSpPr>
        <p:spPr>
          <a:xfrm>
            <a:off x="0" y="7914533"/>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C24BCEEF-0EE2-3507-9673-C5BECE6334FD}"/>
            </a:ext>
          </a:extLst>
        </p:cNvPr>
        <p:cNvGrpSpPr/>
        <p:nvPr/>
      </p:nvGrpSpPr>
      <p:grpSpPr>
        <a:xfrm>
          <a:off x="0" y="0"/>
          <a:ext cx="0" cy="0"/>
          <a:chOff x="0" y="0"/>
          <a:chExt cx="0" cy="0"/>
        </a:xfrm>
      </p:grpSpPr>
      <p:pic>
        <p:nvPicPr>
          <p:cNvPr id="5" name="Image 0" descr="preencoded.png">
            <a:extLst>
              <a:ext uri="{FF2B5EF4-FFF2-40B4-BE49-F238E27FC236}">
                <a16:creationId xmlns:a16="http://schemas.microsoft.com/office/drawing/2014/main" id="{790E7ECA-BDA1-6B48-E212-070449762010}"/>
              </a:ext>
            </a:extLst>
          </p:cNvPr>
          <p:cNvPicPr>
            <a:picLocks noChangeAspect="1"/>
          </p:cNvPicPr>
          <p:nvPr/>
        </p:nvPicPr>
        <p:blipFill>
          <a:blip r:embed="rId4"/>
          <a:stretch>
            <a:fillRect/>
          </a:stretch>
        </p:blipFill>
        <p:spPr>
          <a:xfrm>
            <a:off x="661273" y="650333"/>
            <a:ext cx="12670414" cy="5608916"/>
          </a:xfrm>
          <a:prstGeom prst="rect">
            <a:avLst/>
          </a:prstGeom>
        </p:spPr>
      </p:pic>
      <p:sp>
        <p:nvSpPr>
          <p:cNvPr id="6" name="Text 3">
            <a:extLst>
              <a:ext uri="{FF2B5EF4-FFF2-40B4-BE49-F238E27FC236}">
                <a16:creationId xmlns:a16="http://schemas.microsoft.com/office/drawing/2014/main" id="{DAC4EEC7-8AEA-1552-A2C9-95C3219C7D50}"/>
              </a:ext>
            </a:extLst>
          </p:cNvPr>
          <p:cNvSpPr/>
          <p:nvPr/>
        </p:nvSpPr>
        <p:spPr>
          <a:xfrm>
            <a:off x="661273" y="6889671"/>
            <a:ext cx="2361843" cy="295275"/>
          </a:xfrm>
          <a:prstGeom prst="rect">
            <a:avLst/>
          </a:prstGeom>
          <a:noFill/>
          <a:ln/>
        </p:spPr>
        <p:txBody>
          <a:bodyPr wrap="none" lIns="0" tIns="0" rIns="0" bIns="0" rtlCol="0" anchor="t"/>
          <a:lstStyle/>
          <a:p>
            <a:pPr indent="0">
              <a:lnSpc>
                <a:spcPts val="2550"/>
              </a:lnSpc>
              <a:buNone/>
            </a:pPr>
            <a:r>
              <a:rPr lang="en-US" sz="2200" b="1" dirty="0">
                <a:solidFill>
                  <a:srgbClr val="C00000"/>
                </a:solidFill>
                <a:latin typeface="Merriweather Bold" pitchFamily="34" charset="0"/>
              </a:rPr>
              <a:t>DNA Polymerase III</a:t>
            </a:r>
          </a:p>
        </p:txBody>
      </p:sp>
      <p:sp>
        <p:nvSpPr>
          <p:cNvPr id="7" name="Text 4">
            <a:extLst>
              <a:ext uri="{FF2B5EF4-FFF2-40B4-BE49-F238E27FC236}">
                <a16:creationId xmlns:a16="http://schemas.microsoft.com/office/drawing/2014/main" id="{AE6E5987-8781-8D46-0E8F-A0E1B01BB5F4}"/>
              </a:ext>
            </a:extLst>
          </p:cNvPr>
          <p:cNvSpPr/>
          <p:nvPr/>
        </p:nvSpPr>
        <p:spPr>
          <a:xfrm>
            <a:off x="661273" y="7298293"/>
            <a:ext cx="6865962" cy="604599"/>
          </a:xfrm>
          <a:prstGeom prst="rect">
            <a:avLst/>
          </a:prstGeom>
          <a:noFill/>
          <a:ln/>
        </p:spPr>
        <p:txBody>
          <a:bodyPr wrap="square" lIns="0" tIns="0" rIns="0" bIns="0" rtlCol="0" anchor="t"/>
          <a:lstStyle/>
          <a:p>
            <a:pPr marL="0" indent="0" algn="l">
              <a:lnSpc>
                <a:spcPts val="2350"/>
              </a:lnSpc>
              <a:buNone/>
            </a:pPr>
            <a:r>
              <a:rPr lang="en-US" sz="1450" dirty="0">
                <a:solidFill>
                  <a:srgbClr val="403C4E"/>
                </a:solidFill>
                <a:latin typeface="Open Sans" pitchFamily="34" charset="0"/>
                <a:ea typeface="Open Sans" pitchFamily="34" charset="-122"/>
                <a:cs typeface="Open Sans" pitchFamily="34" charset="-120"/>
              </a:rPr>
              <a:t>The main replicative enzyme with proofreading capability</a:t>
            </a:r>
            <a:endParaRPr lang="en-US" sz="1450" dirty="0"/>
          </a:p>
        </p:txBody>
      </p:sp>
      <p:sp>
        <p:nvSpPr>
          <p:cNvPr id="14" name="ZoneTexte 13">
            <a:extLst>
              <a:ext uri="{FF2B5EF4-FFF2-40B4-BE49-F238E27FC236}">
                <a16:creationId xmlns:a16="http://schemas.microsoft.com/office/drawing/2014/main" id="{7B8A51D1-22B2-0854-CA53-8B6A9D8A24B4}"/>
              </a:ext>
            </a:extLst>
          </p:cNvPr>
          <p:cNvSpPr txBox="1"/>
          <p:nvPr/>
        </p:nvSpPr>
        <p:spPr>
          <a:xfrm>
            <a:off x="12960626" y="7832035"/>
            <a:ext cx="1484244" cy="369332"/>
          </a:xfrm>
          <a:prstGeom prst="rect">
            <a:avLst/>
          </a:prstGeom>
          <a:solidFill>
            <a:schemeClr val="bg1"/>
          </a:solidFill>
        </p:spPr>
        <p:txBody>
          <a:bodyPr wrap="square" rtlCol="0">
            <a:spAutoFit/>
          </a:bodyPr>
          <a:lstStyle/>
          <a:p>
            <a:endParaRPr lang="fr-FR" dirty="0"/>
          </a:p>
        </p:txBody>
      </p:sp>
      <p:sp>
        <p:nvSpPr>
          <p:cNvPr id="15" name="ZoneTexte 14">
            <a:extLst>
              <a:ext uri="{FF2B5EF4-FFF2-40B4-BE49-F238E27FC236}">
                <a16:creationId xmlns:a16="http://schemas.microsoft.com/office/drawing/2014/main" id="{32299392-8E35-698C-2B13-BDD563DB988B}"/>
              </a:ext>
            </a:extLst>
          </p:cNvPr>
          <p:cNvSpPr txBox="1"/>
          <p:nvPr/>
        </p:nvSpPr>
        <p:spPr>
          <a:xfrm>
            <a:off x="0" y="7914533"/>
            <a:ext cx="14630400" cy="369332"/>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extLst>
      <p:ext uri="{BB962C8B-B14F-4D97-AF65-F5344CB8AC3E}">
        <p14:creationId xmlns:p14="http://schemas.microsoft.com/office/powerpoint/2010/main" val="356464684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213</TotalTime>
  <Words>1719</Words>
  <Application>Microsoft Office PowerPoint</Application>
  <PresentationFormat>Personnalisé</PresentationFormat>
  <Paragraphs>138</Paragraphs>
  <Slides>13</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Merriweather Bold</vt:lpstr>
      <vt:lpstr>Arial</vt:lpstr>
      <vt:lpstr>Open Sans Bold</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6</cp:revision>
  <dcterms:created xsi:type="dcterms:W3CDTF">2024-10-22T22:28:41Z</dcterms:created>
  <dcterms:modified xsi:type="dcterms:W3CDTF">2024-11-15T16:13:29Z</dcterms:modified>
</cp:coreProperties>
</file>