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3DC7E99-540F-4A61-A518-18CDB38D378C}"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3508918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DC7E99-540F-4A61-A518-18CDB38D378C}"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3761025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DC7E99-540F-4A61-A518-18CDB38D378C}"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2294245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DC7E99-540F-4A61-A518-18CDB38D378C}"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3649031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3DC7E99-540F-4A61-A518-18CDB38D378C}"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124327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3DC7E99-540F-4A61-A518-18CDB38D378C}"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3175581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3DC7E99-540F-4A61-A518-18CDB38D378C}" type="datetimeFigureOut">
              <a:rPr lang="fr-FR" smtClean="0"/>
              <a:t>13/04/2020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2609268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3DC7E99-540F-4A61-A518-18CDB38D378C}" type="datetimeFigureOut">
              <a:rPr lang="fr-FR" smtClean="0"/>
              <a:t>13/04/2020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3623668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DC7E99-540F-4A61-A518-18CDB38D378C}" type="datetimeFigureOut">
              <a:rPr lang="fr-FR" smtClean="0"/>
              <a:t>13/04/2020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1608160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3DC7E99-540F-4A61-A518-18CDB38D378C}"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246898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3DC7E99-540F-4A61-A518-18CDB38D378C}"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B900BE-8E89-4959-9F6D-EF687B87CF71}" type="slidenum">
              <a:rPr lang="fr-FR" smtClean="0"/>
              <a:t>‹N°›</a:t>
            </a:fld>
            <a:endParaRPr lang="fr-FR"/>
          </a:p>
        </p:txBody>
      </p:sp>
    </p:spTree>
    <p:extLst>
      <p:ext uri="{BB962C8B-B14F-4D97-AF65-F5344CB8AC3E}">
        <p14:creationId xmlns:p14="http://schemas.microsoft.com/office/powerpoint/2010/main" val="263730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DC7E99-540F-4A61-A518-18CDB38D378C}" type="datetimeFigureOut">
              <a:rPr lang="fr-FR" smtClean="0"/>
              <a:t>13/04/2020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900BE-8E89-4959-9F6D-EF687B87CF71}" type="slidenum">
              <a:rPr lang="fr-FR" smtClean="0"/>
              <a:t>‹N°›</a:t>
            </a:fld>
            <a:endParaRPr lang="fr-FR"/>
          </a:p>
        </p:txBody>
      </p:sp>
    </p:spTree>
    <p:extLst>
      <p:ext uri="{BB962C8B-B14F-4D97-AF65-F5344CB8AC3E}">
        <p14:creationId xmlns:p14="http://schemas.microsoft.com/office/powerpoint/2010/main" val="2255614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a:t>علم البيئة</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237921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196753"/>
            <a:ext cx="8229600" cy="5332858"/>
          </a:xfrm>
        </p:spPr>
        <p:txBody>
          <a:bodyPr/>
          <a:lstStyle/>
          <a:p>
            <a:pPr marL="0" indent="0" algn="just" rtl="1">
              <a:buNone/>
            </a:pPr>
            <a:r>
              <a:rPr lang="ar-DZ" dirty="0"/>
              <a:t>النباتات:</a:t>
            </a:r>
            <a:endParaRPr lang="fr-FR" dirty="0"/>
          </a:p>
          <a:p>
            <a:pPr marL="0" indent="0" algn="just" rtl="1">
              <a:buNone/>
            </a:pPr>
            <a:r>
              <a:rPr lang="ar-DZ" dirty="0" err="1" smtClean="0"/>
              <a:t>ياثر</a:t>
            </a:r>
            <a:r>
              <a:rPr lang="ar-DZ" dirty="0" smtClean="0"/>
              <a:t> </a:t>
            </a:r>
            <a:r>
              <a:rPr lang="ar-DZ" dirty="0"/>
              <a:t>نمو النباتات المختلفة </a:t>
            </a:r>
            <a:r>
              <a:rPr lang="ar-DZ" dirty="0" err="1"/>
              <a:t>با</a:t>
            </a:r>
            <a:r>
              <a:rPr lang="ar-DZ" dirty="0"/>
              <a:t> القرب من المباني الاثرية او طبقات الجدران الى تشقق و تشرخ تلك الطبقات و انفصالها بسبب الجدور </a:t>
            </a:r>
            <a:r>
              <a:rPr lang="ar-DZ" dirty="0" smtClean="0"/>
              <a:t>حيت </a:t>
            </a:r>
            <a:r>
              <a:rPr lang="ar-DZ" smtClean="0"/>
              <a:t>يقوم بتأثير </a:t>
            </a:r>
            <a:r>
              <a:rPr lang="ar-DZ" dirty="0"/>
              <a:t>على مواد البناء عن طريق الضغط ،كما ان تشكل المواد </a:t>
            </a:r>
            <a:r>
              <a:rPr lang="ar-DZ" dirty="0" err="1"/>
              <a:t>الدوبالية</a:t>
            </a:r>
            <a:r>
              <a:rPr lang="ar-DZ" dirty="0"/>
              <a:t> نتيجة عمليات التعفن التي تتعرض لها الجدور تتحول الى وسط ملائم لنمو الكائنات الحية الدقيقة.  </a:t>
            </a:r>
            <a:endParaRPr lang="fr-FR" dirty="0"/>
          </a:p>
          <a:p>
            <a:pPr marL="0" indent="0" algn="just">
              <a:buNone/>
            </a:pPr>
            <a:endParaRPr lang="fr-FR" dirty="0"/>
          </a:p>
        </p:txBody>
      </p:sp>
    </p:spTree>
    <p:extLst>
      <p:ext uri="{BB962C8B-B14F-4D97-AF65-F5344CB8AC3E}">
        <p14:creationId xmlns:p14="http://schemas.microsoft.com/office/powerpoint/2010/main" val="280743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rtl="1">
              <a:buNone/>
            </a:pPr>
            <a:r>
              <a:rPr lang="ar-DZ" dirty="0"/>
              <a:t>علم البيئة:</a:t>
            </a:r>
            <a:endParaRPr lang="fr-FR" dirty="0"/>
          </a:p>
          <a:p>
            <a:pPr marL="0" indent="0" algn="just" rtl="1">
              <a:buNone/>
            </a:pPr>
            <a:r>
              <a:rPr lang="ar-DZ" dirty="0"/>
              <a:t>نشا علم البيئة كحاجة موضوعية  ليبحث في احوال البيئة الطبيعية او مجموعة النباتات و الكائنات الحية الموجودة في </a:t>
            </a:r>
            <a:r>
              <a:rPr lang="ar-DZ" dirty="0" err="1"/>
              <a:t>البيئة،كما</a:t>
            </a:r>
            <a:r>
              <a:rPr lang="ar-DZ" dirty="0"/>
              <a:t> يعتبر فرع من علم الاحياء حيث يبحث في الكائنات الحية ومواطنها البيئية.</a:t>
            </a:r>
            <a:endParaRPr lang="fr-FR" dirty="0"/>
          </a:p>
          <a:p>
            <a:pPr marL="0" indent="0" algn="just" rtl="1">
              <a:buNone/>
            </a:pPr>
            <a:r>
              <a:rPr lang="ar-DZ" dirty="0" err="1"/>
              <a:t>با</a:t>
            </a:r>
            <a:r>
              <a:rPr lang="ar-DZ" dirty="0"/>
              <a:t> النسبة للمصطلح هو مشتق من </a:t>
            </a:r>
            <a:r>
              <a:rPr lang="ar-DZ" dirty="0" smtClean="0"/>
              <a:t>اليونانية</a:t>
            </a:r>
            <a:r>
              <a:rPr lang="fr-FR" dirty="0" smtClean="0"/>
              <a:t> </a:t>
            </a:r>
            <a:r>
              <a:rPr lang="ar-DZ" dirty="0" smtClean="0"/>
              <a:t>معناها </a:t>
            </a:r>
            <a:r>
              <a:rPr lang="ar-DZ" dirty="0"/>
              <a:t>علم دراسة اماكن معيشة الكائنات الحية وكل ما يحيط بها.</a:t>
            </a:r>
            <a:endParaRPr lang="fr-FR" dirty="0"/>
          </a:p>
          <a:p>
            <a:pPr marL="0" indent="0" algn="just">
              <a:buNone/>
            </a:pPr>
            <a:endParaRPr lang="fr-FR" dirty="0"/>
          </a:p>
        </p:txBody>
      </p:sp>
    </p:spTree>
    <p:extLst>
      <p:ext uri="{BB962C8B-B14F-4D97-AF65-F5344CB8AC3E}">
        <p14:creationId xmlns:p14="http://schemas.microsoft.com/office/powerpoint/2010/main" val="420918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rtl="1">
              <a:buNone/>
            </a:pPr>
            <a:r>
              <a:rPr lang="ar-DZ" dirty="0"/>
              <a:t>علم الاحياء او البيولوجيا: تخصص هدا العلم في دراسة المجاميع الحية من افات حشرية او كائنات دقيقة (فطريات وبكتيريا) وقوارض او طيور او حيوانات اخرى ممكن ان تتواجد في الاماكن الاثرية  وتتلف التحف والاثار ويدرس هدا العلم انواع هده الكائنات الحية ،يعرفها تم يدرس دورة حياتها وطبيعة الضرر الدي تقوم به واشكال  ومظاهر الضرر التي يمكن ان تحدته تم يدرس الطرق المختلفة </a:t>
            </a:r>
            <a:r>
              <a:rPr lang="ar-DZ" dirty="0" smtClean="0"/>
              <a:t>الحديثة </a:t>
            </a:r>
            <a:r>
              <a:rPr lang="ar-DZ" dirty="0"/>
              <a:t>لمقاومة هده </a:t>
            </a:r>
            <a:r>
              <a:rPr lang="ar-DZ" dirty="0" smtClean="0"/>
              <a:t>الآفات </a:t>
            </a:r>
            <a:r>
              <a:rPr lang="ar-DZ" dirty="0"/>
              <a:t>الحية سواء باستخدام المبيدات </a:t>
            </a:r>
            <a:r>
              <a:rPr lang="ar-DZ" dirty="0" err="1"/>
              <a:t>با</a:t>
            </a:r>
            <a:r>
              <a:rPr lang="ar-DZ" dirty="0"/>
              <a:t> الملامسة او التبخير </a:t>
            </a:r>
            <a:r>
              <a:rPr lang="ar-DZ" dirty="0" err="1"/>
              <a:t>با</a:t>
            </a:r>
            <a:r>
              <a:rPr lang="ar-DZ" dirty="0"/>
              <a:t> </a:t>
            </a:r>
            <a:endParaRPr lang="fr-FR" dirty="0"/>
          </a:p>
        </p:txBody>
      </p:sp>
    </p:spTree>
    <p:extLst>
      <p:ext uri="{BB962C8B-B14F-4D97-AF65-F5344CB8AC3E}">
        <p14:creationId xmlns:p14="http://schemas.microsoft.com/office/powerpoint/2010/main" val="2299392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a:t>الاستعمال المباشر او غير المباشر ولكن بطريقة غير متلفة كدلك استخدام الطرق الطبيعية متل الاشعاعات و الموجات الكهرومغناطيسية او الموجات فوق السمعية.</a:t>
            </a:r>
            <a:endParaRPr lang="fr-FR" dirty="0"/>
          </a:p>
          <a:p>
            <a:pPr marL="0" indent="0" algn="just" rtl="1">
              <a:buNone/>
            </a:pPr>
            <a:r>
              <a:rPr lang="ar-DZ" dirty="0" err="1"/>
              <a:t>التاتيرات</a:t>
            </a:r>
            <a:r>
              <a:rPr lang="ar-DZ" dirty="0"/>
              <a:t> البيولوجية:</a:t>
            </a:r>
            <a:endParaRPr lang="fr-FR" dirty="0"/>
          </a:p>
          <a:p>
            <a:pPr marL="0" indent="0" algn="just" rtl="1">
              <a:buNone/>
            </a:pPr>
            <a:r>
              <a:rPr lang="ar-DZ" dirty="0" err="1"/>
              <a:t>تتمتل</a:t>
            </a:r>
            <a:r>
              <a:rPr lang="ar-DZ" dirty="0"/>
              <a:t> </a:t>
            </a:r>
            <a:r>
              <a:rPr lang="ar-DZ" dirty="0" err="1"/>
              <a:t>التاتيرات</a:t>
            </a:r>
            <a:r>
              <a:rPr lang="ar-DZ" dirty="0"/>
              <a:t> البيولوجية في زيادة الرطوبة </a:t>
            </a:r>
            <a:r>
              <a:rPr lang="ar-DZ" dirty="0" err="1"/>
              <a:t>با</a:t>
            </a:r>
            <a:r>
              <a:rPr lang="ar-DZ" dirty="0"/>
              <a:t> النسبة لمواد البناء اد يساعد على نمو الفطريات حيت ان النمو الفطري يبدا عند ارتفاع الرطوبة النسبية اكتر من 7/ حيت ان </a:t>
            </a:r>
            <a:r>
              <a:rPr lang="ar-DZ" dirty="0" err="1"/>
              <a:t>جراتيم</a:t>
            </a:r>
            <a:r>
              <a:rPr lang="ar-DZ" dirty="0"/>
              <a:t> الفطريات موجودة في الهواء وعلى سطح المباني حيث  ان </a:t>
            </a:r>
            <a:r>
              <a:rPr lang="ar-DZ" dirty="0" err="1"/>
              <a:t>جراتيم</a:t>
            </a:r>
            <a:r>
              <a:rPr lang="ar-DZ" dirty="0"/>
              <a:t> </a:t>
            </a:r>
            <a:endParaRPr lang="fr-FR" dirty="0"/>
          </a:p>
        </p:txBody>
      </p:sp>
    </p:spTree>
    <p:extLst>
      <p:ext uri="{BB962C8B-B14F-4D97-AF65-F5344CB8AC3E}">
        <p14:creationId xmlns:p14="http://schemas.microsoft.com/office/powerpoint/2010/main" val="263917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rtl="1">
              <a:buNone/>
            </a:pPr>
            <a:r>
              <a:rPr lang="ar-DZ" dirty="0"/>
              <a:t>الفطريات موجودة في الهواء وعلى سطح المباني  حيث تبدا مستعمراتها في النمو  بالوان مختلفة منها البني و الاسود  و الاخضر و الاصفر حيث تعمل على تشويه المظهر الجمالي  للمباني كما يساعد على نمو  الطحالب  ودلك لقدرتها على امتصاص الرطوبة من الهواء ونموها ودلك لقدرتها على امتصاص الرطوبة من الهواء ونموها بسهولة على </a:t>
            </a:r>
            <a:r>
              <a:rPr lang="ar-DZ" dirty="0" err="1"/>
              <a:t>الحوائط</a:t>
            </a:r>
            <a:r>
              <a:rPr lang="ar-DZ" dirty="0"/>
              <a:t> الخارجية للمباني.</a:t>
            </a:r>
            <a:endParaRPr lang="fr-FR" dirty="0"/>
          </a:p>
          <a:p>
            <a:pPr marL="0" indent="0" algn="just" rtl="1">
              <a:buNone/>
            </a:pPr>
            <a:endParaRPr lang="fr-FR" dirty="0"/>
          </a:p>
        </p:txBody>
      </p:sp>
    </p:spTree>
    <p:extLst>
      <p:ext uri="{BB962C8B-B14F-4D97-AF65-F5344CB8AC3E}">
        <p14:creationId xmlns:p14="http://schemas.microsoft.com/office/powerpoint/2010/main" val="362516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lgn="just" rtl="1">
              <a:buNone/>
            </a:pPr>
            <a:r>
              <a:rPr lang="ar-DZ" dirty="0"/>
              <a:t>العوامل البيولوجية</a:t>
            </a:r>
            <a:r>
              <a:rPr lang="ar-DZ" dirty="0" smtClean="0"/>
              <a:t>:</a:t>
            </a:r>
            <a:endParaRPr lang="fr-FR" dirty="0" smtClean="0"/>
          </a:p>
          <a:p>
            <a:pPr marL="0" indent="0" algn="just" rtl="1">
              <a:buNone/>
            </a:pPr>
            <a:r>
              <a:rPr lang="ar-SA" dirty="0"/>
              <a:t>- البكتريا : أصغر الكائنات الحية التي تنتمي إلي المملكة النباتية وتنمو البكتريا في درجة حرارة </a:t>
            </a:r>
            <a:r>
              <a:rPr lang="ar-SA" dirty="0" smtClean="0"/>
              <a:t>37م</a:t>
            </a:r>
            <a:r>
              <a:rPr lang="fr-FR" dirty="0" smtClean="0"/>
              <a:t> </a:t>
            </a:r>
            <a:r>
              <a:rPr lang="ar-SA" dirty="0" smtClean="0"/>
              <a:t>والتي </a:t>
            </a:r>
            <a:r>
              <a:rPr lang="ar-SA" dirty="0"/>
              <a:t>تنخفض في فصل الشتاء ويتمثل خطر النمو البكتيري في الطوب اللبن في أن بعضها </a:t>
            </a:r>
            <a:r>
              <a:rPr lang="ar-SA" dirty="0" err="1"/>
              <a:t>يسطيع</a:t>
            </a:r>
            <a:r>
              <a:rPr lang="ar-SA" dirty="0"/>
              <a:t> أن يؤكد الكبريت أو أحد </a:t>
            </a:r>
            <a:r>
              <a:rPr lang="ar-SA" dirty="0" err="1"/>
              <a:t>مكوناتة</a:t>
            </a:r>
            <a:r>
              <a:rPr lang="ar-SA" dirty="0"/>
              <a:t> حتي تكون حمض </a:t>
            </a:r>
            <a:r>
              <a:rPr lang="ar-SA" dirty="0" err="1"/>
              <a:t>الكبريتك</a:t>
            </a:r>
            <a:r>
              <a:rPr lang="ar-SA" dirty="0"/>
              <a:t> الذي يتفاعل مع مكونات الطوب اللبن </a:t>
            </a:r>
            <a:r>
              <a:rPr lang="ar-SA" dirty="0" err="1"/>
              <a:t>ويسطيع</a:t>
            </a:r>
            <a:r>
              <a:rPr lang="ar-SA" dirty="0"/>
              <a:t> أن يحللها </a:t>
            </a:r>
            <a:r>
              <a:rPr lang="ar-SA" dirty="0" err="1"/>
              <a:t>أويكون</a:t>
            </a:r>
            <a:r>
              <a:rPr lang="ar-SA" dirty="0"/>
              <a:t> قشرة صلبة </a:t>
            </a:r>
            <a:r>
              <a:rPr lang="ar-SA" dirty="0" smtClean="0"/>
              <a:t>ع</a:t>
            </a:r>
            <a:r>
              <a:rPr lang="ar-DZ" dirty="0" err="1" smtClean="0"/>
              <a:t>لى</a:t>
            </a:r>
            <a:r>
              <a:rPr lang="ar-SA" dirty="0" smtClean="0"/>
              <a:t> </a:t>
            </a:r>
            <a:r>
              <a:rPr lang="ar-SA" dirty="0"/>
              <a:t>السطح كما أنها تؤدي إلي تشوية المبني بفعل البقع التي تتركها ،كما توجد أنواع أخري من البكتريا تستمد طاقتها من أكسدة المواد العضوية وتؤدي إلي تكوين أحماض عضوية ومنها حمض </a:t>
            </a:r>
            <a:r>
              <a:rPr lang="ar-SA" dirty="0" err="1"/>
              <a:t>الأتساليك</a:t>
            </a:r>
            <a:r>
              <a:rPr lang="ar-SA" dirty="0"/>
              <a:t> مما يؤثر في سلباً </a:t>
            </a:r>
            <a:r>
              <a:rPr lang="ar-SA" dirty="0" smtClean="0"/>
              <a:t>ع</a:t>
            </a:r>
            <a:r>
              <a:rPr lang="ar-DZ" dirty="0" err="1" smtClean="0"/>
              <a:t>لى</a:t>
            </a:r>
            <a:r>
              <a:rPr lang="ar-SA" dirty="0" smtClean="0"/>
              <a:t> مكونات</a:t>
            </a:r>
            <a:r>
              <a:rPr lang="ar-DZ" dirty="0" smtClean="0"/>
              <a:t> المواد</a:t>
            </a:r>
            <a:endParaRPr lang="fr-FR" dirty="0"/>
          </a:p>
          <a:p>
            <a:endParaRPr lang="fr-FR" dirty="0"/>
          </a:p>
        </p:txBody>
      </p:sp>
    </p:spTree>
    <p:extLst>
      <p:ext uri="{BB962C8B-B14F-4D97-AF65-F5344CB8AC3E}">
        <p14:creationId xmlns:p14="http://schemas.microsoft.com/office/powerpoint/2010/main" val="2700747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lgn="just" rtl="1">
              <a:buNone/>
            </a:pPr>
            <a:r>
              <a:rPr lang="ar-DZ" dirty="0"/>
              <a:t>الطحالب</a:t>
            </a:r>
            <a:r>
              <a:rPr lang="ar-DZ" dirty="0" smtClean="0"/>
              <a:t>:</a:t>
            </a:r>
          </a:p>
          <a:p>
            <a:pPr marL="0" indent="0" algn="just" rtl="1">
              <a:buNone/>
            </a:pPr>
            <a:r>
              <a:rPr lang="ar-SA" dirty="0"/>
              <a:t>عبارة عن نباتات لا تميز فيها أنسجة مثل الساق </a:t>
            </a:r>
            <a:r>
              <a:rPr lang="ar-SA" dirty="0" err="1"/>
              <a:t>والأوارق</a:t>
            </a:r>
            <a:r>
              <a:rPr lang="ar-SA" dirty="0"/>
              <a:t> وتحتوي </a:t>
            </a:r>
            <a:r>
              <a:rPr lang="ar-SA" dirty="0" smtClean="0"/>
              <a:t>ع</a:t>
            </a:r>
            <a:r>
              <a:rPr lang="ar-DZ" dirty="0" err="1" smtClean="0"/>
              <a:t>لى</a:t>
            </a:r>
            <a:r>
              <a:rPr lang="ar-SA" dirty="0" smtClean="0"/>
              <a:t> </a:t>
            </a:r>
            <a:r>
              <a:rPr lang="ar-SA" dirty="0"/>
              <a:t>مادة </a:t>
            </a:r>
            <a:r>
              <a:rPr lang="ar-SA" dirty="0" err="1"/>
              <a:t>الكوروفيل</a:t>
            </a:r>
            <a:r>
              <a:rPr lang="ar-SA" dirty="0"/>
              <a:t> ويتمثل خطرها في أنها تستطيع مهاجمة مواد البناء بضرارة في الرطوبة </a:t>
            </a:r>
            <a:r>
              <a:rPr lang="ar-SA" dirty="0" smtClean="0"/>
              <a:t>العالية </a:t>
            </a:r>
            <a:r>
              <a:rPr lang="ar-SA" dirty="0"/>
              <a:t>، كما </a:t>
            </a:r>
            <a:r>
              <a:rPr lang="ar-SA" dirty="0" smtClean="0"/>
              <a:t>أن</a:t>
            </a:r>
            <a:r>
              <a:rPr lang="ar-DZ" dirty="0" smtClean="0"/>
              <a:t>ها</a:t>
            </a:r>
            <a:r>
              <a:rPr lang="ar-SA" dirty="0" smtClean="0"/>
              <a:t> </a:t>
            </a:r>
            <a:r>
              <a:rPr lang="ar-SA" dirty="0"/>
              <a:t>تحدث ثقوباً متجاورة تعمل </a:t>
            </a:r>
            <a:r>
              <a:rPr lang="ar-SA" dirty="0" smtClean="0"/>
              <a:t>ع</a:t>
            </a:r>
            <a:r>
              <a:rPr lang="ar-DZ" dirty="0" err="1" smtClean="0"/>
              <a:t>لى</a:t>
            </a:r>
            <a:r>
              <a:rPr lang="ar-SA" dirty="0" smtClean="0"/>
              <a:t> </a:t>
            </a:r>
            <a:r>
              <a:rPr lang="ar-SA" dirty="0"/>
              <a:t>تشوية المظهر الخارجي ونمو الفطريات أسفل سطح مواد البناء ويؤدي </a:t>
            </a:r>
            <a:r>
              <a:rPr lang="ar-SA" dirty="0" smtClean="0"/>
              <a:t>إ</a:t>
            </a:r>
            <a:r>
              <a:rPr lang="ar-DZ" dirty="0" err="1" smtClean="0"/>
              <a:t>لى</a:t>
            </a:r>
            <a:r>
              <a:rPr lang="ar-SA" dirty="0" smtClean="0"/>
              <a:t> </a:t>
            </a:r>
            <a:r>
              <a:rPr lang="ar-SA" dirty="0"/>
              <a:t>تقشر </a:t>
            </a:r>
            <a:r>
              <a:rPr lang="ar-SA" dirty="0" err="1"/>
              <a:t>هذة</a:t>
            </a:r>
            <a:r>
              <a:rPr lang="ar-SA" dirty="0"/>
              <a:t> الأسطح وتساقطها بمرور الزمن</a:t>
            </a:r>
            <a:endParaRPr lang="fr-FR" dirty="0"/>
          </a:p>
          <a:p>
            <a:pPr marL="0" indent="0" algn="just" rtl="1">
              <a:buNone/>
            </a:pPr>
            <a:r>
              <a:rPr lang="ar-DZ" dirty="0"/>
              <a:t>تنمو </a:t>
            </a:r>
            <a:r>
              <a:rPr lang="ar-DZ" dirty="0" err="1"/>
              <a:t>وتتكاتر</a:t>
            </a:r>
            <a:r>
              <a:rPr lang="ar-DZ" dirty="0"/>
              <a:t> على اسطح ومواد البناء المختلفة </a:t>
            </a:r>
            <a:r>
              <a:rPr lang="ar-DZ" dirty="0" smtClean="0"/>
              <a:t>،</a:t>
            </a:r>
            <a:r>
              <a:rPr lang="ar-DZ" dirty="0"/>
              <a:t>تستمد قوتها من ضوء </a:t>
            </a:r>
            <a:r>
              <a:rPr lang="ar-DZ" dirty="0" err="1"/>
              <a:t>الشمس،تفرز</a:t>
            </a:r>
            <a:r>
              <a:rPr lang="ar-DZ" dirty="0"/>
              <a:t> احماض تتفاعل مع المكونات المعدنية لمواد البناء متل كربونات الكلسيوم مؤدية الى تحولها الى مواد قابلة </a:t>
            </a:r>
            <a:r>
              <a:rPr lang="ar-DZ" dirty="0" err="1"/>
              <a:t>للدوبان</a:t>
            </a:r>
            <a:r>
              <a:rPr lang="ar-DZ" dirty="0"/>
              <a:t>  ويقتصر نشاطها على اسطح مواد البناء مؤدية الى تشويه مظهر واجهات المعالم.</a:t>
            </a:r>
            <a:endParaRPr lang="fr-FR" dirty="0"/>
          </a:p>
          <a:p>
            <a:pPr marL="0" indent="0" algn="just" rtl="1">
              <a:buNone/>
            </a:pPr>
            <a:endParaRPr lang="fr-FR" dirty="0" smtClean="0"/>
          </a:p>
          <a:p>
            <a:endParaRPr lang="fr-FR" dirty="0"/>
          </a:p>
        </p:txBody>
      </p:sp>
    </p:spTree>
    <p:extLst>
      <p:ext uri="{BB962C8B-B14F-4D97-AF65-F5344CB8AC3E}">
        <p14:creationId xmlns:p14="http://schemas.microsoft.com/office/powerpoint/2010/main" val="3876041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rtl="1">
              <a:buNone/>
            </a:pPr>
            <a:r>
              <a:rPr lang="ar-DZ" dirty="0"/>
              <a:t>النمل الأبيض : يعتبر النمل الأبيض من </a:t>
            </a:r>
            <a:r>
              <a:rPr lang="ar-DZ" dirty="0" err="1"/>
              <a:t>أخطرالحشرات</a:t>
            </a:r>
            <a:r>
              <a:rPr lang="ar-DZ" dirty="0"/>
              <a:t> التي تهاجم الآثار ونجاحة تلك التي تحتوي </a:t>
            </a:r>
            <a:r>
              <a:rPr lang="ar-DZ" dirty="0" smtClean="0"/>
              <a:t>على </a:t>
            </a:r>
            <a:r>
              <a:rPr lang="ar-DZ" dirty="0"/>
              <a:t>اخشاب ومن المعروف </a:t>
            </a:r>
            <a:r>
              <a:rPr lang="ar-DZ" dirty="0" smtClean="0"/>
              <a:t>أنه </a:t>
            </a:r>
            <a:r>
              <a:rPr lang="ar-DZ" dirty="0"/>
              <a:t>مراحل تكوين الحشرات بصفة عامة تمر بأربعة مراحل هي البيوض ثم اليرقات ثم الخدرات ثم مرحلة الحشرة القاتلة ويعتبر النمل الأبيض من رتبة الحشرات متساوية الأجنحة وهي تعيش في مجموعات عائلية ويتمثل خطر النمل الأبيض فيما يلي :</a:t>
            </a:r>
            <a:br>
              <a:rPr lang="ar-DZ" dirty="0"/>
            </a:br>
            <a:r>
              <a:rPr lang="ar-DZ" dirty="0"/>
              <a:t>يهاجم النمل الأبيض المباني </a:t>
            </a:r>
            <a:r>
              <a:rPr lang="ar-DZ" dirty="0" smtClean="0"/>
              <a:t>الطينية ويتغذى على </a:t>
            </a:r>
            <a:r>
              <a:rPr lang="ar-DZ" dirty="0"/>
              <a:t>التبن المهروس الموجود بها وكذلك يقوم بحفر </a:t>
            </a:r>
            <a:r>
              <a:rPr lang="ar-DZ" dirty="0" err="1"/>
              <a:t>انفاقة</a:t>
            </a:r>
            <a:r>
              <a:rPr lang="ar-DZ" dirty="0"/>
              <a:t> فيها. </a:t>
            </a:r>
            <a:r>
              <a:rPr lang="ar-DZ" dirty="0" err="1" smtClean="0"/>
              <a:t>يسطيع</a:t>
            </a:r>
            <a:endParaRPr lang="ar-DZ" dirty="0"/>
          </a:p>
          <a:p>
            <a:pPr marL="0" indent="0" algn="just" rtl="1">
              <a:buNone/>
            </a:pPr>
            <a:endParaRPr lang="fr-FR" dirty="0"/>
          </a:p>
        </p:txBody>
      </p:sp>
    </p:spTree>
    <p:extLst>
      <p:ext uri="{BB962C8B-B14F-4D97-AF65-F5344CB8AC3E}">
        <p14:creationId xmlns:p14="http://schemas.microsoft.com/office/powerpoint/2010/main" val="2170943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a:t>النمل الأبيض </a:t>
            </a:r>
            <a:r>
              <a:rPr lang="ar-DZ" dirty="0" smtClean="0"/>
              <a:t>أن يحطم </a:t>
            </a:r>
            <a:r>
              <a:rPr lang="ar-DZ" dirty="0"/>
              <a:t>الخشب حيث أن النمل الأبيض </a:t>
            </a:r>
            <a:r>
              <a:rPr lang="ar-DZ" dirty="0" smtClean="0"/>
              <a:t>له </a:t>
            </a:r>
            <a:r>
              <a:rPr lang="ar-DZ" dirty="0"/>
              <a:t>القدرة </a:t>
            </a:r>
            <a:r>
              <a:rPr lang="ar-DZ" dirty="0" smtClean="0"/>
              <a:t>على </a:t>
            </a:r>
            <a:r>
              <a:rPr lang="ar-DZ" dirty="0"/>
              <a:t>أن يغرز انزيم يساعد </a:t>
            </a:r>
            <a:r>
              <a:rPr lang="ar-DZ" dirty="0" smtClean="0"/>
              <a:t>على </a:t>
            </a:r>
            <a:r>
              <a:rPr lang="ar-DZ" dirty="0"/>
              <a:t>تحلل السليلوز وهو المادة الأساسية المكونة للخشب كما أنه </a:t>
            </a:r>
            <a:r>
              <a:rPr lang="ar-DZ" dirty="0" smtClean="0"/>
              <a:t>يستطيع </a:t>
            </a:r>
            <a:r>
              <a:rPr lang="ar-DZ" dirty="0"/>
              <a:t>تحليل اللجنين وهو المادة الرابطة بين الألياف مما يؤدي إلي تحطم الخشب .</a:t>
            </a:r>
            <a:endParaRPr lang="fr-FR" dirty="0"/>
          </a:p>
          <a:p>
            <a:pPr marL="0" indent="0" algn="just" rtl="1">
              <a:buNone/>
            </a:pPr>
            <a:r>
              <a:rPr lang="ar-DZ" dirty="0" smtClean="0"/>
              <a:t>النحل </a:t>
            </a:r>
            <a:r>
              <a:rPr lang="ar-DZ" dirty="0"/>
              <a:t>البري: يقوم النحل البري بعمل أعشاش في جميع أرجاء المبني كما أن النحل البري </a:t>
            </a:r>
            <a:r>
              <a:rPr lang="ar-DZ" dirty="0" smtClean="0"/>
              <a:t>له </a:t>
            </a:r>
            <a:r>
              <a:rPr lang="ar-DZ" dirty="0"/>
              <a:t>القدرة </a:t>
            </a:r>
            <a:r>
              <a:rPr lang="ar-DZ" dirty="0" smtClean="0"/>
              <a:t>على </a:t>
            </a:r>
            <a:r>
              <a:rPr lang="ar-DZ" dirty="0" err="1" smtClean="0"/>
              <a:t>أفراز</a:t>
            </a:r>
            <a:r>
              <a:rPr lang="ar-DZ" dirty="0" smtClean="0"/>
              <a:t> </a:t>
            </a:r>
            <a:r>
              <a:rPr lang="ar-DZ" dirty="0"/>
              <a:t>مادة شمعية والعسل وكلها مظاهر تلف للمباني الأثرية حيث أنها شديد تشوه المباني الأثرية وتقل قيمتها والتي تمكن معالجتها يدوياً </a:t>
            </a:r>
            <a:r>
              <a:rPr lang="ar-DZ" dirty="0" err="1"/>
              <a:t>بازالة</a:t>
            </a:r>
            <a:r>
              <a:rPr lang="ar-DZ" dirty="0"/>
              <a:t> تلك العشوش أو </a:t>
            </a:r>
            <a:r>
              <a:rPr lang="ar-DZ" dirty="0" err="1"/>
              <a:t>باستخدم</a:t>
            </a:r>
            <a:r>
              <a:rPr lang="ar-DZ" dirty="0"/>
              <a:t> مبيدات كيمائية</a:t>
            </a:r>
            <a:endParaRPr lang="fr-FR" dirty="0"/>
          </a:p>
        </p:txBody>
      </p:sp>
    </p:spTree>
    <p:extLst>
      <p:ext uri="{BB962C8B-B14F-4D97-AF65-F5344CB8AC3E}">
        <p14:creationId xmlns:p14="http://schemas.microsoft.com/office/powerpoint/2010/main" val="23875010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658</Words>
  <Application>Microsoft Office PowerPoint</Application>
  <PresentationFormat>Affichage à l'écran (4:3)</PresentationFormat>
  <Paragraphs>19</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علم البيئة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البيئة</dc:title>
  <dc:creator>micro</dc:creator>
  <cp:lastModifiedBy>micro</cp:lastModifiedBy>
  <cp:revision>7</cp:revision>
  <dcterms:created xsi:type="dcterms:W3CDTF">2020-03-25T18:04:35Z</dcterms:created>
  <dcterms:modified xsi:type="dcterms:W3CDTF">2020-04-13T20:27:28Z</dcterms:modified>
</cp:coreProperties>
</file>