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</p:sldIdLst>
  <p:sldSz cx="10693400" cy="7556500"/>
  <p:notesSz cx="10693400" cy="7556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9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099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099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4073" y="348995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3999" y="6857999"/>
                </a:moveTo>
                <a:lnTo>
                  <a:pt x="9143999" y="0"/>
                </a:lnTo>
                <a:lnTo>
                  <a:pt x="0" y="0"/>
                </a:lnTo>
                <a:lnTo>
                  <a:pt x="0" y="6857999"/>
                </a:lnTo>
                <a:lnTo>
                  <a:pt x="9143999" y="6857999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70720" y="558799"/>
            <a:ext cx="5951958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10017" y="1398496"/>
            <a:ext cx="8023859" cy="5048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099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1180" y="2515615"/>
            <a:ext cx="6206490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8175" marR="5080" indent="-189611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GENERALITES</a:t>
            </a:r>
            <a:r>
              <a:rPr sz="4400" spc="-40" dirty="0"/>
              <a:t> </a:t>
            </a:r>
            <a:r>
              <a:rPr sz="4400" dirty="0"/>
              <a:t>SUR</a:t>
            </a:r>
            <a:r>
              <a:rPr sz="4400" spc="-50" dirty="0"/>
              <a:t> </a:t>
            </a:r>
            <a:r>
              <a:rPr sz="4400" spc="-25" dirty="0"/>
              <a:t>LE </a:t>
            </a:r>
            <a:r>
              <a:rPr sz="4400" spc="-10" dirty="0"/>
              <a:t>CANCER</a:t>
            </a:r>
            <a:endParaRPr sz="4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2550" marR="5080" indent="-70485">
              <a:lnSpc>
                <a:spcPct val="100000"/>
              </a:lnSpc>
              <a:spcBef>
                <a:spcPts val="95"/>
              </a:spcBef>
            </a:pPr>
            <a:r>
              <a:rPr dirty="0"/>
              <a:t>SIGNES</a:t>
            </a:r>
            <a:r>
              <a:rPr spc="-125" dirty="0"/>
              <a:t> </a:t>
            </a:r>
            <a:r>
              <a:rPr dirty="0"/>
              <a:t>D’ALARME</a:t>
            </a:r>
            <a:r>
              <a:rPr spc="-120" dirty="0"/>
              <a:t> </a:t>
            </a:r>
            <a:r>
              <a:rPr spc="-25" dirty="0"/>
              <a:t>DES </a:t>
            </a:r>
            <a:r>
              <a:rPr dirty="0"/>
              <a:t>PRINCIPAUX</a:t>
            </a:r>
            <a:r>
              <a:rPr spc="-200" dirty="0"/>
              <a:t> </a:t>
            </a:r>
            <a:r>
              <a:rPr spc="-10" dirty="0"/>
              <a:t>CANCERS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0017" y="2555238"/>
            <a:ext cx="7493634" cy="314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b="1" dirty="0">
                <a:latin typeface="Arial"/>
                <a:cs typeface="Arial"/>
              </a:rPr>
              <a:t>Les</a:t>
            </a:r>
            <a:r>
              <a:rPr sz="3200" b="1" spc="-4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signes</a:t>
            </a:r>
            <a:r>
              <a:rPr sz="3200" b="1" spc="-4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d’alarme</a:t>
            </a:r>
            <a:r>
              <a:rPr sz="3200" b="1" spc="-4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ne</a:t>
            </a:r>
            <a:r>
              <a:rPr sz="3200" b="1" spc="-4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sont</a:t>
            </a:r>
            <a:r>
              <a:rPr sz="3200" b="1" spc="-40" dirty="0">
                <a:latin typeface="Arial"/>
                <a:cs typeface="Arial"/>
              </a:rPr>
              <a:t> </a:t>
            </a:r>
            <a:r>
              <a:rPr sz="3200" b="1" spc="-25" dirty="0">
                <a:latin typeface="Arial"/>
                <a:cs typeface="Arial"/>
              </a:rPr>
              <a:t>pas </a:t>
            </a:r>
            <a:r>
              <a:rPr sz="3200" b="1" dirty="0">
                <a:latin typeface="Arial"/>
                <a:cs typeface="Arial"/>
              </a:rPr>
              <a:t>forcément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en</a:t>
            </a:r>
            <a:r>
              <a:rPr sz="3200" b="1" spc="-4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relation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avec</a:t>
            </a:r>
            <a:r>
              <a:rPr sz="3200" b="1" spc="-5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le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spc="-10" dirty="0">
                <a:latin typeface="Arial"/>
                <a:cs typeface="Arial"/>
              </a:rPr>
              <a:t>cancer, </a:t>
            </a:r>
            <a:r>
              <a:rPr sz="3200" b="1" dirty="0">
                <a:latin typeface="Arial"/>
                <a:cs typeface="Arial"/>
              </a:rPr>
              <a:t>mais</a:t>
            </a:r>
            <a:r>
              <a:rPr sz="3200" b="1" spc="-7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une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consultation</a:t>
            </a:r>
            <a:r>
              <a:rPr sz="3200" b="1" spc="-50" dirty="0">
                <a:latin typeface="Arial"/>
                <a:cs typeface="Arial"/>
              </a:rPr>
              <a:t> </a:t>
            </a:r>
            <a:r>
              <a:rPr sz="3200" b="1" spc="-10" dirty="0">
                <a:latin typeface="Arial"/>
                <a:cs typeface="Arial"/>
              </a:rPr>
              <a:t>s’impose.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95"/>
              </a:spcBef>
              <a:buFont typeface="Arial MT"/>
              <a:buChar char="•"/>
            </a:pPr>
            <a:endParaRPr sz="3200">
              <a:latin typeface="Arial"/>
              <a:cs typeface="Arial"/>
            </a:endParaRPr>
          </a:p>
          <a:p>
            <a:pPr marL="354965" marR="521334" indent="-342900">
              <a:lnSpc>
                <a:spcPts val="3829"/>
              </a:lnSpc>
              <a:buFont typeface="Arial MT"/>
              <a:buChar char="•"/>
              <a:tabLst>
                <a:tab pos="354965" algn="l"/>
              </a:tabLst>
            </a:pPr>
            <a:r>
              <a:rPr sz="3200" b="1" dirty="0">
                <a:latin typeface="Arial"/>
                <a:cs typeface="Arial"/>
              </a:rPr>
              <a:t>Le</a:t>
            </a:r>
            <a:r>
              <a:rPr sz="3200" b="1" spc="-6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dépistage</a:t>
            </a:r>
            <a:r>
              <a:rPr sz="3200" b="1" spc="-7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précoce</a:t>
            </a:r>
            <a:r>
              <a:rPr sz="3200" b="1" spc="-65" dirty="0">
                <a:latin typeface="Arial"/>
                <a:cs typeface="Arial"/>
              </a:rPr>
              <a:t> </a:t>
            </a:r>
            <a:r>
              <a:rPr sz="3200" b="1" spc="-10" dirty="0">
                <a:latin typeface="Arial"/>
                <a:cs typeface="Arial"/>
              </a:rPr>
              <a:t>permet </a:t>
            </a:r>
            <a:r>
              <a:rPr sz="3200" b="1" dirty="0">
                <a:latin typeface="Arial"/>
                <a:cs typeface="Arial"/>
              </a:rPr>
              <a:t>d’améliorer</a:t>
            </a:r>
            <a:r>
              <a:rPr sz="3200" b="1" spc="-6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les</a:t>
            </a:r>
            <a:r>
              <a:rPr sz="3200" b="1" spc="-6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chances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de</a:t>
            </a:r>
            <a:r>
              <a:rPr sz="3200" b="1" spc="-50" dirty="0">
                <a:latin typeface="Arial"/>
                <a:cs typeface="Arial"/>
              </a:rPr>
              <a:t> </a:t>
            </a:r>
            <a:r>
              <a:rPr sz="3200" b="1" spc="-10" dirty="0">
                <a:latin typeface="Arial"/>
                <a:cs typeface="Arial"/>
              </a:rPr>
              <a:t>survie.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6865" rIns="0" bIns="0" rtlCol="0">
            <a:spAutoFit/>
          </a:bodyPr>
          <a:lstStyle/>
          <a:p>
            <a:pPr marL="132461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PREVENTION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52916" y="2364738"/>
            <a:ext cx="7303134" cy="3623310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 marR="952500" indent="-635">
              <a:lnSpc>
                <a:spcPct val="102499"/>
              </a:lnSpc>
              <a:spcBef>
                <a:spcPts val="10"/>
              </a:spcBef>
              <a:buChar char="-"/>
              <a:tabLst>
                <a:tab pos="12700" algn="l"/>
                <a:tab pos="229235" algn="l"/>
              </a:tabLst>
            </a:pPr>
            <a:r>
              <a:rPr sz="2800" b="1" dirty="0">
                <a:latin typeface="Arial"/>
                <a:cs typeface="Arial"/>
              </a:rPr>
              <a:t>	Concerne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chaque</a:t>
            </a:r>
            <a:r>
              <a:rPr sz="2800" b="1" u="sng" spc="-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individu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dans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son </a:t>
            </a:r>
            <a:r>
              <a:rPr sz="2800" b="1" dirty="0">
                <a:latin typeface="Arial"/>
                <a:cs typeface="Arial"/>
              </a:rPr>
              <a:t>comportement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pour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lui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et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les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autres.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90"/>
              </a:spcBef>
              <a:buFont typeface="Arial"/>
              <a:buChar char="-"/>
            </a:pPr>
            <a:endParaRPr sz="2800">
              <a:latin typeface="Arial"/>
              <a:cs typeface="Arial"/>
            </a:endParaRPr>
          </a:p>
          <a:p>
            <a:pPr marL="12700" marR="5080" indent="217170">
              <a:lnSpc>
                <a:spcPct val="100099"/>
              </a:lnSpc>
              <a:spcBef>
                <a:spcPts val="5"/>
              </a:spcBef>
              <a:buChar char="-"/>
              <a:tabLst>
                <a:tab pos="229870" algn="l"/>
              </a:tabLst>
            </a:pPr>
            <a:r>
              <a:rPr sz="2800" b="1" dirty="0">
                <a:latin typeface="Arial"/>
                <a:cs typeface="Arial"/>
              </a:rPr>
              <a:t>Concerne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la</a:t>
            </a:r>
            <a:r>
              <a:rPr sz="2800" b="1" u="sng" spc="-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société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: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campagne </a:t>
            </a:r>
            <a:r>
              <a:rPr sz="2800" b="1" dirty="0">
                <a:latin typeface="Arial"/>
                <a:cs typeface="Arial"/>
              </a:rPr>
              <a:t>publicitaire,</a:t>
            </a:r>
            <a:r>
              <a:rPr sz="2800" b="1" spc="-1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information</a:t>
            </a:r>
            <a:r>
              <a:rPr sz="2800" b="1" spc="-1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télévisées</a:t>
            </a:r>
            <a:r>
              <a:rPr sz="2800" b="1" spc="-114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visant</a:t>
            </a:r>
            <a:r>
              <a:rPr sz="2800" b="1" spc="-114" dirty="0">
                <a:latin typeface="Arial"/>
                <a:cs typeface="Arial"/>
              </a:rPr>
              <a:t> </a:t>
            </a:r>
            <a:r>
              <a:rPr sz="2800" b="1" spc="-50" dirty="0">
                <a:latin typeface="Arial"/>
                <a:cs typeface="Arial"/>
              </a:rPr>
              <a:t>à </a:t>
            </a:r>
            <a:r>
              <a:rPr sz="2800" b="1" dirty="0">
                <a:latin typeface="Arial"/>
                <a:cs typeface="Arial"/>
              </a:rPr>
              <a:t>sensibiliser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public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sur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les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dangers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de </a:t>
            </a:r>
            <a:r>
              <a:rPr sz="2800" b="1" dirty="0">
                <a:latin typeface="Arial"/>
                <a:cs typeface="Arial"/>
              </a:rPr>
              <a:t>certains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produits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ou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des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comportements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spc="-50" dirty="0">
                <a:latin typeface="Arial"/>
                <a:cs typeface="Arial"/>
              </a:rPr>
              <a:t>à </a:t>
            </a:r>
            <a:r>
              <a:rPr sz="2800" b="1" spc="-10" dirty="0">
                <a:latin typeface="Arial"/>
                <a:cs typeface="Arial"/>
              </a:rPr>
              <a:t>risque.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6865" rIns="0" bIns="0" rtlCol="0">
            <a:spAutoFit/>
          </a:bodyPr>
          <a:lstStyle/>
          <a:p>
            <a:pPr marL="150749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DEPISTAGE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2417" y="1938019"/>
            <a:ext cx="7226934" cy="378460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1268730" indent="217170">
              <a:lnSpc>
                <a:spcPts val="3020"/>
              </a:lnSpc>
              <a:spcBef>
                <a:spcPts val="480"/>
              </a:spcBef>
              <a:buFont typeface="Arial MT"/>
              <a:buChar char="-"/>
              <a:tabLst>
                <a:tab pos="229870" algn="l"/>
              </a:tabLst>
            </a:pPr>
            <a:r>
              <a:rPr sz="2800" b="1" dirty="0">
                <a:latin typeface="Arial"/>
                <a:cs typeface="Arial"/>
              </a:rPr>
              <a:t>Chances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survie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augmentées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si </a:t>
            </a:r>
            <a:r>
              <a:rPr sz="2800" b="1" dirty="0">
                <a:latin typeface="Arial"/>
                <a:cs typeface="Arial"/>
              </a:rPr>
              <a:t>dépistage</a:t>
            </a:r>
            <a:r>
              <a:rPr sz="2800" b="1" spc="-12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précoce</a:t>
            </a:r>
            <a:endParaRPr sz="2800">
              <a:latin typeface="Arial"/>
              <a:cs typeface="Arial"/>
            </a:endParaRPr>
          </a:p>
          <a:p>
            <a:pPr marL="12700" marR="5080" indent="217170">
              <a:lnSpc>
                <a:spcPts val="3020"/>
              </a:lnSpc>
              <a:spcBef>
                <a:spcPts val="1700"/>
              </a:spcBef>
              <a:buFont typeface="Arial MT"/>
              <a:buChar char="-"/>
              <a:tabLst>
                <a:tab pos="229870" algn="l"/>
              </a:tabLst>
            </a:pPr>
            <a:r>
              <a:rPr sz="2800" b="1" dirty="0">
                <a:latin typeface="Arial"/>
                <a:cs typeface="Arial"/>
              </a:rPr>
              <a:t>Dépistage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personnel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(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bien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connaître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son </a:t>
            </a:r>
            <a:r>
              <a:rPr sz="2800" b="1" spc="-10" dirty="0">
                <a:latin typeface="Arial"/>
                <a:cs typeface="Arial"/>
              </a:rPr>
              <a:t>corps)</a:t>
            </a:r>
            <a:endParaRPr sz="2800">
              <a:latin typeface="Arial"/>
              <a:cs typeface="Arial"/>
            </a:endParaRPr>
          </a:p>
          <a:p>
            <a:pPr marL="12700" marR="380365" indent="217170">
              <a:lnSpc>
                <a:spcPts val="3020"/>
              </a:lnSpc>
              <a:spcBef>
                <a:spcPts val="1700"/>
              </a:spcBef>
              <a:buChar char="-"/>
              <a:tabLst>
                <a:tab pos="229870" algn="l"/>
              </a:tabLst>
            </a:pPr>
            <a:r>
              <a:rPr sz="2800" b="1" dirty="0">
                <a:latin typeface="Arial"/>
                <a:cs typeface="Arial"/>
              </a:rPr>
              <a:t>Dépistage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systématique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en</a:t>
            </a:r>
            <a:r>
              <a:rPr sz="2800" b="1" spc="-114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fonction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de </a:t>
            </a:r>
            <a:r>
              <a:rPr sz="2800" b="1" dirty="0">
                <a:latin typeface="Arial"/>
                <a:cs typeface="Arial"/>
              </a:rPr>
              <a:t>l’âge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(</a:t>
            </a:r>
            <a:r>
              <a:rPr sz="2400" b="1" dirty="0">
                <a:latin typeface="Arial"/>
                <a:cs typeface="Arial"/>
              </a:rPr>
              <a:t>sein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et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colon</a:t>
            </a:r>
            <a:r>
              <a:rPr sz="2800" b="1" spc="-10" dirty="0">
                <a:latin typeface="Arial"/>
                <a:cs typeface="Arial"/>
              </a:rPr>
              <a:t>)</a:t>
            </a:r>
            <a:endParaRPr sz="2800">
              <a:latin typeface="Arial"/>
              <a:cs typeface="Arial"/>
            </a:endParaRPr>
          </a:p>
          <a:p>
            <a:pPr marL="12700" marR="880744" indent="217170">
              <a:lnSpc>
                <a:spcPts val="3020"/>
              </a:lnSpc>
              <a:spcBef>
                <a:spcPts val="1700"/>
              </a:spcBef>
              <a:buChar char="-"/>
              <a:tabLst>
                <a:tab pos="229870" algn="l"/>
              </a:tabLst>
            </a:pPr>
            <a:r>
              <a:rPr sz="2800" b="1" dirty="0">
                <a:latin typeface="Arial"/>
                <a:cs typeface="Arial"/>
              </a:rPr>
              <a:t>Rôle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d’information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et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conseil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des </a:t>
            </a:r>
            <a:r>
              <a:rPr sz="2800" b="1" dirty="0">
                <a:latin typeface="Arial"/>
                <a:cs typeface="Arial"/>
              </a:rPr>
              <a:t>personnels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santé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3556" y="726439"/>
            <a:ext cx="4762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LES</a:t>
            </a:r>
            <a:r>
              <a:rPr spc="-25" dirty="0"/>
              <a:t> </a:t>
            </a:r>
            <a:r>
              <a:rPr spc="-10" dirty="0"/>
              <a:t>TRAITEMENTS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/>
              <a:t>1</a:t>
            </a:r>
            <a:r>
              <a:rPr spc="-30" dirty="0"/>
              <a:t> </a:t>
            </a:r>
            <a:r>
              <a:rPr dirty="0"/>
              <a:t>La</a:t>
            </a:r>
            <a:r>
              <a:rPr spc="-25" dirty="0"/>
              <a:t> </a:t>
            </a:r>
            <a:r>
              <a:rPr spc="-10" dirty="0"/>
              <a:t>chirurgie</a:t>
            </a:r>
          </a:p>
          <a:p>
            <a:pPr marL="354965" marR="5080">
              <a:lnSpc>
                <a:spcPts val="3020"/>
              </a:lnSpc>
              <a:spcBef>
                <a:spcPts val="730"/>
              </a:spcBef>
            </a:pPr>
            <a:r>
              <a:rPr sz="2800" dirty="0">
                <a:solidFill>
                  <a:srgbClr val="000000"/>
                </a:solidFill>
              </a:rPr>
              <a:t>Pour</a:t>
            </a:r>
            <a:r>
              <a:rPr sz="2800" spc="-5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les</a:t>
            </a:r>
            <a:r>
              <a:rPr sz="2800" spc="-6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tumeurs</a:t>
            </a:r>
            <a:r>
              <a:rPr sz="2800" spc="-5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solides</a:t>
            </a:r>
            <a:r>
              <a:rPr sz="2800" spc="-4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,</a:t>
            </a:r>
            <a:r>
              <a:rPr sz="2800" spc="-5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elle</a:t>
            </a:r>
            <a:r>
              <a:rPr sz="2800" spc="-50" dirty="0">
                <a:solidFill>
                  <a:srgbClr val="000000"/>
                </a:solidFill>
              </a:rPr>
              <a:t> </a:t>
            </a:r>
            <a:r>
              <a:rPr sz="2800" spc="-10" dirty="0">
                <a:solidFill>
                  <a:srgbClr val="000000"/>
                </a:solidFill>
              </a:rPr>
              <a:t>permet </a:t>
            </a:r>
            <a:r>
              <a:rPr sz="2800" dirty="0">
                <a:solidFill>
                  <a:srgbClr val="000000"/>
                </a:solidFill>
              </a:rPr>
              <a:t>d’enlever</a:t>
            </a:r>
            <a:r>
              <a:rPr sz="2800" spc="-5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le</a:t>
            </a:r>
            <a:r>
              <a:rPr sz="2800" spc="-5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foyer</a:t>
            </a:r>
            <a:r>
              <a:rPr sz="2800" spc="-5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principal,</a:t>
            </a:r>
            <a:r>
              <a:rPr sz="2800" spc="-5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mais</a:t>
            </a:r>
            <a:r>
              <a:rPr sz="2800" spc="-6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il</a:t>
            </a:r>
            <a:r>
              <a:rPr sz="2800" spc="-75" dirty="0">
                <a:solidFill>
                  <a:srgbClr val="000000"/>
                </a:solidFill>
              </a:rPr>
              <a:t> </a:t>
            </a:r>
            <a:r>
              <a:rPr sz="2800" spc="-10" dirty="0">
                <a:solidFill>
                  <a:srgbClr val="000000"/>
                </a:solidFill>
              </a:rPr>
              <a:t>persiste </a:t>
            </a:r>
            <a:r>
              <a:rPr sz="2800" dirty="0">
                <a:solidFill>
                  <a:srgbClr val="000000"/>
                </a:solidFill>
              </a:rPr>
              <a:t>souvent</a:t>
            </a:r>
            <a:r>
              <a:rPr sz="2800" spc="-7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une</a:t>
            </a:r>
            <a:r>
              <a:rPr sz="2800" spc="-7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possibilité</a:t>
            </a:r>
            <a:r>
              <a:rPr sz="2800" spc="-7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de</a:t>
            </a:r>
            <a:r>
              <a:rPr sz="2800" spc="-7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maladie</a:t>
            </a:r>
            <a:r>
              <a:rPr sz="2800" spc="-75" dirty="0">
                <a:solidFill>
                  <a:srgbClr val="000000"/>
                </a:solidFill>
              </a:rPr>
              <a:t> </a:t>
            </a:r>
            <a:r>
              <a:rPr sz="2800" spc="-10" dirty="0">
                <a:solidFill>
                  <a:srgbClr val="000000"/>
                </a:solidFill>
              </a:rPr>
              <a:t>résiduelle </a:t>
            </a:r>
            <a:r>
              <a:rPr sz="2800" dirty="0">
                <a:solidFill>
                  <a:srgbClr val="000000"/>
                </a:solidFill>
              </a:rPr>
              <a:t>c’est</a:t>
            </a:r>
            <a:r>
              <a:rPr sz="2800" spc="-7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pourquoi</a:t>
            </a:r>
            <a:r>
              <a:rPr sz="2800" spc="-7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on</a:t>
            </a:r>
            <a:r>
              <a:rPr sz="2800" spc="-8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l’associe</a:t>
            </a:r>
            <a:r>
              <a:rPr sz="2800" spc="-7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souvent</a:t>
            </a:r>
            <a:r>
              <a:rPr sz="2800" spc="-7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à</a:t>
            </a:r>
            <a:r>
              <a:rPr sz="2800" spc="-70" dirty="0">
                <a:solidFill>
                  <a:srgbClr val="000000"/>
                </a:solidFill>
              </a:rPr>
              <a:t> </a:t>
            </a:r>
            <a:r>
              <a:rPr sz="2800" spc="-25" dirty="0">
                <a:solidFill>
                  <a:srgbClr val="000000"/>
                </a:solidFill>
              </a:rPr>
              <a:t>la </a:t>
            </a:r>
            <a:r>
              <a:rPr sz="2800" dirty="0">
                <a:solidFill>
                  <a:srgbClr val="000000"/>
                </a:solidFill>
              </a:rPr>
              <a:t>chimiothérapie</a:t>
            </a:r>
            <a:r>
              <a:rPr sz="2800" spc="-13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et/ou</a:t>
            </a:r>
            <a:r>
              <a:rPr sz="2800" spc="-14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radiothérapie</a:t>
            </a:r>
            <a:r>
              <a:rPr sz="2800" spc="-125" dirty="0">
                <a:solidFill>
                  <a:srgbClr val="000000"/>
                </a:solidFill>
              </a:rPr>
              <a:t> </a:t>
            </a:r>
            <a:r>
              <a:rPr sz="2800" spc="-25" dirty="0">
                <a:solidFill>
                  <a:srgbClr val="000000"/>
                </a:solidFill>
              </a:rPr>
              <a:t>qui </a:t>
            </a:r>
            <a:r>
              <a:rPr sz="2800" dirty="0">
                <a:solidFill>
                  <a:srgbClr val="000000"/>
                </a:solidFill>
              </a:rPr>
              <a:t>quelquefois</a:t>
            </a:r>
            <a:r>
              <a:rPr sz="2800" spc="-9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sont</a:t>
            </a:r>
            <a:r>
              <a:rPr sz="2800" spc="-8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même</a:t>
            </a:r>
            <a:r>
              <a:rPr sz="2800" spc="-8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réalisées</a:t>
            </a:r>
            <a:r>
              <a:rPr sz="2800" spc="-8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avant</a:t>
            </a:r>
            <a:r>
              <a:rPr sz="2800" spc="-85" dirty="0">
                <a:solidFill>
                  <a:srgbClr val="000000"/>
                </a:solidFill>
              </a:rPr>
              <a:t> </a:t>
            </a:r>
            <a:r>
              <a:rPr sz="2800" spc="-10" dirty="0">
                <a:solidFill>
                  <a:srgbClr val="000000"/>
                </a:solidFill>
              </a:rPr>
              <a:t>l’acte chirurgical</a:t>
            </a:r>
            <a:endParaRPr sz="2800"/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2800"/>
          </a:p>
          <a:p>
            <a:pPr marL="354965" marR="466725">
              <a:lnSpc>
                <a:spcPts val="3020"/>
              </a:lnSpc>
              <a:spcBef>
                <a:spcPts val="5"/>
              </a:spcBef>
            </a:pPr>
            <a:r>
              <a:rPr sz="2800" dirty="0">
                <a:solidFill>
                  <a:srgbClr val="000000"/>
                </a:solidFill>
              </a:rPr>
              <a:t>Si</a:t>
            </a:r>
            <a:r>
              <a:rPr sz="2800" spc="-5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la</a:t>
            </a:r>
            <a:r>
              <a:rPr sz="2800" spc="-4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chirurgie</a:t>
            </a:r>
            <a:r>
              <a:rPr sz="2800" spc="-5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doit</a:t>
            </a:r>
            <a:r>
              <a:rPr sz="2800" spc="-4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être</a:t>
            </a:r>
            <a:r>
              <a:rPr sz="2800" spc="-4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mutilante</a:t>
            </a:r>
            <a:r>
              <a:rPr sz="2800" spc="-5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le</a:t>
            </a:r>
            <a:r>
              <a:rPr sz="2800" spc="-60" dirty="0">
                <a:solidFill>
                  <a:srgbClr val="000000"/>
                </a:solidFill>
              </a:rPr>
              <a:t> </a:t>
            </a:r>
            <a:r>
              <a:rPr sz="2800" spc="-10" dirty="0">
                <a:solidFill>
                  <a:srgbClr val="000000"/>
                </a:solidFill>
              </a:rPr>
              <a:t>patient </a:t>
            </a:r>
            <a:r>
              <a:rPr sz="2800" dirty="0">
                <a:solidFill>
                  <a:srgbClr val="000000"/>
                </a:solidFill>
              </a:rPr>
              <a:t>doit</a:t>
            </a:r>
            <a:r>
              <a:rPr sz="2800" spc="-7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être</a:t>
            </a:r>
            <a:r>
              <a:rPr sz="2800" spc="-7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préparé</a:t>
            </a:r>
            <a:r>
              <a:rPr sz="2800" spc="-65" dirty="0">
                <a:solidFill>
                  <a:srgbClr val="000000"/>
                </a:solidFill>
              </a:rPr>
              <a:t> </a:t>
            </a:r>
            <a:r>
              <a:rPr sz="2800" spc="-10" dirty="0">
                <a:solidFill>
                  <a:srgbClr val="000000"/>
                </a:solidFill>
              </a:rPr>
              <a:t>psychologiquement</a:t>
            </a:r>
            <a:r>
              <a:rPr sz="2800" spc="-65" dirty="0">
                <a:solidFill>
                  <a:srgbClr val="000000"/>
                </a:solidFill>
              </a:rPr>
              <a:t> </a:t>
            </a:r>
            <a:r>
              <a:rPr sz="2800" spc="-25" dirty="0">
                <a:solidFill>
                  <a:srgbClr val="000000"/>
                </a:solidFill>
              </a:rPr>
              <a:t>et </a:t>
            </a:r>
            <a:r>
              <a:rPr sz="2800" dirty="0">
                <a:solidFill>
                  <a:srgbClr val="000000"/>
                </a:solidFill>
              </a:rPr>
              <a:t>techniquement</a:t>
            </a:r>
            <a:r>
              <a:rPr sz="2800" spc="-95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(</a:t>
            </a:r>
            <a:r>
              <a:rPr sz="2800" spc="-95" dirty="0">
                <a:solidFill>
                  <a:srgbClr val="000000"/>
                </a:solidFill>
              </a:rPr>
              <a:t> </a:t>
            </a:r>
            <a:r>
              <a:rPr sz="2800" spc="-10" dirty="0">
                <a:solidFill>
                  <a:srgbClr val="000000"/>
                </a:solidFill>
              </a:rPr>
              <a:t>stomathérapie)</a:t>
            </a:r>
            <a:endParaRPr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3556" y="764539"/>
            <a:ext cx="4762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LES</a:t>
            </a:r>
            <a:r>
              <a:rPr spc="-25" dirty="0"/>
              <a:t> </a:t>
            </a:r>
            <a:r>
              <a:rPr spc="-10" dirty="0"/>
              <a:t>TRAITEMENTS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0017" y="1411722"/>
            <a:ext cx="7825740" cy="473392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  <a:tabLst>
                <a:tab pos="519430" algn="l"/>
              </a:tabLst>
            </a:pPr>
            <a:r>
              <a:rPr sz="3600" b="1" spc="-50" dirty="0">
                <a:solidFill>
                  <a:srgbClr val="009900"/>
                </a:solidFill>
                <a:latin typeface="Arial"/>
                <a:cs typeface="Arial"/>
              </a:rPr>
              <a:t>2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	La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radiothérapie</a:t>
            </a:r>
            <a:endParaRPr sz="3600">
              <a:latin typeface="Arial"/>
              <a:cs typeface="Arial"/>
            </a:endParaRPr>
          </a:p>
          <a:p>
            <a:pPr marL="354965" marR="5080">
              <a:lnSpc>
                <a:spcPts val="3020"/>
              </a:lnSpc>
              <a:spcBef>
                <a:spcPts val="730"/>
              </a:spcBef>
            </a:pPr>
            <a:r>
              <a:rPr sz="2800" b="1" dirty="0">
                <a:latin typeface="Arial"/>
                <a:cs typeface="Arial"/>
              </a:rPr>
              <a:t>Utilisation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actuelle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la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radiothérapie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haute </a:t>
            </a:r>
            <a:r>
              <a:rPr sz="2800" b="1" dirty="0">
                <a:latin typeface="Arial"/>
                <a:cs typeface="Arial"/>
              </a:rPr>
              <a:t>énergie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avec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les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accélérateurs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particules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sz="2800">
              <a:latin typeface="Arial"/>
              <a:cs typeface="Arial"/>
            </a:endParaRPr>
          </a:p>
          <a:p>
            <a:pPr marL="354965" marR="879475">
              <a:lnSpc>
                <a:spcPts val="3020"/>
              </a:lnSpc>
            </a:pP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temps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’exposition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et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nombre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de </a:t>
            </a:r>
            <a:r>
              <a:rPr sz="2800" b="1" dirty="0">
                <a:latin typeface="Arial"/>
                <a:cs typeface="Arial"/>
              </a:rPr>
              <a:t>séances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dépendent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du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type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tumeur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</a:pPr>
            <a:endParaRPr sz="2800">
              <a:latin typeface="Arial"/>
              <a:cs typeface="Arial"/>
            </a:endParaRPr>
          </a:p>
          <a:p>
            <a:pPr marL="354965" marR="8890">
              <a:lnSpc>
                <a:spcPct val="89900"/>
              </a:lnSpc>
            </a:pPr>
            <a:r>
              <a:rPr sz="2800" b="1" u="sng" dirty="0">
                <a:solidFill>
                  <a:srgbClr val="009900"/>
                </a:solidFill>
                <a:uFill>
                  <a:solidFill>
                    <a:srgbClr val="009900"/>
                  </a:solidFill>
                </a:uFill>
                <a:latin typeface="Arial"/>
                <a:cs typeface="Arial"/>
              </a:rPr>
              <a:t>Effets</a:t>
            </a:r>
            <a:r>
              <a:rPr sz="2800" b="1" u="sng" spc="-75" dirty="0">
                <a:solidFill>
                  <a:srgbClr val="009900"/>
                </a:solidFill>
                <a:uFill>
                  <a:solidFill>
                    <a:srgbClr val="009900"/>
                  </a:solidFill>
                </a:uFill>
                <a:latin typeface="Arial"/>
                <a:cs typeface="Arial"/>
              </a:rPr>
              <a:t> </a:t>
            </a:r>
            <a:r>
              <a:rPr sz="2800" b="1" u="sng" dirty="0">
                <a:solidFill>
                  <a:srgbClr val="009900"/>
                </a:solidFill>
                <a:uFill>
                  <a:solidFill>
                    <a:srgbClr val="009900"/>
                  </a:solidFill>
                </a:uFill>
                <a:latin typeface="Arial"/>
                <a:cs typeface="Arial"/>
              </a:rPr>
              <a:t>secondaires</a:t>
            </a:r>
            <a:r>
              <a:rPr sz="2800" b="1" dirty="0">
                <a:latin typeface="Arial"/>
                <a:cs typeface="Arial"/>
              </a:rPr>
              <a:t>: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(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fatigue,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sclérose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la </a:t>
            </a:r>
            <a:r>
              <a:rPr sz="2400" b="1" dirty="0">
                <a:latin typeface="Arial"/>
                <a:cs typeface="Arial"/>
              </a:rPr>
              <a:t>peau,des</a:t>
            </a:r>
            <a:r>
              <a:rPr sz="2400" b="1" spc="-10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muscles,des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lymphatiques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avec</a:t>
            </a:r>
            <a:r>
              <a:rPr sz="2400" b="1" spc="-10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oedèmes </a:t>
            </a:r>
            <a:r>
              <a:rPr sz="2400" b="1" dirty="0">
                <a:latin typeface="Arial"/>
                <a:cs typeface="Arial"/>
              </a:rPr>
              <a:t>persistants,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inflammation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des</a:t>
            </a:r>
            <a:r>
              <a:rPr sz="2400" b="1" spc="-10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muqueuses </a:t>
            </a:r>
            <a:r>
              <a:rPr sz="2400" b="1" dirty="0">
                <a:latin typeface="Arial"/>
                <a:cs typeface="Arial"/>
              </a:rPr>
              <a:t>digestives,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baisse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l’immunité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général)…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1156" y="741679"/>
            <a:ext cx="4762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LES</a:t>
            </a:r>
            <a:r>
              <a:rPr spc="-25" dirty="0"/>
              <a:t> </a:t>
            </a:r>
            <a:r>
              <a:rPr spc="-10" dirty="0"/>
              <a:t>TRAITEMENTS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0017" y="1544827"/>
            <a:ext cx="7943215" cy="532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3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La</a:t>
            </a:r>
            <a:r>
              <a:rPr sz="3600" b="1" spc="-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chimiothérapie</a:t>
            </a:r>
            <a:endParaRPr sz="3600">
              <a:latin typeface="Arial"/>
              <a:cs typeface="Arial"/>
            </a:endParaRPr>
          </a:p>
          <a:p>
            <a:pPr marL="354965" marR="5080">
              <a:lnSpc>
                <a:spcPts val="3020"/>
              </a:lnSpc>
              <a:spcBef>
                <a:spcPts val="2850"/>
              </a:spcBef>
            </a:pPr>
            <a:r>
              <a:rPr sz="2800" b="1" dirty="0">
                <a:latin typeface="Arial"/>
                <a:cs typeface="Arial"/>
              </a:rPr>
              <a:t>Elle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représente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seul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moyen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théorique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de </a:t>
            </a:r>
            <a:r>
              <a:rPr sz="2800" b="1" dirty="0">
                <a:latin typeface="Arial"/>
                <a:cs typeface="Arial"/>
              </a:rPr>
              <a:t>contrôler</a:t>
            </a:r>
            <a:r>
              <a:rPr sz="2800" b="1" spc="-1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la</a:t>
            </a:r>
            <a:r>
              <a:rPr sz="2800" b="1" spc="-1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dissémination</a:t>
            </a:r>
            <a:r>
              <a:rPr sz="2800" b="1" spc="-1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cancéreuse</a:t>
            </a:r>
            <a:r>
              <a:rPr sz="2800" b="1" spc="-11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car </a:t>
            </a:r>
            <a:r>
              <a:rPr sz="2800" b="1" dirty="0">
                <a:latin typeface="Arial"/>
                <a:cs typeface="Arial"/>
              </a:rPr>
              <a:t>véhiculée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par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sang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elle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circulera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dans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tout </a:t>
            </a: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corps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alors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que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la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chirurgie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et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la </a:t>
            </a:r>
            <a:r>
              <a:rPr sz="2800" b="1" dirty="0">
                <a:latin typeface="Arial"/>
                <a:cs typeface="Arial"/>
              </a:rPr>
              <a:t>radiothérapie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ne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s’adresse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qu’à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des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zones localisées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5"/>
              </a:spcBef>
            </a:pPr>
            <a:endParaRPr sz="2800">
              <a:latin typeface="Arial"/>
              <a:cs typeface="Arial"/>
            </a:endParaRPr>
          </a:p>
          <a:p>
            <a:pPr marL="354965" marR="158115">
              <a:lnSpc>
                <a:spcPts val="3020"/>
              </a:lnSpc>
            </a:pP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principe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consiste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à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introduire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des </a:t>
            </a:r>
            <a:r>
              <a:rPr sz="2800" b="1" dirty="0">
                <a:latin typeface="Arial"/>
                <a:cs typeface="Arial"/>
              </a:rPr>
              <a:t>substances</a:t>
            </a:r>
            <a:r>
              <a:rPr sz="2800" b="1" spc="-1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chimiques</a:t>
            </a:r>
            <a:r>
              <a:rPr sz="2800" b="1" spc="-1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capables</a:t>
            </a:r>
            <a:r>
              <a:rPr sz="2800" b="1" spc="-12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d’interférer </a:t>
            </a:r>
            <a:r>
              <a:rPr sz="2800" b="1" dirty="0">
                <a:latin typeface="Arial"/>
                <a:cs typeface="Arial"/>
              </a:rPr>
              <a:t>dans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métabolisme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des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cellules (cytostatiques)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3556" y="726439"/>
            <a:ext cx="4762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LES</a:t>
            </a:r>
            <a:r>
              <a:rPr spc="-25" dirty="0"/>
              <a:t> </a:t>
            </a:r>
            <a:r>
              <a:rPr spc="-10" dirty="0"/>
              <a:t>TRAITEMENTS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0017" y="1303425"/>
            <a:ext cx="7935595" cy="4999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1125" marR="1087755" indent="-99060">
              <a:lnSpc>
                <a:spcPct val="141400"/>
              </a:lnSpc>
              <a:spcBef>
                <a:spcPts val="100"/>
              </a:spcBef>
            </a:pPr>
            <a:r>
              <a:rPr sz="2800" b="1" u="sng" dirty="0">
                <a:solidFill>
                  <a:srgbClr val="009900"/>
                </a:solidFill>
                <a:uFill>
                  <a:solidFill>
                    <a:srgbClr val="009900"/>
                  </a:solidFill>
                </a:uFill>
                <a:latin typeface="Arial"/>
                <a:cs typeface="Arial"/>
              </a:rPr>
              <a:t>Effets</a:t>
            </a:r>
            <a:r>
              <a:rPr sz="2800" b="1" u="sng" spc="-60" dirty="0">
                <a:solidFill>
                  <a:srgbClr val="009900"/>
                </a:solidFill>
                <a:uFill>
                  <a:solidFill>
                    <a:srgbClr val="009900"/>
                  </a:solidFill>
                </a:uFill>
                <a:latin typeface="Arial"/>
                <a:cs typeface="Arial"/>
              </a:rPr>
              <a:t> </a:t>
            </a:r>
            <a:r>
              <a:rPr sz="2800" b="1" u="sng" dirty="0">
                <a:solidFill>
                  <a:srgbClr val="009900"/>
                </a:solidFill>
                <a:uFill>
                  <a:solidFill>
                    <a:srgbClr val="009900"/>
                  </a:solidFill>
                </a:uFill>
                <a:latin typeface="Arial"/>
                <a:cs typeface="Arial"/>
              </a:rPr>
              <a:t>secondaires</a:t>
            </a:r>
            <a:r>
              <a:rPr sz="2800" b="1" u="sng" spc="-60" dirty="0">
                <a:solidFill>
                  <a:srgbClr val="009900"/>
                </a:solidFill>
                <a:uFill>
                  <a:solidFill>
                    <a:srgbClr val="009900"/>
                  </a:solidFill>
                </a:uFill>
                <a:latin typeface="Arial"/>
                <a:cs typeface="Arial"/>
              </a:rPr>
              <a:t> </a:t>
            </a:r>
            <a:r>
              <a:rPr sz="2800" b="1" u="sng" dirty="0">
                <a:solidFill>
                  <a:srgbClr val="009900"/>
                </a:solidFill>
                <a:uFill>
                  <a:solidFill>
                    <a:srgbClr val="009900"/>
                  </a:solidFill>
                </a:uFill>
                <a:latin typeface="Arial"/>
                <a:cs typeface="Arial"/>
              </a:rPr>
              <a:t>de</a:t>
            </a:r>
            <a:r>
              <a:rPr sz="2800" b="1" u="sng" spc="-60" dirty="0">
                <a:solidFill>
                  <a:srgbClr val="009900"/>
                </a:solidFill>
                <a:uFill>
                  <a:solidFill>
                    <a:srgbClr val="009900"/>
                  </a:solidFill>
                </a:uFill>
                <a:latin typeface="Arial"/>
                <a:cs typeface="Arial"/>
              </a:rPr>
              <a:t> </a:t>
            </a:r>
            <a:r>
              <a:rPr sz="2800" b="1" u="sng" dirty="0">
                <a:solidFill>
                  <a:srgbClr val="009900"/>
                </a:solidFill>
                <a:uFill>
                  <a:solidFill>
                    <a:srgbClr val="009900"/>
                  </a:solidFill>
                </a:uFill>
                <a:latin typeface="Arial"/>
                <a:cs typeface="Arial"/>
              </a:rPr>
              <a:t>la</a:t>
            </a:r>
            <a:r>
              <a:rPr sz="2800" b="1" u="sng" spc="-60" dirty="0">
                <a:solidFill>
                  <a:srgbClr val="009900"/>
                </a:solidFill>
                <a:uFill>
                  <a:solidFill>
                    <a:srgbClr val="009900"/>
                  </a:solidFill>
                </a:uFill>
                <a:latin typeface="Arial"/>
                <a:cs typeface="Arial"/>
              </a:rPr>
              <a:t> </a:t>
            </a:r>
            <a:r>
              <a:rPr sz="2800" b="1" u="sng" spc="-10" dirty="0">
                <a:solidFill>
                  <a:srgbClr val="009900"/>
                </a:solidFill>
                <a:uFill>
                  <a:solidFill>
                    <a:srgbClr val="009900"/>
                  </a:solidFill>
                </a:uFill>
                <a:latin typeface="Arial"/>
                <a:cs typeface="Arial"/>
              </a:rPr>
              <a:t>chimiothérapie:</a:t>
            </a:r>
            <a:r>
              <a:rPr sz="2800" b="1" spc="-1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Elle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entraîne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une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fatigue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générale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ts val="3190"/>
              </a:lnSpc>
              <a:spcBef>
                <a:spcPts val="1390"/>
              </a:spcBef>
            </a:pPr>
            <a:r>
              <a:rPr sz="2800" b="1" dirty="0">
                <a:latin typeface="Arial"/>
                <a:cs typeface="Arial"/>
              </a:rPr>
              <a:t>Toxique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également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pour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les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cellules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saines</a:t>
            </a:r>
            <a:endParaRPr sz="2800">
              <a:latin typeface="Arial"/>
              <a:cs typeface="Arial"/>
            </a:endParaRPr>
          </a:p>
          <a:p>
            <a:pPr marL="1143635" indent="-217170">
              <a:lnSpc>
                <a:spcPts val="3190"/>
              </a:lnSpc>
              <a:buChar char="-"/>
              <a:tabLst>
                <a:tab pos="1143635" algn="l"/>
              </a:tabLst>
            </a:pPr>
            <a:r>
              <a:rPr sz="2800" b="1" spc="-10" dirty="0">
                <a:latin typeface="Arial"/>
                <a:cs typeface="Arial"/>
              </a:rPr>
              <a:t>alopécie</a:t>
            </a:r>
            <a:endParaRPr sz="2800">
              <a:latin typeface="Arial"/>
              <a:cs typeface="Arial"/>
            </a:endParaRPr>
          </a:p>
          <a:p>
            <a:pPr marL="1143635" indent="-217170">
              <a:lnSpc>
                <a:spcPct val="100000"/>
              </a:lnSpc>
              <a:spcBef>
                <a:spcPts val="340"/>
              </a:spcBef>
              <a:buChar char="-"/>
              <a:tabLst>
                <a:tab pos="1143635" algn="l"/>
              </a:tabLst>
            </a:pPr>
            <a:r>
              <a:rPr sz="2800" b="1" dirty="0">
                <a:latin typeface="Arial"/>
                <a:cs typeface="Arial"/>
              </a:rPr>
              <a:t>nausées,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vomissements</a:t>
            </a:r>
            <a:endParaRPr sz="2800">
              <a:latin typeface="Arial"/>
              <a:cs typeface="Arial"/>
            </a:endParaRPr>
          </a:p>
          <a:p>
            <a:pPr marL="354965" marR="481330" indent="788670">
              <a:lnSpc>
                <a:spcPct val="89800"/>
              </a:lnSpc>
              <a:spcBef>
                <a:spcPts val="690"/>
              </a:spcBef>
              <a:buChar char="-"/>
              <a:tabLst>
                <a:tab pos="1143635" algn="l"/>
                <a:tab pos="7327265" algn="l"/>
              </a:tabLst>
            </a:pPr>
            <a:r>
              <a:rPr sz="2800" b="1" dirty="0">
                <a:latin typeface="Arial"/>
                <a:cs typeface="Arial"/>
              </a:rPr>
              <a:t>toxicité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du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tube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digestif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(</a:t>
            </a:r>
            <a:r>
              <a:rPr sz="2400" b="1" spc="-10" dirty="0">
                <a:latin typeface="Arial"/>
                <a:cs typeface="Arial"/>
              </a:rPr>
              <a:t>muqueuses</a:t>
            </a:r>
            <a:r>
              <a:rPr sz="2800" b="1" spc="-10" dirty="0">
                <a:latin typeface="Arial"/>
                <a:cs typeface="Arial"/>
              </a:rPr>
              <a:t>)</a:t>
            </a:r>
            <a:r>
              <a:rPr sz="2800" b="1" dirty="0">
                <a:latin typeface="Arial"/>
                <a:cs typeface="Arial"/>
              </a:rPr>
              <a:t>	</a:t>
            </a:r>
            <a:r>
              <a:rPr sz="2800" b="1" spc="-50" dirty="0">
                <a:latin typeface="Arial"/>
                <a:cs typeface="Arial"/>
              </a:rPr>
              <a:t>- </a:t>
            </a:r>
            <a:r>
              <a:rPr sz="2800" b="1" dirty="0">
                <a:latin typeface="Arial"/>
                <a:cs typeface="Arial"/>
              </a:rPr>
              <a:t>toxicité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certains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organes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vitaux </a:t>
            </a:r>
            <a:r>
              <a:rPr sz="2400" b="1" spc="-10" dirty="0">
                <a:latin typeface="Arial"/>
                <a:cs typeface="Arial"/>
              </a:rPr>
              <a:t>(cœur,foie,reins..)</a:t>
            </a:r>
            <a:endParaRPr sz="2400">
              <a:latin typeface="Arial"/>
              <a:cs typeface="Arial"/>
            </a:endParaRPr>
          </a:p>
          <a:p>
            <a:pPr marL="354965" marR="5080" indent="788670">
              <a:lnSpc>
                <a:spcPct val="89800"/>
              </a:lnSpc>
              <a:spcBef>
                <a:spcPts val="700"/>
              </a:spcBef>
              <a:buChar char="-"/>
              <a:tabLst>
                <a:tab pos="1143635" algn="l"/>
                <a:tab pos="3826510" algn="l"/>
              </a:tabLst>
            </a:pPr>
            <a:r>
              <a:rPr sz="2800" b="1" dirty="0">
                <a:latin typeface="Arial"/>
                <a:cs typeface="Arial"/>
              </a:rPr>
              <a:t>toxicité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médullaire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(aplasie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médullaire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donc </a:t>
            </a:r>
            <a:r>
              <a:rPr sz="2400" b="1" dirty="0">
                <a:latin typeface="Arial"/>
                <a:cs typeface="Arial"/>
              </a:rPr>
              <a:t>une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baisse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l’immunité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général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avec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risque </a:t>
            </a:r>
            <a:r>
              <a:rPr sz="2400" b="1" dirty="0">
                <a:latin typeface="Arial"/>
                <a:cs typeface="Arial"/>
              </a:rPr>
              <a:t>infectieux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augmenté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et</a:t>
            </a:r>
            <a:r>
              <a:rPr sz="2400" b="1" dirty="0">
                <a:latin typeface="Arial"/>
                <a:cs typeface="Arial"/>
              </a:rPr>
              <a:t>	besoins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transfusionnels).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3556" y="726439"/>
            <a:ext cx="4762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LES</a:t>
            </a:r>
            <a:r>
              <a:rPr spc="-25" dirty="0"/>
              <a:t> </a:t>
            </a:r>
            <a:r>
              <a:rPr spc="-10" dirty="0"/>
              <a:t>TRAITEMENTS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33812" y="1512823"/>
            <a:ext cx="8336915" cy="5458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ct val="100000"/>
              </a:lnSpc>
              <a:spcBef>
                <a:spcPts val="100"/>
              </a:spcBef>
              <a:buAutoNum type="arabicPlain" startAt="4"/>
              <a:tabLst>
                <a:tab pos="393065" algn="l"/>
              </a:tabLst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Les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autres</a:t>
            </a:r>
            <a:r>
              <a:rPr sz="3600" b="1" spc="-1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traitements</a:t>
            </a:r>
            <a:endParaRPr sz="3600">
              <a:latin typeface="Arial"/>
              <a:cs typeface="Arial"/>
            </a:endParaRPr>
          </a:p>
          <a:p>
            <a:pPr marL="687070" lvl="1" indent="-217170">
              <a:lnSpc>
                <a:spcPct val="100000"/>
              </a:lnSpc>
              <a:spcBef>
                <a:spcPts val="30"/>
              </a:spcBef>
              <a:buFont typeface="Arial MT"/>
              <a:buChar char="-"/>
              <a:tabLst>
                <a:tab pos="687070" algn="l"/>
              </a:tabLst>
            </a:pPr>
            <a:r>
              <a:rPr sz="2800" b="1" spc="-10" dirty="0">
                <a:latin typeface="Arial"/>
                <a:cs typeface="Arial"/>
              </a:rPr>
              <a:t>Corticothérapie</a:t>
            </a:r>
            <a:endParaRPr sz="2800">
              <a:latin typeface="Arial"/>
              <a:cs typeface="Arial"/>
            </a:endParaRPr>
          </a:p>
          <a:p>
            <a:pPr marL="687070" lvl="1" indent="-217170">
              <a:lnSpc>
                <a:spcPct val="100000"/>
              </a:lnSpc>
              <a:buFont typeface="Arial MT"/>
              <a:buChar char="-"/>
              <a:tabLst>
                <a:tab pos="687070" algn="l"/>
              </a:tabLst>
            </a:pPr>
            <a:r>
              <a:rPr sz="2800" b="1" spc="-10" dirty="0">
                <a:latin typeface="Arial"/>
                <a:cs typeface="Arial"/>
              </a:rPr>
              <a:t>Hormonothérapie</a:t>
            </a:r>
            <a:endParaRPr sz="2800">
              <a:latin typeface="Arial"/>
              <a:cs typeface="Arial"/>
            </a:endParaRPr>
          </a:p>
          <a:p>
            <a:pPr marL="12700" marR="669925" indent="380365">
              <a:lnSpc>
                <a:spcPct val="100299"/>
              </a:lnSpc>
              <a:spcBef>
                <a:spcPts val="1155"/>
              </a:spcBef>
              <a:buAutoNum type="arabicPlain" startAt="4"/>
              <a:tabLst>
                <a:tab pos="393065" algn="l"/>
              </a:tabLst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La</a:t>
            </a:r>
            <a:r>
              <a:rPr sz="3600" b="1" spc="-2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nouveauté: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les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thérapeutiques ciblées</a:t>
            </a:r>
            <a:endParaRPr sz="3600">
              <a:latin typeface="Arial"/>
              <a:cs typeface="Arial"/>
            </a:endParaRPr>
          </a:p>
          <a:p>
            <a:pPr marL="469900" marR="5080" lvl="1" indent="217170">
              <a:lnSpc>
                <a:spcPct val="100200"/>
              </a:lnSpc>
              <a:spcBef>
                <a:spcPts val="25"/>
              </a:spcBef>
              <a:buFont typeface="Arial MT"/>
              <a:buChar char="-"/>
              <a:tabLst>
                <a:tab pos="687070" algn="l"/>
              </a:tabLst>
            </a:pPr>
            <a:r>
              <a:rPr sz="2800" b="1" dirty="0">
                <a:latin typeface="Arial"/>
                <a:cs typeface="Arial"/>
              </a:rPr>
              <a:t>Les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anti-</a:t>
            </a:r>
            <a:r>
              <a:rPr sz="2800" b="1" dirty="0">
                <a:latin typeface="Arial"/>
                <a:cs typeface="Arial"/>
              </a:rPr>
              <a:t>angiogènèse,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qui,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par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action </a:t>
            </a:r>
            <a:r>
              <a:rPr sz="2800" b="1" dirty="0">
                <a:latin typeface="Arial"/>
                <a:cs typeface="Arial"/>
              </a:rPr>
              <a:t>angiostatique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ou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action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angio-</a:t>
            </a:r>
            <a:r>
              <a:rPr sz="2800" b="1" spc="-10" dirty="0">
                <a:latin typeface="Arial"/>
                <a:cs typeface="Arial"/>
              </a:rPr>
              <a:t>toxique, </a:t>
            </a:r>
            <a:r>
              <a:rPr sz="2800" b="1" dirty="0">
                <a:latin typeface="Arial"/>
                <a:cs typeface="Arial"/>
              </a:rPr>
              <a:t>inhibent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ou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détruisent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les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vaisseaux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tumoraux</a:t>
            </a:r>
            <a:endParaRPr sz="2800">
              <a:latin typeface="Arial"/>
              <a:cs typeface="Arial"/>
            </a:endParaRPr>
          </a:p>
          <a:p>
            <a:pPr marL="469900" marR="462280" lvl="1" indent="217170">
              <a:lnSpc>
                <a:spcPct val="100200"/>
              </a:lnSpc>
              <a:spcBef>
                <a:spcPts val="1660"/>
              </a:spcBef>
              <a:buFont typeface="Arial MT"/>
              <a:buChar char="-"/>
              <a:tabLst>
                <a:tab pos="687070" algn="l"/>
              </a:tabLst>
            </a:pPr>
            <a:r>
              <a:rPr sz="2800" b="1" dirty="0">
                <a:latin typeface="Arial"/>
                <a:cs typeface="Arial"/>
              </a:rPr>
              <a:t>Les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anticorps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monoclonaux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dirigés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contre </a:t>
            </a:r>
            <a:r>
              <a:rPr sz="2800" b="1" dirty="0">
                <a:latin typeface="Arial"/>
                <a:cs typeface="Arial"/>
              </a:rPr>
              <a:t>les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antigènes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marqueurs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spécifiques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des </a:t>
            </a:r>
            <a:r>
              <a:rPr sz="2800" b="1" spc="-10" dirty="0">
                <a:latin typeface="Arial"/>
                <a:cs typeface="Arial"/>
              </a:rPr>
              <a:t>cancers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4797" y="863599"/>
            <a:ext cx="77806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CANCER</a:t>
            </a:r>
            <a:r>
              <a:rPr spc="-70" dirty="0"/>
              <a:t> </a:t>
            </a:r>
            <a:r>
              <a:rPr dirty="0"/>
              <a:t>ET</a:t>
            </a:r>
            <a:r>
              <a:rPr spc="-55" dirty="0"/>
              <a:t> </a:t>
            </a:r>
            <a:r>
              <a:rPr dirty="0"/>
              <a:t>VIE</a:t>
            </a:r>
            <a:r>
              <a:rPr spc="-50" dirty="0"/>
              <a:t> </a:t>
            </a:r>
            <a:r>
              <a:rPr dirty="0"/>
              <a:t>AU</a:t>
            </a:r>
            <a:r>
              <a:rPr spc="-55" dirty="0"/>
              <a:t> </a:t>
            </a:r>
            <a:r>
              <a:rPr spc="-10" dirty="0"/>
              <a:t>QUOTIDIEN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52916" y="1697273"/>
            <a:ext cx="7622540" cy="3729990"/>
          </a:xfrm>
          <a:prstGeom prst="rect">
            <a:avLst/>
          </a:prstGeom>
        </p:spPr>
        <p:txBody>
          <a:bodyPr vert="horz" wrap="square" lIns="0" tIns="2851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45"/>
              </a:spcBef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1</a:t>
            </a:r>
            <a:r>
              <a:rPr sz="3600" b="1" spc="-3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Les</a:t>
            </a:r>
            <a:r>
              <a:rPr sz="3600" b="1" spc="-3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hospitalisations</a:t>
            </a:r>
            <a:r>
              <a:rPr sz="3600" b="1" spc="-3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successives</a:t>
            </a:r>
            <a:endParaRPr sz="3600">
              <a:latin typeface="Arial"/>
              <a:cs typeface="Arial"/>
            </a:endParaRPr>
          </a:p>
          <a:p>
            <a:pPr marL="12700" marR="401955">
              <a:lnSpc>
                <a:spcPct val="102000"/>
              </a:lnSpc>
              <a:spcBef>
                <a:spcPts val="1600"/>
              </a:spcBef>
            </a:pPr>
            <a:r>
              <a:rPr sz="2800" b="1" dirty="0">
                <a:latin typeface="Arial"/>
                <a:cs typeface="Arial"/>
              </a:rPr>
              <a:t>En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secteur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conventionnel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ou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en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hôpital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de </a:t>
            </a:r>
            <a:r>
              <a:rPr sz="2800" b="1" dirty="0">
                <a:latin typeface="Arial"/>
                <a:cs typeface="Arial"/>
              </a:rPr>
              <a:t>jour: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les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équipes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qui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reçoivent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les</a:t>
            </a:r>
            <a:r>
              <a:rPr sz="2800" b="1" spc="-6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patients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doivent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avoir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un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sens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de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l’accueil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FF9900"/>
                </a:solidFill>
                <a:latin typeface="Arial"/>
                <a:cs typeface="Arial"/>
              </a:rPr>
              <a:t>très </a:t>
            </a: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développé.</a:t>
            </a:r>
            <a:endParaRPr sz="2800">
              <a:latin typeface="Arial"/>
              <a:cs typeface="Arial"/>
            </a:endParaRPr>
          </a:p>
          <a:p>
            <a:pPr marL="12700" marR="50165">
              <a:lnSpc>
                <a:spcPct val="100000"/>
              </a:lnSpc>
              <a:spcBef>
                <a:spcPts val="670"/>
              </a:spcBef>
            </a:pP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Le</a:t>
            </a:r>
            <a:r>
              <a:rPr sz="2800" b="1" spc="-4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patient</a:t>
            </a:r>
            <a:r>
              <a:rPr sz="2800" b="1" spc="-4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doit</a:t>
            </a:r>
            <a:r>
              <a:rPr sz="2800" b="1" spc="-4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se</a:t>
            </a:r>
            <a:r>
              <a:rPr sz="2800" b="1" spc="-4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sentir</a:t>
            </a:r>
            <a:r>
              <a:rPr sz="2800" b="1" spc="-4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«</a:t>
            </a:r>
            <a:r>
              <a:rPr sz="2800" b="1" spc="-4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chez</a:t>
            </a:r>
            <a:r>
              <a:rPr sz="2800" b="1" spc="-4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lui</a:t>
            </a:r>
            <a:r>
              <a:rPr sz="2800" b="1" spc="-4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»</a:t>
            </a:r>
            <a:r>
              <a:rPr sz="2800" b="1" spc="-4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puisque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l’hôpital</a:t>
            </a:r>
            <a:r>
              <a:rPr sz="2800" b="1" spc="-8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devient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un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peu</a:t>
            </a:r>
            <a:r>
              <a:rPr sz="2800" b="1" spc="-8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sa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deuxième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maison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2397" y="589279"/>
            <a:ext cx="77806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CANCER</a:t>
            </a:r>
            <a:r>
              <a:rPr spc="-70" dirty="0"/>
              <a:t> </a:t>
            </a:r>
            <a:r>
              <a:rPr dirty="0"/>
              <a:t>ET</a:t>
            </a:r>
            <a:r>
              <a:rPr spc="-55" dirty="0"/>
              <a:t> </a:t>
            </a:r>
            <a:r>
              <a:rPr dirty="0"/>
              <a:t>VIE</a:t>
            </a:r>
            <a:r>
              <a:rPr spc="-50" dirty="0"/>
              <a:t> </a:t>
            </a:r>
            <a:r>
              <a:rPr dirty="0"/>
              <a:t>AU</a:t>
            </a:r>
            <a:r>
              <a:rPr spc="-55" dirty="0"/>
              <a:t> </a:t>
            </a:r>
            <a:r>
              <a:rPr spc="-10" dirty="0"/>
              <a:t>QUOTIDIEN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1094495"/>
            <a:ext cx="8279130" cy="5146675"/>
          </a:xfrm>
          <a:prstGeom prst="rect">
            <a:avLst/>
          </a:prstGeom>
        </p:spPr>
        <p:txBody>
          <a:bodyPr vert="horz" wrap="square" lIns="0" tIns="2343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45"/>
              </a:spcBef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2</a:t>
            </a:r>
            <a:r>
              <a:rPr sz="3600" b="1" spc="-3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Altération</a:t>
            </a:r>
            <a:r>
              <a:rPr sz="3600" b="1" spc="-3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de</a:t>
            </a:r>
            <a:r>
              <a:rPr sz="3600" b="1" spc="-3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l’état</a:t>
            </a:r>
            <a:r>
              <a:rPr sz="3600" b="1" spc="-3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général</a:t>
            </a:r>
            <a:endParaRPr sz="3600">
              <a:latin typeface="Arial"/>
              <a:cs typeface="Arial"/>
            </a:endParaRPr>
          </a:p>
          <a:p>
            <a:pPr marL="12700" marR="304800">
              <a:lnSpc>
                <a:spcPts val="3020"/>
              </a:lnSpc>
              <a:spcBef>
                <a:spcPts val="1735"/>
              </a:spcBef>
            </a:pPr>
            <a:r>
              <a:rPr sz="2800" b="1" dirty="0">
                <a:latin typeface="Arial"/>
                <a:cs typeface="Arial"/>
              </a:rPr>
              <a:t>Les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traitements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successifs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entraînent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une </a:t>
            </a:r>
            <a:r>
              <a:rPr sz="2800" b="1" dirty="0">
                <a:latin typeface="Arial"/>
                <a:cs typeface="Arial"/>
              </a:rPr>
              <a:t>fatigue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générale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avec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une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baisse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l’immunité </a:t>
            </a:r>
            <a:r>
              <a:rPr sz="2800" b="1" dirty="0">
                <a:latin typeface="Arial"/>
                <a:cs typeface="Arial"/>
              </a:rPr>
              <a:t>et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un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risque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infectieux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accru.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2800" b="1" dirty="0">
                <a:latin typeface="Arial"/>
                <a:cs typeface="Arial"/>
              </a:rPr>
              <a:t>Les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actes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la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vie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courante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deviennent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difficiles</a:t>
            </a:r>
            <a:endParaRPr sz="2800">
              <a:latin typeface="Arial"/>
              <a:cs typeface="Arial"/>
            </a:endParaRPr>
          </a:p>
          <a:p>
            <a:pPr marL="1143635" indent="-217170" algn="just">
              <a:lnSpc>
                <a:spcPct val="100000"/>
              </a:lnSpc>
              <a:spcBef>
                <a:spcPts val="610"/>
              </a:spcBef>
              <a:buChar char="-"/>
              <a:tabLst>
                <a:tab pos="1143635" algn="l"/>
              </a:tabLst>
            </a:pPr>
            <a:r>
              <a:rPr sz="2800" b="1" dirty="0">
                <a:latin typeface="Arial"/>
                <a:cs typeface="Arial"/>
              </a:rPr>
              <a:t>perte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l’estime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soi</a:t>
            </a:r>
            <a:r>
              <a:rPr sz="2800" b="1" spc="68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(dépendance)</a:t>
            </a:r>
            <a:endParaRPr sz="2800">
              <a:latin typeface="Arial"/>
              <a:cs typeface="Arial"/>
            </a:endParaRPr>
          </a:p>
          <a:p>
            <a:pPr marL="12700" marR="818515" indent="1131570" algn="just">
              <a:lnSpc>
                <a:spcPct val="110000"/>
              </a:lnSpc>
              <a:spcBef>
                <a:spcPts val="350"/>
              </a:spcBef>
              <a:buChar char="-"/>
              <a:tabLst>
                <a:tab pos="1144270" algn="l"/>
              </a:tabLst>
            </a:pPr>
            <a:r>
              <a:rPr sz="2800" b="1" dirty="0">
                <a:latin typeface="Arial"/>
                <a:cs typeface="Arial"/>
              </a:rPr>
              <a:t>perte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l’image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soi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: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modification </a:t>
            </a:r>
            <a:r>
              <a:rPr sz="2800" b="1" dirty="0">
                <a:latin typeface="Arial"/>
                <a:cs typeface="Arial"/>
              </a:rPr>
              <a:t>corporelle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(</a:t>
            </a:r>
            <a:r>
              <a:rPr sz="2400" b="1" i="1" spc="-10" dirty="0">
                <a:latin typeface="Arial"/>
                <a:cs typeface="Arial"/>
              </a:rPr>
              <a:t>alopécie,chirurgie</a:t>
            </a:r>
            <a:r>
              <a:rPr sz="2400" b="1" i="1" spc="-50" dirty="0">
                <a:latin typeface="Arial"/>
                <a:cs typeface="Arial"/>
              </a:rPr>
              <a:t> </a:t>
            </a:r>
            <a:r>
              <a:rPr sz="2400" b="1" i="1" spc="-10" dirty="0">
                <a:latin typeface="Arial"/>
                <a:cs typeface="Arial"/>
              </a:rPr>
              <a:t>mutilante,cachexie</a:t>
            </a:r>
            <a:r>
              <a:rPr sz="2400" b="1" spc="-10" dirty="0">
                <a:latin typeface="Arial"/>
                <a:cs typeface="Arial"/>
              </a:rPr>
              <a:t>)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Les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équipes</a:t>
            </a:r>
            <a:r>
              <a:rPr sz="2800" b="1" spc="6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doivent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être</a:t>
            </a:r>
            <a:r>
              <a:rPr sz="2800" b="1" spc="-5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à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l’écoute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afin</a:t>
            </a:r>
            <a:r>
              <a:rPr sz="2800" b="1" spc="-6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FF9900"/>
                </a:solidFill>
                <a:latin typeface="Arial"/>
                <a:cs typeface="Arial"/>
              </a:rPr>
              <a:t>de</a:t>
            </a:r>
            <a:endParaRPr sz="28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0"/>
              </a:spcBef>
            </a:pP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mieux</a:t>
            </a:r>
            <a:r>
              <a:rPr sz="2800" b="1" spc="-7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comprendre</a:t>
            </a:r>
            <a:r>
              <a:rPr sz="2800" b="1" spc="-7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et</a:t>
            </a:r>
            <a:r>
              <a:rPr sz="2800" b="1" spc="-7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soutenir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les</a:t>
            </a:r>
            <a:r>
              <a:rPr sz="2800" b="1" spc="-9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patients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3961" y="528319"/>
            <a:ext cx="74434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QU’EST-</a:t>
            </a:r>
            <a:r>
              <a:rPr dirty="0"/>
              <a:t>CE</a:t>
            </a:r>
            <a:r>
              <a:rPr spc="-10" dirty="0"/>
              <a:t> </a:t>
            </a:r>
            <a:r>
              <a:rPr dirty="0"/>
              <a:t>QUE</a:t>
            </a:r>
            <a:r>
              <a:rPr spc="-20" dirty="0"/>
              <a:t> </a:t>
            </a:r>
            <a:r>
              <a:rPr dirty="0"/>
              <a:t>LE</a:t>
            </a:r>
            <a:r>
              <a:rPr spc="-20" dirty="0"/>
              <a:t> </a:t>
            </a:r>
            <a:r>
              <a:rPr spc="-10" dirty="0"/>
              <a:t>CANCER?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76717" y="1564122"/>
            <a:ext cx="7561580" cy="473011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Définition</a:t>
            </a:r>
            <a:endParaRPr sz="3600">
              <a:latin typeface="Arial"/>
              <a:cs typeface="Arial"/>
            </a:endParaRPr>
          </a:p>
          <a:p>
            <a:pPr marL="412115" marR="338455" indent="-285750">
              <a:lnSpc>
                <a:spcPts val="3020"/>
              </a:lnSpc>
              <a:spcBef>
                <a:spcPts val="730"/>
              </a:spcBef>
              <a:buFont typeface="Arial MT"/>
              <a:buChar char="–"/>
              <a:tabLst>
                <a:tab pos="413384" algn="l"/>
              </a:tabLst>
            </a:pPr>
            <a:r>
              <a:rPr sz="2800" b="1" dirty="0">
                <a:latin typeface="Arial"/>
                <a:cs typeface="Arial"/>
              </a:rPr>
              <a:t>Perte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contrôle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accidentelle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la 	</a:t>
            </a:r>
            <a:r>
              <a:rPr sz="2800" b="1" dirty="0">
                <a:latin typeface="Arial"/>
                <a:cs typeface="Arial"/>
              </a:rPr>
              <a:t>régulation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des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cellules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qui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aboutit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à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leur 	</a:t>
            </a:r>
            <a:r>
              <a:rPr sz="2800" b="1" dirty="0">
                <a:latin typeface="Arial"/>
                <a:cs typeface="Arial"/>
              </a:rPr>
              <a:t>prolifération</a:t>
            </a:r>
            <a:r>
              <a:rPr sz="2800" b="1" spc="-15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anarchique.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10"/>
              </a:spcBef>
              <a:buFont typeface="Arial MT"/>
              <a:buChar char="–"/>
            </a:pPr>
            <a:endParaRPr sz="2800">
              <a:latin typeface="Arial"/>
              <a:cs typeface="Arial"/>
            </a:endParaRPr>
          </a:p>
          <a:p>
            <a:pPr marL="412115" marR="5080" indent="-285750">
              <a:lnSpc>
                <a:spcPct val="90100"/>
              </a:lnSpc>
              <a:buFont typeface="Arial MT"/>
              <a:buChar char="–"/>
              <a:tabLst>
                <a:tab pos="413384" algn="l"/>
                <a:tab pos="4549140" algn="l"/>
              </a:tabLst>
            </a:pPr>
            <a:r>
              <a:rPr sz="2800" b="1" dirty="0">
                <a:latin typeface="Arial"/>
                <a:cs typeface="Arial"/>
              </a:rPr>
              <a:t>Une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tumeur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est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résultat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la 	</a:t>
            </a:r>
            <a:r>
              <a:rPr sz="2800" b="1" dirty="0">
                <a:latin typeface="Arial"/>
                <a:cs typeface="Arial"/>
              </a:rPr>
              <a:t>multiplication</a:t>
            </a:r>
            <a:r>
              <a:rPr sz="2800" b="1" spc="-1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désordonnée</a:t>
            </a:r>
            <a:r>
              <a:rPr sz="2800" b="1" spc="-1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des</a:t>
            </a:r>
            <a:r>
              <a:rPr sz="2800" b="1" spc="-13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cellules 	</a:t>
            </a:r>
            <a:r>
              <a:rPr sz="2800" b="1" dirty="0">
                <a:latin typeface="Arial"/>
                <a:cs typeface="Arial"/>
              </a:rPr>
              <a:t>d’un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tissu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ou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d’un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organe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qui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envahissent 	</a:t>
            </a:r>
            <a:r>
              <a:rPr sz="2800" b="1" dirty="0">
                <a:latin typeface="Arial"/>
                <a:cs typeface="Arial"/>
              </a:rPr>
              <a:t>les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tissus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voisins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en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détruisant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les 	</a:t>
            </a:r>
            <a:r>
              <a:rPr sz="2800" b="1" dirty="0">
                <a:latin typeface="Arial"/>
                <a:cs typeface="Arial"/>
              </a:rPr>
              <a:t>capsules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séparation</a:t>
            </a:r>
            <a:r>
              <a:rPr sz="2800" b="1" dirty="0">
                <a:latin typeface="Arial"/>
                <a:cs typeface="Arial"/>
              </a:rPr>
              <a:t>	provoquant</a:t>
            </a:r>
            <a:r>
              <a:rPr sz="2800" b="1" spc="-14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ainsi 	</a:t>
            </a:r>
            <a:r>
              <a:rPr sz="2800" b="1" dirty="0">
                <a:latin typeface="Arial"/>
                <a:cs typeface="Arial"/>
              </a:rPr>
              <a:t>des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métastases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4797" y="863599"/>
            <a:ext cx="77806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CANCER</a:t>
            </a:r>
            <a:r>
              <a:rPr spc="-70" dirty="0"/>
              <a:t> </a:t>
            </a:r>
            <a:r>
              <a:rPr dirty="0"/>
              <a:t>ET</a:t>
            </a:r>
            <a:r>
              <a:rPr spc="-55" dirty="0"/>
              <a:t> </a:t>
            </a:r>
            <a:r>
              <a:rPr dirty="0"/>
              <a:t>VIE</a:t>
            </a:r>
            <a:r>
              <a:rPr spc="-50" dirty="0"/>
              <a:t> </a:t>
            </a:r>
            <a:r>
              <a:rPr dirty="0"/>
              <a:t>AU</a:t>
            </a:r>
            <a:r>
              <a:rPr spc="-55" dirty="0"/>
              <a:t> </a:t>
            </a:r>
            <a:r>
              <a:rPr spc="-10" dirty="0"/>
              <a:t>QUOTIDIEN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7197" y="1640322"/>
            <a:ext cx="7568565" cy="481584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57785">
              <a:lnSpc>
                <a:spcPct val="100000"/>
              </a:lnSpc>
              <a:spcBef>
                <a:spcPts val="545"/>
              </a:spcBef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3</a:t>
            </a:r>
            <a:r>
              <a:rPr sz="3600" b="1" spc="-2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Les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problèmes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 psychologiques</a:t>
            </a:r>
            <a:endParaRPr sz="3600">
              <a:latin typeface="Arial"/>
              <a:cs typeface="Arial"/>
            </a:endParaRPr>
          </a:p>
          <a:p>
            <a:pPr marL="57785" marR="583565" indent="-45720">
              <a:lnSpc>
                <a:spcPts val="3020"/>
              </a:lnSpc>
              <a:spcBef>
                <a:spcPts val="730"/>
              </a:spcBef>
            </a:pP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cancer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est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source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d’angoisse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voire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de </a:t>
            </a:r>
            <a:r>
              <a:rPr sz="2800" b="1" spc="-10" dirty="0">
                <a:latin typeface="Arial"/>
                <a:cs typeface="Arial"/>
              </a:rPr>
              <a:t>dépression</a:t>
            </a:r>
            <a:endParaRPr sz="2800">
              <a:latin typeface="Arial"/>
              <a:cs typeface="Arial"/>
            </a:endParaRPr>
          </a:p>
          <a:p>
            <a:pPr marL="57785">
              <a:lnSpc>
                <a:spcPct val="100000"/>
              </a:lnSpc>
              <a:spcBef>
                <a:spcPts val="295"/>
              </a:spcBef>
            </a:pP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sommeil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est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très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souvent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perturbé</a:t>
            </a:r>
            <a:endParaRPr sz="2800">
              <a:latin typeface="Arial"/>
              <a:cs typeface="Arial"/>
            </a:endParaRPr>
          </a:p>
          <a:p>
            <a:pPr marL="57785" marR="5080">
              <a:lnSpc>
                <a:spcPts val="3020"/>
              </a:lnSpc>
              <a:spcBef>
                <a:spcPts val="720"/>
              </a:spcBef>
            </a:pPr>
            <a:r>
              <a:rPr sz="2800" b="1" dirty="0">
                <a:latin typeface="Arial"/>
                <a:cs typeface="Arial"/>
              </a:rPr>
              <a:t>Ce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qui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est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vécu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par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patient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doit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être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perçu </a:t>
            </a:r>
            <a:r>
              <a:rPr sz="2800" b="1" dirty="0">
                <a:latin typeface="Arial"/>
                <a:cs typeface="Arial"/>
              </a:rPr>
              <a:t>par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ceux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qui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soignent.</a:t>
            </a:r>
            <a:endParaRPr sz="2800">
              <a:latin typeface="Arial"/>
              <a:cs typeface="Arial"/>
            </a:endParaRPr>
          </a:p>
          <a:p>
            <a:pPr marL="57785" marR="422275">
              <a:lnSpc>
                <a:spcPts val="3020"/>
              </a:lnSpc>
              <a:spcBef>
                <a:spcPts val="695"/>
              </a:spcBef>
            </a:pP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Une</a:t>
            </a:r>
            <a:r>
              <a:rPr sz="2800" b="1" spc="-6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relation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d’aide</a:t>
            </a:r>
            <a:r>
              <a:rPr sz="2800" b="1" spc="-6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doit</a:t>
            </a:r>
            <a:r>
              <a:rPr sz="2800" b="1" spc="-6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s’instaurer,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il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FF9900"/>
                </a:solidFill>
                <a:latin typeface="Arial"/>
                <a:cs typeface="Arial"/>
              </a:rPr>
              <a:t>sera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peut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être</a:t>
            </a:r>
            <a:r>
              <a:rPr sz="2800" b="1" spc="-6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nécessaire</a:t>
            </a:r>
            <a:r>
              <a:rPr sz="2800" b="1" spc="-6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d’avoir</a:t>
            </a:r>
            <a:r>
              <a:rPr sz="2800" b="1" spc="-8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recours</a:t>
            </a:r>
            <a:r>
              <a:rPr sz="2800" b="1" spc="-6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à</a:t>
            </a:r>
            <a:r>
              <a:rPr sz="2800" b="1" spc="-6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FF9900"/>
                </a:solidFill>
                <a:latin typeface="Arial"/>
                <a:cs typeface="Arial"/>
              </a:rPr>
              <a:t>un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psychologue</a:t>
            </a:r>
            <a:r>
              <a:rPr sz="2800" b="1" spc="-8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ou</a:t>
            </a:r>
            <a:r>
              <a:rPr sz="2800" b="1" spc="-9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un</a:t>
            </a:r>
            <a:r>
              <a:rPr sz="2800" b="1" spc="-9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psychiatre</a:t>
            </a:r>
            <a:r>
              <a:rPr sz="2800" b="1" spc="-9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FF9900"/>
                </a:solidFill>
                <a:latin typeface="Arial"/>
                <a:cs typeface="Arial"/>
              </a:rPr>
              <a:t>pour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entretiens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de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suivi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et/ou</a:t>
            </a:r>
            <a:r>
              <a:rPr sz="2800" b="1" spc="-7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traitements appropriés.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8597" y="817879"/>
            <a:ext cx="77806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CANCER</a:t>
            </a:r>
            <a:r>
              <a:rPr spc="-70" dirty="0"/>
              <a:t> </a:t>
            </a:r>
            <a:r>
              <a:rPr dirty="0"/>
              <a:t>ET</a:t>
            </a:r>
            <a:r>
              <a:rPr spc="-55" dirty="0"/>
              <a:t> </a:t>
            </a:r>
            <a:r>
              <a:rPr dirty="0"/>
              <a:t>VIE</a:t>
            </a:r>
            <a:r>
              <a:rPr spc="-50" dirty="0"/>
              <a:t> </a:t>
            </a:r>
            <a:r>
              <a:rPr dirty="0"/>
              <a:t>AU</a:t>
            </a:r>
            <a:r>
              <a:rPr spc="-55" dirty="0"/>
              <a:t> </a:t>
            </a:r>
            <a:r>
              <a:rPr spc="-10" dirty="0"/>
              <a:t>QUOTIDIEN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52916" y="1411722"/>
            <a:ext cx="7702550" cy="549846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545"/>
              </a:spcBef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4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La</a:t>
            </a:r>
            <a:r>
              <a:rPr sz="3600" b="1" spc="-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douleur</a:t>
            </a:r>
            <a:endParaRPr sz="3600">
              <a:latin typeface="Arial"/>
              <a:cs typeface="Arial"/>
            </a:endParaRPr>
          </a:p>
          <a:p>
            <a:pPr marL="12700" marR="303530" algn="just">
              <a:lnSpc>
                <a:spcPts val="3020"/>
              </a:lnSpc>
              <a:spcBef>
                <a:spcPts val="730"/>
              </a:spcBef>
            </a:pPr>
            <a:r>
              <a:rPr sz="2800" b="1" dirty="0">
                <a:latin typeface="Arial"/>
                <a:cs typeface="Arial"/>
              </a:rPr>
              <a:t>peut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être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terrible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dans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l’intensité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et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la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durée </a:t>
            </a:r>
            <a:r>
              <a:rPr sz="2800" b="1" dirty="0">
                <a:latin typeface="Arial"/>
                <a:cs typeface="Arial"/>
              </a:rPr>
              <a:t>surtout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en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phase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terminale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quand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il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y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des </a:t>
            </a:r>
            <a:r>
              <a:rPr sz="2800" b="1" dirty="0">
                <a:latin typeface="Arial"/>
                <a:cs typeface="Arial"/>
              </a:rPr>
              <a:t>métastases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hépatiques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ou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osseuses</a:t>
            </a:r>
            <a:endParaRPr sz="2800">
              <a:latin typeface="Arial"/>
              <a:cs typeface="Arial"/>
            </a:endParaRPr>
          </a:p>
          <a:p>
            <a:pPr marL="12700" marR="5080" indent="99060">
              <a:lnSpc>
                <a:spcPts val="3020"/>
              </a:lnSpc>
              <a:spcBef>
                <a:spcPts val="685"/>
              </a:spcBef>
              <a:tabLst>
                <a:tab pos="5293995" algn="l"/>
              </a:tabLst>
            </a:pPr>
            <a:r>
              <a:rPr sz="2800" b="1" dirty="0">
                <a:latin typeface="Arial"/>
                <a:cs typeface="Arial"/>
              </a:rPr>
              <a:t>Elle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nécessite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souvent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recours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aux </a:t>
            </a:r>
            <a:r>
              <a:rPr sz="2800" b="1" dirty="0">
                <a:latin typeface="Arial"/>
                <a:cs typeface="Arial"/>
              </a:rPr>
              <a:t>antalgiques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majeurs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(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morphine)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qui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ont </a:t>
            </a:r>
            <a:r>
              <a:rPr sz="2800" b="1" dirty="0">
                <a:latin typeface="Arial"/>
                <a:cs typeface="Arial"/>
              </a:rPr>
              <a:t>souvent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pour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effets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secondaires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un </a:t>
            </a:r>
            <a:r>
              <a:rPr sz="2800" b="1" spc="-10" dirty="0">
                <a:latin typeface="Arial"/>
                <a:cs typeface="Arial"/>
              </a:rPr>
              <a:t>endormissement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pas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toujours</a:t>
            </a:r>
            <a:r>
              <a:rPr sz="2800" b="1" dirty="0">
                <a:latin typeface="Arial"/>
                <a:cs typeface="Arial"/>
              </a:rPr>
              <a:t>	souhaitable</a:t>
            </a:r>
            <a:r>
              <a:rPr sz="2800" b="1" spc="-14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et </a:t>
            </a:r>
            <a:r>
              <a:rPr sz="2800" b="1" dirty="0">
                <a:latin typeface="Arial"/>
                <a:cs typeface="Arial"/>
              </a:rPr>
              <a:t>accepté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par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patient</a:t>
            </a:r>
            <a:endParaRPr sz="2800">
              <a:latin typeface="Arial"/>
              <a:cs typeface="Arial"/>
            </a:endParaRPr>
          </a:p>
          <a:p>
            <a:pPr marL="12700" marR="599440">
              <a:lnSpc>
                <a:spcPts val="3020"/>
              </a:lnSpc>
              <a:spcBef>
                <a:spcPts val="705"/>
              </a:spcBef>
              <a:tabLst>
                <a:tab pos="2145665" algn="l"/>
                <a:tab pos="2503805" algn="l"/>
              </a:tabLst>
            </a:pP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En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aucun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FF9900"/>
                </a:solidFill>
                <a:latin typeface="Arial"/>
                <a:cs typeface="Arial"/>
              </a:rPr>
              <a:t>cas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	il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ne</a:t>
            </a:r>
            <a:r>
              <a:rPr sz="2800" b="1" spc="-4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faut</a:t>
            </a:r>
            <a:r>
              <a:rPr sz="2800" b="1" spc="-4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laisser</a:t>
            </a:r>
            <a:r>
              <a:rPr sz="2800" b="1" spc="-4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souffrir</a:t>
            </a:r>
            <a:r>
              <a:rPr sz="2800" b="1" spc="-4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FF9900"/>
                </a:solidFill>
                <a:latin typeface="Arial"/>
                <a:cs typeface="Arial"/>
              </a:rPr>
              <a:t>le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patient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il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faut</a:t>
            </a:r>
            <a:r>
              <a:rPr sz="2800" b="1" spc="-5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faire</a:t>
            </a:r>
            <a:r>
              <a:rPr sz="2800" b="1" spc="-5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appel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aux</a:t>
            </a:r>
            <a:r>
              <a:rPr sz="2800" b="1" spc="-5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centres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de</a:t>
            </a:r>
            <a:r>
              <a:rPr sz="2800" b="1" spc="-5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FF9900"/>
                </a:solidFill>
                <a:latin typeface="Arial"/>
                <a:cs typeface="Arial"/>
              </a:rPr>
              <a:t>la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douleur</a:t>
            </a:r>
            <a:r>
              <a:rPr sz="2800" b="1" spc="-9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FF9900"/>
                </a:solidFill>
                <a:latin typeface="Arial"/>
                <a:cs typeface="Arial"/>
              </a:rPr>
              <a:t>qui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	savent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adapter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les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doses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FF9900"/>
                </a:solidFill>
                <a:latin typeface="Arial"/>
                <a:cs typeface="Arial"/>
              </a:rPr>
              <a:t>de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façon</a:t>
            </a:r>
            <a:r>
              <a:rPr sz="2800" b="1" spc="-7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personnalisée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8597" y="726439"/>
            <a:ext cx="77806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CANCER</a:t>
            </a:r>
            <a:r>
              <a:rPr spc="-70" dirty="0"/>
              <a:t> </a:t>
            </a:r>
            <a:r>
              <a:rPr dirty="0"/>
              <a:t>ET</a:t>
            </a:r>
            <a:r>
              <a:rPr spc="-55" dirty="0"/>
              <a:t> </a:t>
            </a:r>
            <a:r>
              <a:rPr dirty="0"/>
              <a:t>VIE</a:t>
            </a:r>
            <a:r>
              <a:rPr spc="-50" dirty="0"/>
              <a:t> </a:t>
            </a:r>
            <a:r>
              <a:rPr dirty="0"/>
              <a:t>AU</a:t>
            </a:r>
            <a:r>
              <a:rPr spc="-55" dirty="0"/>
              <a:t> </a:t>
            </a:r>
            <a:r>
              <a:rPr spc="-10" dirty="0"/>
              <a:t>QUOTIDIEN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00517" y="1700196"/>
            <a:ext cx="7663180" cy="442785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5</a:t>
            </a:r>
            <a:r>
              <a:rPr sz="3600" b="1" spc="-1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L’alimentation</a:t>
            </a:r>
            <a:endParaRPr sz="3600">
              <a:latin typeface="Arial"/>
              <a:cs typeface="Arial"/>
            </a:endParaRPr>
          </a:p>
          <a:p>
            <a:pPr marL="12700" marR="377190">
              <a:lnSpc>
                <a:spcPts val="3020"/>
              </a:lnSpc>
              <a:spcBef>
                <a:spcPts val="715"/>
              </a:spcBef>
            </a:pPr>
            <a:r>
              <a:rPr sz="2800" b="1" dirty="0">
                <a:latin typeface="Arial"/>
                <a:cs typeface="Arial"/>
              </a:rPr>
              <a:t>les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cancers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avancés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peuvent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entraîner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une </a:t>
            </a:r>
            <a:r>
              <a:rPr sz="2800" b="1" dirty="0">
                <a:latin typeface="Arial"/>
                <a:cs typeface="Arial"/>
              </a:rPr>
              <a:t>dénutrition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importante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avec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dégoût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la </a:t>
            </a:r>
            <a:r>
              <a:rPr sz="2800" b="1" spc="-10" dirty="0">
                <a:latin typeface="Arial"/>
                <a:cs typeface="Arial"/>
              </a:rPr>
              <a:t>nourriture</a:t>
            </a:r>
            <a:endParaRPr sz="2800">
              <a:latin typeface="Arial"/>
              <a:cs typeface="Arial"/>
            </a:endParaRPr>
          </a:p>
          <a:p>
            <a:pPr marL="12700" marR="5080" indent="217170">
              <a:lnSpc>
                <a:spcPts val="3020"/>
              </a:lnSpc>
              <a:spcBef>
                <a:spcPts val="700"/>
              </a:spcBef>
              <a:buChar char="-"/>
              <a:tabLst>
                <a:tab pos="229870" algn="l"/>
              </a:tabLst>
            </a:pP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il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faut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s’adapter</a:t>
            </a:r>
            <a:r>
              <a:rPr sz="2800" b="1" spc="-5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aux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besoins</a:t>
            </a:r>
            <a:r>
              <a:rPr sz="2800" b="1" spc="-5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en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augmentant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le</a:t>
            </a:r>
            <a:r>
              <a:rPr sz="2800" b="1" spc="-6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nombre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de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repas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et</a:t>
            </a:r>
            <a:r>
              <a:rPr sz="2800" b="1" spc="-5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en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diminuant</a:t>
            </a:r>
            <a:r>
              <a:rPr sz="2800" b="1" spc="-6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FF9900"/>
                </a:solidFill>
                <a:latin typeface="Arial"/>
                <a:cs typeface="Arial"/>
              </a:rPr>
              <a:t>les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quantités</a:t>
            </a:r>
            <a:r>
              <a:rPr sz="2800" b="1" spc="-7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en</a:t>
            </a:r>
            <a:r>
              <a:rPr sz="2800" b="1" spc="-7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soignant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la</a:t>
            </a:r>
            <a:r>
              <a:rPr sz="2800" b="1" spc="-6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présentation</a:t>
            </a:r>
            <a:endParaRPr sz="2800">
              <a:latin typeface="Arial"/>
              <a:cs typeface="Arial"/>
            </a:endParaRPr>
          </a:p>
          <a:p>
            <a:pPr marL="229870" indent="-217170">
              <a:lnSpc>
                <a:spcPct val="100000"/>
              </a:lnSpc>
              <a:spcBef>
                <a:spcPts val="300"/>
              </a:spcBef>
              <a:buChar char="-"/>
              <a:tabLst>
                <a:tab pos="229870" algn="l"/>
              </a:tabLst>
            </a:pP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appeler</a:t>
            </a:r>
            <a:r>
              <a:rPr sz="2800" b="1" spc="-5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la</a:t>
            </a:r>
            <a:r>
              <a:rPr sz="2800" b="1" spc="-4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diététicienne</a:t>
            </a:r>
            <a:endParaRPr sz="2800">
              <a:latin typeface="Arial"/>
              <a:cs typeface="Arial"/>
            </a:endParaRPr>
          </a:p>
          <a:p>
            <a:pPr marL="12700" marR="1691005" indent="217170">
              <a:lnSpc>
                <a:spcPts val="3020"/>
              </a:lnSpc>
              <a:spcBef>
                <a:spcPts val="720"/>
              </a:spcBef>
              <a:buChar char="-"/>
              <a:tabLst>
                <a:tab pos="229870" algn="l"/>
                <a:tab pos="2424430" algn="l"/>
                <a:tab pos="4064000" algn="l"/>
              </a:tabLst>
            </a:pP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quelquefois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	</a:t>
            </a: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nutrition</a:t>
            </a:r>
            <a:r>
              <a:rPr sz="2800" b="1" dirty="0">
                <a:solidFill>
                  <a:srgbClr val="FF9900"/>
                </a:solidFill>
                <a:latin typeface="Arial"/>
                <a:cs typeface="Arial"/>
              </a:rPr>
              <a:t>	entérale</a:t>
            </a:r>
            <a:r>
              <a:rPr sz="2800" b="1" spc="-9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FF9900"/>
                </a:solidFill>
                <a:latin typeface="Arial"/>
                <a:cs typeface="Arial"/>
              </a:rPr>
              <a:t>ou </a:t>
            </a: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parentérale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8597" y="1046479"/>
            <a:ext cx="77806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CANCER</a:t>
            </a:r>
            <a:r>
              <a:rPr spc="-70" dirty="0"/>
              <a:t> </a:t>
            </a:r>
            <a:r>
              <a:rPr dirty="0"/>
              <a:t>ET</a:t>
            </a:r>
            <a:r>
              <a:rPr spc="-55" dirty="0"/>
              <a:t> </a:t>
            </a:r>
            <a:r>
              <a:rPr dirty="0"/>
              <a:t>VIE</a:t>
            </a:r>
            <a:r>
              <a:rPr spc="-50" dirty="0"/>
              <a:t> </a:t>
            </a:r>
            <a:r>
              <a:rPr dirty="0"/>
              <a:t>AU</a:t>
            </a:r>
            <a:r>
              <a:rPr spc="-55" dirty="0"/>
              <a:t> </a:t>
            </a:r>
            <a:r>
              <a:rPr spc="-10" dirty="0"/>
              <a:t>QUOTIDIEN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54797" y="1893823"/>
            <a:ext cx="7925434" cy="4287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785" marR="128143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6</a:t>
            </a:r>
            <a:r>
              <a:rPr sz="3600" b="1" spc="-3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Vie</a:t>
            </a:r>
            <a:r>
              <a:rPr sz="3600" b="1" spc="-3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socio-</a:t>
            </a:r>
            <a:r>
              <a:rPr sz="3600" b="1" spc="-3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professionnelle</a:t>
            </a:r>
            <a:r>
              <a:rPr sz="3600" b="1" spc="-3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25" dirty="0">
                <a:solidFill>
                  <a:srgbClr val="009900"/>
                </a:solidFill>
                <a:latin typeface="Arial"/>
                <a:cs typeface="Arial"/>
              </a:rPr>
              <a:t>et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familiale</a:t>
            </a:r>
            <a:endParaRPr sz="3600">
              <a:latin typeface="Arial"/>
              <a:cs typeface="Arial"/>
            </a:endParaRPr>
          </a:p>
          <a:p>
            <a:pPr marL="57785" marR="5080">
              <a:lnSpc>
                <a:spcPct val="100000"/>
              </a:lnSpc>
              <a:spcBef>
                <a:spcPts val="715"/>
              </a:spcBef>
              <a:tabLst>
                <a:tab pos="553085" algn="l"/>
                <a:tab pos="4610100" algn="l"/>
              </a:tabLst>
            </a:pPr>
            <a:r>
              <a:rPr sz="2800" b="1" dirty="0">
                <a:latin typeface="Arial"/>
                <a:cs typeface="Arial"/>
              </a:rPr>
              <a:t>Si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patient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souhaite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poursuivre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une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activité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il </a:t>
            </a:r>
            <a:r>
              <a:rPr sz="2800" b="1" dirty="0">
                <a:latin typeface="Arial"/>
                <a:cs typeface="Arial"/>
              </a:rPr>
              <a:t>ne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faut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pas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s’y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opposer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mais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tout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faire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pour </a:t>
            </a:r>
            <a:r>
              <a:rPr sz="2800" b="1" dirty="0">
                <a:latin typeface="Arial"/>
                <a:cs typeface="Arial"/>
              </a:rPr>
              <a:t>adapter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les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traitements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en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fonction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sa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vie. </a:t>
            </a:r>
            <a:r>
              <a:rPr sz="2800" b="1" spc="-25" dirty="0">
                <a:latin typeface="Arial"/>
                <a:cs typeface="Arial"/>
              </a:rPr>
              <a:t>la</a:t>
            </a:r>
            <a:r>
              <a:rPr sz="2800" b="1" dirty="0">
                <a:latin typeface="Arial"/>
                <a:cs typeface="Arial"/>
              </a:rPr>
              <a:t>	poursuite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des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activités</a:t>
            </a:r>
            <a:r>
              <a:rPr sz="2800" b="1" dirty="0">
                <a:latin typeface="Arial"/>
                <a:cs typeface="Arial"/>
              </a:rPr>
              <a:t>	aide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au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maintien </a:t>
            </a:r>
            <a:r>
              <a:rPr sz="2800" b="1" dirty="0">
                <a:latin typeface="Arial"/>
                <a:cs typeface="Arial"/>
              </a:rPr>
              <a:t>l’équilibre</a:t>
            </a:r>
            <a:r>
              <a:rPr sz="2800" b="1" spc="-11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psychologique.</a:t>
            </a:r>
            <a:endParaRPr sz="2800">
              <a:latin typeface="Arial"/>
              <a:cs typeface="Arial"/>
            </a:endParaRPr>
          </a:p>
          <a:p>
            <a:pPr marL="57785" marR="443230" indent="-45720">
              <a:lnSpc>
                <a:spcPct val="100000"/>
              </a:lnSpc>
              <a:spcBef>
                <a:spcPts val="685"/>
              </a:spcBef>
            </a:pPr>
            <a:r>
              <a:rPr sz="2800" b="1" dirty="0">
                <a:latin typeface="Arial"/>
                <a:cs typeface="Arial"/>
              </a:rPr>
              <a:t>Faire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appel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aux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assistante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sociale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en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cas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de </a:t>
            </a:r>
            <a:r>
              <a:rPr sz="2800" b="1" spc="-10" dirty="0">
                <a:latin typeface="Arial"/>
                <a:cs typeface="Arial"/>
              </a:rPr>
              <a:t>difficultés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68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LES</a:t>
            </a:r>
            <a:r>
              <a:rPr spc="-35" dirty="0"/>
              <a:t> </a:t>
            </a:r>
            <a:r>
              <a:rPr dirty="0"/>
              <a:t>CAUSES</a:t>
            </a:r>
            <a:r>
              <a:rPr spc="-20" dirty="0"/>
              <a:t> </a:t>
            </a:r>
            <a:r>
              <a:rPr spc="-10" dirty="0"/>
              <a:t>CONNUES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79651" y="2072131"/>
            <a:ext cx="14878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Arial"/>
                <a:cs typeface="Arial"/>
              </a:rPr>
              <a:t>le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risque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10017" y="1970023"/>
            <a:ext cx="5474970" cy="1005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Origine</a:t>
            </a:r>
            <a:r>
              <a:rPr sz="3600" b="1" spc="-4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multifactorielle:</a:t>
            </a:r>
            <a:endParaRPr sz="36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30"/>
              </a:spcBef>
            </a:pPr>
            <a:r>
              <a:rPr sz="2800" b="1" dirty="0">
                <a:latin typeface="Arial"/>
                <a:cs typeface="Arial"/>
              </a:rPr>
              <a:t>augmente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avec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deux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notions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50" dirty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7230" y="3291330"/>
            <a:ext cx="7580630" cy="2523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9235" marR="1130300" indent="-217170">
              <a:lnSpc>
                <a:spcPct val="100000"/>
              </a:lnSpc>
              <a:spcBef>
                <a:spcPts val="95"/>
              </a:spcBef>
              <a:buChar char="-"/>
              <a:tabLst>
                <a:tab pos="299085" algn="l"/>
              </a:tabLst>
            </a:pPr>
            <a:r>
              <a:rPr sz="2800" b="1" dirty="0">
                <a:latin typeface="Arial"/>
                <a:cs typeface="Arial"/>
              </a:rPr>
              <a:t>Association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plusieurs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facteurs 	cancérigènes</a:t>
            </a:r>
            <a:endParaRPr sz="2800">
              <a:latin typeface="Arial"/>
              <a:cs typeface="Arial"/>
            </a:endParaRPr>
          </a:p>
          <a:p>
            <a:pPr marL="229870" indent="-217170">
              <a:lnSpc>
                <a:spcPct val="100000"/>
              </a:lnSpc>
              <a:spcBef>
                <a:spcPts val="2685"/>
              </a:spcBef>
              <a:buChar char="-"/>
              <a:tabLst>
                <a:tab pos="229870" algn="l"/>
              </a:tabLst>
            </a:pPr>
            <a:r>
              <a:rPr sz="2800" b="1" dirty="0">
                <a:latin typeface="Arial"/>
                <a:cs typeface="Arial"/>
              </a:rPr>
              <a:t>Importance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l’exposition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au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risque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dans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50" dirty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696595" lvl="1" indent="-227329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696595" algn="l"/>
                <a:tab pos="2389505" algn="l"/>
              </a:tabLst>
            </a:pPr>
            <a:r>
              <a:rPr sz="2400" b="1" dirty="0">
                <a:latin typeface="Arial"/>
                <a:cs typeface="Arial"/>
              </a:rPr>
              <a:t>la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quantité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dirty="0">
                <a:latin typeface="Arial MT"/>
                <a:cs typeface="Arial MT"/>
              </a:rPr>
              <a:t>(effet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/dose)</a:t>
            </a:r>
            <a:endParaRPr sz="2400">
              <a:latin typeface="Arial MT"/>
              <a:cs typeface="Arial MT"/>
            </a:endParaRPr>
          </a:p>
          <a:p>
            <a:pPr marL="696595" lvl="1" indent="-227329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696595" algn="l"/>
              </a:tabLst>
            </a:pPr>
            <a:r>
              <a:rPr sz="2400" b="1" dirty="0">
                <a:latin typeface="Arial"/>
                <a:cs typeface="Arial"/>
              </a:rPr>
              <a:t>Le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temps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dirty="0">
                <a:latin typeface="Arial MT"/>
                <a:cs typeface="Arial MT"/>
              </a:rPr>
              <a:t>(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précocité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durée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d’exposition)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0720" y="764539"/>
            <a:ext cx="59486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LES</a:t>
            </a:r>
            <a:r>
              <a:rPr spc="-35" dirty="0"/>
              <a:t> </a:t>
            </a:r>
            <a:r>
              <a:rPr dirty="0"/>
              <a:t>CAUSES</a:t>
            </a:r>
            <a:r>
              <a:rPr spc="-20" dirty="0"/>
              <a:t> </a:t>
            </a:r>
            <a:r>
              <a:rPr spc="-10" dirty="0"/>
              <a:t>CONNUES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00517" y="1768312"/>
            <a:ext cx="7341234" cy="4416425"/>
          </a:xfrm>
          <a:prstGeom prst="rect">
            <a:avLst/>
          </a:prstGeom>
        </p:spPr>
        <p:txBody>
          <a:bodyPr vert="horz" wrap="square" lIns="0" tIns="2400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89"/>
              </a:spcBef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1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Facteur</a:t>
            </a:r>
            <a:r>
              <a:rPr sz="3600" b="1" spc="-1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de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risque</a:t>
            </a:r>
            <a:r>
              <a:rPr sz="3600" b="1" spc="-1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professionnel</a:t>
            </a:r>
            <a:endParaRPr sz="3600">
              <a:latin typeface="Arial"/>
              <a:cs typeface="Arial"/>
            </a:endParaRPr>
          </a:p>
          <a:p>
            <a:pPr marL="583565" marR="692785" indent="217170">
              <a:lnSpc>
                <a:spcPct val="100600"/>
              </a:lnSpc>
              <a:spcBef>
                <a:spcPts val="1370"/>
              </a:spcBef>
              <a:buChar char="-"/>
              <a:tabLst>
                <a:tab pos="800735" algn="l"/>
              </a:tabLst>
            </a:pPr>
            <a:r>
              <a:rPr sz="2800" b="1" dirty="0">
                <a:latin typeface="Arial"/>
                <a:cs typeface="Arial"/>
              </a:rPr>
              <a:t>Exposition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à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certaines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substances </a:t>
            </a:r>
            <a:r>
              <a:rPr sz="2800" b="1" dirty="0">
                <a:latin typeface="Arial"/>
                <a:cs typeface="Arial"/>
              </a:rPr>
              <a:t>(</a:t>
            </a:r>
            <a:r>
              <a:rPr sz="2400" b="1" dirty="0">
                <a:latin typeface="Arial"/>
                <a:cs typeface="Arial"/>
              </a:rPr>
              <a:t>amiante,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benzène,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chlorure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vinyle, goudron….)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50"/>
              </a:spcBef>
              <a:buFont typeface="Arial"/>
              <a:buChar char="-"/>
            </a:pPr>
            <a:endParaRPr sz="2400">
              <a:latin typeface="Arial"/>
              <a:cs typeface="Arial"/>
            </a:endParaRPr>
          </a:p>
          <a:p>
            <a:pPr marL="800735" indent="-217170">
              <a:lnSpc>
                <a:spcPct val="100000"/>
              </a:lnSpc>
              <a:buChar char="-"/>
              <a:tabLst>
                <a:tab pos="800735" algn="l"/>
              </a:tabLst>
            </a:pPr>
            <a:r>
              <a:rPr sz="2800" b="1" dirty="0">
                <a:latin typeface="Arial"/>
                <a:cs typeface="Arial"/>
              </a:rPr>
              <a:t>Exposition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aux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radiations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ionisantes</a:t>
            </a:r>
            <a:endParaRPr sz="2800">
              <a:latin typeface="Arial"/>
              <a:cs typeface="Arial"/>
            </a:endParaRPr>
          </a:p>
          <a:p>
            <a:pPr marL="583565">
              <a:lnSpc>
                <a:spcPct val="100000"/>
              </a:lnSpc>
              <a:spcBef>
                <a:spcPts val="735"/>
              </a:spcBef>
            </a:pPr>
            <a:r>
              <a:rPr sz="2400" b="1" dirty="0">
                <a:latin typeface="Arial"/>
                <a:cs typeface="Arial"/>
              </a:rPr>
              <a:t>(radiologues,</a:t>
            </a:r>
            <a:r>
              <a:rPr sz="2400" b="1" spc="-1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militaires,</a:t>
            </a:r>
            <a:r>
              <a:rPr sz="2400" b="1" spc="-12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centrales)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endParaRPr sz="2400">
              <a:latin typeface="Arial"/>
              <a:cs typeface="Arial"/>
            </a:endParaRPr>
          </a:p>
          <a:p>
            <a:pPr marL="800735" indent="-217170">
              <a:lnSpc>
                <a:spcPct val="100000"/>
              </a:lnSpc>
              <a:buChar char="-"/>
              <a:tabLst>
                <a:tab pos="800735" algn="l"/>
              </a:tabLst>
            </a:pPr>
            <a:r>
              <a:rPr sz="2800" b="1" dirty="0">
                <a:latin typeface="Arial"/>
                <a:cs typeface="Arial"/>
              </a:rPr>
              <a:t>Utilisation</a:t>
            </a:r>
            <a:r>
              <a:rPr sz="2800" b="1" spc="-12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d’antimitotiques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68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LES</a:t>
            </a:r>
            <a:r>
              <a:rPr spc="-35" dirty="0"/>
              <a:t> </a:t>
            </a:r>
            <a:r>
              <a:rPr dirty="0"/>
              <a:t>CAUSES</a:t>
            </a:r>
            <a:r>
              <a:rPr spc="-20" dirty="0"/>
              <a:t> </a:t>
            </a:r>
            <a:r>
              <a:rPr spc="-10" dirty="0"/>
              <a:t>CONNUES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52916" y="1970023"/>
            <a:ext cx="7184390" cy="2423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2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Facteur</a:t>
            </a:r>
            <a:r>
              <a:rPr sz="3600" b="1" spc="-1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de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risque</a:t>
            </a:r>
            <a:r>
              <a:rPr sz="3600" b="1" spc="-1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social</a:t>
            </a:r>
            <a:endParaRPr sz="3600">
              <a:latin typeface="Arial"/>
              <a:cs typeface="Arial"/>
            </a:endParaRPr>
          </a:p>
          <a:p>
            <a:pPr marL="329565" indent="-316865">
              <a:lnSpc>
                <a:spcPct val="100000"/>
              </a:lnSpc>
              <a:spcBef>
                <a:spcPts val="3020"/>
              </a:spcBef>
              <a:buChar char="-"/>
              <a:tabLst>
                <a:tab pos="329565" algn="l"/>
              </a:tabLst>
            </a:pPr>
            <a:r>
              <a:rPr sz="2800" b="1" dirty="0">
                <a:latin typeface="Arial"/>
                <a:cs typeface="Arial"/>
              </a:rPr>
              <a:t>tabac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,alcool,</a:t>
            </a:r>
            <a:r>
              <a:rPr sz="2800" b="1" spc="-1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alimentation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déséquilibrée</a:t>
            </a:r>
            <a:endParaRPr sz="2800">
              <a:latin typeface="Arial"/>
              <a:cs typeface="Arial"/>
            </a:endParaRPr>
          </a:p>
          <a:p>
            <a:pPr marL="229870" indent="-217170">
              <a:lnSpc>
                <a:spcPct val="100000"/>
              </a:lnSpc>
              <a:spcBef>
                <a:spcPts val="670"/>
              </a:spcBef>
              <a:buChar char="-"/>
              <a:tabLst>
                <a:tab pos="229870" algn="l"/>
              </a:tabLst>
            </a:pPr>
            <a:r>
              <a:rPr sz="2800" b="1" dirty="0">
                <a:latin typeface="Arial"/>
                <a:cs typeface="Arial"/>
              </a:rPr>
              <a:t>exposition</a:t>
            </a:r>
            <a:r>
              <a:rPr sz="2800" b="1" spc="-14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solaire</a:t>
            </a:r>
            <a:endParaRPr sz="2800">
              <a:latin typeface="Arial"/>
              <a:cs typeface="Arial"/>
            </a:endParaRPr>
          </a:p>
          <a:p>
            <a:pPr marL="229870" indent="-217170">
              <a:lnSpc>
                <a:spcPct val="100000"/>
              </a:lnSpc>
              <a:spcBef>
                <a:spcPts val="670"/>
              </a:spcBef>
              <a:buChar char="-"/>
              <a:tabLst>
                <a:tab pos="229870" algn="l"/>
              </a:tabLst>
            </a:pPr>
            <a:r>
              <a:rPr sz="2800" b="1" spc="-10" smtClean="0">
                <a:latin typeface="Arial"/>
                <a:cs typeface="Arial"/>
              </a:rPr>
              <a:t>stress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0720" y="817879"/>
            <a:ext cx="59486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LES</a:t>
            </a:r>
            <a:r>
              <a:rPr spc="-35" dirty="0"/>
              <a:t> </a:t>
            </a:r>
            <a:r>
              <a:rPr dirty="0"/>
              <a:t>CAUSES</a:t>
            </a:r>
            <a:r>
              <a:rPr spc="-20" dirty="0"/>
              <a:t> </a:t>
            </a:r>
            <a:r>
              <a:rPr spc="-10" dirty="0"/>
              <a:t>CONNUES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2417" y="1560538"/>
            <a:ext cx="7038340" cy="494792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393065" indent="-380365">
              <a:lnSpc>
                <a:spcPct val="100000"/>
              </a:lnSpc>
              <a:spcBef>
                <a:spcPts val="1105"/>
              </a:spcBef>
              <a:buAutoNum type="arabicPlain" startAt="3"/>
              <a:tabLst>
                <a:tab pos="393065" algn="l"/>
              </a:tabLst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Facteur</a:t>
            </a:r>
            <a:r>
              <a:rPr sz="3600" b="1" spc="-2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de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risque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viral</a:t>
            </a:r>
            <a:endParaRPr sz="3600">
              <a:latin typeface="Arial"/>
              <a:cs typeface="Arial"/>
            </a:endParaRPr>
          </a:p>
          <a:p>
            <a:pPr marL="354965">
              <a:lnSpc>
                <a:spcPts val="3229"/>
              </a:lnSpc>
              <a:spcBef>
                <a:spcPts val="775"/>
              </a:spcBef>
              <a:tabLst>
                <a:tab pos="2821305" algn="l"/>
              </a:tabLst>
            </a:pPr>
            <a:r>
              <a:rPr sz="2800" b="1" spc="-10" dirty="0">
                <a:latin typeface="Arial"/>
                <a:cs typeface="Arial"/>
              </a:rPr>
              <a:t>Hépatite</a:t>
            </a:r>
            <a:r>
              <a:rPr sz="2400" b="1" spc="-10" dirty="0">
                <a:latin typeface="Arial"/>
                <a:cs typeface="Arial"/>
              </a:rPr>
              <a:t>(foie</a:t>
            </a:r>
            <a:r>
              <a:rPr sz="2800" b="1" spc="-10" dirty="0">
                <a:latin typeface="Arial"/>
                <a:cs typeface="Arial"/>
              </a:rPr>
              <a:t>),</a:t>
            </a:r>
            <a:r>
              <a:rPr sz="2800" b="1" dirty="0">
                <a:latin typeface="Arial"/>
                <a:cs typeface="Arial"/>
              </a:rPr>
              <a:t>	</a:t>
            </a:r>
            <a:r>
              <a:rPr sz="2800" b="1" spc="-20" dirty="0">
                <a:latin typeface="Arial"/>
                <a:cs typeface="Arial"/>
              </a:rPr>
              <a:t>papilloma-</a:t>
            </a:r>
            <a:r>
              <a:rPr sz="2800" b="1" dirty="0">
                <a:latin typeface="Arial"/>
                <a:cs typeface="Arial"/>
              </a:rPr>
              <a:t>virus</a:t>
            </a:r>
            <a:r>
              <a:rPr sz="2400" b="1" dirty="0">
                <a:latin typeface="Arial"/>
                <a:cs typeface="Arial"/>
              </a:rPr>
              <a:t>(col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utérin)</a:t>
            </a:r>
            <a:endParaRPr sz="2400">
              <a:latin typeface="Arial"/>
              <a:cs typeface="Arial"/>
            </a:endParaRPr>
          </a:p>
          <a:p>
            <a:pPr marL="354965">
              <a:lnSpc>
                <a:spcPts val="3229"/>
              </a:lnSpc>
            </a:pPr>
            <a:r>
              <a:rPr sz="2800" b="1" spc="-10" dirty="0">
                <a:latin typeface="Arial"/>
                <a:cs typeface="Arial"/>
              </a:rPr>
              <a:t>HIV</a:t>
            </a:r>
            <a:r>
              <a:rPr sz="2400" b="1" spc="-10" dirty="0">
                <a:latin typeface="Arial"/>
                <a:cs typeface="Arial"/>
              </a:rPr>
              <a:t>(sarcome</a:t>
            </a:r>
            <a:r>
              <a:rPr sz="2400" spc="-10" dirty="0"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 marL="393065" indent="-380365">
              <a:lnSpc>
                <a:spcPct val="100000"/>
              </a:lnSpc>
              <a:spcBef>
                <a:spcPts val="434"/>
              </a:spcBef>
              <a:buAutoNum type="arabicPlain" startAt="4"/>
              <a:tabLst>
                <a:tab pos="393065" algn="l"/>
              </a:tabLst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Facteur</a:t>
            </a:r>
            <a:r>
              <a:rPr sz="3600" b="1" spc="-2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de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risque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génétique</a:t>
            </a:r>
            <a:endParaRPr sz="3600">
              <a:latin typeface="Arial"/>
              <a:cs typeface="Arial"/>
            </a:endParaRPr>
          </a:p>
          <a:p>
            <a:pPr marL="354965" marR="182880">
              <a:lnSpc>
                <a:spcPts val="3020"/>
              </a:lnSpc>
              <a:spcBef>
                <a:spcPts val="715"/>
              </a:spcBef>
            </a:pPr>
            <a:r>
              <a:rPr sz="2800" b="1" dirty="0">
                <a:latin typeface="Arial"/>
                <a:cs typeface="Arial"/>
              </a:rPr>
              <a:t>Maladies</a:t>
            </a:r>
            <a:r>
              <a:rPr sz="2800" b="1" spc="-1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génétiques,</a:t>
            </a:r>
            <a:r>
              <a:rPr sz="2800" b="1" spc="-1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certains</a:t>
            </a:r>
            <a:r>
              <a:rPr sz="2800" b="1" spc="-114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cancers familiaux)</a:t>
            </a:r>
            <a:endParaRPr sz="2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395"/>
              </a:spcBef>
              <a:buAutoNum type="arabicPlain" startAt="5"/>
              <a:tabLst>
                <a:tab pos="393065" algn="l"/>
              </a:tabLst>
            </a:pP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Les</a:t>
            </a:r>
            <a:r>
              <a:rPr sz="3600" b="1" spc="-2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9900"/>
                </a:solidFill>
                <a:latin typeface="Arial"/>
                <a:cs typeface="Arial"/>
              </a:rPr>
              <a:t>autres</a:t>
            </a:r>
            <a:r>
              <a:rPr sz="3600" b="1" spc="-1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9900"/>
                </a:solidFill>
                <a:latin typeface="Arial"/>
                <a:cs typeface="Arial"/>
              </a:rPr>
              <a:t>facteurs</a:t>
            </a:r>
            <a:endParaRPr sz="3600">
              <a:latin typeface="Arial"/>
              <a:cs typeface="Arial"/>
            </a:endParaRPr>
          </a:p>
          <a:p>
            <a:pPr marL="354965" marR="963294">
              <a:lnSpc>
                <a:spcPct val="100600"/>
              </a:lnSpc>
              <a:spcBef>
                <a:spcPts val="315"/>
              </a:spcBef>
            </a:pPr>
            <a:r>
              <a:rPr sz="2800" b="1" dirty="0">
                <a:latin typeface="Arial"/>
                <a:cs typeface="Arial"/>
              </a:rPr>
              <a:t>Certains</a:t>
            </a:r>
            <a:r>
              <a:rPr sz="2800" b="1" spc="-1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médicaments</a:t>
            </a:r>
            <a:r>
              <a:rPr sz="2800" b="1" spc="-1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(distilbène) </a:t>
            </a:r>
            <a:r>
              <a:rPr sz="2800" b="1" dirty="0">
                <a:latin typeface="Arial"/>
                <a:cs typeface="Arial"/>
              </a:rPr>
              <a:t>Pollution</a:t>
            </a:r>
            <a:r>
              <a:rPr sz="2800" b="1" spc="-1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atmosphérique</a:t>
            </a:r>
            <a:r>
              <a:rPr sz="2800" b="1" spc="-1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(centrales </a:t>
            </a:r>
            <a:r>
              <a:rPr sz="2400" b="1" dirty="0">
                <a:latin typeface="Arial"/>
                <a:cs typeface="Arial"/>
              </a:rPr>
              <a:t>défectueuses,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gaz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des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voitures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……..)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0720" y="558799"/>
            <a:ext cx="594995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2550" marR="5080" indent="-70485">
              <a:lnSpc>
                <a:spcPct val="100000"/>
              </a:lnSpc>
              <a:spcBef>
                <a:spcPts val="95"/>
              </a:spcBef>
            </a:pPr>
            <a:r>
              <a:rPr dirty="0"/>
              <a:t>SIGNES</a:t>
            </a:r>
            <a:r>
              <a:rPr spc="-125" dirty="0"/>
              <a:t> </a:t>
            </a:r>
            <a:r>
              <a:rPr dirty="0"/>
              <a:t>D’ALARME</a:t>
            </a:r>
            <a:r>
              <a:rPr spc="-120" dirty="0"/>
              <a:t> </a:t>
            </a:r>
            <a:r>
              <a:rPr spc="-25" dirty="0"/>
              <a:t>DES </a:t>
            </a:r>
            <a:r>
              <a:rPr dirty="0"/>
              <a:t>PRINCIPAUX</a:t>
            </a:r>
            <a:r>
              <a:rPr spc="-200" dirty="0"/>
              <a:t> </a:t>
            </a:r>
            <a:r>
              <a:rPr spc="-10" dirty="0"/>
              <a:t>CANCERS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51976" y="1744073"/>
            <a:ext cx="7724140" cy="434975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800" b="1" dirty="0">
                <a:solidFill>
                  <a:srgbClr val="009900"/>
                </a:solidFill>
                <a:latin typeface="Arial"/>
                <a:cs typeface="Arial"/>
              </a:rPr>
              <a:t>Peau</a:t>
            </a:r>
            <a:r>
              <a:rPr sz="2800" b="1" spc="-6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009900"/>
                </a:solidFill>
                <a:latin typeface="Arial"/>
                <a:cs typeface="Arial"/>
              </a:rPr>
              <a:t>(mélanome)</a:t>
            </a:r>
            <a:endParaRPr sz="2800">
              <a:latin typeface="Arial"/>
              <a:cs typeface="Arial"/>
            </a:endParaRPr>
          </a:p>
          <a:p>
            <a:pPr marL="314325" marR="5080">
              <a:lnSpc>
                <a:spcPct val="89800"/>
              </a:lnSpc>
              <a:spcBef>
                <a:spcPts val="575"/>
              </a:spcBef>
            </a:pPr>
            <a:r>
              <a:rPr sz="2400" b="1" dirty="0">
                <a:latin typeface="Arial"/>
                <a:cs typeface="Arial"/>
              </a:rPr>
              <a:t>modification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taille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et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couleur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d’un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grain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de </a:t>
            </a:r>
            <a:r>
              <a:rPr sz="2400" b="1" spc="-10" dirty="0">
                <a:latin typeface="Arial"/>
                <a:cs typeface="Arial"/>
              </a:rPr>
              <a:t>beauté,desquamation,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suintement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démangeaisons, douleur</a:t>
            </a:r>
            <a:endParaRPr sz="2400">
              <a:latin typeface="Arial"/>
              <a:cs typeface="Arial"/>
            </a:endParaRPr>
          </a:p>
          <a:p>
            <a:pPr marL="27305">
              <a:lnSpc>
                <a:spcPct val="100000"/>
              </a:lnSpc>
              <a:spcBef>
                <a:spcPts val="345"/>
              </a:spcBef>
            </a:pPr>
            <a:r>
              <a:rPr sz="2800" b="1" dirty="0">
                <a:solidFill>
                  <a:srgbClr val="009900"/>
                </a:solidFill>
                <a:latin typeface="Arial"/>
                <a:cs typeface="Arial"/>
              </a:rPr>
              <a:t>Colon/</a:t>
            </a:r>
            <a:r>
              <a:rPr sz="2800" b="1" spc="-10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009900"/>
                </a:solidFill>
                <a:latin typeface="Arial"/>
                <a:cs typeface="Arial"/>
              </a:rPr>
              <a:t>rectum</a:t>
            </a:r>
            <a:endParaRPr sz="2800">
              <a:latin typeface="Arial"/>
              <a:cs typeface="Arial"/>
            </a:endParaRPr>
          </a:p>
          <a:p>
            <a:pPr marL="314325" marR="238125" indent="-32384">
              <a:lnSpc>
                <a:spcPts val="2590"/>
              </a:lnSpc>
              <a:spcBef>
                <a:spcPts val="605"/>
              </a:spcBef>
            </a:pPr>
            <a:r>
              <a:rPr sz="2400" b="1" dirty="0">
                <a:latin typeface="Arial"/>
                <a:cs typeface="Arial"/>
              </a:rPr>
              <a:t>saignement</a:t>
            </a:r>
            <a:r>
              <a:rPr sz="2400" b="1" spc="-1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rectal;selles</a:t>
            </a:r>
            <a:r>
              <a:rPr sz="2400" b="1" spc="-1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sanglantes,</a:t>
            </a:r>
            <a:r>
              <a:rPr sz="2400" b="1" spc="-1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modification </a:t>
            </a:r>
            <a:r>
              <a:rPr sz="2400" b="1" dirty="0">
                <a:latin typeface="Arial"/>
                <a:cs typeface="Arial"/>
              </a:rPr>
              <a:t>du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transit</a:t>
            </a:r>
            <a:endParaRPr sz="2400">
              <a:latin typeface="Arial"/>
              <a:cs typeface="Arial"/>
            </a:endParaRPr>
          </a:p>
          <a:p>
            <a:pPr marL="27305">
              <a:lnSpc>
                <a:spcPct val="100000"/>
              </a:lnSpc>
              <a:spcBef>
                <a:spcPts val="310"/>
              </a:spcBef>
            </a:pPr>
            <a:r>
              <a:rPr sz="2800" b="1" dirty="0">
                <a:solidFill>
                  <a:srgbClr val="009900"/>
                </a:solidFill>
                <a:latin typeface="Arial"/>
                <a:cs typeface="Arial"/>
              </a:rPr>
              <a:t>Vessie</a:t>
            </a:r>
            <a:r>
              <a:rPr sz="2800" b="1" spc="-3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9900"/>
                </a:solidFill>
                <a:latin typeface="Arial"/>
                <a:cs typeface="Arial"/>
              </a:rPr>
              <a:t>/</a:t>
            </a:r>
            <a:r>
              <a:rPr sz="2800" b="1" spc="-4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009900"/>
                </a:solidFill>
                <a:latin typeface="Arial"/>
                <a:cs typeface="Arial"/>
              </a:rPr>
              <a:t>prostate</a:t>
            </a:r>
            <a:endParaRPr sz="2800">
              <a:latin typeface="Arial"/>
              <a:cs typeface="Arial"/>
            </a:endParaRPr>
          </a:p>
          <a:p>
            <a:pPr marL="314325" marR="163830">
              <a:lnSpc>
                <a:spcPct val="91200"/>
              </a:lnSpc>
              <a:spcBef>
                <a:spcPts val="990"/>
              </a:spcBef>
            </a:pPr>
            <a:r>
              <a:rPr sz="2400" b="1" dirty="0">
                <a:latin typeface="Arial"/>
                <a:cs typeface="Arial"/>
              </a:rPr>
              <a:t>mictions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fréquentes,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urines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sanglantes,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jet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faible </a:t>
            </a:r>
            <a:r>
              <a:rPr sz="2400" b="1" dirty="0">
                <a:latin typeface="Arial"/>
                <a:cs typeface="Arial"/>
              </a:rPr>
              <a:t>ou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interrompu,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douleurs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dans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la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région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pelvienne, </a:t>
            </a:r>
            <a:r>
              <a:rPr sz="2400" b="1" dirty="0">
                <a:latin typeface="Arial"/>
                <a:cs typeface="Arial"/>
              </a:rPr>
              <a:t>aine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ou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bas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du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dos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2550" marR="5080" indent="-70485">
              <a:lnSpc>
                <a:spcPct val="100000"/>
              </a:lnSpc>
              <a:spcBef>
                <a:spcPts val="95"/>
              </a:spcBef>
            </a:pPr>
            <a:r>
              <a:rPr dirty="0"/>
              <a:t>SIGNES</a:t>
            </a:r>
            <a:r>
              <a:rPr spc="-125" dirty="0"/>
              <a:t> </a:t>
            </a:r>
            <a:r>
              <a:rPr dirty="0"/>
              <a:t>D’ALARME</a:t>
            </a:r>
            <a:r>
              <a:rPr spc="-120" dirty="0"/>
              <a:t> </a:t>
            </a:r>
            <a:r>
              <a:rPr spc="-25" dirty="0"/>
              <a:t>DES </a:t>
            </a:r>
            <a:r>
              <a:rPr dirty="0"/>
              <a:t>PRINCIPAUX</a:t>
            </a:r>
            <a:r>
              <a:rPr spc="-200" dirty="0"/>
              <a:t> </a:t>
            </a:r>
            <a:r>
              <a:rPr spc="-10" dirty="0"/>
              <a:t>CANCERS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51976" y="1896473"/>
            <a:ext cx="7470775" cy="3957954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420"/>
              </a:spcBef>
            </a:pPr>
            <a:r>
              <a:rPr sz="2800" b="1" spc="-20" dirty="0">
                <a:solidFill>
                  <a:srgbClr val="009900"/>
                </a:solidFill>
                <a:latin typeface="Arial"/>
                <a:cs typeface="Arial"/>
              </a:rPr>
              <a:t>Sein</a:t>
            </a:r>
            <a:endParaRPr sz="2800">
              <a:latin typeface="Arial"/>
              <a:cs typeface="Arial"/>
            </a:endParaRPr>
          </a:p>
          <a:p>
            <a:pPr marL="314325" marR="579120">
              <a:lnSpc>
                <a:spcPts val="2580"/>
              </a:lnSpc>
              <a:spcBef>
                <a:spcPts val="620"/>
              </a:spcBef>
            </a:pPr>
            <a:r>
              <a:rPr sz="2400" b="1" spc="-10" dirty="0">
                <a:latin typeface="Arial"/>
                <a:cs typeface="Arial"/>
              </a:rPr>
              <a:t>épaississement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œdème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ou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modification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la </a:t>
            </a:r>
            <a:r>
              <a:rPr sz="2400" b="1" dirty="0">
                <a:latin typeface="Arial"/>
                <a:cs typeface="Arial"/>
              </a:rPr>
              <a:t>texture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du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tissu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mammaire</a:t>
            </a:r>
            <a:endParaRPr sz="2400">
              <a:latin typeface="Arial"/>
              <a:cs typeface="Arial"/>
            </a:endParaRPr>
          </a:p>
          <a:p>
            <a:pPr marL="27305">
              <a:lnSpc>
                <a:spcPct val="100000"/>
              </a:lnSpc>
              <a:spcBef>
                <a:spcPts val="1360"/>
              </a:spcBef>
            </a:pPr>
            <a:r>
              <a:rPr sz="2800" b="1" spc="-10" dirty="0">
                <a:solidFill>
                  <a:srgbClr val="009900"/>
                </a:solidFill>
                <a:latin typeface="Arial"/>
                <a:cs typeface="Arial"/>
              </a:rPr>
              <a:t>Pancréas</a:t>
            </a:r>
            <a:endParaRPr sz="2800">
              <a:latin typeface="Arial"/>
              <a:cs typeface="Arial"/>
            </a:endParaRPr>
          </a:p>
          <a:p>
            <a:pPr marL="314325" marR="5080">
              <a:lnSpc>
                <a:spcPts val="2580"/>
              </a:lnSpc>
              <a:spcBef>
                <a:spcPts val="620"/>
              </a:spcBef>
            </a:pPr>
            <a:r>
              <a:rPr sz="2400" b="1" dirty="0">
                <a:latin typeface="Arial"/>
                <a:cs typeface="Arial"/>
              </a:rPr>
              <a:t>peu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signes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précoces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sauf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douleur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abdominale </a:t>
            </a:r>
            <a:r>
              <a:rPr sz="2400" b="1" dirty="0">
                <a:latin typeface="Arial"/>
                <a:cs typeface="Arial"/>
              </a:rPr>
              <a:t>prolongée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et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problèmes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digestifs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sz="2800" b="1" spc="-10" dirty="0">
                <a:solidFill>
                  <a:srgbClr val="009900"/>
                </a:solidFill>
                <a:latin typeface="Arial"/>
                <a:cs typeface="Arial"/>
              </a:rPr>
              <a:t>Poumon</a:t>
            </a:r>
            <a:endParaRPr sz="2800">
              <a:latin typeface="Arial"/>
              <a:cs typeface="Arial"/>
            </a:endParaRPr>
          </a:p>
          <a:p>
            <a:pPr marL="484505" marR="6350" indent="-177165">
              <a:lnSpc>
                <a:spcPts val="2650"/>
              </a:lnSpc>
              <a:spcBef>
                <a:spcPts val="1030"/>
              </a:spcBef>
            </a:pPr>
            <a:r>
              <a:rPr sz="2400" b="1" dirty="0">
                <a:latin typeface="Arial"/>
                <a:cs typeface="Arial"/>
              </a:rPr>
              <a:t>toux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lancinante,crachats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sanglants,douleur </a:t>
            </a:r>
            <a:r>
              <a:rPr sz="2400" b="1" dirty="0">
                <a:latin typeface="Arial"/>
                <a:cs typeface="Arial"/>
              </a:rPr>
              <a:t>thoracique,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pneumonie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ou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bronchite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récidivante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2550" marR="5080" indent="-70485">
              <a:lnSpc>
                <a:spcPct val="100000"/>
              </a:lnSpc>
              <a:spcBef>
                <a:spcPts val="95"/>
              </a:spcBef>
            </a:pPr>
            <a:r>
              <a:rPr dirty="0"/>
              <a:t>SIGNES</a:t>
            </a:r>
            <a:r>
              <a:rPr spc="-125" dirty="0"/>
              <a:t> </a:t>
            </a:r>
            <a:r>
              <a:rPr dirty="0"/>
              <a:t>D’ALARME</a:t>
            </a:r>
            <a:r>
              <a:rPr spc="-120" dirty="0"/>
              <a:t> </a:t>
            </a:r>
            <a:r>
              <a:rPr spc="-25" dirty="0"/>
              <a:t>DES </a:t>
            </a:r>
            <a:r>
              <a:rPr dirty="0"/>
              <a:t>PRINCIPAUX</a:t>
            </a:r>
            <a:r>
              <a:rPr spc="-200" dirty="0"/>
              <a:t> </a:t>
            </a:r>
            <a:r>
              <a:rPr spc="-10" dirty="0"/>
              <a:t>CANCERS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52916" y="1827230"/>
            <a:ext cx="7710805" cy="4225290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sz="2800" b="1" dirty="0">
                <a:solidFill>
                  <a:srgbClr val="009900"/>
                </a:solidFill>
                <a:latin typeface="Arial"/>
                <a:cs typeface="Arial"/>
              </a:rPr>
              <a:t>Gorge</a:t>
            </a:r>
            <a:r>
              <a:rPr sz="2800" b="1" spc="-3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9900"/>
                </a:solidFill>
                <a:latin typeface="Arial"/>
                <a:cs typeface="Arial"/>
              </a:rPr>
              <a:t>/</a:t>
            </a:r>
            <a:r>
              <a:rPr sz="2800" b="1" spc="-3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009900"/>
                </a:solidFill>
                <a:latin typeface="Arial"/>
                <a:cs typeface="Arial"/>
              </a:rPr>
              <a:t>larynx</a:t>
            </a:r>
            <a:endParaRPr sz="2800">
              <a:latin typeface="Arial"/>
              <a:cs typeface="Arial"/>
            </a:endParaRPr>
          </a:p>
          <a:p>
            <a:pPr marL="12700" marR="129539">
              <a:lnSpc>
                <a:spcPts val="2650"/>
              </a:lnSpc>
              <a:spcBef>
                <a:spcPts val="1030"/>
              </a:spcBef>
            </a:pPr>
            <a:r>
              <a:rPr sz="2400" b="1" dirty="0">
                <a:latin typeface="Arial"/>
                <a:cs typeface="Arial"/>
              </a:rPr>
              <a:t>plaie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buccale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qui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guérit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pas,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boule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dans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la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gorge, </a:t>
            </a:r>
            <a:r>
              <a:rPr sz="2400" b="1" dirty="0">
                <a:latin typeface="Arial"/>
                <a:cs typeface="Arial"/>
              </a:rPr>
              <a:t>voix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rauque,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difficulté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à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déglutir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ou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à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mâcher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2800" b="1" dirty="0">
                <a:solidFill>
                  <a:srgbClr val="009900"/>
                </a:solidFill>
                <a:latin typeface="Arial"/>
                <a:cs typeface="Arial"/>
              </a:rPr>
              <a:t>Utérus</a:t>
            </a:r>
            <a:r>
              <a:rPr sz="2800" b="1" spc="-3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9900"/>
                </a:solidFill>
                <a:latin typeface="Arial"/>
                <a:cs typeface="Arial"/>
              </a:rPr>
              <a:t>(</a:t>
            </a:r>
            <a:r>
              <a:rPr sz="2800" b="1" spc="-3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9900"/>
                </a:solidFill>
                <a:latin typeface="Arial"/>
                <a:cs typeface="Arial"/>
              </a:rPr>
              <a:t>et</a:t>
            </a:r>
            <a:r>
              <a:rPr sz="2800" b="1" spc="-3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009900"/>
                </a:solidFill>
                <a:latin typeface="Arial"/>
                <a:cs typeface="Arial"/>
              </a:rPr>
              <a:t>col)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ts val="2660"/>
              </a:lnSpc>
              <a:spcBef>
                <a:spcPts val="1005"/>
              </a:spcBef>
            </a:pPr>
            <a:r>
              <a:rPr sz="2400" b="1" dirty="0">
                <a:latin typeface="Arial"/>
                <a:cs typeface="Arial"/>
              </a:rPr>
              <a:t>saignements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vaginaux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non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liés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au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cycle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menstruel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et </a:t>
            </a:r>
            <a:r>
              <a:rPr sz="2400" b="1" dirty="0">
                <a:latin typeface="Arial"/>
                <a:cs typeface="Arial"/>
              </a:rPr>
              <a:t>secrétions</a:t>
            </a:r>
            <a:r>
              <a:rPr sz="2400" b="1" spc="-1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inhabituelles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2800" b="1" dirty="0">
                <a:solidFill>
                  <a:srgbClr val="009900"/>
                </a:solidFill>
                <a:latin typeface="Arial"/>
                <a:cs typeface="Arial"/>
              </a:rPr>
              <a:t>Leucémies</a:t>
            </a:r>
            <a:r>
              <a:rPr sz="2800" b="1" spc="-8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9900"/>
                </a:solidFill>
                <a:latin typeface="Arial"/>
                <a:cs typeface="Arial"/>
              </a:rPr>
              <a:t>et</a:t>
            </a:r>
            <a:r>
              <a:rPr sz="2800" b="1" spc="-75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009900"/>
                </a:solidFill>
                <a:latin typeface="Arial"/>
                <a:cs typeface="Arial"/>
              </a:rPr>
              <a:t>lymphomes</a:t>
            </a:r>
            <a:endParaRPr sz="2800">
              <a:latin typeface="Arial"/>
              <a:cs typeface="Arial"/>
            </a:endParaRPr>
          </a:p>
          <a:p>
            <a:pPr marL="12700" marR="194945">
              <a:lnSpc>
                <a:spcPct val="91000"/>
              </a:lnSpc>
              <a:spcBef>
                <a:spcPts val="994"/>
              </a:spcBef>
            </a:pPr>
            <a:r>
              <a:rPr sz="2400" b="1" spc="-10" dirty="0">
                <a:latin typeface="Arial"/>
                <a:cs typeface="Arial"/>
              </a:rPr>
              <a:t>fatigue,pâleur,perte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poids,infections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à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répétition, </a:t>
            </a:r>
            <a:r>
              <a:rPr sz="2400" b="1" dirty="0">
                <a:latin typeface="Arial"/>
                <a:cs typeface="Arial"/>
              </a:rPr>
              <a:t>hématomes,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ganglions</a:t>
            </a:r>
            <a:r>
              <a:rPr sz="2400" b="1" spc="-10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enflés,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hématomes,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sueurs </a:t>
            </a:r>
            <a:r>
              <a:rPr sz="2400" b="1" dirty="0">
                <a:latin typeface="Arial"/>
                <a:cs typeface="Arial"/>
              </a:rPr>
              <a:t>nocturnes,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fièvre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1450</TotalTime>
  <Words>838</Words>
  <Application>Microsoft Office PowerPoint</Application>
  <PresentationFormat>Personnalisé</PresentationFormat>
  <Paragraphs>132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Office Theme</vt:lpstr>
      <vt:lpstr>GENERALITES SUR LE CANCER</vt:lpstr>
      <vt:lpstr>QU’EST-CE QUE LE CANCER?</vt:lpstr>
      <vt:lpstr>LES CAUSES CONNUES</vt:lpstr>
      <vt:lpstr>LES CAUSES CONNUES</vt:lpstr>
      <vt:lpstr>LES CAUSES CONNUES</vt:lpstr>
      <vt:lpstr>LES CAUSES CONNUES</vt:lpstr>
      <vt:lpstr>SIGNES D’ALARME DES PRINCIPAUX CANCERS</vt:lpstr>
      <vt:lpstr>SIGNES D’ALARME DES PRINCIPAUX CANCERS</vt:lpstr>
      <vt:lpstr>SIGNES D’ALARME DES PRINCIPAUX CANCERS</vt:lpstr>
      <vt:lpstr>SIGNES D’ALARME DES PRINCIPAUX CANCERS</vt:lpstr>
      <vt:lpstr>PREVENTION</vt:lpstr>
      <vt:lpstr>DEPISTAGE</vt:lpstr>
      <vt:lpstr>LES TRAITEMENTS</vt:lpstr>
      <vt:lpstr>LES TRAITEMENTS</vt:lpstr>
      <vt:lpstr>LES TRAITEMENTS</vt:lpstr>
      <vt:lpstr>LES TRAITEMENTS</vt:lpstr>
      <vt:lpstr>LES TRAITEMENTS</vt:lpstr>
      <vt:lpstr>CANCER ET VIE AU QUOTIDIEN</vt:lpstr>
      <vt:lpstr>CANCER ET VIE AU QUOTIDIEN</vt:lpstr>
      <vt:lpstr>CANCER ET VIE AU QUOTIDIEN</vt:lpstr>
      <vt:lpstr>CANCER ET VIE AU QUOTIDIEN</vt:lpstr>
      <vt:lpstr>CANCER ET VIE AU QUOTIDIEN</vt:lpstr>
      <vt:lpstr>CANCER ET VIE AU QUOTIDIEN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\376\377\000g\000e\000n\000e\000r\000a\000l\000i\000t\000e\000s\000_\000s\000u\000r\000_\000l\000e\000_\000c\000a\000n\000c\000e\000r</dc:title>
  <dc:creator>\376\377\000N\000i\000c\000o\000l\000e\000 \000M\000O\000R\000E\000L</dc:creator>
  <cp:lastModifiedBy>user</cp:lastModifiedBy>
  <cp:revision>4</cp:revision>
  <dcterms:created xsi:type="dcterms:W3CDTF">2023-11-21T21:49:24Z</dcterms:created>
  <dcterms:modified xsi:type="dcterms:W3CDTF">2024-01-08T22:28:04Z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2008-11-27T00:00:00Z</vt:filetime>
  </property>
  <property fmtid="{D5CDD505-2E9C-101B-9397-08002B2CF9AE}" pid="3" name="Creator">
    <vt:lpwstr>GPL Ghostscript 8.54 PDF Writer</vt:lpwstr>
  </property>
  <property fmtid="{D5CDD505-2E9C-101B-9397-08002B2CF9AE}" pid="4" name="LastSaved">
    <vt:filetime>2023-11-21T00:00:00Z</vt:filetime>
  </property>
  <property fmtid="{D5CDD505-2E9C-101B-9397-08002B2CF9AE}" pid="5" name="Producer">
    <vt:lpwstr>GPL Ghostscript 8.54</vt:lpwstr>
  </property>
</Properties>
</file>