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Poppins"/>
      <p:regular r:id="rId27"/>
    </p:embeddedFont>
    <p:embeddedFont>
      <p:font typeface="Poppins"/>
      <p:regular r:id="rId28"/>
    </p:embeddedFont>
    <p:embeddedFont>
      <p:font typeface="Poppins"/>
      <p:regular r:id="rId29"/>
    </p:embeddedFont>
    <p:embeddedFont>
      <p:font typeface="Poppins"/>
      <p:regular r:id="rId3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svg"/><Relationship Id="rId3" Type="http://schemas.openxmlformats.org/officeDocument/2006/relationships/image" Target="../media/image-12-3.png"/><Relationship Id="rId4" Type="http://schemas.openxmlformats.org/officeDocument/2006/relationships/image" Target="../media/image-12-4.svg"/><Relationship Id="rId5" Type="http://schemas.openxmlformats.org/officeDocument/2006/relationships/image" Target="../media/image-12-5.png"/><Relationship Id="rId6" Type="http://schemas.openxmlformats.org/officeDocument/2006/relationships/image" Target="../media/image-12-6.svg"/><Relationship Id="rId7" Type="http://schemas.openxmlformats.org/officeDocument/2006/relationships/image" Target="../media/image-12-7.png"/><Relationship Id="rId8" Type="http://schemas.openxmlformats.org/officeDocument/2006/relationships/image" Target="../media/image-12-8.sv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9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982266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endParaRPr lang="en-US" sz="1450" dirty="0"/>
          </a:p>
        </p:txBody>
      </p:sp>
      <p:sp>
        <p:nvSpPr>
          <p:cNvPr id="4" name="Text 1"/>
          <p:cNvSpPr/>
          <p:nvPr/>
        </p:nvSpPr>
        <p:spPr>
          <a:xfrm>
            <a:off x="6135529" y="1464350"/>
            <a:ext cx="7845743" cy="3332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General Concepts of Business Management: The Environmental Context</a:t>
            </a:r>
            <a:endParaRPr lang="en-US" sz="5200" dirty="0"/>
          </a:p>
        </p:txBody>
      </p:sp>
      <p:sp>
        <p:nvSpPr>
          <p:cNvPr id="5" name="Text 2"/>
          <p:cNvSpPr/>
          <p:nvPr/>
        </p:nvSpPr>
        <p:spPr>
          <a:xfrm>
            <a:off x="6135529" y="5075277"/>
            <a:ext cx="784574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Exploring how organisations navigate and thrive within their environmental context whilst building sustainable futures.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529" y="6085880"/>
            <a:ext cx="792242" cy="1119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87828" y="6044208"/>
            <a:ext cx="6600944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Authored by CHIB Djazia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1652468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Internal Environment: Organisational Culture and Resources</a:t>
            </a:r>
            <a:endParaRPr lang="en-US" sz="5200" dirty="0"/>
          </a:p>
        </p:txBody>
      </p:sp>
      <p:sp>
        <p:nvSpPr>
          <p:cNvPr id="3" name="Shape 1"/>
          <p:cNvSpPr/>
          <p:nvPr/>
        </p:nvSpPr>
        <p:spPr>
          <a:xfrm>
            <a:off x="649129" y="3689747"/>
            <a:ext cx="4320421" cy="2085261"/>
          </a:xfrm>
          <a:prstGeom prst="roundRect">
            <a:avLst>
              <a:gd name="adj" fmla="val 21349"/>
            </a:avLst>
          </a:prstGeom>
          <a:solidFill>
            <a:srgbClr val="C7A2AC"/>
          </a:solidFill>
          <a:ln/>
        </p:spPr>
      </p:sp>
      <p:sp>
        <p:nvSpPr>
          <p:cNvPr id="4" name="Text 2"/>
          <p:cNvSpPr/>
          <p:nvPr/>
        </p:nvSpPr>
        <p:spPr>
          <a:xfrm>
            <a:off x="834509" y="387512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Human Resources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834509" y="4402812"/>
            <a:ext cx="3949660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Employees' skills, motivation, and capabilities determine an organisation's ability to execute environmental strategies and innovate sustainably.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5154930" y="3689747"/>
            <a:ext cx="4320421" cy="2085261"/>
          </a:xfrm>
          <a:prstGeom prst="roundRect">
            <a:avLst>
              <a:gd name="adj" fmla="val 21349"/>
            </a:avLst>
          </a:prstGeom>
          <a:solidFill>
            <a:srgbClr val="B3828E"/>
          </a:solidFill>
          <a:ln/>
        </p:spPr>
      </p:sp>
      <p:sp>
        <p:nvSpPr>
          <p:cNvPr id="7" name="Text 5"/>
          <p:cNvSpPr/>
          <p:nvPr/>
        </p:nvSpPr>
        <p:spPr>
          <a:xfrm>
            <a:off x="5340310" y="387512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Corporate Culture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5340310" y="4402812"/>
            <a:ext cx="3949660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Shared values, beliefs, and norms shape how environmental challenges are perceived and addressed throughout the organisation.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9660731" y="3689747"/>
            <a:ext cx="4320421" cy="2085261"/>
          </a:xfrm>
          <a:prstGeom prst="roundRect">
            <a:avLst>
              <a:gd name="adj" fmla="val 21349"/>
            </a:avLst>
          </a:prstGeom>
          <a:solidFill>
            <a:srgbClr val="ECDFE3"/>
          </a:solidFill>
          <a:ln/>
        </p:spPr>
      </p:sp>
      <p:sp>
        <p:nvSpPr>
          <p:cNvPr id="10" name="Text 8"/>
          <p:cNvSpPr/>
          <p:nvPr/>
        </p:nvSpPr>
        <p:spPr>
          <a:xfrm>
            <a:off x="9846112" y="387512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Management Systems</a:t>
            </a:r>
            <a:endParaRPr lang="en-US" sz="2600" dirty="0"/>
          </a:p>
        </p:txBody>
      </p:sp>
      <p:sp>
        <p:nvSpPr>
          <p:cNvPr id="11" name="Text 9"/>
          <p:cNvSpPr/>
          <p:nvPr/>
        </p:nvSpPr>
        <p:spPr>
          <a:xfrm>
            <a:off x="9846112" y="4402812"/>
            <a:ext cx="3949660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Leadership style, decision-making processes, and internal policies directly impact the effectiveness of environmental initiatives and strategic responses.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649129" y="5983605"/>
            <a:ext cx="1333214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internal environment is critical for translating environmental awareness into concrete action, serving as the foundation for implementing sustainability strategies.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7781" y="448866"/>
            <a:ext cx="8001238" cy="7334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0"/>
              </a:lnSpc>
              <a:buNone/>
            </a:pPr>
            <a:r>
              <a:rPr lang="en-US" sz="9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Chapter 3: Environmental Challenges Facing Businesses</a:t>
            </a:r>
            <a:endParaRPr lang="en-US" sz="9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519470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Key Environmental Issues Impacting Business</a:t>
            </a:r>
            <a:endParaRPr lang="en-US" sz="5200" dirty="0"/>
          </a:p>
        </p:txBody>
      </p:sp>
      <p:sp>
        <p:nvSpPr>
          <p:cNvPr id="3" name="Shape 1"/>
          <p:cNvSpPr/>
          <p:nvPr/>
        </p:nvSpPr>
        <p:spPr>
          <a:xfrm>
            <a:off x="927259" y="3020378"/>
            <a:ext cx="6295073" cy="185380"/>
          </a:xfrm>
          <a:prstGeom prst="roundRect">
            <a:avLst>
              <a:gd name="adj" fmla="val 150088"/>
            </a:avLst>
          </a:prstGeom>
          <a:solidFill>
            <a:srgbClr val="ECDFE3"/>
          </a:solidFill>
          <a:ln/>
        </p:spPr>
      </p:sp>
      <p:sp>
        <p:nvSpPr>
          <p:cNvPr id="4" name="Shape 2"/>
          <p:cNvSpPr/>
          <p:nvPr/>
        </p:nvSpPr>
        <p:spPr>
          <a:xfrm>
            <a:off x="649129" y="2834819"/>
            <a:ext cx="556379" cy="556379"/>
          </a:xfrm>
          <a:prstGeom prst="roundRect">
            <a:avLst>
              <a:gd name="adj" fmla="val 82174"/>
            </a:avLst>
          </a:prstGeom>
          <a:solidFill>
            <a:srgbClr val="ECDFE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8194" y="2973884"/>
            <a:ext cx="278130" cy="27813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4509" y="357663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Resource Depletion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834509" y="4104323"/>
            <a:ext cx="620256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Finite availability of raw materials, fossil fuels, and critical minerals threatens long-term production capacity and increases costs.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7685961" y="2742248"/>
            <a:ext cx="6295192" cy="185380"/>
          </a:xfrm>
          <a:prstGeom prst="roundRect">
            <a:avLst>
              <a:gd name="adj" fmla="val 150088"/>
            </a:avLst>
          </a:prstGeom>
          <a:solidFill>
            <a:srgbClr val="ECDFE3"/>
          </a:solidFill>
          <a:ln/>
        </p:spPr>
      </p:sp>
      <p:sp>
        <p:nvSpPr>
          <p:cNvPr id="9" name="Shape 6"/>
          <p:cNvSpPr/>
          <p:nvPr/>
        </p:nvSpPr>
        <p:spPr>
          <a:xfrm>
            <a:off x="7407831" y="2556689"/>
            <a:ext cx="556379" cy="556379"/>
          </a:xfrm>
          <a:prstGeom prst="roundRect">
            <a:avLst>
              <a:gd name="adj" fmla="val 82174"/>
            </a:avLst>
          </a:prstGeom>
          <a:solidFill>
            <a:srgbClr val="ECDFE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6896" y="2695754"/>
            <a:ext cx="278130" cy="27813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93211" y="329850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Pollution Crisis</a:t>
            </a:r>
            <a:endParaRPr lang="en-US" sz="2600" dirty="0"/>
          </a:p>
        </p:txBody>
      </p:sp>
      <p:sp>
        <p:nvSpPr>
          <p:cNvPr id="12" name="Text 8"/>
          <p:cNvSpPr/>
          <p:nvPr/>
        </p:nvSpPr>
        <p:spPr>
          <a:xfrm>
            <a:off x="7593211" y="3826193"/>
            <a:ext cx="6202680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Industrial emissions contaminate air, water, and soil, creating health hazards and environmental degradation that undermines ecosystems.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927259" y="5550694"/>
            <a:ext cx="6295073" cy="185380"/>
          </a:xfrm>
          <a:prstGeom prst="roundRect">
            <a:avLst>
              <a:gd name="adj" fmla="val 150088"/>
            </a:avLst>
          </a:prstGeom>
          <a:solidFill>
            <a:srgbClr val="ECDFE3"/>
          </a:solidFill>
          <a:ln/>
        </p:spPr>
      </p:sp>
      <p:sp>
        <p:nvSpPr>
          <p:cNvPr id="14" name="Shape 10"/>
          <p:cNvSpPr/>
          <p:nvPr/>
        </p:nvSpPr>
        <p:spPr>
          <a:xfrm>
            <a:off x="649129" y="5365135"/>
            <a:ext cx="556379" cy="556379"/>
          </a:xfrm>
          <a:prstGeom prst="roundRect">
            <a:avLst>
              <a:gd name="adj" fmla="val 82174"/>
            </a:avLst>
          </a:prstGeom>
          <a:solidFill>
            <a:srgbClr val="ECDFE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194" y="5504200"/>
            <a:ext cx="278130" cy="27813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34509" y="610695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Climate Change</a:t>
            </a:r>
            <a:endParaRPr lang="en-US" sz="2600" dirty="0"/>
          </a:p>
        </p:txBody>
      </p:sp>
      <p:sp>
        <p:nvSpPr>
          <p:cNvPr id="17" name="Text 12"/>
          <p:cNvSpPr/>
          <p:nvPr/>
        </p:nvSpPr>
        <p:spPr>
          <a:xfrm>
            <a:off x="834509" y="6634639"/>
            <a:ext cx="6202561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Greenhouse gas emissions drive global warming, creating regulatory pressures, physical risks, and demands for decarbonisation strategies.</a:t>
            </a:r>
            <a:endParaRPr lang="en-US" sz="1450" dirty="0"/>
          </a:p>
        </p:txBody>
      </p:sp>
      <p:sp>
        <p:nvSpPr>
          <p:cNvPr id="18" name="Shape 13"/>
          <p:cNvSpPr/>
          <p:nvPr/>
        </p:nvSpPr>
        <p:spPr>
          <a:xfrm>
            <a:off x="7685961" y="5272564"/>
            <a:ext cx="6295192" cy="185380"/>
          </a:xfrm>
          <a:prstGeom prst="roundRect">
            <a:avLst>
              <a:gd name="adj" fmla="val 150088"/>
            </a:avLst>
          </a:prstGeom>
          <a:solidFill>
            <a:srgbClr val="ECDFE3"/>
          </a:solidFill>
          <a:ln/>
        </p:spPr>
      </p:sp>
      <p:sp>
        <p:nvSpPr>
          <p:cNvPr id="19" name="Shape 14"/>
          <p:cNvSpPr/>
          <p:nvPr/>
        </p:nvSpPr>
        <p:spPr>
          <a:xfrm>
            <a:off x="7407831" y="5087005"/>
            <a:ext cx="556379" cy="556379"/>
          </a:xfrm>
          <a:prstGeom prst="roundRect">
            <a:avLst>
              <a:gd name="adj" fmla="val 82174"/>
            </a:avLst>
          </a:prstGeom>
          <a:solidFill>
            <a:srgbClr val="ECDFE3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6896" y="5226070"/>
            <a:ext cx="278130" cy="27813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93211" y="582882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Biodiversity Loss</a:t>
            </a:r>
            <a:endParaRPr lang="en-US" sz="2600" dirty="0"/>
          </a:p>
        </p:txBody>
      </p:sp>
      <p:sp>
        <p:nvSpPr>
          <p:cNvPr id="22" name="Text 16"/>
          <p:cNvSpPr/>
          <p:nvPr/>
        </p:nvSpPr>
        <p:spPr>
          <a:xfrm>
            <a:off x="7593211" y="6356509"/>
            <a:ext cx="6202680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Ecosystem degradation threatens natural capital, disrupts supply chains, and reduces the resilience of natural systems businesses depend upon.</a:t>
            </a:r>
            <a:endParaRPr lang="en-US" sz="14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981" y="478036"/>
            <a:ext cx="12214860" cy="779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The Cost of Ignoring Environmental Impact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606981" y="1603891"/>
            <a:ext cx="13416439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Organisations that fail to address environmental challenges face mounting risks across multiple dimensions, threatening both short-term operations and long-term viability.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1704023" y="3481268"/>
            <a:ext cx="2133243" cy="433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3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45%</a:t>
            </a:r>
            <a:endParaRPr lang="en-US" sz="3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946" y="2397323"/>
            <a:ext cx="2601635" cy="26016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12533" y="5215652"/>
            <a:ext cx="3116461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Financial Exposure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606981" y="5709285"/>
            <a:ext cx="4327684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Potential increase in operating costs from regulatory fines, environmental cleanup obligations, and supply chain disruptions.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248400" y="3481268"/>
            <a:ext cx="2133243" cy="433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3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67%</a:t>
            </a:r>
            <a:endParaRPr lang="en-US" sz="34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323" y="2397323"/>
            <a:ext cx="2601635" cy="26016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756910" y="5215652"/>
            <a:ext cx="3116461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Consumer Concern</a:t>
            </a:r>
            <a:endParaRPr lang="en-US" sz="2450" dirty="0"/>
          </a:p>
        </p:txBody>
      </p:sp>
      <p:sp>
        <p:nvSpPr>
          <p:cNvPr id="11" name="Text 7"/>
          <p:cNvSpPr/>
          <p:nvPr/>
        </p:nvSpPr>
        <p:spPr>
          <a:xfrm>
            <a:off x="5151358" y="5709285"/>
            <a:ext cx="4327684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Of consumers consider environmental impact when making purchasing decisions, affecting market share and brand value.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10792778" y="3481268"/>
            <a:ext cx="2133243" cy="433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3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3x</a:t>
            </a:r>
            <a:endParaRPr lang="en-US" sz="34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701" y="2397323"/>
            <a:ext cx="2601635" cy="260163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301288" y="5215652"/>
            <a:ext cx="3116461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Compliance Costs</a:t>
            </a:r>
            <a:endParaRPr lang="en-US" sz="2450" dirty="0"/>
          </a:p>
        </p:txBody>
      </p:sp>
      <p:sp>
        <p:nvSpPr>
          <p:cNvPr id="15" name="Text 10"/>
          <p:cNvSpPr/>
          <p:nvPr/>
        </p:nvSpPr>
        <p:spPr>
          <a:xfrm>
            <a:off x="9695736" y="5709285"/>
            <a:ext cx="4327684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Stricter environmental regulations can triple compliance expenses for unprepared businesses in high-impact sectors.</a:t>
            </a:r>
            <a:endParaRPr lang="en-US" sz="1350" dirty="0"/>
          </a:p>
        </p:txBody>
      </p:sp>
      <p:sp>
        <p:nvSpPr>
          <p:cNvPr id="16" name="Shape 11"/>
          <p:cNvSpPr/>
          <p:nvPr/>
        </p:nvSpPr>
        <p:spPr>
          <a:xfrm>
            <a:off x="606981" y="6736913"/>
            <a:ext cx="13416439" cy="1014532"/>
          </a:xfrm>
          <a:prstGeom prst="roundRect">
            <a:avLst>
              <a:gd name="adj" fmla="val 25644"/>
            </a:avLst>
          </a:prstGeom>
          <a:solidFill>
            <a:srgbClr val="E2CFD4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36" y="7000042"/>
            <a:ext cx="216694" cy="17335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70384" y="6953607"/>
            <a:ext cx="12679680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Reputational damage from environmental incidents can permanently erode consumer trust, investor confidence, and stakeholder relationships, with recovery taking years or proving impossible.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3659" y="2898934"/>
            <a:ext cx="7567612" cy="133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1.5°C Warming: The Critical Threshold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413659" y="4510088"/>
            <a:ext cx="7567612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Scientists warn that exceeding this temperature increase triggers irreversible climate impacts, demanding urgent business action to reduce emissions and adapt operations.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135529" y="2620804"/>
            <a:ext cx="22860" cy="2987993"/>
          </a:xfrm>
          <a:prstGeom prst="rect">
            <a:avLst/>
          </a:prstGeom>
          <a:solidFill>
            <a:srgbClr val="C7A2AC"/>
          </a:solidFill>
          <a:ln/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0443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333" y="2932867"/>
            <a:ext cx="13485733" cy="440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50"/>
              </a:lnSpc>
              <a:buNone/>
            </a:pPr>
            <a:r>
              <a:rPr lang="en-US" sz="9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Chapter 4: Strategic Responses to Environmental Context</a:t>
            </a:r>
            <a:endParaRPr lang="en-US" sz="92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771" y="505778"/>
            <a:ext cx="12997339" cy="826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50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Environmental Management Systems (EMS)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3771" y="1791891"/>
            <a:ext cx="7136606" cy="991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Systematic Framework for Environmental Excellence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643771" y="2967157"/>
            <a:ext cx="7136606" cy="882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Environmental Management Systems provide structured approaches for organisations to identify, assess, and manage environmental risks whilst capitalising on sustainability opportunities.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43771" y="4015621"/>
            <a:ext cx="7136606" cy="882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6E6666"/>
                </a:solidFill>
                <a:highlight>
                  <a:srgbClr val="D7EEFE"/>
                </a:highlight>
                <a:latin typeface="Poppins" pitchFamily="34" charset="0"/>
                <a:ea typeface="Poppins" pitchFamily="34" charset="-122"/>
                <a:cs typeface="Poppins" pitchFamily="34" charset="-120"/>
              </a:rPr>
              <a:t>ISO 14001</a:t>
            </a:r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represents the international gold standard, offering a comprehensive framework that integrates environmental considerations into strategic planning and operational processes.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43771" y="5064085"/>
            <a:ext cx="713660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Risk identification and opportunity assessment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43771" y="5422702"/>
            <a:ext cx="713660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Setting measurable environmental objectives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43771" y="5781318"/>
            <a:ext cx="713660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Aligning sustainability with business strategy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43771" y="6139934"/>
            <a:ext cx="713660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Continuous improvement through monitoring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3771" y="6498550"/>
            <a:ext cx="713660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Stakeholder engagement and transparency</a:t>
            </a:r>
            <a:endParaRPr lang="en-US" sz="14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6625" y="1814870"/>
            <a:ext cx="5757505" cy="57575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2539603"/>
            <a:ext cx="8805386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Sustainable Business Practices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397549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Energy Efficiency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9129" y="4503182"/>
            <a:ext cx="4289465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Transitioning to renewable energy sources, optimising consumption patterns, and investing in energy-efficient technologies to reduce carbon footprint.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5170408" y="397549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Circular Economy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5170408" y="4503182"/>
            <a:ext cx="4289465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Implementing waste reduction strategies, recycling programmes, and circular business models that eliminate waste and regenerate natural systems.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9691687" y="397549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Sustainable Sourcing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9691687" y="4503182"/>
            <a:ext cx="4289584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Partnering with responsible suppliers, ensuring ethical procurement, and managing product lifecycles from creation to end-of-life recovery.</a:t>
            </a:r>
            <a:endParaRPr lang="en-US" sz="14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9129" y="608052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Collaboration and Innovation</a:t>
            </a:r>
            <a:endParaRPr lang="en-US" sz="5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9" y="2552581"/>
            <a:ext cx="927378" cy="17885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1887" y="2737961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Strategic Partnerships</a:t>
            </a:r>
            <a:endParaRPr lang="en-US" sz="2600" dirty="0"/>
          </a:p>
        </p:txBody>
      </p:sp>
      <p:sp>
        <p:nvSpPr>
          <p:cNvPr id="6" name="Text 2"/>
          <p:cNvSpPr/>
          <p:nvPr/>
        </p:nvSpPr>
        <p:spPr>
          <a:xfrm>
            <a:off x="1761887" y="3265646"/>
            <a:ext cx="6732984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Forming alliances with environmental organisations, NGOs, and industry groups to share knowledge, resources, and best practices for collective impact.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29" y="4341138"/>
            <a:ext cx="927378" cy="17885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1887" y="4526518"/>
            <a:ext cx="4461986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Green Technology Investment</a:t>
            </a:r>
            <a:endParaRPr lang="en-US" sz="2600" dirty="0"/>
          </a:p>
        </p:txBody>
      </p:sp>
      <p:sp>
        <p:nvSpPr>
          <p:cNvPr id="9" name="Text 4"/>
          <p:cNvSpPr/>
          <p:nvPr/>
        </p:nvSpPr>
        <p:spPr>
          <a:xfrm>
            <a:off x="1761887" y="5054203"/>
            <a:ext cx="6732984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Allocating capital to research and development of innovative clean technologies, sustainable materials, and low-carbon production processes.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29" y="6129695"/>
            <a:ext cx="927378" cy="14918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1887" y="6315075"/>
            <a:ext cx="4754285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Climate-Resilient Supply Chains</a:t>
            </a:r>
            <a:endParaRPr lang="en-US" sz="2600" dirty="0"/>
          </a:p>
        </p:txBody>
      </p:sp>
      <p:sp>
        <p:nvSpPr>
          <p:cNvPr id="12" name="Text 6"/>
          <p:cNvSpPr/>
          <p:nvPr/>
        </p:nvSpPr>
        <p:spPr>
          <a:xfrm>
            <a:off x="1761887" y="6842760"/>
            <a:ext cx="6732984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Building adaptive supply networks that withstand environmental disruptions, diversify sourcing, and incorporate climate risk assessment.</a:t>
            </a:r>
            <a:endParaRPr lang="en-US" sz="1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962263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Business Benefits of Environmental Integration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2999542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Organisations that strategically embrace environmental responsibility unlock substantial competitive advantages and create lasting value.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49129" y="3504843"/>
            <a:ext cx="6573322" cy="1788557"/>
          </a:xfrm>
          <a:prstGeom prst="roundRect">
            <a:avLst>
              <a:gd name="adj" fmla="val 15556"/>
            </a:avLst>
          </a:prstGeom>
          <a:solidFill>
            <a:srgbClr val="C7A2AC"/>
          </a:solidFill>
          <a:ln/>
        </p:spPr>
      </p:sp>
      <p:sp>
        <p:nvSpPr>
          <p:cNvPr id="5" name="Text 3"/>
          <p:cNvSpPr/>
          <p:nvPr/>
        </p:nvSpPr>
        <p:spPr>
          <a:xfrm>
            <a:off x="834509" y="3690223"/>
            <a:ext cx="3534013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🏆</a:t>
            </a:r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Brand Enhancement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834509" y="4217908"/>
            <a:ext cx="6202561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Strengthened reputation and increased customer loyalty through demonstrated commitment to sustainability and environmental stewardship.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407831" y="3504843"/>
            <a:ext cx="6573441" cy="1788557"/>
          </a:xfrm>
          <a:prstGeom prst="roundRect">
            <a:avLst>
              <a:gd name="adj" fmla="val 15556"/>
            </a:avLst>
          </a:prstGeom>
          <a:solidFill>
            <a:srgbClr val="D7EEFE"/>
          </a:solidFill>
          <a:ln/>
        </p:spPr>
      </p:sp>
      <p:sp>
        <p:nvSpPr>
          <p:cNvPr id="8" name="Text 6"/>
          <p:cNvSpPr/>
          <p:nvPr/>
        </p:nvSpPr>
        <p:spPr>
          <a:xfrm>
            <a:off x="7593211" y="369022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💰</a:t>
            </a:r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Cost Optimisation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7593211" y="4217908"/>
            <a:ext cx="6202680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Significant savings through energy efficiency, waste reduction, and resource optimisation that improve profitability and operational performance.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49129" y="5478780"/>
            <a:ext cx="6573322" cy="1788557"/>
          </a:xfrm>
          <a:prstGeom prst="roundRect">
            <a:avLst>
              <a:gd name="adj" fmla="val 15556"/>
            </a:avLst>
          </a:prstGeom>
          <a:solidFill>
            <a:srgbClr val="F9EDC0"/>
          </a:solidFill>
          <a:ln/>
        </p:spPr>
      </p:sp>
      <p:sp>
        <p:nvSpPr>
          <p:cNvPr id="11" name="Text 9"/>
          <p:cNvSpPr/>
          <p:nvPr/>
        </p:nvSpPr>
        <p:spPr>
          <a:xfrm>
            <a:off x="834509" y="566416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🌍</a:t>
            </a:r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Market Access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834509" y="6191845"/>
            <a:ext cx="6202561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Entry into growing sustainable markets, appeal to environmentally conscious consumers, and compliance with evolving international regulations.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407831" y="5478780"/>
            <a:ext cx="6573441" cy="1788557"/>
          </a:xfrm>
          <a:prstGeom prst="roundRect">
            <a:avLst>
              <a:gd name="adj" fmla="val 15556"/>
            </a:avLst>
          </a:prstGeom>
          <a:solidFill>
            <a:srgbClr val="A06273"/>
          </a:solidFill>
          <a:ln/>
        </p:spPr>
      </p:sp>
      <p:sp>
        <p:nvSpPr>
          <p:cNvPr id="14" name="Text 12"/>
          <p:cNvSpPr/>
          <p:nvPr/>
        </p:nvSpPr>
        <p:spPr>
          <a:xfrm>
            <a:off x="7593211" y="566416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🚀</a:t>
            </a:r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Innovation Edge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7593211" y="6191845"/>
            <a:ext cx="6202680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Catalyst for product innovation, process improvements, and development of new business models that create competitive differentiation.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0443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333" y="2932867"/>
            <a:ext cx="13485733" cy="440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50"/>
              </a:lnSpc>
              <a:buNone/>
            </a:pPr>
            <a:r>
              <a:rPr lang="en-US" sz="9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Chapter 1: Understanding Business and Its Environment</a:t>
            </a:r>
            <a:endParaRPr lang="en-US" sz="92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0292" y="338018"/>
            <a:ext cx="11222474" cy="552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Embracing the Environmental Context for Future Success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430292" y="1185148"/>
            <a:ext cx="6735008" cy="393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integration of environmental awareness into business strategy is no longer optional—it represents a fundamental strategic imperative for organisational survival and prosperity.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30292" y="1689140"/>
            <a:ext cx="6735008" cy="393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b="1" dirty="0">
                <a:solidFill>
                  <a:srgbClr val="824E5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Forward-thinking organisations</a:t>
            </a:r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recognise that environmental challenges present opportunities for innovation, differentiation, and sustainable competitive advantage.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614601" y="2220754"/>
            <a:ext cx="6550700" cy="393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future belongs to organisations that manage responsibly within their environmental context, building resilience, driving innovation, and ensuring long-term profitability whilst protecting our planet.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30292" y="2220754"/>
            <a:ext cx="15240" cy="393383"/>
          </a:xfrm>
          <a:prstGeom prst="rect">
            <a:avLst/>
          </a:prstGeom>
          <a:solidFill>
            <a:srgbClr val="C7A2AC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2720" y="1212771"/>
            <a:ext cx="6735008" cy="6735008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430292" y="8285696"/>
            <a:ext cx="13769816" cy="22979"/>
          </a:xfrm>
          <a:prstGeom prst="rect">
            <a:avLst/>
          </a:prstGeom>
          <a:solidFill>
            <a:srgbClr val="6E6666">
              <a:alpha val="50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430292" y="8446889"/>
            <a:ext cx="13769816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By viewing environmental stewardship as a core strategic priority rather than a compliance burden, businesses can create shared value for stakeholders, society, and the environment.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122" y="466844"/>
            <a:ext cx="8576072" cy="762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00"/>
              </a:lnSpc>
              <a:buNone/>
            </a:pPr>
            <a:r>
              <a:rPr lang="en-US" sz="48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What Is Business Management?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594122" y="1636752"/>
            <a:ext cx="6514028" cy="81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Business management encompasses the systematic process of planning, organising, leading, and controlling an organisation's resources to achieve strategic goals effectively and efficiently.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94122" y="2604254"/>
            <a:ext cx="6514028" cy="81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 today's dynamic landscape, success hinges not merely on internal capabilities, but on the ability to adapt and respond to both internal and external environmental forces.</a:t>
            </a:r>
            <a:endParaRPr lang="en-US" sz="13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9870" y="1674971"/>
            <a:ext cx="6514028" cy="65140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519470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Defining the Business Environment</a:t>
            </a:r>
            <a:endParaRPr lang="en-US" sz="5200" dirty="0"/>
          </a:p>
        </p:txBody>
      </p:sp>
      <p:sp>
        <p:nvSpPr>
          <p:cNvPr id="4" name="Shape 1"/>
          <p:cNvSpPr/>
          <p:nvPr/>
        </p:nvSpPr>
        <p:spPr>
          <a:xfrm>
            <a:off x="6135529" y="2463998"/>
            <a:ext cx="7845743" cy="2530316"/>
          </a:xfrm>
          <a:prstGeom prst="roundRect">
            <a:avLst>
              <a:gd name="adj" fmla="val 10996"/>
            </a:avLst>
          </a:prstGeom>
          <a:solidFill>
            <a:srgbClr val="ECDFE3"/>
          </a:solidFill>
          <a:ln/>
        </p:spPr>
      </p:sp>
      <p:sp>
        <p:nvSpPr>
          <p:cNvPr id="5" name="Shape 2"/>
          <p:cNvSpPr/>
          <p:nvPr/>
        </p:nvSpPr>
        <p:spPr>
          <a:xfrm>
            <a:off x="6320909" y="2649379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3904" y="2802255"/>
            <a:ext cx="250388" cy="2503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20909" y="339113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Comprehensive Forces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6320909" y="3918823"/>
            <a:ext cx="7474982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business environment represents the sum of all external forces that influence an organisation's operations, strategic decisions, and growth trajectory.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6135529" y="5179695"/>
            <a:ext cx="7845743" cy="2530316"/>
          </a:xfrm>
          <a:prstGeom prst="roundRect">
            <a:avLst>
              <a:gd name="adj" fmla="val 10996"/>
            </a:avLst>
          </a:prstGeom>
          <a:solidFill>
            <a:srgbClr val="ECDFE3"/>
          </a:solidFill>
          <a:ln/>
        </p:spPr>
      </p:sp>
      <p:sp>
        <p:nvSpPr>
          <p:cNvPr id="10" name="Shape 6"/>
          <p:cNvSpPr/>
          <p:nvPr/>
        </p:nvSpPr>
        <p:spPr>
          <a:xfrm>
            <a:off x="6320909" y="5365075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3904" y="5517952"/>
            <a:ext cx="250388" cy="2503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320909" y="6106835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Key Dimensions</a:t>
            </a:r>
            <a:endParaRPr lang="en-US" sz="2600" dirty="0"/>
          </a:p>
        </p:txBody>
      </p:sp>
      <p:sp>
        <p:nvSpPr>
          <p:cNvPr id="13" name="Text 8"/>
          <p:cNvSpPr/>
          <p:nvPr/>
        </p:nvSpPr>
        <p:spPr>
          <a:xfrm>
            <a:off x="6320909" y="6634520"/>
            <a:ext cx="7474982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Encompasses economic conditions, socio-cultural trends, political-legal frameworks, technological innovations, and ecological factors that shape business landscapes.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1398389"/>
            <a:ext cx="11715988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The Environmental Context of Business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2602468"/>
            <a:ext cx="1333214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environment serves as both the wellspring of opportunities and the source of potential threats for organisations operating in the modern economy.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9129" y="3404473"/>
            <a:ext cx="463629" cy="4636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44573" y="3514606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Resource Foundation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344573" y="4042291"/>
            <a:ext cx="5854660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Natural resources form the fundamental input for production processes, from raw materials to energy sources that power operations.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1048" y="3404473"/>
            <a:ext cx="463629" cy="46362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26492" y="3514606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Human Capital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8126492" y="4042291"/>
            <a:ext cx="5854779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Labour markets provide the skilled workforce necessary to transform resources into valuable products and services.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9" y="5303282"/>
            <a:ext cx="463629" cy="46362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44573" y="5413415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Financial Capital</a:t>
            </a:r>
            <a:endParaRPr lang="en-US" sz="2600" dirty="0"/>
          </a:p>
        </p:txBody>
      </p:sp>
      <p:sp>
        <p:nvSpPr>
          <p:cNvPr id="12" name="Text 7"/>
          <p:cNvSpPr/>
          <p:nvPr/>
        </p:nvSpPr>
        <p:spPr>
          <a:xfrm>
            <a:off x="1344573" y="5941100"/>
            <a:ext cx="585466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Capital markets enable investment and growth, providing the financial resources needed for expansion and innovation.</a:t>
            </a:r>
            <a:endParaRPr lang="en-US" sz="14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1048" y="5303282"/>
            <a:ext cx="463629" cy="46362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26492" y="5413415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Technological Assets</a:t>
            </a:r>
            <a:endParaRPr lang="en-US" sz="2600" dirty="0"/>
          </a:p>
        </p:txBody>
      </p:sp>
      <p:sp>
        <p:nvSpPr>
          <p:cNvPr id="15" name="Text 9"/>
          <p:cNvSpPr/>
          <p:nvPr/>
        </p:nvSpPr>
        <p:spPr>
          <a:xfrm>
            <a:off x="8126492" y="5941100"/>
            <a:ext cx="5854779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Advanced technology from the environment enables businesses to improve efficiency, develop new products, and compete globally.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13" y="351949"/>
            <a:ext cx="10109478" cy="575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Business System Interacting with Its Environment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4970" y="1183005"/>
            <a:ext cx="9400461" cy="74622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58156" y="4325478"/>
            <a:ext cx="1689332" cy="1110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Business System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120020" y="1691690"/>
            <a:ext cx="2513181" cy="1110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Natural resources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120020" y="2911907"/>
            <a:ext cx="2513181" cy="30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Raw materials input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3931024" y="1537393"/>
            <a:ext cx="2513182" cy="1110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Waste &amp; emissions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3931024" y="2757609"/>
            <a:ext cx="2513182" cy="618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Environmental outputs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931024" y="6718055"/>
            <a:ext cx="2513182" cy="555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Technology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3931024" y="7383101"/>
            <a:ext cx="2513182" cy="618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Tools and innovation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8120020" y="6718055"/>
            <a:ext cx="2513181" cy="555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Capital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120020" y="7383101"/>
            <a:ext cx="2513181" cy="618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Financial and physical assets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9026491" y="4386639"/>
            <a:ext cx="2568120" cy="555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Labour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9026491" y="5051685"/>
            <a:ext cx="2568120" cy="30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Workforce and skills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3010819" y="4122681"/>
            <a:ext cx="2568120" cy="1110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Products &amp; services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3010819" y="5342897"/>
            <a:ext cx="2568120" cy="30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Outputs to market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447913" y="8789194"/>
            <a:ext cx="13734574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This continuous exchange demonstrates how businesses function as open systems, constantly interacting with and adapting to their environmental context whilst managing the consequences of their operations.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381" y="1181100"/>
            <a:ext cx="8001238" cy="586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0"/>
              </a:lnSpc>
              <a:buNone/>
            </a:pPr>
            <a:r>
              <a:rPr lang="en-US" sz="9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Chapter 2: Components of the Business Environment</a:t>
            </a:r>
            <a:endParaRPr lang="en-US" sz="9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1629847"/>
            <a:ext cx="12462510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Task Environment: Immediate Influencers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2833926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task environment comprises stakeholders and forces that directly affect an organisation's day-to-day operations and tactical decisions.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49129" y="3339227"/>
            <a:ext cx="6573322" cy="1537573"/>
          </a:xfrm>
          <a:prstGeom prst="roundRect">
            <a:avLst>
              <a:gd name="adj" fmla="val 7136"/>
            </a:avLst>
          </a:prstGeom>
          <a:solidFill>
            <a:srgbClr val="FFFFFF"/>
          </a:solidFill>
          <a:ln w="22860">
            <a:solidFill>
              <a:srgbClr val="C7A2A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26269" y="3339227"/>
            <a:ext cx="91440" cy="1537573"/>
          </a:xfrm>
          <a:prstGeom prst="roundRect">
            <a:avLst>
              <a:gd name="adj" fmla="val 304279"/>
            </a:avLst>
          </a:prstGeom>
          <a:solidFill>
            <a:srgbClr val="C7A2AC"/>
          </a:solidFill>
          <a:ln/>
        </p:spPr>
      </p:sp>
      <p:sp>
        <p:nvSpPr>
          <p:cNvPr id="6" name="Text 4"/>
          <p:cNvSpPr/>
          <p:nvPr/>
        </p:nvSpPr>
        <p:spPr>
          <a:xfrm>
            <a:off x="925949" y="354746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Customers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925949" y="4075152"/>
            <a:ext cx="608826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Drive demand, provide revenue, and influence product development through preferences and purchasing decisions.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407831" y="3339227"/>
            <a:ext cx="6573441" cy="1537573"/>
          </a:xfrm>
          <a:prstGeom prst="roundRect">
            <a:avLst>
              <a:gd name="adj" fmla="val 7136"/>
            </a:avLst>
          </a:prstGeom>
          <a:solidFill>
            <a:srgbClr val="FFFFFF"/>
          </a:solidFill>
          <a:ln w="22860">
            <a:solidFill>
              <a:srgbClr val="D7EEF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84971" y="3339227"/>
            <a:ext cx="91440" cy="1537573"/>
          </a:xfrm>
          <a:prstGeom prst="roundRect">
            <a:avLst>
              <a:gd name="adj" fmla="val 304279"/>
            </a:avLst>
          </a:prstGeom>
          <a:solidFill>
            <a:srgbClr val="D7EEFE"/>
          </a:solidFill>
          <a:ln/>
        </p:spPr>
      </p:sp>
      <p:sp>
        <p:nvSpPr>
          <p:cNvPr id="10" name="Text 8"/>
          <p:cNvSpPr/>
          <p:nvPr/>
        </p:nvSpPr>
        <p:spPr>
          <a:xfrm>
            <a:off x="7684651" y="354746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Suppliers</a:t>
            </a:r>
            <a:endParaRPr lang="en-US" sz="2600" dirty="0"/>
          </a:p>
        </p:txBody>
      </p:sp>
      <p:sp>
        <p:nvSpPr>
          <p:cNvPr id="11" name="Text 9"/>
          <p:cNvSpPr/>
          <p:nvPr/>
        </p:nvSpPr>
        <p:spPr>
          <a:xfrm>
            <a:off x="7684651" y="4075152"/>
            <a:ext cx="608838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Control access to critical inputs, affect costs, and impact supply chain reliability and sustainability.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49129" y="5062180"/>
            <a:ext cx="6573322" cy="1537573"/>
          </a:xfrm>
          <a:prstGeom prst="roundRect">
            <a:avLst>
              <a:gd name="adj" fmla="val 7136"/>
            </a:avLst>
          </a:prstGeom>
          <a:solidFill>
            <a:srgbClr val="FFFFFF"/>
          </a:solidFill>
          <a:ln w="22860">
            <a:solidFill>
              <a:srgbClr val="F9EDC0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626269" y="5062180"/>
            <a:ext cx="91440" cy="1537573"/>
          </a:xfrm>
          <a:prstGeom prst="roundRect">
            <a:avLst>
              <a:gd name="adj" fmla="val 304279"/>
            </a:avLst>
          </a:prstGeom>
          <a:solidFill>
            <a:srgbClr val="F9EDC0"/>
          </a:solidFill>
          <a:ln/>
        </p:spPr>
      </p:sp>
      <p:sp>
        <p:nvSpPr>
          <p:cNvPr id="14" name="Text 12"/>
          <p:cNvSpPr/>
          <p:nvPr/>
        </p:nvSpPr>
        <p:spPr>
          <a:xfrm>
            <a:off x="925949" y="5270421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Competitors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925949" y="5798106"/>
            <a:ext cx="608826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Shape market dynamics, influence pricing strategies, and drive innovation through competitive pressure.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407831" y="5062180"/>
            <a:ext cx="6573441" cy="1537573"/>
          </a:xfrm>
          <a:prstGeom prst="roundRect">
            <a:avLst>
              <a:gd name="adj" fmla="val 7136"/>
            </a:avLst>
          </a:prstGeom>
          <a:solidFill>
            <a:srgbClr val="FFFFFF"/>
          </a:solidFill>
          <a:ln w="22860">
            <a:solidFill>
              <a:srgbClr val="A06273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84971" y="5062180"/>
            <a:ext cx="91440" cy="1537573"/>
          </a:xfrm>
          <a:prstGeom prst="roundRect">
            <a:avLst>
              <a:gd name="adj" fmla="val 304279"/>
            </a:avLst>
          </a:prstGeom>
          <a:solidFill>
            <a:srgbClr val="A06273"/>
          </a:solidFill>
          <a:ln/>
        </p:spPr>
      </p:sp>
      <p:sp>
        <p:nvSpPr>
          <p:cNvPr id="18" name="Text 16"/>
          <p:cNvSpPr/>
          <p:nvPr/>
        </p:nvSpPr>
        <p:spPr>
          <a:xfrm>
            <a:off x="7684651" y="5270421"/>
            <a:ext cx="3487579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Distributors &amp; Agencies</a:t>
            </a:r>
            <a:endParaRPr lang="en-US" sz="2600" dirty="0"/>
          </a:p>
        </p:txBody>
      </p:sp>
      <p:sp>
        <p:nvSpPr>
          <p:cNvPr id="19" name="Text 17"/>
          <p:cNvSpPr/>
          <p:nvPr/>
        </p:nvSpPr>
        <p:spPr>
          <a:xfrm>
            <a:off x="7684651" y="5798106"/>
            <a:ext cx="608838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Enable market access, affect brand positioning, and influence regulatory compliance and public perception.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7550" y="312301"/>
            <a:ext cx="6809184" cy="510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General Environment: Broader Forces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397550" y="1106448"/>
            <a:ext cx="2565678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Macro-Level Influences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397550" y="1526143"/>
            <a:ext cx="5367933" cy="363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general environment encompasses wide-ranging forces that shape the overall business landscape, affecting all organisations within a sector or economy.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397550" y="1991678"/>
            <a:ext cx="5367933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Economic trends and cycles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397550" y="2213015"/>
            <a:ext cx="5367933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Socio-cultural shifts and demographics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397550" y="2434352"/>
            <a:ext cx="5367933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Political and legal regulations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397550" y="2655689"/>
            <a:ext cx="5367933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Technological breakthroughs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397550" y="2877026"/>
            <a:ext cx="5367933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Environmental conditions</a:t>
            </a:r>
            <a:endParaRPr lang="en-US" sz="8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0042" y="1120616"/>
            <a:ext cx="7269480" cy="726948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050042" y="8517850"/>
            <a:ext cx="8190309" cy="363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Example:</a:t>
            </a:r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Climate change policies are fundamentally reshaping industry regulations, compelling businesses to adopt sustainable practices and invest in green technologies to remain competitive and compliant.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2025-10-29T17:08:55Z</dcterms:created>
  <dcterms:modified xsi:type="dcterms:W3CDTF">2025-10-29T17:08:55Z</dcterms:modified>
</cp:coreProperties>
</file>