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73" r:id="rId4"/>
    <p:sldId id="289" r:id="rId5"/>
    <p:sldId id="258" r:id="rId6"/>
    <p:sldId id="274" r:id="rId7"/>
    <p:sldId id="259" r:id="rId8"/>
    <p:sldId id="280" r:id="rId9"/>
    <p:sldId id="279" r:id="rId10"/>
    <p:sldId id="284" r:id="rId11"/>
    <p:sldId id="287" r:id="rId12"/>
    <p:sldId id="283" r:id="rId13"/>
    <p:sldId id="281" r:id="rId14"/>
    <p:sldId id="297" r:id="rId15"/>
    <p:sldId id="286" r:id="rId16"/>
    <p:sldId id="285" r:id="rId17"/>
    <p:sldId id="282" r:id="rId18"/>
    <p:sldId id="296" r:id="rId19"/>
    <p:sldId id="291" r:id="rId20"/>
    <p:sldId id="292" r:id="rId21"/>
    <p:sldId id="293" r:id="rId22"/>
    <p:sldId id="260" r:id="rId23"/>
    <p:sldId id="275" r:id="rId24"/>
    <p:sldId id="278" r:id="rId25"/>
    <p:sldId id="277" r:id="rId26"/>
    <p:sldId id="276" r:id="rId27"/>
    <p:sldId id="288" r:id="rId28"/>
    <p:sldId id="290" r:id="rId29"/>
    <p:sldId id="261" r:id="rId30"/>
    <p:sldId id="262" r:id="rId31"/>
    <p:sldId id="263" r:id="rId32"/>
    <p:sldId id="264" r:id="rId33"/>
    <p:sldId id="265" r:id="rId34"/>
    <p:sldId id="266" r:id="rId35"/>
    <p:sldId id="267" r:id="rId36"/>
    <p:sldId id="268" r:id="rId37"/>
    <p:sldId id="294" r:id="rId38"/>
    <p:sldId id="269" r:id="rId39"/>
    <p:sldId id="270" r:id="rId40"/>
    <p:sldId id="295" r:id="rId41"/>
    <p:sldId id="299" r:id="rId42"/>
    <p:sldId id="303" r:id="rId43"/>
    <p:sldId id="301" r:id="rId44"/>
    <p:sldId id="302" r:id="rId45"/>
    <p:sldId id="300" r:id="rId46"/>
    <p:sldId id="272" r:id="rId47"/>
    <p:sldId id="271"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1BE93E-A7F0-4334-B181-C8E1C9D178D8}" type="datetimeFigureOut">
              <a:rPr lang="fr-FR" smtClean="0"/>
              <a:pPr/>
              <a:t>23/04/2020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ADF464-96C9-49FE-A40C-F6CA6825C5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BE93E-A7F0-4334-B181-C8E1C9D178D8}" type="datetimeFigureOut">
              <a:rPr lang="fr-FR" smtClean="0"/>
              <a:pPr/>
              <a:t>23/04/2020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DF464-96C9-49FE-A40C-F6CA6825C5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ao.org/3/ca5334en/CA5334EN.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857232"/>
            <a:ext cx="7772400" cy="1470025"/>
          </a:xfrm>
        </p:spPr>
        <p:txBody>
          <a:bodyPr>
            <a:normAutofit/>
          </a:bodyPr>
          <a:lstStyle/>
          <a:p>
            <a:r>
              <a:rPr lang="fr-FR" dirty="0" smtClean="0">
                <a:solidFill>
                  <a:schemeClr val="tx2"/>
                </a:solidFill>
              </a:rPr>
              <a:t/>
            </a:r>
            <a:br>
              <a:rPr lang="fr-FR" dirty="0" smtClean="0">
                <a:solidFill>
                  <a:schemeClr val="tx2"/>
                </a:solidFill>
              </a:rPr>
            </a:br>
            <a:r>
              <a:rPr lang="fr-FR" dirty="0" smtClean="0">
                <a:solidFill>
                  <a:schemeClr val="tx2"/>
                </a:solidFill>
              </a:rPr>
              <a:t>Bonnes pratiques d’hygiène</a:t>
            </a:r>
            <a:endParaRPr lang="fr-FR" dirty="0">
              <a:solidFill>
                <a:schemeClr val="tx2"/>
              </a:solidFill>
            </a:endParaRPr>
          </a:p>
        </p:txBody>
      </p:sp>
      <p:pic>
        <p:nvPicPr>
          <p:cNvPr id="28674" name="Picture 2" descr="https://www.fih88.fr/images/download/1231360"/>
          <p:cNvPicPr>
            <a:picLocks noChangeAspect="1" noChangeArrowheads="1"/>
          </p:cNvPicPr>
          <p:nvPr/>
        </p:nvPicPr>
        <p:blipFill>
          <a:blip r:embed="rId2"/>
          <a:srcRect/>
          <a:stretch>
            <a:fillRect/>
          </a:stretch>
        </p:blipFill>
        <p:spPr bwMode="auto">
          <a:xfrm>
            <a:off x="2000232" y="2786058"/>
            <a:ext cx="2228850" cy="2057401"/>
          </a:xfrm>
          <a:prstGeom prst="rect">
            <a:avLst/>
          </a:prstGeom>
          <a:noFill/>
        </p:spPr>
      </p:pic>
      <p:pic>
        <p:nvPicPr>
          <p:cNvPr id="47106" name="Picture 2" descr="https://www.lascom.com/wp-content/uploads/2015/06/Fotolia_41427237_M_vignette.jpg"/>
          <p:cNvPicPr>
            <a:picLocks noChangeAspect="1" noChangeArrowheads="1"/>
          </p:cNvPicPr>
          <p:nvPr/>
        </p:nvPicPr>
        <p:blipFill>
          <a:blip r:embed="rId3"/>
          <a:srcRect/>
          <a:stretch>
            <a:fillRect/>
          </a:stretch>
        </p:blipFill>
        <p:spPr bwMode="auto">
          <a:xfrm>
            <a:off x="4357686" y="2428868"/>
            <a:ext cx="4286250" cy="2857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Matériel</a:t>
            </a:r>
            <a:r>
              <a:rPr lang="fr-FR" dirty="0" smtClean="0"/>
              <a:t/>
            </a:r>
            <a:br>
              <a:rPr lang="fr-FR" dirty="0" smtClean="0"/>
            </a:br>
            <a:endParaRPr lang="fr-FR" dirty="0"/>
          </a:p>
        </p:txBody>
      </p:sp>
      <p:sp>
        <p:nvSpPr>
          <p:cNvPr id="3" name="Espace réservé du contenu 2"/>
          <p:cNvSpPr>
            <a:spLocks noGrp="1"/>
          </p:cNvSpPr>
          <p:nvPr>
            <p:ph idx="1"/>
          </p:nvPr>
        </p:nvSpPr>
        <p:spPr>
          <a:xfrm>
            <a:off x="0" y="928670"/>
            <a:ext cx="9144000" cy="5929330"/>
          </a:xfrm>
        </p:spPr>
        <p:txBody>
          <a:bodyPr>
            <a:normAutofit fontScale="70000" lnSpcReduction="20000"/>
          </a:bodyPr>
          <a:lstStyle/>
          <a:p>
            <a:pPr algn="just">
              <a:buNone/>
            </a:pPr>
            <a:r>
              <a:rPr lang="fr-FR" dirty="0"/>
              <a:t> </a:t>
            </a:r>
            <a:r>
              <a:rPr lang="fr-FR" dirty="0" smtClean="0"/>
              <a:t>Globalement</a:t>
            </a:r>
            <a:r>
              <a:rPr lang="fr-FR" dirty="0"/>
              <a:t> </a:t>
            </a:r>
            <a:r>
              <a:rPr lang="fr-FR" b="1" dirty="0"/>
              <a:t>le matériel doit-être utilisé conformément à l’usage prévu et logique pour lequel il est destiné</a:t>
            </a:r>
            <a:r>
              <a:rPr lang="fr-FR" dirty="0"/>
              <a:t>. Par exemple, on utilise pas de film plastique à palette pour être en contact direct avec des aliments. Le film n’est pas fait pour ça et même si physiquement il fait le job, le risque de migration de substances vers l’aliment est trop élevé.</a:t>
            </a:r>
          </a:p>
          <a:p>
            <a:pPr algn="just">
              <a:buNone/>
            </a:pPr>
            <a:r>
              <a:rPr lang="fr-FR" b="1" dirty="0"/>
              <a:t> </a:t>
            </a:r>
            <a:endParaRPr lang="fr-FR" dirty="0"/>
          </a:p>
          <a:p>
            <a:pPr algn="just">
              <a:buNone/>
            </a:pPr>
            <a:r>
              <a:rPr lang="fr-FR" dirty="0"/>
              <a:t>Autre point, </a:t>
            </a:r>
            <a:r>
              <a:rPr lang="fr-FR" b="1" dirty="0"/>
              <a:t>le matériel doit être installé de manière à fonctionner correctement et en sécurité avec la possibilité d'effectuer facilement son nettoyage et sa maintenance.</a:t>
            </a:r>
            <a:r>
              <a:rPr lang="fr-FR" dirty="0"/>
              <a:t> Par matériel, on entend les équipements industriels, les outils mais également les tenues de travail des employés.</a:t>
            </a:r>
          </a:p>
          <a:p>
            <a:pPr algn="just">
              <a:buNone/>
            </a:pPr>
            <a:r>
              <a:rPr lang="fr-FR" dirty="0"/>
              <a:t> </a:t>
            </a:r>
          </a:p>
          <a:p>
            <a:pPr algn="just">
              <a:buNone/>
            </a:pPr>
            <a:r>
              <a:rPr lang="fr-FR" b="1" dirty="0"/>
              <a:t>Encore une fois, la logique est importante</a:t>
            </a:r>
            <a:r>
              <a:rPr lang="fr-FR" dirty="0"/>
              <a:t>. Là où il peut être pratique d’utiliser une épingle à nourrice pour accrocher son dossard lors d’une course à pied. Dans une usine, la perte de cette épingle peut avoir de graves conséquences (Présence dans un produit, risque de blessure...). Bien sûr il faut aller plus loin dans la réflexion, avoir des vêtements de travail adapté au milieu, éviter les poches extérieures ouvertes et les boutons cousus. Un bouton à pression risquera moins de se détacher...</a:t>
            </a:r>
          </a:p>
          <a:p>
            <a:pPr algn="just">
              <a:buNone/>
            </a:pPr>
            <a:r>
              <a:rPr lang="fr-FR" dirty="0"/>
              <a:t> </a:t>
            </a:r>
          </a:p>
          <a:p>
            <a:pPr algn="just">
              <a:buNone/>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4034" name="Picture 2" descr="http://slideplayer.fr/2271440/8/images/17/Les+bonnes+pratiques+d%E2%80%99hygi%C3%A8ne+(AFSCA).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dirty="0" smtClean="0"/>
              <a:t>Milieu</a:t>
            </a:r>
            <a:r>
              <a:rPr lang="fr-FR" dirty="0" smtClean="0"/>
              <a:t/>
            </a:r>
            <a:br>
              <a:rPr lang="fr-FR" dirty="0" smtClean="0"/>
            </a:br>
            <a:endParaRPr lang="fr-FR" dirty="0"/>
          </a:p>
        </p:txBody>
      </p:sp>
      <p:sp>
        <p:nvSpPr>
          <p:cNvPr id="3" name="Espace réservé du contenu 2"/>
          <p:cNvSpPr>
            <a:spLocks noGrp="1"/>
          </p:cNvSpPr>
          <p:nvPr>
            <p:ph idx="1"/>
          </p:nvPr>
        </p:nvSpPr>
        <p:spPr>
          <a:xfrm>
            <a:off x="0" y="500042"/>
            <a:ext cx="9144000" cy="6357958"/>
          </a:xfrm>
        </p:spPr>
        <p:txBody>
          <a:bodyPr>
            <a:noAutofit/>
          </a:bodyPr>
          <a:lstStyle/>
          <a:p>
            <a:pPr algn="just">
              <a:buNone/>
            </a:pPr>
            <a:r>
              <a:rPr lang="fr-FR" sz="2000" dirty="0"/>
              <a:t> </a:t>
            </a:r>
          </a:p>
          <a:p>
            <a:pPr algn="just">
              <a:buNone/>
            </a:pPr>
            <a:r>
              <a:rPr lang="fr-FR" sz="2000" dirty="0"/>
              <a:t>Les milieux intérieurs et extérieurs sont à prendre en compte. Les mouvements d’engins peuvent amener un risque extérieur dans le milieu intérieur et donc sur la production.</a:t>
            </a:r>
          </a:p>
          <a:p>
            <a:pPr algn="just">
              <a:buNone/>
            </a:pPr>
            <a:r>
              <a:rPr lang="fr-FR" sz="2000" dirty="0"/>
              <a:t>L’environnement extérieur doit donc être entretenu, en particulier la végétation. </a:t>
            </a:r>
            <a:r>
              <a:rPr lang="fr-FR" sz="2000" b="1" dirty="0"/>
              <a:t>Il est préférable d’avoir une surface goudronnée ou en béton pour faciliter le nettoyage et favoriser l’écoulement de l’eau.</a:t>
            </a:r>
            <a:r>
              <a:rPr lang="fr-FR" sz="2000" dirty="0"/>
              <a:t> L’excès de végétation favorise la venue de nuisibles. Attention tout couper ne vous dispensera pas d’avoir recours à un prestataire pour votre plan de dératisation ou à l’installation de désinsectiseurs.</a:t>
            </a:r>
          </a:p>
          <a:p>
            <a:pPr algn="just">
              <a:buNone/>
            </a:pPr>
            <a:r>
              <a:rPr lang="fr-FR" sz="2000" dirty="0"/>
              <a:t> </a:t>
            </a:r>
            <a:r>
              <a:rPr lang="fr-FR" sz="2000" dirty="0" smtClean="0"/>
              <a:t>A </a:t>
            </a:r>
            <a:r>
              <a:rPr lang="fr-FR" sz="2000" dirty="0"/>
              <a:t>l’intérieur, c’est un peu le même principe. Les murs, plafonds et sols doivent être facilement nettoyables avec un sol qui présente une légère pente pour laisser drainer l’eau.</a:t>
            </a:r>
          </a:p>
          <a:p>
            <a:pPr algn="just">
              <a:buNone/>
            </a:pPr>
            <a:r>
              <a:rPr lang="fr-FR" sz="2000" dirty="0"/>
              <a:t>Dans la mesure du possible aucun élément ne doit pouvoir se casser. Privilégier les fenêtres en verre incassable ou bien en plastique. L’éclairage doit aussi être protégé contre les chocs.</a:t>
            </a:r>
          </a:p>
          <a:p>
            <a:pPr algn="just">
              <a:buNone/>
            </a:pPr>
            <a:r>
              <a:rPr lang="fr-FR" sz="2000" dirty="0"/>
              <a:t> </a:t>
            </a:r>
            <a:r>
              <a:rPr lang="fr-FR" sz="2000" b="1" dirty="0" smtClean="0"/>
              <a:t>L’emplacement </a:t>
            </a:r>
            <a:r>
              <a:rPr lang="fr-FR" sz="2000" b="1" dirty="0"/>
              <a:t>des différents </a:t>
            </a:r>
            <a:r>
              <a:rPr lang="fr-FR" sz="2000" b="1" dirty="0" err="1"/>
              <a:t>process</a:t>
            </a:r>
            <a:r>
              <a:rPr lang="fr-FR" sz="2000" b="1" dirty="0"/>
              <a:t> dans l’usine est primordial, il doit suivre la logique de construction de vos produits.</a:t>
            </a:r>
            <a:r>
              <a:rPr lang="fr-FR" sz="2000" dirty="0"/>
              <a:t> Les flux sont clairement définis et connus (Réception des matières premières, identification, transformation, identification des produits finis et expédition) avec la prise en compte du FIFO (First in, First out). A côté de tous ces mouvements, l’entrée du personnel est bien sûr différente de celle des matières. Celle-ci est en lien avec les locaux du personnel qui sont intégrés à l’usine. On ne doit pas sortir à l’extérieur entre le vestiaire et l’usine</a:t>
            </a:r>
            <a:r>
              <a:rPr lang="fr-FR" sz="2000" dirty="0" smtClean="0"/>
              <a:t>.</a:t>
            </a:r>
            <a:endParaRPr lang="fr-F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dirty="0" smtClean="0"/>
              <a:t>Méthode</a:t>
            </a:r>
            <a:r>
              <a:rPr lang="fr-FR" dirty="0" smtClean="0"/>
              <a:t/>
            </a:r>
            <a:br>
              <a:rPr lang="fr-FR" dirty="0" smtClean="0"/>
            </a:br>
            <a:endParaRPr lang="fr-FR" dirty="0"/>
          </a:p>
        </p:txBody>
      </p:sp>
      <p:sp>
        <p:nvSpPr>
          <p:cNvPr id="4" name="Rectangle 3"/>
          <p:cNvSpPr/>
          <p:nvPr/>
        </p:nvSpPr>
        <p:spPr>
          <a:xfrm>
            <a:off x="0" y="571480"/>
            <a:ext cx="9144000" cy="5847755"/>
          </a:xfrm>
          <a:prstGeom prst="rect">
            <a:avLst/>
          </a:prstGeom>
        </p:spPr>
        <p:txBody>
          <a:bodyPr wrap="square">
            <a:spAutoFit/>
          </a:bodyPr>
          <a:lstStyle/>
          <a:p>
            <a:pPr algn="just"/>
            <a:r>
              <a:rPr lang="fr-FR" sz="1700" dirty="0"/>
              <a:t> </a:t>
            </a:r>
            <a:r>
              <a:rPr lang="fr-FR" sz="1700" b="1" dirty="0" smtClean="0"/>
              <a:t>Plusieurs </a:t>
            </a:r>
            <a:r>
              <a:rPr lang="fr-FR" sz="1700" b="1" dirty="0"/>
              <a:t>méthodes sont à vérifier. En matière d’hygiène on parle forcément de nettoyage mais aussi de gestion des déchets, de stockage, de transport ou de traçabilité.</a:t>
            </a:r>
            <a:endParaRPr lang="fr-FR" sz="1700" dirty="0"/>
          </a:p>
          <a:p>
            <a:pPr algn="just"/>
            <a:r>
              <a:rPr lang="fr-FR" sz="1700" dirty="0"/>
              <a:t> </a:t>
            </a:r>
            <a:r>
              <a:rPr lang="fr-FR" sz="1700" dirty="0" smtClean="0"/>
              <a:t>-</a:t>
            </a:r>
            <a:r>
              <a:rPr lang="fr-FR" sz="1700" dirty="0"/>
              <a:t> </a:t>
            </a:r>
            <a:r>
              <a:rPr lang="fr-FR" sz="1700" b="1" dirty="0"/>
              <a:t>Tout nettoyage, des mains, de l'environnement de travail ou de l'équipement de travail doit respecter le TACT</a:t>
            </a:r>
            <a:r>
              <a:rPr lang="fr-FR" sz="1700" dirty="0"/>
              <a:t> (Température, Action, Concentration, Temps de contact). Ces 4 critères correspondent à l’utilisation optimale d’un produit utilisé sur ce qu’il y a à nettoyer.</a:t>
            </a:r>
          </a:p>
          <a:p>
            <a:pPr algn="just"/>
            <a:r>
              <a:rPr lang="fr-FR" sz="1700" dirty="0"/>
              <a:t> </a:t>
            </a:r>
            <a:r>
              <a:rPr lang="fr-FR" sz="1700" b="1" i="1" dirty="0" smtClean="0"/>
              <a:t>Température</a:t>
            </a:r>
            <a:r>
              <a:rPr lang="fr-FR" sz="1700" b="1" i="1" dirty="0"/>
              <a:t> </a:t>
            </a:r>
            <a:r>
              <a:rPr lang="fr-FR" sz="1700" i="1" dirty="0"/>
              <a:t>: Correspond à la température de nettoyage. Il est dangereux de laver ses mains à 80°C, en revanche, il peut-être judicieux de laver des équipements à cette température si on utilise le même produit.</a:t>
            </a:r>
            <a:endParaRPr lang="fr-FR" sz="1700" dirty="0"/>
          </a:p>
          <a:p>
            <a:pPr algn="just"/>
            <a:r>
              <a:rPr lang="fr-FR" sz="1700" b="1" i="1" dirty="0"/>
              <a:t>Action </a:t>
            </a:r>
            <a:r>
              <a:rPr lang="fr-FR" sz="1700" i="1" dirty="0"/>
              <a:t>: Le mode opératoire du nettoyage, la façon dont il faut nettoyer. La méthode avec l’outil à utiliser.</a:t>
            </a:r>
            <a:endParaRPr lang="fr-FR" sz="1700" dirty="0"/>
          </a:p>
          <a:p>
            <a:pPr algn="just"/>
            <a:r>
              <a:rPr lang="fr-FR" sz="1700" b="1" i="1" dirty="0"/>
              <a:t>Concentration </a:t>
            </a:r>
            <a:r>
              <a:rPr lang="fr-FR" sz="1700" i="1" dirty="0"/>
              <a:t>: Indique la teneur du produit à utiliser. Le pourcentage de soude pour le nettoyage de circuit ou la dose de savon à appliquer pour nettoyer ses mains par exemple.</a:t>
            </a:r>
            <a:endParaRPr lang="fr-FR" sz="1700" dirty="0"/>
          </a:p>
          <a:p>
            <a:pPr algn="just"/>
            <a:r>
              <a:rPr lang="fr-FR" sz="1700" b="1" i="1" dirty="0"/>
              <a:t>Temps de contact</a:t>
            </a:r>
            <a:r>
              <a:rPr lang="fr-FR" sz="1700" i="1" dirty="0"/>
              <a:t> : La durée du nettoyage</a:t>
            </a:r>
            <a:endParaRPr lang="fr-FR" sz="1700" dirty="0"/>
          </a:p>
          <a:p>
            <a:pPr algn="just"/>
            <a:r>
              <a:rPr lang="fr-FR" sz="1700" dirty="0"/>
              <a:t> </a:t>
            </a:r>
            <a:r>
              <a:rPr lang="fr-FR" sz="1700" dirty="0" smtClean="0"/>
              <a:t>-</a:t>
            </a:r>
            <a:r>
              <a:rPr lang="fr-FR" sz="1700" dirty="0"/>
              <a:t> </a:t>
            </a:r>
            <a:r>
              <a:rPr lang="fr-FR" sz="1700" b="1" dirty="0"/>
              <a:t>La gestion des déchets,</a:t>
            </a:r>
            <a:r>
              <a:rPr lang="fr-FR" sz="1700" dirty="0"/>
              <a:t> il ne doit pas y avoir d’accumulation de déchets et surtout de croisement de flux avec les matières premières et produits finis.</a:t>
            </a:r>
          </a:p>
          <a:p>
            <a:pPr algn="just"/>
            <a:r>
              <a:rPr lang="fr-FR" sz="1700" dirty="0"/>
              <a:t> </a:t>
            </a:r>
            <a:r>
              <a:rPr lang="fr-FR" sz="1700" dirty="0" smtClean="0"/>
              <a:t>-</a:t>
            </a:r>
            <a:r>
              <a:rPr lang="fr-FR" sz="1700" dirty="0"/>
              <a:t> </a:t>
            </a:r>
            <a:r>
              <a:rPr lang="fr-FR" sz="1700" b="1" dirty="0"/>
              <a:t>Le stockage et le transport sont encore une fois régis par logique en fonction des produits.</a:t>
            </a:r>
            <a:r>
              <a:rPr lang="fr-FR" sz="1700" dirty="0"/>
              <a:t> Il faut prendre en compte l’humidité et la température ainsi que le besoin en protection de certaines matières. Aussi, aucun produit n’est stocké à même le sol.</a:t>
            </a:r>
          </a:p>
          <a:p>
            <a:pPr algn="just"/>
            <a:r>
              <a:rPr lang="fr-FR" sz="1700" dirty="0"/>
              <a:t>Bien sûr, il faut appliquer ces conditions à ses sous-traitants.</a:t>
            </a:r>
          </a:p>
          <a:p>
            <a:pPr algn="just"/>
            <a:r>
              <a:rPr lang="fr-FR" sz="1700" dirty="0"/>
              <a:t> </a:t>
            </a:r>
            <a:r>
              <a:rPr lang="fr-FR" sz="1700" dirty="0" smtClean="0"/>
              <a:t>-</a:t>
            </a:r>
            <a:r>
              <a:rPr lang="fr-FR" sz="1700" dirty="0"/>
              <a:t> </a:t>
            </a:r>
            <a:r>
              <a:rPr lang="fr-FR" sz="1700" b="1" dirty="0"/>
              <a:t>L’identification et la traçabilité sont absolument nécessaires, toute matière (produits finis, matières premières, déchets, produits non conformes) est identifiée et tracée clairement. </a:t>
            </a:r>
            <a:r>
              <a:rPr lang="fr-FR" sz="1700" dirty="0"/>
              <a:t>Il doit-être possible de connaître la composition et l'itinéraire de chaque produit fini en cas de problème.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memoireonline.com/03/15/8932/Pourquoi-et-comment-le-consommateur-est-il-protege-contre-les-dangers-alimentaires-37.png"/>
          <p:cNvPicPr>
            <a:picLocks noChangeAspect="1" noChangeArrowheads="1"/>
          </p:cNvPicPr>
          <p:nvPr/>
        </p:nvPicPr>
        <p:blipFill>
          <a:blip r:embed="rId2"/>
          <a:srcRect/>
          <a:stretch>
            <a:fillRect/>
          </a:stretch>
        </p:blipFill>
        <p:spPr bwMode="auto">
          <a:xfrm>
            <a:off x="155574" y="0"/>
            <a:ext cx="8845581" cy="67151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Matière et Main d’</a:t>
            </a:r>
            <a:r>
              <a:rPr lang="fr-FR" b="1" dirty="0" err="1" smtClean="0"/>
              <a:t>oeuvre</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142844" y="500042"/>
            <a:ext cx="9001156" cy="6357958"/>
          </a:xfrm>
        </p:spPr>
        <p:txBody>
          <a:bodyPr>
            <a:normAutofit fontScale="85000" lnSpcReduction="20000"/>
          </a:bodyPr>
          <a:lstStyle/>
          <a:p>
            <a:pPr algn="just">
              <a:buNone/>
            </a:pPr>
            <a:r>
              <a:rPr lang="fr-FR" b="1" dirty="0"/>
              <a:t>Matière</a:t>
            </a:r>
            <a:endParaRPr lang="fr-FR" dirty="0"/>
          </a:p>
          <a:p>
            <a:pPr algn="just">
              <a:buNone/>
            </a:pPr>
            <a:r>
              <a:rPr lang="fr-FR" dirty="0"/>
              <a:t> </a:t>
            </a:r>
            <a:r>
              <a:rPr lang="fr-FR" dirty="0" smtClean="0"/>
              <a:t>Les </a:t>
            </a:r>
            <a:r>
              <a:rPr lang="fr-FR" dirty="0"/>
              <a:t>matières premières ne sont pas fabriquées dans votre usine,</a:t>
            </a:r>
            <a:r>
              <a:rPr lang="fr-FR" b="1" dirty="0"/>
              <a:t> il est donc important de pouvoir connaître et assurer la maîtrise de l’hygiène de ces produits</a:t>
            </a:r>
            <a:r>
              <a:rPr lang="fr-FR" dirty="0"/>
              <a:t>. Beaucoup de données sont nécessaires : fiches techniques, cahiers des charges ou encore certificats réglementaires comme les certificats d’alimentarité pour les emballages alimentaires.</a:t>
            </a:r>
          </a:p>
          <a:p>
            <a:pPr algn="just">
              <a:buNone/>
            </a:pPr>
            <a:r>
              <a:rPr lang="fr-FR" dirty="0"/>
              <a:t> </a:t>
            </a:r>
            <a:r>
              <a:rPr lang="fr-FR" b="1" dirty="0" smtClean="0"/>
              <a:t> Main d’</a:t>
            </a:r>
            <a:r>
              <a:rPr lang="fr-FR" b="1" dirty="0" err="1" smtClean="0"/>
              <a:t>oeuvre</a:t>
            </a:r>
            <a:endParaRPr lang="fr-FR" dirty="0"/>
          </a:p>
          <a:p>
            <a:pPr algn="just">
              <a:buNone/>
            </a:pPr>
            <a:r>
              <a:rPr lang="fr-FR" dirty="0"/>
              <a:t> </a:t>
            </a:r>
            <a:r>
              <a:rPr lang="fr-FR" dirty="0" smtClean="0"/>
              <a:t>La </a:t>
            </a:r>
            <a:r>
              <a:rPr lang="fr-FR" dirty="0"/>
              <a:t>gestion de l’humain est forcément le plus difficile d'autant que dans ce contexte il s’agit de logique et de comportement. Il ne s’agit pas d’apprendre un mode opératoire simple.</a:t>
            </a:r>
          </a:p>
          <a:p>
            <a:pPr algn="just">
              <a:buNone/>
            </a:pPr>
            <a:r>
              <a:rPr lang="fr-FR" dirty="0"/>
              <a:t>Pour faire adhérer vos équipes à cette logique, il faut les former, forcément. Mais aussi avoir une méthodologie en tant que manager. Ce sujet est tellement vaste que vous pourrez le retrouver dans un autre article du blog  intitulé </a:t>
            </a:r>
            <a:r>
              <a:rPr lang="fr-FR" i="1" dirty="0"/>
              <a:t>Comment encadrer le facteur humain</a:t>
            </a:r>
            <a:r>
              <a:rPr lang="fr-FR" dirty="0" smtClean="0"/>
              <a:t>.</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mage.slidesharecdn.com/presentationcaddiefrais-160403082247/95/jeu-risques-grande-distribution-27-638.jpg?cb=1459671994"/>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0901.static.prezi.com/preview/v2/ogaolwuvg5pcknsat6sksmsnhl6jc3sachvcdoaizecfr3dnitcq_3_0.png"/>
          <p:cNvPicPr>
            <a:picLocks noChangeAspect="1" noChangeArrowheads="1"/>
          </p:cNvPicPr>
          <p:nvPr/>
        </p:nvPicPr>
        <p:blipFill>
          <a:blip r:embed="rId2"/>
          <a:srcRect/>
          <a:stretch>
            <a:fillRect/>
          </a:stretch>
        </p:blipFill>
        <p:spPr bwMode="auto">
          <a:xfrm>
            <a:off x="642878" y="0"/>
            <a:ext cx="8501122" cy="5429288"/>
          </a:xfrm>
          <a:prstGeom prst="rect">
            <a:avLst/>
          </a:prstGeom>
          <a:noFill/>
        </p:spPr>
      </p:pic>
      <p:sp>
        <p:nvSpPr>
          <p:cNvPr id="5" name="Rectangle 4"/>
          <p:cNvSpPr/>
          <p:nvPr/>
        </p:nvSpPr>
        <p:spPr>
          <a:xfrm>
            <a:off x="4786314" y="5929330"/>
            <a:ext cx="2037737" cy="369332"/>
          </a:xfrm>
          <a:prstGeom prst="rect">
            <a:avLst/>
          </a:prstGeom>
        </p:spPr>
        <p:txBody>
          <a:bodyPr wrap="none">
            <a:spAutoFit/>
          </a:bodyPr>
          <a:lstStyle/>
          <a:p>
            <a:r>
              <a:rPr lang="fr-FR" b="1" dirty="0" smtClean="0">
                <a:latin typeface="Times New Roman" pitchFamily="18" charset="0"/>
                <a:cs typeface="Times New Roman" pitchFamily="18" charset="0"/>
              </a:rPr>
              <a:t>la méthode des 5M</a:t>
            </a:r>
            <a:endParaRPr lang="fr-FR" b="1"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3"/>
          <a:srcRect/>
          <a:stretch>
            <a:fillRect/>
          </a:stretch>
        </p:blipFill>
        <p:spPr bwMode="auto">
          <a:xfrm>
            <a:off x="0" y="5019671"/>
            <a:ext cx="3714744" cy="183832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42844" y="428604"/>
            <a:ext cx="8858312" cy="6429396"/>
          </a:xfrm>
          <a:prstGeom prst="rect">
            <a:avLst/>
          </a:prstGeom>
          <a:noFill/>
          <a:ln w="9525">
            <a:noFill/>
            <a:miter lim="800000"/>
            <a:headEnd/>
            <a:tailEnd/>
          </a:ln>
          <a:effectLst/>
        </p:spPr>
      </p:pic>
      <p:sp>
        <p:nvSpPr>
          <p:cNvPr id="5" name="Rectangle 4"/>
          <p:cNvSpPr/>
          <p:nvPr/>
        </p:nvSpPr>
        <p:spPr>
          <a:xfrm>
            <a:off x="4929190" y="0"/>
            <a:ext cx="4214810" cy="769441"/>
          </a:xfrm>
          <a:prstGeom prst="rect">
            <a:avLst/>
          </a:prstGeom>
        </p:spPr>
        <p:txBody>
          <a:bodyPr wrap="square">
            <a:spAutoFit/>
          </a:bodyPr>
          <a:lstStyle/>
          <a:p>
            <a:pPr algn="ctr"/>
            <a:r>
              <a:rPr lang="fr-FR" sz="4400" b="1" dirty="0" smtClean="0">
                <a:latin typeface="Times New Roman" pitchFamily="18" charset="0"/>
                <a:cs typeface="Times New Roman" pitchFamily="18" charset="0"/>
              </a:rPr>
              <a:t>BPH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6286511" y="5143513"/>
            <a:ext cx="2857489" cy="1714488"/>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0" y="0"/>
            <a:ext cx="9144000" cy="1714488"/>
          </a:xfrm>
          <a:prstGeom prst="rect">
            <a:avLst/>
          </a:prstGeom>
          <a:noFill/>
          <a:ln w="9525">
            <a:noFill/>
            <a:miter lim="800000"/>
            <a:headEnd/>
            <a:tailEnd/>
          </a:ln>
          <a:effectLst/>
        </p:spPr>
      </p:pic>
      <p:pic>
        <p:nvPicPr>
          <p:cNvPr id="48132" name="Picture 4"/>
          <p:cNvPicPr>
            <a:picLocks noChangeAspect="1" noChangeArrowheads="1"/>
          </p:cNvPicPr>
          <p:nvPr/>
        </p:nvPicPr>
        <p:blipFill>
          <a:blip r:embed="rId4"/>
          <a:srcRect/>
          <a:stretch>
            <a:fillRect/>
          </a:stretch>
        </p:blipFill>
        <p:spPr bwMode="auto">
          <a:xfrm>
            <a:off x="0" y="1785926"/>
            <a:ext cx="9144000" cy="1714512"/>
          </a:xfrm>
          <a:prstGeom prst="rect">
            <a:avLst/>
          </a:prstGeom>
          <a:noFill/>
          <a:ln w="9525">
            <a:noFill/>
            <a:miter lim="800000"/>
            <a:headEnd/>
            <a:tailEnd/>
          </a:ln>
          <a:effectLst/>
        </p:spPr>
      </p:pic>
      <p:pic>
        <p:nvPicPr>
          <p:cNvPr id="48133" name="Picture 5"/>
          <p:cNvPicPr>
            <a:picLocks noChangeAspect="1" noChangeArrowheads="1"/>
          </p:cNvPicPr>
          <p:nvPr/>
        </p:nvPicPr>
        <p:blipFill>
          <a:blip r:embed="rId5"/>
          <a:srcRect/>
          <a:stretch>
            <a:fillRect/>
          </a:stretch>
        </p:blipFill>
        <p:spPr bwMode="auto">
          <a:xfrm>
            <a:off x="0" y="3571876"/>
            <a:ext cx="9144000" cy="1785950"/>
          </a:xfrm>
          <a:prstGeom prst="rect">
            <a:avLst/>
          </a:prstGeom>
          <a:noFill/>
          <a:ln w="9525">
            <a:noFill/>
            <a:miter lim="800000"/>
            <a:headEnd/>
            <a:tailEnd/>
          </a:ln>
          <a:effectLst/>
        </p:spPr>
      </p:pic>
      <p:sp>
        <p:nvSpPr>
          <p:cNvPr id="8" name="Rectangle 7"/>
          <p:cNvSpPr/>
          <p:nvPr/>
        </p:nvSpPr>
        <p:spPr>
          <a:xfrm>
            <a:off x="642910" y="5786454"/>
            <a:ext cx="5143536" cy="830997"/>
          </a:xfrm>
          <a:prstGeom prst="rect">
            <a:avLst/>
          </a:prstGeom>
        </p:spPr>
        <p:txBody>
          <a:bodyPr wrap="square">
            <a:spAutoFit/>
          </a:bodyPr>
          <a:lstStyle/>
          <a:p>
            <a:pPr algn="ctr"/>
            <a:r>
              <a:rPr lang="fr-FR" sz="2400" b="1" dirty="0" smtClean="0">
                <a:latin typeface="Times New Roman" pitchFamily="18" charset="0"/>
                <a:cs typeface="Times New Roman" pitchFamily="18" charset="0"/>
              </a:rPr>
              <a:t>BPH : </a:t>
            </a:r>
          </a:p>
          <a:p>
            <a:pPr algn="ctr"/>
            <a:r>
              <a:rPr lang="fr-FR" sz="2400" b="1" dirty="0" smtClean="0">
                <a:latin typeface="Times New Roman" pitchFamily="18" charset="0"/>
                <a:cs typeface="Times New Roman" pitchFamily="18" charset="0"/>
              </a:rPr>
              <a:t>1. Se laver les mains au Min 30s</a:t>
            </a:r>
            <a:endParaRPr lang="fr-FR" sz="24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63" y="633413"/>
            <a:ext cx="8143875" cy="559117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57158" y="1500174"/>
            <a:ext cx="8358246" cy="4071965"/>
          </a:xfrm>
          <a:prstGeom prst="rect">
            <a:avLst/>
          </a:prstGeom>
          <a:noFill/>
          <a:ln w="9525">
            <a:noFill/>
            <a:miter lim="800000"/>
            <a:headEnd/>
            <a:tailEnd/>
          </a:ln>
          <a:effectLst/>
        </p:spPr>
      </p:pic>
      <p:sp>
        <p:nvSpPr>
          <p:cNvPr id="5" name="Rectangle 4"/>
          <p:cNvSpPr/>
          <p:nvPr/>
        </p:nvSpPr>
        <p:spPr>
          <a:xfrm>
            <a:off x="2000232" y="571480"/>
            <a:ext cx="5143536" cy="769441"/>
          </a:xfrm>
          <a:prstGeom prst="rect">
            <a:avLst/>
          </a:prstGeom>
        </p:spPr>
        <p:txBody>
          <a:bodyPr wrap="square">
            <a:spAutoFit/>
          </a:bodyPr>
          <a:lstStyle/>
          <a:p>
            <a:pPr algn="ctr"/>
            <a:r>
              <a:rPr lang="fr-FR" sz="4400" b="1" dirty="0" smtClean="0">
                <a:latin typeface="Times New Roman" pitchFamily="18" charset="0"/>
                <a:cs typeface="Times New Roman" pitchFamily="18" charset="0"/>
              </a:rPr>
              <a:t>BPH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571480"/>
            <a:ext cx="5143536" cy="769441"/>
          </a:xfrm>
          <a:prstGeom prst="rect">
            <a:avLst/>
          </a:prstGeom>
        </p:spPr>
        <p:txBody>
          <a:bodyPr wrap="square">
            <a:spAutoFit/>
          </a:bodyPr>
          <a:lstStyle/>
          <a:p>
            <a:pPr algn="ctr"/>
            <a:r>
              <a:rPr lang="fr-FR" sz="4400" b="1" dirty="0" smtClean="0">
                <a:latin typeface="Times New Roman" pitchFamily="18" charset="0"/>
                <a:cs typeface="Times New Roman" pitchFamily="18" charset="0"/>
              </a:rPr>
              <a:t>BPH : </a:t>
            </a:r>
          </a:p>
        </p:txBody>
      </p:sp>
      <p:pic>
        <p:nvPicPr>
          <p:cNvPr id="50178" name="Picture 2"/>
          <p:cNvPicPr>
            <a:picLocks noChangeAspect="1" noChangeArrowheads="1"/>
          </p:cNvPicPr>
          <p:nvPr/>
        </p:nvPicPr>
        <p:blipFill>
          <a:blip r:embed="rId2"/>
          <a:srcRect/>
          <a:stretch>
            <a:fillRect/>
          </a:stretch>
        </p:blipFill>
        <p:spPr bwMode="auto">
          <a:xfrm>
            <a:off x="357158" y="1357298"/>
            <a:ext cx="8572560" cy="492922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357982"/>
          </a:xfrm>
        </p:spPr>
        <p:txBody>
          <a:bodyPr>
            <a:normAutofit fontScale="85000" lnSpcReduction="10000"/>
          </a:bodyPr>
          <a:lstStyle/>
          <a:p>
            <a:pPr algn="just"/>
            <a:r>
              <a:rPr lang="fr-FR" dirty="0"/>
              <a:t>En collaboration avec des acteurs internationaux, nationaux et locaux, appartenant tant au secteur public que privé, nous travaillons dans les pays en développement pour:</a:t>
            </a:r>
          </a:p>
          <a:p>
            <a:pPr algn="just"/>
            <a:r>
              <a:rPr lang="fr-FR" dirty="0"/>
              <a:t>favoriser la mise en œuvre des bonnes pratiques d’hygiène à toutes les étapes de la chaîne alimentaire, et le recours au système HACCP</a:t>
            </a:r>
          </a:p>
          <a:p>
            <a:pPr algn="just"/>
            <a:r>
              <a:rPr lang="fr-FR" dirty="0"/>
              <a:t>favoriser le développement durable des capacités et systèmes par les établissements nationaux (privés et publics) afin de garantir l’apport et l'adaptation de l'assistance technique dans le pays;</a:t>
            </a:r>
          </a:p>
          <a:p>
            <a:pPr algn="just"/>
            <a:r>
              <a:rPr lang="fr-FR" dirty="0"/>
              <a:t>développer des outils et du matériel de formation pour parvenir à ces objectifs, en appui aux programmes nationaux de formation, de manière à renforcer les chaînes alimentaires importantes et promouvoir des codes d’usage spécifiques au secteur.</a:t>
            </a:r>
          </a:p>
          <a:p>
            <a:pPr algn="just"/>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r>
              <a:rPr lang="fr-FR" dirty="0"/>
              <a:t>Des mesures de maitrise peuvent alors </a:t>
            </a:r>
            <a:r>
              <a:rPr lang="fr-FR" dirty="0" err="1"/>
              <a:t>etre</a:t>
            </a:r>
            <a:r>
              <a:rPr lang="fr-FR" dirty="0"/>
              <a:t> </a:t>
            </a:r>
            <a:r>
              <a:rPr lang="fr-FR" dirty="0" err="1"/>
              <a:t>definies</a:t>
            </a:r>
            <a:r>
              <a:rPr lang="fr-FR" dirty="0"/>
              <a:t> dans le but de </a:t>
            </a:r>
            <a:r>
              <a:rPr lang="fr-FR" dirty="0" err="1"/>
              <a:t>prevenir</a:t>
            </a:r>
            <a:r>
              <a:rPr lang="fr-FR" dirty="0"/>
              <a:t>, </a:t>
            </a:r>
            <a:r>
              <a:rPr lang="fr-FR" dirty="0" err="1"/>
              <a:t>eliminer</a:t>
            </a:r>
            <a:r>
              <a:rPr lang="fr-FR" dirty="0"/>
              <a:t> ou </a:t>
            </a:r>
            <a:r>
              <a:rPr lang="fr-FR" dirty="0" err="1"/>
              <a:t>reduire</a:t>
            </a:r>
            <a:r>
              <a:rPr lang="fr-FR" dirty="0"/>
              <a:t> la </a:t>
            </a:r>
            <a:r>
              <a:rPr lang="fr-FR" dirty="0" err="1"/>
              <a:t>presence</a:t>
            </a:r>
            <a:r>
              <a:rPr lang="fr-FR" dirty="0"/>
              <a:t> de flores </a:t>
            </a:r>
            <a:r>
              <a:rPr lang="fr-FR" dirty="0" err="1"/>
              <a:t>pathogenes</a:t>
            </a:r>
            <a:r>
              <a:rPr lang="fr-FR" dirty="0"/>
              <a:t> ou d’</a:t>
            </a:r>
            <a:r>
              <a:rPr lang="fr-FR" dirty="0" err="1"/>
              <a:t>alteration</a:t>
            </a:r>
            <a:r>
              <a:rPr lang="fr-FR" dirty="0"/>
              <a:t>. De bonnes pratiques d’</a:t>
            </a:r>
            <a:r>
              <a:rPr lang="fr-FR" dirty="0" err="1"/>
              <a:t>hygiéne</a:t>
            </a:r>
            <a:r>
              <a:rPr lang="fr-FR" dirty="0"/>
              <a:t> ou de fabrication doivent permettre de limiter les contaminations dues a l’environnement de fabrication.</a:t>
            </a:r>
          </a:p>
          <a:p>
            <a:pPr algn="just"/>
            <a:r>
              <a:rPr lang="fr-FR" dirty="0"/>
              <a:t>La contamination des aliments en cours de fabrication peut avoir </a:t>
            </a:r>
            <a:r>
              <a:rPr lang="fr-FR" dirty="0" err="1"/>
              <a:t>differentes</a:t>
            </a:r>
            <a:r>
              <a:rPr lang="fr-FR" dirty="0"/>
              <a:t> origines. Les </a:t>
            </a:r>
            <a:r>
              <a:rPr lang="fr-FR" dirty="0" err="1"/>
              <a:t>matieres</a:t>
            </a:r>
            <a:r>
              <a:rPr lang="fr-FR" dirty="0"/>
              <a:t> </a:t>
            </a:r>
            <a:r>
              <a:rPr lang="fr-FR" dirty="0" err="1"/>
              <a:t>premieres</a:t>
            </a:r>
            <a:r>
              <a:rPr lang="fr-FR" dirty="0"/>
              <a:t> et intrants tels que les </a:t>
            </a:r>
            <a:r>
              <a:rPr lang="fr-FR" dirty="0" err="1"/>
              <a:t>ingredients</a:t>
            </a:r>
            <a:r>
              <a:rPr lang="fr-FR" dirty="0"/>
              <a:t> sont une source de </a:t>
            </a:r>
            <a:r>
              <a:rPr lang="fr-FR" dirty="0" err="1"/>
              <a:t>dissemination</a:t>
            </a:r>
            <a:r>
              <a:rPr lang="fr-FR" dirty="0"/>
              <a:t> des micro-organismes dans l’environnement de fabrication. Les manipulations par le personnel peuvent amener des contaminations par les mains, les </a:t>
            </a:r>
            <a:r>
              <a:rPr lang="fr-FR" dirty="0" err="1"/>
              <a:t>vetements</a:t>
            </a:r>
            <a:r>
              <a:rPr lang="fr-FR" dirty="0"/>
              <a:t>, les </a:t>
            </a:r>
            <a:r>
              <a:rPr lang="fr-FR" dirty="0" err="1"/>
              <a:t>aerosols</a:t>
            </a:r>
            <a:r>
              <a:rPr lang="fr-FR" dirty="0"/>
              <a:t>. Les micro- organismes et notamment les moisissures sont véhiculées par l’air. Toutes les surfaces entrant en contact avec l’aliment telles que les tables, bacs, ustensiles, tapis convoyeurs sont </a:t>
            </a:r>
            <a:r>
              <a:rPr lang="fr-FR" dirty="0" err="1"/>
              <a:t>egalement</a:t>
            </a:r>
            <a:r>
              <a:rPr lang="fr-FR" dirty="0"/>
              <a:t> des sources de contamination potentielles. D’autres facteurs au cours de la fabrication comme le temps d’attente ou le conditionnement vont favoriser leur contamination.</a:t>
            </a:r>
          </a:p>
          <a:p>
            <a:pPr algn="just"/>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8929718" cy="6572272"/>
          </a:xfrm>
        </p:spPr>
        <p:txBody>
          <a:bodyPr>
            <a:normAutofit fontScale="85000" lnSpcReduction="20000"/>
          </a:bodyPr>
          <a:lstStyle/>
          <a:p>
            <a:pPr algn="just"/>
            <a:r>
              <a:rPr lang="fr-FR" dirty="0" smtClean="0"/>
              <a:t>De BPH </a:t>
            </a:r>
            <a:r>
              <a:rPr lang="fr-FR" dirty="0"/>
              <a:t>de fabrication sont donc requises afin d’</a:t>
            </a:r>
            <a:r>
              <a:rPr lang="fr-FR" dirty="0" err="1"/>
              <a:t>eliminer</a:t>
            </a:r>
            <a:r>
              <a:rPr lang="fr-FR" dirty="0"/>
              <a:t> au maximum la contamination des aliments en cours de fabrication. Ces bonnes pratiques concernent le personnel qui doit respecter des </a:t>
            </a:r>
            <a:r>
              <a:rPr lang="fr-FR" dirty="0" err="1"/>
              <a:t>procedures</a:t>
            </a:r>
            <a:r>
              <a:rPr lang="fr-FR" dirty="0"/>
              <a:t> strictes comme le lavage des mains, le port de protections appropriées telles que gants, charlottes, blouses. La </a:t>
            </a:r>
            <a:r>
              <a:rPr lang="fr-FR" dirty="0" err="1"/>
              <a:t>presence</a:t>
            </a:r>
            <a:r>
              <a:rPr lang="fr-FR" dirty="0"/>
              <a:t> de nuisibles (insectes, rongeurs) est a proscrire par des actions </a:t>
            </a:r>
            <a:r>
              <a:rPr lang="fr-FR" dirty="0" err="1"/>
              <a:t>preventives</a:t>
            </a:r>
            <a:r>
              <a:rPr lang="fr-FR" dirty="0"/>
              <a:t> pour </a:t>
            </a:r>
            <a:r>
              <a:rPr lang="fr-FR" dirty="0" err="1"/>
              <a:t>eviter</a:t>
            </a:r>
            <a:r>
              <a:rPr lang="fr-FR" dirty="0"/>
              <a:t> leur intrusion et si </a:t>
            </a:r>
            <a:r>
              <a:rPr lang="fr-FR" dirty="0" err="1"/>
              <a:t>necessaire</a:t>
            </a:r>
            <a:r>
              <a:rPr lang="fr-FR" dirty="0"/>
              <a:t> a l’aide de traitements chimiques. La contamination par l’air peut </a:t>
            </a:r>
            <a:r>
              <a:rPr lang="fr-FR" dirty="0" err="1"/>
              <a:t>etre</a:t>
            </a:r>
            <a:r>
              <a:rPr lang="fr-FR" dirty="0"/>
              <a:t> </a:t>
            </a:r>
            <a:r>
              <a:rPr lang="fr-FR" dirty="0" err="1"/>
              <a:t>limitee</a:t>
            </a:r>
            <a:r>
              <a:rPr lang="fr-FR" dirty="0"/>
              <a:t> par une gestion des flux et des sens de circulation dans l’entreprise, telle que la marche en avant. Pour les produits </a:t>
            </a:r>
            <a:r>
              <a:rPr lang="fr-FR" dirty="0" err="1"/>
              <a:t>trés</a:t>
            </a:r>
            <a:r>
              <a:rPr lang="fr-FR" dirty="0"/>
              <a:t> sensibles, les conditionnements en salle blanche ou sous flux laminaire peuvent </a:t>
            </a:r>
            <a:r>
              <a:rPr lang="fr-FR" dirty="0" err="1"/>
              <a:t>etre</a:t>
            </a:r>
            <a:r>
              <a:rPr lang="fr-FR" dirty="0"/>
              <a:t> </a:t>
            </a:r>
            <a:r>
              <a:rPr lang="fr-FR" dirty="0" err="1"/>
              <a:t>necessaires</a:t>
            </a:r>
            <a:r>
              <a:rPr lang="fr-FR" dirty="0"/>
              <a:t>. Pour le </a:t>
            </a:r>
            <a:r>
              <a:rPr lang="fr-FR" dirty="0" err="1"/>
              <a:t>materiel</a:t>
            </a:r>
            <a:r>
              <a:rPr lang="fr-FR" dirty="0"/>
              <a:t>, des </a:t>
            </a:r>
            <a:r>
              <a:rPr lang="fr-FR" dirty="0" err="1"/>
              <a:t>procedures</a:t>
            </a:r>
            <a:r>
              <a:rPr lang="fr-FR" dirty="0"/>
              <a:t> de nettoyage et </a:t>
            </a:r>
            <a:r>
              <a:rPr lang="fr-FR" dirty="0" err="1"/>
              <a:t>desinfection</a:t>
            </a:r>
            <a:r>
              <a:rPr lang="fr-FR" dirty="0"/>
              <a:t> doivent </a:t>
            </a:r>
            <a:r>
              <a:rPr lang="fr-FR" dirty="0" err="1"/>
              <a:t>etre</a:t>
            </a:r>
            <a:r>
              <a:rPr lang="fr-FR" dirty="0"/>
              <a:t> mises en œuvre et leur </a:t>
            </a:r>
            <a:r>
              <a:rPr lang="fr-FR" dirty="0" err="1"/>
              <a:t>efficacite</a:t>
            </a:r>
            <a:r>
              <a:rPr lang="fr-FR" dirty="0"/>
              <a:t> </a:t>
            </a:r>
            <a:r>
              <a:rPr lang="fr-FR" dirty="0" err="1"/>
              <a:t>validee</a:t>
            </a:r>
            <a:r>
              <a:rPr lang="fr-FR" dirty="0"/>
              <a:t>. Enfin, une bonne conception des </a:t>
            </a:r>
            <a:r>
              <a:rPr lang="fr-FR" dirty="0" err="1"/>
              <a:t>equipements</a:t>
            </a:r>
            <a:r>
              <a:rPr lang="fr-FR" dirty="0"/>
              <a:t> et des installations contribue a limiter la contamination des aliments en cours de </a:t>
            </a:r>
            <a:r>
              <a:rPr lang="fr-FR" dirty="0" err="1"/>
              <a:t>procede</a:t>
            </a:r>
            <a:r>
              <a:rPr lang="fr-FR"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15148"/>
          </a:xfrm>
        </p:spPr>
        <p:txBody>
          <a:bodyPr>
            <a:normAutofit fontScale="85000" lnSpcReduction="20000"/>
          </a:bodyPr>
          <a:lstStyle/>
          <a:p>
            <a:pPr algn="just"/>
            <a:r>
              <a:rPr lang="fr-FR" dirty="0"/>
              <a:t>Focalisons-nous maintenant sur les surfaces et les </a:t>
            </a:r>
            <a:r>
              <a:rPr lang="fr-FR" dirty="0" err="1"/>
              <a:t>materiels</a:t>
            </a:r>
            <a:r>
              <a:rPr lang="fr-FR" dirty="0"/>
              <a:t> qui </a:t>
            </a:r>
            <a:r>
              <a:rPr lang="fr-FR" dirty="0" err="1"/>
              <a:t>representent</a:t>
            </a:r>
            <a:r>
              <a:rPr lang="fr-FR" dirty="0"/>
              <a:t> une source importante de contamination et nécessitent des actions </a:t>
            </a:r>
            <a:r>
              <a:rPr lang="fr-FR" dirty="0" err="1"/>
              <a:t>preventives</a:t>
            </a:r>
            <a:r>
              <a:rPr lang="fr-FR" dirty="0"/>
              <a:t>. Les micro-organismes provenant des </a:t>
            </a:r>
            <a:r>
              <a:rPr lang="fr-FR" dirty="0" err="1"/>
              <a:t>matieres</a:t>
            </a:r>
            <a:r>
              <a:rPr lang="fr-FR" dirty="0"/>
              <a:t> </a:t>
            </a:r>
            <a:r>
              <a:rPr lang="fr-FR" dirty="0" err="1"/>
              <a:t>premieres</a:t>
            </a:r>
            <a:r>
              <a:rPr lang="fr-FR" dirty="0"/>
              <a:t>, des </a:t>
            </a:r>
            <a:r>
              <a:rPr lang="fr-FR" dirty="0" err="1"/>
              <a:t>ingredients</a:t>
            </a:r>
            <a:r>
              <a:rPr lang="fr-FR" dirty="0"/>
              <a:t>, du personnel, de l’air, de l’eau peuvent se </a:t>
            </a:r>
            <a:r>
              <a:rPr lang="fr-FR" dirty="0" err="1"/>
              <a:t>deposer</a:t>
            </a:r>
            <a:r>
              <a:rPr lang="fr-FR" dirty="0"/>
              <a:t> et se fixer aux surfaces, y </a:t>
            </a:r>
            <a:r>
              <a:rPr lang="fr-FR" dirty="0" err="1"/>
              <a:t>sun</a:t>
            </a:r>
            <a:r>
              <a:rPr lang="fr-FR" dirty="0"/>
              <a:t>/ivre et parfois s’y multiplier. Les </a:t>
            </a:r>
            <a:r>
              <a:rPr lang="fr-FR" dirty="0" err="1"/>
              <a:t>procedures</a:t>
            </a:r>
            <a:r>
              <a:rPr lang="fr-FR" dirty="0"/>
              <a:t> de nettoyage/ désinfection sont donc incontournables en entreprise. Le nettoyage consiste à enlever les salissures et </a:t>
            </a:r>
            <a:r>
              <a:rPr lang="fr-FR" dirty="0" err="1"/>
              <a:t>matiéres</a:t>
            </a:r>
            <a:r>
              <a:rPr lang="fr-FR" dirty="0"/>
              <a:t> organiques qui favorisent l’adhésion des micro-organismes aux surfaces et leur croissance. La désinfection vise a détruire les micro-organismes. Les solutions utilisées doivent </a:t>
            </a:r>
            <a:r>
              <a:rPr lang="fr-FR" dirty="0" err="1"/>
              <a:t>étre</a:t>
            </a:r>
            <a:r>
              <a:rPr lang="fr-FR" dirty="0"/>
              <a:t> autorisées par la législation en vigueur et le plus souvent rincées pour éviter la présence de résidus </a:t>
            </a:r>
            <a:r>
              <a:rPr lang="fr-FR" dirty="0" err="1"/>
              <a:t>chirniques</a:t>
            </a:r>
            <a:r>
              <a:rPr lang="fr-FR" dirty="0"/>
              <a:t> sur les aliments. Le nettoyage doit </a:t>
            </a:r>
            <a:r>
              <a:rPr lang="fr-FR" dirty="0" err="1"/>
              <a:t>étre</a:t>
            </a:r>
            <a:r>
              <a:rPr lang="fr-FR" dirty="0"/>
              <a:t> pratiqué avant la désinfection et les cycles de nettoyage et désinfection doivent </a:t>
            </a:r>
            <a:r>
              <a:rPr lang="fr-FR" dirty="0" err="1"/>
              <a:t>étre</a:t>
            </a:r>
            <a:r>
              <a:rPr lang="fr-FR" dirty="0"/>
              <a:t> réalisés </a:t>
            </a:r>
            <a:r>
              <a:rPr lang="fr-FR" dirty="0" err="1"/>
              <a:t>réguliérement</a:t>
            </a:r>
            <a:r>
              <a:rPr lang="fr-FR" dirty="0"/>
              <a:t> et avec une fréquence appropriée pour éviter la formation de niches propices au développement des microorganismes.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algn="just"/>
            <a:r>
              <a:rPr lang="fr-FR" dirty="0"/>
              <a:t>Certaines zones clans les matériels peuvent </a:t>
            </a:r>
            <a:r>
              <a:rPr lang="fr-FR" dirty="0" err="1"/>
              <a:t>étre</a:t>
            </a:r>
            <a:r>
              <a:rPr lang="fr-FR" dirty="0"/>
              <a:t> </a:t>
            </a:r>
            <a:r>
              <a:rPr lang="fr-FR" dirty="0" err="1"/>
              <a:t>clifficilement</a:t>
            </a:r>
            <a:r>
              <a:rPr lang="fr-FR" dirty="0"/>
              <a:t> nettoyables : les micro- organismes s’y accumulent et peuvent former des </a:t>
            </a:r>
            <a:r>
              <a:rPr lang="fr-FR" dirty="0" err="1"/>
              <a:t>biofilms</a:t>
            </a:r>
            <a:r>
              <a:rPr lang="fr-FR" dirty="0"/>
              <a:t> qui sont une forme de survie et de résistance dans un environnement hostile. Ces </a:t>
            </a:r>
            <a:r>
              <a:rPr lang="fr-FR" dirty="0" err="1"/>
              <a:t>biofilms</a:t>
            </a:r>
            <a:r>
              <a:rPr lang="fr-FR" dirty="0"/>
              <a:t> peuvent devenir </a:t>
            </a:r>
            <a:r>
              <a:rPr lang="fr-FR" dirty="0" err="1"/>
              <a:t>eux-memes</a:t>
            </a:r>
            <a:r>
              <a:rPr lang="fr-FR" dirty="0"/>
              <a:t> des sources de contamination des aliments. La conception et l’installati0n hygiénique des équipements consistent a éviter les zones de stagnation des salissures et l’encrassement et a faciliter les opérations de nettoyage et désinfection. La conception hygiénique des équipements permet également de limiter la pénibilité du nettoyage, de réduire la consommation de produits chimiques et d’eau et la corrosion du matériel.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image.slidesharecdn.com/powerpointjournequalit-110509050140-phpapp02/95/power-point-journe-hygine-scurit-caf-restaurant-19042011-39-728.jpg?cb=130491754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7106" name="Picture 2"/>
          <p:cNvPicPr>
            <a:picLocks noChangeAspect="1" noChangeArrowheads="1"/>
          </p:cNvPicPr>
          <p:nvPr/>
        </p:nvPicPr>
        <p:blipFill>
          <a:blip r:embed="rId2"/>
          <a:srcRect/>
          <a:stretch>
            <a:fillRect/>
          </a:stretch>
        </p:blipFill>
        <p:spPr bwMode="auto">
          <a:xfrm>
            <a:off x="414338" y="604838"/>
            <a:ext cx="8315325" cy="56483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rôle de la FAO</a:t>
            </a:r>
            <a:br>
              <a:rPr lang="fr-FR" dirty="0" smtClean="0"/>
            </a:br>
            <a:endParaRPr lang="fr-FR" dirty="0"/>
          </a:p>
        </p:txBody>
      </p:sp>
      <p:sp>
        <p:nvSpPr>
          <p:cNvPr id="3" name="Espace réservé du contenu 2"/>
          <p:cNvSpPr>
            <a:spLocks noGrp="1"/>
          </p:cNvSpPr>
          <p:nvPr>
            <p:ph idx="1"/>
          </p:nvPr>
        </p:nvSpPr>
        <p:spPr>
          <a:xfrm>
            <a:off x="142844" y="928670"/>
            <a:ext cx="8858312" cy="5643602"/>
          </a:xfrm>
        </p:spPr>
        <p:txBody>
          <a:bodyPr>
            <a:normAutofit fontScale="85000" lnSpcReduction="20000"/>
          </a:bodyPr>
          <a:lstStyle/>
          <a:p>
            <a:pPr algn="just">
              <a:buNone/>
            </a:pPr>
            <a:r>
              <a:rPr lang="fr-FR" dirty="0" smtClean="0"/>
              <a:t>Assurer </a:t>
            </a:r>
            <a:r>
              <a:rPr lang="fr-FR" dirty="0"/>
              <a:t>la sécurité sanitaire des aliments est un processus complexe qui commence dans les exploitations agricoles et se termine auprès des consommateurs. La FAO est la seule organisation internationale qui supervise tous les aspects de la filière alimentaire, offrant ainsi une vision unique et à 360° de la sécurité sanitaire des aliments. Un partenariat de longue date avec l’Organisation mondiale de la Santé (OMS) enrichit cette perspective. Grâce à leurs mandats complémentaires, la FAO et l’OMS traitent diverses questions en vue de contribuer à la sécurité sanitaire des aliments à l’échelle mondiale et de protéger la santé des consommateurs. D’une manière générale, l’OMS supervise le secteur de la santé publique, avec lequel elle entretient de solides relations, et la FAO s’occupe des questions de sécurité sanitaire des aliments tout au long de la chaîne de production alimentaire.</a:t>
            </a:r>
          </a:p>
          <a:p>
            <a:pPr algn="just"/>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bonnes pratiques d’hygiène (BPH)</a:t>
            </a:r>
            <a:br>
              <a:rPr lang="fr-FR" b="1" dirty="0"/>
            </a:br>
            <a:endParaRPr lang="fr-FR" dirty="0"/>
          </a:p>
        </p:txBody>
      </p:sp>
      <p:sp>
        <p:nvSpPr>
          <p:cNvPr id="3" name="Espace réservé du contenu 2"/>
          <p:cNvSpPr>
            <a:spLocks noGrp="1"/>
          </p:cNvSpPr>
          <p:nvPr>
            <p:ph idx="1"/>
          </p:nvPr>
        </p:nvSpPr>
        <p:spPr>
          <a:xfrm>
            <a:off x="142844" y="1600200"/>
            <a:ext cx="9001156" cy="5257800"/>
          </a:xfrm>
        </p:spPr>
        <p:txBody>
          <a:bodyPr>
            <a:normAutofit fontScale="92500" lnSpcReduction="10000"/>
          </a:bodyPr>
          <a:lstStyle/>
          <a:p>
            <a:pPr algn="just"/>
            <a:r>
              <a:rPr lang="fr-FR" dirty="0"/>
              <a:t>Pour garantir la </a:t>
            </a:r>
            <a:r>
              <a:rPr lang="fr-FR" dirty="0" err="1"/>
              <a:t>qualite</a:t>
            </a:r>
            <a:r>
              <a:rPr lang="fr-FR" dirty="0"/>
              <a:t> et la </a:t>
            </a:r>
            <a:r>
              <a:rPr lang="fr-FR" dirty="0" err="1"/>
              <a:t>securite</a:t>
            </a:r>
            <a:r>
              <a:rPr lang="fr-FR" dirty="0"/>
              <a:t> des aliments, il est </a:t>
            </a:r>
            <a:r>
              <a:rPr lang="fr-FR" dirty="0" err="1"/>
              <a:t>necessaire</a:t>
            </a:r>
            <a:r>
              <a:rPr lang="fr-FR" dirty="0"/>
              <a:t> d’identifier toutes les sources possibles de contaminations en s’aidant par exemple de la</a:t>
            </a:r>
            <a:r>
              <a:rPr lang="fr-FR" b="1" dirty="0"/>
              <a:t> méthode des 5M</a:t>
            </a:r>
            <a:r>
              <a:rPr lang="fr-FR" dirty="0"/>
              <a:t> : </a:t>
            </a:r>
            <a:r>
              <a:rPr lang="fr-FR" dirty="0" err="1"/>
              <a:t>Matiere</a:t>
            </a:r>
            <a:r>
              <a:rPr lang="fr-FR" dirty="0"/>
              <a:t>, Milieu, </a:t>
            </a:r>
            <a:r>
              <a:rPr lang="fr-FR" dirty="0" err="1"/>
              <a:t>Methode</a:t>
            </a:r>
            <a:r>
              <a:rPr lang="fr-FR" dirty="0"/>
              <a:t>, </a:t>
            </a:r>
            <a:r>
              <a:rPr lang="fr-FR" dirty="0" err="1"/>
              <a:t>Materiels</a:t>
            </a:r>
            <a:r>
              <a:rPr lang="fr-FR" dirty="0"/>
              <a:t> et Main d’œuvre</a:t>
            </a:r>
            <a:r>
              <a:rPr lang="fr-FR" dirty="0" smtClean="0"/>
              <a:t>.</a:t>
            </a:r>
            <a:r>
              <a:rPr lang="fr-FR" b="1" dirty="0"/>
              <a:t> </a:t>
            </a:r>
            <a:r>
              <a:rPr lang="fr-FR" dirty="0">
                <a:latin typeface="Times New Roman" pitchFamily="18" charset="0"/>
                <a:cs typeface="Times New Roman" pitchFamily="18" charset="0"/>
              </a:rPr>
              <a:t>Auparavant destinées aux industries biologiques ou chimiques de type Agroalimentaire ou Pharmaceutique ; les BPH (Bonnes pratiques d’hygiène) sont désormais </a:t>
            </a:r>
            <a:r>
              <a:rPr lang="fr-FR" dirty="0" err="1">
                <a:latin typeface="Times New Roman" pitchFamily="18" charset="0"/>
                <a:cs typeface="Times New Roman" pitchFamily="18" charset="0"/>
              </a:rPr>
              <a:t>omni-présentes</a:t>
            </a:r>
            <a:r>
              <a:rPr lang="fr-FR" dirty="0">
                <a:latin typeface="Times New Roman" pitchFamily="18" charset="0"/>
                <a:cs typeface="Times New Roman" pitchFamily="18" charset="0"/>
              </a:rPr>
              <a:t>. Elles utilisent les réflexes d’un scientifique en matière de contamination par exemple microbiologique sur d’autres problématiques comme le risque de corps étrangers dans un produit ou </a:t>
            </a:r>
            <a:r>
              <a:rPr lang="fr-FR" dirty="0" err="1">
                <a:latin typeface="Times New Roman" pitchFamily="18" charset="0"/>
                <a:cs typeface="Times New Roman" pitchFamily="18" charset="0"/>
              </a:rPr>
              <a:t>process</a:t>
            </a:r>
            <a:r>
              <a:rPr lang="fr-FR" dirty="0">
                <a:latin typeface="Times New Roman" pitchFamily="18" charset="0"/>
                <a:cs typeface="Times New Roman"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29718" cy="6429420"/>
          </a:xfrm>
        </p:spPr>
        <p:txBody>
          <a:bodyPr>
            <a:normAutofit fontScale="92500" lnSpcReduction="10000"/>
          </a:bodyPr>
          <a:lstStyle/>
          <a:p>
            <a:pPr algn="just"/>
            <a:r>
              <a:rPr lang="fr-FR" dirty="0"/>
              <a:t>On dénombre environ 600 millions de cas de maladies d’origine alimentaire par an; les aliments insalubres représentent une menace pour la santé humaine et les économies du monde entier. Assurer la sécurité sanitaire des aliments est par conséquent une priorité de santé publique et une étape essentielle pour parvenir à la sécurité alimentaire. Les systèmes efficaces de contrôle de la sécurité sanitaire et de la qualité des aliments sont de première importance non seulement pour protéger la santé et garantir le bien-être des populations, mais aussi pour favoriser le développement économique et améliorer les moyens de subsistance, en favorisant l’accès aux marchés nationaux, régionaux et internationaux.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9001156" cy="6429420"/>
          </a:xfrm>
        </p:spPr>
        <p:txBody>
          <a:bodyPr>
            <a:normAutofit fontScale="85000" lnSpcReduction="20000"/>
          </a:bodyPr>
          <a:lstStyle/>
          <a:p>
            <a:pPr algn="just"/>
            <a:r>
              <a:rPr lang="fr-FR" b="1" dirty="0"/>
              <a:t>L’Unité de la sécurité sanitaire et de la qualité des aliments</a:t>
            </a:r>
            <a:r>
              <a:rPr lang="fr-FR" dirty="0"/>
              <a:t> du Département de l’agriculture et de la protection des consommateurs soutient le renforcement des systèmes de gestion de la sécurité sanitaire et de la qualité des aliments aux niveaux national, régional et international. Elle vise à:</a:t>
            </a:r>
          </a:p>
          <a:p>
            <a:pPr algn="just"/>
            <a:r>
              <a:rPr lang="fr-FR" dirty="0"/>
              <a:t>renforcer les capacités nationales de réglementation en matière de contrôle des aliments et les mesures facilitant le commerce mondial en aidant les pays à évaluer et à mettre progressivement en place des systèmes de contrôle des aliments, y compris des politiques de sécurité sanitaire des aliments et des cadres réglementaires de contrôle des aliments;</a:t>
            </a:r>
          </a:p>
          <a:p>
            <a:pPr algn="just"/>
            <a:r>
              <a:rPr lang="fr-FR" dirty="0"/>
              <a:t>soutenir le renforcement des capacités institutionnelles et individuelles en matière de contrôle des aliments et de gestion de la sécurité sanitaire des aliments, y compris la gestion des situations d’urgence;</a:t>
            </a:r>
          </a:p>
          <a:p>
            <a:pPr algn="just"/>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786874" cy="6429420"/>
          </a:xfrm>
        </p:spPr>
        <p:txBody>
          <a:bodyPr>
            <a:normAutofit fontScale="85000" lnSpcReduction="20000"/>
          </a:bodyPr>
          <a:lstStyle/>
          <a:p>
            <a:pPr algn="just"/>
            <a:r>
              <a:rPr lang="fr-FR" dirty="0"/>
              <a:t>soutenir la gouvernance et les décisions scientifiques en matière de sécurité sanitaire des aliments en fournissant des avis scientifiques fiables (par l’intermédiaire des organes spécialisés du Comité mixte FAO/OMS d’experts des additifs alimentaires et des Réunions conjointes d’experts FAO/OMS sur l’évaluation des risques microbiologiques) à l’appui des normes de sécurité sanitaire des aliments aux niveaux national, régional et international;</a:t>
            </a:r>
          </a:p>
          <a:p>
            <a:pPr algn="just"/>
            <a:r>
              <a:rPr lang="fr-FR" dirty="0"/>
              <a:t>améliorer la gestion de la sécurité sanitaire des aliments tout au long des filières alimentaires afin de prévenir les maladies et les perturbations des échanges commerciaux en aidant les pays en développement à instaurer une gestion de la sécurité sanitaire des aliments fondée sur le risque à tous les stades des filières alimentaires pertinentes pour les systèmes de production nationaux et locaux, conformément aux textes du Codex;</a:t>
            </a:r>
          </a:p>
          <a:p>
            <a:pPr algn="just"/>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686800" cy="6286544"/>
          </a:xfrm>
        </p:spPr>
        <p:txBody>
          <a:bodyPr>
            <a:normAutofit fontScale="92500" lnSpcReduction="20000"/>
          </a:bodyPr>
          <a:lstStyle/>
          <a:p>
            <a:pPr algn="just"/>
            <a:r>
              <a:rPr lang="fr-FR" dirty="0"/>
              <a:t>mettre en place des plateformes, des bases de données et des mécanismes qui favorisent le travail en réseau, le dialogue et l’accès mondial à l’information, et faciliter une communication efficace, à l’échelle internationale, sur les grandes questions qui touchent à la sécurité sanitaire des aliments;</a:t>
            </a:r>
          </a:p>
          <a:p>
            <a:pPr algn="just"/>
            <a:r>
              <a:rPr lang="fr-FR" dirty="0"/>
              <a:t>améliorer la collecte d’informations et les prévisions relatives à la sécurité sanitaire des aliments et devenir ainsi un acteur majeur dans la collecte, l’analyse et la communication d’informations sur la filière alimentaire;</a:t>
            </a:r>
          </a:p>
          <a:p>
            <a:pPr algn="just"/>
            <a:r>
              <a:rPr lang="fr-FR" dirty="0"/>
              <a:t>évaluer les nouvelles technologies pour améliorer la sécurité sanitaire des aliments et protéger la santé publique.</a:t>
            </a:r>
          </a:p>
          <a:p>
            <a:pPr algn="just"/>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r>
              <a:rPr lang="fr-FR" dirty="0"/>
              <a:t>La FAO est </a:t>
            </a:r>
            <a:r>
              <a:rPr lang="fr-FR" dirty="0" smtClean="0"/>
              <a:t>reconnu </a:t>
            </a:r>
            <a:r>
              <a:rPr lang="fr-FR" dirty="0"/>
              <a:t>en ce qui concerne la mise au point d’initiatives mondiales relatives à la sécurité sanitaire des aliments, ainsi que dans la transcription de ces initiatives sous la forme de mesures nationales. Le programme sur la sécurité sanitaire et la qualité des aliments soutient une approche intégrée et multidisciplinaire de la gestion de la sécurité sanitaire des aliments et des solutions globales et réalisables axées sur la filière alimentaire aux problèmes spécifiques concernant la sécurité sanitaire des aliments, comme le prévoit la Stratégie de la FAO destinée à améliorer la sécurité sanitaire des aliments au plan mondial. Cette approche repose sur des fondements scientifiques.</a:t>
            </a:r>
          </a:p>
          <a:p>
            <a:r>
              <a:rPr lang="fr-FR" dirty="0"/>
              <a:t>L’Unité de la sécurité sanitaire et de la qualité des aliments de la FAO travaille souvent en partenariat avec des organisations et des organismes nationaux et internationaux lorsque leur collaboration est mutuellement bénéfique et que les mandats et principes directeurs des intervenants sont compatibles.</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dirty="0" smtClean="0">
                <a:solidFill>
                  <a:schemeClr val="tx2"/>
                </a:solidFill>
              </a:rPr>
              <a:t>Systèmes de contrôle des aliments</a:t>
            </a:r>
            <a:br>
              <a:rPr lang="fr-FR" dirty="0" smtClean="0">
                <a:solidFill>
                  <a:schemeClr val="tx2"/>
                </a:solidFill>
              </a:rPr>
            </a:br>
            <a:endParaRPr lang="fr-FR" dirty="0">
              <a:solidFill>
                <a:schemeClr val="tx2"/>
              </a:solidFill>
            </a:endParaRPr>
          </a:p>
        </p:txBody>
      </p:sp>
      <p:sp>
        <p:nvSpPr>
          <p:cNvPr id="3" name="Espace réservé du contenu 2"/>
          <p:cNvSpPr>
            <a:spLocks noGrp="1"/>
          </p:cNvSpPr>
          <p:nvPr>
            <p:ph idx="1"/>
          </p:nvPr>
        </p:nvSpPr>
        <p:spPr>
          <a:xfrm>
            <a:off x="142844" y="714356"/>
            <a:ext cx="8786874" cy="6000792"/>
          </a:xfrm>
        </p:spPr>
        <p:txBody>
          <a:bodyPr>
            <a:normAutofit lnSpcReduction="10000"/>
          </a:bodyPr>
          <a:lstStyle/>
          <a:p>
            <a:pPr algn="just">
              <a:buNone/>
            </a:pPr>
            <a:r>
              <a:rPr lang="fr-FR" dirty="0" smtClean="0"/>
              <a:t>De </a:t>
            </a:r>
            <a:r>
              <a:rPr lang="fr-FR" dirty="0"/>
              <a:t>quoi s’agit-il?</a:t>
            </a:r>
          </a:p>
          <a:p>
            <a:pPr algn="just"/>
            <a:r>
              <a:rPr lang="fr-FR" dirty="0"/>
              <a:t>Les systèmes nationaux de contrôle des aliments veillent à ce que les aliments disponibles dans un pays soient sûrs, de qualité et propres à la consommation humaine, conformes aux normes de sécurité sanitaire et de qualité des aliments et étiquetés de manière honnête, exacte et conforme à la loi. Ils protègent ainsi la santé et la sécurité des consommateurs et contribue à assurer la salubrité et la qualité des aliments commercialisés à l’échelle nationale et internationale.</a:t>
            </a:r>
          </a:p>
          <a:p>
            <a:pPr algn="just"/>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725470"/>
          </a:xfrm>
        </p:spPr>
        <p:txBody>
          <a:bodyPr>
            <a:normAutofit fontScale="90000"/>
          </a:bodyPr>
          <a:lstStyle/>
          <a:p>
            <a:r>
              <a:rPr lang="fr-FR" dirty="0" smtClean="0">
                <a:solidFill>
                  <a:schemeClr val="tx2"/>
                </a:solidFill>
              </a:rPr>
              <a:t>Pourquoi ces systèmes sont-ils importants?</a:t>
            </a:r>
            <a:br>
              <a:rPr lang="fr-FR" dirty="0" smtClean="0">
                <a:solidFill>
                  <a:schemeClr val="tx2"/>
                </a:solidFill>
              </a:rPr>
            </a:br>
            <a:endParaRPr lang="fr-FR" dirty="0">
              <a:solidFill>
                <a:schemeClr val="tx2"/>
              </a:solidFill>
            </a:endParaRPr>
          </a:p>
        </p:txBody>
      </p:sp>
      <p:sp>
        <p:nvSpPr>
          <p:cNvPr id="3" name="Espace réservé du contenu 2"/>
          <p:cNvSpPr>
            <a:spLocks noGrp="1"/>
          </p:cNvSpPr>
          <p:nvPr>
            <p:ph idx="1"/>
          </p:nvPr>
        </p:nvSpPr>
        <p:spPr>
          <a:xfrm>
            <a:off x="0" y="714356"/>
            <a:ext cx="9001156" cy="6000792"/>
          </a:xfrm>
        </p:spPr>
        <p:txBody>
          <a:bodyPr>
            <a:normAutofit fontScale="77500" lnSpcReduction="20000"/>
          </a:bodyPr>
          <a:lstStyle/>
          <a:p>
            <a:pPr algn="just"/>
            <a:r>
              <a:rPr lang="fr-FR" dirty="0" smtClean="0"/>
              <a:t>La </a:t>
            </a:r>
            <a:r>
              <a:rPr lang="fr-FR" dirty="0"/>
              <a:t>protection de la santé des citoyens, l’une des missions fondamentales des gouvernements, est étroitement liée à la réalisation de plusieurs objectifs de développement durable (ODD), notamment les ODD 2 et 3. Le contrôle des aliments est par ailleurs essentiel pour garantir l’équité des pratiques dans le commerce des denrées alimentaires, afin de favoriser les débouchés économiques de tous les acteurs à tous les stades de la filière alimentaire.</a:t>
            </a:r>
          </a:p>
          <a:p>
            <a:pPr algn="just"/>
            <a:r>
              <a:rPr lang="fr-FR" dirty="0"/>
              <a:t>À une époque où les technologies alimentaires évoluent rapidement et où le commerce mondial des denrées alimentaires ne cesse de se développer, la maîtrise des risques d’origine alimentaire tout au long de la filière alimentaire est devenue une question centrale. Pour faire face aux nouveaux défis complexes du XXIe siècle, les systèmes de contrôle des aliments doivent être adaptés aux évolutions les plus récentes, fonctionner sur la base du concept de l’analyse des risques et être harmonisés avec les normes internationales et les meilleures pratiques mises au point par le Codex </a:t>
            </a:r>
            <a:r>
              <a:rPr lang="fr-FR" dirty="0" err="1"/>
              <a:t>Alimentarius</a:t>
            </a:r>
            <a:r>
              <a:rPr lang="fr-FR" dirty="0"/>
              <a:t>.</a:t>
            </a:r>
          </a:p>
          <a:p>
            <a:pPr algn="just"/>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memoireonline.com/03/15/8932/Pourquoi-et-comment-le-consommateur-est-il-protege-contre-les-dangers-alimentaires-38.png"/>
          <p:cNvPicPr>
            <a:picLocks noChangeAspect="1" noChangeArrowheads="1"/>
          </p:cNvPicPr>
          <p:nvPr/>
        </p:nvPicPr>
        <p:blipFill>
          <a:blip r:embed="rId2"/>
          <a:srcRect/>
          <a:stretch>
            <a:fillRect/>
          </a:stretch>
        </p:blipFill>
        <p:spPr bwMode="auto">
          <a:xfrm>
            <a:off x="1643042" y="357166"/>
            <a:ext cx="6500858" cy="600079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dirty="0" smtClean="0">
                <a:solidFill>
                  <a:schemeClr val="tx2"/>
                </a:solidFill>
              </a:rPr>
              <a:t>Fonctionnement d’un système de contrôle des aliments</a:t>
            </a:r>
            <a:endParaRPr lang="fr-FR" dirty="0">
              <a:solidFill>
                <a:schemeClr val="tx2"/>
              </a:solidFill>
            </a:endParaRPr>
          </a:p>
        </p:txBody>
      </p:sp>
      <p:sp>
        <p:nvSpPr>
          <p:cNvPr id="3" name="Espace réservé du contenu 2"/>
          <p:cNvSpPr>
            <a:spLocks noGrp="1"/>
          </p:cNvSpPr>
          <p:nvPr>
            <p:ph idx="1"/>
          </p:nvPr>
        </p:nvSpPr>
        <p:spPr>
          <a:xfrm>
            <a:off x="0" y="1142984"/>
            <a:ext cx="9144000" cy="5715016"/>
          </a:xfrm>
        </p:spPr>
        <p:txBody>
          <a:bodyPr>
            <a:normAutofit fontScale="70000" lnSpcReduction="20000"/>
          </a:bodyPr>
          <a:lstStyle/>
          <a:p>
            <a:pPr algn="just"/>
            <a:r>
              <a:rPr lang="fr-FR" dirty="0" smtClean="0"/>
              <a:t>Pour </a:t>
            </a:r>
            <a:r>
              <a:rPr lang="fr-FR" dirty="0"/>
              <a:t>fonctionner efficacement, un système de contrôle des aliments doit reposer sur des instruments juridiques et stratégiques appropriés et nécessite un personnel qualifié, un cadre institutionnel solide, des actifs financiers, du matériel et des infrastructures (y compris des laboratoires).</a:t>
            </a:r>
          </a:p>
          <a:p>
            <a:pPr algn="just"/>
            <a:r>
              <a:rPr lang="fr-FR" dirty="0"/>
              <a:t>Dans le cadre de ce système, les autorités chargées de la réglementation (les autorités compétentes) contribuent à assurer la sécurité sanitaire et la qualité des aliments tout au long de la filière alimentaire et à gérer les dangers, problèmes de fraude, nouveaux risques et situations d’urgence liés à la sécurité sanitaire des aliments. Les activités en question couvrent la supervision et l’inspection des exploitants du secteur alimentaire, les processus de collecte d’informations qui contribuent à une meilleure compréhension de la filière alimentaire et les programmes visant à se préparer aux situations d’urgence en matière de sécurité sanitaire des aliments et à y faire face. De bons liens avec les systèmes de surveillance des maladies d’origine alimentaire sont essentiels pour garantir une approche à l’échelle de toute la filière, jusqu’aux consommateurs, et, en cas de besoin, pour faire face aux événements et aux situations d’urgence en matière de sécurité sanitaire des aliments, tant en amont (recherche de l’origine d’un foyer) qu’en aval (capacité de déterminer la population à risque).</a:t>
            </a:r>
          </a:p>
          <a:p>
            <a:pPr algn="just"/>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85000" lnSpcReduction="20000"/>
          </a:bodyPr>
          <a:lstStyle/>
          <a:p>
            <a:pPr algn="just"/>
            <a:r>
              <a:rPr lang="fr-FR" dirty="0"/>
              <a:t>Outre les activités obligatoires exercées par les autorités compétentes en matière de réglementation dans le cadre de leur mandat, il faut également prendre en considération les activités qui ne relèvent pas de la réglementation, parmi lesquelles les programmes de communication et de renforcement des capacités. Les processus d’échanges constructifs avec les parties prenantes (exploitants du secteur alimentaire, consommateurs et communauté internationale, par exemple) sont importants pour que le système puisse prendre en compte de l’évolution des besoins des parties prenantes nationales et internationales, inspirer confiance et bien informer les acteurs concernés de leurs responsabilités.</a:t>
            </a:r>
          </a:p>
          <a:p>
            <a:pPr algn="just"/>
            <a:r>
              <a:rPr lang="fr-FR" dirty="0"/>
              <a:t>En outre, afin de relever les défis actuels et les nouveaux défis, il est important que le système de contrôle des aliments soit fondé sur des données factuelles et scientifiques, intègre les principes de l’analyse des risques et suive les dernières évolutions et innovations scientifiques, afin d’améliorer en permanence l’efficacité et l’efficience des activités de contrôle des aliments.</a:t>
            </a:r>
          </a:p>
          <a:p>
            <a:pPr algn="just"/>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lideplayer.fr/11214329/41/images/16/Les+Bonnes+Pratiques+d%E2%80%99Hygi%C3%A8ne+%28B.P.H.%29.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571604" y="1357298"/>
            <a:ext cx="6134100" cy="3990975"/>
          </a:xfrm>
          <a:prstGeom prst="rect">
            <a:avLst/>
          </a:prstGeom>
          <a:noFill/>
          <a:ln w="9525">
            <a:noFill/>
            <a:miter lim="800000"/>
            <a:headEnd/>
            <a:tailEnd/>
          </a:ln>
          <a:effectLst/>
        </p:spPr>
      </p:pic>
      <p:sp>
        <p:nvSpPr>
          <p:cNvPr id="5" name="Titre 1"/>
          <p:cNvSpPr>
            <a:spLocks noGrp="1"/>
          </p:cNvSpPr>
          <p:nvPr>
            <p:ph type="title"/>
          </p:nvPr>
        </p:nvSpPr>
        <p:spPr>
          <a:xfrm>
            <a:off x="428596" y="0"/>
            <a:ext cx="8572560" cy="1143000"/>
          </a:xfrm>
        </p:spPr>
        <p:txBody>
          <a:bodyPr>
            <a:normAutofit fontScale="90000"/>
          </a:bodyPr>
          <a:lstStyle/>
          <a:p>
            <a:r>
              <a:rPr lang="fr-FR" dirty="0" smtClean="0">
                <a:solidFill>
                  <a:schemeClr val="tx2"/>
                </a:solidFill>
              </a:rPr>
              <a:t>1.Traçabilité: Procédure de retrait/rappel des produits et des aliments</a:t>
            </a:r>
            <a:endParaRPr lang="fr-FR" dirty="0">
              <a:solidFill>
                <a:schemeClr val="tx2"/>
              </a:solidFill>
            </a:endParaRPr>
          </a:p>
        </p:txBody>
      </p:sp>
      <p:sp>
        <p:nvSpPr>
          <p:cNvPr id="6" name="Titre 1"/>
          <p:cNvSpPr txBox="1">
            <a:spLocks/>
          </p:cNvSpPr>
          <p:nvPr/>
        </p:nvSpPr>
        <p:spPr>
          <a:xfrm>
            <a:off x="428596" y="5500702"/>
            <a:ext cx="8229600" cy="1143000"/>
          </a:xfrm>
          <a:prstGeom prst="rect">
            <a:avLst/>
          </a:prstGeom>
        </p:spPr>
        <p:txBody>
          <a:bodyPr vert="horz" lIns="91440" tIns="45720" rIns="91440" bIns="45720" rtlCol="0" anchor="ctr">
            <a:normAutofit fontScale="90000" lnSpcReduction="20000"/>
          </a:bodyPr>
          <a:lstStyle/>
          <a:p>
            <a:pPr marL="742950" marR="0" lvl="0" indent="-742950" algn="ctr" defTabSz="914400" rtl="0" eaLnBrk="1" fontAlgn="auto" latinLnBrk="0" hangingPunct="1">
              <a:lnSpc>
                <a:spcPct val="100000"/>
              </a:lnSpc>
              <a:spcBef>
                <a:spcPct val="0"/>
              </a:spcBef>
              <a:spcAft>
                <a:spcPts val="0"/>
              </a:spcAft>
              <a:buClrTx/>
              <a:buSzTx/>
              <a:buFontTx/>
              <a:buAutoNum type="arabicPeriod" startAt="2"/>
              <a:tabLst/>
              <a:defRPr/>
            </a:pPr>
            <a:r>
              <a:rPr kumimoji="0" lang="fr-FR" sz="4400" b="0" i="0" u="none" strike="noStrike" kern="1200" cap="none" spc="0" normalizeH="0" baseline="0" noProof="0" dirty="0" smtClean="0">
                <a:ln>
                  <a:noFill/>
                </a:ln>
                <a:solidFill>
                  <a:schemeClr val="tx2"/>
                </a:solidFill>
                <a:effectLst/>
                <a:uLnTx/>
                <a:uFillTx/>
                <a:latin typeface="+mj-lt"/>
                <a:ea typeface="+mj-ea"/>
                <a:cs typeface="+mj-cs"/>
              </a:rPr>
              <a:t>Démarche HACCP </a:t>
            </a:r>
          </a:p>
          <a:p>
            <a:pPr marL="742950" marR="0" lvl="0" indent="-742950" algn="ctr" defTabSz="914400" rtl="0" eaLnBrk="1" fontAlgn="auto" latinLnBrk="0" hangingPunct="1">
              <a:lnSpc>
                <a:spcPct val="100000"/>
              </a:lnSpc>
              <a:spcBef>
                <a:spcPct val="0"/>
              </a:spcBef>
              <a:spcAft>
                <a:spcPts val="0"/>
              </a:spcAft>
              <a:buClrTx/>
              <a:buSzTx/>
              <a:buFontTx/>
              <a:buAutoNum type="arabicPeriod" startAt="2"/>
              <a:tabLst/>
              <a:defRPr/>
            </a:pPr>
            <a:r>
              <a:rPr kumimoji="0" lang="fr-FR" sz="4400" b="0" i="0" u="none" strike="noStrike" kern="1200" cap="none" spc="0" normalizeH="0" baseline="0" noProof="0" dirty="0" smtClean="0">
                <a:ln>
                  <a:noFill/>
                </a:ln>
                <a:solidFill>
                  <a:schemeClr val="tx2"/>
                </a:solidFill>
                <a:effectLst/>
                <a:uLnTx/>
                <a:uFillTx/>
                <a:latin typeface="+mj-lt"/>
                <a:ea typeface="+mj-ea"/>
                <a:cs typeface="+mj-cs"/>
              </a:rPr>
              <a:t> Bonnes pratiques d’hygiène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439718"/>
          </a:xfrm>
        </p:spPr>
        <p:txBody>
          <a:bodyPr>
            <a:normAutofit fontScale="90000"/>
          </a:bodyPr>
          <a:lstStyle/>
          <a:p>
            <a:r>
              <a:rPr lang="fr-FR" b="1" dirty="0" smtClean="0"/>
              <a:t>la traçabilité alimentaire</a:t>
            </a:r>
            <a:endParaRPr lang="fr-FR" dirty="0"/>
          </a:p>
        </p:txBody>
      </p:sp>
      <p:sp>
        <p:nvSpPr>
          <p:cNvPr id="3" name="Espace réservé du contenu 2"/>
          <p:cNvSpPr>
            <a:spLocks noGrp="1"/>
          </p:cNvSpPr>
          <p:nvPr>
            <p:ph idx="1"/>
          </p:nvPr>
        </p:nvSpPr>
        <p:spPr>
          <a:xfrm>
            <a:off x="142844" y="428604"/>
            <a:ext cx="8858312" cy="6215106"/>
          </a:xfrm>
        </p:spPr>
        <p:txBody>
          <a:bodyPr>
            <a:normAutofit fontScale="70000" lnSpcReduction="20000"/>
          </a:bodyPr>
          <a:lstStyle/>
          <a:p>
            <a:pPr algn="just">
              <a:buNone/>
            </a:pPr>
            <a:r>
              <a:rPr lang="fr-FR" dirty="0" smtClean="0"/>
              <a:t>Les consommateurs exigent aujourd'hui de connaître l'origine des aliments qu'ils consomment, pour satisfaire à cette demande les industriels ont mis en place un système de </a:t>
            </a:r>
            <a:r>
              <a:rPr lang="fr-FR" b="1" dirty="0" smtClean="0"/>
              <a:t>traçabilité alimentaire</a:t>
            </a:r>
            <a:r>
              <a:rPr lang="fr-FR" dirty="0" smtClean="0"/>
              <a:t>.</a:t>
            </a:r>
          </a:p>
          <a:p>
            <a:pPr algn="just">
              <a:buNone/>
            </a:pPr>
            <a:r>
              <a:rPr lang="fr-FR" b="1" dirty="0" smtClean="0"/>
              <a:t>Principe de la traçabilité alimentaire</a:t>
            </a:r>
          </a:p>
          <a:p>
            <a:pPr algn="just">
              <a:buNone/>
            </a:pPr>
            <a:r>
              <a:rPr lang="fr-FR" dirty="0" smtClean="0"/>
              <a:t>La traçabilité alimentaire est tout simplement l'application des principes de traçabilité à la filière alimentaire. Il s'agit concrètement de permettre aux professionnels de suivre les denrées alimentaires et de connaître les transformations qu'elles ont subies de la ferme au point de vente.</a:t>
            </a:r>
          </a:p>
          <a:p>
            <a:pPr algn="just">
              <a:buNone/>
            </a:pPr>
            <a:r>
              <a:rPr lang="fr-FR" dirty="0" smtClean="0"/>
              <a:t>La traçabilité alimentaire permet notamment les </a:t>
            </a:r>
            <a:r>
              <a:rPr lang="fr-FR" u="sng" dirty="0" smtClean="0"/>
              <a:t>rappels de lots</a:t>
            </a:r>
            <a:r>
              <a:rPr lang="fr-FR" dirty="0" smtClean="0"/>
              <a:t> ou les retraits des produits alimentaires du marché s'ils s'avèrent dangereux.</a:t>
            </a:r>
          </a:p>
          <a:p>
            <a:pPr algn="just">
              <a:buNone/>
            </a:pPr>
            <a:r>
              <a:rPr lang="fr-FR" b="1" dirty="0" smtClean="0"/>
              <a:t>Pourquoi cette traçabilité des aliments ?</a:t>
            </a:r>
          </a:p>
          <a:p>
            <a:pPr algn="just">
              <a:buNone/>
            </a:pPr>
            <a:r>
              <a:rPr lang="fr-FR" dirty="0" smtClean="0"/>
              <a:t>À la suite des crises qui ont touché le secteur alimentaire comme la vache folle, la fièvre aphteuse, etc., la sécurité alimentaire devient un enjeu primordial pour assurer aux consommateurs des produits de qualité.</a:t>
            </a:r>
          </a:p>
          <a:p>
            <a:pPr algn="just">
              <a:buNone/>
            </a:pPr>
            <a:r>
              <a:rPr lang="fr-FR" dirty="0" smtClean="0"/>
              <a:t>La traçabilité alimentaire vise à :</a:t>
            </a:r>
          </a:p>
          <a:p>
            <a:pPr algn="just">
              <a:buNone/>
            </a:pPr>
            <a:r>
              <a:rPr lang="fr-FR" dirty="0" smtClean="0"/>
              <a:t>fournir davantage d'informations sur les aliments aux consommateurs,</a:t>
            </a:r>
          </a:p>
          <a:p>
            <a:pPr algn="just">
              <a:buNone/>
            </a:pPr>
            <a:r>
              <a:rPr lang="fr-FR" dirty="0" smtClean="0"/>
              <a:t>identifier les risques en matière d'intoxication alimentaire,</a:t>
            </a:r>
          </a:p>
          <a:p>
            <a:pPr algn="just">
              <a:buNone/>
            </a:pPr>
            <a:r>
              <a:rPr lang="fr-FR" dirty="0" smtClean="0"/>
              <a:t>opérer plus facilement des retraits de produits alimentaires,</a:t>
            </a:r>
          </a:p>
          <a:p>
            <a:pPr algn="just">
              <a:buNone/>
            </a:pPr>
            <a:r>
              <a:rPr lang="fr-FR" dirty="0" smtClean="0"/>
              <a:t>protéger la santé publique,</a:t>
            </a:r>
          </a:p>
          <a:p>
            <a:pPr algn="just">
              <a:buNone/>
            </a:pPr>
            <a:r>
              <a:rPr lang="fr-FR" dirty="0" smtClean="0"/>
              <a:t>identifier les causes d'un problème en remontant la chaîne alimentaire.</a:t>
            </a:r>
          </a:p>
          <a:p>
            <a:pPr algn="just">
              <a:buNone/>
            </a:pP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isigny-ste-mere.com/wp-content/uploads/2015/09/isigny-lait-infantile-schema-tracabilite.jpg"/>
          <p:cNvPicPr>
            <a:picLocks noChangeAspect="1" noChangeArrowheads="1"/>
          </p:cNvPicPr>
          <p:nvPr/>
        </p:nvPicPr>
        <p:blipFill>
          <a:blip r:embed="rId2"/>
          <a:srcRect/>
          <a:stretch>
            <a:fillRect/>
          </a:stretch>
        </p:blipFill>
        <p:spPr bwMode="auto">
          <a:xfrm>
            <a:off x="-21" y="0"/>
            <a:ext cx="9144021"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Qu’est-ce que la traçabilité ?</a:t>
            </a:r>
            <a:br>
              <a:rPr lang="fr-FR" b="1" dirty="0" smtClean="0"/>
            </a:br>
            <a:endParaRPr lang="fr-FR" dirty="0"/>
          </a:p>
        </p:txBody>
      </p:sp>
      <p:sp>
        <p:nvSpPr>
          <p:cNvPr id="3" name="Espace réservé du contenu 2"/>
          <p:cNvSpPr>
            <a:spLocks noGrp="1"/>
          </p:cNvSpPr>
          <p:nvPr>
            <p:ph idx="1"/>
          </p:nvPr>
        </p:nvSpPr>
        <p:spPr>
          <a:xfrm>
            <a:off x="0" y="714356"/>
            <a:ext cx="9144000" cy="6143644"/>
          </a:xfrm>
        </p:spPr>
        <p:txBody>
          <a:bodyPr>
            <a:normAutofit fontScale="70000" lnSpcReduction="20000"/>
          </a:bodyPr>
          <a:lstStyle/>
          <a:p>
            <a:pPr algn="just">
              <a:buNone/>
            </a:pPr>
            <a:r>
              <a:rPr lang="fr-FR" dirty="0" smtClean="0"/>
              <a:t>Tracer</a:t>
            </a:r>
            <a:r>
              <a:rPr lang="fr-FR" dirty="0" smtClean="0"/>
              <a:t>, c’est enregistrer, stocker et transférer des informations qui concernent le parcours suivi par le produit (de sa production, et même de sa conception, à sa consommation) et ce qui s’y passe. Concevoir un système de traçabilité c’est établir une carte du parcours suivi, élaborer des instruments d’enregistrement…</a:t>
            </a:r>
          </a:p>
          <a:p>
            <a:pPr algn="just">
              <a:buNone/>
            </a:pPr>
            <a:r>
              <a:rPr lang="fr-FR" dirty="0" smtClean="0"/>
              <a:t>Un premier principe, commun à tous les systèmes de traçabilité, est d’associer étroitement un flux d’informations (transfert de données) à un flux physique de produits (transport de marchandises). Le second principe est d’éviter, autant que possible, les discontinuités de l’information tout au long de la chaîne alimentaire. Mettre en place la traçabilité consiste donc, pour les acteurs économiques, à se doter de la capacité à enregistrer et à conserver les informations relatives aux caractéristiques ciblées et, à chaque cession ou transaction, d’acheminer et de transférer ces données sous la forme de documents d’accompagnement, éventuellement d’un étiquetage approprié. Aujourd’hui, ces données sont le plus souvent informatisées. L’objectif est de pouvoir retrouver à tout instant des données préalablement déterminées, relatives à des lots (regroupements de produits qui ont été fabriqués et/ou conditionnés dans des circonstances pratiquement identiques, par exemple dans un même silo, bateau de </a:t>
            </a:r>
            <a:r>
              <a:rPr lang="fr-FR" u="sng" dirty="0" smtClean="0"/>
              <a:t>maïs</a:t>
            </a:r>
            <a:r>
              <a:rPr lang="fr-FR" dirty="0" smtClean="0"/>
              <a:t> ou tous les jambons salés le même jour ou la même semaine).</a:t>
            </a:r>
          </a:p>
          <a:p>
            <a:pPr algn="just">
              <a:buNone/>
            </a:pP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ooks.openedition.org/editionscnrs/docannexe/image/10454/img-1-small517.jpg"/>
          <p:cNvPicPr>
            <a:picLocks noChangeAspect="1" noChangeArrowheads="1"/>
          </p:cNvPicPr>
          <p:nvPr/>
        </p:nvPicPr>
        <p:blipFill>
          <a:blip r:embed="rId2"/>
          <a:srcRect/>
          <a:stretch>
            <a:fillRect/>
          </a:stretch>
        </p:blipFill>
        <p:spPr bwMode="auto">
          <a:xfrm>
            <a:off x="0" y="0"/>
            <a:ext cx="9144000" cy="6500834"/>
          </a:xfrm>
          <a:prstGeom prst="rect">
            <a:avLst/>
          </a:prstGeom>
          <a:noFill/>
        </p:spPr>
      </p:pic>
      <p:sp>
        <p:nvSpPr>
          <p:cNvPr id="5" name="Titre 1"/>
          <p:cNvSpPr>
            <a:spLocks noGrp="1"/>
          </p:cNvSpPr>
          <p:nvPr>
            <p:ph type="title"/>
          </p:nvPr>
        </p:nvSpPr>
        <p:spPr>
          <a:xfrm>
            <a:off x="642910" y="6715136"/>
            <a:ext cx="8229600" cy="285728"/>
          </a:xfrm>
        </p:spPr>
        <p:txBody>
          <a:bodyPr>
            <a:normAutofit fontScale="90000"/>
          </a:bodyPr>
          <a:lstStyle/>
          <a:p>
            <a:r>
              <a:rPr lang="fr-FR" b="1" dirty="0" smtClean="0"/>
              <a:t>Exemple de traçabilité en IAA</a:t>
            </a:r>
            <a:r>
              <a:rPr lang="fr-FR" b="1" dirty="0" smtClean="0"/>
              <a:t> </a:t>
            </a:r>
            <a:br>
              <a:rPr lang="fr-FR" b="1" dirty="0" smtClean="0"/>
            </a:b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85000" lnSpcReduction="20000"/>
          </a:bodyPr>
          <a:lstStyle/>
          <a:p>
            <a:pPr algn="just">
              <a:buNone/>
            </a:pPr>
            <a:r>
              <a:rPr lang="fr-FR" dirty="0" smtClean="0"/>
              <a:t>En Europe, la traçabilité des aliments est sous le contrôle de l'EFSA (Autorité Européenne de Sécurité des Aliments). Elle est chargée de veiller au respect de l'application des règles et bonnes pratiques en matière de traçabilité alimentaire.</a:t>
            </a:r>
          </a:p>
          <a:p>
            <a:pPr algn="just">
              <a:buNone/>
            </a:pPr>
            <a:r>
              <a:rPr lang="fr-FR" dirty="0" smtClean="0"/>
              <a:t>En matière de traçabilité alimentaire, la réglementation européenne se veut de plus en plus stricte à l'égard des professionnels afin d'assurer une transparence totale aux consommateurs.</a:t>
            </a:r>
          </a:p>
          <a:p>
            <a:pPr algn="just">
              <a:buNone/>
            </a:pPr>
            <a:r>
              <a:rPr lang="fr-FR" dirty="0" smtClean="0"/>
              <a:t>La loi impose une obligation de traçabilité en ce qui concerne la filière viande et ce, de la naissance de l'animal à sa consommation : de la « fourche à la fourchette ».</a:t>
            </a:r>
          </a:p>
          <a:p>
            <a:pPr algn="just">
              <a:buNone/>
            </a:pPr>
            <a:r>
              <a:rPr lang="fr-FR" dirty="0" smtClean="0"/>
              <a:t>Pour les autres filières alimentaires, la traçabilité est une démarche volontaire, mais toutefois nécessaire pour assurer un gage de qualité aux consommateurs. Le nombre d'informations à collecter et à stocker peut être impressionnant c'est pourquoi un système de traçabilité efficace doit être mis en place.</a:t>
            </a:r>
          </a:p>
          <a:p>
            <a:pPr algn="just">
              <a:buNone/>
            </a:pP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71480"/>
            <a:ext cx="9144000" cy="582594"/>
          </a:xfrm>
        </p:spPr>
        <p:txBody>
          <a:bodyPr>
            <a:normAutofit fontScale="90000"/>
          </a:bodyPr>
          <a:lstStyle/>
          <a:p>
            <a:r>
              <a:rPr lang="fr-FR" dirty="0" smtClean="0">
                <a:solidFill>
                  <a:schemeClr val="tx2"/>
                </a:solidFill>
              </a:rPr>
              <a:t>La FAO prête une assistance technique aux fins suivantes:</a:t>
            </a:r>
            <a:br>
              <a:rPr lang="fr-FR" dirty="0" smtClean="0">
                <a:solidFill>
                  <a:schemeClr val="tx2"/>
                </a:solidFill>
              </a:rPr>
            </a:br>
            <a:endParaRPr lang="fr-FR" dirty="0">
              <a:solidFill>
                <a:schemeClr val="tx2"/>
              </a:solidFill>
            </a:endParaRPr>
          </a:p>
        </p:txBody>
      </p:sp>
      <p:sp>
        <p:nvSpPr>
          <p:cNvPr id="3" name="Espace réservé du contenu 2"/>
          <p:cNvSpPr>
            <a:spLocks noGrp="1"/>
          </p:cNvSpPr>
          <p:nvPr>
            <p:ph idx="1"/>
          </p:nvPr>
        </p:nvSpPr>
        <p:spPr>
          <a:xfrm>
            <a:off x="0" y="1142984"/>
            <a:ext cx="9144000" cy="5715016"/>
          </a:xfrm>
        </p:spPr>
        <p:txBody>
          <a:bodyPr>
            <a:normAutofit fontScale="85000" lnSpcReduction="10000"/>
          </a:bodyPr>
          <a:lstStyle/>
          <a:p>
            <a:pPr algn="just"/>
            <a:r>
              <a:rPr lang="fr-FR" b="1" dirty="0" smtClean="0"/>
              <a:t>évaluer </a:t>
            </a:r>
            <a:r>
              <a:rPr lang="fr-FR" b="1" dirty="0"/>
              <a:t>le système national de contrôle des aliments</a:t>
            </a:r>
            <a:r>
              <a:rPr lang="fr-FR" dirty="0"/>
              <a:t> au moyen d’un nouvel </a:t>
            </a:r>
            <a:r>
              <a:rPr lang="fr-FR" dirty="0">
                <a:hlinkClick r:id="rId2"/>
              </a:rPr>
              <a:t>outil</a:t>
            </a:r>
            <a:r>
              <a:rPr lang="fr-FR" dirty="0"/>
              <a:t> FAO/OMS qui permet aux pays de mettre en évidence les points à améliorer prioritairement et de planifier des activités successives et coordonnées pour atteindre les résultats escomptés. Cet outil fournit aussi des données de référence qui permettent de suivre les progrès; </a:t>
            </a:r>
          </a:p>
          <a:p>
            <a:pPr algn="just"/>
            <a:r>
              <a:rPr lang="fr-FR" dirty="0"/>
              <a:t>conseiller les administrations nationales au sujet des</a:t>
            </a:r>
            <a:r>
              <a:rPr lang="fr-FR" b="1" dirty="0"/>
              <a:t> cadres stratégiques et institutionnels</a:t>
            </a:r>
            <a:r>
              <a:rPr lang="fr-FR" dirty="0"/>
              <a:t> qui permettent de gérer la sécurité sanitaire et la qualité des aliments conformément aux exigences internationales en matière de sécurité sanitaire des aliments, notamment celles du Codex </a:t>
            </a:r>
            <a:r>
              <a:rPr lang="fr-FR" dirty="0" err="1"/>
              <a:t>Alimentarius</a:t>
            </a:r>
            <a:r>
              <a:rPr lang="fr-FR" dirty="0"/>
              <a:t>, et compte tenu des priorités et des besoins des pays, ainsi que des capacités et des institutions nationales et locales existantes;</a:t>
            </a:r>
          </a:p>
          <a:p>
            <a:pPr algn="just"/>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pPr algn="just"/>
            <a:r>
              <a:rPr lang="fr-FR" dirty="0"/>
              <a:t>élaborer des </a:t>
            </a:r>
            <a:r>
              <a:rPr lang="fr-FR" b="1" dirty="0"/>
              <a:t>cadres juridiques</a:t>
            </a:r>
            <a:r>
              <a:rPr lang="fr-FR" dirty="0"/>
              <a:t> nationaux modernes et efficaces dans le domaine des </a:t>
            </a:r>
            <a:r>
              <a:rPr lang="fr-FR" b="1" dirty="0"/>
              <a:t>aliments </a:t>
            </a:r>
            <a:r>
              <a:rPr lang="fr-FR" dirty="0"/>
              <a:t>par l’intermédiaire d’équipes de conseillers juridiques travaillant en étroite collaboration avec des experts de la sécurité sanitaire des aliments, en prêtant attention à l’harmonisation des cadres juridiques avec les exigences de l’OMC;</a:t>
            </a:r>
          </a:p>
          <a:p>
            <a:pPr algn="just"/>
            <a:r>
              <a:rPr lang="fr-FR" dirty="0"/>
              <a:t>élaborer des </a:t>
            </a:r>
            <a:r>
              <a:rPr lang="fr-FR" b="1" dirty="0"/>
              <a:t>réglementations </a:t>
            </a:r>
            <a:r>
              <a:rPr lang="fr-FR" dirty="0"/>
              <a:t>fondées sur des données scientifiques et sur les risques, qui exploitent judicieusement le cadre d’analyse des risques et qui reposent sur les normes, les principes directeurs et les codes d’usages du Codex </a:t>
            </a:r>
            <a:r>
              <a:rPr lang="fr-FR" dirty="0" err="1"/>
              <a:t>Alimentarius</a:t>
            </a:r>
            <a:r>
              <a:rPr lang="fr-FR" dirty="0"/>
              <a:t>;</a:t>
            </a:r>
          </a:p>
          <a:p>
            <a:pPr algn="just"/>
            <a:r>
              <a:rPr lang="fr-FR" dirty="0"/>
              <a:t>élaborer des programmes d’inspection et de surveillance des aliments axés sur les risques (gestion, compétences techniques à des fins d’inspection fondée sur les risques, échantillonnage et essais, notamment).</a:t>
            </a:r>
          </a:p>
          <a:p>
            <a:pPr algn="just"/>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85728"/>
            <a:ext cx="8858312" cy="6357982"/>
          </a:xfrm>
        </p:spPr>
        <p:txBody>
          <a:bodyPr>
            <a:normAutofit fontScale="85000" lnSpcReduction="10000"/>
          </a:bodyPr>
          <a:lstStyle/>
          <a:p>
            <a:pPr algn="just">
              <a:buNone/>
            </a:pPr>
            <a:r>
              <a:rPr lang="fr-FR" dirty="0" smtClean="0"/>
              <a:t>Tous </a:t>
            </a:r>
            <a:r>
              <a:rPr lang="fr-FR" dirty="0"/>
              <a:t>les consommateurs ont le droit d'attendre et </a:t>
            </a:r>
            <a:r>
              <a:rPr lang="fr-FR" dirty="0" smtClean="0"/>
              <a:t>d’exiger une </a:t>
            </a:r>
            <a:r>
              <a:rPr lang="fr-FR" dirty="0"/>
              <a:t>nourriture saine et de bonne qualité.</a:t>
            </a:r>
          </a:p>
          <a:p>
            <a:pPr algn="just"/>
            <a:r>
              <a:rPr lang="fr-FR" dirty="0"/>
              <a:t>Un bon fonctionnement du commerce international et domestique et une agriculture durable dépendent d’un approvisionnement d’aliments sains répondants aux exigences qualité de l’acheteur.</a:t>
            </a:r>
          </a:p>
          <a:p>
            <a:pPr algn="just"/>
            <a:r>
              <a:rPr lang="fr-FR" dirty="0"/>
              <a:t>Les entreprises de l’agroalimentaire doivent répondre à ces exigences en fournissant des aliments sains. Pour y parvenir, elles doivent mettre en place des systèmes de contrôle sanitaire et de qualité tout au long de la chaîne alimentaire. Ces systèmes se composent notamment des Bonnes pratiques d’hygiène (BPH), de bonnes pratiques agricoles (BPA), de bonnes pratiques de fabrication (BPF), les systèmes d’analyse de risques et points critiques pour leur maîtrise (HACCP) et les systèmes fondées sur l’HACCP.</a:t>
            </a:r>
          </a:p>
          <a:p>
            <a:pPr algn="just"/>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enie-alimentaire.com/local/cache-vignettes/L450xH300/Methode_5m-1-c9cf5.jpg"/>
          <p:cNvPicPr>
            <a:picLocks noChangeAspect="1" noChangeArrowheads="1"/>
          </p:cNvPicPr>
          <p:nvPr/>
        </p:nvPicPr>
        <p:blipFill>
          <a:blip r:embed="rId2"/>
          <a:srcRect/>
          <a:stretch>
            <a:fillRect/>
          </a:stretch>
        </p:blipFill>
        <p:spPr bwMode="auto">
          <a:xfrm>
            <a:off x="285720" y="214290"/>
            <a:ext cx="8643998" cy="5072098"/>
          </a:xfrm>
          <a:prstGeom prst="rect">
            <a:avLst/>
          </a:prstGeom>
          <a:noFill/>
        </p:spPr>
      </p:pic>
      <p:sp>
        <p:nvSpPr>
          <p:cNvPr id="5" name="Rectangle 4"/>
          <p:cNvSpPr/>
          <p:nvPr/>
        </p:nvSpPr>
        <p:spPr>
          <a:xfrm>
            <a:off x="3214678" y="6000768"/>
            <a:ext cx="3050002" cy="523220"/>
          </a:xfrm>
          <a:prstGeom prst="rect">
            <a:avLst/>
          </a:prstGeom>
        </p:spPr>
        <p:txBody>
          <a:bodyPr wrap="none">
            <a:spAutoFit/>
          </a:bodyPr>
          <a:lstStyle/>
          <a:p>
            <a:r>
              <a:rPr lang="fr-FR" sz="2800" b="1" dirty="0" smtClean="0">
                <a:latin typeface="Times New Roman" pitchFamily="18" charset="0"/>
                <a:cs typeface="Times New Roman" pitchFamily="18" charset="0"/>
              </a:rPr>
              <a:t>la méthode des 5M</a:t>
            </a:r>
            <a:endParaRPr lang="fr-FR" sz="28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643998" cy="6357982"/>
          </a:xfrm>
        </p:spPr>
        <p:txBody>
          <a:bodyPr>
            <a:normAutofit/>
          </a:bodyPr>
          <a:lstStyle/>
          <a:p>
            <a:pPr algn="just"/>
            <a:r>
              <a:rPr lang="fr-FR" dirty="0"/>
              <a:t>Toutes les entreprises, et principalement les petites entreprises de pays en développement, connaissent des difficultés à mettre en place des plans de maitrise sanitaire qui correspondent aux objectifs internationaux. Notre groupe de sécurité sanitaire et de qualité des aliments encourage l’usage de ces derniers par les entreprises agroalimentaires, dans la lignée de ce que préconise les codes d'usages, directives et recommandations du Codex </a:t>
            </a:r>
            <a:r>
              <a:rPr lang="fr-FR" dirty="0" err="1"/>
              <a:t>Alimentarius</a:t>
            </a:r>
            <a:r>
              <a:rPr lang="fr-FR"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9144000" cy="6572296"/>
          </a:xfrm>
        </p:spPr>
        <p:txBody>
          <a:bodyPr>
            <a:normAutofit lnSpcReduction="10000"/>
          </a:bodyPr>
          <a:lstStyle/>
          <a:p>
            <a:pPr algn="just">
              <a:buNone/>
            </a:pPr>
            <a:r>
              <a:rPr lang="fr-FR" b="1" dirty="0"/>
              <a:t>Les risques liés à l’hygiène sont nombreux aussi bien sur le produit fabriqué que sur la main d’</a:t>
            </a:r>
            <a:r>
              <a:rPr lang="fr-FR" b="1" dirty="0" err="1"/>
              <a:t>oeuvre</a:t>
            </a:r>
            <a:r>
              <a:rPr lang="fr-FR" b="1" dirty="0"/>
              <a:t>.</a:t>
            </a:r>
            <a:r>
              <a:rPr lang="fr-FR" dirty="0"/>
              <a:t> Par exemple, on ne demande pas à ses salariés de se laver les mains uniquement pour protéger son produit, cette action permet aussi de limiter les risques de contagion d’une maladie d’un salarié à un autre. On peut même être plus globale dans la réflexion est pourquoi pas présenter l’hygiène comme un ensemble de mesures destinées à rendre vos processus stables et maîtrisés au sens général.</a:t>
            </a:r>
          </a:p>
          <a:p>
            <a:pPr algn="just">
              <a:buNone/>
            </a:pPr>
            <a:r>
              <a:rPr lang="fr-FR" dirty="0"/>
              <a:t> </a:t>
            </a:r>
            <a:r>
              <a:rPr lang="fr-FR" dirty="0" smtClean="0"/>
              <a:t>Le </a:t>
            </a:r>
            <a:r>
              <a:rPr lang="fr-FR" dirty="0"/>
              <a:t>terme hygiène mentale existe bien...Vous l’aurez compris, </a:t>
            </a:r>
            <a:r>
              <a:rPr lang="fr-FR" b="1" dirty="0"/>
              <a:t>l'hygiène ne fait donc pas que référence à la propreté !</a:t>
            </a:r>
            <a:endParaRPr lang="fr-FR" dirty="0"/>
          </a:p>
          <a:p>
            <a:pPr algn="just">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Il existe de nombreux guides par secteur d’activité permettant d’adapter ces pratiques à vos </a:t>
            </a:r>
            <a:r>
              <a:rPr lang="fr-FR" dirty="0" err="1"/>
              <a:t>process</a:t>
            </a:r>
            <a:r>
              <a:rPr lang="fr-FR" dirty="0"/>
              <a:t>. </a:t>
            </a:r>
            <a:r>
              <a:rPr lang="fr-FR" b="1" dirty="0"/>
              <a:t>Cet article n’a pas pour but de remplacer ce type de guide mais plutôt de vous donner une stratégie, une façon de penser et des réflexes de BPH.</a:t>
            </a:r>
            <a:endParaRPr lang="fr-FR" dirty="0"/>
          </a:p>
          <a:p>
            <a:r>
              <a:rPr lang="fr-FR" dirty="0"/>
              <a:t> </a:t>
            </a:r>
          </a:p>
          <a:p>
            <a:r>
              <a:rPr lang="fr-FR" b="1" dirty="0"/>
              <a:t>Le sujet est tellement vaste qu’il est préférable de présenter la logique des BPH à partir d’exemples concrets et de sectoriser ces exemples avec la méthode 5M.</a:t>
            </a:r>
            <a:endParaRPr lang="fr-FR"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2380</Words>
  <Application>Microsoft Office PowerPoint</Application>
  <PresentationFormat>Affichage à l'écran (4:3)</PresentationFormat>
  <Paragraphs>113</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 Bonnes pratiques d’hygiène</vt:lpstr>
      <vt:lpstr>Diapositive 2</vt:lpstr>
      <vt:lpstr>Les bonnes pratiques d’hygiène (BPH) </vt:lpstr>
      <vt:lpstr>Diapositive 4</vt:lpstr>
      <vt:lpstr>Diapositive 5</vt:lpstr>
      <vt:lpstr>Diapositive 6</vt:lpstr>
      <vt:lpstr>Diapositive 7</vt:lpstr>
      <vt:lpstr>Diapositive 8</vt:lpstr>
      <vt:lpstr>Diapositive 9</vt:lpstr>
      <vt:lpstr>Matériel </vt:lpstr>
      <vt:lpstr>Diapositive 11</vt:lpstr>
      <vt:lpstr>Milieu </vt:lpstr>
      <vt:lpstr>Méthode </vt:lpstr>
      <vt:lpstr>Diapositive 14</vt:lpstr>
      <vt:lpstr>Matière et Main d’oeuvre  </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Le rôle de la FAO </vt:lpstr>
      <vt:lpstr>Diapositive 30</vt:lpstr>
      <vt:lpstr>Diapositive 31</vt:lpstr>
      <vt:lpstr>Diapositive 32</vt:lpstr>
      <vt:lpstr>Diapositive 33</vt:lpstr>
      <vt:lpstr>Diapositive 34</vt:lpstr>
      <vt:lpstr>Systèmes de contrôle des aliments </vt:lpstr>
      <vt:lpstr>Pourquoi ces systèmes sont-ils importants? </vt:lpstr>
      <vt:lpstr>Diapositive 37</vt:lpstr>
      <vt:lpstr>Fonctionnement d’un système de contrôle des aliments</vt:lpstr>
      <vt:lpstr>Diapositive 39</vt:lpstr>
      <vt:lpstr>1.Traçabilité: Procédure de retrait/rappel des produits et des aliments</vt:lpstr>
      <vt:lpstr>la traçabilité alimentaire</vt:lpstr>
      <vt:lpstr>Diapositive 42</vt:lpstr>
      <vt:lpstr>Qu’est-ce que la traçabilité ? </vt:lpstr>
      <vt:lpstr>Exemple de traçabilité en IAA  </vt:lpstr>
      <vt:lpstr>Diapositive 45</vt:lpstr>
      <vt:lpstr>La FAO prête une assistance technique aux fins suivantes: </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FAO  Bonnes pratiques d’hygiène et HACCP</dc:title>
  <dc:creator>Admin</dc:creator>
  <cp:lastModifiedBy>Admin</cp:lastModifiedBy>
  <cp:revision>11</cp:revision>
  <dcterms:created xsi:type="dcterms:W3CDTF">2020-04-23T13:47:18Z</dcterms:created>
  <dcterms:modified xsi:type="dcterms:W3CDTF">2020-04-23T15:09:31Z</dcterms:modified>
</cp:coreProperties>
</file>