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43"/>
  </p:notesMasterIdLst>
  <p:handoutMasterIdLst>
    <p:handoutMasterId r:id="rId44"/>
  </p:handoutMasterIdLst>
  <p:sldIdLst>
    <p:sldId id="305" r:id="rId5"/>
    <p:sldId id="296"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284" r:id="rId20"/>
    <p:sldId id="286" r:id="rId21"/>
    <p:sldId id="285" r:id="rId22"/>
    <p:sldId id="287" r:id="rId23"/>
    <p:sldId id="288" r:id="rId24"/>
    <p:sldId id="289" r:id="rId25"/>
    <p:sldId id="290" r:id="rId26"/>
    <p:sldId id="291" r:id="rId27"/>
    <p:sldId id="292" r:id="rId28"/>
    <p:sldId id="274" r:id="rId29"/>
    <p:sldId id="276" r:id="rId30"/>
    <p:sldId id="275" r:id="rId31"/>
    <p:sldId id="272" r:id="rId32"/>
    <p:sldId id="273" r:id="rId33"/>
    <p:sldId id="293" r:id="rId34"/>
    <p:sldId id="294" r:id="rId35"/>
    <p:sldId id="295" r:id="rId36"/>
    <p:sldId id="277" r:id="rId37"/>
    <p:sldId id="320" r:id="rId38"/>
    <p:sldId id="324" r:id="rId39"/>
    <p:sldId id="321" r:id="rId40"/>
    <p:sldId id="322" r:id="rId41"/>
    <p:sldId id="323"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enyettou Samia" initials="BS" lastIdx="2" clrIdx="6">
    <p:extLst>
      <p:ext uri="{19B8F6BF-5375-455C-9EA6-DF929625EA0E}">
        <p15:presenceInfo xmlns:p15="http://schemas.microsoft.com/office/powerpoint/2012/main" userId="S::samia.benyettou@univ-tlemcen.dz::ca065129-e81e-4699-be19-a2c341ace0ac" providerId="AD"/>
      </p:ext>
    </p:extLst>
  </p:cmAuthor>
  <p:cmAuthor id="6" name="Auteu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79" autoAdjust="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2-02-23T23:10:05.718" idx="1">
    <p:pos x="10" y="10"/>
    <p:text>Avantages :
La rapidité dans la résolution des problème.
La régularité des messages, l’ordre, la discipline.
Inconvénients:
-Seul l’homme central (leader) éprouve de la satisfaction dans son travail, son pouvoir est d’autant plus grand que lui seul peut prendre des décisions éclairées, chose que les autres collaborateurs seraient incapables de faire.
-Le réseau centralisé empêche le vérification des informations et la correction mutuelle des erreurs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2-02-23T23:15:32.603" idx="2">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07A2F-06C5-454E-BD69-78CB1739218D}"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fr-FR"/>
        </a:p>
      </dgm:t>
    </dgm:pt>
    <dgm:pt modelId="{C2E92A54-1B61-450A-828A-23746FAC40FE}">
      <dgm:prSet phldrT="[Text]" custT="1"/>
      <dgm:spPr/>
      <dgm:t>
        <a:bodyPr/>
        <a:lstStyle/>
        <a:p>
          <a:r>
            <a:rPr lang="fr-FR" sz="1600" dirty="0"/>
            <a:t>Réseau de communication</a:t>
          </a:r>
          <a:r>
            <a:rPr lang="fr-FR" sz="6600" dirty="0"/>
            <a:t> </a:t>
          </a:r>
        </a:p>
      </dgm:t>
    </dgm:pt>
    <dgm:pt modelId="{CC88A2F0-35BE-4815-93D3-E225F402C696}" type="parTrans" cxnId="{88E36A43-3508-430B-A52C-2E31BC030714}">
      <dgm:prSet/>
      <dgm:spPr/>
      <dgm:t>
        <a:bodyPr/>
        <a:lstStyle/>
        <a:p>
          <a:endParaRPr lang="fr-FR"/>
        </a:p>
      </dgm:t>
    </dgm:pt>
    <dgm:pt modelId="{99E429D8-BAE8-43A1-8360-023E16029CF4}" type="sibTrans" cxnId="{88E36A43-3508-430B-A52C-2E31BC030714}">
      <dgm:prSet/>
      <dgm:spPr/>
      <dgm:t>
        <a:bodyPr/>
        <a:lstStyle/>
        <a:p>
          <a:endParaRPr lang="fr-FR"/>
        </a:p>
      </dgm:t>
    </dgm:pt>
    <dgm:pt modelId="{52BFE23B-4951-468D-8021-DD54D48AF28D}">
      <dgm:prSet phldrT="[Text]" custT="1"/>
      <dgm:spPr/>
      <dgm:t>
        <a:bodyPr/>
        <a:lstStyle/>
        <a:p>
          <a:r>
            <a:rPr lang="fr-FR" sz="1400" dirty="0"/>
            <a:t>cercle</a:t>
          </a:r>
        </a:p>
      </dgm:t>
    </dgm:pt>
    <dgm:pt modelId="{5E0AB159-23FF-436A-993B-EC92C79D22B5}" type="parTrans" cxnId="{C2DADCD8-356A-4104-966C-144550EB4525}">
      <dgm:prSet/>
      <dgm:spPr/>
      <dgm:t>
        <a:bodyPr/>
        <a:lstStyle/>
        <a:p>
          <a:endParaRPr lang="fr-FR"/>
        </a:p>
      </dgm:t>
    </dgm:pt>
    <dgm:pt modelId="{FD900D3A-62CA-4A3E-8E98-8BA405DF8A10}" type="sibTrans" cxnId="{C2DADCD8-356A-4104-966C-144550EB4525}">
      <dgm:prSet/>
      <dgm:spPr/>
      <dgm:t>
        <a:bodyPr/>
        <a:lstStyle/>
        <a:p>
          <a:endParaRPr lang="fr-FR"/>
        </a:p>
      </dgm:t>
    </dgm:pt>
    <dgm:pt modelId="{9E81470E-A2F2-47F4-B7AE-F4207A643C6B}">
      <dgm:prSet phldrT="[Text]" custT="1"/>
      <dgm:spPr/>
      <dgm:t>
        <a:bodyPr/>
        <a:lstStyle/>
        <a:p>
          <a:r>
            <a:rPr lang="fr-FR" sz="1400" dirty="0"/>
            <a:t>Ligne </a:t>
          </a:r>
        </a:p>
      </dgm:t>
    </dgm:pt>
    <dgm:pt modelId="{6ABC6473-9002-492B-AD9E-393184625F69}" type="parTrans" cxnId="{776FFBBF-F401-4B0B-B7F4-498DA304EE60}">
      <dgm:prSet/>
      <dgm:spPr/>
      <dgm:t>
        <a:bodyPr/>
        <a:lstStyle/>
        <a:p>
          <a:endParaRPr lang="fr-FR"/>
        </a:p>
      </dgm:t>
    </dgm:pt>
    <dgm:pt modelId="{2A1DE666-AF2A-4DA4-B7F4-D19BCFCEDF42}" type="sibTrans" cxnId="{776FFBBF-F401-4B0B-B7F4-498DA304EE60}">
      <dgm:prSet/>
      <dgm:spPr/>
      <dgm:t>
        <a:bodyPr/>
        <a:lstStyle/>
        <a:p>
          <a:endParaRPr lang="fr-FR"/>
        </a:p>
      </dgm:t>
    </dgm:pt>
    <dgm:pt modelId="{83210B4B-0974-4245-9EF6-53AA6FFCAFE1}">
      <dgm:prSet phldrT="[Text]" custT="1"/>
      <dgm:spPr/>
      <dgm:t>
        <a:bodyPr/>
        <a:lstStyle/>
        <a:p>
          <a:r>
            <a:rPr lang="fr-FR" sz="1400" dirty="0"/>
            <a:t>y</a:t>
          </a:r>
        </a:p>
      </dgm:t>
    </dgm:pt>
    <dgm:pt modelId="{7E06DA08-8A78-4016-B2F8-C47A3AA0B1AB}" type="parTrans" cxnId="{6E3BD4E5-E6DD-4960-9A65-67C58AA9B106}">
      <dgm:prSet/>
      <dgm:spPr/>
      <dgm:t>
        <a:bodyPr/>
        <a:lstStyle/>
        <a:p>
          <a:endParaRPr lang="fr-FR"/>
        </a:p>
      </dgm:t>
    </dgm:pt>
    <dgm:pt modelId="{1B195054-D9B8-40D4-9841-6C9BF8546848}" type="sibTrans" cxnId="{6E3BD4E5-E6DD-4960-9A65-67C58AA9B106}">
      <dgm:prSet/>
      <dgm:spPr/>
      <dgm:t>
        <a:bodyPr/>
        <a:lstStyle/>
        <a:p>
          <a:endParaRPr lang="fr-FR"/>
        </a:p>
      </dgm:t>
    </dgm:pt>
    <dgm:pt modelId="{6176DE3D-E959-45D3-AFA9-5F67C7886E37}">
      <dgm:prSet phldrT="[Text]" custT="1"/>
      <dgm:spPr/>
      <dgm:t>
        <a:bodyPr/>
        <a:lstStyle/>
        <a:p>
          <a:r>
            <a:rPr lang="fr-FR" sz="1400" dirty="0"/>
            <a:t>centralisé</a:t>
          </a:r>
        </a:p>
      </dgm:t>
    </dgm:pt>
    <dgm:pt modelId="{4A1F44E7-B4B7-42E8-92E2-D534D4DDA621}" type="parTrans" cxnId="{E30894AA-7069-4A8A-AB3B-50B24B6FC19A}">
      <dgm:prSet/>
      <dgm:spPr/>
      <dgm:t>
        <a:bodyPr/>
        <a:lstStyle/>
        <a:p>
          <a:endParaRPr lang="fr-FR"/>
        </a:p>
      </dgm:t>
    </dgm:pt>
    <dgm:pt modelId="{3C66478D-2813-4003-A5C7-CC52E92BC0E2}" type="sibTrans" cxnId="{E30894AA-7069-4A8A-AB3B-50B24B6FC19A}">
      <dgm:prSet/>
      <dgm:spPr/>
      <dgm:t>
        <a:bodyPr/>
        <a:lstStyle/>
        <a:p>
          <a:endParaRPr lang="fr-FR"/>
        </a:p>
      </dgm:t>
    </dgm:pt>
    <dgm:pt modelId="{BB13CE5D-0494-457D-A790-321C3592EA2C}">
      <dgm:prSet phldrT="[Text]" custT="1"/>
      <dgm:spPr/>
      <dgm:t>
        <a:bodyPr/>
        <a:lstStyle/>
        <a:p>
          <a:r>
            <a:rPr lang="fr-FR" sz="1400" dirty="0"/>
            <a:t>interconnecté</a:t>
          </a:r>
        </a:p>
      </dgm:t>
    </dgm:pt>
    <dgm:pt modelId="{7E136E93-8762-436E-9DDA-72750903AFB6}" type="parTrans" cxnId="{251F0F7B-E29B-4435-9B19-A354325D4EC8}">
      <dgm:prSet/>
      <dgm:spPr/>
      <dgm:t>
        <a:bodyPr/>
        <a:lstStyle/>
        <a:p>
          <a:endParaRPr lang="fr-FR"/>
        </a:p>
      </dgm:t>
    </dgm:pt>
    <dgm:pt modelId="{D6B264E9-CC7B-4F95-AB66-88C17ECE78FD}" type="sibTrans" cxnId="{251F0F7B-E29B-4435-9B19-A354325D4EC8}">
      <dgm:prSet/>
      <dgm:spPr/>
      <dgm:t>
        <a:bodyPr/>
        <a:lstStyle/>
        <a:p>
          <a:endParaRPr lang="fr-FR"/>
        </a:p>
      </dgm:t>
    </dgm:pt>
    <dgm:pt modelId="{7731998A-453B-4D1A-BCDB-24F59C98AD30}" type="pres">
      <dgm:prSet presAssocID="{B5C07A2F-06C5-454E-BD69-78CB1739218D}" presName="composite" presStyleCnt="0">
        <dgm:presLayoutVars>
          <dgm:chMax val="1"/>
          <dgm:dir/>
          <dgm:resizeHandles val="exact"/>
        </dgm:presLayoutVars>
      </dgm:prSet>
      <dgm:spPr/>
    </dgm:pt>
    <dgm:pt modelId="{F6417CA7-1CC7-4EE5-95B8-89A30B6D7DDD}" type="pres">
      <dgm:prSet presAssocID="{B5C07A2F-06C5-454E-BD69-78CB1739218D}" presName="radial" presStyleCnt="0">
        <dgm:presLayoutVars>
          <dgm:animLvl val="ctr"/>
        </dgm:presLayoutVars>
      </dgm:prSet>
      <dgm:spPr/>
    </dgm:pt>
    <dgm:pt modelId="{6BA472CE-1B74-4739-BEAA-F789332CB2E9}" type="pres">
      <dgm:prSet presAssocID="{C2E92A54-1B61-450A-828A-23746FAC40FE}" presName="centerShape" presStyleLbl="vennNode1" presStyleIdx="0" presStyleCnt="6"/>
      <dgm:spPr/>
    </dgm:pt>
    <dgm:pt modelId="{5D7C9DDB-04EC-4F77-83DC-E378A51C778C}" type="pres">
      <dgm:prSet presAssocID="{52BFE23B-4951-468D-8021-DD54D48AF28D}" presName="node" presStyleLbl="vennNode1" presStyleIdx="1" presStyleCnt="6">
        <dgm:presLayoutVars>
          <dgm:bulletEnabled val="1"/>
        </dgm:presLayoutVars>
      </dgm:prSet>
      <dgm:spPr/>
    </dgm:pt>
    <dgm:pt modelId="{9B8117DB-2F14-4DF1-B3A8-3CDB36B191C4}" type="pres">
      <dgm:prSet presAssocID="{9E81470E-A2F2-47F4-B7AE-F4207A643C6B}" presName="node" presStyleLbl="vennNode1" presStyleIdx="2" presStyleCnt="6">
        <dgm:presLayoutVars>
          <dgm:bulletEnabled val="1"/>
        </dgm:presLayoutVars>
      </dgm:prSet>
      <dgm:spPr/>
    </dgm:pt>
    <dgm:pt modelId="{5C97D59C-561B-47C7-948A-FF902D5AA6D0}" type="pres">
      <dgm:prSet presAssocID="{BB13CE5D-0494-457D-A790-321C3592EA2C}" presName="node" presStyleLbl="vennNode1" presStyleIdx="3" presStyleCnt="6">
        <dgm:presLayoutVars>
          <dgm:bulletEnabled val="1"/>
        </dgm:presLayoutVars>
      </dgm:prSet>
      <dgm:spPr/>
    </dgm:pt>
    <dgm:pt modelId="{FACE2FF7-04AE-46EE-B6A4-CDADCEE8E0AD}" type="pres">
      <dgm:prSet presAssocID="{83210B4B-0974-4245-9EF6-53AA6FFCAFE1}" presName="node" presStyleLbl="vennNode1" presStyleIdx="4" presStyleCnt="6">
        <dgm:presLayoutVars>
          <dgm:bulletEnabled val="1"/>
        </dgm:presLayoutVars>
      </dgm:prSet>
      <dgm:spPr/>
    </dgm:pt>
    <dgm:pt modelId="{95468680-5749-4007-B0ED-320F16D1BB5F}" type="pres">
      <dgm:prSet presAssocID="{6176DE3D-E959-45D3-AFA9-5F67C7886E37}" presName="node" presStyleLbl="vennNode1" presStyleIdx="5" presStyleCnt="6">
        <dgm:presLayoutVars>
          <dgm:bulletEnabled val="1"/>
        </dgm:presLayoutVars>
      </dgm:prSet>
      <dgm:spPr/>
    </dgm:pt>
  </dgm:ptLst>
  <dgm:cxnLst>
    <dgm:cxn modelId="{1981400C-5095-4128-8DDC-A31B42EAF6D8}" type="presOf" srcId="{BB13CE5D-0494-457D-A790-321C3592EA2C}" destId="{5C97D59C-561B-47C7-948A-FF902D5AA6D0}" srcOrd="0" destOrd="0" presId="urn:microsoft.com/office/officeart/2005/8/layout/radial3"/>
    <dgm:cxn modelId="{88E36A43-3508-430B-A52C-2E31BC030714}" srcId="{B5C07A2F-06C5-454E-BD69-78CB1739218D}" destId="{C2E92A54-1B61-450A-828A-23746FAC40FE}" srcOrd="0" destOrd="0" parTransId="{CC88A2F0-35BE-4815-93D3-E225F402C696}" sibTransId="{99E429D8-BAE8-43A1-8360-023E16029CF4}"/>
    <dgm:cxn modelId="{90F87E58-202B-451C-9E13-2A4B6346DF7F}" type="presOf" srcId="{83210B4B-0974-4245-9EF6-53AA6FFCAFE1}" destId="{FACE2FF7-04AE-46EE-B6A4-CDADCEE8E0AD}" srcOrd="0" destOrd="0" presId="urn:microsoft.com/office/officeart/2005/8/layout/radial3"/>
    <dgm:cxn modelId="{251F0F7B-E29B-4435-9B19-A354325D4EC8}" srcId="{C2E92A54-1B61-450A-828A-23746FAC40FE}" destId="{BB13CE5D-0494-457D-A790-321C3592EA2C}" srcOrd="2" destOrd="0" parTransId="{7E136E93-8762-436E-9DDA-72750903AFB6}" sibTransId="{D6B264E9-CC7B-4F95-AB66-88C17ECE78FD}"/>
    <dgm:cxn modelId="{EBA6479B-C158-4E93-81D1-92D0F72DD269}" type="presOf" srcId="{9E81470E-A2F2-47F4-B7AE-F4207A643C6B}" destId="{9B8117DB-2F14-4DF1-B3A8-3CDB36B191C4}" srcOrd="0" destOrd="0" presId="urn:microsoft.com/office/officeart/2005/8/layout/radial3"/>
    <dgm:cxn modelId="{E19E16A3-6820-4A85-88FE-CB9BBFE0EE50}" type="presOf" srcId="{52BFE23B-4951-468D-8021-DD54D48AF28D}" destId="{5D7C9DDB-04EC-4F77-83DC-E378A51C778C}" srcOrd="0" destOrd="0" presId="urn:microsoft.com/office/officeart/2005/8/layout/radial3"/>
    <dgm:cxn modelId="{8EED0DA4-C8BE-48A9-8EFE-9C85250D7717}" type="presOf" srcId="{C2E92A54-1B61-450A-828A-23746FAC40FE}" destId="{6BA472CE-1B74-4739-BEAA-F789332CB2E9}" srcOrd="0" destOrd="0" presId="urn:microsoft.com/office/officeart/2005/8/layout/radial3"/>
    <dgm:cxn modelId="{E30894AA-7069-4A8A-AB3B-50B24B6FC19A}" srcId="{C2E92A54-1B61-450A-828A-23746FAC40FE}" destId="{6176DE3D-E959-45D3-AFA9-5F67C7886E37}" srcOrd="4" destOrd="0" parTransId="{4A1F44E7-B4B7-42E8-92E2-D534D4DDA621}" sibTransId="{3C66478D-2813-4003-A5C7-CC52E92BC0E2}"/>
    <dgm:cxn modelId="{776FFBBF-F401-4B0B-B7F4-498DA304EE60}" srcId="{C2E92A54-1B61-450A-828A-23746FAC40FE}" destId="{9E81470E-A2F2-47F4-B7AE-F4207A643C6B}" srcOrd="1" destOrd="0" parTransId="{6ABC6473-9002-492B-AD9E-393184625F69}" sibTransId="{2A1DE666-AF2A-4DA4-B7F4-D19BCFCEDF42}"/>
    <dgm:cxn modelId="{52088FCC-2E56-43F2-8830-236E67A2FCF6}" type="presOf" srcId="{B5C07A2F-06C5-454E-BD69-78CB1739218D}" destId="{7731998A-453B-4D1A-BCDB-24F59C98AD30}" srcOrd="0" destOrd="0" presId="urn:microsoft.com/office/officeart/2005/8/layout/radial3"/>
    <dgm:cxn modelId="{C8ACB7D0-70D4-4DF3-B298-1A29DD6383EC}" type="presOf" srcId="{6176DE3D-E959-45D3-AFA9-5F67C7886E37}" destId="{95468680-5749-4007-B0ED-320F16D1BB5F}" srcOrd="0" destOrd="0" presId="urn:microsoft.com/office/officeart/2005/8/layout/radial3"/>
    <dgm:cxn modelId="{C2DADCD8-356A-4104-966C-144550EB4525}" srcId="{C2E92A54-1B61-450A-828A-23746FAC40FE}" destId="{52BFE23B-4951-468D-8021-DD54D48AF28D}" srcOrd="0" destOrd="0" parTransId="{5E0AB159-23FF-436A-993B-EC92C79D22B5}" sibTransId="{FD900D3A-62CA-4A3E-8E98-8BA405DF8A10}"/>
    <dgm:cxn modelId="{6E3BD4E5-E6DD-4960-9A65-67C58AA9B106}" srcId="{C2E92A54-1B61-450A-828A-23746FAC40FE}" destId="{83210B4B-0974-4245-9EF6-53AA6FFCAFE1}" srcOrd="3" destOrd="0" parTransId="{7E06DA08-8A78-4016-B2F8-C47A3AA0B1AB}" sibTransId="{1B195054-D9B8-40D4-9841-6C9BF8546848}"/>
    <dgm:cxn modelId="{1A6DB9B2-8671-4306-974B-6B26D7BC17B8}" type="presParOf" srcId="{7731998A-453B-4D1A-BCDB-24F59C98AD30}" destId="{F6417CA7-1CC7-4EE5-95B8-89A30B6D7DDD}" srcOrd="0" destOrd="0" presId="urn:microsoft.com/office/officeart/2005/8/layout/radial3"/>
    <dgm:cxn modelId="{4343B9B6-003E-480E-BE08-E5E5B6FFE02C}" type="presParOf" srcId="{F6417CA7-1CC7-4EE5-95B8-89A30B6D7DDD}" destId="{6BA472CE-1B74-4739-BEAA-F789332CB2E9}" srcOrd="0" destOrd="0" presId="urn:microsoft.com/office/officeart/2005/8/layout/radial3"/>
    <dgm:cxn modelId="{3DAC992A-768B-47E2-BEEA-426EFD9EA782}" type="presParOf" srcId="{F6417CA7-1CC7-4EE5-95B8-89A30B6D7DDD}" destId="{5D7C9DDB-04EC-4F77-83DC-E378A51C778C}" srcOrd="1" destOrd="0" presId="urn:microsoft.com/office/officeart/2005/8/layout/radial3"/>
    <dgm:cxn modelId="{DCDB6E7C-4415-4AAE-9AC3-C0EC2BDE7A18}" type="presParOf" srcId="{F6417CA7-1CC7-4EE5-95B8-89A30B6D7DDD}" destId="{9B8117DB-2F14-4DF1-B3A8-3CDB36B191C4}" srcOrd="2" destOrd="0" presId="urn:microsoft.com/office/officeart/2005/8/layout/radial3"/>
    <dgm:cxn modelId="{C7F316D9-95FC-447C-8840-7857E23A24AE}" type="presParOf" srcId="{F6417CA7-1CC7-4EE5-95B8-89A30B6D7DDD}" destId="{5C97D59C-561B-47C7-948A-FF902D5AA6D0}" srcOrd="3" destOrd="0" presId="urn:microsoft.com/office/officeart/2005/8/layout/radial3"/>
    <dgm:cxn modelId="{F2640683-19F9-4C0E-AEB0-2F7C99A1FE04}" type="presParOf" srcId="{F6417CA7-1CC7-4EE5-95B8-89A30B6D7DDD}" destId="{FACE2FF7-04AE-46EE-B6A4-CDADCEE8E0AD}" srcOrd="4" destOrd="0" presId="urn:microsoft.com/office/officeart/2005/8/layout/radial3"/>
    <dgm:cxn modelId="{7A5B9B1B-9FC7-4434-B5D8-DEAC23DF9EFA}" type="presParOf" srcId="{F6417CA7-1CC7-4EE5-95B8-89A30B6D7DDD}" destId="{95468680-5749-4007-B0ED-320F16D1BB5F}"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472CE-1B74-4739-BEAA-F789332CB2E9}">
      <dsp:nvSpPr>
        <dsp:cNvPr id="0" name=""/>
        <dsp:cNvSpPr/>
      </dsp:nvSpPr>
      <dsp:spPr>
        <a:xfrm>
          <a:off x="4217699" y="1272577"/>
          <a:ext cx="2949941" cy="294994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Réseau de communication</a:t>
          </a:r>
          <a:r>
            <a:rPr lang="fr-FR" sz="6600" kern="1200" dirty="0"/>
            <a:t> </a:t>
          </a:r>
        </a:p>
      </dsp:txBody>
      <dsp:txXfrm>
        <a:off x="4649708" y="1704586"/>
        <a:ext cx="2085923" cy="2085923"/>
      </dsp:txXfrm>
    </dsp:sp>
    <dsp:sp modelId="{5D7C9DDB-04EC-4F77-83DC-E378A51C778C}">
      <dsp:nvSpPr>
        <dsp:cNvPr id="0" name=""/>
        <dsp:cNvSpPr/>
      </dsp:nvSpPr>
      <dsp:spPr>
        <a:xfrm>
          <a:off x="4955185" y="91012"/>
          <a:ext cx="1474970" cy="147497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cercle</a:t>
          </a:r>
        </a:p>
      </dsp:txBody>
      <dsp:txXfrm>
        <a:off x="5171189" y="307016"/>
        <a:ext cx="1042962" cy="1042962"/>
      </dsp:txXfrm>
    </dsp:sp>
    <dsp:sp modelId="{9B8117DB-2F14-4DF1-B3A8-3CDB36B191C4}">
      <dsp:nvSpPr>
        <dsp:cNvPr id="0" name=""/>
        <dsp:cNvSpPr/>
      </dsp:nvSpPr>
      <dsp:spPr>
        <a:xfrm>
          <a:off x="6780310" y="1417043"/>
          <a:ext cx="1474970" cy="147497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Ligne </a:t>
          </a:r>
        </a:p>
      </dsp:txBody>
      <dsp:txXfrm>
        <a:off x="6996314" y="1633047"/>
        <a:ext cx="1042962" cy="1042962"/>
      </dsp:txXfrm>
    </dsp:sp>
    <dsp:sp modelId="{5C97D59C-561B-47C7-948A-FF902D5AA6D0}">
      <dsp:nvSpPr>
        <dsp:cNvPr id="0" name=""/>
        <dsp:cNvSpPr/>
      </dsp:nvSpPr>
      <dsp:spPr>
        <a:xfrm>
          <a:off x="6083174" y="3562607"/>
          <a:ext cx="1474970" cy="147497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interconnecté</a:t>
          </a:r>
        </a:p>
      </dsp:txBody>
      <dsp:txXfrm>
        <a:off x="6299178" y="3778611"/>
        <a:ext cx="1042962" cy="1042962"/>
      </dsp:txXfrm>
    </dsp:sp>
    <dsp:sp modelId="{FACE2FF7-04AE-46EE-B6A4-CDADCEE8E0AD}">
      <dsp:nvSpPr>
        <dsp:cNvPr id="0" name=""/>
        <dsp:cNvSpPr/>
      </dsp:nvSpPr>
      <dsp:spPr>
        <a:xfrm>
          <a:off x="3827195" y="3562607"/>
          <a:ext cx="1474970" cy="147497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y</a:t>
          </a:r>
        </a:p>
      </dsp:txBody>
      <dsp:txXfrm>
        <a:off x="4043199" y="3778611"/>
        <a:ext cx="1042962" cy="1042962"/>
      </dsp:txXfrm>
    </dsp:sp>
    <dsp:sp modelId="{95468680-5749-4007-B0ED-320F16D1BB5F}">
      <dsp:nvSpPr>
        <dsp:cNvPr id="0" name=""/>
        <dsp:cNvSpPr/>
      </dsp:nvSpPr>
      <dsp:spPr>
        <a:xfrm>
          <a:off x="3130059" y="1417043"/>
          <a:ext cx="1474970" cy="147497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centralisé</a:t>
          </a:r>
        </a:p>
      </dsp:txBody>
      <dsp:txXfrm>
        <a:off x="3346063" y="1633047"/>
        <a:ext cx="1042962" cy="10429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835A2FAA-00D7-4906-94FC-52F75B867E12}" type="datetime1">
              <a:rPr lang="fr-FR" smtClean="0"/>
              <a:t>01/05/2024</a:t>
            </a:fld>
            <a:endParaRPr lang="fr-FR"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17369B77-94AB-0344-9EBF-9DB9EE8D3ABC}" type="slidenum">
              <a:rPr lang="fr-FR" smtClean="0"/>
              <a:t>‹N°›</a:t>
            </a:fld>
            <a:endParaRPr lang="fr-FR"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E80C4560-5FBB-485D-BE83-008463A93D3F}" type="datetime1">
              <a:rPr lang="fr-FR" smtClean="0"/>
              <a:pPr/>
              <a:t>01/05/2024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775476F-A808-1F46-A368-07984F6DA22E}" type="slidenum">
              <a:rPr lang="fr-FR" smtClean="0"/>
              <a:t>‹N°›</a:t>
            </a:fld>
            <a:endParaRPr lang="fr-FR"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1</a:t>
            </a:fld>
            <a:endParaRPr lang="fr-FR" dirty="0"/>
          </a:p>
        </p:txBody>
      </p:sp>
    </p:spTree>
    <p:extLst>
      <p:ext uri="{BB962C8B-B14F-4D97-AF65-F5344CB8AC3E}">
        <p14:creationId xmlns:p14="http://schemas.microsoft.com/office/powerpoint/2010/main" val="283061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2</a:t>
            </a:fld>
            <a:endParaRPr lang="fr-FR" dirty="0"/>
          </a:p>
        </p:txBody>
      </p:sp>
    </p:spTree>
    <p:extLst>
      <p:ext uri="{BB962C8B-B14F-4D97-AF65-F5344CB8AC3E}">
        <p14:creationId xmlns:p14="http://schemas.microsoft.com/office/powerpoint/2010/main" val="32702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37B6D-6A53-4221-B388-3A74DE60F76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A8EEA7E-D457-4076-AAAD-5B0DFACC00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E1FEA6-FF39-45F8-8D85-9C64D4C3C023}"/>
              </a:ext>
            </a:extLst>
          </p:cNvPr>
          <p:cNvSpPr>
            <a:spLocks noGrp="1"/>
          </p:cNvSpPr>
          <p:nvPr>
            <p:ph type="dt" sz="half" idx="10"/>
          </p:nvPr>
        </p:nvSpPr>
        <p:spPr/>
        <p:txBody>
          <a:bodyPr/>
          <a:lstStyle/>
          <a:p>
            <a:fld id="{DDA51639-B2D6-4652-B8C3-1B4C224A7BAF}" type="datetimeFigureOut">
              <a:rPr lang="en-US" smtClean="0"/>
              <a:t>5/1/2024</a:t>
            </a:fld>
            <a:endParaRPr lang="en-US" dirty="0"/>
          </a:p>
        </p:txBody>
      </p:sp>
      <p:sp>
        <p:nvSpPr>
          <p:cNvPr id="5" name="Espace réservé du pied de page 4">
            <a:extLst>
              <a:ext uri="{FF2B5EF4-FFF2-40B4-BE49-F238E27FC236}">
                <a16:creationId xmlns:a16="http://schemas.microsoft.com/office/drawing/2014/main" id="{4512411F-68DA-476A-A0D6-A415350779DF}"/>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4F708837-4024-412F-BC7F-ACCF4725F50A}"/>
              </a:ext>
            </a:extLst>
          </p:cNvPr>
          <p:cNvSpPr>
            <a:spLocks noGrp="1"/>
          </p:cNvSpPr>
          <p:nvPr>
            <p:ph type="sldNum" sz="quarter" idx="12"/>
          </p:nvPr>
        </p:nvSpPr>
        <p:spPr/>
        <p:txBody>
          <a:bodyPr/>
          <a:lstStyle/>
          <a:p>
            <a:fld id="{4FAB73BC-B049-4115-A692-8D63A059BFB8}" type="slidenum">
              <a:rPr lang="en-US" smtClean="0"/>
              <a:pPr/>
              <a:t>‹N°›</a:t>
            </a:fld>
            <a:endParaRPr lang="en-US" dirty="0"/>
          </a:p>
        </p:txBody>
      </p:sp>
      <p:pic>
        <p:nvPicPr>
          <p:cNvPr id="7" name="Image 6" descr="Image contenant du texte, une plante&#10;&#10;Description générée automatiquement">
            <a:extLst>
              <a:ext uri="{FF2B5EF4-FFF2-40B4-BE49-F238E27FC236}">
                <a16:creationId xmlns:a16="http://schemas.microsoft.com/office/drawing/2014/main" id="{9643B09B-3AB7-47F7-A4D5-6057B377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8" name="Ovale 6">
            <a:extLst>
              <a:ext uri="{FF2B5EF4-FFF2-40B4-BE49-F238E27FC236}">
                <a16:creationId xmlns:a16="http://schemas.microsoft.com/office/drawing/2014/main" id="{CEC37CA7-1845-4B6C-92F2-6E56C708FDB9}"/>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9" name="Connecteur droit 8">
            <a:extLst>
              <a:ext uri="{FF2B5EF4-FFF2-40B4-BE49-F238E27FC236}">
                <a16:creationId xmlns:a16="http://schemas.microsoft.com/office/drawing/2014/main" id="{4A53DDDC-D19D-4B7D-98B8-932734BE6FB8}"/>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0" name="Image 9" descr="Image contenant du texte&#10;&#10;Description générée automatiquement">
            <a:extLst>
              <a:ext uri="{FF2B5EF4-FFF2-40B4-BE49-F238E27FC236}">
                <a16:creationId xmlns:a16="http://schemas.microsoft.com/office/drawing/2014/main" id="{93AF3CDD-1D70-4210-BBF3-5780944B3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1" name="Ovale 16">
            <a:extLst>
              <a:ext uri="{FF2B5EF4-FFF2-40B4-BE49-F238E27FC236}">
                <a16:creationId xmlns:a16="http://schemas.microsoft.com/office/drawing/2014/main" id="{B1026123-C7A1-4A7D-8596-5A1FF6665EF8}"/>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2" name="Image 11" descr="Image contenant des articles en céramique, de la porcelaine&#10;&#10;Description générée automatiquement">
            <a:extLst>
              <a:ext uri="{FF2B5EF4-FFF2-40B4-BE49-F238E27FC236}">
                <a16:creationId xmlns:a16="http://schemas.microsoft.com/office/drawing/2014/main" id="{838493C3-C791-4229-BAD2-10382A176C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3" name="Image 12">
            <a:extLst>
              <a:ext uri="{FF2B5EF4-FFF2-40B4-BE49-F238E27FC236}">
                <a16:creationId xmlns:a16="http://schemas.microsoft.com/office/drawing/2014/main" id="{730F6CEB-3919-418B-B4D7-C6D7BB8986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Tree>
    <p:extLst>
      <p:ext uri="{BB962C8B-B14F-4D97-AF65-F5344CB8AC3E}">
        <p14:creationId xmlns:p14="http://schemas.microsoft.com/office/powerpoint/2010/main" val="357896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41170-A1DC-4FA1-9A18-A944CAB41EA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BDDEAC3-3EB6-4552-8CC0-E069731ADB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5FF4DE-7F17-4A08-81A8-9F370D621451}"/>
              </a:ext>
            </a:extLst>
          </p:cNvPr>
          <p:cNvSpPr>
            <a:spLocks noGrp="1"/>
          </p:cNvSpPr>
          <p:nvPr>
            <p:ph type="dt" sz="half" idx="10"/>
          </p:nvPr>
        </p:nvSpPr>
        <p:spPr/>
        <p:txBody>
          <a:bodyPr/>
          <a:lstStyle/>
          <a:p>
            <a:fld id="{D11A6AA8-A04B-4104-9AE2-BD48D340E27F}" type="datetimeFigureOut">
              <a:rPr lang="en-US" smtClean="0"/>
              <a:t>5/1/2024</a:t>
            </a:fld>
            <a:endParaRPr lang="en-US" dirty="0"/>
          </a:p>
        </p:txBody>
      </p:sp>
      <p:sp>
        <p:nvSpPr>
          <p:cNvPr id="5" name="Espace réservé du pied de page 4">
            <a:extLst>
              <a:ext uri="{FF2B5EF4-FFF2-40B4-BE49-F238E27FC236}">
                <a16:creationId xmlns:a16="http://schemas.microsoft.com/office/drawing/2014/main" id="{A430E7EA-19F3-49C6-B8FF-FD8A2D46F261}"/>
              </a:ext>
            </a:extLst>
          </p:cNvPr>
          <p:cNvSpPr>
            <a:spLocks noGrp="1"/>
          </p:cNvSpPr>
          <p:nvPr>
            <p:ph type="ftr" sz="quarter" idx="11"/>
          </p:nvPr>
        </p:nvSpPr>
        <p:spPr/>
        <p:txBody>
          <a:body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6D59AE47-1734-4D2A-AE6E-E35F8DAA9EB1}"/>
              </a:ext>
            </a:extLst>
          </p:cNvPr>
          <p:cNvSpPr>
            <a:spLocks noGrp="1"/>
          </p:cNvSpPr>
          <p:nvPr>
            <p:ph type="sldNum" sz="quarter" idx="12"/>
          </p:nvPr>
        </p:nvSpPr>
        <p:spPr/>
        <p:txBody>
          <a:body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10554267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614E10A-0738-4FE2-96F2-0B2684CC962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E1C4D73-2D7E-4515-AF25-EE9A3A06646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BD11AA-0936-4505-A69F-87202B92E749}"/>
              </a:ext>
            </a:extLst>
          </p:cNvPr>
          <p:cNvSpPr>
            <a:spLocks noGrp="1"/>
          </p:cNvSpPr>
          <p:nvPr>
            <p:ph type="dt" sz="half" idx="10"/>
          </p:nvPr>
        </p:nvSpPr>
        <p:spPr/>
        <p:txBody>
          <a:bodyPr/>
          <a:lstStyle/>
          <a:p>
            <a:fld id="{B4E0BF79-FAC6-4A96-8DE1-F7B82E2E1652}" type="datetimeFigureOut">
              <a:rPr lang="en-US" smtClean="0"/>
              <a:t>5/1/2024</a:t>
            </a:fld>
            <a:endParaRPr lang="en-US" dirty="0"/>
          </a:p>
        </p:txBody>
      </p:sp>
      <p:sp>
        <p:nvSpPr>
          <p:cNvPr id="5" name="Espace réservé du pied de page 4">
            <a:extLst>
              <a:ext uri="{FF2B5EF4-FFF2-40B4-BE49-F238E27FC236}">
                <a16:creationId xmlns:a16="http://schemas.microsoft.com/office/drawing/2014/main" id="{089CFFBF-B873-4240-AEC6-F7BEAF598439}"/>
              </a:ext>
            </a:extLst>
          </p:cNvPr>
          <p:cNvSpPr>
            <a:spLocks noGrp="1"/>
          </p:cNvSpPr>
          <p:nvPr>
            <p:ph type="ftr" sz="quarter" idx="11"/>
          </p:nvPr>
        </p:nvSpPr>
        <p:spPr/>
        <p:txBody>
          <a:body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0473E29C-1017-4769-B2F4-E69D84D9AEF5}"/>
              </a:ext>
            </a:extLst>
          </p:cNvPr>
          <p:cNvSpPr>
            <a:spLocks noGrp="1"/>
          </p:cNvSpPr>
          <p:nvPr>
            <p:ph type="sldNum" sz="quarter" idx="12"/>
          </p:nvPr>
        </p:nvSpPr>
        <p:spPr/>
        <p:txBody>
          <a:body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403488534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FR" sz="2400"/>
            </a:lvl1pPr>
            <a:lvl2pPr marL="228600">
              <a:buClr>
                <a:srgbClr val="73292A"/>
              </a:buClr>
              <a:defRPr lang="fr-FR" sz="2000"/>
            </a:lvl2pPr>
            <a:lvl3pPr marL="685800">
              <a:buClr>
                <a:srgbClr val="73292A"/>
              </a:buClr>
              <a:defRPr lang="fr-FR" sz="1800"/>
            </a:lvl3pPr>
            <a:lvl4pPr marL="1143000">
              <a:buClr>
                <a:srgbClr val="73292A"/>
              </a:buClr>
              <a:defRPr lang="fr-FR" sz="1600"/>
            </a:lvl4pPr>
            <a:lvl5pPr marL="1600200">
              <a:buClr>
                <a:srgbClr val="73292A"/>
              </a:buClr>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356671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01069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147694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586BF-6CBF-429E-AB5D-13FBFAC5A4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A90C79-3D3E-4DB5-B6AD-33AB8C0E69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B4142C-D4D3-4E5D-A059-478CEFDB5146}"/>
              </a:ext>
            </a:extLst>
          </p:cNvPr>
          <p:cNvSpPr>
            <a:spLocks noGrp="1"/>
          </p:cNvSpPr>
          <p:nvPr>
            <p:ph type="dt" sz="half" idx="10"/>
          </p:nvPr>
        </p:nvSpPr>
        <p:spPr/>
        <p:txBody>
          <a:bodyPr/>
          <a:lstStyle/>
          <a:p>
            <a:fld id="{82FF5DD9-2C52-442D-92E2-8072C0C3D7CD}" type="datetimeFigureOut">
              <a:rPr lang="en-US" smtClean="0"/>
              <a:t>5/1/2024</a:t>
            </a:fld>
            <a:endParaRPr lang="en-US" dirty="0"/>
          </a:p>
        </p:txBody>
      </p:sp>
      <p:sp>
        <p:nvSpPr>
          <p:cNvPr id="5" name="Espace réservé du pied de page 4">
            <a:extLst>
              <a:ext uri="{FF2B5EF4-FFF2-40B4-BE49-F238E27FC236}">
                <a16:creationId xmlns:a16="http://schemas.microsoft.com/office/drawing/2014/main" id="{6081C046-F53A-442C-B414-8BB8A898B015}"/>
              </a:ext>
            </a:extLst>
          </p:cNvPr>
          <p:cNvSpPr>
            <a:spLocks noGrp="1"/>
          </p:cNvSpPr>
          <p:nvPr>
            <p:ph type="ftr" sz="quarter" idx="11"/>
          </p:nvPr>
        </p:nvSpPr>
        <p:spPr/>
        <p:txBody>
          <a:body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D9EC0CD8-59B9-4756-AF17-75A01C4193F9}"/>
              </a:ext>
            </a:extLst>
          </p:cNvPr>
          <p:cNvSpPr>
            <a:spLocks noGrp="1"/>
          </p:cNvSpPr>
          <p:nvPr>
            <p:ph type="sldNum" sz="quarter" idx="12"/>
          </p:nvPr>
        </p:nvSpPr>
        <p:spPr/>
        <p:txBody>
          <a:body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21613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4B8AE3-EE0D-4057-AB04-0ABD292AEBE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D96D023-83F8-4869-8078-303CDBD5A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2AA454-B868-4C37-B441-23E9029666EA}"/>
              </a:ext>
            </a:extLst>
          </p:cNvPr>
          <p:cNvSpPr>
            <a:spLocks noGrp="1"/>
          </p:cNvSpPr>
          <p:nvPr>
            <p:ph type="dt" sz="half" idx="10"/>
          </p:nvPr>
        </p:nvSpPr>
        <p:spPr/>
        <p:txBody>
          <a:bodyPr/>
          <a:lstStyle/>
          <a:p>
            <a:fld id="{C44961B7-6B89-48AB-966F-622E2788EECC}" type="datetimeFigureOut">
              <a:rPr lang="en-US" smtClean="0"/>
              <a:t>5/1/2024</a:t>
            </a:fld>
            <a:endParaRPr lang="en-US" dirty="0"/>
          </a:p>
        </p:txBody>
      </p:sp>
      <p:sp>
        <p:nvSpPr>
          <p:cNvPr id="5" name="Espace réservé du pied de page 4">
            <a:extLst>
              <a:ext uri="{FF2B5EF4-FFF2-40B4-BE49-F238E27FC236}">
                <a16:creationId xmlns:a16="http://schemas.microsoft.com/office/drawing/2014/main" id="{E62324DE-727F-4E33-842C-BB3DABD3976B}"/>
              </a:ext>
            </a:extLst>
          </p:cNvPr>
          <p:cNvSpPr>
            <a:spLocks noGrp="1"/>
          </p:cNvSpPr>
          <p:nvPr>
            <p:ph type="ftr" sz="quarter" idx="11"/>
          </p:nvPr>
        </p:nvSpPr>
        <p:spPr/>
        <p:txBody>
          <a:body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AD9ED45A-04C7-47DD-AFC7-3DB2009B46B1}"/>
              </a:ext>
            </a:extLst>
          </p:cNvPr>
          <p:cNvSpPr>
            <a:spLocks noGrp="1"/>
          </p:cNvSpPr>
          <p:nvPr>
            <p:ph type="sldNum" sz="quarter" idx="12"/>
          </p:nvPr>
        </p:nvSpPr>
        <p:spPr/>
        <p:txBody>
          <a:body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419793426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895245-BC06-4E2F-8BB3-5C149103C6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F9BC5CE-39F4-4903-A7FD-705B6BDE52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3966D67-37AC-48E9-9010-D24287C41F5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A307199-27EC-4046-889A-F4C473832CDF}"/>
              </a:ext>
            </a:extLst>
          </p:cNvPr>
          <p:cNvSpPr>
            <a:spLocks noGrp="1"/>
          </p:cNvSpPr>
          <p:nvPr>
            <p:ph type="dt" sz="half" idx="10"/>
          </p:nvPr>
        </p:nvSpPr>
        <p:spPr/>
        <p:txBody>
          <a:bodyPr/>
          <a:lstStyle/>
          <a:p>
            <a:fld id="{DBD3D6FB-79CC-4683-A046-BBE785BA1BED}" type="datetimeFigureOut">
              <a:rPr lang="en-US" smtClean="0"/>
              <a:t>5/1/2024</a:t>
            </a:fld>
            <a:endParaRPr lang="en-US" dirty="0"/>
          </a:p>
        </p:txBody>
      </p:sp>
      <p:sp>
        <p:nvSpPr>
          <p:cNvPr id="6" name="Espace réservé du pied de page 5">
            <a:extLst>
              <a:ext uri="{FF2B5EF4-FFF2-40B4-BE49-F238E27FC236}">
                <a16:creationId xmlns:a16="http://schemas.microsoft.com/office/drawing/2014/main" id="{9FE61776-2891-4C32-97F2-4A906F1B20EF}"/>
              </a:ext>
            </a:extLst>
          </p:cNvPr>
          <p:cNvSpPr>
            <a:spLocks noGrp="1"/>
          </p:cNvSpPr>
          <p:nvPr>
            <p:ph type="ftr" sz="quarter" idx="11"/>
          </p:nvPr>
        </p:nvSpPr>
        <p:spPr/>
        <p:txBody>
          <a:body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2B7692D4-6BB7-4433-BCC6-285622C1E30F}"/>
              </a:ext>
            </a:extLst>
          </p:cNvPr>
          <p:cNvSpPr>
            <a:spLocks noGrp="1"/>
          </p:cNvSpPr>
          <p:nvPr>
            <p:ph type="sldNum" sz="quarter" idx="12"/>
          </p:nvPr>
        </p:nvSpPr>
        <p:spPr/>
        <p:txBody>
          <a:bodyPr/>
          <a:lstStyle/>
          <a:p>
            <a:pPr rtl="0"/>
            <a:fld id="{294A09A9-5501-47C1-A89A-A340965A2BE2}" type="slidenum">
              <a:rPr lang="fr-FR" smtClean="0"/>
              <a:pPr rtl="0"/>
              <a:t>‹N°›</a:t>
            </a:fld>
            <a:endParaRPr lang="fr-FR" dirty="0"/>
          </a:p>
        </p:txBody>
      </p:sp>
      <p:sp>
        <p:nvSpPr>
          <p:cNvPr id="8" name="Rectangle 7">
            <a:extLst>
              <a:ext uri="{FF2B5EF4-FFF2-40B4-BE49-F238E27FC236}">
                <a16:creationId xmlns:a16="http://schemas.microsoft.com/office/drawing/2014/main" id="{D95D5214-7EDB-48C9-8341-2415018835AC}"/>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Rectangle 8">
            <a:extLst>
              <a:ext uri="{FF2B5EF4-FFF2-40B4-BE49-F238E27FC236}">
                <a16:creationId xmlns:a16="http://schemas.microsoft.com/office/drawing/2014/main" id="{7614329A-FF40-4BC0-9034-B6E99DB3EDEF}"/>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22AB61A-2062-416C-9499-94A28B21D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Tree>
    <p:extLst>
      <p:ext uri="{BB962C8B-B14F-4D97-AF65-F5344CB8AC3E}">
        <p14:creationId xmlns:p14="http://schemas.microsoft.com/office/powerpoint/2010/main" val="232424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CBC84-0AAB-4006-9613-4E584259D6F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82152F3-2994-4892-98F5-65F9047E6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907D5B8-EB5A-473D-9F7C-8869BA14565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5546361-D279-4A8A-A5C6-BFBD08A05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82D94FC-1789-4B19-A52F-9505EFBD35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358BF4A-E5EF-4987-B3EE-2456D5BC2029}"/>
              </a:ext>
            </a:extLst>
          </p:cNvPr>
          <p:cNvSpPr>
            <a:spLocks noGrp="1"/>
          </p:cNvSpPr>
          <p:nvPr>
            <p:ph type="dt" sz="half" idx="10"/>
          </p:nvPr>
        </p:nvSpPr>
        <p:spPr/>
        <p:txBody>
          <a:bodyPr/>
          <a:lstStyle/>
          <a:p>
            <a:fld id="{9512B3E8-48F1-4B23-8498-D8A04A81EC9C}" type="datetimeFigureOut">
              <a:rPr lang="en-US" smtClean="0"/>
              <a:t>5/1/2024</a:t>
            </a:fld>
            <a:endParaRPr lang="en-US" dirty="0"/>
          </a:p>
        </p:txBody>
      </p:sp>
      <p:sp>
        <p:nvSpPr>
          <p:cNvPr id="8" name="Espace réservé du pied de page 7">
            <a:extLst>
              <a:ext uri="{FF2B5EF4-FFF2-40B4-BE49-F238E27FC236}">
                <a16:creationId xmlns:a16="http://schemas.microsoft.com/office/drawing/2014/main" id="{64BB4B80-C5DC-4FD3-94EC-4D61E5314900}"/>
              </a:ext>
            </a:extLst>
          </p:cNvPr>
          <p:cNvSpPr>
            <a:spLocks noGrp="1"/>
          </p:cNvSpPr>
          <p:nvPr>
            <p:ph type="ftr" sz="quarter" idx="11"/>
          </p:nvPr>
        </p:nvSpPr>
        <p:spPr/>
        <p:txBody>
          <a:body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F32A29C4-E93F-4F17-9E7D-DEB3AE400CF4}"/>
              </a:ext>
            </a:extLst>
          </p:cNvPr>
          <p:cNvSpPr>
            <a:spLocks noGrp="1"/>
          </p:cNvSpPr>
          <p:nvPr>
            <p:ph type="sldNum" sz="quarter" idx="12"/>
          </p:nvPr>
        </p:nvSpPr>
        <p:spPr/>
        <p:txBody>
          <a:body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18617447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A3AE2-8AA1-4118-B422-2DF534DF19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64D698E-3499-40FA-878F-17555C4CAB73}"/>
              </a:ext>
            </a:extLst>
          </p:cNvPr>
          <p:cNvSpPr>
            <a:spLocks noGrp="1"/>
          </p:cNvSpPr>
          <p:nvPr>
            <p:ph type="dt" sz="half" idx="10"/>
          </p:nvPr>
        </p:nvSpPr>
        <p:spPr/>
        <p:txBody>
          <a:bodyPr/>
          <a:lstStyle/>
          <a:p>
            <a:fld id="{10B90D90-AA62-404D-A741-635B4370F9CB}" type="datetimeFigureOut">
              <a:rPr lang="en-US" smtClean="0"/>
              <a:t>5/1/2024</a:t>
            </a:fld>
            <a:endParaRPr lang="en-US" dirty="0"/>
          </a:p>
        </p:txBody>
      </p:sp>
      <p:sp>
        <p:nvSpPr>
          <p:cNvPr id="4" name="Espace réservé du pied de page 3">
            <a:extLst>
              <a:ext uri="{FF2B5EF4-FFF2-40B4-BE49-F238E27FC236}">
                <a16:creationId xmlns:a16="http://schemas.microsoft.com/office/drawing/2014/main" id="{3B41AD87-6275-4DEF-8C7A-0C574492C823}"/>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DF11B84C-93CB-4FE8-9DFA-032E197EB806}"/>
              </a:ext>
            </a:extLst>
          </p:cNvPr>
          <p:cNvSpPr>
            <a:spLocks noGrp="1"/>
          </p:cNvSpPr>
          <p:nvPr>
            <p:ph type="sldNum" sz="quarter" idx="12"/>
          </p:nvPr>
        </p:nvSpPr>
        <p:spPr/>
        <p:txBody>
          <a:body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54332449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574835-6A66-440F-861C-A097B19912E5}"/>
              </a:ext>
            </a:extLst>
          </p:cNvPr>
          <p:cNvSpPr>
            <a:spLocks noGrp="1"/>
          </p:cNvSpPr>
          <p:nvPr>
            <p:ph type="dt" sz="half" idx="10"/>
          </p:nvPr>
        </p:nvSpPr>
        <p:spPr/>
        <p:txBody>
          <a:bodyPr/>
          <a:lstStyle/>
          <a:p>
            <a:fld id="{A57002E4-6836-46D1-9DBB-3C27C0DD3A89}" type="datetimeFigureOut">
              <a:rPr lang="en-US" smtClean="0"/>
              <a:t>5/1/2024</a:t>
            </a:fld>
            <a:endParaRPr lang="en-US" dirty="0"/>
          </a:p>
        </p:txBody>
      </p:sp>
      <p:sp>
        <p:nvSpPr>
          <p:cNvPr id="3" name="Espace réservé du pied de page 2">
            <a:extLst>
              <a:ext uri="{FF2B5EF4-FFF2-40B4-BE49-F238E27FC236}">
                <a16:creationId xmlns:a16="http://schemas.microsoft.com/office/drawing/2014/main" id="{1CCE9B83-58C3-465E-9461-0B978EAEC55C}"/>
              </a:ext>
            </a:extLst>
          </p:cNvPr>
          <p:cNvSpPr>
            <a:spLocks noGrp="1"/>
          </p:cNvSpPr>
          <p:nvPr>
            <p:ph type="ftr" sz="quarter" idx="11"/>
          </p:nvPr>
        </p:nvSpPr>
        <p:spPr/>
        <p:txBody>
          <a:body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0487D029-2EEF-454F-AC86-A7A2C0454B8A}"/>
              </a:ext>
            </a:extLst>
          </p:cNvPr>
          <p:cNvSpPr>
            <a:spLocks noGrp="1"/>
          </p:cNvSpPr>
          <p:nvPr>
            <p:ph type="sldNum" sz="quarter" idx="12"/>
          </p:nvPr>
        </p:nvSpPr>
        <p:spPr/>
        <p:txBody>
          <a:body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290893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EF7D9-8D5B-4386-A43E-780ABFDE8DA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741588B-66CA-458D-85BD-D258E5D84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274193-A0D7-4D92-A9AF-55969EB5B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FCA2B2-CE1B-4656-987D-04F0D4D1224C}"/>
              </a:ext>
            </a:extLst>
          </p:cNvPr>
          <p:cNvSpPr>
            <a:spLocks noGrp="1"/>
          </p:cNvSpPr>
          <p:nvPr>
            <p:ph type="dt" sz="half" idx="10"/>
          </p:nvPr>
        </p:nvSpPr>
        <p:spPr/>
        <p:txBody>
          <a:bodyPr/>
          <a:lstStyle/>
          <a:p>
            <a:fld id="{1CF131DD-A141-4471-BCF9-C6073EDD7E20}" type="datetimeFigureOut">
              <a:rPr lang="en-US" smtClean="0"/>
              <a:t>5/1/2024</a:t>
            </a:fld>
            <a:endParaRPr lang="en-US" dirty="0"/>
          </a:p>
        </p:txBody>
      </p:sp>
      <p:sp>
        <p:nvSpPr>
          <p:cNvPr id="6" name="Espace réservé du pied de page 5">
            <a:extLst>
              <a:ext uri="{FF2B5EF4-FFF2-40B4-BE49-F238E27FC236}">
                <a16:creationId xmlns:a16="http://schemas.microsoft.com/office/drawing/2014/main" id="{28466DBF-88C8-467F-9222-2E73AE9EBFDC}"/>
              </a:ext>
            </a:extLst>
          </p:cNvPr>
          <p:cNvSpPr>
            <a:spLocks noGrp="1"/>
          </p:cNvSpPr>
          <p:nvPr>
            <p:ph type="ftr" sz="quarter" idx="11"/>
          </p:nvPr>
        </p:nvSpPr>
        <p:spPr/>
        <p:txBody>
          <a:body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C36C0C56-5DF9-4972-B143-468C061F13B3}"/>
              </a:ext>
            </a:extLst>
          </p:cNvPr>
          <p:cNvSpPr>
            <a:spLocks noGrp="1"/>
          </p:cNvSpPr>
          <p:nvPr>
            <p:ph type="sldNum" sz="quarter" idx="12"/>
          </p:nvPr>
        </p:nvSpPr>
        <p:spPr/>
        <p:txBody>
          <a:body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387192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B5C61-9690-4CF0-9D7D-8756DAEA7E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0DCCD6-F218-4FE6-883A-B1ECFBEB6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CB0396-2670-42BC-8ECD-91944A902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7364CD-F383-4924-9E5C-22A060AB2CF2}"/>
              </a:ext>
            </a:extLst>
          </p:cNvPr>
          <p:cNvSpPr>
            <a:spLocks noGrp="1"/>
          </p:cNvSpPr>
          <p:nvPr>
            <p:ph type="dt" sz="half" idx="10"/>
          </p:nvPr>
        </p:nvSpPr>
        <p:spPr/>
        <p:txBody>
          <a:bodyPr/>
          <a:lstStyle/>
          <a:p>
            <a:fld id="{AB334A90-EB03-42F3-8859-2C2B2724C058}" type="datetimeFigureOut">
              <a:rPr lang="en-US" smtClean="0"/>
              <a:t>5/1/2024</a:t>
            </a:fld>
            <a:endParaRPr lang="en-US" dirty="0"/>
          </a:p>
        </p:txBody>
      </p:sp>
      <p:sp>
        <p:nvSpPr>
          <p:cNvPr id="6" name="Espace réservé du pied de page 5">
            <a:extLst>
              <a:ext uri="{FF2B5EF4-FFF2-40B4-BE49-F238E27FC236}">
                <a16:creationId xmlns:a16="http://schemas.microsoft.com/office/drawing/2014/main" id="{D8F7E685-92F5-419A-8518-6C01A64B4B1B}"/>
              </a:ext>
            </a:extLst>
          </p:cNvPr>
          <p:cNvSpPr>
            <a:spLocks noGrp="1"/>
          </p:cNvSpPr>
          <p:nvPr>
            <p:ph type="ftr" sz="quarter" idx="11"/>
          </p:nvPr>
        </p:nvSpPr>
        <p:spPr/>
        <p:txBody>
          <a:body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42B6180F-978F-47B0-A254-C1CFE5FF9679}"/>
              </a:ext>
            </a:extLst>
          </p:cNvPr>
          <p:cNvSpPr>
            <a:spLocks noGrp="1"/>
          </p:cNvSpPr>
          <p:nvPr>
            <p:ph type="sldNum" sz="quarter" idx="12"/>
          </p:nvPr>
        </p:nvSpPr>
        <p:spPr/>
        <p:txBody>
          <a:body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2787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6176EC-467C-486B-BFBE-F0E9F5183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804A969-4F13-41A4-87B8-58F77FC57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FEAE01-67C7-479A-B812-BA52B0DE5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48EC7-AF6A-48D3-8284-14BACBEBDD84}" type="datetimeFigureOut">
              <a:rPr lang="en-US" smtClean="0"/>
              <a:t>5/1/2024</a:t>
            </a:fld>
            <a:endParaRPr lang="en-US" dirty="0"/>
          </a:p>
        </p:txBody>
      </p:sp>
      <p:sp>
        <p:nvSpPr>
          <p:cNvPr id="5" name="Espace réservé du pied de page 4">
            <a:extLst>
              <a:ext uri="{FF2B5EF4-FFF2-40B4-BE49-F238E27FC236}">
                <a16:creationId xmlns:a16="http://schemas.microsoft.com/office/drawing/2014/main" id="{ACCD311A-9F61-4FA4-A872-F67633C16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F0CFC1B3-7F3C-4AF7-AE6A-D521A09AC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4817278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52" r:id="rId13"/>
    <p:sldLayoutId id="214748365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nthedesign.fr/portfolio/conception-flyer-camping-de-laigrette/" TargetMode="External"/><Relationship Id="rId2" Type="http://schemas.openxmlformats.org/officeDocument/2006/relationships/hyperlink" Target="https://www.anthedesign.fr/portfolio/carte-de-visite-sophie-mouchel/" TargetMode="External"/><Relationship Id="rId1" Type="http://schemas.openxmlformats.org/officeDocument/2006/relationships/slideLayout" Target="../slideLayouts/slideLayout2.xml"/><Relationship Id="rId5" Type="http://schemas.openxmlformats.org/officeDocument/2006/relationships/hyperlink" Target="https://www.anthedesign.fr/presta_type/print-3/" TargetMode="External"/><Relationship Id="rId4" Type="http://schemas.openxmlformats.org/officeDocument/2006/relationships/hyperlink" Target="https://www.anthedesign.fr/portfolio/conception-depliant-lucien-essiqu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petite-entreprise.net/P-3079-81-G1-l-information-dans-l-entrepris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D8CC948-C76C-4D03-8658-E191D4114CAD}"/>
              </a:ext>
            </a:extLst>
          </p:cNvPr>
          <p:cNvSpPr>
            <a:spLocks noGrp="1"/>
          </p:cNvSpPr>
          <p:nvPr>
            <p:ph type="ctrTitle"/>
          </p:nvPr>
        </p:nvSpPr>
        <p:spPr/>
        <p:txBody>
          <a:bodyPr/>
          <a:lstStyle/>
          <a:p>
            <a:r>
              <a:rPr lang="fr-FR" dirty="0"/>
              <a:t>Expression de communication 4</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1B2F9-0667-43E9-8F30-8DEE05142E1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F6D6A34-2449-4CD5-836A-E942E4A0EF3C}"/>
              </a:ext>
            </a:extLst>
          </p:cNvPr>
          <p:cNvSpPr>
            <a:spLocks noGrp="1"/>
          </p:cNvSpPr>
          <p:nvPr>
            <p:ph idx="1"/>
          </p:nvPr>
        </p:nvSpPr>
        <p:spPr/>
        <p:txBody>
          <a:bodyPr>
            <a:normAutofit fontScale="92500"/>
          </a:bodyPr>
          <a:lstStyle/>
          <a:p>
            <a:r>
              <a:rPr lang="fr-FR" dirty="0"/>
              <a:t> Il serait bon alors de tenir compte de </a:t>
            </a:r>
            <a:r>
              <a:rPr lang="fr-FR" u="sng" dirty="0">
                <a:solidFill>
                  <a:srgbClr val="FF0000"/>
                </a:solidFill>
              </a:rPr>
              <a:t>la théorie des besoins de Maslow :</a:t>
            </a:r>
          </a:p>
          <a:p>
            <a:r>
              <a:rPr lang="fr-FR" dirty="0"/>
              <a:t> il a démontré qu’il existe une hiérarchie dans les besoins de l’individu, qu’un besoin satisfait n’est plus une motivation mais qu’en revanche, un besoin non satisfait entraîne des conséquences négatives chez le salarié. </a:t>
            </a:r>
          </a:p>
          <a:p>
            <a:r>
              <a:rPr lang="fr-FR" dirty="0"/>
              <a:t>Besoins de développement personnel </a:t>
            </a:r>
          </a:p>
          <a:p>
            <a:r>
              <a:rPr lang="fr-FR" dirty="0"/>
              <a:t>Besoins d’estime</a:t>
            </a:r>
          </a:p>
          <a:p>
            <a:r>
              <a:rPr lang="fr-FR" dirty="0"/>
              <a:t> Besoins d’appartenance</a:t>
            </a:r>
          </a:p>
          <a:p>
            <a:r>
              <a:rPr lang="fr-FR" dirty="0"/>
              <a:t> Besoins de sécurité </a:t>
            </a:r>
          </a:p>
          <a:p>
            <a:r>
              <a:rPr lang="fr-FR" dirty="0"/>
              <a:t>Besoins psychologiques</a:t>
            </a:r>
          </a:p>
          <a:p>
            <a:endParaRPr lang="fr-FR" dirty="0"/>
          </a:p>
        </p:txBody>
      </p:sp>
      <p:sp>
        <p:nvSpPr>
          <p:cNvPr id="4" name="Espace réservé du pied de page 3">
            <a:extLst>
              <a:ext uri="{FF2B5EF4-FFF2-40B4-BE49-F238E27FC236}">
                <a16:creationId xmlns:a16="http://schemas.microsoft.com/office/drawing/2014/main" id="{489B2B0A-7489-4A15-ADF5-79DDFE7C0B55}"/>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E7F48426-2BA5-4382-86D4-E99C392C8996}"/>
              </a:ext>
            </a:extLst>
          </p:cNvPr>
          <p:cNvSpPr>
            <a:spLocks noGrp="1"/>
          </p:cNvSpPr>
          <p:nvPr>
            <p:ph type="sldNum" sz="quarter" idx="12"/>
          </p:nvPr>
        </p:nvSpPr>
        <p:spPr/>
        <p:txBody>
          <a:bodyPr/>
          <a:lstStyle/>
          <a:p>
            <a:pPr rtl="0"/>
            <a:fld id="{294A09A9-5501-47C1-A89A-A340965A2BE2}" type="slidenum">
              <a:rPr lang="fr-FR" smtClean="0"/>
              <a:pPr rtl="0"/>
              <a:t>10</a:t>
            </a:fld>
            <a:endParaRPr lang="fr-FR" dirty="0"/>
          </a:p>
        </p:txBody>
      </p:sp>
    </p:spTree>
    <p:extLst>
      <p:ext uri="{BB962C8B-B14F-4D97-AF65-F5344CB8AC3E}">
        <p14:creationId xmlns:p14="http://schemas.microsoft.com/office/powerpoint/2010/main" val="198835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AF360-45EA-4A37-BBFE-E68AB866000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FAAC264-9ADB-454D-B593-C5084C2707DB}"/>
              </a:ext>
            </a:extLst>
          </p:cNvPr>
          <p:cNvSpPr>
            <a:spLocks noGrp="1"/>
          </p:cNvSpPr>
          <p:nvPr>
            <p:ph idx="1"/>
          </p:nvPr>
        </p:nvSpPr>
        <p:spPr/>
        <p:txBody>
          <a:bodyPr/>
          <a:lstStyle/>
          <a:p>
            <a:r>
              <a:rPr lang="fr-FR" dirty="0">
                <a:solidFill>
                  <a:srgbClr val="FF0000"/>
                </a:solidFill>
              </a:rPr>
              <a:t>Communiquer pour permettre de développer la notion de communauté d’intérêt </a:t>
            </a:r>
          </a:p>
          <a:p>
            <a:r>
              <a:rPr lang="fr-FR" dirty="0"/>
              <a:t>La communication interne doit apporter aux salariés une meilleure connaissance de l’entreprise</a:t>
            </a:r>
          </a:p>
        </p:txBody>
      </p:sp>
      <p:sp>
        <p:nvSpPr>
          <p:cNvPr id="4" name="Espace réservé du pied de page 3">
            <a:extLst>
              <a:ext uri="{FF2B5EF4-FFF2-40B4-BE49-F238E27FC236}">
                <a16:creationId xmlns:a16="http://schemas.microsoft.com/office/drawing/2014/main" id="{07D825BE-DC8E-4C82-8F50-C5D751D6C1EA}"/>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2380FB01-29C3-431B-BC61-13757A127DD9}"/>
              </a:ext>
            </a:extLst>
          </p:cNvPr>
          <p:cNvSpPr>
            <a:spLocks noGrp="1"/>
          </p:cNvSpPr>
          <p:nvPr>
            <p:ph type="sldNum" sz="quarter" idx="12"/>
          </p:nvPr>
        </p:nvSpPr>
        <p:spPr/>
        <p:txBody>
          <a:bodyPr/>
          <a:lstStyle/>
          <a:p>
            <a:pPr rtl="0"/>
            <a:fld id="{294A09A9-5501-47C1-A89A-A340965A2BE2}" type="slidenum">
              <a:rPr lang="fr-FR" smtClean="0"/>
              <a:pPr rtl="0"/>
              <a:t>11</a:t>
            </a:fld>
            <a:endParaRPr lang="fr-FR" dirty="0"/>
          </a:p>
        </p:txBody>
      </p:sp>
    </p:spTree>
    <p:extLst>
      <p:ext uri="{BB962C8B-B14F-4D97-AF65-F5344CB8AC3E}">
        <p14:creationId xmlns:p14="http://schemas.microsoft.com/office/powerpoint/2010/main" val="101063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D69DD1C-3A03-498B-96FA-279862253760}"/>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FB75164C-1F18-46D2-9DC4-47B66B1DE51A}"/>
              </a:ext>
            </a:extLst>
          </p:cNvPr>
          <p:cNvSpPr>
            <a:spLocks noGrp="1"/>
          </p:cNvSpPr>
          <p:nvPr>
            <p:ph type="sldNum" sz="quarter" idx="12"/>
          </p:nvPr>
        </p:nvSpPr>
        <p:spPr/>
        <p:txBody>
          <a:bodyPr/>
          <a:lstStyle/>
          <a:p>
            <a:pPr rtl="0"/>
            <a:fld id="{294A09A9-5501-47C1-A89A-A340965A2BE2}" type="slidenum">
              <a:rPr lang="fr-FR" smtClean="0"/>
              <a:pPr rtl="0"/>
              <a:t>12</a:t>
            </a:fld>
            <a:endParaRPr lang="fr-FR" dirty="0"/>
          </a:p>
        </p:txBody>
      </p:sp>
      <p:sp>
        <p:nvSpPr>
          <p:cNvPr id="6" name="Rectangle 5">
            <a:extLst>
              <a:ext uri="{FF2B5EF4-FFF2-40B4-BE49-F238E27FC236}">
                <a16:creationId xmlns:a16="http://schemas.microsoft.com/office/drawing/2014/main" id="{B1BC7DCF-05BA-481A-9EB5-0816835601FA}"/>
              </a:ext>
            </a:extLst>
          </p:cNvPr>
          <p:cNvSpPr/>
          <p:nvPr/>
        </p:nvSpPr>
        <p:spPr>
          <a:xfrm>
            <a:off x="1659988" y="1908041"/>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Son histoire </a:t>
            </a:r>
          </a:p>
        </p:txBody>
      </p:sp>
      <p:sp>
        <p:nvSpPr>
          <p:cNvPr id="9" name="Rectangle 8">
            <a:extLst>
              <a:ext uri="{FF2B5EF4-FFF2-40B4-BE49-F238E27FC236}">
                <a16:creationId xmlns:a16="http://schemas.microsoft.com/office/drawing/2014/main" id="{1512A999-1B7A-473B-A770-2056E12BA6EE}"/>
              </a:ext>
            </a:extLst>
          </p:cNvPr>
          <p:cNvSpPr/>
          <p:nvPr/>
        </p:nvSpPr>
        <p:spPr>
          <a:xfrm>
            <a:off x="1659988" y="2755620"/>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Ses objectifs</a:t>
            </a:r>
          </a:p>
        </p:txBody>
      </p:sp>
      <p:sp>
        <p:nvSpPr>
          <p:cNvPr id="10" name="Rectangle 9">
            <a:extLst>
              <a:ext uri="{FF2B5EF4-FFF2-40B4-BE49-F238E27FC236}">
                <a16:creationId xmlns:a16="http://schemas.microsoft.com/office/drawing/2014/main" id="{9509BA92-24FE-4EDC-A75C-BB1ECE08128B}"/>
              </a:ext>
            </a:extLst>
          </p:cNvPr>
          <p:cNvSpPr/>
          <p:nvPr/>
        </p:nvSpPr>
        <p:spPr>
          <a:xfrm>
            <a:off x="1669366" y="3615396"/>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Ses réalisations</a:t>
            </a:r>
          </a:p>
        </p:txBody>
      </p:sp>
      <p:sp>
        <p:nvSpPr>
          <p:cNvPr id="11" name="Rectangle 10">
            <a:extLst>
              <a:ext uri="{FF2B5EF4-FFF2-40B4-BE49-F238E27FC236}">
                <a16:creationId xmlns:a16="http://schemas.microsoft.com/office/drawing/2014/main" id="{8EA52BB0-82E8-4373-9641-702F6D498F51}"/>
              </a:ext>
            </a:extLst>
          </p:cNvPr>
          <p:cNvSpPr/>
          <p:nvPr/>
        </p:nvSpPr>
        <p:spPr>
          <a:xfrm>
            <a:off x="1674055" y="4446563"/>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Ses contraintes</a:t>
            </a:r>
          </a:p>
        </p:txBody>
      </p:sp>
      <p:sp>
        <p:nvSpPr>
          <p:cNvPr id="12" name="Rectangle 11">
            <a:extLst>
              <a:ext uri="{FF2B5EF4-FFF2-40B4-BE49-F238E27FC236}">
                <a16:creationId xmlns:a16="http://schemas.microsoft.com/office/drawing/2014/main" id="{401111A3-6A9F-4AA3-ADE1-F6180D8C6764}"/>
              </a:ext>
            </a:extLst>
          </p:cNvPr>
          <p:cNvSpPr/>
          <p:nvPr/>
        </p:nvSpPr>
        <p:spPr>
          <a:xfrm>
            <a:off x="1659988" y="5330484"/>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Ses valeurs</a:t>
            </a:r>
          </a:p>
        </p:txBody>
      </p:sp>
      <p:sp>
        <p:nvSpPr>
          <p:cNvPr id="13" name="Rectangle 12">
            <a:extLst>
              <a:ext uri="{FF2B5EF4-FFF2-40B4-BE49-F238E27FC236}">
                <a16:creationId xmlns:a16="http://schemas.microsoft.com/office/drawing/2014/main" id="{B9FA2F77-0174-47E3-84D8-946237ED69BF}"/>
              </a:ext>
            </a:extLst>
          </p:cNvPr>
          <p:cNvSpPr/>
          <p:nvPr/>
        </p:nvSpPr>
        <p:spPr>
          <a:xfrm>
            <a:off x="4648786" y="3341953"/>
            <a:ext cx="2894427" cy="87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Connaitre l’entreprise</a:t>
            </a:r>
          </a:p>
        </p:txBody>
      </p:sp>
      <p:sp>
        <p:nvSpPr>
          <p:cNvPr id="17" name="Rectangle 16">
            <a:extLst>
              <a:ext uri="{FF2B5EF4-FFF2-40B4-BE49-F238E27FC236}">
                <a16:creationId xmlns:a16="http://schemas.microsoft.com/office/drawing/2014/main" id="{C9609207-BC8D-4607-87E0-9A68286C79BA}"/>
              </a:ext>
            </a:extLst>
          </p:cNvPr>
          <p:cNvSpPr/>
          <p:nvPr/>
        </p:nvSpPr>
        <p:spPr>
          <a:xfrm>
            <a:off x="9634025" y="5330484"/>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projet d’entreprise</a:t>
            </a:r>
          </a:p>
        </p:txBody>
      </p:sp>
      <p:sp>
        <p:nvSpPr>
          <p:cNvPr id="18" name="Rectangle 17">
            <a:extLst>
              <a:ext uri="{FF2B5EF4-FFF2-40B4-BE49-F238E27FC236}">
                <a16:creationId xmlns:a16="http://schemas.microsoft.com/office/drawing/2014/main" id="{B49A3A36-F529-42FC-96A8-2348B2D6BEEA}"/>
              </a:ext>
            </a:extLst>
          </p:cNvPr>
          <p:cNvSpPr/>
          <p:nvPr/>
        </p:nvSpPr>
        <p:spPr>
          <a:xfrm>
            <a:off x="9648093" y="4512785"/>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bilan social</a:t>
            </a:r>
          </a:p>
        </p:txBody>
      </p:sp>
      <p:sp>
        <p:nvSpPr>
          <p:cNvPr id="19" name="Rectangle 18">
            <a:extLst>
              <a:ext uri="{FF2B5EF4-FFF2-40B4-BE49-F238E27FC236}">
                <a16:creationId xmlns:a16="http://schemas.microsoft.com/office/drawing/2014/main" id="{9922603A-8C3F-42D4-AFE1-98263BD22E03}"/>
              </a:ext>
            </a:extLst>
          </p:cNvPr>
          <p:cNvSpPr/>
          <p:nvPr/>
        </p:nvSpPr>
        <p:spPr>
          <a:xfrm>
            <a:off x="9648093" y="3615396"/>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réunions</a:t>
            </a:r>
          </a:p>
        </p:txBody>
      </p:sp>
      <p:sp>
        <p:nvSpPr>
          <p:cNvPr id="20" name="Rectangle 19">
            <a:extLst>
              <a:ext uri="{FF2B5EF4-FFF2-40B4-BE49-F238E27FC236}">
                <a16:creationId xmlns:a16="http://schemas.microsoft.com/office/drawing/2014/main" id="{03417525-5F39-4A01-A078-7A53CF74B747}"/>
              </a:ext>
            </a:extLst>
          </p:cNvPr>
          <p:cNvSpPr/>
          <p:nvPr/>
        </p:nvSpPr>
        <p:spPr>
          <a:xfrm>
            <a:off x="9619957" y="2738730"/>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journal interne</a:t>
            </a:r>
          </a:p>
        </p:txBody>
      </p:sp>
      <p:sp>
        <p:nvSpPr>
          <p:cNvPr id="21" name="Rectangle 20">
            <a:extLst>
              <a:ext uri="{FF2B5EF4-FFF2-40B4-BE49-F238E27FC236}">
                <a16:creationId xmlns:a16="http://schemas.microsoft.com/office/drawing/2014/main" id="{611229D0-C61B-4056-ADB6-59179251C6E8}"/>
              </a:ext>
            </a:extLst>
          </p:cNvPr>
          <p:cNvSpPr/>
          <p:nvPr/>
        </p:nvSpPr>
        <p:spPr>
          <a:xfrm>
            <a:off x="9619957" y="1908040"/>
            <a:ext cx="1266092" cy="728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plaquette</a:t>
            </a:r>
          </a:p>
        </p:txBody>
      </p:sp>
      <p:sp>
        <p:nvSpPr>
          <p:cNvPr id="22" name="ZoneTexte 21">
            <a:extLst>
              <a:ext uri="{FF2B5EF4-FFF2-40B4-BE49-F238E27FC236}">
                <a16:creationId xmlns:a16="http://schemas.microsoft.com/office/drawing/2014/main" id="{0563D515-9F03-4ADE-815B-D347924AF2EF}"/>
              </a:ext>
            </a:extLst>
          </p:cNvPr>
          <p:cNvSpPr txBox="1"/>
          <p:nvPr/>
        </p:nvSpPr>
        <p:spPr>
          <a:xfrm>
            <a:off x="9619957" y="836023"/>
            <a:ext cx="1733843" cy="369332"/>
          </a:xfrm>
          <a:prstGeom prst="rect">
            <a:avLst/>
          </a:prstGeom>
          <a:noFill/>
        </p:spPr>
        <p:txBody>
          <a:bodyPr wrap="square" rtlCol="0">
            <a:spAutoFit/>
          </a:bodyPr>
          <a:lstStyle/>
          <a:p>
            <a:r>
              <a:rPr lang="fr-FR" dirty="0"/>
              <a:t>Comment?</a:t>
            </a:r>
          </a:p>
        </p:txBody>
      </p:sp>
      <p:sp>
        <p:nvSpPr>
          <p:cNvPr id="23" name="ZoneTexte 22">
            <a:extLst>
              <a:ext uri="{FF2B5EF4-FFF2-40B4-BE49-F238E27FC236}">
                <a16:creationId xmlns:a16="http://schemas.microsoft.com/office/drawing/2014/main" id="{67CF1A37-CF32-477F-AF20-C44F7241E3F7}"/>
              </a:ext>
            </a:extLst>
          </p:cNvPr>
          <p:cNvSpPr txBox="1"/>
          <p:nvPr/>
        </p:nvSpPr>
        <p:spPr>
          <a:xfrm>
            <a:off x="1435490" y="760435"/>
            <a:ext cx="1733843" cy="369332"/>
          </a:xfrm>
          <a:prstGeom prst="rect">
            <a:avLst/>
          </a:prstGeom>
          <a:noFill/>
        </p:spPr>
        <p:txBody>
          <a:bodyPr wrap="square" rtlCol="0">
            <a:spAutoFit/>
          </a:bodyPr>
          <a:lstStyle/>
          <a:p>
            <a:r>
              <a:rPr lang="fr-FR" dirty="0"/>
              <a:t>quoi?</a:t>
            </a:r>
          </a:p>
        </p:txBody>
      </p:sp>
      <p:cxnSp>
        <p:nvCxnSpPr>
          <p:cNvPr id="25" name="Connecteur droit 24">
            <a:extLst>
              <a:ext uri="{FF2B5EF4-FFF2-40B4-BE49-F238E27FC236}">
                <a16:creationId xmlns:a16="http://schemas.microsoft.com/office/drawing/2014/main" id="{561CEA76-D868-43F8-97FA-151DAC62978D}"/>
              </a:ext>
            </a:extLst>
          </p:cNvPr>
          <p:cNvCxnSpPr>
            <a:stCxn id="6" idx="3"/>
            <a:endCxn id="13" idx="1"/>
          </p:cNvCxnSpPr>
          <p:nvPr/>
        </p:nvCxnSpPr>
        <p:spPr>
          <a:xfrm>
            <a:off x="2926080" y="2272043"/>
            <a:ext cx="1722706" cy="1506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F476CDB1-50B3-4D3B-ABC6-B799D6398E03}"/>
              </a:ext>
            </a:extLst>
          </p:cNvPr>
          <p:cNvCxnSpPr>
            <a:stCxn id="9" idx="3"/>
            <a:endCxn id="13" idx="1"/>
          </p:cNvCxnSpPr>
          <p:nvPr/>
        </p:nvCxnSpPr>
        <p:spPr>
          <a:xfrm>
            <a:off x="2926080" y="3119622"/>
            <a:ext cx="1722706" cy="659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BF6D774-0431-4DEA-AE89-B3DF2EE6BA63}"/>
              </a:ext>
            </a:extLst>
          </p:cNvPr>
          <p:cNvCxnSpPr>
            <a:stCxn id="10" idx="3"/>
            <a:endCxn id="13" idx="1"/>
          </p:cNvCxnSpPr>
          <p:nvPr/>
        </p:nvCxnSpPr>
        <p:spPr>
          <a:xfrm flipV="1">
            <a:off x="2935458" y="3778932"/>
            <a:ext cx="1713328" cy="200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1610585-F010-4CB2-B62A-770A97D7188F}"/>
              </a:ext>
            </a:extLst>
          </p:cNvPr>
          <p:cNvCxnSpPr>
            <a:stCxn id="11" idx="3"/>
            <a:endCxn id="13" idx="1"/>
          </p:cNvCxnSpPr>
          <p:nvPr/>
        </p:nvCxnSpPr>
        <p:spPr>
          <a:xfrm flipV="1">
            <a:off x="2940147" y="3778932"/>
            <a:ext cx="1708639" cy="1031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81915793-5497-4A67-BC10-CC3C511E7EF0}"/>
              </a:ext>
            </a:extLst>
          </p:cNvPr>
          <p:cNvCxnSpPr>
            <a:stCxn id="12" idx="3"/>
            <a:endCxn id="13" idx="1"/>
          </p:cNvCxnSpPr>
          <p:nvPr/>
        </p:nvCxnSpPr>
        <p:spPr>
          <a:xfrm flipV="1">
            <a:off x="2926080" y="3778932"/>
            <a:ext cx="1722706" cy="1915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C18F9D1-674B-4891-89D7-9E32E603A1FA}"/>
              </a:ext>
            </a:extLst>
          </p:cNvPr>
          <p:cNvCxnSpPr>
            <a:stCxn id="13" idx="3"/>
            <a:endCxn id="21" idx="1"/>
          </p:cNvCxnSpPr>
          <p:nvPr/>
        </p:nvCxnSpPr>
        <p:spPr>
          <a:xfrm flipV="1">
            <a:off x="7543213" y="2272042"/>
            <a:ext cx="2076744" cy="1506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3430EF15-A398-4563-8B7B-52EC0EED1EA6}"/>
              </a:ext>
            </a:extLst>
          </p:cNvPr>
          <p:cNvCxnSpPr>
            <a:stCxn id="13" idx="3"/>
            <a:endCxn id="20" idx="1"/>
          </p:cNvCxnSpPr>
          <p:nvPr/>
        </p:nvCxnSpPr>
        <p:spPr>
          <a:xfrm flipV="1">
            <a:off x="7543213" y="3102732"/>
            <a:ext cx="2076744" cy="6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2239F1FD-CF48-41EB-AD93-B8947A76C62B}"/>
              </a:ext>
            </a:extLst>
          </p:cNvPr>
          <p:cNvCxnSpPr>
            <a:stCxn id="13" idx="3"/>
            <a:endCxn id="19" idx="1"/>
          </p:cNvCxnSpPr>
          <p:nvPr/>
        </p:nvCxnSpPr>
        <p:spPr>
          <a:xfrm>
            <a:off x="7543213" y="3778932"/>
            <a:ext cx="2104880" cy="200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6F79B04-8A8D-4391-8D9C-1222630A5A87}"/>
              </a:ext>
            </a:extLst>
          </p:cNvPr>
          <p:cNvCxnSpPr>
            <a:stCxn id="13" idx="3"/>
            <a:endCxn id="18" idx="1"/>
          </p:cNvCxnSpPr>
          <p:nvPr/>
        </p:nvCxnSpPr>
        <p:spPr>
          <a:xfrm>
            <a:off x="7543213" y="3778932"/>
            <a:ext cx="2104880" cy="1097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018191F3-9F4B-4506-88C1-2623443AB68C}"/>
              </a:ext>
            </a:extLst>
          </p:cNvPr>
          <p:cNvCxnSpPr>
            <a:stCxn id="13" idx="3"/>
            <a:endCxn id="17" idx="1"/>
          </p:cNvCxnSpPr>
          <p:nvPr/>
        </p:nvCxnSpPr>
        <p:spPr>
          <a:xfrm>
            <a:off x="7543213" y="3778932"/>
            <a:ext cx="2090812" cy="19155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2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6E5CC-5A24-4737-BE71-5C4B0B078F68}"/>
              </a:ext>
            </a:extLst>
          </p:cNvPr>
          <p:cNvSpPr>
            <a:spLocks noGrp="1"/>
          </p:cNvSpPr>
          <p:nvPr>
            <p:ph type="title"/>
          </p:nvPr>
        </p:nvSpPr>
        <p:spPr/>
        <p:txBody>
          <a:bodyPr/>
          <a:lstStyle/>
          <a:p>
            <a:r>
              <a:rPr lang="fr-FR" dirty="0"/>
              <a:t> Communiquer pour faire participer effectivement </a:t>
            </a:r>
          </a:p>
        </p:txBody>
      </p:sp>
      <p:sp>
        <p:nvSpPr>
          <p:cNvPr id="3" name="Espace réservé du contenu 2">
            <a:extLst>
              <a:ext uri="{FF2B5EF4-FFF2-40B4-BE49-F238E27FC236}">
                <a16:creationId xmlns:a16="http://schemas.microsoft.com/office/drawing/2014/main" id="{AAC00315-49EB-44B8-95FA-F2F86CB06E7E}"/>
              </a:ext>
            </a:extLst>
          </p:cNvPr>
          <p:cNvSpPr>
            <a:spLocks noGrp="1"/>
          </p:cNvSpPr>
          <p:nvPr>
            <p:ph idx="1"/>
          </p:nvPr>
        </p:nvSpPr>
        <p:spPr/>
        <p:txBody>
          <a:bodyPr>
            <a:normAutofit/>
          </a:bodyPr>
          <a:lstStyle/>
          <a:p>
            <a:r>
              <a:rPr lang="fr-FR" dirty="0"/>
              <a:t>le salarié à la vie de l’entreprise Cela suppose la mise en œuvre de moyens mais également l’adoption de comportements adéquats</a:t>
            </a:r>
          </a:p>
          <a:p>
            <a:r>
              <a:rPr lang="fr-FR" dirty="0">
                <a:solidFill>
                  <a:srgbClr val="00B050"/>
                </a:solidFill>
              </a:rPr>
              <a:t>Les moyens :</a:t>
            </a:r>
          </a:p>
          <a:p>
            <a:r>
              <a:rPr lang="fr-FR" dirty="0"/>
              <a:t> o Enquêtes d’opinions </a:t>
            </a:r>
          </a:p>
          <a:p>
            <a:r>
              <a:rPr lang="fr-FR" dirty="0"/>
              <a:t>o Expression directe des salariés </a:t>
            </a:r>
          </a:p>
          <a:p>
            <a:r>
              <a:rPr lang="fr-FR" dirty="0"/>
              <a:t>o Boîte à idées </a:t>
            </a:r>
          </a:p>
          <a:p>
            <a:r>
              <a:rPr lang="fr-FR" dirty="0"/>
              <a:t>o Cercle de qualité (il s’agit de petits groupes de salariés qui ont pour but de s’interroger sur la qualité des produits ou des services de l’entreprise et sur les moyens à mettre en œuvre pour la développer)</a:t>
            </a:r>
          </a:p>
        </p:txBody>
      </p:sp>
      <p:sp>
        <p:nvSpPr>
          <p:cNvPr id="4" name="Espace réservé du pied de page 3">
            <a:extLst>
              <a:ext uri="{FF2B5EF4-FFF2-40B4-BE49-F238E27FC236}">
                <a16:creationId xmlns:a16="http://schemas.microsoft.com/office/drawing/2014/main" id="{750B21FB-E496-43CB-A981-8A27C4A1ECE6}"/>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FDA0171C-F87E-4CDC-99BE-E218AEEE9A8B}"/>
              </a:ext>
            </a:extLst>
          </p:cNvPr>
          <p:cNvSpPr>
            <a:spLocks noGrp="1"/>
          </p:cNvSpPr>
          <p:nvPr>
            <p:ph type="sldNum" sz="quarter" idx="12"/>
          </p:nvPr>
        </p:nvSpPr>
        <p:spPr/>
        <p:txBody>
          <a:bodyPr/>
          <a:lstStyle/>
          <a:p>
            <a:pPr rtl="0"/>
            <a:fld id="{294A09A9-5501-47C1-A89A-A340965A2BE2}" type="slidenum">
              <a:rPr lang="fr-FR" smtClean="0"/>
              <a:pPr rtl="0"/>
              <a:t>13</a:t>
            </a:fld>
            <a:endParaRPr lang="fr-FR" dirty="0"/>
          </a:p>
        </p:txBody>
      </p:sp>
    </p:spTree>
    <p:extLst>
      <p:ext uri="{BB962C8B-B14F-4D97-AF65-F5344CB8AC3E}">
        <p14:creationId xmlns:p14="http://schemas.microsoft.com/office/powerpoint/2010/main" val="14563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7F9748-4584-42DC-A605-A75F67E42E85}"/>
              </a:ext>
            </a:extLst>
          </p:cNvPr>
          <p:cNvSpPr>
            <a:spLocks noGrp="1"/>
          </p:cNvSpPr>
          <p:nvPr>
            <p:ph idx="1"/>
          </p:nvPr>
        </p:nvSpPr>
        <p:spPr/>
        <p:txBody>
          <a:bodyPr>
            <a:normAutofit lnSpcReduction="10000"/>
          </a:bodyPr>
          <a:lstStyle/>
          <a:p>
            <a:r>
              <a:rPr lang="fr-FR" dirty="0"/>
              <a:t>- </a:t>
            </a:r>
            <a:r>
              <a:rPr lang="fr-FR" dirty="0">
                <a:solidFill>
                  <a:srgbClr val="00B050"/>
                </a:solidFill>
              </a:rPr>
              <a:t>Les attitudes :</a:t>
            </a:r>
          </a:p>
          <a:p>
            <a:r>
              <a:rPr lang="fr-FR" dirty="0"/>
              <a:t> o La direction doit manifester un intérêt réel pour la communication en tenant compte des propositions, en répondant aux questions, en lui allouant un budget. </a:t>
            </a:r>
          </a:p>
          <a:p>
            <a:r>
              <a:rPr lang="fr-FR" dirty="0"/>
              <a:t>o Le système de relations « supérieur – subordonnés » doit récompenser la franchise et l’ouverture.</a:t>
            </a:r>
          </a:p>
          <a:p>
            <a:r>
              <a:rPr lang="fr-FR" dirty="0"/>
              <a:t> o Le rôle des cadres doit évoluer vers des fonctions de pilotage, d’animation, de coordination. </a:t>
            </a:r>
          </a:p>
          <a:p>
            <a:r>
              <a:rPr lang="fr-FR" dirty="0"/>
              <a:t>o Il est souhaitable de passer progressivement d’une autorité centrée sur le supérieur à une autorité centrée sur les subordonnées.</a:t>
            </a:r>
          </a:p>
        </p:txBody>
      </p:sp>
      <p:sp>
        <p:nvSpPr>
          <p:cNvPr id="4" name="Espace réservé du pied de page 3">
            <a:extLst>
              <a:ext uri="{FF2B5EF4-FFF2-40B4-BE49-F238E27FC236}">
                <a16:creationId xmlns:a16="http://schemas.microsoft.com/office/drawing/2014/main" id="{D1713D80-2540-4682-8EEA-C9B9258066A4}"/>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D4089817-74EF-4AB5-B6D9-B7B202B90DE2}"/>
              </a:ext>
            </a:extLst>
          </p:cNvPr>
          <p:cNvSpPr>
            <a:spLocks noGrp="1"/>
          </p:cNvSpPr>
          <p:nvPr>
            <p:ph type="sldNum" sz="quarter" idx="12"/>
          </p:nvPr>
        </p:nvSpPr>
        <p:spPr/>
        <p:txBody>
          <a:bodyPr/>
          <a:lstStyle/>
          <a:p>
            <a:pPr rtl="0"/>
            <a:fld id="{294A09A9-5501-47C1-A89A-A340965A2BE2}" type="slidenum">
              <a:rPr lang="fr-FR" smtClean="0"/>
              <a:pPr rtl="0"/>
              <a:t>14</a:t>
            </a:fld>
            <a:endParaRPr lang="fr-FR" dirty="0"/>
          </a:p>
        </p:txBody>
      </p:sp>
    </p:spTree>
    <p:extLst>
      <p:ext uri="{BB962C8B-B14F-4D97-AF65-F5344CB8AC3E}">
        <p14:creationId xmlns:p14="http://schemas.microsoft.com/office/powerpoint/2010/main" val="169496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7F3B5-5D1E-483F-B10D-22EABB57867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6D49A61-61C0-4F68-A941-216A6F5F4C8B}"/>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7FD8A853-E47F-41DA-9CA8-DCD0717474ED}"/>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FA8BE471-1C5A-4DE7-9519-85C78BBFC23F}"/>
              </a:ext>
            </a:extLst>
          </p:cNvPr>
          <p:cNvSpPr>
            <a:spLocks noGrp="1"/>
          </p:cNvSpPr>
          <p:nvPr>
            <p:ph type="sldNum" sz="quarter" idx="12"/>
          </p:nvPr>
        </p:nvSpPr>
        <p:spPr/>
        <p:txBody>
          <a:bodyPr/>
          <a:lstStyle/>
          <a:p>
            <a:pPr rtl="0"/>
            <a:fld id="{294A09A9-5501-47C1-A89A-A340965A2BE2}" type="slidenum">
              <a:rPr lang="fr-FR" smtClean="0"/>
              <a:pPr rtl="0"/>
              <a:t>15</a:t>
            </a:fld>
            <a:endParaRPr lang="fr-FR" dirty="0"/>
          </a:p>
        </p:txBody>
      </p:sp>
    </p:spTree>
    <p:extLst>
      <p:ext uri="{BB962C8B-B14F-4D97-AF65-F5344CB8AC3E}">
        <p14:creationId xmlns:p14="http://schemas.microsoft.com/office/powerpoint/2010/main" val="322327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C0D3-E500-4EAC-87A8-956253E29FBB}"/>
              </a:ext>
            </a:extLst>
          </p:cNvPr>
          <p:cNvSpPr>
            <a:spLocks noGrp="1"/>
          </p:cNvSpPr>
          <p:nvPr>
            <p:ph type="title"/>
          </p:nvPr>
        </p:nvSpPr>
        <p:spPr>
          <a:xfrm>
            <a:off x="2460403" y="298174"/>
            <a:ext cx="9493058" cy="1280890"/>
          </a:xfrm>
        </p:spPr>
        <p:txBody>
          <a:bodyPr/>
          <a:lstStyle/>
          <a:p>
            <a:r>
              <a:rPr lang="fr-FR" dirty="0"/>
              <a:t>Les types de réseaux de communication </a:t>
            </a:r>
          </a:p>
        </p:txBody>
      </p:sp>
      <p:graphicFrame>
        <p:nvGraphicFramePr>
          <p:cNvPr id="4" name="Content Placeholder 3">
            <a:extLst>
              <a:ext uri="{FF2B5EF4-FFF2-40B4-BE49-F238E27FC236}">
                <a16:creationId xmlns:a16="http://schemas.microsoft.com/office/drawing/2014/main" id="{B4ECA3F2-2AFF-46FF-8C04-9D771581CD3C}"/>
              </a:ext>
            </a:extLst>
          </p:cNvPr>
          <p:cNvGraphicFramePr>
            <a:graphicFrameLocks noGrp="1"/>
          </p:cNvGraphicFramePr>
          <p:nvPr>
            <p:ph idx="1"/>
          </p:nvPr>
        </p:nvGraphicFramePr>
        <p:xfrm>
          <a:off x="687388" y="1431235"/>
          <a:ext cx="11385341" cy="51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67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3F34B8-3127-44C0-8DFC-1E87E91A6766}"/>
              </a:ext>
            </a:extLst>
          </p:cNvPr>
          <p:cNvPicPr>
            <a:picLocks noChangeAspect="1" noChangeArrowheads="1"/>
          </p:cNvPicPr>
          <p:nvPr/>
        </p:nvPicPr>
        <p:blipFill>
          <a:blip r:embed="rId2"/>
          <a:srcRect/>
          <a:stretch>
            <a:fillRect/>
          </a:stretch>
        </p:blipFill>
        <p:spPr bwMode="auto">
          <a:xfrm>
            <a:off x="8527669" y="2168220"/>
            <a:ext cx="3664331" cy="3114681"/>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6A43E5EF-53E9-4DE8-BA9D-1F12E0F271E6}"/>
              </a:ext>
            </a:extLst>
          </p:cNvPr>
          <p:cNvSpPr txBox="1"/>
          <p:nvPr/>
        </p:nvSpPr>
        <p:spPr>
          <a:xfrm>
            <a:off x="471055" y="1712232"/>
            <a:ext cx="7841672" cy="3970318"/>
          </a:xfrm>
          <a:prstGeom prst="rect">
            <a:avLst/>
          </a:prstGeom>
          <a:noFill/>
        </p:spPr>
        <p:txBody>
          <a:bodyPr wrap="square">
            <a:spAutoFit/>
          </a:bodyPr>
          <a:lstStyle/>
          <a:p>
            <a:r>
              <a:rPr lang="fr-FR" sz="3600" b="0" i="0" dirty="0">
                <a:solidFill>
                  <a:srgbClr val="444444"/>
                </a:solidFill>
                <a:effectLst/>
                <a:latin typeface="Open Sans" panose="020B0606030504020204" pitchFamily="34" charset="0"/>
              </a:rPr>
              <a:t>La personne qui émet et reçoit plus que les autres est choisie comme leader-</a:t>
            </a:r>
          </a:p>
          <a:p>
            <a:r>
              <a:rPr lang="fr-FR" sz="3600" b="0" i="0" dirty="0">
                <a:solidFill>
                  <a:srgbClr val="444444"/>
                </a:solidFill>
                <a:effectLst/>
                <a:latin typeface="Open Sans" panose="020B0606030504020204" pitchFamily="34" charset="0"/>
              </a:rPr>
              <a:t>Les collaborateurs peuvent parler à l’homme centrale (leader), mais ne peuvent pas s’adresser la parole entre eux.</a:t>
            </a:r>
            <a:endParaRPr lang="fr-FR" sz="3600" dirty="0"/>
          </a:p>
        </p:txBody>
      </p:sp>
      <p:sp>
        <p:nvSpPr>
          <p:cNvPr id="7" name="TextBox 6">
            <a:extLst>
              <a:ext uri="{FF2B5EF4-FFF2-40B4-BE49-F238E27FC236}">
                <a16:creationId xmlns:a16="http://schemas.microsoft.com/office/drawing/2014/main" id="{C7305C7D-0398-4C97-BB3F-D4E3A43F87C0}"/>
              </a:ext>
            </a:extLst>
          </p:cNvPr>
          <p:cNvSpPr txBox="1"/>
          <p:nvPr/>
        </p:nvSpPr>
        <p:spPr>
          <a:xfrm>
            <a:off x="1856509" y="526473"/>
            <a:ext cx="8555852" cy="584775"/>
          </a:xfrm>
          <a:prstGeom prst="rect">
            <a:avLst/>
          </a:prstGeom>
          <a:noFill/>
        </p:spPr>
        <p:txBody>
          <a:bodyPr wrap="square" rtlCol="0">
            <a:spAutoFit/>
          </a:bodyPr>
          <a:lstStyle/>
          <a:p>
            <a:r>
              <a:rPr lang="fr-FR" sz="3200" b="1" dirty="0"/>
              <a:t> la toile d’araignée (Réseau centralisé) </a:t>
            </a:r>
          </a:p>
        </p:txBody>
      </p:sp>
    </p:spTree>
    <p:extLst>
      <p:ext uri="{BB962C8B-B14F-4D97-AF65-F5344CB8AC3E}">
        <p14:creationId xmlns:p14="http://schemas.microsoft.com/office/powerpoint/2010/main" val="384392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B4D7-F799-40B1-8FF1-4008F6FB8FEF}"/>
              </a:ext>
            </a:extLst>
          </p:cNvPr>
          <p:cNvSpPr>
            <a:spLocks noGrp="1"/>
          </p:cNvSpPr>
          <p:nvPr>
            <p:ph type="title"/>
          </p:nvPr>
        </p:nvSpPr>
        <p:spPr/>
        <p:txBody>
          <a:bodyPr/>
          <a:lstStyle/>
          <a:p>
            <a:r>
              <a:rPr lang="fr-FR" dirty="0"/>
              <a:t>Réseau cercle(réseau décentralisé) </a:t>
            </a:r>
          </a:p>
        </p:txBody>
      </p:sp>
      <p:sp>
        <p:nvSpPr>
          <p:cNvPr id="3" name="Content Placeholder 2">
            <a:extLst>
              <a:ext uri="{FF2B5EF4-FFF2-40B4-BE49-F238E27FC236}">
                <a16:creationId xmlns:a16="http://schemas.microsoft.com/office/drawing/2014/main" id="{D99B9839-0055-4A28-85EC-2F43AF5D23F7}"/>
              </a:ext>
            </a:extLst>
          </p:cNvPr>
          <p:cNvSpPr>
            <a:spLocks noGrp="1"/>
          </p:cNvSpPr>
          <p:nvPr>
            <p:ph idx="1"/>
          </p:nvPr>
        </p:nvSpPr>
        <p:spPr>
          <a:xfrm>
            <a:off x="403913" y="1540188"/>
            <a:ext cx="6400800" cy="5113829"/>
          </a:xfrm>
        </p:spPr>
        <p:txBody>
          <a:bodyPr>
            <a:normAutofit fontScale="40000" lnSpcReduction="20000"/>
          </a:bodyPr>
          <a:lstStyle/>
          <a:p>
            <a:pPr algn="just">
              <a:lnSpc>
                <a:spcPct val="170000"/>
              </a:lnSpc>
            </a:pPr>
            <a:r>
              <a:rPr lang="fr-FR" sz="3700" b="0" i="0" dirty="0">
                <a:solidFill>
                  <a:srgbClr val="444444"/>
                </a:solidFill>
                <a:effectLst/>
                <a:latin typeface="Open Sans" panose="020B0606030504020204" pitchFamily="34" charset="0"/>
              </a:rPr>
              <a:t>Chaque collaborateur est à la fois initiateur et relai de message vis à vis de ses voisins</a:t>
            </a:r>
          </a:p>
          <a:p>
            <a:pPr algn="just">
              <a:lnSpc>
                <a:spcPct val="170000"/>
              </a:lnSpc>
            </a:pPr>
            <a:r>
              <a:rPr lang="fr-FR" sz="3800" b="1" dirty="0">
                <a:solidFill>
                  <a:srgbClr val="444444"/>
                </a:solidFill>
                <a:latin typeface="Open Sans" panose="020B0606030504020204" pitchFamily="34" charset="0"/>
              </a:rPr>
              <a:t>Avantages :</a:t>
            </a:r>
            <a:r>
              <a:rPr lang="fr-FR" sz="3000" b="1" dirty="0">
                <a:solidFill>
                  <a:srgbClr val="444444"/>
                </a:solidFill>
                <a:latin typeface="Open Sans" panose="020B0606030504020204" pitchFamily="34" charset="0"/>
              </a:rPr>
              <a:t>-</a:t>
            </a:r>
            <a:r>
              <a:rPr lang="fr-FR" sz="3700" b="0" i="0" dirty="0">
                <a:solidFill>
                  <a:srgbClr val="444444"/>
                </a:solidFill>
                <a:effectLst/>
                <a:latin typeface="Open Sans" panose="020B0606030504020204" pitchFamily="34" charset="0"/>
              </a:rPr>
              <a:t>Le moral du groupe est plus élevé que dans le réseau centralisé.</a:t>
            </a:r>
          </a:p>
          <a:p>
            <a:pPr algn="just">
              <a:lnSpc>
                <a:spcPct val="170000"/>
              </a:lnSpc>
            </a:pPr>
            <a:r>
              <a:rPr lang="fr-FR" sz="3700" b="0" i="0" dirty="0">
                <a:solidFill>
                  <a:srgbClr val="444444"/>
                </a:solidFill>
                <a:effectLst/>
                <a:latin typeface="Open Sans" panose="020B0606030504020204" pitchFamily="34" charset="0"/>
              </a:rPr>
              <a:t>-La mission s’effectue dans une ambiance plus enthousiaste.</a:t>
            </a:r>
          </a:p>
          <a:p>
            <a:pPr algn="just">
              <a:lnSpc>
                <a:spcPct val="170000"/>
              </a:lnSpc>
            </a:pPr>
            <a:r>
              <a:rPr lang="fr-FR" sz="3700" b="0" i="0" dirty="0">
                <a:solidFill>
                  <a:srgbClr val="444444"/>
                </a:solidFill>
                <a:effectLst/>
                <a:latin typeface="Open Sans" panose="020B0606030504020204" pitchFamily="34" charset="0"/>
              </a:rPr>
              <a:t>-Les participants s’adaptent mieux aux changements.</a:t>
            </a:r>
          </a:p>
          <a:p>
            <a:pPr algn="just">
              <a:lnSpc>
                <a:spcPct val="170000"/>
              </a:lnSpc>
            </a:pPr>
            <a:r>
              <a:rPr lang="fr-FR" sz="3700" b="0" i="0" dirty="0">
                <a:solidFill>
                  <a:srgbClr val="444444"/>
                </a:solidFill>
                <a:effectLst/>
                <a:latin typeface="Open Sans" panose="020B0606030504020204" pitchFamily="34" charset="0"/>
              </a:rPr>
              <a:t>-Chaque membre participe à la marche de l’ensemble et prend des responsabilités</a:t>
            </a:r>
          </a:p>
          <a:p>
            <a:pPr algn="just">
              <a:lnSpc>
                <a:spcPct val="170000"/>
              </a:lnSpc>
            </a:pPr>
            <a:r>
              <a:rPr lang="fr-FR" sz="3700" b="1" i="0" dirty="0">
                <a:solidFill>
                  <a:srgbClr val="444444"/>
                </a:solidFill>
                <a:effectLst/>
                <a:latin typeface="Open Sans" panose="020B0606030504020204" pitchFamily="34" charset="0"/>
              </a:rPr>
              <a:t>Inconvénients:</a:t>
            </a:r>
          </a:p>
          <a:p>
            <a:pPr algn="just">
              <a:lnSpc>
                <a:spcPct val="170000"/>
              </a:lnSpc>
            </a:pPr>
            <a:r>
              <a:rPr lang="fr-FR" sz="3700" b="0" i="0" dirty="0">
                <a:solidFill>
                  <a:srgbClr val="444444"/>
                </a:solidFill>
                <a:effectLst/>
                <a:latin typeface="Open Sans" panose="020B0606030504020204" pitchFamily="34" charset="0"/>
              </a:rPr>
              <a:t>-La communication circulaire paraît dangereuse, menaçante à certains collaborateurs</a:t>
            </a:r>
            <a:r>
              <a:rPr lang="fr-FR" b="0" i="0" dirty="0">
                <a:solidFill>
                  <a:srgbClr val="444444"/>
                </a:solidFill>
                <a:effectLst/>
                <a:latin typeface="Open Sans" panose="020B0606030504020204" pitchFamily="34" charset="0"/>
              </a:rPr>
              <a:t>..</a:t>
            </a:r>
            <a:endParaRPr lang="fr-FR" dirty="0"/>
          </a:p>
        </p:txBody>
      </p:sp>
      <p:pic>
        <p:nvPicPr>
          <p:cNvPr id="4" name="Picture 2">
            <a:extLst>
              <a:ext uri="{FF2B5EF4-FFF2-40B4-BE49-F238E27FC236}">
                <a16:creationId xmlns:a16="http://schemas.microsoft.com/office/drawing/2014/main" id="{FBD7E1BB-C0C2-4679-B8F8-C0DDBD2479E2}"/>
              </a:ext>
            </a:extLst>
          </p:cNvPr>
          <p:cNvPicPr>
            <a:picLocks noChangeAspect="1" noChangeArrowheads="1"/>
          </p:cNvPicPr>
          <p:nvPr/>
        </p:nvPicPr>
        <p:blipFill>
          <a:blip r:embed="rId2"/>
          <a:srcRect/>
          <a:stretch>
            <a:fillRect/>
          </a:stretch>
        </p:blipFill>
        <p:spPr bwMode="auto">
          <a:xfrm>
            <a:off x="7238913" y="2133600"/>
            <a:ext cx="3658051" cy="2834341"/>
          </a:xfrm>
          <a:prstGeom prst="rect">
            <a:avLst/>
          </a:prstGeom>
          <a:noFill/>
          <a:ln w="9525">
            <a:noFill/>
            <a:miter lim="800000"/>
            <a:headEnd/>
            <a:tailEnd/>
          </a:ln>
          <a:effectLst/>
        </p:spPr>
      </p:pic>
    </p:spTree>
    <p:extLst>
      <p:ext uri="{BB962C8B-B14F-4D97-AF65-F5344CB8AC3E}">
        <p14:creationId xmlns:p14="http://schemas.microsoft.com/office/powerpoint/2010/main" val="156503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53A5-C90C-4DC3-81E5-374A89B3E51D}"/>
              </a:ext>
            </a:extLst>
          </p:cNvPr>
          <p:cNvSpPr>
            <a:spLocks noGrp="1"/>
          </p:cNvSpPr>
          <p:nvPr>
            <p:ph type="title"/>
          </p:nvPr>
        </p:nvSpPr>
        <p:spPr>
          <a:xfrm>
            <a:off x="1640156" y="103606"/>
            <a:ext cx="8911687" cy="1280890"/>
          </a:xfrm>
        </p:spPr>
        <p:txBody>
          <a:bodyPr/>
          <a:lstStyle/>
          <a:p>
            <a:r>
              <a:rPr lang="fr-FR" dirty="0"/>
              <a:t>Le réseau interconnecté (r centralisés)</a:t>
            </a:r>
          </a:p>
        </p:txBody>
      </p:sp>
      <p:sp>
        <p:nvSpPr>
          <p:cNvPr id="3" name="Content Placeholder 2">
            <a:extLst>
              <a:ext uri="{FF2B5EF4-FFF2-40B4-BE49-F238E27FC236}">
                <a16:creationId xmlns:a16="http://schemas.microsoft.com/office/drawing/2014/main" id="{78CBFFF0-63DE-4C13-AA83-9935FF02732B}"/>
              </a:ext>
            </a:extLst>
          </p:cNvPr>
          <p:cNvSpPr>
            <a:spLocks noGrp="1"/>
          </p:cNvSpPr>
          <p:nvPr>
            <p:ph idx="1"/>
          </p:nvPr>
        </p:nvSpPr>
        <p:spPr>
          <a:xfrm>
            <a:off x="1307134" y="1592315"/>
            <a:ext cx="5584117" cy="1541584"/>
          </a:xfrm>
        </p:spPr>
        <p:txBody>
          <a:bodyPr>
            <a:normAutofit fontScale="77500" lnSpcReduction="20000"/>
          </a:bodyPr>
          <a:lstStyle/>
          <a:p>
            <a:r>
              <a:rPr lang="fr-FR" b="0" i="0" dirty="0">
                <a:solidFill>
                  <a:srgbClr val="444444"/>
                </a:solidFill>
                <a:effectLst/>
                <a:latin typeface="Open Sans" panose="020B0606030504020204" pitchFamily="34" charset="0"/>
              </a:rPr>
              <a:t>Tous les participants communiquent entre eux, c’est le canal le plus satisfaisant, mais il présente des risques de perte de temps et de manque de coordination.</a:t>
            </a:r>
            <a:endParaRPr lang="fr-FR" dirty="0"/>
          </a:p>
        </p:txBody>
      </p:sp>
      <p:pic>
        <p:nvPicPr>
          <p:cNvPr id="4" name="Picture 2">
            <a:extLst>
              <a:ext uri="{FF2B5EF4-FFF2-40B4-BE49-F238E27FC236}">
                <a16:creationId xmlns:a16="http://schemas.microsoft.com/office/drawing/2014/main" id="{33A02291-8A1B-4A06-8297-DD2BA1995AE3}"/>
              </a:ext>
            </a:extLst>
          </p:cNvPr>
          <p:cNvPicPr>
            <a:picLocks noChangeAspect="1" noChangeArrowheads="1"/>
          </p:cNvPicPr>
          <p:nvPr/>
        </p:nvPicPr>
        <p:blipFill>
          <a:blip r:embed="rId2"/>
          <a:srcRect/>
          <a:stretch>
            <a:fillRect/>
          </a:stretch>
        </p:blipFill>
        <p:spPr bwMode="auto">
          <a:xfrm>
            <a:off x="7224273" y="1318725"/>
            <a:ext cx="3897912" cy="3214710"/>
          </a:xfrm>
          <a:prstGeom prst="rect">
            <a:avLst/>
          </a:prstGeom>
          <a:noFill/>
          <a:ln w="9525">
            <a:noFill/>
            <a:miter lim="800000"/>
            <a:headEnd/>
            <a:tailEnd/>
          </a:ln>
          <a:effectLst/>
        </p:spPr>
      </p:pic>
    </p:spTree>
    <p:extLst>
      <p:ext uri="{BB962C8B-B14F-4D97-AF65-F5344CB8AC3E}">
        <p14:creationId xmlns:p14="http://schemas.microsoft.com/office/powerpoint/2010/main" val="300256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766560" y="136525"/>
            <a:ext cx="5184648" cy="1325880"/>
          </a:xfrm>
        </p:spPr>
        <p:txBody>
          <a:bodyPr rtlCol="0">
            <a:normAutofit fontScale="90000"/>
          </a:bodyPr>
          <a:lstStyle>
            <a:defPPr>
              <a:defRPr lang="fr-FR"/>
            </a:defPPr>
          </a:lstStyle>
          <a:p>
            <a:pPr rtl="0"/>
            <a:r>
              <a:rPr lang="fr-FR" dirty="0">
                <a:solidFill>
                  <a:schemeClr val="accent3"/>
                </a:solidFill>
                <a:latin typeface="Baskerville Old Face" panose="02020602080505020303" pitchFamily="18" charset="77"/>
              </a:rPr>
              <a:t> communication professionnelle (rappel)</a:t>
            </a:r>
          </a:p>
        </p:txBody>
      </p:sp>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2</a:t>
            </a:fld>
            <a:endParaRPr lang="fr-FR" dirty="0"/>
          </a:p>
        </p:txBody>
      </p:sp>
      <p:sp>
        <p:nvSpPr>
          <p:cNvPr id="3" name="Espace réservé du contenu 2">
            <a:extLst>
              <a:ext uri="{FF2B5EF4-FFF2-40B4-BE49-F238E27FC236}">
                <a16:creationId xmlns:a16="http://schemas.microsoft.com/office/drawing/2014/main" id="{22788C46-D0BC-4307-AE55-7601A139E7CB}"/>
              </a:ext>
            </a:extLst>
          </p:cNvPr>
          <p:cNvSpPr>
            <a:spLocks noGrp="1"/>
          </p:cNvSpPr>
          <p:nvPr>
            <p:ph sz="quarter" idx="4"/>
          </p:nvPr>
        </p:nvSpPr>
        <p:spPr>
          <a:xfrm>
            <a:off x="6766560" y="1575582"/>
            <a:ext cx="4927209" cy="4487207"/>
          </a:xfrm>
        </p:spPr>
        <p:txBody>
          <a:bodyPr vert="horz" lIns="91440" tIns="45720" rIns="91440" bIns="45720" rtlCol="0" anchor="t">
            <a:normAutofit fontScale="85000" lnSpcReduction="10000"/>
          </a:bodyPr>
          <a:lstStyle>
            <a:defPPr>
              <a:defRPr lang="fr-FR"/>
            </a:defPPr>
          </a:lstStyle>
          <a:p>
            <a:pPr marL="0" indent="0" rtl="0">
              <a:lnSpc>
                <a:spcPct val="150000"/>
              </a:lnSpc>
              <a:buNone/>
            </a:pPr>
            <a:r>
              <a:rPr lang="fr-FR" b="0" i="0" dirty="0">
                <a:solidFill>
                  <a:srgbClr val="0D0D0D"/>
                </a:solidFill>
                <a:effectLst/>
                <a:latin typeface="Söhne"/>
              </a:rPr>
              <a:t>La communication professionnelle se réfère à l'échange d'informations, d'idées et de messages dans un environnement de travail ou professionnel. Elle englobe les différentes formes de communication utilisées dans le contexte des affaires, telles que la communication écrite, verbale et non verbale, ainsi que l'utilisation appropriée des technologies de l'information et de la communication (TIC)..</a:t>
            </a:r>
            <a:endParaRPr lang="fr-FR" dirty="0">
              <a:solidFill>
                <a:schemeClr val="accent3"/>
              </a:solidFill>
              <a:latin typeface="Gill Sans Nova Light" panose="020B0302020104020203" pitchFamily="34" charset="0"/>
              <a:cs typeface="Calibri"/>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fr-FR" altLang="zh-CN"/>
              <a:t>O</a:t>
            </a:r>
            <a:endParaRPr lang="fr-FR"/>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D27A-FEC7-42A0-A18B-BC4198B37B11}"/>
              </a:ext>
            </a:extLst>
          </p:cNvPr>
          <p:cNvSpPr>
            <a:spLocks noGrp="1"/>
          </p:cNvSpPr>
          <p:nvPr>
            <p:ph type="title"/>
          </p:nvPr>
        </p:nvSpPr>
        <p:spPr>
          <a:xfrm>
            <a:off x="1297858" y="0"/>
            <a:ext cx="10894142" cy="1280890"/>
          </a:xfrm>
        </p:spPr>
        <p:txBody>
          <a:bodyPr/>
          <a:lstStyle/>
          <a:p>
            <a:r>
              <a:rPr lang="fr-FR" dirty="0"/>
              <a:t>Le réseau en ligne ou en chaine (R centralisé) </a:t>
            </a:r>
          </a:p>
        </p:txBody>
      </p:sp>
      <p:sp>
        <p:nvSpPr>
          <p:cNvPr id="3" name="Content Placeholder 2">
            <a:extLst>
              <a:ext uri="{FF2B5EF4-FFF2-40B4-BE49-F238E27FC236}">
                <a16:creationId xmlns:a16="http://schemas.microsoft.com/office/drawing/2014/main" id="{31F38F2F-66AA-4933-B3BD-950A12A50458}"/>
              </a:ext>
            </a:extLst>
          </p:cNvPr>
          <p:cNvSpPr>
            <a:spLocks noGrp="1"/>
          </p:cNvSpPr>
          <p:nvPr>
            <p:ph idx="1"/>
          </p:nvPr>
        </p:nvSpPr>
        <p:spPr>
          <a:xfrm>
            <a:off x="282111" y="1540189"/>
            <a:ext cx="8299181" cy="1888811"/>
          </a:xfrm>
        </p:spPr>
        <p:txBody>
          <a:bodyPr>
            <a:normAutofit fontScale="85000" lnSpcReduction="10000"/>
          </a:bodyPr>
          <a:lstStyle/>
          <a:p>
            <a:r>
              <a:rPr lang="fr-FR" b="0" i="0" dirty="0">
                <a:solidFill>
                  <a:srgbClr val="444444"/>
                </a:solidFill>
                <a:effectLst/>
                <a:latin typeface="Open Sans" panose="020B0606030504020204" pitchFamily="34" charset="0"/>
              </a:rPr>
              <a:t>L’information circule d’une personne à une autre. Chaque relais est informé des messages.</a:t>
            </a:r>
          </a:p>
          <a:p>
            <a:r>
              <a:rPr lang="fr-FR" b="0" i="0" dirty="0">
                <a:solidFill>
                  <a:srgbClr val="444444"/>
                </a:solidFill>
                <a:effectLst/>
                <a:latin typeface="Open Sans" panose="020B0606030504020204" pitchFamily="34" charset="0"/>
              </a:rPr>
              <a:t>L’absence de communication entre les extrémités du réseau</a:t>
            </a:r>
          </a:p>
          <a:p>
            <a:pPr marL="0" indent="0">
              <a:buNone/>
            </a:pPr>
            <a:r>
              <a:rPr lang="fr-FR" b="0" i="0" dirty="0">
                <a:solidFill>
                  <a:srgbClr val="444444"/>
                </a:solidFill>
                <a:effectLst/>
                <a:latin typeface="Open Sans" panose="020B0606030504020204" pitchFamily="34" charset="0"/>
              </a:rPr>
              <a:t> provoque la lenteur et la déformation des messages.</a:t>
            </a:r>
            <a:endParaRPr lang="fr-FR" dirty="0"/>
          </a:p>
        </p:txBody>
      </p:sp>
      <p:pic>
        <p:nvPicPr>
          <p:cNvPr id="4" name="Picture 3">
            <a:extLst>
              <a:ext uri="{FF2B5EF4-FFF2-40B4-BE49-F238E27FC236}">
                <a16:creationId xmlns:a16="http://schemas.microsoft.com/office/drawing/2014/main" id="{5C450D47-DEFB-40E8-A094-F0CC3C340BA2}"/>
              </a:ext>
            </a:extLst>
          </p:cNvPr>
          <p:cNvPicPr>
            <a:picLocks noChangeAspect="1" noChangeArrowheads="1"/>
          </p:cNvPicPr>
          <p:nvPr/>
        </p:nvPicPr>
        <p:blipFill>
          <a:blip r:embed="rId2"/>
          <a:srcRect/>
          <a:stretch>
            <a:fillRect/>
          </a:stretch>
        </p:blipFill>
        <p:spPr bwMode="auto">
          <a:xfrm>
            <a:off x="7912454" y="1905000"/>
            <a:ext cx="4382916" cy="1714512"/>
          </a:xfrm>
          <a:prstGeom prst="rect">
            <a:avLst/>
          </a:prstGeom>
          <a:noFill/>
          <a:ln w="9525">
            <a:noFill/>
            <a:miter lim="800000"/>
            <a:headEnd/>
            <a:tailEnd/>
          </a:ln>
          <a:effectLst/>
        </p:spPr>
      </p:pic>
    </p:spTree>
    <p:extLst>
      <p:ext uri="{BB962C8B-B14F-4D97-AF65-F5344CB8AC3E}">
        <p14:creationId xmlns:p14="http://schemas.microsoft.com/office/powerpoint/2010/main" val="263349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C704-0A91-414D-87E3-6A89AEB9C106}"/>
              </a:ext>
            </a:extLst>
          </p:cNvPr>
          <p:cNvSpPr>
            <a:spLocks noGrp="1"/>
          </p:cNvSpPr>
          <p:nvPr>
            <p:ph type="title"/>
          </p:nvPr>
        </p:nvSpPr>
        <p:spPr>
          <a:xfrm>
            <a:off x="2247148" y="345977"/>
            <a:ext cx="8911687" cy="1280890"/>
          </a:xfrm>
        </p:spPr>
        <p:txBody>
          <a:bodyPr/>
          <a:lstStyle/>
          <a:p>
            <a:r>
              <a:rPr lang="fr-FR" dirty="0"/>
              <a:t>Réseau en Y (R centralisé) </a:t>
            </a:r>
          </a:p>
        </p:txBody>
      </p:sp>
      <p:sp>
        <p:nvSpPr>
          <p:cNvPr id="3" name="Content Placeholder 2">
            <a:extLst>
              <a:ext uri="{FF2B5EF4-FFF2-40B4-BE49-F238E27FC236}">
                <a16:creationId xmlns:a16="http://schemas.microsoft.com/office/drawing/2014/main" id="{70746498-29D2-4F1B-AD33-154FD781FBCB}"/>
              </a:ext>
            </a:extLst>
          </p:cNvPr>
          <p:cNvSpPr>
            <a:spLocks noGrp="1"/>
          </p:cNvSpPr>
          <p:nvPr>
            <p:ph idx="1"/>
          </p:nvPr>
        </p:nvSpPr>
        <p:spPr>
          <a:xfrm>
            <a:off x="521261" y="1905000"/>
            <a:ext cx="5809200" cy="3777622"/>
          </a:xfrm>
        </p:spPr>
        <p:txBody>
          <a:bodyPr/>
          <a:lstStyle/>
          <a:p>
            <a:r>
              <a:rPr lang="fr-FR" b="0" i="0" dirty="0">
                <a:solidFill>
                  <a:srgbClr val="444444"/>
                </a:solidFill>
                <a:effectLst/>
                <a:latin typeface="Open Sans" panose="020B0606030504020204" pitchFamily="34" charset="0"/>
              </a:rPr>
              <a:t>Ce type de réseau est efficace pour la réalisation d’activités complexes, mais il est peu adapté à un travail de créativité</a:t>
            </a:r>
          </a:p>
          <a:p>
            <a:r>
              <a:rPr lang="fr-FR" b="0" i="0" dirty="0">
                <a:solidFill>
                  <a:srgbClr val="444444"/>
                </a:solidFill>
                <a:effectLst/>
                <a:latin typeface="Open Sans" panose="020B0606030504020204" pitchFamily="34" charset="0"/>
              </a:rPr>
              <a:t>.-Il présente les même inconvénients que le réseau en ligne.</a:t>
            </a:r>
            <a:endParaRPr lang="fr-FR" dirty="0"/>
          </a:p>
        </p:txBody>
      </p:sp>
      <p:pic>
        <p:nvPicPr>
          <p:cNvPr id="4" name="Picture 4">
            <a:extLst>
              <a:ext uri="{FF2B5EF4-FFF2-40B4-BE49-F238E27FC236}">
                <a16:creationId xmlns:a16="http://schemas.microsoft.com/office/drawing/2014/main" id="{C642F604-BE8E-4DB1-A7EB-02CFD357AFA4}"/>
              </a:ext>
            </a:extLst>
          </p:cNvPr>
          <p:cNvPicPr>
            <a:picLocks noChangeAspect="1" noChangeArrowheads="1"/>
          </p:cNvPicPr>
          <p:nvPr/>
        </p:nvPicPr>
        <p:blipFill>
          <a:blip r:embed="rId2"/>
          <a:srcRect/>
          <a:stretch>
            <a:fillRect/>
          </a:stretch>
        </p:blipFill>
        <p:spPr bwMode="auto">
          <a:xfrm>
            <a:off x="7274097" y="1626867"/>
            <a:ext cx="3884738" cy="2166943"/>
          </a:xfrm>
          <a:prstGeom prst="rect">
            <a:avLst/>
          </a:prstGeom>
          <a:noFill/>
          <a:ln w="9525">
            <a:noFill/>
            <a:miter lim="800000"/>
            <a:headEnd/>
            <a:tailEnd/>
          </a:ln>
          <a:effectLst/>
        </p:spPr>
      </p:pic>
    </p:spTree>
    <p:extLst>
      <p:ext uri="{BB962C8B-B14F-4D97-AF65-F5344CB8AC3E}">
        <p14:creationId xmlns:p14="http://schemas.microsoft.com/office/powerpoint/2010/main" val="45789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C82A-6869-42FB-9A28-5D52B4107238}"/>
              </a:ext>
            </a:extLst>
          </p:cNvPr>
          <p:cNvSpPr>
            <a:spLocks noGrp="1"/>
          </p:cNvSpPr>
          <p:nvPr>
            <p:ph type="title"/>
          </p:nvPr>
        </p:nvSpPr>
        <p:spPr/>
        <p:txBody>
          <a:bodyPr/>
          <a:lstStyle/>
          <a:p>
            <a:r>
              <a:rPr lang="fr-FR" b="1" i="0" dirty="0">
                <a:solidFill>
                  <a:srgbClr val="444444"/>
                </a:solidFill>
                <a:effectLst/>
                <a:latin typeface="Open Sans" panose="020B0606030504020204" pitchFamily="34" charset="0"/>
              </a:rPr>
              <a:t>Les réseaux et efficacité du groupe</a:t>
            </a:r>
            <a:endParaRPr lang="fr-FR" dirty="0"/>
          </a:p>
        </p:txBody>
      </p:sp>
      <p:sp>
        <p:nvSpPr>
          <p:cNvPr id="3" name="Content Placeholder 2">
            <a:extLst>
              <a:ext uri="{FF2B5EF4-FFF2-40B4-BE49-F238E27FC236}">
                <a16:creationId xmlns:a16="http://schemas.microsoft.com/office/drawing/2014/main" id="{5265195B-B1DA-41C3-9168-5FE1C05BDC25}"/>
              </a:ext>
            </a:extLst>
          </p:cNvPr>
          <p:cNvSpPr>
            <a:spLocks noGrp="1"/>
          </p:cNvSpPr>
          <p:nvPr>
            <p:ph idx="1"/>
          </p:nvPr>
        </p:nvSpPr>
        <p:spPr/>
        <p:txBody>
          <a:bodyPr/>
          <a:lstStyle/>
          <a:p>
            <a:r>
              <a:rPr lang="fr-FR" b="1" i="0" dirty="0">
                <a:solidFill>
                  <a:srgbClr val="00B050"/>
                </a:solidFill>
                <a:effectLst/>
                <a:latin typeface="Open Sans" panose="020B0606030504020204" pitchFamily="34" charset="0"/>
              </a:rPr>
              <a:t>Les réseaux centralisés </a:t>
            </a:r>
            <a:r>
              <a:rPr lang="fr-FR" b="0" i="0" dirty="0">
                <a:solidFill>
                  <a:srgbClr val="444444"/>
                </a:solidFill>
                <a:effectLst/>
                <a:latin typeface="Open Sans" panose="020B0606030504020204" pitchFamily="34" charset="0"/>
              </a:rPr>
              <a:t>sont surtout efficaces dans la résolution de taches simples : Le groupe trouve rapidement la solution et le nombre des échanges est faible .</a:t>
            </a:r>
          </a:p>
          <a:p>
            <a:r>
              <a:rPr lang="fr-FR" b="1" i="0" dirty="0">
                <a:solidFill>
                  <a:srgbClr val="00B050"/>
                </a:solidFill>
                <a:effectLst/>
                <a:latin typeface="Open Sans" panose="020B0606030504020204" pitchFamily="34" charset="0"/>
              </a:rPr>
              <a:t>Réseaux décentralisés</a:t>
            </a:r>
            <a:r>
              <a:rPr lang="fr-FR" b="0" i="0" dirty="0">
                <a:solidFill>
                  <a:srgbClr val="444444"/>
                </a:solidFill>
                <a:effectLst/>
                <a:latin typeface="Open Sans" panose="020B0606030504020204" pitchFamily="34" charset="0"/>
              </a:rPr>
              <a:t>: Les groupes aux structures de communication décentralisée réussissent mieux dans les taches complexes. Un individu seul peut en effet se sentir dépassé par l’information et par les responsabilités du poste.</a:t>
            </a:r>
            <a:br>
              <a:rPr lang="fr-FR" dirty="0"/>
            </a:br>
            <a:endParaRPr lang="fr-FR" dirty="0"/>
          </a:p>
          <a:p>
            <a:endParaRPr lang="fr-FR" dirty="0"/>
          </a:p>
        </p:txBody>
      </p:sp>
    </p:spTree>
    <p:extLst>
      <p:ext uri="{BB962C8B-B14F-4D97-AF65-F5344CB8AC3E}">
        <p14:creationId xmlns:p14="http://schemas.microsoft.com/office/powerpoint/2010/main" val="86960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D68C-9C60-4DDF-B1A4-2A873A3D8849}"/>
              </a:ext>
            </a:extLst>
          </p:cNvPr>
          <p:cNvSpPr>
            <a:spLocks noGrp="1"/>
          </p:cNvSpPr>
          <p:nvPr>
            <p:ph type="title"/>
          </p:nvPr>
        </p:nvSpPr>
        <p:spPr>
          <a:xfrm>
            <a:off x="1640156" y="262593"/>
            <a:ext cx="10289247" cy="684185"/>
          </a:xfrm>
        </p:spPr>
        <p:txBody>
          <a:bodyPr>
            <a:normAutofit fontScale="90000"/>
          </a:bodyPr>
          <a:lstStyle/>
          <a:p>
            <a:r>
              <a:rPr lang="fr-FR" dirty="0"/>
              <a:t>Le choix de type de réseau de communication </a:t>
            </a:r>
          </a:p>
        </p:txBody>
      </p:sp>
      <p:graphicFrame>
        <p:nvGraphicFramePr>
          <p:cNvPr id="4" name="Table 4">
            <a:extLst>
              <a:ext uri="{FF2B5EF4-FFF2-40B4-BE49-F238E27FC236}">
                <a16:creationId xmlns:a16="http://schemas.microsoft.com/office/drawing/2014/main" id="{0225681D-56C3-4163-A735-1EBF174EAED1}"/>
              </a:ext>
            </a:extLst>
          </p:cNvPr>
          <p:cNvGraphicFramePr>
            <a:graphicFrameLocks noGrp="1"/>
          </p:cNvGraphicFramePr>
          <p:nvPr>
            <p:ph idx="1"/>
          </p:nvPr>
        </p:nvGraphicFramePr>
        <p:xfrm>
          <a:off x="718210" y="1402080"/>
          <a:ext cx="10845432" cy="2931160"/>
        </p:xfrm>
        <a:graphic>
          <a:graphicData uri="http://schemas.openxmlformats.org/drawingml/2006/table">
            <a:tbl>
              <a:tblPr firstRow="1" bandRow="1">
                <a:tableStyleId>{5C22544A-7EE6-4342-B048-85BDC9FD1C3A}</a:tableStyleId>
              </a:tblPr>
              <a:tblGrid>
                <a:gridCol w="3615144">
                  <a:extLst>
                    <a:ext uri="{9D8B030D-6E8A-4147-A177-3AD203B41FA5}">
                      <a16:colId xmlns:a16="http://schemas.microsoft.com/office/drawing/2014/main" val="1199325934"/>
                    </a:ext>
                  </a:extLst>
                </a:gridCol>
                <a:gridCol w="3615144">
                  <a:extLst>
                    <a:ext uri="{9D8B030D-6E8A-4147-A177-3AD203B41FA5}">
                      <a16:colId xmlns:a16="http://schemas.microsoft.com/office/drawing/2014/main" val="2107082359"/>
                    </a:ext>
                  </a:extLst>
                </a:gridCol>
                <a:gridCol w="3615144">
                  <a:extLst>
                    <a:ext uri="{9D8B030D-6E8A-4147-A177-3AD203B41FA5}">
                      <a16:colId xmlns:a16="http://schemas.microsoft.com/office/drawing/2014/main" val="1768613153"/>
                    </a:ext>
                  </a:extLst>
                </a:gridCol>
              </a:tblGrid>
              <a:tr h="370840">
                <a:tc>
                  <a:txBody>
                    <a:bodyPr/>
                    <a:lstStyle/>
                    <a:p>
                      <a:r>
                        <a:rPr lang="fr-FR" dirty="0"/>
                        <a:t>Variable</a:t>
                      </a:r>
                    </a:p>
                  </a:txBody>
                  <a:tcPr/>
                </a:tc>
                <a:tc>
                  <a:txBody>
                    <a:bodyPr/>
                    <a:lstStyle/>
                    <a:p>
                      <a:r>
                        <a:rPr lang="fr-FR" dirty="0"/>
                        <a:t>Tache simple</a:t>
                      </a:r>
                    </a:p>
                  </a:txBody>
                  <a:tcPr/>
                </a:tc>
                <a:tc>
                  <a:txBody>
                    <a:bodyPr/>
                    <a:lstStyle/>
                    <a:p>
                      <a:r>
                        <a:rPr lang="fr-FR" dirty="0"/>
                        <a:t>Tache complexe</a:t>
                      </a:r>
                    </a:p>
                  </a:txBody>
                  <a:tcPr/>
                </a:tc>
                <a:extLst>
                  <a:ext uri="{0D108BD9-81ED-4DB2-BD59-A6C34878D82A}">
                    <a16:rowId xmlns:a16="http://schemas.microsoft.com/office/drawing/2014/main" val="1066960897"/>
                  </a:ext>
                </a:extLst>
              </a:tr>
              <a:tr h="370840">
                <a:tc>
                  <a:txBody>
                    <a:bodyPr/>
                    <a:lstStyle/>
                    <a:p>
                      <a:r>
                        <a:rPr lang="fr-FR" dirty="0"/>
                        <a:t>Efficacité</a:t>
                      </a:r>
                    </a:p>
                  </a:txBody>
                  <a:tcPr/>
                </a:tc>
                <a:tc>
                  <a:txBody>
                    <a:bodyPr/>
                    <a:lstStyle/>
                    <a:p>
                      <a:r>
                        <a:rPr lang="fr-FR" dirty="0"/>
                        <a:t>Centralisé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Décentralisé</a:t>
                      </a:r>
                    </a:p>
                    <a:p>
                      <a:endParaRPr lang="fr-FR" dirty="0"/>
                    </a:p>
                  </a:txBody>
                  <a:tcPr/>
                </a:tc>
                <a:extLst>
                  <a:ext uri="{0D108BD9-81ED-4DB2-BD59-A6C34878D82A}">
                    <a16:rowId xmlns:a16="http://schemas.microsoft.com/office/drawing/2014/main" val="421998628"/>
                  </a:ext>
                </a:extLst>
              </a:tr>
              <a:tr h="370840">
                <a:tc>
                  <a:txBody>
                    <a:bodyPr/>
                    <a:lstStyle/>
                    <a:p>
                      <a:r>
                        <a:rPr lang="fr-FR" dirty="0"/>
                        <a:t>Satisfaction</a:t>
                      </a:r>
                    </a:p>
                  </a:txBody>
                  <a:tcPr/>
                </a:tc>
                <a:tc>
                  <a:txBody>
                    <a:bodyPr/>
                    <a:lstStyle/>
                    <a:p>
                      <a:r>
                        <a:rPr lang="fr-FR" dirty="0"/>
                        <a:t>Décentralisé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Décentralisé</a:t>
                      </a:r>
                    </a:p>
                    <a:p>
                      <a:endParaRPr lang="fr-FR" dirty="0"/>
                    </a:p>
                  </a:txBody>
                  <a:tcPr/>
                </a:tc>
                <a:extLst>
                  <a:ext uri="{0D108BD9-81ED-4DB2-BD59-A6C34878D82A}">
                    <a16:rowId xmlns:a16="http://schemas.microsoft.com/office/drawing/2014/main" val="2825053226"/>
                  </a:ext>
                </a:extLst>
              </a:tr>
              <a:tr h="370840">
                <a:tc>
                  <a:txBody>
                    <a:bodyPr/>
                    <a:lstStyle/>
                    <a:p>
                      <a:r>
                        <a:rPr lang="fr-FR" dirty="0"/>
                        <a:t>Participation</a:t>
                      </a:r>
                    </a:p>
                  </a:txBody>
                  <a:tcPr/>
                </a:tc>
                <a:tc>
                  <a:txBody>
                    <a:bodyPr/>
                    <a:lstStyle/>
                    <a:p>
                      <a:r>
                        <a:rPr lang="fr-FR" dirty="0"/>
                        <a:t>Décentralisé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Décentralisé</a:t>
                      </a:r>
                    </a:p>
                    <a:p>
                      <a:endParaRPr lang="fr-FR" dirty="0"/>
                    </a:p>
                  </a:txBody>
                  <a:tcPr/>
                </a:tc>
                <a:extLst>
                  <a:ext uri="{0D108BD9-81ED-4DB2-BD59-A6C34878D82A}">
                    <a16:rowId xmlns:a16="http://schemas.microsoft.com/office/drawing/2014/main" val="2310143420"/>
                  </a:ext>
                </a:extLst>
              </a:tr>
              <a:tr h="370840">
                <a:tc>
                  <a:txBody>
                    <a:bodyPr/>
                    <a:lstStyle/>
                    <a:p>
                      <a:r>
                        <a:rPr lang="fr-FR" dirty="0"/>
                        <a:t>rapidité</a:t>
                      </a:r>
                    </a:p>
                  </a:txBody>
                  <a:tcPr/>
                </a:tc>
                <a:tc>
                  <a:txBody>
                    <a:bodyPr/>
                    <a:lstStyle/>
                    <a:p>
                      <a:r>
                        <a:rPr lang="fr-FR" dirty="0"/>
                        <a:t>centralisé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Décentralisé</a:t>
                      </a:r>
                    </a:p>
                    <a:p>
                      <a:endParaRPr lang="fr-FR" dirty="0"/>
                    </a:p>
                  </a:txBody>
                  <a:tcPr/>
                </a:tc>
                <a:extLst>
                  <a:ext uri="{0D108BD9-81ED-4DB2-BD59-A6C34878D82A}">
                    <a16:rowId xmlns:a16="http://schemas.microsoft.com/office/drawing/2014/main" val="2961908376"/>
                  </a:ext>
                </a:extLst>
              </a:tr>
            </a:tbl>
          </a:graphicData>
        </a:graphic>
      </p:graphicFrame>
      <p:pic>
        <p:nvPicPr>
          <p:cNvPr id="5" name="Picture 4">
            <a:extLst>
              <a:ext uri="{FF2B5EF4-FFF2-40B4-BE49-F238E27FC236}">
                <a16:creationId xmlns:a16="http://schemas.microsoft.com/office/drawing/2014/main" id="{ADDD331F-4B86-47A6-969B-119720E183B1}"/>
              </a:ext>
            </a:extLst>
          </p:cNvPr>
          <p:cNvPicPr>
            <a:picLocks noChangeAspect="1" noChangeArrowheads="1"/>
          </p:cNvPicPr>
          <p:nvPr/>
        </p:nvPicPr>
        <p:blipFill>
          <a:blip r:embed="rId2"/>
          <a:srcRect/>
          <a:stretch>
            <a:fillRect/>
          </a:stretch>
        </p:blipFill>
        <p:spPr bwMode="auto">
          <a:xfrm>
            <a:off x="718210" y="4612793"/>
            <a:ext cx="10845432" cy="1940802"/>
          </a:xfrm>
          <a:prstGeom prst="rect">
            <a:avLst/>
          </a:prstGeom>
          <a:noFill/>
          <a:ln w="9525">
            <a:noFill/>
            <a:miter lim="800000"/>
            <a:headEnd/>
            <a:tailEnd/>
          </a:ln>
          <a:effectLst/>
        </p:spPr>
      </p:pic>
    </p:spTree>
    <p:extLst>
      <p:ext uri="{BB962C8B-B14F-4D97-AF65-F5344CB8AC3E}">
        <p14:creationId xmlns:p14="http://schemas.microsoft.com/office/powerpoint/2010/main" val="173943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DDFE-C5D8-4E02-88FD-CC208C43C667}"/>
              </a:ext>
            </a:extLst>
          </p:cNvPr>
          <p:cNvSpPr>
            <a:spLocks noGrp="1"/>
          </p:cNvSpPr>
          <p:nvPr>
            <p:ph type="title"/>
          </p:nvPr>
        </p:nvSpPr>
        <p:spPr>
          <a:xfrm>
            <a:off x="1824299" y="120528"/>
            <a:ext cx="8911687" cy="661351"/>
          </a:xfrm>
        </p:spPr>
        <p:txBody>
          <a:bodyPr>
            <a:normAutofit fontScale="90000"/>
          </a:bodyPr>
          <a:lstStyle/>
          <a:p>
            <a:r>
              <a:rPr lang="fr-FR" dirty="0"/>
              <a:t>La communication externe </a:t>
            </a:r>
          </a:p>
        </p:txBody>
      </p:sp>
      <p:pic>
        <p:nvPicPr>
          <p:cNvPr id="2050" name="Picture 2" descr="Communication Externe - Stratégies">
            <a:extLst>
              <a:ext uri="{FF2B5EF4-FFF2-40B4-BE49-F238E27FC236}">
                <a16:creationId xmlns:a16="http://schemas.microsoft.com/office/drawing/2014/main" id="{FDF0C691-16A5-48B7-BF6C-157CCA63D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018" y="946778"/>
            <a:ext cx="2934046" cy="59112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5CD813-C8BF-4FE0-BF52-AEBBD1156D5E}"/>
              </a:ext>
            </a:extLst>
          </p:cNvPr>
          <p:cNvSpPr txBox="1"/>
          <p:nvPr/>
        </p:nvSpPr>
        <p:spPr>
          <a:xfrm>
            <a:off x="1391478" y="1241886"/>
            <a:ext cx="7726019" cy="923330"/>
          </a:xfrm>
          <a:prstGeom prst="rect">
            <a:avLst/>
          </a:prstGeom>
          <a:solidFill>
            <a:schemeClr val="accent2">
              <a:lumMod val="60000"/>
              <a:lumOff val="40000"/>
            </a:schemeClr>
          </a:solidFill>
        </p:spPr>
        <p:txBody>
          <a:bodyPr wrap="square">
            <a:spAutoFit/>
          </a:bodyPr>
          <a:lstStyle/>
          <a:p>
            <a:r>
              <a:rPr lang="fr-FR" b="0" i="0" dirty="0">
                <a:solidFill>
                  <a:srgbClr val="000000"/>
                </a:solidFill>
                <a:effectLst/>
                <a:latin typeface="Georgia" panose="02040502050405020303" pitchFamily="18" charset="0"/>
              </a:rPr>
              <a:t>La communication externe regroupe au sein du service de communication l’ensemble des formes et processus de communication d’une organisation envers le monde extérieur et les groupes cibles.</a:t>
            </a:r>
            <a:endParaRPr lang="fr-FR" dirty="0"/>
          </a:p>
        </p:txBody>
      </p:sp>
      <p:sp>
        <p:nvSpPr>
          <p:cNvPr id="8" name="TextBox 7">
            <a:extLst>
              <a:ext uri="{FF2B5EF4-FFF2-40B4-BE49-F238E27FC236}">
                <a16:creationId xmlns:a16="http://schemas.microsoft.com/office/drawing/2014/main" id="{18337627-B147-4D87-82C0-3B5F55C3BACE}"/>
              </a:ext>
            </a:extLst>
          </p:cNvPr>
          <p:cNvSpPr txBox="1"/>
          <p:nvPr/>
        </p:nvSpPr>
        <p:spPr>
          <a:xfrm>
            <a:off x="1391478" y="2534983"/>
            <a:ext cx="7792280" cy="1477328"/>
          </a:xfrm>
          <a:prstGeom prst="rect">
            <a:avLst/>
          </a:prstGeom>
          <a:solidFill>
            <a:schemeClr val="accent2">
              <a:lumMod val="40000"/>
              <a:lumOff val="60000"/>
            </a:schemeClr>
          </a:solidFill>
        </p:spPr>
        <p:txBody>
          <a:bodyPr wrap="square">
            <a:spAutoFit/>
          </a:bodyPr>
          <a:lstStyle/>
          <a:p>
            <a:r>
              <a:rPr lang="fr-FR" b="0" i="0" dirty="0">
                <a:solidFill>
                  <a:srgbClr val="212529"/>
                </a:solidFill>
                <a:effectLst/>
                <a:latin typeface="Roboto" panose="02000000000000000000" pitchFamily="2" charset="0"/>
              </a:rPr>
              <a:t> la communication externe est l’ensemble des actions mis en place pour ses publics extérieurs (consommateurs et acheteurs, journalistes, associations de défense des consommateurs, distributeurs, clients, fournisseurs, milieux bancaires et financiers, actionnaires, pouvoirs publics…).</a:t>
            </a:r>
            <a:endParaRPr lang="fr-FR" dirty="0"/>
          </a:p>
        </p:txBody>
      </p:sp>
    </p:spTree>
    <p:extLst>
      <p:ext uri="{BB962C8B-B14F-4D97-AF65-F5344CB8AC3E}">
        <p14:creationId xmlns:p14="http://schemas.microsoft.com/office/powerpoint/2010/main" val="101050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3F44-FB46-4952-B7DC-91A5F321F91C}"/>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ACC8211A-8EE8-4FB0-8000-0A41BA2D263C}"/>
              </a:ext>
            </a:extLst>
          </p:cNvPr>
          <p:cNvSpPr>
            <a:spLocks noGrp="1"/>
          </p:cNvSpPr>
          <p:nvPr>
            <p:ph idx="1"/>
          </p:nvPr>
        </p:nvSpPr>
        <p:spPr/>
        <p:txBody>
          <a:bodyPr/>
          <a:lstStyle/>
          <a:p>
            <a:pPr algn="l"/>
            <a:r>
              <a:rPr lang="fr-FR" b="0" i="0" dirty="0">
                <a:solidFill>
                  <a:srgbClr val="000000"/>
                </a:solidFill>
                <a:effectLst/>
                <a:latin typeface="Poppins" panose="00000500000000000000" pitchFamily="2" charset="0"/>
              </a:rPr>
              <a:t> la communication externe joue un rôle fondamental pour :</a:t>
            </a:r>
          </a:p>
          <a:p>
            <a:pPr algn="l">
              <a:buFont typeface="+mj-lt"/>
              <a:buAutoNum type="arabicPeriod"/>
            </a:pPr>
            <a:r>
              <a:rPr lang="fr-FR" b="0" i="0" dirty="0">
                <a:solidFill>
                  <a:srgbClr val="000000"/>
                </a:solidFill>
                <a:effectLst/>
                <a:latin typeface="Poppins" panose="00000500000000000000" pitchFamily="2" charset="0"/>
              </a:rPr>
              <a:t>votre image,</a:t>
            </a:r>
          </a:p>
          <a:p>
            <a:pPr algn="l">
              <a:buFont typeface="+mj-lt"/>
              <a:buAutoNum type="arabicPeriod"/>
            </a:pPr>
            <a:r>
              <a:rPr lang="fr-FR" b="0" i="0" dirty="0">
                <a:solidFill>
                  <a:srgbClr val="000000"/>
                </a:solidFill>
                <a:effectLst/>
                <a:latin typeface="Poppins" panose="00000500000000000000" pitchFamily="2" charset="0"/>
              </a:rPr>
              <a:t>votre notoriété,</a:t>
            </a:r>
          </a:p>
          <a:p>
            <a:pPr algn="l">
              <a:buFont typeface="+mj-lt"/>
              <a:buAutoNum type="arabicPeriod"/>
            </a:pPr>
            <a:r>
              <a:rPr lang="fr-FR" b="0" i="0" dirty="0">
                <a:solidFill>
                  <a:srgbClr val="000000"/>
                </a:solidFill>
                <a:effectLst/>
                <a:latin typeface="Poppins" panose="00000500000000000000" pitchFamily="2" charset="0"/>
              </a:rPr>
              <a:t>et le développement de votre activité</a:t>
            </a:r>
          </a:p>
          <a:p>
            <a:endParaRPr lang="fr-FR" dirty="0"/>
          </a:p>
        </p:txBody>
      </p:sp>
    </p:spTree>
    <p:extLst>
      <p:ext uri="{BB962C8B-B14F-4D97-AF65-F5344CB8AC3E}">
        <p14:creationId xmlns:p14="http://schemas.microsoft.com/office/powerpoint/2010/main" val="137696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29A7-42D0-494B-A006-29BA7C8C9A69}"/>
              </a:ext>
            </a:extLst>
          </p:cNvPr>
          <p:cNvSpPr>
            <a:spLocks noGrp="1"/>
          </p:cNvSpPr>
          <p:nvPr>
            <p:ph type="title"/>
          </p:nvPr>
        </p:nvSpPr>
        <p:spPr/>
        <p:txBody>
          <a:bodyPr/>
          <a:lstStyle/>
          <a:p>
            <a:r>
              <a:rPr lang="fr-FR" dirty="0"/>
              <a:t>Son objectifs :</a:t>
            </a:r>
          </a:p>
        </p:txBody>
      </p:sp>
      <p:sp>
        <p:nvSpPr>
          <p:cNvPr id="3" name="Content Placeholder 2">
            <a:extLst>
              <a:ext uri="{FF2B5EF4-FFF2-40B4-BE49-F238E27FC236}">
                <a16:creationId xmlns:a16="http://schemas.microsoft.com/office/drawing/2014/main" id="{A209748A-55F0-4645-B9E5-0EF6EC36EC57}"/>
              </a:ext>
            </a:extLst>
          </p:cNvPr>
          <p:cNvSpPr>
            <a:spLocks noGrp="1"/>
          </p:cNvSpPr>
          <p:nvPr>
            <p:ph idx="1"/>
          </p:nvPr>
        </p:nvSpPr>
        <p:spPr/>
        <p:txBody>
          <a:bodyPr/>
          <a:lstStyle/>
          <a:p>
            <a:r>
              <a:rPr lang="fr-FR" dirty="0"/>
              <a:t>La communication externe permet à une entreprise de se </a:t>
            </a:r>
            <a:r>
              <a:rPr lang="fr-FR" dirty="0">
                <a:solidFill>
                  <a:srgbClr val="00B050"/>
                </a:solidFill>
              </a:rPr>
              <a:t>créer une image, </a:t>
            </a:r>
            <a:r>
              <a:rPr lang="fr-FR" dirty="0"/>
              <a:t>de se démarquer de ses concurrents et de communiquer sur sa plus-value en tant qu’acteur économique. </a:t>
            </a:r>
          </a:p>
        </p:txBody>
      </p:sp>
    </p:spTree>
    <p:extLst>
      <p:ext uri="{BB962C8B-B14F-4D97-AF65-F5344CB8AC3E}">
        <p14:creationId xmlns:p14="http://schemas.microsoft.com/office/powerpoint/2010/main" val="45448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8E24-A1DF-459A-A481-F3EBAE119D33}"/>
              </a:ext>
            </a:extLst>
          </p:cNvPr>
          <p:cNvSpPr>
            <a:spLocks noGrp="1"/>
          </p:cNvSpPr>
          <p:nvPr>
            <p:ph type="title"/>
          </p:nvPr>
        </p:nvSpPr>
        <p:spPr>
          <a:xfrm>
            <a:off x="2301377" y="147032"/>
            <a:ext cx="8911687" cy="449316"/>
          </a:xfrm>
        </p:spPr>
        <p:txBody>
          <a:bodyPr>
            <a:normAutofit fontScale="90000"/>
          </a:bodyPr>
          <a:lstStyle/>
          <a:p>
            <a:r>
              <a:rPr lang="fr-FR" dirty="0"/>
              <a:t>Ses outils sont : </a:t>
            </a:r>
          </a:p>
        </p:txBody>
      </p:sp>
      <p:sp>
        <p:nvSpPr>
          <p:cNvPr id="3" name="Content Placeholder 2">
            <a:extLst>
              <a:ext uri="{FF2B5EF4-FFF2-40B4-BE49-F238E27FC236}">
                <a16:creationId xmlns:a16="http://schemas.microsoft.com/office/drawing/2014/main" id="{3B3F3759-10ED-444F-95E4-FDBD3C807FFE}"/>
              </a:ext>
            </a:extLst>
          </p:cNvPr>
          <p:cNvSpPr>
            <a:spLocks noGrp="1"/>
          </p:cNvSpPr>
          <p:nvPr>
            <p:ph idx="1"/>
          </p:nvPr>
        </p:nvSpPr>
        <p:spPr>
          <a:xfrm>
            <a:off x="2301377" y="940904"/>
            <a:ext cx="8915400" cy="3777622"/>
          </a:xfrm>
        </p:spPr>
        <p:txBody>
          <a:bodyPr>
            <a:normAutofit fontScale="77500" lnSpcReduction="20000"/>
          </a:bodyPr>
          <a:lstStyle/>
          <a:p>
            <a:pPr algn="l">
              <a:buFont typeface="Arial" panose="020B0604020202020204" pitchFamily="34" charset="0"/>
              <a:buChar char="•"/>
            </a:pPr>
            <a:r>
              <a:rPr lang="fr-FR" i="0" dirty="0">
                <a:solidFill>
                  <a:schemeClr val="tx1"/>
                </a:solidFill>
                <a:effectLst/>
                <a:latin typeface="Poppins" panose="00000500000000000000" pitchFamily="2" charset="0"/>
              </a:rPr>
              <a:t>la </a:t>
            </a:r>
            <a:r>
              <a:rPr lang="fr-FR" i="0" strike="noStrike" dirty="0">
                <a:solidFill>
                  <a:schemeClr val="tx1"/>
                </a:solidFill>
                <a:effectLst/>
                <a:latin typeface="Poppins" panose="00000500000000000000" pitchFamily="2" charset="0"/>
                <a:hlinkClick r:id="rId2" tooltip="carte de visite">
                  <a:extLst>
                    <a:ext uri="{A12FA001-AC4F-418D-AE19-62706E023703}">
                      <ahyp:hlinkClr xmlns:ahyp="http://schemas.microsoft.com/office/drawing/2018/hyperlinkcolor" val="tx"/>
                    </a:ext>
                  </a:extLst>
                </a:hlinkClick>
              </a:rPr>
              <a:t>carte de visite</a:t>
            </a:r>
            <a:endParaRPr lang="fr-FR" i="0" dirty="0">
              <a:solidFill>
                <a:schemeClr val="tx1"/>
              </a:solidFill>
              <a:effectLst/>
              <a:latin typeface="Poppins" panose="00000500000000000000" pitchFamily="2" charset="0"/>
            </a:endParaRPr>
          </a:p>
          <a:p>
            <a:pPr algn="l">
              <a:buFont typeface="Arial" panose="020B0604020202020204" pitchFamily="34" charset="0"/>
              <a:buChar char="•"/>
            </a:pPr>
            <a:r>
              <a:rPr lang="fr-FR" i="0" dirty="0">
                <a:solidFill>
                  <a:schemeClr val="tx1"/>
                </a:solidFill>
                <a:effectLst/>
                <a:latin typeface="Poppins" panose="00000500000000000000" pitchFamily="2" charset="0"/>
              </a:rPr>
              <a:t>le </a:t>
            </a:r>
            <a:r>
              <a:rPr lang="fr-FR" i="0" strike="noStrike" dirty="0">
                <a:solidFill>
                  <a:schemeClr val="tx1"/>
                </a:solidFill>
                <a:effectLst/>
                <a:latin typeface="Poppins" panose="00000500000000000000" pitchFamily="2" charset="0"/>
                <a:hlinkClick r:id="rId3" tooltip="flyer">
                  <a:extLst>
                    <a:ext uri="{A12FA001-AC4F-418D-AE19-62706E023703}">
                      <ahyp:hlinkClr xmlns:ahyp="http://schemas.microsoft.com/office/drawing/2018/hyperlinkcolor" val="tx"/>
                    </a:ext>
                  </a:extLst>
                </a:hlinkClick>
              </a:rPr>
              <a:t>flyer</a:t>
            </a:r>
            <a:endParaRPr lang="fr-FR" i="0" dirty="0">
              <a:solidFill>
                <a:schemeClr val="tx1"/>
              </a:solidFill>
              <a:effectLst/>
              <a:latin typeface="Poppins" panose="00000500000000000000" pitchFamily="2" charset="0"/>
            </a:endParaRPr>
          </a:p>
          <a:p>
            <a:pPr algn="l">
              <a:buFont typeface="Arial" panose="020B0604020202020204" pitchFamily="34" charset="0"/>
              <a:buChar char="•"/>
            </a:pPr>
            <a:r>
              <a:rPr lang="fr-FR" i="0" dirty="0">
                <a:solidFill>
                  <a:schemeClr val="tx1"/>
                </a:solidFill>
                <a:effectLst/>
                <a:latin typeface="Poppins" panose="00000500000000000000" pitchFamily="2" charset="0"/>
              </a:rPr>
              <a:t>le </a:t>
            </a:r>
            <a:r>
              <a:rPr lang="fr-FR" i="0" strike="noStrike" dirty="0">
                <a:solidFill>
                  <a:schemeClr val="tx1"/>
                </a:solidFill>
                <a:effectLst/>
                <a:latin typeface="Poppins" panose="00000500000000000000" pitchFamily="2" charset="0"/>
                <a:hlinkClick r:id="rId4" tooltip="dépliant">
                  <a:extLst>
                    <a:ext uri="{A12FA001-AC4F-418D-AE19-62706E023703}">
                      <ahyp:hlinkClr xmlns:ahyp="http://schemas.microsoft.com/office/drawing/2018/hyperlinkcolor" val="tx"/>
                    </a:ext>
                  </a:extLst>
                </a:hlinkClick>
              </a:rPr>
              <a:t>dépliant</a:t>
            </a:r>
            <a:endParaRPr lang="fr-FR" i="0" dirty="0">
              <a:solidFill>
                <a:schemeClr val="tx1"/>
              </a:solidFill>
              <a:effectLst/>
              <a:latin typeface="Poppins" panose="00000500000000000000" pitchFamily="2" charset="0"/>
            </a:endParaRPr>
          </a:p>
          <a:p>
            <a:pPr algn="l">
              <a:buFont typeface="Arial" panose="020B0604020202020204" pitchFamily="34" charset="0"/>
              <a:buChar char="•"/>
            </a:pPr>
            <a:r>
              <a:rPr lang="fr-FR" i="0" dirty="0">
                <a:solidFill>
                  <a:schemeClr val="tx1"/>
                </a:solidFill>
                <a:effectLst/>
                <a:latin typeface="Poppins" panose="00000500000000000000" pitchFamily="2" charset="0"/>
              </a:rPr>
              <a:t>la </a:t>
            </a:r>
            <a:r>
              <a:rPr lang="fr-FR" i="0" strike="noStrike" dirty="0">
                <a:solidFill>
                  <a:schemeClr val="tx1"/>
                </a:solidFill>
                <a:effectLst/>
                <a:latin typeface="Poppins" panose="00000500000000000000" pitchFamily="2" charset="0"/>
                <a:hlinkClick r:id="rId5" tooltip="brochure">
                  <a:extLst>
                    <a:ext uri="{A12FA001-AC4F-418D-AE19-62706E023703}">
                      <ahyp:hlinkClr xmlns:ahyp="http://schemas.microsoft.com/office/drawing/2018/hyperlinkcolor" val="tx"/>
                    </a:ext>
                  </a:extLst>
                </a:hlinkClick>
              </a:rPr>
              <a:t>brochure</a:t>
            </a:r>
            <a:endParaRPr lang="fr-FR" strike="noStrike" dirty="0">
              <a:solidFill>
                <a:schemeClr val="tx1"/>
              </a:solidFill>
              <a:latin typeface="Poppins" panose="00000500000000000000" pitchFamily="2" charset="0"/>
            </a:endParaRPr>
          </a:p>
          <a:p>
            <a:pPr algn="l">
              <a:buFont typeface="Arial" panose="020B0604020202020204" pitchFamily="34" charset="0"/>
              <a:buChar char="•"/>
            </a:pPr>
            <a:r>
              <a:rPr lang="fr-FR" dirty="0">
                <a:solidFill>
                  <a:schemeClr val="tx1"/>
                </a:solidFill>
                <a:latin typeface="Poppins" panose="00000500000000000000" pitchFamily="2" charset="0"/>
              </a:rPr>
              <a:t>communiqués de presse,</a:t>
            </a:r>
          </a:p>
          <a:p>
            <a:pPr algn="l">
              <a:buFont typeface="Arial" panose="020B0604020202020204" pitchFamily="34" charset="0"/>
              <a:buChar char="•"/>
            </a:pPr>
            <a:r>
              <a:rPr lang="fr-FR" dirty="0">
                <a:solidFill>
                  <a:schemeClr val="tx1"/>
                </a:solidFill>
                <a:latin typeface="Poppins" panose="00000500000000000000" pitchFamily="2" charset="0"/>
              </a:rPr>
              <a:t>encarts publicitaires,</a:t>
            </a:r>
          </a:p>
          <a:p>
            <a:pPr>
              <a:buFont typeface="Arial" panose="020B0604020202020204" pitchFamily="34" charset="0"/>
              <a:buChar char="•"/>
            </a:pPr>
            <a:r>
              <a:rPr lang="fr-FR" dirty="0">
                <a:solidFill>
                  <a:schemeClr val="tx1"/>
                </a:solidFill>
              </a:rPr>
              <a:t> </a:t>
            </a:r>
            <a:r>
              <a:rPr lang="fr-FR" dirty="0">
                <a:solidFill>
                  <a:schemeClr val="tx1"/>
                </a:solidFill>
                <a:latin typeface="Poppins" panose="00000500000000000000" pitchFamily="2" charset="0"/>
              </a:rPr>
              <a:t>rapport annuel,</a:t>
            </a:r>
          </a:p>
          <a:p>
            <a:pPr>
              <a:buFont typeface="Arial" panose="020B0604020202020204" pitchFamily="34" charset="0"/>
              <a:buChar char="•"/>
            </a:pPr>
            <a:r>
              <a:rPr lang="fr-FR" dirty="0">
                <a:solidFill>
                  <a:schemeClr val="tx1"/>
                </a:solidFill>
                <a:latin typeface="Poppins" panose="00000500000000000000" pitchFamily="2" charset="0"/>
              </a:rPr>
              <a:t> site internet, </a:t>
            </a:r>
          </a:p>
          <a:p>
            <a:pPr>
              <a:buFont typeface="Arial" panose="020B0604020202020204" pitchFamily="34" charset="0"/>
              <a:buChar char="•"/>
            </a:pPr>
            <a:r>
              <a:rPr lang="fr-FR" dirty="0">
                <a:solidFill>
                  <a:schemeClr val="tx1"/>
                </a:solidFill>
                <a:latin typeface="Poppins" panose="00000500000000000000" pitchFamily="2" charset="0"/>
              </a:rPr>
              <a:t>spots diffusés à la télévision ou au cinéma, </a:t>
            </a:r>
          </a:p>
          <a:p>
            <a:pPr>
              <a:buFont typeface="Arial" panose="020B0604020202020204" pitchFamily="34" charset="0"/>
              <a:buChar char="•"/>
            </a:pPr>
            <a:r>
              <a:rPr lang="fr-FR" dirty="0">
                <a:solidFill>
                  <a:schemeClr val="tx1"/>
                </a:solidFill>
                <a:latin typeface="Poppins" panose="00000500000000000000" pitchFamily="2" charset="0"/>
              </a:rPr>
              <a:t>réseaux sociaux</a:t>
            </a:r>
          </a:p>
        </p:txBody>
      </p:sp>
    </p:spTree>
    <p:extLst>
      <p:ext uri="{BB962C8B-B14F-4D97-AF65-F5344CB8AC3E}">
        <p14:creationId xmlns:p14="http://schemas.microsoft.com/office/powerpoint/2010/main" val="99871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C8DB-1EFC-40CF-8533-C38FA838F166}"/>
              </a:ext>
            </a:extLst>
          </p:cNvPr>
          <p:cNvSpPr>
            <a:spLocks noGrp="1"/>
          </p:cNvSpPr>
          <p:nvPr>
            <p:ph type="title"/>
          </p:nvPr>
        </p:nvSpPr>
        <p:spPr>
          <a:xfrm>
            <a:off x="1630017" y="186788"/>
            <a:ext cx="10124661" cy="1280890"/>
          </a:xfrm>
        </p:spPr>
        <p:txBody>
          <a:bodyPr/>
          <a:lstStyle/>
          <a:p>
            <a:r>
              <a:rPr lang="fr-FR" dirty="0"/>
              <a:t>Les éléments qui bloque la communication </a:t>
            </a:r>
          </a:p>
        </p:txBody>
      </p:sp>
      <p:sp>
        <p:nvSpPr>
          <p:cNvPr id="3" name="Content Placeholder 2">
            <a:extLst>
              <a:ext uri="{FF2B5EF4-FFF2-40B4-BE49-F238E27FC236}">
                <a16:creationId xmlns:a16="http://schemas.microsoft.com/office/drawing/2014/main" id="{D750C0EC-20F8-4789-8BD7-E5791610D151}"/>
              </a:ext>
            </a:extLst>
          </p:cNvPr>
          <p:cNvSpPr>
            <a:spLocks noGrp="1"/>
          </p:cNvSpPr>
          <p:nvPr>
            <p:ph idx="1"/>
          </p:nvPr>
        </p:nvSpPr>
        <p:spPr>
          <a:xfrm>
            <a:off x="1630017" y="1258956"/>
            <a:ext cx="10296940" cy="3777622"/>
          </a:xfrm>
        </p:spPr>
        <p:txBody>
          <a:bodyPr>
            <a:normAutofit fontScale="85000" lnSpcReduction="10000"/>
          </a:bodyPr>
          <a:lstStyle/>
          <a:p>
            <a:pPr algn="l"/>
            <a:r>
              <a:rPr lang="fr-FR" b="0" i="0" dirty="0">
                <a:solidFill>
                  <a:srgbClr val="00B050"/>
                </a:solidFill>
                <a:effectLst/>
                <a:latin typeface="Aeonik"/>
              </a:rPr>
              <a:t>1. Le jugement de chaque personne </a:t>
            </a:r>
            <a:r>
              <a:rPr lang="fr-FR" b="0" i="0" dirty="0">
                <a:solidFill>
                  <a:srgbClr val="525252"/>
                </a:solidFill>
                <a:effectLst/>
                <a:latin typeface="Aeonik"/>
              </a:rPr>
              <a:t>: il est difficile pour l’humain d’être objectif et on finit par juger le plus souvent sans prendre le temps d’avoir une certaine hauteur</a:t>
            </a:r>
          </a:p>
          <a:p>
            <a:pPr algn="l"/>
            <a:r>
              <a:rPr lang="fr-FR" b="0" i="0" dirty="0">
                <a:solidFill>
                  <a:srgbClr val="00B050"/>
                </a:solidFill>
                <a:effectLst/>
                <a:latin typeface="Aeonik"/>
              </a:rPr>
              <a:t>2. Le filtrage d’information </a:t>
            </a:r>
            <a:r>
              <a:rPr lang="fr-FR" b="0" i="0" dirty="0">
                <a:solidFill>
                  <a:srgbClr val="525252"/>
                </a:solidFill>
                <a:effectLst/>
                <a:latin typeface="Aeonik"/>
              </a:rPr>
              <a:t>: la personne a cette capacité de percevoir uniquement les </a:t>
            </a:r>
            <a:r>
              <a:rPr lang="fr-FR" b="0" i="0" u="none" strike="noStrike" dirty="0">
                <a:solidFill>
                  <a:srgbClr val="525252"/>
                </a:solidFill>
                <a:effectLst/>
                <a:latin typeface="Aeonik"/>
                <a:hlinkClick r:id="rId2"/>
              </a:rPr>
              <a:t>informations </a:t>
            </a:r>
            <a:r>
              <a:rPr lang="fr-FR" b="0" i="0" dirty="0">
                <a:solidFill>
                  <a:srgbClr val="525252"/>
                </a:solidFill>
                <a:effectLst/>
                <a:latin typeface="Aeonik"/>
              </a:rPr>
              <a:t>qu’elle désire entendre et donc à filtrer un message. C’est ce qu’on appelle également l’écoute sélective, cette tendance à faire soi-même et de façon implicite le tri dans les informations que l’on entend.</a:t>
            </a:r>
          </a:p>
          <a:p>
            <a:pPr algn="l"/>
            <a:r>
              <a:rPr lang="fr-FR" b="0" i="0" dirty="0">
                <a:solidFill>
                  <a:srgbClr val="00B050"/>
                </a:solidFill>
                <a:effectLst/>
                <a:latin typeface="Aeonik"/>
              </a:rPr>
              <a:t>3. La différence dans la hiérarchie : </a:t>
            </a:r>
            <a:r>
              <a:rPr lang="fr-FR" b="0" i="0" dirty="0">
                <a:solidFill>
                  <a:srgbClr val="525252"/>
                </a:solidFill>
                <a:effectLst/>
                <a:latin typeface="Aeonik"/>
              </a:rPr>
              <a:t>il est clair que plus le message vient d’un niveau élevé de la hiérarchie, plus il est crédible.</a:t>
            </a:r>
          </a:p>
          <a:p>
            <a:pPr algn="l"/>
            <a:r>
              <a:rPr lang="fr-FR" b="0" i="0" dirty="0">
                <a:solidFill>
                  <a:srgbClr val="00B050"/>
                </a:solidFill>
                <a:effectLst/>
                <a:latin typeface="Aeonik"/>
              </a:rPr>
              <a:t>4. Les problèmes sémantiques et de compréhension </a:t>
            </a:r>
            <a:r>
              <a:rPr lang="fr-FR" b="0" i="0" dirty="0">
                <a:solidFill>
                  <a:srgbClr val="525252"/>
                </a:solidFill>
                <a:effectLst/>
                <a:latin typeface="Aeonik"/>
              </a:rPr>
              <a:t>: parfois, le blocage s’opère quand on n’a pas la même définition des mots.</a:t>
            </a:r>
          </a:p>
          <a:p>
            <a:endParaRPr lang="fr-FR" dirty="0"/>
          </a:p>
        </p:txBody>
      </p:sp>
    </p:spTree>
    <p:extLst>
      <p:ext uri="{BB962C8B-B14F-4D97-AF65-F5344CB8AC3E}">
        <p14:creationId xmlns:p14="http://schemas.microsoft.com/office/powerpoint/2010/main" val="12394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9B4E-1BB7-414D-B676-2F13B2BB7DD6}"/>
              </a:ext>
            </a:extLst>
          </p:cNvPr>
          <p:cNvSpPr>
            <a:spLocks noGrp="1"/>
          </p:cNvSpPr>
          <p:nvPr>
            <p:ph type="title"/>
          </p:nvPr>
        </p:nvSpPr>
        <p:spPr>
          <a:xfrm>
            <a:off x="2380890" y="133779"/>
            <a:ext cx="8911687" cy="1280890"/>
          </a:xfrm>
        </p:spPr>
        <p:txBody>
          <a:bodyPr>
            <a:normAutofit fontScale="90000"/>
          </a:bodyPr>
          <a:lstStyle/>
          <a:p>
            <a:r>
              <a:rPr lang="fr-FR" dirty="0"/>
              <a:t>Comment supprimer les obstacles de communication</a:t>
            </a:r>
          </a:p>
        </p:txBody>
      </p:sp>
      <p:sp>
        <p:nvSpPr>
          <p:cNvPr id="3" name="Content Placeholder 2">
            <a:extLst>
              <a:ext uri="{FF2B5EF4-FFF2-40B4-BE49-F238E27FC236}">
                <a16:creationId xmlns:a16="http://schemas.microsoft.com/office/drawing/2014/main" id="{D27A127C-3130-4F58-80F1-B3883DA02200}"/>
              </a:ext>
            </a:extLst>
          </p:cNvPr>
          <p:cNvSpPr>
            <a:spLocks noGrp="1"/>
          </p:cNvSpPr>
          <p:nvPr>
            <p:ph idx="1"/>
          </p:nvPr>
        </p:nvSpPr>
        <p:spPr/>
        <p:txBody>
          <a:bodyPr>
            <a:normAutofit lnSpcReduction="10000"/>
          </a:bodyPr>
          <a:lstStyle/>
          <a:p>
            <a:pPr algn="l">
              <a:buFont typeface="+mj-lt"/>
              <a:buAutoNum type="arabicPeriod"/>
            </a:pPr>
            <a:r>
              <a:rPr lang="fr-FR" b="1" i="0" dirty="0">
                <a:solidFill>
                  <a:srgbClr val="525252"/>
                </a:solidFill>
                <a:effectLst/>
                <a:latin typeface="Aeonik"/>
              </a:rPr>
              <a:t>L’implication</a:t>
            </a:r>
            <a:r>
              <a:rPr lang="fr-FR" b="0" i="0" dirty="0">
                <a:solidFill>
                  <a:srgbClr val="525252"/>
                </a:solidFill>
                <a:effectLst/>
                <a:latin typeface="Aeonik"/>
              </a:rPr>
              <a:t> : un employé impliqué et motivé aura tendance à communiquer plus aisément. Il est important que la direction assure une transparence et communique sur tout ce qui touche l’entreprise pour les impliquer.</a:t>
            </a:r>
          </a:p>
          <a:p>
            <a:pPr algn="l">
              <a:buFont typeface="+mj-lt"/>
              <a:buAutoNum type="arabicPeriod"/>
            </a:pPr>
            <a:r>
              <a:rPr lang="fr-FR" b="1" i="0" dirty="0">
                <a:solidFill>
                  <a:srgbClr val="525252"/>
                </a:solidFill>
                <a:effectLst/>
                <a:latin typeface="Aeonik"/>
              </a:rPr>
              <a:t>L’adaptation aux changements :</a:t>
            </a:r>
            <a:r>
              <a:rPr lang="fr-FR" b="0" i="0" dirty="0">
                <a:solidFill>
                  <a:srgbClr val="525252"/>
                </a:solidFill>
                <a:effectLst/>
                <a:latin typeface="Aeonik"/>
              </a:rPr>
              <a:t> la résistance aux changements peut causer un vrai obstacle à la communication. C’est pourquoi il est important de les sensibiliser à l’intérêt du changement plutôt que de les obliger à le faire.</a:t>
            </a:r>
          </a:p>
          <a:p>
            <a:pPr algn="l">
              <a:buFont typeface="+mj-lt"/>
              <a:buAutoNum type="arabicPeriod"/>
            </a:pPr>
            <a:r>
              <a:rPr lang="fr-FR" b="0" i="0" dirty="0">
                <a:solidFill>
                  <a:srgbClr val="525252"/>
                </a:solidFill>
                <a:effectLst/>
                <a:latin typeface="Aeonik"/>
              </a:rPr>
              <a:t>Dans tous les cas, </a:t>
            </a:r>
            <a:r>
              <a:rPr lang="fr-FR" b="1" i="0" dirty="0">
                <a:solidFill>
                  <a:srgbClr val="525252"/>
                </a:solidFill>
                <a:effectLst/>
                <a:latin typeface="Aeonik"/>
              </a:rPr>
              <a:t>favoriser une bonne ambiance</a:t>
            </a:r>
            <a:r>
              <a:rPr lang="fr-FR" b="0" i="0" dirty="0">
                <a:solidFill>
                  <a:srgbClr val="525252"/>
                </a:solidFill>
                <a:effectLst/>
                <a:latin typeface="Aeonik"/>
              </a:rPr>
              <a:t> reste le meilleur moyen d’éviter les rumeurs et d’installer un terrain favorable à la communication.</a:t>
            </a:r>
          </a:p>
          <a:p>
            <a:endParaRPr lang="fr-FR" dirty="0"/>
          </a:p>
        </p:txBody>
      </p:sp>
    </p:spTree>
    <p:extLst>
      <p:ext uri="{BB962C8B-B14F-4D97-AF65-F5344CB8AC3E}">
        <p14:creationId xmlns:p14="http://schemas.microsoft.com/office/powerpoint/2010/main" val="349539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defPPr>
              <a:defRPr lang="fr-FR"/>
            </a:defPPr>
          </a:lstStyle>
          <a:p>
            <a:pPr rtl="0"/>
            <a:r>
              <a:rPr lang="fr-FR" dirty="0"/>
              <a:t>L’Objectif </a:t>
            </a:r>
          </a:p>
        </p:txBody>
      </p:sp>
      <p:sp>
        <p:nvSpPr>
          <p:cNvPr id="3" name="Espace réservé du contenu 2">
            <a:extLst>
              <a:ext uri="{FF2B5EF4-FFF2-40B4-BE49-F238E27FC236}">
                <a16:creationId xmlns:a16="http://schemas.microsoft.com/office/drawing/2014/main" id="{1A585715-2793-160B-269E-D9516C84D73A}"/>
              </a:ext>
            </a:extLst>
          </p:cNvPr>
          <p:cNvSpPr>
            <a:spLocks noGrp="1"/>
          </p:cNvSpPr>
          <p:nvPr>
            <p:ph idx="1"/>
          </p:nvPr>
        </p:nvSpPr>
        <p:spPr/>
        <p:txBody>
          <a:bodyPr rtlCol="0"/>
          <a:lstStyle>
            <a:defPPr>
              <a:defRPr lang="fr-FR"/>
            </a:defPPr>
          </a:lstStyle>
          <a:p>
            <a:pPr marL="0" indent="0" rtl="0">
              <a:buNone/>
            </a:pPr>
            <a:r>
              <a:rPr lang="fr-FR" b="0" i="0" dirty="0">
                <a:solidFill>
                  <a:srgbClr val="0D0D0D"/>
                </a:solidFill>
                <a:effectLst/>
                <a:latin typeface="Söhne"/>
              </a:rPr>
              <a:t> L'objectif de la communication professionnelle est de transmettre efficacement des informations pertinentes, de favoriser la compréhension mutuelle entre les parties prenantes, de faciliter la coopération et la collaboration, et de contribuer à la réalisation des objectifs organisationnels</a:t>
            </a:r>
            <a:endParaRPr lang="fr-FR" dirty="0"/>
          </a:p>
        </p:txBody>
      </p:sp>
      <p:sp>
        <p:nvSpPr>
          <p:cNvPr id="4" name="Espace réservé du pied de page 3">
            <a:extLst>
              <a:ext uri="{FF2B5EF4-FFF2-40B4-BE49-F238E27FC236}">
                <a16:creationId xmlns:a16="http://schemas.microsoft.com/office/drawing/2014/main" id="{A3609A75-5E9A-C165-5A1D-764F9E96B722}"/>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0108060B-6C9E-CFFF-55DE-F0D645C094DC}"/>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3</a:t>
            </a:fld>
            <a:endParaRPr lang="fr-FR"/>
          </a:p>
        </p:txBody>
      </p:sp>
    </p:spTree>
    <p:extLst>
      <p:ext uri="{BB962C8B-B14F-4D97-AF65-F5344CB8AC3E}">
        <p14:creationId xmlns:p14="http://schemas.microsoft.com/office/powerpoint/2010/main" val="173299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24000" y="785794"/>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2381223" y="99986"/>
            <a:ext cx="9143999" cy="596901"/>
          </a:xfrm>
          <a:prstGeom prst="rect">
            <a:avLst/>
          </a:prstGeom>
        </p:spPr>
        <p:txBody>
          <a:bodyPr vert="horz" lIns="91440" tIns="45720" rIns="91440" bIns="45720" rtlCol="0">
            <a:noAutofit/>
          </a:bodyPr>
          <a:lstStyle/>
          <a:p>
            <a:pPr marL="342900" indent="-342900" algn="r">
              <a:spcBef>
                <a:spcPct val="20000"/>
              </a:spcBef>
            </a:pPr>
            <a:r>
              <a:rPr lang="fr-FR" sz="3200" b="1" i="1" dirty="0">
                <a:solidFill>
                  <a:srgbClr val="C00000"/>
                </a:solidFill>
              </a:rPr>
              <a:t>L’équipe, un levier majeur de performance</a:t>
            </a:r>
          </a:p>
        </p:txBody>
      </p:sp>
      <p:sp>
        <p:nvSpPr>
          <p:cNvPr id="9" name="Rectangle 8"/>
          <p:cNvSpPr/>
          <p:nvPr/>
        </p:nvSpPr>
        <p:spPr>
          <a:xfrm>
            <a:off x="1693312" y="857233"/>
            <a:ext cx="8786842" cy="120032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r>
              <a:rPr lang="fr-FR" dirty="0"/>
              <a:t>L’entreprise a de nombreuses pratiques pour développer les performances : démarche qualité, reconception des processus, réduction des coûts, mutualisation,… mais il existe un levier de performance qui est largement sous-utilisé : l’efficacité du travail en équipe.</a:t>
            </a:r>
            <a:endParaRPr lang="fr-FR" sz="1600" dirty="0"/>
          </a:p>
        </p:txBody>
      </p:sp>
      <p:sp>
        <p:nvSpPr>
          <p:cNvPr id="14" name="Rectangle 13"/>
          <p:cNvSpPr/>
          <p:nvPr/>
        </p:nvSpPr>
        <p:spPr>
          <a:xfrm>
            <a:off x="1693312" y="2057562"/>
            <a:ext cx="8786842" cy="3139321"/>
          </a:xfrm>
          <a:prstGeom prst="rect">
            <a:avLst/>
          </a:prstGeom>
          <a:gradFill flip="none" rotWithShape="1">
            <a:gsLst>
              <a:gs pos="0">
                <a:schemeClr val="accent3">
                  <a:lumMod val="50000"/>
                  <a:tint val="66000"/>
                  <a:satMod val="160000"/>
                </a:schemeClr>
              </a:gs>
              <a:gs pos="50000">
                <a:schemeClr val="accent3">
                  <a:lumMod val="50000"/>
                  <a:tint val="44500"/>
                  <a:satMod val="160000"/>
                </a:schemeClr>
              </a:gs>
              <a:gs pos="100000">
                <a:schemeClr val="accent3">
                  <a:lumMod val="50000"/>
                  <a:tint val="23500"/>
                  <a:satMod val="160000"/>
                </a:schemeClr>
              </a:gs>
            </a:gsLst>
            <a:lin ang="8100000" scaled="1"/>
            <a:tileRect/>
          </a:gradFill>
        </p:spPr>
        <p:txBody>
          <a:bodyPr wrap="square">
            <a:spAutoFit/>
          </a:bodyPr>
          <a:lstStyle/>
          <a:p>
            <a:r>
              <a:rPr lang="fr-FR" dirty="0"/>
              <a:t>Les raisons de promouvoir le travail en équipe sont nombreuses :</a:t>
            </a:r>
          </a:p>
          <a:p>
            <a:pPr marL="539750" indent="-360363">
              <a:buFont typeface="Wingdings" pitchFamily="2" charset="2"/>
              <a:buChar char="q"/>
            </a:pPr>
            <a:r>
              <a:rPr lang="fr-FR" dirty="0"/>
              <a:t>Les équipes sont le lieu où piloter la performance collective du fait qu’elles rassemblent des compétences et de l’expérience.</a:t>
            </a:r>
          </a:p>
          <a:p>
            <a:pPr marL="539750" indent="-360363">
              <a:buFont typeface="Wingdings" pitchFamily="2" charset="2"/>
              <a:buChar char="q"/>
            </a:pPr>
            <a:r>
              <a:rPr lang="fr-FR" dirty="0"/>
              <a:t>Elles peuvent intégrer les personnes, les relier aux autres. Elles peuvent susciter un fort engagement de la part des participants.</a:t>
            </a:r>
          </a:p>
          <a:p>
            <a:pPr marL="539750" indent="-360363">
              <a:buFont typeface="Wingdings" pitchFamily="2" charset="2"/>
              <a:buChar char="q"/>
            </a:pPr>
            <a:r>
              <a:rPr lang="fr-FR" dirty="0"/>
              <a:t>Elles constituent un lieu d’apprentissage, de transfert des compétences.</a:t>
            </a:r>
          </a:p>
          <a:p>
            <a:pPr marL="539750" indent="-360363">
              <a:buFont typeface="Wingdings" pitchFamily="2" charset="2"/>
              <a:buChar char="q"/>
            </a:pPr>
            <a:r>
              <a:rPr lang="fr-FR" dirty="0"/>
              <a:t>Elles sont une source de créativité et d’innovation.</a:t>
            </a:r>
          </a:p>
          <a:p>
            <a:pPr marL="539750" indent="-360363">
              <a:buFont typeface="Wingdings" pitchFamily="2" charset="2"/>
              <a:buChar char="q"/>
            </a:pPr>
            <a:r>
              <a:rPr lang="fr-FR" dirty="0"/>
              <a:t>Elles peuvent rapidement créer et mettre en place de nouveaux produits et services.</a:t>
            </a:r>
          </a:p>
          <a:p>
            <a:pPr marL="539750" indent="-360363">
              <a:buFont typeface="Wingdings" pitchFamily="2" charset="2"/>
              <a:buChar char="q"/>
            </a:pPr>
            <a:r>
              <a:rPr lang="fr-FR" dirty="0"/>
              <a:t>Elles peuvent déployer les orientations stratégiques, mettre en œuvre des changements.</a:t>
            </a:r>
            <a:endParaRPr lang="fr-FR" sz="1600" dirty="0"/>
          </a:p>
        </p:txBody>
      </p:sp>
      <p:sp>
        <p:nvSpPr>
          <p:cNvPr id="17" name="Rectangle 16"/>
          <p:cNvSpPr/>
          <p:nvPr/>
        </p:nvSpPr>
        <p:spPr>
          <a:xfrm>
            <a:off x="1702579" y="5123604"/>
            <a:ext cx="8786842" cy="1754326"/>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5400000" scaled="1"/>
            <a:tileRect/>
          </a:gradFill>
        </p:spPr>
        <p:txBody>
          <a:bodyPr wrap="square">
            <a:spAutoFit/>
          </a:bodyPr>
          <a:lstStyle/>
          <a:p>
            <a:r>
              <a:rPr lang="fr-FR" dirty="0"/>
              <a:t>En particulier, les équipes dont la composition est transversale peuvent jouer un rôle déterminant pour résoudre certains problèmes et pour conduire des projets et des transformations de l’entreprise.</a:t>
            </a:r>
          </a:p>
          <a:p>
            <a:r>
              <a:rPr lang="fr-FR" dirty="0"/>
              <a:t>Mais tout n’est pas équipe. Il est parfois opportun de faire un travail de façon individualisée, ou bien de prendre appui sur une communauté, ou encore de coopérer dans le cadre d’un réseau.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p:nvPr/>
        </p:nvCxnSpPr>
        <p:spPr>
          <a:xfrm>
            <a:off x="1524000" y="785794"/>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ous-titre 2"/>
          <p:cNvSpPr txBox="1">
            <a:spLocks/>
          </p:cNvSpPr>
          <p:nvPr/>
        </p:nvSpPr>
        <p:spPr>
          <a:xfrm>
            <a:off x="2381224" y="99986"/>
            <a:ext cx="8226816" cy="685808"/>
          </a:xfrm>
          <a:prstGeom prst="rect">
            <a:avLst/>
          </a:prstGeom>
        </p:spPr>
        <p:txBody>
          <a:bodyPr vert="horz" lIns="91440" tIns="45720" rIns="91440" bIns="45720" rtlCol="0">
            <a:noAutofit/>
          </a:bodyPr>
          <a:lstStyle/>
          <a:p>
            <a:pPr marL="342900" indent="-342900" algn="r">
              <a:spcBef>
                <a:spcPct val="20000"/>
              </a:spcBef>
            </a:pPr>
            <a:r>
              <a:rPr lang="fr-FR" sz="3200" b="1" i="1" dirty="0">
                <a:solidFill>
                  <a:srgbClr val="C00000"/>
                </a:solidFill>
              </a:rPr>
              <a:t>Caractéristiques d’une équipe</a:t>
            </a:r>
          </a:p>
        </p:txBody>
      </p:sp>
      <p:pic>
        <p:nvPicPr>
          <p:cNvPr id="20482" name="Picture 2"/>
          <p:cNvPicPr>
            <a:picLocks noChangeAspect="1" noChangeArrowheads="1"/>
          </p:cNvPicPr>
          <p:nvPr/>
        </p:nvPicPr>
        <p:blipFill>
          <a:blip r:embed="rId2"/>
          <a:srcRect/>
          <a:stretch>
            <a:fillRect/>
          </a:stretch>
        </p:blipFill>
        <p:spPr bwMode="auto">
          <a:xfrm>
            <a:off x="1523968" y="1571612"/>
            <a:ext cx="4413810" cy="4071966"/>
          </a:xfrm>
          <a:prstGeom prst="rect">
            <a:avLst/>
          </a:prstGeom>
          <a:noFill/>
          <a:ln w="9525">
            <a:noFill/>
            <a:miter lim="800000"/>
            <a:headEnd/>
            <a:tailEnd/>
          </a:ln>
          <a:effectLst/>
        </p:spPr>
      </p:pic>
      <p:sp>
        <p:nvSpPr>
          <p:cNvPr id="20" name="Rectangle 19"/>
          <p:cNvSpPr/>
          <p:nvPr/>
        </p:nvSpPr>
        <p:spPr>
          <a:xfrm>
            <a:off x="5810280" y="928670"/>
            <a:ext cx="4714876" cy="6463308"/>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5400000" scaled="1"/>
            <a:tileRect/>
          </a:gradFill>
        </p:spPr>
        <p:txBody>
          <a:bodyPr wrap="square">
            <a:spAutoFit/>
          </a:bodyPr>
          <a:lstStyle/>
          <a:p>
            <a:pPr marL="360363" indent="-360363">
              <a:buFont typeface="Wingdings" pitchFamily="2" charset="2"/>
              <a:buChar char="q"/>
            </a:pPr>
            <a:r>
              <a:rPr lang="fr-FR" dirty="0"/>
              <a:t>Dans l’entreprise, une équipe est un petit nombre de personnes qui, sous la conduite d’un manager, partagent la poursuite d’un but commun. Les membres de l’équipe s’approprient la mission commune, ils sont motivés pour atteindre l’objectif, le résultat visé.</a:t>
            </a:r>
          </a:p>
          <a:p>
            <a:pPr marL="360363" indent="-360363">
              <a:buFont typeface="Wingdings" pitchFamily="2" charset="2"/>
              <a:buChar char="q"/>
            </a:pPr>
            <a:r>
              <a:rPr lang="fr-FR" dirty="0"/>
              <a:t>Ces équipiers ont des rôles complémentaires et connus de tous : ils travaillent en coopération en communiquant librement dans le respect mutuel ; ils ont un fonctionnement organisé, des règles, des références partagées ; un dispositif de réunions est mis en place.</a:t>
            </a:r>
          </a:p>
          <a:p>
            <a:pPr marL="360363" indent="-360363">
              <a:buFont typeface="Wingdings" pitchFamily="2" charset="2"/>
              <a:buChar char="q"/>
            </a:pPr>
            <a:r>
              <a:rPr lang="fr-FR" dirty="0"/>
              <a:t>De plus, l’équipe est animée par un pilote qui coordonne les efforts. Son autorité est reconnue. Il fédère les collaborateurs vers l’objectif commun et développe les relations entre les membres de l’équipe.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24000" y="785794"/>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1399309" y="99986"/>
            <a:ext cx="9735204" cy="685808"/>
          </a:xfrm>
          <a:prstGeom prst="rect">
            <a:avLst/>
          </a:prstGeom>
        </p:spPr>
        <p:txBody>
          <a:bodyPr vert="horz" lIns="91440" tIns="45720" rIns="91440" bIns="45720" rtlCol="0">
            <a:noAutofit/>
          </a:bodyPr>
          <a:lstStyle/>
          <a:p>
            <a:pPr marL="342900" indent="-342900" algn="r">
              <a:spcBef>
                <a:spcPct val="20000"/>
              </a:spcBef>
            </a:pPr>
            <a:r>
              <a:rPr lang="fr-FR" sz="3200" b="1" i="1" dirty="0">
                <a:solidFill>
                  <a:srgbClr val="C00000"/>
                </a:solidFill>
              </a:rPr>
              <a:t>Taille de l’équipe et effet sur le fonctionnement</a:t>
            </a:r>
          </a:p>
        </p:txBody>
      </p:sp>
      <p:pic>
        <p:nvPicPr>
          <p:cNvPr id="21506" name="Picture 2"/>
          <p:cNvPicPr>
            <a:picLocks noChangeAspect="1" noChangeArrowheads="1"/>
          </p:cNvPicPr>
          <p:nvPr/>
        </p:nvPicPr>
        <p:blipFill>
          <a:blip r:embed="rId2"/>
          <a:srcRect/>
          <a:stretch>
            <a:fillRect/>
          </a:stretch>
        </p:blipFill>
        <p:spPr bwMode="auto">
          <a:xfrm>
            <a:off x="2024035" y="1357298"/>
            <a:ext cx="8200651" cy="435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24000" y="785794"/>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ous-titre 2"/>
          <p:cNvSpPr txBox="1">
            <a:spLocks/>
          </p:cNvSpPr>
          <p:nvPr/>
        </p:nvSpPr>
        <p:spPr>
          <a:xfrm>
            <a:off x="623455" y="-4944"/>
            <a:ext cx="11568545" cy="685808"/>
          </a:xfrm>
          <a:prstGeom prst="rect">
            <a:avLst/>
          </a:prstGeom>
        </p:spPr>
        <p:txBody>
          <a:bodyPr vert="horz" lIns="91440" tIns="45720" rIns="91440" bIns="45720" rtlCol="0">
            <a:noAutofit/>
          </a:bodyPr>
          <a:lstStyle/>
          <a:p>
            <a:r>
              <a:rPr lang="fr-FR" sz="2400" b="1" i="1" dirty="0">
                <a:solidFill>
                  <a:srgbClr val="C00000"/>
                </a:solidFill>
              </a:rPr>
              <a:t>Distinction entre : équipe, groupe, comité, communauté, réseau</a:t>
            </a:r>
          </a:p>
        </p:txBody>
      </p:sp>
      <p:sp>
        <p:nvSpPr>
          <p:cNvPr id="14" name="Rectangle 13"/>
          <p:cNvSpPr/>
          <p:nvPr/>
        </p:nvSpPr>
        <p:spPr>
          <a:xfrm>
            <a:off x="1399309" y="935518"/>
            <a:ext cx="10307781" cy="5324535"/>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5400000" scaled="1"/>
            <a:tileRect/>
          </a:gradFill>
        </p:spPr>
        <p:txBody>
          <a:bodyPr wrap="square">
            <a:spAutoFit/>
          </a:bodyPr>
          <a:lstStyle/>
          <a:p>
            <a:pPr marL="360363" indent="-360363">
              <a:buFont typeface="Wingdings" pitchFamily="2" charset="2"/>
              <a:buChar char="q"/>
            </a:pPr>
            <a:r>
              <a:rPr lang="fr-FR" sz="2000" dirty="0"/>
              <a:t>Une </a:t>
            </a:r>
            <a:r>
              <a:rPr lang="fr-FR" sz="2000" b="1" dirty="0">
                <a:solidFill>
                  <a:srgbClr val="FF0000"/>
                </a:solidFill>
              </a:rPr>
              <a:t>équipe</a:t>
            </a:r>
            <a:r>
              <a:rPr lang="fr-FR" sz="2000" dirty="0"/>
              <a:t> correspond à un nombre réduit de personnes qui se connaissent et qui collaborent étroitement pour atteindre un but commun par une production collective.</a:t>
            </a:r>
          </a:p>
          <a:p>
            <a:pPr marL="360363" indent="-360363">
              <a:buFont typeface="Wingdings" pitchFamily="2" charset="2"/>
              <a:buChar char="q"/>
            </a:pPr>
            <a:r>
              <a:rPr lang="fr-FR" sz="2000" dirty="0"/>
              <a:t>Un </a:t>
            </a:r>
            <a:r>
              <a:rPr lang="fr-FR" sz="2000" b="1" dirty="0">
                <a:solidFill>
                  <a:srgbClr val="FF0000"/>
                </a:solidFill>
              </a:rPr>
              <a:t>groupe</a:t>
            </a:r>
            <a:r>
              <a:rPr lang="fr-FR" sz="2000" dirty="0"/>
              <a:t> est un nombre de personnes qui peut être plus important que l’équipe. Les personnes ont un but commun ; elles ont les mêmes rôles ou des rôles complémentaires ; la production du groupe est la somme des productions individuelles. Les membres du groupe n’ont pas besoin de collaborer étroitement entre eux : ils ont seulement besoin d’une certaine coordination.</a:t>
            </a:r>
          </a:p>
          <a:p>
            <a:pPr marL="360363" indent="-360363">
              <a:buFont typeface="Wingdings" pitchFamily="2" charset="2"/>
              <a:buChar char="q"/>
            </a:pPr>
            <a:r>
              <a:rPr lang="fr-FR" sz="2000" dirty="0"/>
              <a:t>Un </a:t>
            </a:r>
            <a:r>
              <a:rPr lang="fr-FR" sz="2000" b="1" dirty="0">
                <a:solidFill>
                  <a:srgbClr val="FF0000"/>
                </a:solidFill>
              </a:rPr>
              <a:t>comité</a:t>
            </a:r>
            <a:r>
              <a:rPr lang="fr-FR" sz="2000" dirty="0"/>
              <a:t> a une mission comme préparer des recommandations, ou encore, prendre une décision. Les membres coopèrent quand le comité se réunit mais ne font pas équipe au-delà. </a:t>
            </a:r>
          </a:p>
          <a:p>
            <a:pPr marL="360363" indent="-360363">
              <a:buFont typeface="Wingdings" pitchFamily="2" charset="2"/>
              <a:buChar char="q"/>
            </a:pPr>
            <a:r>
              <a:rPr lang="fr-FR" sz="2000" dirty="0"/>
              <a:t>Une </a:t>
            </a:r>
            <a:r>
              <a:rPr lang="fr-FR" sz="2000" b="1" dirty="0">
                <a:solidFill>
                  <a:srgbClr val="FF0000"/>
                </a:solidFill>
              </a:rPr>
              <a:t>communauté</a:t>
            </a:r>
            <a:r>
              <a:rPr lang="fr-FR" sz="2000" dirty="0"/>
              <a:t> est un ensemble assez large de personnes : elles ont en commun une caractéristique ou un centre d’intérêt, et cela les distingue d’un ensemble encore plus important dont elles font partie.</a:t>
            </a:r>
          </a:p>
          <a:p>
            <a:pPr marL="360363" indent="-360363">
              <a:buFont typeface="Wingdings" pitchFamily="2" charset="2"/>
              <a:buChar char="q"/>
            </a:pPr>
            <a:r>
              <a:rPr lang="fr-FR" sz="2000" dirty="0"/>
              <a:t>Un </a:t>
            </a:r>
            <a:r>
              <a:rPr lang="fr-FR" sz="2000" b="1" dirty="0">
                <a:solidFill>
                  <a:srgbClr val="FF0000"/>
                </a:solidFill>
              </a:rPr>
              <a:t>réseau finalisé </a:t>
            </a:r>
            <a:r>
              <a:rPr lang="fr-FR" sz="2000" dirty="0"/>
              <a:t>est un système souple de coopération. Un ensemble de personnes sont reliées entre elles et elles ont un point en commun.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1524000" y="785794"/>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ous-titre 2"/>
          <p:cNvSpPr txBox="1">
            <a:spLocks/>
          </p:cNvSpPr>
          <p:nvPr/>
        </p:nvSpPr>
        <p:spPr>
          <a:xfrm>
            <a:off x="2381224" y="99986"/>
            <a:ext cx="8226816" cy="685808"/>
          </a:xfrm>
          <a:prstGeom prst="rect">
            <a:avLst/>
          </a:prstGeom>
        </p:spPr>
        <p:txBody>
          <a:bodyPr vert="horz" lIns="91440" tIns="45720" rIns="91440" bIns="45720" rtlCol="0">
            <a:noAutofit/>
          </a:bodyPr>
          <a:lstStyle/>
          <a:p>
            <a:pPr marL="342900" indent="-342900" algn="r">
              <a:spcBef>
                <a:spcPct val="20000"/>
              </a:spcBef>
            </a:pPr>
            <a:r>
              <a:rPr lang="fr-FR" sz="3200" b="1" i="1" dirty="0">
                <a:solidFill>
                  <a:srgbClr val="C00000"/>
                </a:solidFill>
              </a:rPr>
              <a:t>Les trois fonctions de l’animation d’une équipe</a:t>
            </a:r>
          </a:p>
        </p:txBody>
      </p:sp>
      <p:sp>
        <p:nvSpPr>
          <p:cNvPr id="9" name="Rectangle 8"/>
          <p:cNvSpPr/>
          <p:nvPr/>
        </p:nvSpPr>
        <p:spPr>
          <a:xfrm>
            <a:off x="5994582" y="1327318"/>
            <a:ext cx="4429156" cy="5170646"/>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5400000" scaled="1"/>
            <a:tileRect/>
          </a:gradFill>
        </p:spPr>
        <p:txBody>
          <a:bodyPr wrap="square">
            <a:spAutoFit/>
          </a:bodyPr>
          <a:lstStyle/>
          <a:p>
            <a:pPr marL="269875" indent="-269875">
              <a:buFont typeface="Wingdings" pitchFamily="2" charset="2"/>
              <a:buChar char="q"/>
            </a:pPr>
            <a:r>
              <a:rPr lang="fr-FR" sz="2000" b="1" dirty="0">
                <a:solidFill>
                  <a:srgbClr val="C00000"/>
                </a:solidFill>
              </a:rPr>
              <a:t>La production </a:t>
            </a:r>
            <a:r>
              <a:rPr lang="fr-FR" dirty="0"/>
              <a:t>concerne tout ce qui participe directement à exécuter la tâche de l’équipe. </a:t>
            </a:r>
          </a:p>
          <a:p>
            <a:pPr marL="269875" indent="-269875">
              <a:buFont typeface="Wingdings" pitchFamily="2" charset="2"/>
              <a:buChar char="q"/>
            </a:pPr>
            <a:r>
              <a:rPr lang="fr-FR" sz="2000" b="1" dirty="0">
                <a:solidFill>
                  <a:srgbClr val="C00000"/>
                </a:solidFill>
              </a:rPr>
              <a:t>La facilitation </a:t>
            </a:r>
            <a:r>
              <a:rPr lang="fr-FR" dirty="0"/>
              <a:t>est la mise en œuvre de moyens pour atteindre le but fixé. Elle assure la mise en commun la plus appropriée des ressources des participants et résout les difficultés pouvant apparaître dans cette mise en commun. La  facilitation consiste également à organiser et à clarifier le travail de l’équipe.</a:t>
            </a:r>
          </a:p>
          <a:p>
            <a:pPr marL="269875" indent="-269875">
              <a:buFont typeface="Wingdings" pitchFamily="2" charset="2"/>
              <a:buChar char="q"/>
            </a:pPr>
            <a:r>
              <a:rPr lang="fr-FR" sz="2000" b="1" dirty="0">
                <a:solidFill>
                  <a:srgbClr val="C00000"/>
                </a:solidFill>
              </a:rPr>
              <a:t>La régulation </a:t>
            </a:r>
            <a:r>
              <a:rPr lang="fr-FR" dirty="0"/>
              <a:t>concerne les relations entre les participants. Elle tend à maintenir l’équipe unie dans un climat détendu; elle vise à éviter ou résoudre les conflits.</a:t>
            </a:r>
          </a:p>
        </p:txBody>
      </p:sp>
      <p:pic>
        <p:nvPicPr>
          <p:cNvPr id="22530" name="Picture 2"/>
          <p:cNvPicPr>
            <a:picLocks noChangeAspect="1" noChangeArrowheads="1"/>
          </p:cNvPicPr>
          <p:nvPr/>
        </p:nvPicPr>
        <p:blipFill>
          <a:blip r:embed="rId2"/>
          <a:srcRect/>
          <a:stretch>
            <a:fillRect/>
          </a:stretch>
        </p:blipFill>
        <p:spPr bwMode="auto">
          <a:xfrm>
            <a:off x="1738283" y="2043118"/>
            <a:ext cx="4192081" cy="274320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F78C49F-633C-49FB-AD9B-BED94C9EF60A}"/>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8FCD13F9-CF99-436A-A8F6-FED402516396}"/>
              </a:ext>
            </a:extLst>
          </p:cNvPr>
          <p:cNvSpPr>
            <a:spLocks noGrp="1"/>
          </p:cNvSpPr>
          <p:nvPr>
            <p:ph type="sldNum" sz="quarter" idx="12"/>
          </p:nvPr>
        </p:nvSpPr>
        <p:spPr/>
        <p:txBody>
          <a:bodyPr/>
          <a:lstStyle/>
          <a:p>
            <a:pPr rtl="0"/>
            <a:fld id="{294A09A9-5501-47C1-A89A-A340965A2BE2}" type="slidenum">
              <a:rPr lang="fr-FR" smtClean="0"/>
              <a:pPr rtl="0"/>
              <a:t>35</a:t>
            </a:fld>
            <a:endParaRPr lang="fr-FR" dirty="0"/>
          </a:p>
        </p:txBody>
      </p:sp>
      <p:sp>
        <p:nvSpPr>
          <p:cNvPr id="6" name="Rectangle 5">
            <a:extLst>
              <a:ext uri="{FF2B5EF4-FFF2-40B4-BE49-F238E27FC236}">
                <a16:creationId xmlns:a16="http://schemas.microsoft.com/office/drawing/2014/main" id="{A2767340-6ACF-4931-8DFF-5C9CCA25C46F}"/>
              </a:ext>
            </a:extLst>
          </p:cNvPr>
          <p:cNvSpPr/>
          <p:nvPr/>
        </p:nvSpPr>
        <p:spPr>
          <a:xfrm>
            <a:off x="1463040" y="1997612"/>
            <a:ext cx="9256542" cy="199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Rédiger le CV</a:t>
            </a:r>
          </a:p>
          <a:p>
            <a:pPr algn="ctr"/>
            <a:endParaRPr lang="fr-FR" dirty="0"/>
          </a:p>
        </p:txBody>
      </p:sp>
    </p:spTree>
    <p:extLst>
      <p:ext uri="{BB962C8B-B14F-4D97-AF65-F5344CB8AC3E}">
        <p14:creationId xmlns:p14="http://schemas.microsoft.com/office/powerpoint/2010/main" val="567669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EED053-AFE3-4911-96E6-721E212CDD4D}"/>
              </a:ext>
            </a:extLst>
          </p:cNvPr>
          <p:cNvSpPr>
            <a:spLocks noGrp="1"/>
          </p:cNvSpPr>
          <p:nvPr>
            <p:ph idx="1"/>
          </p:nvPr>
        </p:nvSpPr>
        <p:spPr/>
        <p:txBody>
          <a:bodyPr>
            <a:normAutofit fontScale="62500" lnSpcReduction="20000"/>
          </a:bodyPr>
          <a:lstStyle/>
          <a:p>
            <a:r>
              <a:rPr lang="fr-FR" dirty="0"/>
              <a:t>Réussir un CV implique de créer un document qui met en valeur vos compétences, votre expérience et votre formation de manière claire, concise et attrayante pour les recruteurs. </a:t>
            </a:r>
          </a:p>
          <a:p>
            <a:endParaRPr lang="fr-FR" dirty="0"/>
          </a:p>
          <a:p>
            <a:r>
              <a:rPr lang="fr-FR" dirty="0"/>
              <a:t>1. **Structure claire et professionnelle :** Organisez votre CV de manière logique, avec des sections distinctes pour vos coordonnées, votre objectif professionnel, votre formation, votre expérience professionnelle, vos compétences et éventuellement vos activités extra-professionnelles.</a:t>
            </a:r>
          </a:p>
          <a:p>
            <a:endParaRPr lang="fr-FR" dirty="0"/>
          </a:p>
          <a:p>
            <a:r>
              <a:rPr lang="fr-FR" dirty="0"/>
              <a:t>2. **Mettre en avant vos points forts :** Identifiez vos principales réalisations, compétences et expériences pertinentes pour le poste auquel vous postulez, et assurez-vous de les mettre en valeur dans votre CV.</a:t>
            </a:r>
          </a:p>
          <a:p>
            <a:endParaRPr lang="fr-FR" dirty="0"/>
          </a:p>
          <a:p>
            <a:r>
              <a:rPr lang="fr-FR" dirty="0"/>
              <a:t>3. **Personnalisation :** Adaptez votre CV à chaque poste pour lequel vous postulez en mettant en avant les compétences et l'expérience les plus pertinentes pour le rôle en question.</a:t>
            </a:r>
          </a:p>
          <a:p>
            <a:endParaRPr lang="fr-FR" dirty="0"/>
          </a:p>
          <a:p>
            <a:r>
              <a:rPr lang="fr-FR" dirty="0"/>
              <a:t>.</a:t>
            </a:r>
          </a:p>
        </p:txBody>
      </p:sp>
      <p:sp>
        <p:nvSpPr>
          <p:cNvPr id="4" name="Espace réservé du pied de page 3">
            <a:extLst>
              <a:ext uri="{FF2B5EF4-FFF2-40B4-BE49-F238E27FC236}">
                <a16:creationId xmlns:a16="http://schemas.microsoft.com/office/drawing/2014/main" id="{B792B44A-5D65-4FB2-B82B-DC57C2CFD396}"/>
              </a:ext>
            </a:extLst>
          </p:cNvPr>
          <p:cNvSpPr>
            <a:spLocks noGrp="1"/>
          </p:cNvSpPr>
          <p:nvPr>
            <p:ph type="ftr" sz="quarter" idx="11"/>
          </p:nvPr>
        </p:nvSpPr>
        <p:spPr/>
        <p:txBody>
          <a:bodyPr/>
          <a:lstStyle/>
          <a:p>
            <a:pPr rtl="0"/>
            <a:r>
              <a:rPr lang="fr-FR" dirty="0"/>
              <a:t>Titre de la présentation</a:t>
            </a:r>
          </a:p>
        </p:txBody>
      </p:sp>
      <p:sp>
        <p:nvSpPr>
          <p:cNvPr id="5" name="Espace réservé du numéro de diapositive 4">
            <a:extLst>
              <a:ext uri="{FF2B5EF4-FFF2-40B4-BE49-F238E27FC236}">
                <a16:creationId xmlns:a16="http://schemas.microsoft.com/office/drawing/2014/main" id="{6642805E-44DF-412D-BB59-E09388B27EBC}"/>
              </a:ext>
            </a:extLst>
          </p:cNvPr>
          <p:cNvSpPr>
            <a:spLocks noGrp="1"/>
          </p:cNvSpPr>
          <p:nvPr>
            <p:ph type="sldNum" sz="quarter" idx="12"/>
          </p:nvPr>
        </p:nvSpPr>
        <p:spPr/>
        <p:txBody>
          <a:bodyPr/>
          <a:lstStyle/>
          <a:p>
            <a:pPr rtl="0"/>
            <a:fld id="{294A09A9-5501-47C1-A89A-A340965A2BE2}" type="slidenum">
              <a:rPr lang="fr-FR" smtClean="0"/>
              <a:pPr rtl="0"/>
              <a:t>36</a:t>
            </a:fld>
            <a:endParaRPr lang="fr-FR" dirty="0"/>
          </a:p>
        </p:txBody>
      </p:sp>
    </p:spTree>
    <p:extLst>
      <p:ext uri="{BB962C8B-B14F-4D97-AF65-F5344CB8AC3E}">
        <p14:creationId xmlns:p14="http://schemas.microsoft.com/office/powerpoint/2010/main" val="1705509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94149E-17D7-4C5B-B323-DCF39D9F8862}"/>
              </a:ext>
            </a:extLst>
          </p:cNvPr>
          <p:cNvSpPr>
            <a:spLocks noGrp="1"/>
          </p:cNvSpPr>
          <p:nvPr>
            <p:ph idx="1"/>
          </p:nvPr>
        </p:nvSpPr>
        <p:spPr/>
        <p:txBody>
          <a:bodyPr>
            <a:normAutofit fontScale="85000" lnSpcReduction="20000"/>
          </a:bodyPr>
          <a:lstStyle/>
          <a:p>
            <a:r>
              <a:rPr lang="fr-FR" dirty="0"/>
              <a:t>4. **Clarté et concision :** Utilisez des phrases courtes et des points pour décrire vos responsabilités et réalisations professionnelles. Évitez les informations inutiles et assurez-vous que chaque élément de votre CV est pertinent pour le poste visé.</a:t>
            </a:r>
          </a:p>
          <a:p>
            <a:endParaRPr lang="fr-FR" dirty="0"/>
          </a:p>
          <a:p>
            <a:r>
              <a:rPr lang="fr-FR" dirty="0"/>
              <a:t>5. **Orthographe et grammaire impeccables :** Relisez attentivement votre CV pour corriger les fautes d'orthographe et de grammaire. Une attention particulière aux détails montre votre professionnalisme et votre souci du travail bien fait.</a:t>
            </a:r>
          </a:p>
          <a:p>
            <a:endParaRPr lang="fr-FR" dirty="0"/>
          </a:p>
          <a:p>
            <a:r>
              <a:rPr lang="fr-FR" dirty="0"/>
              <a:t>6. **Utilisation de mots-clés :** Intégrez des mots-clés pertinents dans votre CV qui correspondent au poste pour lequel vous postulez. Cela peut aider à attirer l'attention des recruteurs qui utilisent des logiciels de suivi des candidatures (ATS).</a:t>
            </a:r>
          </a:p>
          <a:p>
            <a:endParaRPr lang="fr-FR" dirty="0"/>
          </a:p>
        </p:txBody>
      </p:sp>
      <p:sp>
        <p:nvSpPr>
          <p:cNvPr id="4" name="Espace réservé du pied de page 3">
            <a:extLst>
              <a:ext uri="{FF2B5EF4-FFF2-40B4-BE49-F238E27FC236}">
                <a16:creationId xmlns:a16="http://schemas.microsoft.com/office/drawing/2014/main" id="{4CBB1D4F-74AA-4A46-942E-D9AF2A712878}"/>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EA9C1805-730C-4921-8F95-738B8F9FF89C}"/>
              </a:ext>
            </a:extLst>
          </p:cNvPr>
          <p:cNvSpPr>
            <a:spLocks noGrp="1"/>
          </p:cNvSpPr>
          <p:nvPr>
            <p:ph type="sldNum" sz="quarter" idx="12"/>
          </p:nvPr>
        </p:nvSpPr>
        <p:spPr/>
        <p:txBody>
          <a:bodyPr/>
          <a:lstStyle/>
          <a:p>
            <a:pPr rtl="0"/>
            <a:fld id="{294A09A9-5501-47C1-A89A-A340965A2BE2}" type="slidenum">
              <a:rPr lang="fr-FR" smtClean="0"/>
              <a:pPr rtl="0"/>
              <a:t>37</a:t>
            </a:fld>
            <a:endParaRPr lang="fr-FR" dirty="0"/>
          </a:p>
        </p:txBody>
      </p:sp>
    </p:spTree>
    <p:extLst>
      <p:ext uri="{BB962C8B-B14F-4D97-AF65-F5344CB8AC3E}">
        <p14:creationId xmlns:p14="http://schemas.microsoft.com/office/powerpoint/2010/main" val="278017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BA6746-55A9-49F4-A8C0-ED97FA86F044}"/>
              </a:ext>
            </a:extLst>
          </p:cNvPr>
          <p:cNvSpPr>
            <a:spLocks noGrp="1"/>
          </p:cNvSpPr>
          <p:nvPr>
            <p:ph idx="1"/>
          </p:nvPr>
        </p:nvSpPr>
        <p:spPr/>
        <p:txBody>
          <a:bodyPr>
            <a:normAutofit fontScale="77500" lnSpcReduction="20000"/>
          </a:bodyPr>
          <a:lstStyle/>
          <a:p>
            <a:r>
              <a:rPr lang="fr-FR" dirty="0"/>
              <a:t>7. **Mise en page attrayante :** Optez pour une mise en page propre, professionnelle et facile à lire. Utilisez des polices de caractères classiques et une hiérarchie visuelle claire pour guider les yeux du lecteur à travers votre CV.</a:t>
            </a:r>
          </a:p>
          <a:p>
            <a:endParaRPr lang="fr-FR" dirty="0"/>
          </a:p>
          <a:p>
            <a:r>
              <a:rPr lang="fr-FR" dirty="0"/>
              <a:t>8. **Résumé percutant :** Utilisez un objectif professionnel ou un résumé personnel en haut de votre CV pour résumer vos compétences et votre expérience en quelques phrases. Cela peut aider à capturer l'attention des recruteurs dès le début.</a:t>
            </a:r>
          </a:p>
          <a:p>
            <a:endParaRPr lang="fr-FR" dirty="0"/>
          </a:p>
          <a:p>
            <a:r>
              <a:rPr lang="fr-FR" dirty="0"/>
              <a:t>9. **Vérification des références :** Si vous incluez des références sur votre CV, assurez-vous qu'elles sont à jour et prêtes à être contactées par les recruteurs.</a:t>
            </a:r>
          </a:p>
          <a:p>
            <a:endParaRPr lang="fr-FR" dirty="0"/>
          </a:p>
          <a:p>
            <a:r>
              <a:rPr lang="fr-FR" dirty="0"/>
              <a:t>10. **Mises à jour régulières :** Mettez régulièrement à jour votre CV pour refléter vos dernières réalisations, compétences et expériences professionnelles.</a:t>
            </a:r>
          </a:p>
          <a:p>
            <a:endParaRPr lang="fr-FR" dirty="0"/>
          </a:p>
          <a:p>
            <a:endParaRPr lang="fr-FR" dirty="0"/>
          </a:p>
        </p:txBody>
      </p:sp>
      <p:sp>
        <p:nvSpPr>
          <p:cNvPr id="4" name="Espace réservé du pied de page 3">
            <a:extLst>
              <a:ext uri="{FF2B5EF4-FFF2-40B4-BE49-F238E27FC236}">
                <a16:creationId xmlns:a16="http://schemas.microsoft.com/office/drawing/2014/main" id="{461A9BAB-9293-4BDE-B118-609BE77D7500}"/>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483B3DD9-D296-42EF-9341-3606D47E2F71}"/>
              </a:ext>
            </a:extLst>
          </p:cNvPr>
          <p:cNvSpPr>
            <a:spLocks noGrp="1"/>
          </p:cNvSpPr>
          <p:nvPr>
            <p:ph type="sldNum" sz="quarter" idx="12"/>
          </p:nvPr>
        </p:nvSpPr>
        <p:spPr/>
        <p:txBody>
          <a:bodyPr/>
          <a:lstStyle/>
          <a:p>
            <a:pPr rtl="0"/>
            <a:fld id="{294A09A9-5501-47C1-A89A-A340965A2BE2}" type="slidenum">
              <a:rPr lang="fr-FR" smtClean="0"/>
              <a:pPr rtl="0"/>
              <a:t>38</a:t>
            </a:fld>
            <a:endParaRPr lang="fr-FR" dirty="0"/>
          </a:p>
        </p:txBody>
      </p:sp>
    </p:spTree>
    <p:extLst>
      <p:ext uri="{BB962C8B-B14F-4D97-AF65-F5344CB8AC3E}">
        <p14:creationId xmlns:p14="http://schemas.microsoft.com/office/powerpoint/2010/main" val="65324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76190-BC2A-4489-9AB4-D255415C4058}"/>
              </a:ext>
            </a:extLst>
          </p:cNvPr>
          <p:cNvSpPr>
            <a:spLocks noGrp="1"/>
          </p:cNvSpPr>
          <p:nvPr>
            <p:ph type="title"/>
          </p:nvPr>
        </p:nvSpPr>
        <p:spPr/>
        <p:txBody>
          <a:bodyPr/>
          <a:lstStyle/>
          <a:p>
            <a:r>
              <a:rPr lang="fr-FR" dirty="0"/>
              <a:t>Des moyens pour réussir ces échanges</a:t>
            </a:r>
          </a:p>
        </p:txBody>
      </p:sp>
      <p:sp>
        <p:nvSpPr>
          <p:cNvPr id="3" name="Espace réservé du contenu 2">
            <a:extLst>
              <a:ext uri="{FF2B5EF4-FFF2-40B4-BE49-F238E27FC236}">
                <a16:creationId xmlns:a16="http://schemas.microsoft.com/office/drawing/2014/main" id="{C9129DDB-0CF7-4BBC-AA5A-7CBA4C9A2C5F}"/>
              </a:ext>
            </a:extLst>
          </p:cNvPr>
          <p:cNvSpPr>
            <a:spLocks noGrp="1"/>
          </p:cNvSpPr>
          <p:nvPr>
            <p:ph idx="1"/>
          </p:nvPr>
        </p:nvSpPr>
        <p:spPr>
          <a:xfrm>
            <a:off x="838200" y="1139483"/>
            <a:ext cx="10515600" cy="5037480"/>
          </a:xfrm>
        </p:spPr>
        <p:txBody>
          <a:bodyPr>
            <a:normAutofit fontScale="70000" lnSpcReduction="20000"/>
          </a:bodyPr>
          <a:lstStyle/>
          <a:p>
            <a:pPr marL="0" indent="0">
              <a:buNone/>
            </a:pPr>
            <a:endParaRPr lang="fr-FR"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fr-FR" dirty="0">
                <a:latin typeface="Times New Roman" panose="02020603050405020304" pitchFamily="18" charset="0"/>
                <a:ea typeface="Tahoma" panose="020B0604030504040204" pitchFamily="34" charset="0"/>
                <a:cs typeface="Times New Roman" panose="02020603050405020304" pitchFamily="18" charset="0"/>
              </a:rPr>
              <a:t>L’entreprise doit mettre en œuvre les moyens tant sur le plan humain que sur le plan technique pour atteindre ses objectifs de communication. </a:t>
            </a:r>
          </a:p>
          <a:p>
            <a:r>
              <a:rPr lang="fr-FR" dirty="0">
                <a:highlight>
                  <a:srgbClr val="FF00FF"/>
                </a:highlight>
                <a:latin typeface="Times New Roman" panose="02020603050405020304" pitchFamily="18" charset="0"/>
                <a:ea typeface="Tahoma" panose="020B0604030504040204" pitchFamily="34" charset="0"/>
                <a:cs typeface="Times New Roman" panose="02020603050405020304" pitchFamily="18" charset="0"/>
              </a:rPr>
              <a:t>- Sur le plan humain </a:t>
            </a:r>
            <a:r>
              <a:rPr lang="fr-FR" dirty="0">
                <a:latin typeface="Times New Roman" panose="02020603050405020304" pitchFamily="18" charset="0"/>
                <a:ea typeface="Tahoma" panose="020B0604030504040204" pitchFamily="34" charset="0"/>
                <a:cs typeface="Times New Roman" panose="02020603050405020304" pitchFamily="18" charset="0"/>
              </a:rPr>
              <a:t>La formation et l’information du personnel développent la compétence et permettent de répondre rapidement et précisément aux demandes émanant des partenaires de l’entreprise. </a:t>
            </a:r>
          </a:p>
          <a:p>
            <a:r>
              <a:rPr lang="fr-FR" dirty="0">
                <a:highlight>
                  <a:srgbClr val="FF00FF"/>
                </a:highlight>
                <a:latin typeface="Times New Roman" panose="02020603050405020304" pitchFamily="18" charset="0"/>
                <a:ea typeface="Tahoma" panose="020B0604030504040204" pitchFamily="34" charset="0"/>
                <a:cs typeface="Times New Roman" panose="02020603050405020304" pitchFamily="18" charset="0"/>
              </a:rPr>
              <a:t>- Sur le plan technique </a:t>
            </a:r>
            <a:r>
              <a:rPr lang="fr-FR" dirty="0">
                <a:latin typeface="Times New Roman" panose="02020603050405020304" pitchFamily="18" charset="0"/>
                <a:ea typeface="Tahoma" panose="020B0604030504040204" pitchFamily="34" charset="0"/>
                <a:cs typeface="Times New Roman" panose="02020603050405020304" pitchFamily="18" charset="0"/>
              </a:rPr>
              <a:t>Les communications peuvent être améliorées par la mise en œuvre de différents moyens :</a:t>
            </a:r>
          </a:p>
          <a:p>
            <a:r>
              <a:rPr lang="fr-FR" dirty="0">
                <a:latin typeface="Times New Roman" panose="02020603050405020304" pitchFamily="18" charset="0"/>
                <a:ea typeface="Tahoma" panose="020B0604030504040204" pitchFamily="34" charset="0"/>
                <a:cs typeface="Times New Roman" panose="02020603050405020304" pitchFamily="18" charset="0"/>
              </a:rPr>
              <a:t> Le répondeur enregistreur, le radiotéléphone, le numéro vert, la mise en place d’un serveur minitel, d’une messagerie électronique, assurent la continuité des relations entre l’entreprise et ses partenaires. </a:t>
            </a:r>
          </a:p>
          <a:p>
            <a:r>
              <a:rPr lang="fr-FR" dirty="0">
                <a:latin typeface="Times New Roman" panose="02020603050405020304" pitchFamily="18" charset="0"/>
                <a:ea typeface="Tahoma" panose="020B0604030504040204" pitchFamily="34" charset="0"/>
                <a:cs typeface="Times New Roman" panose="02020603050405020304" pitchFamily="18" charset="0"/>
              </a:rPr>
              <a:t>Le télex et la télécopie ou le fax permettent de transmettre des écrits à tout moment en quelques secondes.</a:t>
            </a:r>
          </a:p>
          <a:p>
            <a:r>
              <a:rPr lang="fr-FR" dirty="0">
                <a:latin typeface="Times New Roman" panose="02020603050405020304" pitchFamily="18" charset="0"/>
                <a:ea typeface="Tahoma" panose="020B0604030504040204" pitchFamily="34" charset="0"/>
                <a:cs typeface="Times New Roman" panose="02020603050405020304" pitchFamily="18" charset="0"/>
              </a:rPr>
              <a:t> L’échange de données informatisé (EDI) permet l’échange de documents commerciaux en toute sécurité, rapidement et de façon permanente.</a:t>
            </a:r>
          </a:p>
          <a:p>
            <a:r>
              <a:rPr lang="fr-FR" dirty="0">
                <a:latin typeface="Times New Roman" panose="02020603050405020304" pitchFamily="18" charset="0"/>
                <a:ea typeface="Tahoma" panose="020B0604030504040204" pitchFamily="34" charset="0"/>
                <a:cs typeface="Times New Roman" panose="02020603050405020304" pitchFamily="18" charset="0"/>
              </a:rPr>
              <a:t> Cette rapidité peut permettre à des entreprises d’atteindre le « zéro stock » et ainsi de réaliser une économie importante sur les surfaces nécessaires au stockage de marchandises, de matières premières, de produits semi finis, etc.</a:t>
            </a:r>
          </a:p>
        </p:txBody>
      </p:sp>
      <p:sp>
        <p:nvSpPr>
          <p:cNvPr id="4" name="Espace réservé du pied de page 3">
            <a:extLst>
              <a:ext uri="{FF2B5EF4-FFF2-40B4-BE49-F238E27FC236}">
                <a16:creationId xmlns:a16="http://schemas.microsoft.com/office/drawing/2014/main" id="{432469F4-4388-4FF9-BB4D-D35B27A0CF5A}"/>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F6BA4434-7498-4C6D-8A51-D63EF86FEE9D}"/>
              </a:ext>
            </a:extLst>
          </p:cNvPr>
          <p:cNvSpPr>
            <a:spLocks noGrp="1"/>
          </p:cNvSpPr>
          <p:nvPr>
            <p:ph type="sldNum" sz="quarter" idx="12"/>
          </p:nvPr>
        </p:nvSpPr>
        <p:spPr/>
        <p:txBody>
          <a:bodyPr/>
          <a:lstStyle/>
          <a:p>
            <a:pPr rtl="0"/>
            <a:fld id="{294A09A9-5501-47C1-A89A-A340965A2BE2}" type="slidenum">
              <a:rPr lang="fr-FR" smtClean="0"/>
              <a:pPr rtl="0"/>
              <a:t>4</a:t>
            </a:fld>
            <a:endParaRPr lang="fr-FR" dirty="0"/>
          </a:p>
        </p:txBody>
      </p:sp>
    </p:spTree>
    <p:extLst>
      <p:ext uri="{BB962C8B-B14F-4D97-AF65-F5344CB8AC3E}">
        <p14:creationId xmlns:p14="http://schemas.microsoft.com/office/powerpoint/2010/main" val="27164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42C03-D1B3-40F3-AD75-6CC3736A8B41}"/>
              </a:ext>
            </a:extLst>
          </p:cNvPr>
          <p:cNvSpPr>
            <a:spLocks noGrp="1"/>
          </p:cNvSpPr>
          <p:nvPr>
            <p:ph type="title"/>
          </p:nvPr>
        </p:nvSpPr>
        <p:spPr/>
        <p:txBody>
          <a:bodyPr/>
          <a:lstStyle/>
          <a:p>
            <a:r>
              <a:rPr lang="fr-FR" dirty="0"/>
              <a:t>Quelque technique de communication </a:t>
            </a:r>
          </a:p>
        </p:txBody>
      </p:sp>
      <p:sp>
        <p:nvSpPr>
          <p:cNvPr id="3" name="Espace réservé du contenu 2">
            <a:extLst>
              <a:ext uri="{FF2B5EF4-FFF2-40B4-BE49-F238E27FC236}">
                <a16:creationId xmlns:a16="http://schemas.microsoft.com/office/drawing/2014/main" id="{672AC339-534E-4FF6-9FBE-78297BDAAF00}"/>
              </a:ext>
            </a:extLst>
          </p:cNvPr>
          <p:cNvSpPr>
            <a:spLocks noGrp="1"/>
          </p:cNvSpPr>
          <p:nvPr>
            <p:ph idx="1"/>
          </p:nvPr>
        </p:nvSpPr>
        <p:spPr/>
        <p:txBody>
          <a:bodyPr>
            <a:normAutofit/>
          </a:bodyPr>
          <a:lstStyle/>
          <a:p>
            <a:r>
              <a:rPr lang="fr-FR" sz="2400" dirty="0">
                <a:highlight>
                  <a:srgbClr val="0000FF"/>
                </a:highlight>
                <a:latin typeface="Times New Roman" panose="02020603050405020304" pitchFamily="18" charset="0"/>
                <a:cs typeface="Times New Roman" panose="02020603050405020304" pitchFamily="18" charset="0"/>
              </a:rPr>
              <a:t>1,l’image de marque de l’entreprise</a:t>
            </a:r>
            <a:r>
              <a:rPr lang="fr-FR" sz="2400" dirty="0">
                <a:latin typeface="Times New Roman" panose="02020603050405020304" pitchFamily="18" charset="0"/>
                <a:cs typeface="Times New Roman" panose="02020603050405020304" pitchFamily="18" charset="0"/>
              </a:rPr>
              <a:t> C’est la représentation collective que le public se fait d’une firme ou d’une marque commerciale.</a:t>
            </a:r>
          </a:p>
          <a:p>
            <a:r>
              <a:rPr lang="fr-FR" sz="2400" dirty="0">
                <a:latin typeface="Times New Roman" panose="02020603050405020304" pitchFamily="18" charset="0"/>
                <a:cs typeface="Times New Roman" panose="02020603050405020304" pitchFamily="18" charset="0"/>
              </a:rPr>
              <a:t> Elle donne à l’entreprise une identité forte et précise qui la distingue de ses concurrents et contribue à sa pérennité. </a:t>
            </a:r>
          </a:p>
          <a:p>
            <a:pPr>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 L’image de marque véhicule les valeurs de l’entreprise ,</a:t>
            </a:r>
          </a:p>
          <a:p>
            <a:pPr marL="0" indent="0">
              <a:buNone/>
            </a:pPr>
            <a:r>
              <a:rPr lang="fr-FR" sz="2400" dirty="0">
                <a:latin typeface="Times New Roman" panose="02020603050405020304" pitchFamily="18" charset="0"/>
                <a:cs typeface="Times New Roman" panose="02020603050405020304" pitchFamily="18" charset="0"/>
              </a:rPr>
              <a:t>    Elle doit correspondre : </a:t>
            </a:r>
          </a:p>
          <a:p>
            <a:pPr marL="0" indent="0">
              <a:buNone/>
            </a:pPr>
            <a:r>
              <a:rPr lang="fr-FR" sz="2400" dirty="0">
                <a:latin typeface="Times New Roman" panose="02020603050405020304" pitchFamily="18" charset="0"/>
                <a:cs typeface="Times New Roman" panose="02020603050405020304" pitchFamily="18" charset="0"/>
              </a:rPr>
              <a:t>- aux attentes du public visé, </a:t>
            </a:r>
          </a:p>
          <a:p>
            <a:pPr>
              <a:buFontTx/>
              <a:buChar char="-"/>
            </a:pPr>
            <a:r>
              <a:rPr lang="fr-FR" sz="2400" dirty="0">
                <a:latin typeface="Times New Roman" panose="02020603050405020304" pitchFamily="18" charset="0"/>
                <a:cs typeface="Times New Roman" panose="02020603050405020304" pitchFamily="18" charset="0"/>
              </a:rPr>
              <a:t>aux capacités réelles de l’entreprise.</a:t>
            </a:r>
          </a:p>
          <a:p>
            <a:pPr>
              <a:buFontTx/>
              <a:buChar char="-"/>
            </a:pPr>
            <a:r>
              <a:rPr lang="fr-FR" sz="2400" dirty="0">
                <a:latin typeface="Times New Roman" panose="02020603050405020304" pitchFamily="18" charset="0"/>
                <a:cs typeface="Times New Roman" panose="02020603050405020304" pitchFamily="18" charset="0"/>
              </a:rPr>
              <a:t> Elle doit s’appuyer sur une connaissance approfondie de l’histoire de l’entreprise, de ses forces, de ses faiblesses, de l’environnement, etc. </a:t>
            </a:r>
          </a:p>
        </p:txBody>
      </p:sp>
      <p:sp>
        <p:nvSpPr>
          <p:cNvPr id="4" name="Espace réservé du pied de page 3">
            <a:extLst>
              <a:ext uri="{FF2B5EF4-FFF2-40B4-BE49-F238E27FC236}">
                <a16:creationId xmlns:a16="http://schemas.microsoft.com/office/drawing/2014/main" id="{CED28619-5475-4738-A042-74D8DEB984B8}"/>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D17B0CF2-A25C-44F3-88B6-0D2D03AB4500}"/>
              </a:ext>
            </a:extLst>
          </p:cNvPr>
          <p:cNvSpPr>
            <a:spLocks noGrp="1"/>
          </p:cNvSpPr>
          <p:nvPr>
            <p:ph type="sldNum" sz="quarter" idx="12"/>
          </p:nvPr>
        </p:nvSpPr>
        <p:spPr/>
        <p:txBody>
          <a:bodyPr/>
          <a:lstStyle/>
          <a:p>
            <a:pPr rtl="0"/>
            <a:fld id="{294A09A9-5501-47C1-A89A-A340965A2BE2}" type="slidenum">
              <a:rPr lang="fr-FR" smtClean="0"/>
              <a:pPr rtl="0"/>
              <a:t>5</a:t>
            </a:fld>
            <a:endParaRPr lang="fr-FR" dirty="0"/>
          </a:p>
        </p:txBody>
      </p:sp>
    </p:spTree>
    <p:extLst>
      <p:ext uri="{BB962C8B-B14F-4D97-AF65-F5344CB8AC3E}">
        <p14:creationId xmlns:p14="http://schemas.microsoft.com/office/powerpoint/2010/main" val="343489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CC9CB-1423-4828-BC87-7ED90DC9456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987CFD7-61B2-4EA0-984D-FEE720AA1F1F}"/>
              </a:ext>
            </a:extLst>
          </p:cNvPr>
          <p:cNvSpPr>
            <a:spLocks noGrp="1"/>
          </p:cNvSpPr>
          <p:nvPr>
            <p:ph idx="1"/>
          </p:nvPr>
        </p:nvSpPr>
        <p:spPr/>
        <p:txBody>
          <a:bodyPr/>
          <a:lstStyle/>
          <a:p>
            <a:r>
              <a:rPr lang="fr-FR" sz="2800" dirty="0">
                <a:highlight>
                  <a:srgbClr val="0000FF"/>
                </a:highlight>
                <a:latin typeface="Times New Roman" panose="02020603050405020304" pitchFamily="18" charset="0"/>
                <a:cs typeface="Times New Roman" panose="02020603050405020304" pitchFamily="18" charset="0"/>
              </a:rPr>
              <a:t>Le développement de l’image </a:t>
            </a:r>
            <a:r>
              <a:rPr lang="fr-FR" sz="2800" dirty="0">
                <a:latin typeface="Times New Roman" panose="02020603050405020304" pitchFamily="18" charset="0"/>
                <a:cs typeface="Times New Roman" panose="02020603050405020304" pitchFamily="18" charset="0"/>
              </a:rPr>
              <a:t>de marque repose sur sa diffusion auprès du public Pour cela, l’entreprise dispose de différents moyens qui ont pour but de favoriser la connaissance de la marque, sa mémorisation, sa valorisation</a:t>
            </a:r>
          </a:p>
          <a:p>
            <a:endParaRPr lang="fr-FR" dirty="0"/>
          </a:p>
        </p:txBody>
      </p:sp>
      <p:sp>
        <p:nvSpPr>
          <p:cNvPr id="4" name="Espace réservé du pied de page 3">
            <a:extLst>
              <a:ext uri="{FF2B5EF4-FFF2-40B4-BE49-F238E27FC236}">
                <a16:creationId xmlns:a16="http://schemas.microsoft.com/office/drawing/2014/main" id="{1DA5CCF9-C60A-4472-922B-1D4AFBAC7C18}"/>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C40827AA-E184-4D7B-ABD2-CEAAD9A7B2F3}"/>
              </a:ext>
            </a:extLst>
          </p:cNvPr>
          <p:cNvSpPr>
            <a:spLocks noGrp="1"/>
          </p:cNvSpPr>
          <p:nvPr>
            <p:ph type="sldNum" sz="quarter" idx="12"/>
          </p:nvPr>
        </p:nvSpPr>
        <p:spPr/>
        <p:txBody>
          <a:bodyPr/>
          <a:lstStyle/>
          <a:p>
            <a:pPr rtl="0"/>
            <a:fld id="{294A09A9-5501-47C1-A89A-A340965A2BE2}" type="slidenum">
              <a:rPr lang="fr-FR" smtClean="0"/>
              <a:pPr rtl="0"/>
              <a:t>6</a:t>
            </a:fld>
            <a:endParaRPr lang="fr-FR" dirty="0"/>
          </a:p>
        </p:txBody>
      </p:sp>
    </p:spTree>
    <p:extLst>
      <p:ext uri="{BB962C8B-B14F-4D97-AF65-F5344CB8AC3E}">
        <p14:creationId xmlns:p14="http://schemas.microsoft.com/office/powerpoint/2010/main" val="257618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0D2CA6AB-45B6-4E17-A8B0-F297B026B097}"/>
              </a:ext>
            </a:extLst>
          </p:cNvPr>
          <p:cNvGraphicFramePr>
            <a:graphicFrameLocks noGrp="1"/>
          </p:cNvGraphicFramePr>
          <p:nvPr>
            <p:ph idx="1"/>
            <p:extLst>
              <p:ext uri="{D42A27DB-BD31-4B8C-83A1-F6EECF244321}">
                <p14:modId xmlns:p14="http://schemas.microsoft.com/office/powerpoint/2010/main" val="4155624017"/>
              </p:ext>
            </p:extLst>
          </p:nvPr>
        </p:nvGraphicFramePr>
        <p:xfrm>
          <a:off x="951914" y="300209"/>
          <a:ext cx="10515600" cy="5394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473713732"/>
                    </a:ext>
                  </a:extLst>
                </a:gridCol>
                <a:gridCol w="5257800">
                  <a:extLst>
                    <a:ext uri="{9D8B030D-6E8A-4147-A177-3AD203B41FA5}">
                      <a16:colId xmlns:a16="http://schemas.microsoft.com/office/drawing/2014/main" val="1921267849"/>
                    </a:ext>
                  </a:extLst>
                </a:gridCol>
              </a:tblGrid>
              <a:tr h="370840">
                <a:tc>
                  <a:txBody>
                    <a:bodyPr/>
                    <a:lstStyle/>
                    <a:p>
                      <a:r>
                        <a:rPr lang="fr-FR" dirty="0"/>
                        <a:t>Le Logo..</a:t>
                      </a:r>
                    </a:p>
                  </a:txBody>
                  <a:tcPr/>
                </a:tc>
                <a:tc>
                  <a:txBody>
                    <a:bodyPr/>
                    <a:lstStyle/>
                    <a:p>
                      <a:r>
                        <a:rPr lang="fr-FR" dirty="0"/>
                        <a:t>C’est la signature visuelle de l’entreprise. Il figure sur tous les supports de communication : papier à lettre, imprimés, véhicules, </a:t>
                      </a:r>
                      <a:r>
                        <a:rPr lang="fr-FR" dirty="0" err="1"/>
                        <a:t>etc</a:t>
                      </a:r>
                      <a:endParaRPr lang="fr-FR" dirty="0"/>
                    </a:p>
                  </a:txBody>
                  <a:tcPr/>
                </a:tc>
                <a:extLst>
                  <a:ext uri="{0D108BD9-81ED-4DB2-BD59-A6C34878D82A}">
                    <a16:rowId xmlns:a16="http://schemas.microsoft.com/office/drawing/2014/main" val="1249364938"/>
                  </a:ext>
                </a:extLst>
              </a:tr>
              <a:tr h="370840">
                <a:tc>
                  <a:txBody>
                    <a:bodyPr/>
                    <a:lstStyle/>
                    <a:p>
                      <a:r>
                        <a:rPr lang="fr-FR" dirty="0"/>
                        <a:t>La Publicité. </a:t>
                      </a:r>
                    </a:p>
                  </a:txBody>
                  <a:tcPr/>
                </a:tc>
                <a:tc>
                  <a:txBody>
                    <a:bodyPr/>
                    <a:lstStyle/>
                    <a:p>
                      <a:r>
                        <a:rPr lang="fr-FR" dirty="0"/>
                        <a:t>Elle fait connaître la marque et favorise sa mémorisation par la transmission de messages via les médias tels que TV, presse, radio, affichage, cinéma</a:t>
                      </a:r>
                    </a:p>
                  </a:txBody>
                  <a:tcPr/>
                </a:tc>
                <a:extLst>
                  <a:ext uri="{0D108BD9-81ED-4DB2-BD59-A6C34878D82A}">
                    <a16:rowId xmlns:a16="http://schemas.microsoft.com/office/drawing/2014/main" val="4217649063"/>
                  </a:ext>
                </a:extLst>
              </a:tr>
              <a:tr h="370840">
                <a:tc>
                  <a:txBody>
                    <a:bodyPr/>
                    <a:lstStyle/>
                    <a:p>
                      <a:r>
                        <a:rPr lang="fr-FR" dirty="0"/>
                        <a:t>Les Relations publiques</a:t>
                      </a:r>
                    </a:p>
                  </a:txBody>
                  <a:tcPr/>
                </a:tc>
                <a:tc>
                  <a:txBody>
                    <a:bodyPr/>
                    <a:lstStyle/>
                    <a:p>
                      <a:r>
                        <a:rPr lang="fr-FR" dirty="0"/>
                        <a:t>Il s’agit de l’ensemble des techniques d’information et de communication pour créer ou entretenir des relations de sympathie et de compréhension avec l’environnement (visites d’entreprise, conférences, interview du dirigeant dans la presse).</a:t>
                      </a:r>
                    </a:p>
                  </a:txBody>
                  <a:tcPr/>
                </a:tc>
                <a:extLst>
                  <a:ext uri="{0D108BD9-81ED-4DB2-BD59-A6C34878D82A}">
                    <a16:rowId xmlns:a16="http://schemas.microsoft.com/office/drawing/2014/main" val="2212180903"/>
                  </a:ext>
                </a:extLst>
              </a:tr>
              <a:tr h="370840">
                <a:tc>
                  <a:txBody>
                    <a:bodyPr/>
                    <a:lstStyle/>
                    <a:p>
                      <a:r>
                        <a:rPr lang="fr-FR" dirty="0"/>
                        <a:t>Le Mécénat</a:t>
                      </a:r>
                    </a:p>
                  </a:txBody>
                  <a:tcPr/>
                </a:tc>
                <a:tc>
                  <a:txBody>
                    <a:bodyPr/>
                    <a:lstStyle/>
                    <a:p>
                      <a:r>
                        <a:rPr lang="fr-FR" dirty="0"/>
                        <a:t>Il valorise l’image de l’entreprise en l’associant à des œuvres humanitaires, sociales, culturelles. C’est un très bon véhicule de l’image auprès du personnel de l’entreprise</a:t>
                      </a:r>
                    </a:p>
                  </a:txBody>
                  <a:tcPr/>
                </a:tc>
                <a:extLst>
                  <a:ext uri="{0D108BD9-81ED-4DB2-BD59-A6C34878D82A}">
                    <a16:rowId xmlns:a16="http://schemas.microsoft.com/office/drawing/2014/main" val="3714458629"/>
                  </a:ext>
                </a:extLst>
              </a:tr>
              <a:tr h="370840">
                <a:tc>
                  <a:txBody>
                    <a:bodyPr/>
                    <a:lstStyle/>
                    <a:p>
                      <a:r>
                        <a:rPr lang="fr-FR" dirty="0"/>
                        <a:t>Le Parrainage</a:t>
                      </a:r>
                    </a:p>
                  </a:txBody>
                  <a:tcPr/>
                </a:tc>
                <a:tc>
                  <a:txBody>
                    <a:bodyPr/>
                    <a:lstStyle/>
                    <a:p>
                      <a:r>
                        <a:rPr lang="fr-FR" dirty="0"/>
                        <a:t>Souvent associé au sport, il consiste à soutenir financièrement une activité ou une manifestation à des fins publicitaires</a:t>
                      </a:r>
                    </a:p>
                  </a:txBody>
                  <a:tcPr/>
                </a:tc>
                <a:extLst>
                  <a:ext uri="{0D108BD9-81ED-4DB2-BD59-A6C34878D82A}">
                    <a16:rowId xmlns:a16="http://schemas.microsoft.com/office/drawing/2014/main" val="3570795571"/>
                  </a:ext>
                </a:extLst>
              </a:tr>
            </a:tbl>
          </a:graphicData>
        </a:graphic>
      </p:graphicFrame>
      <p:sp>
        <p:nvSpPr>
          <p:cNvPr id="4" name="Espace réservé du pied de page 3">
            <a:extLst>
              <a:ext uri="{FF2B5EF4-FFF2-40B4-BE49-F238E27FC236}">
                <a16:creationId xmlns:a16="http://schemas.microsoft.com/office/drawing/2014/main" id="{A4B8594E-19F6-4CAB-A9A3-C89A5C1CC462}"/>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12CCE3D8-47DA-4D9B-8C4E-1660DE2E78C8}"/>
              </a:ext>
            </a:extLst>
          </p:cNvPr>
          <p:cNvSpPr>
            <a:spLocks noGrp="1"/>
          </p:cNvSpPr>
          <p:nvPr>
            <p:ph type="sldNum" sz="quarter" idx="12"/>
          </p:nvPr>
        </p:nvSpPr>
        <p:spPr/>
        <p:txBody>
          <a:bodyPr/>
          <a:lstStyle/>
          <a:p>
            <a:pPr rtl="0"/>
            <a:fld id="{294A09A9-5501-47C1-A89A-A340965A2BE2}" type="slidenum">
              <a:rPr lang="fr-FR" smtClean="0"/>
              <a:pPr rtl="0"/>
              <a:t>7</a:t>
            </a:fld>
            <a:endParaRPr lang="fr-FR" dirty="0"/>
          </a:p>
        </p:txBody>
      </p:sp>
    </p:spTree>
    <p:extLst>
      <p:ext uri="{BB962C8B-B14F-4D97-AF65-F5344CB8AC3E}">
        <p14:creationId xmlns:p14="http://schemas.microsoft.com/office/powerpoint/2010/main" val="282828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4FC98E-0C8A-42C2-9E4B-1FE82220A07A}"/>
              </a:ext>
            </a:extLst>
          </p:cNvPr>
          <p:cNvSpPr>
            <a:spLocks noGrp="1"/>
          </p:cNvSpPr>
          <p:nvPr>
            <p:ph idx="1"/>
          </p:nvPr>
        </p:nvSpPr>
        <p:spPr>
          <a:xfrm>
            <a:off x="838200" y="573600"/>
            <a:ext cx="10515600" cy="4351338"/>
          </a:xfrm>
        </p:spPr>
        <p:txBody>
          <a:bodyPr/>
          <a:lstStyle/>
          <a:p>
            <a:r>
              <a:rPr lang="fr-FR" dirty="0">
                <a:highlight>
                  <a:srgbClr val="0000FF"/>
                </a:highlight>
              </a:rPr>
              <a:t>Cohérence image interne / image externe </a:t>
            </a:r>
            <a:r>
              <a:rPr lang="fr-FR" dirty="0"/>
              <a:t>La cohérence de l’image s’appuie sur des actions internes, c'est-à-dire que l’entreprise doit mettre ses moyens en adéquation avec l’image qu’elle veut donner. Les efforts doivent alors porter sur :</a:t>
            </a:r>
          </a:p>
          <a:p>
            <a:r>
              <a:rPr lang="fr-FR" dirty="0"/>
              <a:t> - l’architecture des locaux, l’aménagement, la décoration,</a:t>
            </a:r>
          </a:p>
          <a:p>
            <a:r>
              <a:rPr lang="fr-FR" dirty="0"/>
              <a:t> - la qualité des produits et services offerts, </a:t>
            </a:r>
          </a:p>
          <a:p>
            <a:r>
              <a:rPr lang="fr-FR" dirty="0"/>
              <a:t>- la formation et la mobilisation du personnel autour de cette image</a:t>
            </a:r>
          </a:p>
        </p:txBody>
      </p:sp>
      <p:sp>
        <p:nvSpPr>
          <p:cNvPr id="4" name="Espace réservé du pied de page 3">
            <a:extLst>
              <a:ext uri="{FF2B5EF4-FFF2-40B4-BE49-F238E27FC236}">
                <a16:creationId xmlns:a16="http://schemas.microsoft.com/office/drawing/2014/main" id="{E6246F39-750F-4499-9974-B3F9C5F22959}"/>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FFA22104-0F28-4B00-BAC1-1DBF221CFB67}"/>
              </a:ext>
            </a:extLst>
          </p:cNvPr>
          <p:cNvSpPr>
            <a:spLocks noGrp="1"/>
          </p:cNvSpPr>
          <p:nvPr>
            <p:ph type="sldNum" sz="quarter" idx="12"/>
          </p:nvPr>
        </p:nvSpPr>
        <p:spPr/>
        <p:txBody>
          <a:bodyPr/>
          <a:lstStyle/>
          <a:p>
            <a:pPr rtl="0"/>
            <a:fld id="{294A09A9-5501-47C1-A89A-A340965A2BE2}" type="slidenum">
              <a:rPr lang="fr-FR" smtClean="0"/>
              <a:pPr rtl="0"/>
              <a:t>8</a:t>
            </a:fld>
            <a:endParaRPr lang="fr-FR" dirty="0"/>
          </a:p>
        </p:txBody>
      </p:sp>
    </p:spTree>
    <p:extLst>
      <p:ext uri="{BB962C8B-B14F-4D97-AF65-F5344CB8AC3E}">
        <p14:creationId xmlns:p14="http://schemas.microsoft.com/office/powerpoint/2010/main" val="150654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F12D3-8555-497B-B437-CBA900664BE3}"/>
              </a:ext>
            </a:extLst>
          </p:cNvPr>
          <p:cNvSpPr>
            <a:spLocks noGrp="1"/>
          </p:cNvSpPr>
          <p:nvPr>
            <p:ph type="title"/>
          </p:nvPr>
        </p:nvSpPr>
        <p:spPr>
          <a:xfrm>
            <a:off x="486508" y="136525"/>
            <a:ext cx="10515600" cy="1325563"/>
          </a:xfrm>
        </p:spPr>
        <p:txBody>
          <a:bodyPr/>
          <a:lstStyle/>
          <a:p>
            <a:r>
              <a:rPr lang="fr-FR" b="1" dirty="0">
                <a:solidFill>
                  <a:srgbClr val="00B050"/>
                </a:solidFill>
              </a:rPr>
              <a:t>développer une communication motivante</a:t>
            </a:r>
          </a:p>
        </p:txBody>
      </p:sp>
      <p:sp>
        <p:nvSpPr>
          <p:cNvPr id="3" name="Espace réservé du contenu 2">
            <a:extLst>
              <a:ext uri="{FF2B5EF4-FFF2-40B4-BE49-F238E27FC236}">
                <a16:creationId xmlns:a16="http://schemas.microsoft.com/office/drawing/2014/main" id="{DD9D4920-224D-47E2-9CD0-27B91FCFDCCA}"/>
              </a:ext>
            </a:extLst>
          </p:cNvPr>
          <p:cNvSpPr>
            <a:spLocks noGrp="1"/>
          </p:cNvSpPr>
          <p:nvPr>
            <p:ph idx="1"/>
          </p:nvPr>
        </p:nvSpPr>
        <p:spPr/>
        <p:txBody>
          <a:bodyPr>
            <a:normAutofit/>
          </a:bodyPr>
          <a:lstStyle/>
          <a:p>
            <a:r>
              <a:rPr lang="fr-FR" dirty="0"/>
              <a:t>Motiver le personnel (ou le salarié), c’est lui donner envie de s’impliquer dans le fonctionnement de l’entreprise. </a:t>
            </a:r>
          </a:p>
          <a:p>
            <a:r>
              <a:rPr lang="fr-FR" dirty="0"/>
              <a:t>Pour y parvenir, il faut développer en lui le sentiment d’appartenance à l’entreprise et lui permettre de se réaliser, de s’épanouir dans son travail.</a:t>
            </a:r>
          </a:p>
        </p:txBody>
      </p:sp>
      <p:sp>
        <p:nvSpPr>
          <p:cNvPr id="4" name="Espace réservé du pied de page 3">
            <a:extLst>
              <a:ext uri="{FF2B5EF4-FFF2-40B4-BE49-F238E27FC236}">
                <a16:creationId xmlns:a16="http://schemas.microsoft.com/office/drawing/2014/main" id="{11951D9B-C0CB-4BF4-B8DD-3D6F6336E323}"/>
              </a:ext>
            </a:extLst>
          </p:cNvPr>
          <p:cNvSpPr>
            <a:spLocks noGrp="1"/>
          </p:cNvSpPr>
          <p:nvPr>
            <p:ph type="ftr" sz="quarter" idx="11"/>
          </p:nvPr>
        </p:nvSpPr>
        <p:spPr/>
        <p:txBody>
          <a:body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E3AB0BCA-7A71-49FB-AF57-DFCE6AE7B9E1}"/>
              </a:ext>
            </a:extLst>
          </p:cNvPr>
          <p:cNvSpPr>
            <a:spLocks noGrp="1"/>
          </p:cNvSpPr>
          <p:nvPr>
            <p:ph type="sldNum" sz="quarter" idx="12"/>
          </p:nvPr>
        </p:nvSpPr>
        <p:spPr/>
        <p:txBody>
          <a:bodyPr/>
          <a:lstStyle/>
          <a:p>
            <a:pPr rtl="0"/>
            <a:fld id="{294A09A9-5501-47C1-A89A-A340965A2BE2}" type="slidenum">
              <a:rPr lang="fr-FR" smtClean="0"/>
              <a:pPr rtl="0"/>
              <a:t>9</a:t>
            </a:fld>
            <a:endParaRPr lang="fr-FR" dirty="0"/>
          </a:p>
        </p:txBody>
      </p:sp>
    </p:spTree>
    <p:extLst>
      <p:ext uri="{BB962C8B-B14F-4D97-AF65-F5344CB8AC3E}">
        <p14:creationId xmlns:p14="http://schemas.microsoft.com/office/powerpoint/2010/main" val="35472977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220</TotalTime>
  <Words>2937</Words>
  <Application>Microsoft Office PowerPoint</Application>
  <PresentationFormat>Grand écran</PresentationFormat>
  <Paragraphs>236</Paragraphs>
  <Slides>38</Slides>
  <Notes>2</Notes>
  <HiddenSlides>1</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38</vt:i4>
      </vt:variant>
    </vt:vector>
  </HeadingPairs>
  <TitlesOfParts>
    <vt:vector size="52" baseType="lpstr">
      <vt:lpstr>Aeonik</vt:lpstr>
      <vt:lpstr>Arial</vt:lpstr>
      <vt:lpstr>Baskerville Old Face</vt:lpstr>
      <vt:lpstr>Calibri</vt:lpstr>
      <vt:lpstr>Calibri Light</vt:lpstr>
      <vt:lpstr>Georgia</vt:lpstr>
      <vt:lpstr>Gill Sans Nova Light</vt:lpstr>
      <vt:lpstr>Open Sans</vt:lpstr>
      <vt:lpstr>Poppins</vt:lpstr>
      <vt:lpstr>Roboto</vt:lpstr>
      <vt:lpstr>Söhne</vt:lpstr>
      <vt:lpstr>Times New Roman</vt:lpstr>
      <vt:lpstr>Wingdings</vt:lpstr>
      <vt:lpstr>Thème Office</vt:lpstr>
      <vt:lpstr>Expression de communication 4</vt:lpstr>
      <vt:lpstr> communication professionnelle (rappel)</vt:lpstr>
      <vt:lpstr>L’Objectif </vt:lpstr>
      <vt:lpstr>Des moyens pour réussir ces échanges</vt:lpstr>
      <vt:lpstr>Quelque technique de communication </vt:lpstr>
      <vt:lpstr>Présentation PowerPoint</vt:lpstr>
      <vt:lpstr>Présentation PowerPoint</vt:lpstr>
      <vt:lpstr>Présentation PowerPoint</vt:lpstr>
      <vt:lpstr>développer une communication motivante</vt:lpstr>
      <vt:lpstr>Présentation PowerPoint</vt:lpstr>
      <vt:lpstr>Présentation PowerPoint</vt:lpstr>
      <vt:lpstr>Présentation PowerPoint</vt:lpstr>
      <vt:lpstr> Communiquer pour faire participer effectivement </vt:lpstr>
      <vt:lpstr>Présentation PowerPoint</vt:lpstr>
      <vt:lpstr>Présentation PowerPoint</vt:lpstr>
      <vt:lpstr>Les types de réseaux de communication </vt:lpstr>
      <vt:lpstr>Présentation PowerPoint</vt:lpstr>
      <vt:lpstr>Réseau cercle(réseau décentralisé) </vt:lpstr>
      <vt:lpstr>Le réseau interconnecté (r centralisés)</vt:lpstr>
      <vt:lpstr>Le réseau en ligne ou en chaine (R centralisé) </vt:lpstr>
      <vt:lpstr>Réseau en Y (R centralisé) </vt:lpstr>
      <vt:lpstr>Les réseaux et efficacité du groupe</vt:lpstr>
      <vt:lpstr>Le choix de type de réseau de communication </vt:lpstr>
      <vt:lpstr>La communication externe </vt:lpstr>
      <vt:lpstr>Présentation PowerPoint</vt:lpstr>
      <vt:lpstr>Son objectifs :</vt:lpstr>
      <vt:lpstr>Ses outils sont : </vt:lpstr>
      <vt:lpstr>Les éléments qui bloque la communication </vt:lpstr>
      <vt:lpstr>Comment supprimer les obstacles de communication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Expression de communication 4</dc:title>
  <dc:creator>SAMIA RAHMOUN</dc:creator>
  <cp:lastModifiedBy>SAMIA RAHMOUN</cp:lastModifiedBy>
  <cp:revision>8</cp:revision>
  <dcterms:created xsi:type="dcterms:W3CDTF">2024-04-15T20:06:58Z</dcterms:created>
  <dcterms:modified xsi:type="dcterms:W3CDTF">2024-05-01T21:37:50Z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