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6" r:id="rId2"/>
  </p:sldMasterIdLst>
  <p:notesMasterIdLst>
    <p:notesMasterId r:id="rId39"/>
  </p:notesMasterIdLst>
  <p:handoutMasterIdLst>
    <p:handoutMasterId r:id="rId40"/>
  </p:handoutMasterIdLst>
  <p:sldIdLst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7" r:id="rId17"/>
    <p:sldId id="280" r:id="rId18"/>
    <p:sldId id="281" r:id="rId19"/>
    <p:sldId id="282" r:id="rId20"/>
    <p:sldId id="285" r:id="rId21"/>
    <p:sldId id="286" r:id="rId22"/>
    <p:sldId id="287" r:id="rId23"/>
    <p:sldId id="288" r:id="rId24"/>
    <p:sldId id="289" r:id="rId25"/>
    <p:sldId id="315" r:id="rId26"/>
    <p:sldId id="300" r:id="rId27"/>
    <p:sldId id="301" r:id="rId28"/>
    <p:sldId id="302" r:id="rId29"/>
    <p:sldId id="303" r:id="rId30"/>
    <p:sldId id="304" r:id="rId31"/>
    <p:sldId id="308" r:id="rId32"/>
    <p:sldId id="309" r:id="rId33"/>
    <p:sldId id="310" r:id="rId34"/>
    <p:sldId id="311" r:id="rId35"/>
    <p:sldId id="312" r:id="rId36"/>
    <p:sldId id="313" r:id="rId37"/>
    <p:sldId id="314" r:id="rId38"/>
  </p:sldIdLst>
  <p:sldSz cx="9144000" cy="6858000" type="screen4x3"/>
  <p:notesSz cx="7099300" cy="102346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11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2922" y="-96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viewProps" Target="view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heme" Target="theme/theme1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33.wmf"/><Relationship Id="rId1" Type="http://schemas.openxmlformats.org/officeDocument/2006/relationships/image" Target="../media/image46.wmf"/><Relationship Id="rId4" Type="http://schemas.openxmlformats.org/officeDocument/2006/relationships/image" Target="../media/image48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7" Type="http://schemas.openxmlformats.org/officeDocument/2006/relationships/image" Target="../media/image71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6" Type="http://schemas.openxmlformats.org/officeDocument/2006/relationships/image" Target="../media/image70.wmf"/><Relationship Id="rId5" Type="http://schemas.openxmlformats.org/officeDocument/2006/relationships/image" Target="../media/image69.wmf"/><Relationship Id="rId4" Type="http://schemas.openxmlformats.org/officeDocument/2006/relationships/image" Target="../media/image68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4" Type="http://schemas.openxmlformats.org/officeDocument/2006/relationships/image" Target="../media/image75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8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Relationship Id="rId4" Type="http://schemas.openxmlformats.org/officeDocument/2006/relationships/image" Target="../media/image7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D916A152-D7E7-4EE4-9660-7E0B51F899BC}" type="datetimeFigureOut">
              <a:rPr lang="fr-FR"/>
              <a:pPr>
                <a:defRPr/>
              </a:pPr>
              <a:t>07/11/2022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78751B05-FC0B-4800-8327-780203F9A36E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50372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62221D7E-2A24-4670-8143-7EE8D9281C65}" type="datetimeFigureOut">
              <a:rPr lang="fr-FR"/>
              <a:pPr>
                <a:defRPr/>
              </a:pPr>
              <a:t>07/11/2022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en-US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12630301-8A7A-42C7-A308-7E5308A5E12D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2549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dirty="0"/>
          </a:p>
        </p:txBody>
      </p:sp>
      <p:sp>
        <p:nvSpPr>
          <p:cNvPr id="6349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C5E04F0C-5048-4B23-B524-E659BA8A4ED2}" type="slidenum">
              <a:rPr 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63F60582-73D0-4A28-AF20-65BDEF4C523B}" type="slidenum">
              <a:rPr 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>
              <a:latin typeface="Calibri" pitchFamily="34" charset="0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6150" y="4860925"/>
            <a:ext cx="5207000" cy="4605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42D1F179-F5AE-45E3-9136-E88979BD71E6}" type="slidenum">
              <a:rPr 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>
              <a:latin typeface="Calibri" pitchFamily="34" charset="0"/>
            </a:endParaRPr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6150" y="4860925"/>
            <a:ext cx="5207000" cy="4605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C8B7F6EE-B601-48CA-8236-EDF1EBEF34FA}" type="slidenum">
              <a:rPr 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>
              <a:latin typeface="Calibri" pitchFamily="34" charset="0"/>
            </a:endParaRPr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6150" y="4860925"/>
            <a:ext cx="5207000" cy="4605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17B18610-7B71-4730-B258-31C114810786}" type="slidenum">
              <a:rPr 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>
              <a:latin typeface="Calibri" pitchFamily="34" charset="0"/>
            </a:endParaRPr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6150" y="4860925"/>
            <a:ext cx="5207000" cy="4605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BC9BFE54-0821-4784-974A-C49E7B929BCC}" type="slidenum">
              <a:rPr 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>
              <a:latin typeface="Calibri" pitchFamily="34" charset="0"/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6150" y="4860925"/>
            <a:ext cx="5207000" cy="4605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  <p:sp>
        <p:nvSpPr>
          <p:cNvPr id="8294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4023A2DF-8716-4FA0-A44F-97A83833568D}" type="slidenum">
              <a:rPr 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50AAA41C-FD8C-407B-93AE-383C3C9A95FF}" type="slidenum">
              <a:rPr 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>
              <a:latin typeface="Calibri" pitchFamily="34" charset="0"/>
            </a:endParaRPr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6150" y="4860925"/>
            <a:ext cx="5207000" cy="4605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FAB22BC1-5BFC-45E9-8B96-59A43B8943E1}" type="slidenum">
              <a:rPr 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>
              <a:latin typeface="Calibri" pitchFamily="34" charset="0"/>
            </a:endParaRPr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6150" y="4860925"/>
            <a:ext cx="5207000" cy="4605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D5964B8D-A20C-4A82-A790-BB0418F8CFF6}" type="slidenum">
              <a:rPr 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>
              <a:latin typeface="Calibri" pitchFamily="34" charset="0"/>
            </a:endParaRPr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6150" y="4860925"/>
            <a:ext cx="5207000" cy="4605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5B4C106B-E848-46D4-951C-A795384312E0}" type="slidenum">
              <a:rPr 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>
              <a:latin typeface="Calibri" pitchFamily="34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6150" y="4860925"/>
            <a:ext cx="5207000" cy="4605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12CC9B3F-5191-4E65-B93B-C65309AFEDEF}" type="slidenum">
              <a:rPr 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>
              <a:latin typeface="Calibri" pitchFamily="34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F871FF9B-CC6A-479C-85B5-6169C3FE0EF5}" type="slidenum">
              <a:rPr 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n-US">
              <a:latin typeface="Calibri" pitchFamily="34" charset="0"/>
            </a:endParaRPr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7E947E5A-259A-411C-8454-7FAA7488DC7A}" type="slidenum">
              <a:rPr 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en-US">
              <a:latin typeface="Calibri" pitchFamily="34" charset="0"/>
            </a:endParaRPr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91CD144D-527B-4F49-9A9F-4E37143E6233}" type="slidenum">
              <a:rPr 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en-US">
              <a:latin typeface="Calibri" pitchFamily="34" charset="0"/>
            </a:endParaRPr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6D12D51C-3EB9-4191-9F83-11C817A4E926}" type="slidenum">
              <a:rPr 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en-US">
              <a:latin typeface="Calibri" pitchFamily="34" charset="0"/>
            </a:endParaRPr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625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626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E4F7A9C3-9B41-4100-BD59-D46247C3603C}" type="slidenum">
              <a:rPr 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1A5883B5-6CB8-470B-8E83-CF6DA114BCA6}" type="slidenum">
              <a:rPr 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en-US">
              <a:latin typeface="Calibri" pitchFamily="34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6150" y="4860925"/>
            <a:ext cx="5207000" cy="4605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4454DB25-D7CB-4F7A-A306-534286DF5AC7}" type="slidenum">
              <a:rPr 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en-US">
              <a:latin typeface="Calibri" pitchFamily="34" charset="0"/>
            </a:endParaRPr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6150" y="4860925"/>
            <a:ext cx="5207000" cy="4605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A24EFE2C-1DF8-441A-8F7C-E6F903D3DC4D}" type="slidenum">
              <a:rPr 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en-US">
              <a:latin typeface="Calibri" pitchFamily="34" charset="0"/>
            </a:endParaRPr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6150" y="4860925"/>
            <a:ext cx="5207000" cy="4605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A6B07B34-9315-4F9A-9A57-19005979089F}" type="slidenum">
              <a:rPr 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28</a:t>
            </a:fld>
            <a:endParaRPr lang="en-US">
              <a:latin typeface="Calibri" pitchFamily="34" charset="0"/>
            </a:endParaRPr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6150" y="4860925"/>
            <a:ext cx="5207000" cy="4605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7910EAA1-2388-4D96-B267-8BE9736F04E8}" type="slidenum">
              <a:rPr 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29</a:t>
            </a:fld>
            <a:endParaRPr lang="en-US">
              <a:latin typeface="Calibri" pitchFamily="34" charset="0"/>
            </a:endParaRPr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6150" y="4860925"/>
            <a:ext cx="5207000" cy="4605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2EA40F71-7039-4888-8479-577166E45735}" type="slidenum">
              <a:rPr 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>
              <a:latin typeface="Calibri" pitchFamily="34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5AD16DD6-9FE0-4AFB-A080-C5FDEEBF064E}" type="slidenum">
              <a:rPr 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30</a:t>
            </a:fld>
            <a:endParaRPr lang="en-US">
              <a:latin typeface="Calibri" pitchFamily="34" charset="0"/>
            </a:endParaRPr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7DA0A8EA-52EA-45B0-B874-6C45D397185F}" type="slidenum">
              <a:rPr 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31</a:t>
            </a:fld>
            <a:endParaRPr lang="en-US">
              <a:latin typeface="Calibri" pitchFamily="34" charset="0"/>
            </a:endParaRPr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0AB4BAA0-7B9D-4AEF-9283-0B8628B74C68}" type="slidenum">
              <a:rPr 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32</a:t>
            </a:fld>
            <a:endParaRPr lang="en-US">
              <a:latin typeface="Calibri" pitchFamily="34" charset="0"/>
            </a:endParaRPr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90655E99-09F7-4A8A-9A83-D78094EBF36D}" type="slidenum">
              <a:rPr 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33</a:t>
            </a:fld>
            <a:endParaRPr lang="en-US">
              <a:latin typeface="Calibri" pitchFamily="34" charset="0"/>
            </a:endParaRPr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9BF8E457-2326-4B6A-B0DA-90AC76876604}" type="slidenum">
              <a:rPr 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34</a:t>
            </a:fld>
            <a:endParaRPr lang="en-US">
              <a:latin typeface="Calibri" pitchFamily="34" charset="0"/>
            </a:endParaRPr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0E22775D-C66E-412F-B1E0-0AB089EF133D}" type="slidenum">
              <a:rPr 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35</a:t>
            </a:fld>
            <a:endParaRPr lang="en-US">
              <a:latin typeface="Calibri" pitchFamily="34" charset="0"/>
            </a:endParaRPr>
          </a:p>
        </p:txBody>
      </p:sp>
      <p:sp>
        <p:nvSpPr>
          <p:cNvPr id="120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185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  <p:sp>
        <p:nvSpPr>
          <p:cNvPr id="12186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9EDBF5BB-8DA5-4B45-96D1-DB190855D721}" type="slidenum">
              <a:rPr 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36</a:t>
            </a:fld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B733D969-63D2-44AE-914A-4197DD85FF14}" type="slidenum">
              <a:rPr 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>
              <a:latin typeface="Calibri" pitchFamily="34" charset="0"/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6150" y="4860925"/>
            <a:ext cx="5207000" cy="4605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2EEE3CBF-DCF4-41B0-95BE-56D175EA7EE9}" type="slidenum">
              <a:rPr 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>
              <a:latin typeface="Calibri" pitchFamily="34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EF0279F0-1DCC-4893-9E5A-94377ED4EFE4}" type="slidenum">
              <a:rPr 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>
              <a:latin typeface="Calibri" pitchFamily="34" charset="0"/>
            </a:endParaRPr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6150" y="4860925"/>
            <a:ext cx="5207000" cy="4605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213BDA8E-1ADB-4CA7-BBC5-37420A033A5D}" type="slidenum">
              <a:rPr 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>
              <a:latin typeface="Calibri" pitchFamily="34" charset="0"/>
            </a:endParaRPr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6150" y="4860925"/>
            <a:ext cx="5207000" cy="4605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DA5BA557-5739-4E41-845D-6F4DF7350218}" type="slidenum">
              <a:rPr 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>
              <a:latin typeface="Calibri" pitchFamily="34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17852600-4FD6-4B2D-B993-6B01FDE2BD77}" type="slidenum">
              <a:rPr 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>
              <a:latin typeface="Calibri" pitchFamily="34" charset="0"/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 userDrawn="1"/>
        </p:nvSpPr>
        <p:spPr bwMode="auto">
          <a:xfrm>
            <a:off x="8099425" y="6602413"/>
            <a:ext cx="104457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>
            <a:spAutoFit/>
          </a:bodyPr>
          <a:lstStyle/>
          <a:p>
            <a:r>
              <a:rPr lang="fr-FR" sz="1200" b="1">
                <a:solidFill>
                  <a:srgbClr val="FFFF00"/>
                </a:solidFill>
                <a:latin typeface="Californian FB" pitchFamily="18" charset="0"/>
              </a:rPr>
              <a:t> Chap.2 /</a:t>
            </a:r>
            <a:fld id="{C79BFF47-A343-4BE1-955A-D703DDAC7E68}" type="slidenum">
              <a:rPr lang="fr-FR" sz="1400" b="1">
                <a:solidFill>
                  <a:srgbClr val="FFFF00"/>
                </a:solidFill>
              </a:rPr>
              <a:pPr/>
              <a:t>‹N°›</a:t>
            </a:fld>
            <a:endParaRPr lang="fr-FR" sz="1400">
              <a:solidFill>
                <a:srgbClr val="FFFF00"/>
              </a:solidFill>
            </a:endParaRPr>
          </a:p>
        </p:txBody>
      </p:sp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3041650" y="6616700"/>
            <a:ext cx="4816475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>
            <a:spAutoFit/>
          </a:bodyPr>
          <a:lstStyle/>
          <a:p>
            <a:r>
              <a:rPr lang="fr-FR" sz="1100" i="1">
                <a:solidFill>
                  <a:srgbClr val="FFFFFF"/>
                </a:solidFill>
                <a:ea typeface="Arial Unicode MS" pitchFamily="34" charset="-128"/>
                <a:cs typeface="Arial Unicode MS" pitchFamily="34" charset="-128"/>
              </a:rPr>
              <a:t>«Surveillance des systèmes  Industriels» </a:t>
            </a:r>
            <a:r>
              <a:rPr lang="fr-FR" sz="1000" i="1">
                <a:solidFill>
                  <a:srgbClr val="FFFFFF"/>
                </a:solidFill>
                <a:ea typeface="Arial Unicode MS" pitchFamily="34" charset="-128"/>
                <a:cs typeface="Arial Unicode MS" pitchFamily="34" charset="-128"/>
              </a:rPr>
              <a:t>Chap2: Redondance analytique</a:t>
            </a:r>
          </a:p>
        </p:txBody>
      </p:sp>
      <p:sp>
        <p:nvSpPr>
          <p:cNvPr id="64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438400"/>
            <a:ext cx="7772400" cy="1200329"/>
          </a:xfrm>
        </p:spPr>
        <p:txBody>
          <a:bodyPr wrap="square" lIns="91440" tIns="45720" rIns="91440" bIns="45720"/>
          <a:lstStyle>
            <a:lvl1pPr>
              <a:defRPr/>
            </a:lvl1pPr>
          </a:lstStyle>
          <a:p>
            <a:r>
              <a:rPr lang="fr-FR"/>
              <a:t>Cliquez pour modifier le style du titre du masque</a:t>
            </a:r>
          </a:p>
        </p:txBody>
      </p:sp>
      <p:sp>
        <p:nvSpPr>
          <p:cNvPr id="64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400800" cy="17526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79375" y="6596063"/>
            <a:ext cx="2844800" cy="2413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36000" tIns="36000" rIns="36000" bIns="36000" numCol="1" anchor="ctr" anchorCtr="0" compatLnSpc="1">
            <a:prstTxWarp prst="textNoShape">
              <a:avLst/>
            </a:prstTxWarp>
            <a:sp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i="1">
                <a:solidFill>
                  <a:srgbClr val="FFFF00"/>
                </a:solidFill>
                <a:latin typeface="Californian FB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0288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68216" y="120651"/>
            <a:ext cx="8130431" cy="553998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004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365800" y="120651"/>
            <a:ext cx="553998" cy="8130431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03690" y="120651"/>
            <a:ext cx="6396403" cy="6272213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655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  <p:sp>
        <p:nvSpPr>
          <p:cNvPr id="7" name="Rectangle 8"/>
          <p:cNvSpPr>
            <a:spLocks noChangeArrowheads="1"/>
          </p:cNvSpPr>
          <p:nvPr userDrawn="1"/>
        </p:nvSpPr>
        <p:spPr bwMode="auto">
          <a:xfrm>
            <a:off x="8099425" y="6602413"/>
            <a:ext cx="104457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>
            <a:spAutoFit/>
          </a:bodyPr>
          <a:lstStyle/>
          <a:p>
            <a:r>
              <a:rPr lang="fr-FR" sz="1200" b="1">
                <a:solidFill>
                  <a:srgbClr val="FFFF00"/>
                </a:solidFill>
                <a:latin typeface="Californian FB" pitchFamily="18" charset="0"/>
              </a:rPr>
              <a:t> Chap.2 /</a:t>
            </a:r>
            <a:fld id="{C79BFF47-A343-4BE1-955A-D703DDAC7E68}" type="slidenum">
              <a:rPr lang="fr-FR" sz="1400" b="1">
                <a:solidFill>
                  <a:srgbClr val="FFFF00"/>
                </a:solidFill>
              </a:rPr>
              <a:pPr/>
              <a:t>‹N°›</a:t>
            </a:fld>
            <a:endParaRPr lang="fr-FR" sz="1400">
              <a:solidFill>
                <a:srgbClr val="FFFF00"/>
              </a:solidFill>
            </a:endParaRPr>
          </a:p>
        </p:txBody>
      </p:sp>
      <p:sp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3041650" y="6616700"/>
            <a:ext cx="4816475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>
            <a:spAutoFit/>
          </a:bodyPr>
          <a:lstStyle/>
          <a:p>
            <a:r>
              <a:rPr lang="fr-FR" sz="1100" i="1">
                <a:solidFill>
                  <a:srgbClr val="FFFFFF"/>
                </a:solidFill>
                <a:ea typeface="Arial Unicode MS" pitchFamily="34" charset="-128"/>
                <a:cs typeface="Arial Unicode MS" pitchFamily="34" charset="-128"/>
              </a:rPr>
              <a:t>«Surveillance des systèmes  Industriels» </a:t>
            </a:r>
            <a:r>
              <a:rPr lang="fr-FR" sz="1000" i="1">
                <a:solidFill>
                  <a:srgbClr val="FFFFFF"/>
                </a:solidFill>
                <a:ea typeface="Arial Unicode MS" pitchFamily="34" charset="-128"/>
                <a:cs typeface="Arial Unicode MS" pitchFamily="34" charset="-128"/>
              </a:rPr>
              <a:t>Chap2: Redondance analytique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68216" y="120651"/>
            <a:ext cx="8130431" cy="553998"/>
          </a:xfrm>
        </p:spPr>
        <p:txBody>
          <a:bodyPr/>
          <a:lstStyle>
            <a:lvl1pPr>
              <a:defRPr sz="3200"/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172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435" y="4406901"/>
            <a:ext cx="11616963" cy="61555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819806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68216" y="120651"/>
            <a:ext cx="8130431" cy="553998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03690" y="812801"/>
            <a:ext cx="4287715" cy="55800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2082" y="812801"/>
            <a:ext cx="4287715" cy="55800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348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30431" cy="553998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270" y="1535113"/>
            <a:ext cx="404153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270" y="2174875"/>
            <a:ext cx="404153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732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68216" y="120651"/>
            <a:ext cx="8130431" cy="553998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810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7000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4509248" cy="30777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538" y="273051"/>
            <a:ext cx="511126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4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902210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4509248" cy="30777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733165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68338" y="120650"/>
            <a:ext cx="758031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fr-FR" dirty="0"/>
              <a:t>Cliquez pour modifier le style du titre d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2875" y="812800"/>
            <a:ext cx="8929688" cy="558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 Cliquez pour modifier les styles du texte du masque</a:t>
            </a:r>
          </a:p>
          <a:p>
            <a:pPr lvl="1"/>
            <a:r>
              <a:rPr lang="fr-FR"/>
              <a:t> 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4008438" y="6373813"/>
            <a:ext cx="1841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fr-FR" sz="3600" i="1">
              <a:solidFill>
                <a:schemeClr val="bg2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0" y="771525"/>
            <a:ext cx="9144000" cy="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0" y="6548438"/>
            <a:ext cx="91440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031" name="Rectangle 8"/>
          <p:cNvSpPr>
            <a:spLocks noChangeArrowheads="1"/>
          </p:cNvSpPr>
          <p:nvPr/>
        </p:nvSpPr>
        <p:spPr bwMode="auto">
          <a:xfrm>
            <a:off x="8099425" y="6569075"/>
            <a:ext cx="104457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>
            <a:spAutoFit/>
          </a:bodyPr>
          <a:lstStyle/>
          <a:p>
            <a:r>
              <a:rPr lang="fr-FR" sz="1200" b="1">
                <a:solidFill>
                  <a:srgbClr val="FFFF00"/>
                </a:solidFill>
                <a:latin typeface="Californian FB" pitchFamily="18" charset="0"/>
              </a:rPr>
              <a:t> Chap.2 /</a:t>
            </a:r>
            <a:fld id="{BE965CE4-F558-48CD-B937-9DB253532242}" type="slidenum">
              <a:rPr lang="fr-FR" sz="1400" b="1">
                <a:solidFill>
                  <a:srgbClr val="FFFF00"/>
                </a:solidFill>
              </a:rPr>
              <a:pPr/>
              <a:t>‹N°›</a:t>
            </a:fld>
            <a:endParaRPr lang="fr-FR" sz="1400">
              <a:solidFill>
                <a:srgbClr val="FFFF00"/>
              </a:solidFill>
            </a:endParaRPr>
          </a:p>
        </p:txBody>
      </p:sp>
      <p:sp>
        <p:nvSpPr>
          <p:cNvPr id="1032" name="Rectangle 9"/>
          <p:cNvSpPr>
            <a:spLocks noChangeArrowheads="1"/>
          </p:cNvSpPr>
          <p:nvPr/>
        </p:nvSpPr>
        <p:spPr bwMode="auto">
          <a:xfrm>
            <a:off x="0" y="6616700"/>
            <a:ext cx="8429625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>
            <a:spAutoFit/>
          </a:bodyPr>
          <a:lstStyle/>
          <a:p>
            <a:r>
              <a:rPr lang="fr-FR" sz="1100" i="1">
                <a:solidFill>
                  <a:srgbClr val="FFFF00"/>
                </a:solidFill>
                <a:latin typeface="Californian FB" pitchFamily="18" charset="0"/>
              </a:rPr>
              <a:t>        Prof. Belkacem Ould BOUAMAMA, Polytech’Lille                        </a:t>
            </a:r>
            <a:r>
              <a:rPr lang="fr-FR" sz="1100" i="1">
                <a:solidFill>
                  <a:srgbClr val="FFFFFF"/>
                </a:solidFill>
                <a:ea typeface="Arial Unicode MS" pitchFamily="34" charset="-128"/>
                <a:cs typeface="Arial Unicode MS" pitchFamily="34" charset="-128"/>
              </a:rPr>
              <a:t>« Supervision des Systèmes Industriels»  </a:t>
            </a:r>
            <a:r>
              <a:rPr lang="fr-FR" sz="1000" i="1">
                <a:solidFill>
                  <a:srgbClr val="FFFFFF"/>
                </a:solidFill>
                <a:ea typeface="Arial Unicode MS" pitchFamily="34" charset="-128"/>
                <a:cs typeface="Arial Unicode MS" pitchFamily="34" charset="-128"/>
              </a:rPr>
              <a:t>Chap2: Redondance analytique</a:t>
            </a:r>
          </a:p>
        </p:txBody>
      </p:sp>
      <p:sp>
        <p:nvSpPr>
          <p:cNvPr id="1033" name="Text Box 10"/>
          <p:cNvSpPr txBox="1">
            <a:spLocks noChangeArrowheads="1"/>
          </p:cNvSpPr>
          <p:nvPr/>
        </p:nvSpPr>
        <p:spPr bwMode="auto">
          <a:xfrm>
            <a:off x="4008438" y="6373813"/>
            <a:ext cx="1841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fr-FR" sz="3600" i="1">
              <a:solidFill>
                <a:schemeClr val="bg2"/>
              </a:solidFill>
              <a:latin typeface="Arial Unicode MS" pitchFamily="34" charset="-128"/>
            </a:endParaRPr>
          </a:p>
        </p:txBody>
      </p:sp>
      <p:sp>
        <p:nvSpPr>
          <p:cNvPr id="1034" name="Line 11"/>
          <p:cNvSpPr>
            <a:spLocks noChangeShapeType="1"/>
          </p:cNvSpPr>
          <p:nvPr/>
        </p:nvSpPr>
        <p:spPr bwMode="auto">
          <a:xfrm>
            <a:off x="0" y="771525"/>
            <a:ext cx="9144000" cy="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035" name="Line 12"/>
          <p:cNvSpPr>
            <a:spLocks noChangeShapeType="1"/>
          </p:cNvSpPr>
          <p:nvPr/>
        </p:nvSpPr>
        <p:spPr bwMode="auto">
          <a:xfrm>
            <a:off x="0" y="6588125"/>
            <a:ext cx="91440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036" name="Text Box 13"/>
          <p:cNvSpPr txBox="1">
            <a:spLocks noChangeArrowheads="1"/>
          </p:cNvSpPr>
          <p:nvPr/>
        </p:nvSpPr>
        <p:spPr bwMode="auto">
          <a:xfrm>
            <a:off x="4008438" y="6373813"/>
            <a:ext cx="1841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endParaRPr lang="fr-FR" sz="3600" i="1">
              <a:solidFill>
                <a:schemeClr val="bg2"/>
              </a:solidFill>
              <a:latin typeface="Times New Roman" pitchFamily="18" charset="0"/>
            </a:endParaRPr>
          </a:p>
        </p:txBody>
      </p:sp>
      <p:sp>
        <p:nvSpPr>
          <p:cNvPr id="1037" name="Line 14"/>
          <p:cNvSpPr>
            <a:spLocks noChangeShapeType="1"/>
          </p:cNvSpPr>
          <p:nvPr/>
        </p:nvSpPr>
        <p:spPr bwMode="auto">
          <a:xfrm>
            <a:off x="0" y="771525"/>
            <a:ext cx="9144000" cy="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038" name="Text Box 16"/>
          <p:cNvSpPr txBox="1">
            <a:spLocks noChangeArrowheads="1"/>
          </p:cNvSpPr>
          <p:nvPr userDrawn="1"/>
        </p:nvSpPr>
        <p:spPr bwMode="auto">
          <a:xfrm>
            <a:off x="4008438" y="6373813"/>
            <a:ext cx="1841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fr-FR" sz="3600" i="1">
              <a:solidFill>
                <a:schemeClr val="bg2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Arial Unicode MS" pitchFamily="34" charset="-128"/>
          <a:cs typeface="Arial Unicode MS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Arial Unicode MS" pitchFamily="34" charset="-128"/>
          <a:cs typeface="Arial Unicode MS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Arial Unicode MS" pitchFamily="34" charset="-128"/>
          <a:cs typeface="Arial Unicode MS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Arial Unicode MS" pitchFamily="34" charset="-128"/>
          <a:cs typeface="Arial Unicode MS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Arial Unicode MS" pitchFamily="34" charset="-128"/>
          <a:cs typeface="Arial Unicode MS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Arial Unicode MS" pitchFamily="34" charset="-128"/>
          <a:cs typeface="Arial Unicode MS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Arial Unicode MS" pitchFamily="34" charset="-128"/>
          <a:cs typeface="Arial Unicode MS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Arial Unicode MS" pitchFamily="34" charset="-128"/>
          <a:cs typeface="Arial Unicode MS" pitchFamily="34" charset="-128"/>
        </a:defRPr>
      </a:lvl9pPr>
    </p:titleStyle>
    <p:bodyStyle>
      <a:lvl1pPr marL="342900" indent="-342900" algn="just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Font typeface="Wingdings" pitchFamily="2" charset="2"/>
        <a:buChar char="Ü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just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Ø"/>
        <a:defRPr sz="2400" b="1">
          <a:solidFill>
            <a:srgbClr val="FFFF00"/>
          </a:solidFill>
          <a:latin typeface="+mn-lt"/>
        </a:defRPr>
      </a:lvl2pPr>
      <a:lvl3pPr marL="1143000" indent="-228600" algn="just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Font typeface="Wingdings" pitchFamily="2" charset="2"/>
        <a:buChar char="§"/>
        <a:defRPr sz="2000" b="1">
          <a:solidFill>
            <a:schemeClr val="tx1"/>
          </a:solidFill>
          <a:latin typeface="+mn-lt"/>
        </a:defRPr>
      </a:lvl3pPr>
      <a:lvl4pPr marL="1600200" indent="-228600" algn="just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2057400" indent="-228600" algn="just" rtl="0" eaLnBrk="0" fontAlgn="base" hangingPunct="0">
        <a:spcBef>
          <a:spcPct val="20000"/>
        </a:spcBef>
        <a:spcAft>
          <a:spcPct val="0"/>
        </a:spcAft>
        <a:buSzPct val="115000"/>
        <a:buBlip>
          <a:blip r:embed="rId13"/>
        </a:buBlip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115000"/>
        <a:buBlip>
          <a:blip r:embed="rId13"/>
        </a:buBlip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115000"/>
        <a:buBlip>
          <a:blip r:embed="rId13"/>
        </a:buBlip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115000"/>
        <a:buBlip>
          <a:blip r:embed="rId13"/>
        </a:buBlip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115000"/>
        <a:buBlip>
          <a:blip r:embed="rId13"/>
        </a:buBlip>
        <a:defRPr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  <p:sp>
        <p:nvSpPr>
          <p:cNvPr id="14" name="Text Box 16"/>
          <p:cNvSpPr txBox="1">
            <a:spLocks noChangeArrowheads="1"/>
          </p:cNvSpPr>
          <p:nvPr userDrawn="1"/>
        </p:nvSpPr>
        <p:spPr bwMode="auto">
          <a:xfrm>
            <a:off x="4008438" y="6373813"/>
            <a:ext cx="1841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fr-FR" sz="3600" i="1">
              <a:solidFill>
                <a:schemeClr val="bg2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6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22.wmf"/><Relationship Id="rId4" Type="http://schemas.openxmlformats.org/officeDocument/2006/relationships/oleObject" Target="../embeddings/oleObject18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24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9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notesSlide" Target="../notesSlides/notesSlide22.xml"/><Relationship Id="rId7" Type="http://schemas.openxmlformats.org/officeDocument/2006/relationships/image" Target="../media/image26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7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notesSlide" Target="../notesSlides/notesSlide23.xml"/><Relationship Id="rId7" Type="http://schemas.openxmlformats.org/officeDocument/2006/relationships/image" Target="../media/image29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4.bin"/><Relationship Id="rId9" Type="http://schemas.openxmlformats.org/officeDocument/2006/relationships/image" Target="../media/image30.w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7" Type="http://schemas.openxmlformats.org/officeDocument/2006/relationships/image" Target="../media/image32.wmf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27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7.wmf"/><Relationship Id="rId3" Type="http://schemas.openxmlformats.org/officeDocument/2006/relationships/notesSlide" Target="../notesSlides/notesSlide26.xml"/><Relationship Id="rId7" Type="http://schemas.openxmlformats.org/officeDocument/2006/relationships/image" Target="../media/image34.wmf"/><Relationship Id="rId12" Type="http://schemas.openxmlformats.org/officeDocument/2006/relationships/oleObject" Target="../embeddings/oleObject33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6.wmf"/><Relationship Id="rId5" Type="http://schemas.openxmlformats.org/officeDocument/2006/relationships/image" Target="../media/image33.w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5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image" Target="../media/image42.wmf"/><Relationship Id="rId3" Type="http://schemas.openxmlformats.org/officeDocument/2006/relationships/notesSlide" Target="../notesSlides/notesSlide27.xml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38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0" Type="http://schemas.openxmlformats.org/officeDocument/2006/relationships/oleObject" Target="../embeddings/oleObject37.bin"/><Relationship Id="rId4" Type="http://schemas.openxmlformats.org/officeDocument/2006/relationships/oleObject" Target="../embeddings/oleObject34.bin"/><Relationship Id="rId9" Type="http://schemas.openxmlformats.org/officeDocument/2006/relationships/image" Target="../media/image40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notesSlide" Target="../notesSlides/notesSlide28.xml"/><Relationship Id="rId7" Type="http://schemas.openxmlformats.org/officeDocument/2006/relationships/image" Target="../media/image44.wmf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40.bin"/><Relationship Id="rId5" Type="http://schemas.openxmlformats.org/officeDocument/2006/relationships/image" Target="../media/image43.wmf"/><Relationship Id="rId4" Type="http://schemas.openxmlformats.org/officeDocument/2006/relationships/oleObject" Target="../embeddings/oleObject39.bin"/><Relationship Id="rId9" Type="http://schemas.openxmlformats.org/officeDocument/2006/relationships/image" Target="../media/image45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3" Type="http://schemas.openxmlformats.org/officeDocument/2006/relationships/notesSlide" Target="../notesSlides/notesSlide29.xml"/><Relationship Id="rId7" Type="http://schemas.openxmlformats.org/officeDocument/2006/relationships/image" Target="../media/image33.wmf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48.wmf"/><Relationship Id="rId5" Type="http://schemas.openxmlformats.org/officeDocument/2006/relationships/image" Target="../media/image46.wmf"/><Relationship Id="rId10" Type="http://schemas.openxmlformats.org/officeDocument/2006/relationships/oleObject" Target="../embeddings/oleObject45.bin"/><Relationship Id="rId4" Type="http://schemas.openxmlformats.org/officeDocument/2006/relationships/oleObject" Target="../embeddings/oleObject42.bin"/><Relationship Id="rId9" Type="http://schemas.openxmlformats.org/officeDocument/2006/relationships/image" Target="../media/image47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13" Type="http://schemas.openxmlformats.org/officeDocument/2006/relationships/image" Target="../media/image53.wmf"/><Relationship Id="rId3" Type="http://schemas.openxmlformats.org/officeDocument/2006/relationships/notesSlide" Target="../notesSlides/notesSlide30.xml"/><Relationship Id="rId7" Type="http://schemas.openxmlformats.org/officeDocument/2006/relationships/image" Target="../media/image50.wmf"/><Relationship Id="rId12" Type="http://schemas.openxmlformats.org/officeDocument/2006/relationships/oleObject" Target="../embeddings/oleObject50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52.wmf"/><Relationship Id="rId5" Type="http://schemas.openxmlformats.org/officeDocument/2006/relationships/image" Target="../media/image49.wmf"/><Relationship Id="rId15" Type="http://schemas.openxmlformats.org/officeDocument/2006/relationships/image" Target="../media/image54.wmf"/><Relationship Id="rId10" Type="http://schemas.openxmlformats.org/officeDocument/2006/relationships/oleObject" Target="../embeddings/oleObject49.bin"/><Relationship Id="rId4" Type="http://schemas.openxmlformats.org/officeDocument/2006/relationships/oleObject" Target="../embeddings/oleObject46.bin"/><Relationship Id="rId9" Type="http://schemas.openxmlformats.org/officeDocument/2006/relationships/image" Target="../media/image51.wmf"/><Relationship Id="rId14" Type="http://schemas.openxmlformats.org/officeDocument/2006/relationships/oleObject" Target="../embeddings/oleObject51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3" Type="http://schemas.openxmlformats.org/officeDocument/2006/relationships/notesSlide" Target="../notesSlides/notesSlide31.xml"/><Relationship Id="rId7" Type="http://schemas.openxmlformats.org/officeDocument/2006/relationships/image" Target="../media/image56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53.bin"/><Relationship Id="rId5" Type="http://schemas.openxmlformats.org/officeDocument/2006/relationships/image" Target="../media/image55.wmf"/><Relationship Id="rId4" Type="http://schemas.openxmlformats.org/officeDocument/2006/relationships/oleObject" Target="../embeddings/oleObject52.bin"/><Relationship Id="rId9" Type="http://schemas.openxmlformats.org/officeDocument/2006/relationships/image" Target="../media/image57.w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13" Type="http://schemas.openxmlformats.org/officeDocument/2006/relationships/oleObject" Target="../embeddings/oleObject59.bin"/><Relationship Id="rId3" Type="http://schemas.openxmlformats.org/officeDocument/2006/relationships/notesSlide" Target="../notesSlides/notesSlide32.xml"/><Relationship Id="rId7" Type="http://schemas.openxmlformats.org/officeDocument/2006/relationships/image" Target="../media/image59.wmf"/><Relationship Id="rId12" Type="http://schemas.openxmlformats.org/officeDocument/2006/relationships/image" Target="../media/image61.wmf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63.wmf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56.bin"/><Relationship Id="rId11" Type="http://schemas.openxmlformats.org/officeDocument/2006/relationships/oleObject" Target="../embeddings/oleObject58.bin"/><Relationship Id="rId5" Type="http://schemas.openxmlformats.org/officeDocument/2006/relationships/image" Target="../media/image58.wmf"/><Relationship Id="rId15" Type="http://schemas.openxmlformats.org/officeDocument/2006/relationships/oleObject" Target="../embeddings/oleObject60.bin"/><Relationship Id="rId10" Type="http://schemas.openxmlformats.org/officeDocument/2006/relationships/image" Target="../media/image60.wmf"/><Relationship Id="rId4" Type="http://schemas.openxmlformats.org/officeDocument/2006/relationships/oleObject" Target="../embeddings/oleObject55.bin"/><Relationship Id="rId9" Type="http://schemas.openxmlformats.org/officeDocument/2006/relationships/oleObject" Target="../embeddings/oleObject57.bin"/><Relationship Id="rId14" Type="http://schemas.openxmlformats.org/officeDocument/2006/relationships/image" Target="../media/image62.wmf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13" Type="http://schemas.openxmlformats.org/officeDocument/2006/relationships/image" Target="../media/image69.wmf"/><Relationship Id="rId3" Type="http://schemas.openxmlformats.org/officeDocument/2006/relationships/notesSlide" Target="../notesSlides/notesSlide33.xml"/><Relationship Id="rId7" Type="http://schemas.openxmlformats.org/officeDocument/2006/relationships/image" Target="../media/image66.wmf"/><Relationship Id="rId12" Type="http://schemas.openxmlformats.org/officeDocument/2006/relationships/oleObject" Target="../embeddings/oleObject65.bin"/><Relationship Id="rId17" Type="http://schemas.openxmlformats.org/officeDocument/2006/relationships/image" Target="../media/image71.wmf"/><Relationship Id="rId2" Type="http://schemas.openxmlformats.org/officeDocument/2006/relationships/slideLayout" Target="../slideLayouts/slideLayout13.xml"/><Relationship Id="rId16" Type="http://schemas.openxmlformats.org/officeDocument/2006/relationships/oleObject" Target="../embeddings/oleObject67.bin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62.bin"/><Relationship Id="rId11" Type="http://schemas.openxmlformats.org/officeDocument/2006/relationships/image" Target="../media/image68.wmf"/><Relationship Id="rId5" Type="http://schemas.openxmlformats.org/officeDocument/2006/relationships/image" Target="../media/image65.wmf"/><Relationship Id="rId15" Type="http://schemas.openxmlformats.org/officeDocument/2006/relationships/image" Target="../media/image70.wmf"/><Relationship Id="rId10" Type="http://schemas.openxmlformats.org/officeDocument/2006/relationships/oleObject" Target="../embeddings/oleObject64.bin"/><Relationship Id="rId4" Type="http://schemas.openxmlformats.org/officeDocument/2006/relationships/oleObject" Target="../embeddings/oleObject61.bin"/><Relationship Id="rId9" Type="http://schemas.openxmlformats.org/officeDocument/2006/relationships/image" Target="../media/image67.wmf"/><Relationship Id="rId14" Type="http://schemas.openxmlformats.org/officeDocument/2006/relationships/oleObject" Target="../embeddings/oleObject66.bin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3" Type="http://schemas.openxmlformats.org/officeDocument/2006/relationships/notesSlide" Target="../notesSlides/notesSlide34.xml"/><Relationship Id="rId7" Type="http://schemas.openxmlformats.org/officeDocument/2006/relationships/image" Target="../media/image73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69.bin"/><Relationship Id="rId11" Type="http://schemas.openxmlformats.org/officeDocument/2006/relationships/image" Target="../media/image75.wmf"/><Relationship Id="rId5" Type="http://schemas.openxmlformats.org/officeDocument/2006/relationships/image" Target="../media/image72.wmf"/><Relationship Id="rId10" Type="http://schemas.openxmlformats.org/officeDocument/2006/relationships/oleObject" Target="../embeddings/oleObject71.bin"/><Relationship Id="rId4" Type="http://schemas.openxmlformats.org/officeDocument/2006/relationships/oleObject" Target="../embeddings/oleObject68.bin"/><Relationship Id="rId9" Type="http://schemas.openxmlformats.org/officeDocument/2006/relationships/image" Target="../media/image74.wmf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4.bin"/><Relationship Id="rId3" Type="http://schemas.openxmlformats.org/officeDocument/2006/relationships/notesSlide" Target="../notesSlides/notesSlide35.xml"/><Relationship Id="rId7" Type="http://schemas.openxmlformats.org/officeDocument/2006/relationships/image" Target="../media/image77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73.bin"/><Relationship Id="rId11" Type="http://schemas.openxmlformats.org/officeDocument/2006/relationships/image" Target="../media/image79.wmf"/><Relationship Id="rId5" Type="http://schemas.openxmlformats.org/officeDocument/2006/relationships/image" Target="../media/image76.wmf"/><Relationship Id="rId10" Type="http://schemas.openxmlformats.org/officeDocument/2006/relationships/oleObject" Target="../embeddings/oleObject75.bin"/><Relationship Id="rId4" Type="http://schemas.openxmlformats.org/officeDocument/2006/relationships/oleObject" Target="../embeddings/oleObject72.bin"/><Relationship Id="rId9" Type="http://schemas.openxmlformats.org/officeDocument/2006/relationships/image" Target="../media/image78.wmf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2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6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438400"/>
            <a:ext cx="7772400" cy="64611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Chap.3 REDONDANCE ANALYTIQUE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45" name="Rectangle 29"/>
          <p:cNvSpPr>
            <a:spLocks noGrp="1" noChangeArrowheads="1"/>
          </p:cNvSpPr>
          <p:nvPr>
            <p:ph type="title"/>
          </p:nvPr>
        </p:nvSpPr>
        <p:spPr>
          <a:xfrm>
            <a:off x="500034" y="206375"/>
            <a:ext cx="7786742" cy="54927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4000" b="1" dirty="0" err="1"/>
              <a:t>Détection</a:t>
            </a:r>
            <a:r>
              <a:rPr lang="en-US" sz="4000" b="1" dirty="0"/>
              <a:t> des </a:t>
            </a:r>
            <a:r>
              <a:rPr lang="en-US" sz="4000" b="1" dirty="0" err="1"/>
              <a:t>défauts</a:t>
            </a:r>
            <a:r>
              <a:rPr lang="en-US" sz="4000" b="1" dirty="0"/>
              <a:t> : </a:t>
            </a:r>
            <a:r>
              <a:rPr lang="en-US" sz="4000" b="1" dirty="0" err="1"/>
              <a:t>trois</a:t>
            </a:r>
            <a:r>
              <a:rPr lang="en-US" sz="4000" b="1" dirty="0"/>
              <a:t> </a:t>
            </a:r>
            <a:r>
              <a:rPr lang="en-US" sz="4000" b="1" dirty="0" err="1"/>
              <a:t>étapes</a:t>
            </a:r>
            <a:endParaRPr lang="en-US" sz="4000" b="1" dirty="0"/>
          </a:p>
        </p:txBody>
      </p:sp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1" y="1527185"/>
            <a:ext cx="2071799" cy="2673350"/>
            <a:chOff x="0" y="544"/>
            <a:chExt cx="1869" cy="1684"/>
          </a:xfrm>
        </p:grpSpPr>
        <p:sp>
          <p:nvSpPr>
            <p:cNvPr id="12316" name="Text Box 18"/>
            <p:cNvSpPr txBox="1">
              <a:spLocks noChangeArrowheads="1"/>
            </p:cNvSpPr>
            <p:nvPr/>
          </p:nvSpPr>
          <p:spPr bwMode="auto">
            <a:xfrm>
              <a:off x="389" y="1441"/>
              <a:ext cx="25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fr-FR" b="1">
                  <a:latin typeface="Times New Roman" pitchFamily="18" charset="0"/>
                </a:rPr>
                <a:t>y</a:t>
              </a:r>
              <a:r>
                <a:rPr lang="fr-FR" b="1" baseline="-2500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2317" name="Text Box 19"/>
            <p:cNvSpPr txBox="1">
              <a:spLocks noChangeArrowheads="1"/>
            </p:cNvSpPr>
            <p:nvPr/>
          </p:nvSpPr>
          <p:spPr bwMode="auto">
            <a:xfrm>
              <a:off x="385" y="1995"/>
              <a:ext cx="25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fr-FR" b="1">
                  <a:latin typeface="Times New Roman" pitchFamily="18" charset="0"/>
                </a:rPr>
                <a:t>y</a:t>
              </a:r>
              <a:r>
                <a:rPr lang="fr-FR" b="1" baseline="-25000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12318" name="Text Box 33"/>
            <p:cNvSpPr txBox="1">
              <a:spLocks noChangeArrowheads="1"/>
            </p:cNvSpPr>
            <p:nvPr/>
          </p:nvSpPr>
          <p:spPr bwMode="auto">
            <a:xfrm>
              <a:off x="0" y="544"/>
              <a:ext cx="1869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fr-FR" sz="2400" b="1" dirty="0">
                  <a:solidFill>
                    <a:srgbClr val="0070C0"/>
                  </a:solidFill>
                  <a:latin typeface="Times New Roman" pitchFamily="18" charset="0"/>
                </a:rPr>
                <a:t>Acquisition des capteurs</a:t>
              </a:r>
              <a:endParaRPr lang="fr-FR" sz="2400" b="1" baseline="-25000" dirty="0">
                <a:solidFill>
                  <a:srgbClr val="0070C0"/>
                </a:solidFill>
                <a:latin typeface="Times New Roman" pitchFamily="18" charset="0"/>
              </a:endParaRPr>
            </a:p>
          </p:txBody>
        </p:sp>
        <p:sp>
          <p:nvSpPr>
            <p:cNvPr id="12319" name="Line 34"/>
            <p:cNvSpPr>
              <a:spLocks noChangeShapeType="1"/>
            </p:cNvSpPr>
            <p:nvPr/>
          </p:nvSpPr>
          <p:spPr bwMode="auto">
            <a:xfrm rot="5400000">
              <a:off x="673" y="684"/>
              <a:ext cx="0" cy="924"/>
            </a:xfrm>
            <a:prstGeom prst="line">
              <a:avLst/>
            </a:prstGeom>
            <a:noFill/>
            <a:ln w="19050">
              <a:solidFill>
                <a:srgbClr val="FFFFFF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3" name="Group 39"/>
          <p:cNvGrpSpPr>
            <a:grpSpLocks/>
          </p:cNvGrpSpPr>
          <p:nvPr/>
        </p:nvGrpSpPr>
        <p:grpSpPr bwMode="auto">
          <a:xfrm>
            <a:off x="1350963" y="1695460"/>
            <a:ext cx="4598987" cy="2513013"/>
            <a:chOff x="922" y="650"/>
            <a:chExt cx="3138" cy="1583"/>
          </a:xfrm>
        </p:grpSpPr>
        <p:sp>
          <p:nvSpPr>
            <p:cNvPr id="12304" name="Text Box 4"/>
            <p:cNvSpPr txBox="1">
              <a:spLocks noChangeArrowheads="1"/>
            </p:cNvSpPr>
            <p:nvPr/>
          </p:nvSpPr>
          <p:spPr bwMode="auto">
            <a:xfrm>
              <a:off x="1741" y="650"/>
              <a:ext cx="2097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fr-FR" sz="2400" b="1" dirty="0">
                  <a:solidFill>
                    <a:srgbClr val="0070C0"/>
                  </a:solidFill>
                  <a:latin typeface="Times New Roman" pitchFamily="18" charset="0"/>
                </a:rPr>
                <a:t>Génération du résidu</a:t>
              </a:r>
            </a:p>
          </p:txBody>
        </p:sp>
        <p:grpSp>
          <p:nvGrpSpPr>
            <p:cNvPr id="12305" name="Group 38"/>
            <p:cNvGrpSpPr>
              <a:grpSpLocks/>
            </p:cNvGrpSpPr>
            <p:nvPr/>
          </p:nvGrpSpPr>
          <p:grpSpPr bwMode="auto">
            <a:xfrm>
              <a:off x="922" y="1422"/>
              <a:ext cx="3112" cy="811"/>
              <a:chOff x="922" y="1422"/>
              <a:chExt cx="3112" cy="811"/>
            </a:xfrm>
          </p:grpSpPr>
          <p:sp>
            <p:nvSpPr>
              <p:cNvPr id="12307" name="Line 10"/>
              <p:cNvSpPr>
                <a:spLocks noChangeShapeType="1"/>
              </p:cNvSpPr>
              <p:nvPr/>
            </p:nvSpPr>
            <p:spPr bwMode="auto">
              <a:xfrm>
                <a:off x="922" y="1673"/>
                <a:ext cx="520" cy="0"/>
              </a:xfrm>
              <a:prstGeom prst="line">
                <a:avLst/>
              </a:prstGeom>
              <a:noFill/>
              <a:ln w="38100">
                <a:solidFill>
                  <a:srgbClr val="00B0F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FR">
                  <a:solidFill>
                    <a:srgbClr val="0070C0"/>
                  </a:solidFill>
                </a:endParaRPr>
              </a:p>
            </p:txBody>
          </p:sp>
          <p:sp>
            <p:nvSpPr>
              <p:cNvPr id="12308" name="Line 11"/>
              <p:cNvSpPr>
                <a:spLocks noChangeShapeType="1"/>
              </p:cNvSpPr>
              <p:nvPr/>
            </p:nvSpPr>
            <p:spPr bwMode="auto">
              <a:xfrm>
                <a:off x="939" y="2191"/>
                <a:ext cx="493" cy="0"/>
              </a:xfrm>
              <a:prstGeom prst="line">
                <a:avLst/>
              </a:prstGeom>
              <a:noFill/>
              <a:ln w="38100" cap="sq">
                <a:solidFill>
                  <a:srgbClr val="00B0F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FR">
                  <a:solidFill>
                    <a:srgbClr val="0070C0"/>
                  </a:solidFill>
                </a:endParaRPr>
              </a:p>
            </p:txBody>
          </p:sp>
          <p:sp>
            <p:nvSpPr>
              <p:cNvPr id="12309" name="Line 12"/>
              <p:cNvSpPr>
                <a:spLocks noChangeShapeType="1"/>
              </p:cNvSpPr>
              <p:nvPr/>
            </p:nvSpPr>
            <p:spPr bwMode="auto">
              <a:xfrm>
                <a:off x="2030" y="1946"/>
                <a:ext cx="2004" cy="0"/>
              </a:xfrm>
              <a:prstGeom prst="line">
                <a:avLst/>
              </a:prstGeom>
              <a:noFill/>
              <a:ln w="38100" cap="sq">
                <a:solidFill>
                  <a:srgbClr val="00B0F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FR">
                  <a:solidFill>
                    <a:srgbClr val="0070C0"/>
                  </a:solidFill>
                </a:endParaRPr>
              </a:p>
            </p:txBody>
          </p:sp>
          <p:sp>
            <p:nvSpPr>
              <p:cNvPr id="12310" name="Text Box 20"/>
              <p:cNvSpPr txBox="1">
                <a:spLocks noChangeArrowheads="1"/>
              </p:cNvSpPr>
              <p:nvPr/>
            </p:nvSpPr>
            <p:spPr bwMode="auto">
              <a:xfrm>
                <a:off x="2561" y="1527"/>
                <a:ext cx="755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r>
                  <a:rPr lang="fr-FR" b="1">
                    <a:solidFill>
                      <a:srgbClr val="0070C0"/>
                    </a:solidFill>
                    <a:latin typeface="Times New Roman" pitchFamily="18" charset="0"/>
                  </a:rPr>
                  <a:t>r = y</a:t>
                </a:r>
                <a:r>
                  <a:rPr lang="fr-FR" b="1" baseline="-25000">
                    <a:solidFill>
                      <a:srgbClr val="0070C0"/>
                    </a:solidFill>
                    <a:latin typeface="Times New Roman" pitchFamily="18" charset="0"/>
                  </a:rPr>
                  <a:t>1</a:t>
                </a:r>
                <a:r>
                  <a:rPr lang="fr-FR" b="1">
                    <a:solidFill>
                      <a:srgbClr val="0070C0"/>
                    </a:solidFill>
                    <a:latin typeface="Times New Roman" pitchFamily="18" charset="0"/>
                  </a:rPr>
                  <a:t> - y</a:t>
                </a:r>
                <a:r>
                  <a:rPr lang="fr-FR" b="1" baseline="-25000">
                    <a:solidFill>
                      <a:srgbClr val="0070C0"/>
                    </a:solidFill>
                    <a:latin typeface="Times New Roman" pitchFamily="18" charset="0"/>
                  </a:rPr>
                  <a:t>2</a:t>
                </a:r>
              </a:p>
            </p:txBody>
          </p:sp>
          <p:sp>
            <p:nvSpPr>
              <p:cNvPr id="12311" name="Line 25"/>
              <p:cNvSpPr>
                <a:spLocks noChangeShapeType="1"/>
              </p:cNvSpPr>
              <p:nvPr/>
            </p:nvSpPr>
            <p:spPr bwMode="auto">
              <a:xfrm>
                <a:off x="1440" y="1672"/>
                <a:ext cx="251" cy="184"/>
              </a:xfrm>
              <a:prstGeom prst="line">
                <a:avLst/>
              </a:prstGeom>
              <a:noFill/>
              <a:ln w="38100" cap="sq">
                <a:solidFill>
                  <a:srgbClr val="00B0F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FR">
                  <a:solidFill>
                    <a:srgbClr val="0070C0"/>
                  </a:solidFill>
                </a:endParaRPr>
              </a:p>
            </p:txBody>
          </p:sp>
          <p:sp>
            <p:nvSpPr>
              <p:cNvPr id="12312" name="Line 26"/>
              <p:cNvSpPr>
                <a:spLocks noChangeShapeType="1"/>
              </p:cNvSpPr>
              <p:nvPr/>
            </p:nvSpPr>
            <p:spPr bwMode="auto">
              <a:xfrm flipV="1">
                <a:off x="1440" y="2048"/>
                <a:ext cx="208" cy="136"/>
              </a:xfrm>
              <a:prstGeom prst="line">
                <a:avLst/>
              </a:prstGeom>
              <a:noFill/>
              <a:ln w="38100" cap="sq">
                <a:solidFill>
                  <a:srgbClr val="00B0F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FR">
                  <a:solidFill>
                    <a:srgbClr val="0070C0"/>
                  </a:solidFill>
                </a:endParaRPr>
              </a:p>
            </p:txBody>
          </p:sp>
          <p:sp>
            <p:nvSpPr>
              <p:cNvPr id="12313" name="Text Box 27"/>
              <p:cNvSpPr txBox="1">
                <a:spLocks noChangeArrowheads="1"/>
              </p:cNvSpPr>
              <p:nvPr/>
            </p:nvSpPr>
            <p:spPr bwMode="auto">
              <a:xfrm>
                <a:off x="1504" y="1422"/>
                <a:ext cx="216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r>
                  <a:rPr lang="fr-FR" b="1" dirty="0">
                    <a:solidFill>
                      <a:srgbClr val="0070C0"/>
                    </a:solidFill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2314" name="Text Box 28"/>
              <p:cNvSpPr txBox="1">
                <a:spLocks noChangeArrowheads="1"/>
              </p:cNvSpPr>
              <p:nvPr/>
            </p:nvSpPr>
            <p:spPr bwMode="auto">
              <a:xfrm>
                <a:off x="1552" y="2000"/>
                <a:ext cx="179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r>
                  <a:rPr lang="fr-FR" b="1">
                    <a:solidFill>
                      <a:srgbClr val="0070C0"/>
                    </a:solidFill>
                    <a:latin typeface="Times New Roman" pitchFamily="18" charset="0"/>
                  </a:rPr>
                  <a:t>-</a:t>
                </a:r>
              </a:p>
            </p:txBody>
          </p:sp>
          <p:sp>
            <p:nvSpPr>
              <p:cNvPr id="12315" name="AutoShape 30"/>
              <p:cNvSpPr>
                <a:spLocks noChangeArrowheads="1"/>
              </p:cNvSpPr>
              <p:nvPr/>
            </p:nvSpPr>
            <p:spPr bwMode="auto">
              <a:xfrm>
                <a:off x="1674" y="1777"/>
                <a:ext cx="342" cy="316"/>
              </a:xfrm>
              <a:prstGeom prst="flowChartSummingJunction">
                <a:avLst/>
              </a:prstGeom>
              <a:noFill/>
              <a:ln w="28575">
                <a:solidFill>
                  <a:srgbClr val="00B0F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fr-FR">
                  <a:solidFill>
                    <a:srgbClr val="0070C0"/>
                  </a:solidFill>
                </a:endParaRPr>
              </a:p>
            </p:txBody>
          </p:sp>
        </p:grpSp>
        <p:sp>
          <p:nvSpPr>
            <p:cNvPr id="12306" name="Line 35"/>
            <p:cNvSpPr>
              <a:spLocks noChangeShapeType="1"/>
            </p:cNvSpPr>
            <p:nvPr/>
          </p:nvSpPr>
          <p:spPr bwMode="auto">
            <a:xfrm rot="5400000">
              <a:off x="2652" y="-280"/>
              <a:ext cx="0" cy="2816"/>
            </a:xfrm>
            <a:prstGeom prst="line">
              <a:avLst/>
            </a:prstGeom>
            <a:noFill/>
            <a:ln w="19050">
              <a:solidFill>
                <a:srgbClr val="00B0F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>
                <a:solidFill>
                  <a:srgbClr val="0070C0"/>
                </a:solidFill>
              </a:endParaRPr>
            </a:p>
          </p:txBody>
        </p:sp>
      </p:grpSp>
      <p:grpSp>
        <p:nvGrpSpPr>
          <p:cNvPr id="5" name="Group 40"/>
          <p:cNvGrpSpPr>
            <a:grpSpLocks/>
          </p:cNvGrpSpPr>
          <p:nvPr/>
        </p:nvGrpSpPr>
        <p:grpSpPr bwMode="auto">
          <a:xfrm>
            <a:off x="6110290" y="1728798"/>
            <a:ext cx="3171888" cy="3200400"/>
            <a:chOff x="4170" y="671"/>
            <a:chExt cx="2164" cy="2016"/>
          </a:xfrm>
        </p:grpSpPr>
        <p:sp>
          <p:nvSpPr>
            <p:cNvPr id="12294" name="Text Box 5"/>
            <p:cNvSpPr txBox="1">
              <a:spLocks noChangeArrowheads="1"/>
            </p:cNvSpPr>
            <p:nvPr/>
          </p:nvSpPr>
          <p:spPr bwMode="auto">
            <a:xfrm>
              <a:off x="4271" y="671"/>
              <a:ext cx="206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fr-FR" sz="2400" b="1" dirty="0">
                  <a:solidFill>
                    <a:srgbClr val="0070C0"/>
                  </a:solidFill>
                  <a:latin typeface="Times New Roman" pitchFamily="18" charset="0"/>
                </a:rPr>
                <a:t>Evaluation du résidu</a:t>
              </a:r>
            </a:p>
          </p:txBody>
        </p:sp>
        <p:sp>
          <p:nvSpPr>
            <p:cNvPr id="12295" name="Rectangle 13"/>
            <p:cNvSpPr>
              <a:spLocks noChangeArrowheads="1"/>
            </p:cNvSpPr>
            <p:nvPr/>
          </p:nvSpPr>
          <p:spPr bwMode="auto">
            <a:xfrm rot="2663001">
              <a:off x="4170" y="1581"/>
              <a:ext cx="722" cy="703"/>
            </a:xfrm>
            <a:prstGeom prst="rect">
              <a:avLst/>
            </a:prstGeom>
            <a:noFill/>
            <a:ln w="38100" cap="sq">
              <a:solidFill>
                <a:srgbClr val="00B0F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fr-FR">
                <a:solidFill>
                  <a:srgbClr val="0070C0"/>
                </a:solidFill>
              </a:endParaRPr>
            </a:p>
          </p:txBody>
        </p:sp>
        <p:sp>
          <p:nvSpPr>
            <p:cNvPr id="12296" name="Line 14"/>
            <p:cNvSpPr>
              <a:spLocks noChangeShapeType="1"/>
            </p:cNvSpPr>
            <p:nvPr/>
          </p:nvSpPr>
          <p:spPr bwMode="auto">
            <a:xfrm flipV="1">
              <a:off x="4544" y="1242"/>
              <a:ext cx="7" cy="204"/>
            </a:xfrm>
            <a:prstGeom prst="line">
              <a:avLst/>
            </a:prstGeom>
            <a:noFill/>
            <a:ln w="38100" cap="sq">
              <a:solidFill>
                <a:srgbClr val="00B0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>
                <a:solidFill>
                  <a:srgbClr val="0070C0"/>
                </a:solidFill>
              </a:endParaRPr>
            </a:p>
          </p:txBody>
        </p:sp>
        <p:sp>
          <p:nvSpPr>
            <p:cNvPr id="12297" name="Line 15"/>
            <p:cNvSpPr>
              <a:spLocks noChangeShapeType="1"/>
            </p:cNvSpPr>
            <p:nvPr/>
          </p:nvSpPr>
          <p:spPr bwMode="auto">
            <a:xfrm>
              <a:off x="4534" y="2418"/>
              <a:ext cx="0" cy="255"/>
            </a:xfrm>
            <a:prstGeom prst="line">
              <a:avLst/>
            </a:prstGeom>
            <a:noFill/>
            <a:ln w="38100" cap="sq">
              <a:solidFill>
                <a:srgbClr val="00B0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>
                <a:solidFill>
                  <a:srgbClr val="0070C0"/>
                </a:solidFill>
              </a:endParaRPr>
            </a:p>
          </p:txBody>
        </p:sp>
        <p:sp>
          <p:nvSpPr>
            <p:cNvPr id="12298" name="Line 16"/>
            <p:cNvSpPr>
              <a:spLocks noChangeShapeType="1"/>
            </p:cNvSpPr>
            <p:nvPr/>
          </p:nvSpPr>
          <p:spPr bwMode="auto">
            <a:xfrm>
              <a:off x="4534" y="2673"/>
              <a:ext cx="1133" cy="0"/>
            </a:xfrm>
            <a:prstGeom prst="line">
              <a:avLst/>
            </a:prstGeom>
            <a:noFill/>
            <a:ln w="38100" cap="sq">
              <a:solidFill>
                <a:srgbClr val="00B0F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>
                <a:solidFill>
                  <a:srgbClr val="0070C0"/>
                </a:solidFill>
              </a:endParaRPr>
            </a:p>
          </p:txBody>
        </p:sp>
        <p:sp>
          <p:nvSpPr>
            <p:cNvPr id="12299" name="Line 17"/>
            <p:cNvSpPr>
              <a:spLocks noChangeShapeType="1"/>
            </p:cNvSpPr>
            <p:nvPr/>
          </p:nvSpPr>
          <p:spPr bwMode="auto">
            <a:xfrm>
              <a:off x="4544" y="1236"/>
              <a:ext cx="1093" cy="0"/>
            </a:xfrm>
            <a:prstGeom prst="line">
              <a:avLst/>
            </a:prstGeom>
            <a:noFill/>
            <a:ln w="38100" cap="sq">
              <a:solidFill>
                <a:srgbClr val="00B0F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>
                <a:solidFill>
                  <a:srgbClr val="0070C0"/>
                </a:solidFill>
              </a:endParaRPr>
            </a:p>
          </p:txBody>
        </p:sp>
        <p:sp>
          <p:nvSpPr>
            <p:cNvPr id="12300" name="Text Box 21"/>
            <p:cNvSpPr txBox="1">
              <a:spLocks noChangeArrowheads="1"/>
            </p:cNvSpPr>
            <p:nvPr/>
          </p:nvSpPr>
          <p:spPr bwMode="auto">
            <a:xfrm>
              <a:off x="4238" y="1781"/>
              <a:ext cx="491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fr-FR" b="1">
                  <a:solidFill>
                    <a:srgbClr val="0070C0"/>
                  </a:solidFill>
                  <a:latin typeface="Times New Roman" pitchFamily="18" charset="0"/>
                </a:rPr>
                <a:t>= 0  ?</a:t>
              </a:r>
            </a:p>
          </p:txBody>
        </p:sp>
        <p:sp>
          <p:nvSpPr>
            <p:cNvPr id="12301" name="Text Box 22"/>
            <p:cNvSpPr txBox="1">
              <a:spLocks noChangeArrowheads="1"/>
            </p:cNvSpPr>
            <p:nvPr/>
          </p:nvSpPr>
          <p:spPr bwMode="auto">
            <a:xfrm>
              <a:off x="5677" y="1054"/>
              <a:ext cx="33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fr-FR" b="1" dirty="0">
                  <a:solidFill>
                    <a:srgbClr val="0070C0"/>
                  </a:solidFill>
                  <a:latin typeface="Times New Roman" pitchFamily="18" charset="0"/>
                </a:rPr>
                <a:t>oui</a:t>
              </a:r>
            </a:p>
          </p:txBody>
        </p:sp>
        <p:sp>
          <p:nvSpPr>
            <p:cNvPr id="12302" name="Text Box 23"/>
            <p:cNvSpPr txBox="1">
              <a:spLocks noChangeArrowheads="1"/>
            </p:cNvSpPr>
            <p:nvPr/>
          </p:nvSpPr>
          <p:spPr bwMode="auto">
            <a:xfrm>
              <a:off x="5747" y="2454"/>
              <a:ext cx="38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fr-FR" b="1" dirty="0">
                  <a:solidFill>
                    <a:srgbClr val="0070C0"/>
                  </a:solidFill>
                  <a:latin typeface="Times New Roman" pitchFamily="18" charset="0"/>
                </a:rPr>
                <a:t>non</a:t>
              </a:r>
            </a:p>
          </p:txBody>
        </p:sp>
        <p:sp>
          <p:nvSpPr>
            <p:cNvPr id="12303" name="Line 36"/>
            <p:cNvSpPr>
              <a:spLocks noChangeShapeType="1"/>
            </p:cNvSpPr>
            <p:nvPr/>
          </p:nvSpPr>
          <p:spPr bwMode="auto">
            <a:xfrm rot="5400000">
              <a:off x="5130" y="177"/>
              <a:ext cx="0" cy="1902"/>
            </a:xfrm>
            <a:prstGeom prst="line">
              <a:avLst/>
            </a:prstGeom>
            <a:noFill/>
            <a:ln w="19050">
              <a:solidFill>
                <a:srgbClr val="00B0F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>
                <a:solidFill>
                  <a:srgbClr val="0070C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19"/>
          <p:cNvSpPr txBox="1">
            <a:spLocks noChangeArrowheads="1"/>
          </p:cNvSpPr>
          <p:nvPr/>
        </p:nvSpPr>
        <p:spPr bwMode="auto">
          <a:xfrm>
            <a:off x="315913" y="3514725"/>
            <a:ext cx="8828087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endParaRPr lang="en-US" sz="3200" dirty="0">
              <a:latin typeface="Times New Roman" pitchFamily="18" charset="0"/>
            </a:endParaRPr>
          </a:p>
          <a:p>
            <a:r>
              <a:rPr lang="en-US" sz="2400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</a:rPr>
              <a:t>y</a:t>
            </a:r>
            <a:r>
              <a:rPr lang="en-US" sz="2400" b="1" baseline="-25000" dirty="0">
                <a:solidFill>
                  <a:srgbClr val="0070C0"/>
                </a:solidFill>
                <a:latin typeface="Times New Roman" pitchFamily="18" charset="0"/>
              </a:rPr>
              <a:t>1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</a:rPr>
              <a:t> - y</a:t>
            </a:r>
            <a:r>
              <a:rPr lang="en-US" sz="2400" b="1" baseline="-25000" dirty="0">
                <a:solidFill>
                  <a:srgbClr val="0070C0"/>
                </a:solidFill>
                <a:latin typeface="Times New Roman" pitchFamily="18" charset="0"/>
              </a:rPr>
              <a:t>2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</a:rPr>
              <a:t> = 0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est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une</a:t>
            </a:r>
            <a:r>
              <a:rPr lang="en-US" sz="2400" b="1" dirty="0">
                <a:latin typeface="Times New Roman" pitchFamily="18" charset="0"/>
              </a:rPr>
              <a:t> condition </a:t>
            </a:r>
            <a:r>
              <a:rPr lang="en-US" sz="2400" b="1" dirty="0" err="1">
                <a:latin typeface="Times New Roman" pitchFamily="18" charset="0"/>
              </a:rPr>
              <a:t>nécessaire</a:t>
            </a:r>
            <a:r>
              <a:rPr lang="en-US" sz="2400" b="1" dirty="0">
                <a:latin typeface="Times New Roman" pitchFamily="18" charset="0"/>
              </a:rPr>
              <a:t> de </a:t>
            </a:r>
            <a:r>
              <a:rPr lang="en-US" sz="2400" b="1" dirty="0" err="1">
                <a:latin typeface="Times New Roman" pitchFamily="18" charset="0"/>
              </a:rPr>
              <a:t>l'existance</a:t>
            </a:r>
            <a:r>
              <a:rPr lang="en-US" sz="2400" b="1" dirty="0">
                <a:latin typeface="Times New Roman" pitchFamily="18" charset="0"/>
              </a:rPr>
              <a:t> d'un  x </a:t>
            </a:r>
            <a:r>
              <a:rPr lang="en-US" sz="2400" dirty="0" err="1">
                <a:latin typeface="Times New Roman" pitchFamily="18" charset="0"/>
              </a:rPr>
              <a:t>tq</a:t>
            </a:r>
            <a:r>
              <a:rPr lang="en-US" sz="2400" dirty="0">
                <a:latin typeface="Times New Roman" pitchFamily="18" charset="0"/>
              </a:rPr>
              <a:t>:</a:t>
            </a:r>
          </a:p>
          <a:p>
            <a:r>
              <a:rPr lang="en-US" sz="2400" b="1" i="1" dirty="0">
                <a:solidFill>
                  <a:srgbClr val="0070C0"/>
                </a:solidFill>
                <a:latin typeface="Times New Roman" pitchFamily="18" charset="0"/>
              </a:rPr>
              <a:t>          y</a:t>
            </a:r>
            <a:r>
              <a:rPr lang="en-US" sz="2400" b="1" i="1" baseline="-25000" dirty="0">
                <a:solidFill>
                  <a:srgbClr val="0070C0"/>
                </a:solidFill>
                <a:latin typeface="Times New Roman" pitchFamily="18" charset="0"/>
              </a:rPr>
              <a:t>1</a:t>
            </a:r>
            <a:r>
              <a:rPr lang="en-US" sz="2400" b="1" i="1" dirty="0">
                <a:solidFill>
                  <a:srgbClr val="0070C0"/>
                </a:solidFill>
                <a:latin typeface="Times New Roman" pitchFamily="18" charset="0"/>
              </a:rPr>
              <a:t> = x</a:t>
            </a:r>
          </a:p>
          <a:p>
            <a:r>
              <a:rPr lang="en-US" sz="2400" b="1" i="1" dirty="0">
                <a:solidFill>
                  <a:srgbClr val="0070C0"/>
                </a:solidFill>
                <a:latin typeface="Times New Roman" pitchFamily="18" charset="0"/>
              </a:rPr>
              <a:t>          y</a:t>
            </a:r>
            <a:r>
              <a:rPr lang="en-US" sz="2400" b="1" i="1" baseline="-25000" dirty="0">
                <a:solidFill>
                  <a:srgbClr val="0070C0"/>
                </a:solidFill>
                <a:latin typeface="Times New Roman" pitchFamily="18" charset="0"/>
              </a:rPr>
              <a:t>2</a:t>
            </a:r>
            <a:r>
              <a:rPr lang="en-US" sz="2400" b="1" i="1" dirty="0">
                <a:solidFill>
                  <a:srgbClr val="0070C0"/>
                </a:solidFill>
                <a:latin typeface="Times New Roman" pitchFamily="18" charset="0"/>
              </a:rPr>
              <a:t> = x</a:t>
            </a:r>
          </a:p>
          <a:p>
            <a:endParaRPr lang="en-US" sz="2400" dirty="0">
              <a:solidFill>
                <a:srgbClr val="0070C0"/>
              </a:solidFill>
              <a:latin typeface="Times New Roman" pitchFamily="18" charset="0"/>
            </a:endParaRPr>
          </a:p>
        </p:txBody>
      </p:sp>
      <p:sp>
        <p:nvSpPr>
          <p:cNvPr id="395285" name="Rectangle 21"/>
          <p:cNvSpPr>
            <a:spLocks noGrp="1" noChangeArrowheads="1"/>
          </p:cNvSpPr>
          <p:nvPr>
            <p:ph type="title"/>
          </p:nvPr>
        </p:nvSpPr>
        <p:spPr>
          <a:xfrm>
            <a:off x="1714480" y="106363"/>
            <a:ext cx="5429288" cy="549275"/>
          </a:xfrm>
        </p:spPr>
        <p:txBody>
          <a:bodyPr wrap="square">
            <a:normAutofit fontScale="90000"/>
          </a:bodyPr>
          <a:lstStyle/>
          <a:p>
            <a:pPr>
              <a:defRPr/>
            </a:pPr>
            <a:r>
              <a:rPr lang="en-US" b="1" dirty="0" err="1"/>
              <a:t>Détection</a:t>
            </a:r>
            <a:r>
              <a:rPr lang="en-US" b="1" dirty="0"/>
              <a:t> d'un </a:t>
            </a:r>
            <a:r>
              <a:rPr lang="en-US" b="1" dirty="0" err="1"/>
              <a:t>défaut</a:t>
            </a:r>
            <a:endParaRPr lang="en-US" b="1" dirty="0"/>
          </a:p>
        </p:txBody>
      </p:sp>
      <p:grpSp>
        <p:nvGrpSpPr>
          <p:cNvPr id="13316" name="Group 68"/>
          <p:cNvGrpSpPr>
            <a:grpSpLocks/>
          </p:cNvGrpSpPr>
          <p:nvPr/>
        </p:nvGrpSpPr>
        <p:grpSpPr bwMode="auto">
          <a:xfrm>
            <a:off x="971550" y="904875"/>
            <a:ext cx="7537815" cy="2592388"/>
            <a:chOff x="983" y="1054"/>
            <a:chExt cx="5144" cy="1633"/>
          </a:xfrm>
        </p:grpSpPr>
        <p:sp>
          <p:nvSpPr>
            <p:cNvPr id="13317" name="Text Box 36"/>
            <p:cNvSpPr txBox="1">
              <a:spLocks noChangeArrowheads="1"/>
            </p:cNvSpPr>
            <p:nvPr/>
          </p:nvSpPr>
          <p:spPr bwMode="auto">
            <a:xfrm>
              <a:off x="983" y="1642"/>
              <a:ext cx="25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fr-FR" b="1">
                  <a:latin typeface="Times New Roman" pitchFamily="18" charset="0"/>
                </a:rPr>
                <a:t>y</a:t>
              </a:r>
              <a:r>
                <a:rPr lang="fr-FR" b="1" baseline="-2500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3318" name="Text Box 37"/>
            <p:cNvSpPr txBox="1">
              <a:spLocks noChangeArrowheads="1"/>
            </p:cNvSpPr>
            <p:nvPr/>
          </p:nvSpPr>
          <p:spPr bwMode="auto">
            <a:xfrm>
              <a:off x="998" y="1977"/>
              <a:ext cx="25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fr-FR" b="1">
                  <a:latin typeface="Times New Roman" pitchFamily="18" charset="0"/>
                </a:rPr>
                <a:t>y</a:t>
              </a:r>
              <a:r>
                <a:rPr lang="fr-FR" b="1" baseline="-25000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13319" name="Rectangle 42"/>
            <p:cNvSpPr>
              <a:spLocks noChangeArrowheads="1"/>
            </p:cNvSpPr>
            <p:nvPr/>
          </p:nvSpPr>
          <p:spPr bwMode="auto">
            <a:xfrm rot="2663001">
              <a:off x="4170" y="1581"/>
              <a:ext cx="722" cy="703"/>
            </a:xfrm>
            <a:prstGeom prst="rect">
              <a:avLst/>
            </a:prstGeom>
            <a:noFill/>
            <a:ln w="38100" cap="sq">
              <a:solidFill>
                <a:srgbClr val="007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fr-FR">
                <a:solidFill>
                  <a:srgbClr val="0070C0"/>
                </a:solidFill>
              </a:endParaRPr>
            </a:p>
          </p:txBody>
        </p:sp>
        <p:sp>
          <p:nvSpPr>
            <p:cNvPr id="13320" name="Line 43"/>
            <p:cNvSpPr>
              <a:spLocks noChangeShapeType="1"/>
            </p:cNvSpPr>
            <p:nvPr/>
          </p:nvSpPr>
          <p:spPr bwMode="auto">
            <a:xfrm flipV="1">
              <a:off x="4526" y="1224"/>
              <a:ext cx="7" cy="204"/>
            </a:xfrm>
            <a:prstGeom prst="line">
              <a:avLst/>
            </a:prstGeom>
            <a:noFill/>
            <a:ln w="38100" cap="sq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>
                <a:solidFill>
                  <a:srgbClr val="0070C0"/>
                </a:solidFill>
              </a:endParaRPr>
            </a:p>
          </p:txBody>
        </p:sp>
        <p:sp>
          <p:nvSpPr>
            <p:cNvPr id="13321" name="Line 44"/>
            <p:cNvSpPr>
              <a:spLocks noChangeShapeType="1"/>
            </p:cNvSpPr>
            <p:nvPr/>
          </p:nvSpPr>
          <p:spPr bwMode="auto">
            <a:xfrm>
              <a:off x="4534" y="2418"/>
              <a:ext cx="0" cy="255"/>
            </a:xfrm>
            <a:prstGeom prst="line">
              <a:avLst/>
            </a:prstGeom>
            <a:noFill/>
            <a:ln w="38100" cap="sq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>
                <a:solidFill>
                  <a:srgbClr val="0070C0"/>
                </a:solidFill>
              </a:endParaRPr>
            </a:p>
          </p:txBody>
        </p:sp>
        <p:sp>
          <p:nvSpPr>
            <p:cNvPr id="13322" name="Line 45"/>
            <p:cNvSpPr>
              <a:spLocks noChangeShapeType="1"/>
            </p:cNvSpPr>
            <p:nvPr/>
          </p:nvSpPr>
          <p:spPr bwMode="auto">
            <a:xfrm>
              <a:off x="4534" y="2673"/>
              <a:ext cx="1133" cy="0"/>
            </a:xfrm>
            <a:prstGeom prst="line">
              <a:avLst/>
            </a:prstGeom>
            <a:noFill/>
            <a:ln w="38100" cap="sq">
              <a:solidFill>
                <a:srgbClr val="0070C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>
                <a:solidFill>
                  <a:srgbClr val="0070C0"/>
                </a:solidFill>
              </a:endParaRPr>
            </a:p>
          </p:txBody>
        </p:sp>
        <p:sp>
          <p:nvSpPr>
            <p:cNvPr id="13323" name="Line 46"/>
            <p:cNvSpPr>
              <a:spLocks noChangeShapeType="1"/>
            </p:cNvSpPr>
            <p:nvPr/>
          </p:nvSpPr>
          <p:spPr bwMode="auto">
            <a:xfrm>
              <a:off x="4525" y="1236"/>
              <a:ext cx="1093" cy="0"/>
            </a:xfrm>
            <a:prstGeom prst="line">
              <a:avLst/>
            </a:prstGeom>
            <a:noFill/>
            <a:ln w="38100" cap="sq">
              <a:solidFill>
                <a:srgbClr val="0070C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>
                <a:solidFill>
                  <a:srgbClr val="0070C0"/>
                </a:solidFill>
              </a:endParaRPr>
            </a:p>
          </p:txBody>
        </p:sp>
        <p:sp>
          <p:nvSpPr>
            <p:cNvPr id="13324" name="Text Box 47"/>
            <p:cNvSpPr txBox="1">
              <a:spLocks noChangeArrowheads="1"/>
            </p:cNvSpPr>
            <p:nvPr/>
          </p:nvSpPr>
          <p:spPr bwMode="auto">
            <a:xfrm>
              <a:off x="4238" y="1781"/>
              <a:ext cx="491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fr-FR" b="1">
                  <a:latin typeface="Times New Roman" pitchFamily="18" charset="0"/>
                </a:rPr>
                <a:t>= 0  ?</a:t>
              </a:r>
            </a:p>
          </p:txBody>
        </p:sp>
        <p:sp>
          <p:nvSpPr>
            <p:cNvPr id="13325" name="Text Box 48"/>
            <p:cNvSpPr txBox="1">
              <a:spLocks noChangeArrowheads="1"/>
            </p:cNvSpPr>
            <p:nvPr/>
          </p:nvSpPr>
          <p:spPr bwMode="auto">
            <a:xfrm>
              <a:off x="5677" y="1054"/>
              <a:ext cx="33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fr-FR" b="1" dirty="0">
                  <a:latin typeface="Times New Roman" pitchFamily="18" charset="0"/>
                </a:rPr>
                <a:t>oui</a:t>
              </a:r>
            </a:p>
          </p:txBody>
        </p:sp>
        <p:sp>
          <p:nvSpPr>
            <p:cNvPr id="13326" name="Text Box 49"/>
            <p:cNvSpPr txBox="1">
              <a:spLocks noChangeArrowheads="1"/>
            </p:cNvSpPr>
            <p:nvPr/>
          </p:nvSpPr>
          <p:spPr bwMode="auto">
            <a:xfrm>
              <a:off x="5747" y="2454"/>
              <a:ext cx="38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fr-FR" b="1" dirty="0">
                  <a:latin typeface="Times New Roman" pitchFamily="18" charset="0"/>
                </a:rPr>
                <a:t>non</a:t>
              </a:r>
            </a:p>
          </p:txBody>
        </p:sp>
        <p:sp>
          <p:nvSpPr>
            <p:cNvPr id="13327" name="Line 51"/>
            <p:cNvSpPr>
              <a:spLocks noChangeShapeType="1"/>
            </p:cNvSpPr>
            <p:nvPr/>
          </p:nvSpPr>
          <p:spPr bwMode="auto">
            <a:xfrm>
              <a:off x="2989" y="1931"/>
              <a:ext cx="1029" cy="0"/>
            </a:xfrm>
            <a:prstGeom prst="line">
              <a:avLst/>
            </a:prstGeom>
            <a:noFill/>
            <a:ln w="38100" cap="sq">
              <a:solidFill>
                <a:srgbClr val="0070C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>
                <a:solidFill>
                  <a:srgbClr val="0070C0"/>
                </a:solidFill>
              </a:endParaRPr>
            </a:p>
          </p:txBody>
        </p:sp>
        <p:sp>
          <p:nvSpPr>
            <p:cNvPr id="13328" name="Text Box 65"/>
            <p:cNvSpPr txBox="1">
              <a:spLocks noChangeArrowheads="1"/>
            </p:cNvSpPr>
            <p:nvPr/>
          </p:nvSpPr>
          <p:spPr bwMode="auto">
            <a:xfrm>
              <a:off x="2075" y="1737"/>
              <a:ext cx="975" cy="407"/>
            </a:xfrm>
            <a:prstGeom prst="rect">
              <a:avLst/>
            </a:prstGeom>
            <a:noFill/>
            <a:ln w="9525" algn="ctr">
              <a:solidFill>
                <a:srgbClr val="007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fr-FR" b="1" dirty="0">
                  <a:solidFill>
                    <a:srgbClr val="0070C0"/>
                  </a:solidFill>
                </a:rPr>
                <a:t>Génération de résidu</a:t>
              </a:r>
            </a:p>
          </p:txBody>
        </p:sp>
        <p:sp>
          <p:nvSpPr>
            <p:cNvPr id="13329" name="Line 66"/>
            <p:cNvSpPr>
              <a:spLocks noChangeShapeType="1"/>
            </p:cNvSpPr>
            <p:nvPr/>
          </p:nvSpPr>
          <p:spPr bwMode="auto">
            <a:xfrm>
              <a:off x="1316" y="1794"/>
              <a:ext cx="745" cy="0"/>
            </a:xfrm>
            <a:prstGeom prst="line">
              <a:avLst/>
            </a:prstGeom>
            <a:noFill/>
            <a:ln w="38100" cap="sq">
              <a:solidFill>
                <a:srgbClr val="0070C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>
                <a:solidFill>
                  <a:srgbClr val="0070C0"/>
                </a:solidFill>
              </a:endParaRPr>
            </a:p>
          </p:txBody>
        </p:sp>
        <p:sp>
          <p:nvSpPr>
            <p:cNvPr id="13330" name="Line 67"/>
            <p:cNvSpPr>
              <a:spLocks noChangeShapeType="1"/>
            </p:cNvSpPr>
            <p:nvPr/>
          </p:nvSpPr>
          <p:spPr bwMode="auto">
            <a:xfrm>
              <a:off x="1316" y="2095"/>
              <a:ext cx="745" cy="0"/>
            </a:xfrm>
            <a:prstGeom prst="line">
              <a:avLst/>
            </a:prstGeom>
            <a:noFill/>
            <a:ln w="38100" cap="sq">
              <a:solidFill>
                <a:srgbClr val="0070C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>
                <a:solidFill>
                  <a:srgbClr val="0070C0"/>
                </a:solidFill>
              </a:endParaRP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35" name="Rectangle 23"/>
          <p:cNvSpPr>
            <a:spLocks noGrp="1" noChangeArrowheads="1"/>
          </p:cNvSpPr>
          <p:nvPr>
            <p:ph type="title"/>
          </p:nvPr>
        </p:nvSpPr>
        <p:spPr>
          <a:xfrm>
            <a:off x="1071538" y="169863"/>
            <a:ext cx="5500726" cy="5492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b="1" dirty="0" err="1"/>
              <a:t>Détection</a:t>
            </a:r>
            <a:r>
              <a:rPr lang="en-US" b="1" dirty="0"/>
              <a:t> d'un </a:t>
            </a:r>
            <a:r>
              <a:rPr lang="en-US" b="1" dirty="0" err="1"/>
              <a:t>défaut</a:t>
            </a:r>
            <a:endParaRPr lang="en-US" b="1" dirty="0"/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214313" y="1189038"/>
            <a:ext cx="8807450" cy="1938338"/>
            <a:chOff x="146" y="749"/>
            <a:chExt cx="6011" cy="1221"/>
          </a:xfrm>
        </p:grpSpPr>
        <p:sp>
          <p:nvSpPr>
            <p:cNvPr id="14344" name="Text Box 24"/>
            <p:cNvSpPr txBox="1">
              <a:spLocks noChangeArrowheads="1"/>
            </p:cNvSpPr>
            <p:nvPr/>
          </p:nvSpPr>
          <p:spPr bwMode="auto">
            <a:xfrm>
              <a:off x="146" y="922"/>
              <a:ext cx="1160" cy="407"/>
            </a:xfrm>
            <a:prstGeom prst="rect">
              <a:avLst/>
            </a:prstGeom>
            <a:solidFill>
              <a:srgbClr val="FFFFFF"/>
            </a:solidFill>
            <a:ln w="12700" cap="sq">
              <a:solidFill>
                <a:srgbClr val="00B0F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fr-FR" sz="2400">
                  <a:solidFill>
                    <a:srgbClr val="0070C0"/>
                  </a:solidFill>
                  <a:latin typeface="Times New Roman" pitchFamily="18" charset="0"/>
                </a:rPr>
                <a:t>y</a:t>
              </a:r>
              <a:r>
                <a:rPr lang="fr-FR" sz="2400" baseline="-25000">
                  <a:solidFill>
                    <a:srgbClr val="0070C0"/>
                  </a:solidFill>
                  <a:latin typeface="Times New Roman" pitchFamily="18" charset="0"/>
                </a:rPr>
                <a:t>1</a:t>
              </a:r>
              <a:r>
                <a:rPr lang="fr-FR" sz="2400">
                  <a:solidFill>
                    <a:srgbClr val="0070C0"/>
                  </a:solidFill>
                  <a:latin typeface="Times New Roman" pitchFamily="18" charset="0"/>
                </a:rPr>
                <a:t> - y</a:t>
              </a:r>
              <a:r>
                <a:rPr lang="fr-FR" sz="2400" baseline="-25000">
                  <a:solidFill>
                    <a:srgbClr val="0070C0"/>
                  </a:solidFill>
                  <a:latin typeface="Times New Roman" pitchFamily="18" charset="0"/>
                </a:rPr>
                <a:t>2</a:t>
              </a:r>
              <a:r>
                <a:rPr lang="fr-FR" sz="2400">
                  <a:solidFill>
                    <a:srgbClr val="0070C0"/>
                  </a:solidFill>
                  <a:latin typeface="Times New Roman" pitchFamily="18" charset="0"/>
                </a:rPr>
                <a:t> </a:t>
              </a:r>
              <a:r>
                <a:rPr lang="fr-FR" sz="2400">
                  <a:solidFill>
                    <a:srgbClr val="0070C0"/>
                  </a:solidFill>
                  <a:latin typeface="Times New Roman" pitchFamily="18" charset="0"/>
                  <a:sym typeface="Symbol" pitchFamily="18" charset="2"/>
                </a:rPr>
                <a:t> 0</a:t>
              </a:r>
            </a:p>
          </p:txBody>
        </p:sp>
        <p:sp>
          <p:nvSpPr>
            <p:cNvPr id="14345" name="Text Box 25"/>
            <p:cNvSpPr txBox="1">
              <a:spLocks noChangeArrowheads="1"/>
            </p:cNvSpPr>
            <p:nvPr/>
          </p:nvSpPr>
          <p:spPr bwMode="auto">
            <a:xfrm>
              <a:off x="1861" y="749"/>
              <a:ext cx="4296" cy="1221"/>
            </a:xfrm>
            <a:prstGeom prst="rect">
              <a:avLst/>
            </a:prstGeom>
            <a:solidFill>
              <a:srgbClr val="FFFFFF"/>
            </a:solidFill>
            <a:ln w="12700" cap="sq">
              <a:solidFill>
                <a:srgbClr val="00B0F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fr-FR" sz="2400" b="1" dirty="0">
                  <a:solidFill>
                    <a:srgbClr val="0070C0"/>
                  </a:solidFill>
                  <a:latin typeface="Times New Roman" pitchFamily="18" charset="0"/>
                  <a:sym typeface="Symbol" pitchFamily="18" charset="2"/>
                </a:rPr>
                <a:t>y</a:t>
              </a:r>
              <a:r>
                <a:rPr lang="fr-FR" sz="2400" b="1" baseline="-25000" dirty="0">
                  <a:solidFill>
                    <a:srgbClr val="0070C0"/>
                  </a:solidFill>
                  <a:latin typeface="Times New Roman" pitchFamily="18" charset="0"/>
                  <a:sym typeface="Symbol" pitchFamily="18" charset="2"/>
                </a:rPr>
                <a:t>1</a:t>
              </a:r>
              <a:r>
                <a:rPr lang="fr-FR" sz="2400" b="1" dirty="0">
                  <a:solidFill>
                    <a:srgbClr val="0070C0"/>
                  </a:solidFill>
                  <a:latin typeface="Times New Roman" pitchFamily="18" charset="0"/>
                  <a:sym typeface="Symbol" pitchFamily="18" charset="2"/>
                </a:rPr>
                <a:t> = x et y</a:t>
              </a:r>
              <a:r>
                <a:rPr lang="fr-FR" sz="2400" b="1" baseline="-25000" dirty="0">
                  <a:solidFill>
                    <a:srgbClr val="0070C0"/>
                  </a:solidFill>
                  <a:latin typeface="Times New Roman" pitchFamily="18" charset="0"/>
                  <a:sym typeface="Symbol" pitchFamily="18" charset="2"/>
                </a:rPr>
                <a:t>2</a:t>
              </a:r>
              <a:r>
                <a:rPr lang="fr-FR" sz="2400" b="1" dirty="0">
                  <a:solidFill>
                    <a:srgbClr val="0070C0"/>
                  </a:solidFill>
                  <a:latin typeface="Times New Roman" pitchFamily="18" charset="0"/>
                  <a:sym typeface="Symbol" pitchFamily="18" charset="2"/>
                </a:rPr>
                <a:t> = x ne peut pas être vrai simultanément</a:t>
              </a:r>
            </a:p>
            <a:p>
              <a:pPr>
                <a:buFontTx/>
                <a:buChar char="•"/>
              </a:pPr>
              <a:endParaRPr lang="fr-FR" sz="2400" b="1" dirty="0">
                <a:solidFill>
                  <a:srgbClr val="0070C0"/>
                </a:solidFill>
                <a:latin typeface="Times New Roman" pitchFamily="18" charset="0"/>
                <a:sym typeface="Symbol" pitchFamily="18" charset="2"/>
              </a:endParaRPr>
            </a:p>
            <a:p>
              <a:r>
                <a:rPr lang="fr-FR" sz="2400" b="1">
                  <a:solidFill>
                    <a:srgbClr val="0070C0"/>
                  </a:solidFill>
                  <a:latin typeface="Times New Roman" pitchFamily="18" charset="0"/>
                  <a:sym typeface="Symbol" pitchFamily="18" charset="2"/>
                </a:rPr>
                <a:t>* </a:t>
              </a:r>
              <a:r>
                <a:rPr lang="fr-FR" sz="2400" b="1" dirty="0">
                  <a:solidFill>
                    <a:srgbClr val="0070C0"/>
                  </a:solidFill>
                  <a:latin typeface="Times New Roman" pitchFamily="18" charset="0"/>
                  <a:sym typeface="Symbol" pitchFamily="18" charset="2"/>
                </a:rPr>
                <a:t>{y</a:t>
              </a:r>
              <a:r>
                <a:rPr lang="fr-FR" sz="2400" b="1" baseline="-25000" dirty="0">
                  <a:solidFill>
                    <a:srgbClr val="0070C0"/>
                  </a:solidFill>
                  <a:latin typeface="Times New Roman" pitchFamily="18" charset="0"/>
                  <a:sym typeface="Symbol" pitchFamily="18" charset="2"/>
                </a:rPr>
                <a:t>1</a:t>
              </a:r>
              <a:r>
                <a:rPr lang="fr-FR" sz="2400" b="1" dirty="0">
                  <a:solidFill>
                    <a:srgbClr val="0070C0"/>
                  </a:solidFill>
                  <a:latin typeface="Times New Roman" pitchFamily="18" charset="0"/>
                  <a:sym typeface="Symbol" pitchFamily="18" charset="2"/>
                </a:rPr>
                <a:t>, y</a:t>
              </a:r>
              <a:r>
                <a:rPr lang="fr-FR" sz="2400" b="1" baseline="-25000" dirty="0">
                  <a:solidFill>
                    <a:srgbClr val="0070C0"/>
                  </a:solidFill>
                  <a:latin typeface="Times New Roman" pitchFamily="18" charset="0"/>
                  <a:sym typeface="Symbol" pitchFamily="18" charset="2"/>
                </a:rPr>
                <a:t>2</a:t>
              </a:r>
              <a:r>
                <a:rPr lang="fr-FR" sz="2400" b="1" dirty="0">
                  <a:solidFill>
                    <a:srgbClr val="0070C0"/>
                  </a:solidFill>
                  <a:latin typeface="Times New Roman" pitchFamily="18" charset="0"/>
                  <a:sym typeface="Symbol" pitchFamily="18" charset="2"/>
                </a:rPr>
                <a:t>} est un conflit </a:t>
              </a:r>
            </a:p>
            <a:p>
              <a:r>
                <a:rPr lang="fr-FR" sz="2400" b="1" dirty="0">
                  <a:solidFill>
                    <a:srgbClr val="0070C0"/>
                  </a:solidFill>
                  <a:latin typeface="Times New Roman" pitchFamily="18" charset="0"/>
                  <a:sym typeface="Symbol" pitchFamily="18" charset="2"/>
                </a:rPr>
                <a:t>* un capteur au moins est défectueux</a:t>
              </a:r>
            </a:p>
          </p:txBody>
        </p:sp>
        <p:sp>
          <p:nvSpPr>
            <p:cNvPr id="14346" name="AutoShape 26"/>
            <p:cNvSpPr>
              <a:spLocks noChangeArrowheads="1"/>
            </p:cNvSpPr>
            <p:nvPr/>
          </p:nvSpPr>
          <p:spPr bwMode="auto">
            <a:xfrm>
              <a:off x="1335" y="1098"/>
              <a:ext cx="494" cy="200"/>
            </a:xfrm>
            <a:prstGeom prst="rightArrow">
              <a:avLst>
                <a:gd name="adj1" fmla="val 50000"/>
                <a:gd name="adj2" fmla="val 61750"/>
              </a:avLst>
            </a:prstGeom>
            <a:solidFill>
              <a:srgbClr val="00FF00"/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solidFill>
                  <a:srgbClr val="0070C0"/>
                </a:solidFill>
              </a:endParaRPr>
            </a:p>
          </p:txBody>
        </p:sp>
      </p:grp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214313" y="3727452"/>
            <a:ext cx="8929687" cy="830263"/>
            <a:chOff x="146" y="2348"/>
            <a:chExt cx="6094" cy="523"/>
          </a:xfrm>
        </p:grpSpPr>
        <p:sp>
          <p:nvSpPr>
            <p:cNvPr id="14341" name="Text Box 27"/>
            <p:cNvSpPr txBox="1">
              <a:spLocks noChangeArrowheads="1"/>
            </p:cNvSpPr>
            <p:nvPr/>
          </p:nvSpPr>
          <p:spPr bwMode="auto">
            <a:xfrm>
              <a:off x="146" y="2458"/>
              <a:ext cx="1160" cy="407"/>
            </a:xfrm>
            <a:prstGeom prst="rect">
              <a:avLst/>
            </a:prstGeom>
            <a:solidFill>
              <a:srgbClr val="FFFFFF"/>
            </a:solidFill>
            <a:ln w="12700" cap="sq">
              <a:solidFill>
                <a:srgbClr val="00B0F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fr-FR" sz="2400">
                  <a:solidFill>
                    <a:srgbClr val="0070C0"/>
                  </a:solidFill>
                  <a:latin typeface="Times New Roman" pitchFamily="18" charset="0"/>
                </a:rPr>
                <a:t>y</a:t>
              </a:r>
              <a:r>
                <a:rPr lang="fr-FR" sz="2400" baseline="-25000">
                  <a:solidFill>
                    <a:srgbClr val="0070C0"/>
                  </a:solidFill>
                  <a:latin typeface="Times New Roman" pitchFamily="18" charset="0"/>
                </a:rPr>
                <a:t>1 </a:t>
              </a:r>
              <a:r>
                <a:rPr lang="fr-FR" sz="2400">
                  <a:solidFill>
                    <a:srgbClr val="0070C0"/>
                  </a:solidFill>
                  <a:latin typeface="Times New Roman" pitchFamily="18" charset="0"/>
                </a:rPr>
                <a:t>- y</a:t>
              </a:r>
              <a:r>
                <a:rPr lang="fr-FR" sz="2400" baseline="-25000">
                  <a:solidFill>
                    <a:srgbClr val="0070C0"/>
                  </a:solidFill>
                  <a:latin typeface="Times New Roman" pitchFamily="18" charset="0"/>
                </a:rPr>
                <a:t>2</a:t>
              </a:r>
              <a:r>
                <a:rPr lang="fr-FR" sz="2400">
                  <a:solidFill>
                    <a:srgbClr val="0070C0"/>
                  </a:solidFill>
                  <a:latin typeface="Times New Roman" pitchFamily="18" charset="0"/>
                </a:rPr>
                <a:t> </a:t>
              </a:r>
              <a:r>
                <a:rPr lang="fr-FR" sz="2400">
                  <a:solidFill>
                    <a:srgbClr val="0070C0"/>
                  </a:solidFill>
                  <a:latin typeface="Times New Roman" pitchFamily="18" charset="0"/>
                  <a:sym typeface="Symbol" pitchFamily="18" charset="2"/>
                </a:rPr>
                <a:t>= 0</a:t>
              </a:r>
            </a:p>
          </p:txBody>
        </p:sp>
        <p:sp>
          <p:nvSpPr>
            <p:cNvPr id="14342" name="AutoShape 28"/>
            <p:cNvSpPr>
              <a:spLocks noChangeArrowheads="1"/>
            </p:cNvSpPr>
            <p:nvPr/>
          </p:nvSpPr>
          <p:spPr bwMode="auto">
            <a:xfrm>
              <a:off x="1335" y="2516"/>
              <a:ext cx="494" cy="200"/>
            </a:xfrm>
            <a:prstGeom prst="rightArrow">
              <a:avLst>
                <a:gd name="adj1" fmla="val 50000"/>
                <a:gd name="adj2" fmla="val 61750"/>
              </a:avLst>
            </a:prstGeom>
            <a:solidFill>
              <a:srgbClr val="00FF00"/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4343" name="Text Box 29"/>
            <p:cNvSpPr txBox="1">
              <a:spLocks noChangeArrowheads="1"/>
            </p:cNvSpPr>
            <p:nvPr/>
          </p:nvSpPr>
          <p:spPr bwMode="auto">
            <a:xfrm>
              <a:off x="1944" y="2348"/>
              <a:ext cx="4296" cy="523"/>
            </a:xfrm>
            <a:prstGeom prst="rect">
              <a:avLst/>
            </a:prstGeom>
            <a:solidFill>
              <a:srgbClr val="FFFFFF"/>
            </a:solidFill>
            <a:ln w="12700" cap="sq">
              <a:solidFill>
                <a:srgbClr val="00B0F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fr-FR" sz="2400" b="1" dirty="0">
                  <a:solidFill>
                    <a:srgbClr val="0070C0"/>
                  </a:solidFill>
                  <a:latin typeface="Times New Roman" pitchFamily="18" charset="0"/>
                  <a:sym typeface="Symbol" pitchFamily="18" charset="2"/>
                </a:rPr>
                <a:t>il n'est pas impossible que les deux capteurs soient bons (mais ce n'est pas certain)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334963" y="1189038"/>
            <a:ext cx="8809037" cy="920750"/>
            <a:chOff x="146" y="749"/>
            <a:chExt cx="6011" cy="580"/>
          </a:xfrm>
        </p:grpSpPr>
        <p:sp>
          <p:nvSpPr>
            <p:cNvPr id="15369" name="Text Box 25"/>
            <p:cNvSpPr txBox="1">
              <a:spLocks noChangeArrowheads="1"/>
            </p:cNvSpPr>
            <p:nvPr/>
          </p:nvSpPr>
          <p:spPr bwMode="auto">
            <a:xfrm>
              <a:off x="146" y="922"/>
              <a:ext cx="1160" cy="407"/>
            </a:xfrm>
            <a:prstGeom prst="rect">
              <a:avLst/>
            </a:prstGeom>
            <a:solidFill>
              <a:srgbClr val="FFFFFF"/>
            </a:solidFill>
            <a:ln w="12700" cap="sq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fr-FR" sz="2400" b="1">
                  <a:solidFill>
                    <a:srgbClr val="002060"/>
                  </a:solidFill>
                  <a:latin typeface="Times New Roman" pitchFamily="18" charset="0"/>
                </a:rPr>
                <a:t>y</a:t>
              </a:r>
              <a:r>
                <a:rPr lang="fr-FR" sz="2400" b="1" baseline="-25000">
                  <a:solidFill>
                    <a:srgbClr val="002060"/>
                  </a:solidFill>
                  <a:latin typeface="Times New Roman" pitchFamily="18" charset="0"/>
                </a:rPr>
                <a:t>1</a:t>
              </a:r>
              <a:r>
                <a:rPr lang="fr-FR" sz="2400" b="1">
                  <a:solidFill>
                    <a:srgbClr val="002060"/>
                  </a:solidFill>
                  <a:latin typeface="Times New Roman" pitchFamily="18" charset="0"/>
                </a:rPr>
                <a:t> - y</a:t>
              </a:r>
              <a:r>
                <a:rPr lang="fr-FR" sz="2400" b="1" baseline="-25000">
                  <a:solidFill>
                    <a:srgbClr val="002060"/>
                  </a:solidFill>
                  <a:latin typeface="Times New Roman" pitchFamily="18" charset="0"/>
                </a:rPr>
                <a:t>2</a:t>
              </a:r>
              <a:r>
                <a:rPr lang="fr-FR" sz="2400" b="1">
                  <a:solidFill>
                    <a:srgbClr val="002060"/>
                  </a:solidFill>
                  <a:latin typeface="Times New Roman" pitchFamily="18" charset="0"/>
                </a:rPr>
                <a:t> =</a:t>
              </a:r>
              <a:r>
                <a:rPr lang="fr-FR" sz="2400" b="1">
                  <a:solidFill>
                    <a:srgbClr val="002060"/>
                  </a:solidFill>
                  <a:latin typeface="Times New Roman" pitchFamily="18" charset="0"/>
                  <a:sym typeface="Symbol" pitchFamily="18" charset="2"/>
                </a:rPr>
                <a:t> 0</a:t>
              </a:r>
            </a:p>
          </p:txBody>
        </p:sp>
        <p:sp>
          <p:nvSpPr>
            <p:cNvPr id="15370" name="Text Box 26"/>
            <p:cNvSpPr txBox="1">
              <a:spLocks noChangeArrowheads="1"/>
            </p:cNvSpPr>
            <p:nvPr/>
          </p:nvSpPr>
          <p:spPr bwMode="auto">
            <a:xfrm>
              <a:off x="1861" y="749"/>
              <a:ext cx="4296" cy="523"/>
            </a:xfrm>
            <a:prstGeom prst="rect">
              <a:avLst/>
            </a:prstGeom>
            <a:solidFill>
              <a:srgbClr val="FFFFFF"/>
            </a:solidFill>
            <a:ln w="12700" cap="sq">
              <a:solidFill>
                <a:srgbClr val="FFFF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fr-FR" sz="2400" b="1" dirty="0">
                  <a:solidFill>
                    <a:srgbClr val="002060"/>
                  </a:solidFill>
                  <a:latin typeface="Times New Roman" pitchFamily="18" charset="0"/>
                  <a:sym typeface="Symbol" pitchFamily="18" charset="2"/>
                </a:rPr>
                <a:t>il n'est pas impossible (mais il n'est pas certain) que les deux capteurs soient bons </a:t>
              </a:r>
            </a:p>
          </p:txBody>
        </p:sp>
        <p:sp>
          <p:nvSpPr>
            <p:cNvPr id="15371" name="AutoShape 27"/>
            <p:cNvSpPr>
              <a:spLocks noChangeArrowheads="1"/>
            </p:cNvSpPr>
            <p:nvPr/>
          </p:nvSpPr>
          <p:spPr bwMode="auto">
            <a:xfrm>
              <a:off x="1335" y="1098"/>
              <a:ext cx="494" cy="200"/>
            </a:xfrm>
            <a:prstGeom prst="rightArrow">
              <a:avLst>
                <a:gd name="adj1" fmla="val 50000"/>
                <a:gd name="adj2" fmla="val 61750"/>
              </a:avLst>
            </a:prstGeom>
            <a:solidFill>
              <a:srgbClr val="00FF00"/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356586" y="2540000"/>
            <a:ext cx="8257683" cy="3473451"/>
            <a:chOff x="835" y="1600"/>
            <a:chExt cx="5635" cy="2188"/>
          </a:xfrm>
        </p:grpSpPr>
        <p:sp>
          <p:nvSpPr>
            <p:cNvPr id="15365" name="Text Box 21"/>
            <p:cNvSpPr txBox="1">
              <a:spLocks noChangeArrowheads="1"/>
            </p:cNvSpPr>
            <p:nvPr/>
          </p:nvSpPr>
          <p:spPr bwMode="auto">
            <a:xfrm>
              <a:off x="2118" y="2228"/>
              <a:ext cx="3206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fr-FR" sz="3600" dirty="0">
                  <a:solidFill>
                    <a:srgbClr val="7030A0"/>
                  </a:solidFill>
                  <a:latin typeface="Times New Roman" pitchFamily="18" charset="0"/>
                </a:rPr>
                <a:t>Pourquoi est-ce donc???</a:t>
              </a:r>
              <a:endParaRPr lang="fr-FR" sz="2400" dirty="0">
                <a:solidFill>
                  <a:srgbClr val="7030A0"/>
                </a:solidFill>
                <a:latin typeface="Times New Roman" pitchFamily="18" charset="0"/>
              </a:endParaRPr>
            </a:p>
          </p:txBody>
        </p:sp>
        <p:sp>
          <p:nvSpPr>
            <p:cNvPr id="15366" name="Text Box 22"/>
            <p:cNvSpPr txBox="1">
              <a:spLocks noChangeArrowheads="1"/>
            </p:cNvSpPr>
            <p:nvPr/>
          </p:nvSpPr>
          <p:spPr bwMode="auto">
            <a:xfrm>
              <a:off x="835" y="3420"/>
              <a:ext cx="5635" cy="36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fr-FR" sz="3200" dirty="0">
                  <a:solidFill>
                    <a:srgbClr val="0070C0"/>
                  </a:solidFill>
                  <a:latin typeface="Times New Roman" pitchFamily="18" charset="0"/>
                </a:rPr>
                <a:t>car il pourrait y avoir des défauts non détectables</a:t>
              </a:r>
            </a:p>
          </p:txBody>
        </p:sp>
        <p:sp>
          <p:nvSpPr>
            <p:cNvPr id="15367" name="AutoShape 32"/>
            <p:cNvSpPr>
              <a:spLocks noChangeArrowheads="1"/>
            </p:cNvSpPr>
            <p:nvPr/>
          </p:nvSpPr>
          <p:spPr bwMode="auto">
            <a:xfrm rot="5400000">
              <a:off x="2645" y="3022"/>
              <a:ext cx="622" cy="228"/>
            </a:xfrm>
            <a:prstGeom prst="rightArrow">
              <a:avLst>
                <a:gd name="adj1" fmla="val 50000"/>
                <a:gd name="adj2" fmla="val 68202"/>
              </a:avLst>
            </a:prstGeom>
            <a:solidFill>
              <a:srgbClr val="00FF00"/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368" name="AutoShape 33"/>
            <p:cNvSpPr>
              <a:spLocks noChangeArrowheads="1"/>
            </p:cNvSpPr>
            <p:nvPr/>
          </p:nvSpPr>
          <p:spPr bwMode="auto">
            <a:xfrm rot="5400000">
              <a:off x="2645" y="1797"/>
              <a:ext cx="622" cy="228"/>
            </a:xfrm>
            <a:prstGeom prst="rightArrow">
              <a:avLst>
                <a:gd name="adj1" fmla="val 50000"/>
                <a:gd name="adj2" fmla="val 68202"/>
              </a:avLst>
            </a:prstGeom>
            <a:solidFill>
              <a:srgbClr val="00FF00"/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3" name="Rectangle 23"/>
          <p:cNvSpPr txBox="1">
            <a:spLocks noChangeArrowheads="1"/>
          </p:cNvSpPr>
          <p:nvPr/>
        </p:nvSpPr>
        <p:spPr>
          <a:xfrm>
            <a:off x="1428728" y="142852"/>
            <a:ext cx="5286412" cy="549275"/>
          </a:xfrm>
          <a:prstGeom prst="rect">
            <a:avLst/>
          </a:prstGeom>
        </p:spPr>
        <p:txBody>
          <a:bodyPr vert="horz" lIns="0" tIns="45720" r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Détection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d'un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défaut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3071813" y="5500688"/>
            <a:ext cx="4012637" cy="5847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fr-FR" sz="3200" b="1" dirty="0">
                <a:solidFill>
                  <a:srgbClr val="000066"/>
                </a:solidFill>
                <a:latin typeface="Times New Roman" pitchFamily="18" charset="0"/>
              </a:rPr>
              <a:t>Défaut non détectable</a:t>
            </a:r>
          </a:p>
        </p:txBody>
      </p:sp>
      <p:sp>
        <p:nvSpPr>
          <p:cNvPr id="16387" name="Text Box 5"/>
          <p:cNvSpPr txBox="1">
            <a:spLocks noChangeArrowheads="1"/>
          </p:cNvSpPr>
          <p:nvPr/>
        </p:nvSpPr>
        <p:spPr bwMode="auto">
          <a:xfrm>
            <a:off x="1857375" y="2260598"/>
            <a:ext cx="1652588" cy="954088"/>
          </a:xfrm>
          <a:prstGeom prst="rect">
            <a:avLst/>
          </a:prstGeom>
          <a:noFill/>
          <a:ln w="12700" cap="sq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fr-FR" sz="2800" b="1" i="1">
                <a:latin typeface="Times New Roman" pitchFamily="18" charset="0"/>
              </a:rPr>
              <a:t>y</a:t>
            </a:r>
            <a:r>
              <a:rPr lang="fr-FR" sz="2800" b="1" i="1" baseline="-25000">
                <a:latin typeface="Times New Roman" pitchFamily="18" charset="0"/>
              </a:rPr>
              <a:t>1</a:t>
            </a:r>
            <a:r>
              <a:rPr lang="fr-FR" sz="2800" b="1" i="1">
                <a:latin typeface="Times New Roman" pitchFamily="18" charset="0"/>
              </a:rPr>
              <a:t> = x + f</a:t>
            </a:r>
            <a:r>
              <a:rPr lang="fr-FR" sz="2800" b="1" i="1" baseline="-25000">
                <a:latin typeface="Times New Roman" pitchFamily="18" charset="0"/>
              </a:rPr>
              <a:t>1</a:t>
            </a:r>
          </a:p>
          <a:p>
            <a:r>
              <a:rPr lang="fr-FR" sz="2800" b="1" i="1">
                <a:latin typeface="Times New Roman" pitchFamily="18" charset="0"/>
              </a:rPr>
              <a:t>y</a:t>
            </a:r>
            <a:r>
              <a:rPr lang="fr-FR" sz="2800" b="1" i="1" baseline="-25000">
                <a:latin typeface="Times New Roman" pitchFamily="18" charset="0"/>
              </a:rPr>
              <a:t>2</a:t>
            </a:r>
            <a:r>
              <a:rPr lang="fr-FR" sz="2800" b="1" i="1">
                <a:latin typeface="Times New Roman" pitchFamily="18" charset="0"/>
              </a:rPr>
              <a:t> = x + f</a:t>
            </a:r>
            <a:r>
              <a:rPr lang="fr-FR" sz="2800" b="1" i="1" baseline="-25000">
                <a:latin typeface="Times New Roman" pitchFamily="18" charset="0"/>
              </a:rPr>
              <a:t>2</a:t>
            </a:r>
          </a:p>
        </p:txBody>
      </p:sp>
      <p:sp>
        <p:nvSpPr>
          <p:cNvPr id="16388" name="AutoShape 6"/>
          <p:cNvSpPr>
            <a:spLocks noChangeArrowheads="1"/>
          </p:cNvSpPr>
          <p:nvPr/>
        </p:nvSpPr>
        <p:spPr bwMode="auto">
          <a:xfrm>
            <a:off x="3643313" y="2474911"/>
            <a:ext cx="503237" cy="398462"/>
          </a:xfrm>
          <a:prstGeom prst="rightArrow">
            <a:avLst>
              <a:gd name="adj1" fmla="val 50000"/>
              <a:gd name="adj2" fmla="val 58078"/>
            </a:avLst>
          </a:prstGeom>
          <a:solidFill>
            <a:srgbClr val="00FF00"/>
          </a:solidFill>
          <a:ln w="12700" cap="sq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6389" name="Text Box 7"/>
          <p:cNvSpPr txBox="1">
            <a:spLocks noChangeArrowheads="1"/>
          </p:cNvSpPr>
          <p:nvPr/>
        </p:nvSpPr>
        <p:spPr bwMode="auto">
          <a:xfrm>
            <a:off x="4148138" y="2225673"/>
            <a:ext cx="3067050" cy="763588"/>
          </a:xfrm>
          <a:prstGeom prst="rect">
            <a:avLst/>
          </a:prstGeom>
          <a:noFill/>
          <a:ln w="12700" cap="sq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fr-FR" sz="2800" b="1">
                <a:latin typeface="Times New Roman" pitchFamily="18" charset="0"/>
              </a:rPr>
              <a:t>r = y</a:t>
            </a:r>
            <a:r>
              <a:rPr lang="fr-FR" sz="2800" b="1" baseline="-25000">
                <a:latin typeface="Times New Roman" pitchFamily="18" charset="0"/>
              </a:rPr>
              <a:t>1</a:t>
            </a:r>
            <a:r>
              <a:rPr lang="fr-FR" sz="2800" b="1">
                <a:latin typeface="Times New Roman" pitchFamily="18" charset="0"/>
              </a:rPr>
              <a:t> - y</a:t>
            </a:r>
            <a:r>
              <a:rPr lang="fr-FR" sz="2800" b="1" baseline="-25000">
                <a:latin typeface="Times New Roman" pitchFamily="18" charset="0"/>
              </a:rPr>
              <a:t>2</a:t>
            </a:r>
            <a:r>
              <a:rPr lang="fr-FR" sz="2800" b="1">
                <a:latin typeface="Times New Roman" pitchFamily="18" charset="0"/>
              </a:rPr>
              <a:t>  =  f</a:t>
            </a:r>
            <a:r>
              <a:rPr lang="fr-FR" sz="2800" b="1" baseline="-25000">
                <a:latin typeface="Times New Roman" pitchFamily="18" charset="0"/>
              </a:rPr>
              <a:t>1</a:t>
            </a:r>
            <a:r>
              <a:rPr lang="fr-FR" sz="2800" b="1">
                <a:latin typeface="Times New Roman" pitchFamily="18" charset="0"/>
              </a:rPr>
              <a:t> - f</a:t>
            </a:r>
            <a:r>
              <a:rPr lang="fr-FR" sz="2800" b="1" baseline="-25000">
                <a:latin typeface="Times New Roman" pitchFamily="18" charset="0"/>
              </a:rPr>
              <a:t>2</a:t>
            </a:r>
          </a:p>
        </p:txBody>
      </p:sp>
      <p:sp>
        <p:nvSpPr>
          <p:cNvPr id="16390" name="Text Box 8"/>
          <p:cNvSpPr txBox="1">
            <a:spLocks noChangeArrowheads="1"/>
          </p:cNvSpPr>
          <p:nvPr/>
        </p:nvSpPr>
        <p:spPr bwMode="auto">
          <a:xfrm>
            <a:off x="214313" y="3357575"/>
            <a:ext cx="8715375" cy="18573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fr-FR" sz="2800" dirty="0">
                <a:solidFill>
                  <a:srgbClr val="002060"/>
                </a:solidFill>
              </a:rPr>
              <a:t>r = 0 quand il y a une combinaison de défauts f</a:t>
            </a:r>
            <a:r>
              <a:rPr lang="fr-FR" sz="2800" baseline="-25000" dirty="0">
                <a:solidFill>
                  <a:srgbClr val="002060"/>
                </a:solidFill>
              </a:rPr>
              <a:t>1</a:t>
            </a:r>
            <a:r>
              <a:rPr lang="fr-FR" sz="2800" dirty="0">
                <a:solidFill>
                  <a:srgbClr val="002060"/>
                </a:solidFill>
              </a:rPr>
              <a:t> et f</a:t>
            </a:r>
            <a:r>
              <a:rPr lang="fr-FR" sz="2800" baseline="-25000" dirty="0">
                <a:solidFill>
                  <a:srgbClr val="002060"/>
                </a:solidFill>
              </a:rPr>
              <a:t>2</a:t>
            </a:r>
          </a:p>
          <a:p>
            <a:r>
              <a:rPr lang="fr-FR" sz="2800" dirty="0">
                <a:solidFill>
                  <a:srgbClr val="002060"/>
                </a:solidFill>
              </a:rPr>
              <a:t>  telle que :   </a:t>
            </a:r>
            <a:r>
              <a:rPr lang="fr-FR" sz="2000" b="1" dirty="0">
                <a:solidFill>
                  <a:srgbClr val="002060"/>
                </a:solidFill>
              </a:rPr>
              <a:t>f</a:t>
            </a:r>
            <a:r>
              <a:rPr lang="fr-FR" sz="2000" b="1" baseline="-25000" dirty="0">
                <a:solidFill>
                  <a:srgbClr val="002060"/>
                </a:solidFill>
              </a:rPr>
              <a:t>1</a:t>
            </a:r>
            <a:r>
              <a:rPr lang="fr-FR" sz="2000" b="1" dirty="0">
                <a:solidFill>
                  <a:srgbClr val="002060"/>
                </a:solidFill>
              </a:rPr>
              <a:t> - f</a:t>
            </a:r>
            <a:r>
              <a:rPr lang="fr-FR" sz="2000" b="1" baseline="-25000" dirty="0">
                <a:solidFill>
                  <a:srgbClr val="002060"/>
                </a:solidFill>
              </a:rPr>
              <a:t>2</a:t>
            </a:r>
            <a:r>
              <a:rPr lang="fr-FR" sz="2000" b="1" dirty="0">
                <a:solidFill>
                  <a:srgbClr val="002060"/>
                </a:solidFill>
              </a:rPr>
              <a:t> = 0 </a:t>
            </a:r>
          </a:p>
          <a:p>
            <a:endParaRPr lang="fr-FR" sz="2000" b="1" dirty="0">
              <a:solidFill>
                <a:srgbClr val="002060"/>
              </a:solidFill>
            </a:endParaRPr>
          </a:p>
          <a:p>
            <a:r>
              <a:rPr lang="fr-FR" sz="2800" dirty="0">
                <a:solidFill>
                  <a:srgbClr val="002060"/>
                </a:solidFill>
              </a:rPr>
              <a:t>exemple : mode de défaut identique</a:t>
            </a:r>
          </a:p>
        </p:txBody>
      </p:sp>
      <p:sp>
        <p:nvSpPr>
          <p:cNvPr id="16391" name="Text Box 10"/>
          <p:cNvSpPr txBox="1">
            <a:spLocks noChangeArrowheads="1"/>
          </p:cNvSpPr>
          <p:nvPr/>
        </p:nvSpPr>
        <p:spPr bwMode="auto">
          <a:xfrm>
            <a:off x="3794125" y="1428748"/>
            <a:ext cx="206979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fr-FR" sz="2400" dirty="0">
                <a:solidFill>
                  <a:srgbClr val="0070C0"/>
                </a:solidFill>
                <a:latin typeface="Times New Roman" pitchFamily="18" charset="0"/>
              </a:rPr>
              <a:t>Forme calculée</a:t>
            </a:r>
          </a:p>
        </p:txBody>
      </p:sp>
      <p:sp>
        <p:nvSpPr>
          <p:cNvPr id="16392" name="Text Box 13"/>
          <p:cNvSpPr txBox="1">
            <a:spLocks noChangeArrowheads="1"/>
          </p:cNvSpPr>
          <p:nvPr/>
        </p:nvSpPr>
        <p:spPr bwMode="auto">
          <a:xfrm>
            <a:off x="6072198" y="1285860"/>
            <a:ext cx="263084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fr-FR" sz="2400" dirty="0">
                <a:solidFill>
                  <a:srgbClr val="0070C0"/>
                </a:solidFill>
                <a:latin typeface="Times New Roman" pitchFamily="18" charset="0"/>
              </a:rPr>
              <a:t>Forme d'évaluation </a:t>
            </a:r>
          </a:p>
        </p:txBody>
      </p:sp>
      <p:sp>
        <p:nvSpPr>
          <p:cNvPr id="401423" name="Rectangle 15"/>
          <p:cNvSpPr>
            <a:spLocks noGrp="1" noChangeArrowheads="1"/>
          </p:cNvSpPr>
          <p:nvPr>
            <p:ph type="title"/>
          </p:nvPr>
        </p:nvSpPr>
        <p:spPr>
          <a:xfrm>
            <a:off x="285720" y="120650"/>
            <a:ext cx="8572559" cy="54927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sz="3600" b="1" dirty="0"/>
              <a:t>Redondance avec défauts non détectables</a:t>
            </a:r>
            <a:endParaRPr lang="en-US" sz="3600" b="1" dirty="0"/>
          </a:p>
        </p:txBody>
      </p:sp>
      <p:sp>
        <p:nvSpPr>
          <p:cNvPr id="69642" name="Rectangle 18"/>
          <p:cNvSpPr>
            <a:spLocks noGrp="1" noChangeArrowheads="1"/>
          </p:cNvSpPr>
          <p:nvPr>
            <p:ph idx="1"/>
          </p:nvPr>
        </p:nvSpPr>
        <p:spPr>
          <a:xfrm>
            <a:off x="214312" y="857232"/>
            <a:ext cx="8929688" cy="428628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fr-FR" dirty="0">
                <a:solidFill>
                  <a:srgbClr val="002060"/>
                </a:solidFill>
              </a:rPr>
              <a:t>Soit un modèle de défaut</a:t>
            </a:r>
          </a:p>
          <a:p>
            <a:pPr eaLnBrk="1" hangingPunct="1">
              <a:defRPr/>
            </a:pPr>
            <a:endParaRPr lang="fr-FR" dirty="0">
              <a:solidFill>
                <a:srgbClr val="002060"/>
              </a:solidFill>
            </a:endParaRPr>
          </a:p>
          <a:p>
            <a:pPr eaLnBrk="1" hangingPunct="1">
              <a:defRPr/>
            </a:pPr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16395" name="AutoShape 19"/>
          <p:cNvSpPr>
            <a:spLocks/>
          </p:cNvSpPr>
          <p:nvPr/>
        </p:nvSpPr>
        <p:spPr bwMode="auto">
          <a:xfrm rot="5400000">
            <a:off x="4816476" y="1587498"/>
            <a:ext cx="304800" cy="936625"/>
          </a:xfrm>
          <a:prstGeom prst="leftBrace">
            <a:avLst>
              <a:gd name="adj1" fmla="val 17328"/>
              <a:gd name="adj2" fmla="val 50000"/>
            </a:avLst>
          </a:prstGeom>
          <a:noFill/>
          <a:ln w="2857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396" name="AutoShape 20"/>
          <p:cNvSpPr>
            <a:spLocks/>
          </p:cNvSpPr>
          <p:nvPr/>
        </p:nvSpPr>
        <p:spPr bwMode="auto">
          <a:xfrm rot="5400000">
            <a:off x="6562726" y="1627185"/>
            <a:ext cx="304800" cy="1000125"/>
          </a:xfrm>
          <a:prstGeom prst="leftBrace">
            <a:avLst>
              <a:gd name="adj1" fmla="val 23455"/>
              <a:gd name="adj2" fmla="val 50000"/>
            </a:avLst>
          </a:prstGeom>
          <a:noFill/>
          <a:ln w="2857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397" name="AutoShape 21"/>
          <p:cNvSpPr>
            <a:spLocks noChangeArrowheads="1"/>
          </p:cNvSpPr>
          <p:nvPr/>
        </p:nvSpPr>
        <p:spPr bwMode="auto">
          <a:xfrm rot="5400000">
            <a:off x="4113213" y="5102225"/>
            <a:ext cx="509588" cy="306387"/>
          </a:xfrm>
          <a:prstGeom prst="rightArrow">
            <a:avLst>
              <a:gd name="adj1" fmla="val 50000"/>
              <a:gd name="adj2" fmla="val 38385"/>
            </a:avLst>
          </a:prstGeom>
          <a:solidFill>
            <a:srgbClr val="00FF00"/>
          </a:solidFill>
          <a:ln w="12700" cap="sq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120650"/>
            <a:ext cx="7715304" cy="54927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sz="4000" b="1" dirty="0"/>
              <a:t>Quand le système est défectueux?</a:t>
            </a:r>
          </a:p>
        </p:txBody>
      </p:sp>
      <p:sp>
        <p:nvSpPr>
          <p:cNvPr id="6830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400" dirty="0" err="1"/>
              <a:t>Soit</a:t>
            </a:r>
            <a:r>
              <a:rPr lang="en-US" sz="2400" dirty="0"/>
              <a:t> un  </a:t>
            </a:r>
            <a:r>
              <a:rPr lang="en-US" sz="2400" dirty="0" err="1"/>
              <a:t>système</a:t>
            </a:r>
            <a:r>
              <a:rPr lang="en-US" sz="2400" dirty="0"/>
              <a:t>: </a:t>
            </a:r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  <a:p>
            <a:pPr lvl="1" eaLnBrk="1" hangingPunct="1">
              <a:lnSpc>
                <a:spcPct val="90000"/>
              </a:lnSpc>
              <a:buNone/>
            </a:pPr>
            <a:endParaRPr lang="en-US" sz="2000" dirty="0">
              <a:sym typeface="Symbol" pitchFamily="18" charset="2"/>
            </a:endParaRPr>
          </a:p>
          <a:p>
            <a:pPr marL="265113" lvl="1" indent="-246063">
              <a:lnSpc>
                <a:spcPct val="90000"/>
              </a:lnSpc>
            </a:pPr>
            <a:r>
              <a:rPr lang="fr-FR" sz="2000" dirty="0">
                <a:sym typeface="Symbol" pitchFamily="18" charset="2"/>
              </a:rPr>
              <a:t>Le système fonctionne en régime normal  signifie:</a:t>
            </a:r>
          </a:p>
          <a:p>
            <a:pPr lvl="1">
              <a:lnSpc>
                <a:spcPct val="90000"/>
              </a:lnSpc>
            </a:pPr>
            <a:r>
              <a:rPr lang="fr-FR" sz="2000" dirty="0">
                <a:sym typeface="Symbol" pitchFamily="18" charset="2"/>
              </a:rPr>
              <a:t>y est produit selon la loi C, </a:t>
            </a:r>
          </a:p>
          <a:p>
            <a:pPr lvl="1">
              <a:lnSpc>
                <a:spcPct val="90000"/>
              </a:lnSpc>
            </a:pPr>
            <a:r>
              <a:rPr lang="fr-FR" sz="2000" dirty="0">
                <a:sym typeface="Symbol" pitchFamily="18" charset="2"/>
              </a:rPr>
              <a:t>et x est produit conformément à la loi f, </a:t>
            </a:r>
          </a:p>
          <a:p>
            <a:pPr marL="393192" lvl="1" indent="0">
              <a:lnSpc>
                <a:spcPct val="90000"/>
              </a:lnSpc>
              <a:buNone/>
            </a:pPr>
            <a:endParaRPr lang="fr-FR" sz="2000" dirty="0">
              <a:sym typeface="Symbol" pitchFamily="18" charset="2"/>
            </a:endParaRPr>
          </a:p>
          <a:p>
            <a:pPr lvl="1">
              <a:lnSpc>
                <a:spcPct val="90000"/>
              </a:lnSpc>
            </a:pPr>
            <a:endParaRPr lang="fr-FR" sz="2000" dirty="0">
              <a:sym typeface="Symbol" pitchFamily="18" charset="2"/>
            </a:endParaRPr>
          </a:p>
          <a:p>
            <a:pPr lvl="1">
              <a:lnSpc>
                <a:spcPct val="90000"/>
              </a:lnSpc>
            </a:pPr>
            <a:endParaRPr lang="fr-FR" sz="2000" dirty="0">
              <a:sym typeface="Symbol" pitchFamily="18" charset="2"/>
            </a:endParaRPr>
          </a:p>
          <a:p>
            <a:pPr marL="269875" lvl="1" indent="123825">
              <a:lnSpc>
                <a:spcPct val="90000"/>
              </a:lnSpc>
            </a:pPr>
            <a:r>
              <a:rPr lang="fr-FR" sz="2000" dirty="0">
                <a:sym typeface="Symbol" pitchFamily="18" charset="2"/>
              </a:rPr>
              <a:t>Le système fonctionne en mode de défaillance  signifie:</a:t>
            </a:r>
          </a:p>
          <a:p>
            <a:pPr lvl="1">
              <a:lnSpc>
                <a:spcPct val="90000"/>
              </a:lnSpc>
            </a:pPr>
            <a:r>
              <a:rPr lang="fr-FR" sz="2000" dirty="0">
                <a:sym typeface="Symbol" pitchFamily="18" charset="2"/>
              </a:rPr>
              <a:t>y n'est pas produit conformément à la loi C, ou</a:t>
            </a:r>
          </a:p>
          <a:p>
            <a:pPr lvl="1">
              <a:lnSpc>
                <a:spcPct val="90000"/>
              </a:lnSpc>
            </a:pPr>
            <a:r>
              <a:rPr lang="fr-FR" sz="2000" dirty="0">
                <a:sym typeface="Symbol" pitchFamily="18" charset="2"/>
              </a:rPr>
              <a:t>x n'est pas produit conformément à la loi f</a:t>
            </a:r>
          </a:p>
          <a:p>
            <a:pPr marL="393192" lvl="1" indent="0">
              <a:lnSpc>
                <a:spcPct val="90000"/>
              </a:lnSpc>
              <a:buNone/>
            </a:pPr>
            <a:endParaRPr lang="en-US" sz="2000" dirty="0"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</p:txBody>
      </p:sp>
      <p:graphicFrame>
        <p:nvGraphicFramePr>
          <p:cNvPr id="22533" name="Object 4"/>
          <p:cNvGraphicFramePr>
            <a:graphicFrameLocks noChangeAspect="1"/>
          </p:cNvGraphicFramePr>
          <p:nvPr/>
        </p:nvGraphicFramePr>
        <p:xfrm>
          <a:off x="3643306" y="1492233"/>
          <a:ext cx="1998588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8" name="Equation" r:id="rId4" imgW="1371600" imgH="520700" progId="Equation.3">
                  <p:embed/>
                </p:oleObj>
              </mc:Choice>
              <mc:Fallback>
                <p:oleObj name="Equation" r:id="rId4" imgW="1371600" imgH="5207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3306" y="1492233"/>
                        <a:ext cx="1998588" cy="82232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7" name="Object 9"/>
          <p:cNvGraphicFramePr>
            <a:graphicFrameLocks noChangeAspect="1"/>
          </p:cNvGraphicFramePr>
          <p:nvPr/>
        </p:nvGraphicFramePr>
        <p:xfrm>
          <a:off x="5786446" y="1071546"/>
          <a:ext cx="1571636" cy="19308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9" name="Équation" r:id="rId6" imgW="888840" imgH="1091880" progId="Equation.3">
                  <p:embed/>
                </p:oleObj>
              </mc:Choice>
              <mc:Fallback>
                <p:oleObj name="Équation" r:id="rId6" imgW="888840" imgH="10918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6446" y="1071546"/>
                        <a:ext cx="1571636" cy="193086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8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8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8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0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830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0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830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0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830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3011" grpId="0" build="p" bldLvl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2" name="Text Box 4"/>
          <p:cNvSpPr txBox="1">
            <a:spLocks noChangeArrowheads="1"/>
          </p:cNvSpPr>
          <p:nvPr/>
        </p:nvSpPr>
        <p:spPr bwMode="auto">
          <a:xfrm>
            <a:off x="868363" y="1330325"/>
            <a:ext cx="3039615" cy="1569660"/>
          </a:xfrm>
          <a:prstGeom prst="rect">
            <a:avLst/>
          </a:prstGeom>
          <a:ln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fr-FR" sz="2400" b="1" dirty="0"/>
              <a:t>Redondance triplée</a:t>
            </a:r>
          </a:p>
          <a:p>
            <a:r>
              <a:rPr lang="fr-FR" sz="2400" i="1" dirty="0">
                <a:latin typeface="Times New Roman" pitchFamily="18" charset="0"/>
              </a:rPr>
              <a:t>y</a:t>
            </a:r>
            <a:r>
              <a:rPr lang="fr-FR" sz="2400" i="1" baseline="-25000" dirty="0">
                <a:latin typeface="Times New Roman" pitchFamily="18" charset="0"/>
              </a:rPr>
              <a:t>1</a:t>
            </a:r>
            <a:r>
              <a:rPr lang="fr-FR" sz="2400" i="1" dirty="0">
                <a:latin typeface="Times New Roman" pitchFamily="18" charset="0"/>
              </a:rPr>
              <a:t> = x</a:t>
            </a:r>
          </a:p>
          <a:p>
            <a:r>
              <a:rPr lang="fr-FR" sz="2400" i="1" dirty="0">
                <a:latin typeface="Times New Roman" pitchFamily="18" charset="0"/>
              </a:rPr>
              <a:t>y</a:t>
            </a:r>
            <a:r>
              <a:rPr lang="fr-FR" sz="2400" i="1" baseline="-25000" dirty="0">
                <a:latin typeface="Times New Roman" pitchFamily="18" charset="0"/>
              </a:rPr>
              <a:t>2</a:t>
            </a:r>
            <a:r>
              <a:rPr lang="fr-FR" sz="2400" i="1" dirty="0">
                <a:latin typeface="Times New Roman" pitchFamily="18" charset="0"/>
              </a:rPr>
              <a:t> = x</a:t>
            </a:r>
          </a:p>
          <a:p>
            <a:r>
              <a:rPr lang="fr-FR" sz="2400" i="1" dirty="0">
                <a:latin typeface="Times New Roman" pitchFamily="18" charset="0"/>
              </a:rPr>
              <a:t>y</a:t>
            </a:r>
            <a:r>
              <a:rPr lang="fr-FR" sz="2400" i="1" baseline="-25000" dirty="0">
                <a:latin typeface="Times New Roman" pitchFamily="18" charset="0"/>
              </a:rPr>
              <a:t>3</a:t>
            </a:r>
            <a:r>
              <a:rPr lang="fr-FR" sz="2400" i="1" dirty="0">
                <a:latin typeface="Times New Roman" pitchFamily="18" charset="0"/>
              </a:rPr>
              <a:t> = x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3943350" y="1444625"/>
            <a:ext cx="3507889" cy="1570038"/>
            <a:chOff x="2134" y="883"/>
            <a:chExt cx="2394" cy="989"/>
          </a:xfrm>
        </p:grpSpPr>
        <p:sp>
          <p:nvSpPr>
            <p:cNvPr id="25611" name="AutoShape 5"/>
            <p:cNvSpPr>
              <a:spLocks noChangeArrowheads="1"/>
            </p:cNvSpPr>
            <p:nvPr/>
          </p:nvSpPr>
          <p:spPr bwMode="auto">
            <a:xfrm>
              <a:off x="2134" y="1180"/>
              <a:ext cx="600" cy="246"/>
            </a:xfrm>
            <a:prstGeom prst="rightArrow">
              <a:avLst>
                <a:gd name="adj1" fmla="val 50000"/>
                <a:gd name="adj2" fmla="val 60976"/>
              </a:avLst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5612" name="Text Box 6"/>
            <p:cNvSpPr txBox="1">
              <a:spLocks noChangeArrowheads="1"/>
            </p:cNvSpPr>
            <p:nvPr/>
          </p:nvSpPr>
          <p:spPr bwMode="auto">
            <a:xfrm>
              <a:off x="3083" y="883"/>
              <a:ext cx="1445" cy="989"/>
            </a:xfrm>
            <a:prstGeom prst="rect">
              <a:avLst/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fr-FR" sz="2400" b="1" dirty="0"/>
                <a:t>Deux résidus</a:t>
              </a:r>
            </a:p>
            <a:p>
              <a:endParaRPr lang="fr-FR" sz="2400" b="1" dirty="0"/>
            </a:p>
            <a:p>
              <a:r>
                <a:rPr lang="fr-FR" sz="2400" i="1" dirty="0">
                  <a:latin typeface="Times New Roman" pitchFamily="18" charset="0"/>
                </a:rPr>
                <a:t>r</a:t>
              </a:r>
              <a:r>
                <a:rPr lang="fr-FR" sz="2400" i="1" baseline="-25000" dirty="0">
                  <a:latin typeface="Times New Roman" pitchFamily="18" charset="0"/>
                </a:rPr>
                <a:t>1</a:t>
              </a:r>
              <a:r>
                <a:rPr lang="fr-FR" sz="2400" i="1" dirty="0">
                  <a:latin typeface="Times New Roman" pitchFamily="18" charset="0"/>
                </a:rPr>
                <a:t> = y</a:t>
              </a:r>
              <a:r>
                <a:rPr lang="fr-FR" sz="2400" i="1" baseline="-25000" dirty="0">
                  <a:latin typeface="Times New Roman" pitchFamily="18" charset="0"/>
                </a:rPr>
                <a:t>1</a:t>
              </a:r>
              <a:r>
                <a:rPr lang="fr-FR" sz="2400" i="1" dirty="0">
                  <a:latin typeface="Times New Roman" pitchFamily="18" charset="0"/>
                </a:rPr>
                <a:t> - y</a:t>
              </a:r>
              <a:r>
                <a:rPr lang="fr-FR" sz="2400" i="1" baseline="-25000" dirty="0">
                  <a:latin typeface="Times New Roman" pitchFamily="18" charset="0"/>
                </a:rPr>
                <a:t>2</a:t>
              </a:r>
              <a:r>
                <a:rPr lang="fr-FR" sz="2400" i="1" dirty="0">
                  <a:latin typeface="Times New Roman" pitchFamily="18" charset="0"/>
                </a:rPr>
                <a:t> = 0</a:t>
              </a:r>
            </a:p>
            <a:p>
              <a:r>
                <a:rPr lang="fr-FR" sz="2400" i="1" dirty="0">
                  <a:latin typeface="Times New Roman" pitchFamily="18" charset="0"/>
                </a:rPr>
                <a:t>r</a:t>
              </a:r>
              <a:r>
                <a:rPr lang="fr-FR" sz="2400" i="1" baseline="-25000" dirty="0">
                  <a:latin typeface="Times New Roman" pitchFamily="18" charset="0"/>
                </a:rPr>
                <a:t>2</a:t>
              </a:r>
              <a:r>
                <a:rPr lang="fr-FR" sz="2400" i="1" dirty="0">
                  <a:latin typeface="Times New Roman" pitchFamily="18" charset="0"/>
                </a:rPr>
                <a:t> = y</a:t>
              </a:r>
              <a:r>
                <a:rPr lang="fr-FR" sz="2400" i="1" baseline="-25000" dirty="0">
                  <a:latin typeface="Times New Roman" pitchFamily="18" charset="0"/>
                </a:rPr>
                <a:t>2</a:t>
              </a:r>
              <a:r>
                <a:rPr lang="fr-FR" sz="2400" i="1" dirty="0">
                  <a:latin typeface="Times New Roman" pitchFamily="18" charset="0"/>
                </a:rPr>
                <a:t> - y</a:t>
              </a:r>
              <a:r>
                <a:rPr lang="fr-FR" sz="2400" i="1" baseline="-25000" dirty="0">
                  <a:latin typeface="Times New Roman" pitchFamily="18" charset="0"/>
                </a:rPr>
                <a:t>3</a:t>
              </a:r>
              <a:r>
                <a:rPr lang="fr-FR" sz="2400" i="1" dirty="0">
                  <a:latin typeface="Times New Roman" pitchFamily="18" charset="0"/>
                </a:rPr>
                <a:t> = 0</a:t>
              </a:r>
            </a:p>
          </p:txBody>
        </p:sp>
      </p:grpSp>
      <p:sp>
        <p:nvSpPr>
          <p:cNvPr id="421895" name="Text Box 7"/>
          <p:cNvSpPr txBox="1">
            <a:spLocks noChangeArrowheads="1"/>
          </p:cNvSpPr>
          <p:nvPr/>
        </p:nvSpPr>
        <p:spPr bwMode="auto">
          <a:xfrm>
            <a:off x="400050" y="3441700"/>
            <a:ext cx="8477250" cy="83099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fr-FR" sz="2400" dirty="0">
                <a:solidFill>
                  <a:srgbClr val="FF0000"/>
                </a:solidFill>
                <a:latin typeface="Times New Roman" pitchFamily="18" charset="0"/>
              </a:rPr>
              <a:t>Remarque</a:t>
            </a:r>
          </a:p>
          <a:p>
            <a:pPr>
              <a:buFont typeface="Arial" pitchFamily="34" charset="0"/>
              <a:buChar char="•"/>
            </a:pPr>
            <a:r>
              <a:rPr lang="fr-FR" sz="2400" b="1" dirty="0">
                <a:solidFill>
                  <a:srgbClr val="000066"/>
                </a:solidFill>
                <a:latin typeface="Times New Roman" pitchFamily="18" charset="0"/>
              </a:rPr>
              <a:t>toute combinaison linéaire de résidus est un résidu (r</a:t>
            </a:r>
            <a:r>
              <a:rPr lang="fr-FR" sz="2400" b="1" baseline="-25000" dirty="0">
                <a:solidFill>
                  <a:srgbClr val="000066"/>
                </a:solidFill>
                <a:latin typeface="Times New Roman" pitchFamily="18" charset="0"/>
              </a:rPr>
              <a:t>3</a:t>
            </a:r>
            <a:r>
              <a:rPr lang="fr-FR" sz="2400" b="1" dirty="0">
                <a:solidFill>
                  <a:srgbClr val="000066"/>
                </a:solidFill>
                <a:latin typeface="Times New Roman" pitchFamily="18" charset="0"/>
              </a:rPr>
              <a:t> = y</a:t>
            </a:r>
            <a:r>
              <a:rPr lang="fr-FR" sz="2400" b="1" baseline="-25000" dirty="0">
                <a:solidFill>
                  <a:srgbClr val="000066"/>
                </a:solidFill>
                <a:latin typeface="Times New Roman" pitchFamily="18" charset="0"/>
              </a:rPr>
              <a:t>2</a:t>
            </a:r>
            <a:r>
              <a:rPr lang="fr-FR" sz="2400" b="1" dirty="0">
                <a:solidFill>
                  <a:srgbClr val="000066"/>
                </a:solidFill>
                <a:latin typeface="Times New Roman" pitchFamily="18" charset="0"/>
              </a:rPr>
              <a:t> - y</a:t>
            </a:r>
            <a:r>
              <a:rPr lang="fr-FR" sz="2400" b="1" baseline="-25000" dirty="0">
                <a:solidFill>
                  <a:srgbClr val="000066"/>
                </a:solidFill>
                <a:latin typeface="Times New Roman" pitchFamily="18" charset="0"/>
              </a:rPr>
              <a:t>3</a:t>
            </a:r>
            <a:r>
              <a:rPr lang="fr-FR" sz="2400" b="1" dirty="0">
                <a:solidFill>
                  <a:srgbClr val="000066"/>
                </a:solidFill>
                <a:latin typeface="Times New Roman" pitchFamily="18" charset="0"/>
              </a:rPr>
              <a:t>)</a:t>
            </a:r>
          </a:p>
        </p:txBody>
      </p:sp>
      <p:sp>
        <p:nvSpPr>
          <p:cNvPr id="25605" name="Text Box 8"/>
          <p:cNvSpPr txBox="1">
            <a:spLocks noChangeArrowheads="1"/>
          </p:cNvSpPr>
          <p:nvPr/>
        </p:nvSpPr>
        <p:spPr bwMode="auto">
          <a:xfrm>
            <a:off x="2008188" y="5145088"/>
            <a:ext cx="184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endParaRPr lang="fr-FR" sz="2400">
              <a:latin typeface="Times New Roman" pitchFamily="18" charset="0"/>
            </a:endParaRPr>
          </a:p>
        </p:txBody>
      </p:sp>
      <p:sp>
        <p:nvSpPr>
          <p:cNvPr id="421898" name="Rectangle 10"/>
          <p:cNvSpPr>
            <a:spLocks noGrp="1" noChangeArrowheads="1"/>
          </p:cNvSpPr>
          <p:nvPr>
            <p:ph type="title"/>
          </p:nvPr>
        </p:nvSpPr>
        <p:spPr>
          <a:xfrm>
            <a:off x="1214415" y="119063"/>
            <a:ext cx="5854724" cy="549275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4000" b="1" dirty="0"/>
              <a:t>Comment </a:t>
            </a:r>
            <a:r>
              <a:rPr lang="en-US" sz="4000" b="1" dirty="0" err="1"/>
              <a:t>isoler</a:t>
            </a:r>
            <a:r>
              <a:rPr lang="en-US" sz="4000" b="1" dirty="0"/>
              <a:t> le </a:t>
            </a:r>
            <a:r>
              <a:rPr lang="en-US" sz="4000" b="1" dirty="0" err="1"/>
              <a:t>défaut</a:t>
            </a:r>
            <a:r>
              <a:rPr lang="en-US" sz="4000" b="1" dirty="0"/>
              <a:t> ?</a:t>
            </a:r>
          </a:p>
        </p:txBody>
      </p: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333375" y="4833940"/>
            <a:ext cx="8234363" cy="1474788"/>
            <a:chOff x="228" y="3045"/>
            <a:chExt cx="5619" cy="929"/>
          </a:xfrm>
        </p:grpSpPr>
        <p:graphicFrame>
          <p:nvGraphicFramePr>
            <p:cNvPr id="25608" name="Object 9"/>
            <p:cNvGraphicFramePr>
              <a:graphicFrameLocks noChangeAspect="1"/>
            </p:cNvGraphicFramePr>
            <p:nvPr/>
          </p:nvGraphicFramePr>
          <p:xfrm>
            <a:off x="3490" y="3045"/>
            <a:ext cx="2357" cy="9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624" name="Équation" r:id="rId4" imgW="1612900" imgH="711200" progId="Equation.3">
                    <p:embed/>
                  </p:oleObj>
                </mc:Choice>
                <mc:Fallback>
                  <p:oleObj name="Équation" r:id="rId4" imgW="1612900" imgH="711200" progId="Equation.3">
                    <p:embed/>
                    <p:pic>
                      <p:nvPicPr>
                        <p:cNvPr id="0" name="Picture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90" y="3045"/>
                          <a:ext cx="2357" cy="912"/>
                        </a:xfrm>
                        <a:prstGeom prst="rect">
                          <a:avLst/>
                        </a:prstGeom>
                        <a:solidFill>
                          <a:schemeClr val="hlink"/>
                        </a:solidFill>
                        <a:ln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5609" name="Text Box 12"/>
            <p:cNvSpPr txBox="1">
              <a:spLocks noChangeArrowheads="1"/>
            </p:cNvSpPr>
            <p:nvPr/>
          </p:nvSpPr>
          <p:spPr bwMode="auto">
            <a:xfrm>
              <a:off x="228" y="3218"/>
              <a:ext cx="2732" cy="75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fr-FR" sz="2400" dirty="0">
                  <a:solidFill>
                    <a:srgbClr val="000066"/>
                  </a:solidFill>
                  <a:latin typeface="Times New Roman" pitchFamily="18" charset="0"/>
                </a:rPr>
                <a:t>L'ensemble  {r</a:t>
              </a:r>
              <a:r>
                <a:rPr lang="fr-FR" sz="2400" baseline="-25000" dirty="0">
                  <a:solidFill>
                    <a:srgbClr val="000066"/>
                  </a:solidFill>
                  <a:latin typeface="Times New Roman" pitchFamily="18" charset="0"/>
                </a:rPr>
                <a:t>1</a:t>
              </a:r>
              <a:r>
                <a:rPr lang="fr-FR" sz="2400" dirty="0">
                  <a:solidFill>
                    <a:srgbClr val="000066"/>
                  </a:solidFill>
                  <a:latin typeface="Times New Roman" pitchFamily="18" charset="0"/>
                </a:rPr>
                <a:t>, r</a:t>
              </a:r>
              <a:r>
                <a:rPr lang="fr-FR" sz="2400" baseline="-25000" dirty="0">
                  <a:solidFill>
                    <a:srgbClr val="000066"/>
                  </a:solidFill>
                  <a:latin typeface="Times New Roman" pitchFamily="18" charset="0"/>
                </a:rPr>
                <a:t>2</a:t>
              </a:r>
              <a:r>
                <a:rPr lang="fr-FR" sz="2400" dirty="0">
                  <a:solidFill>
                    <a:srgbClr val="000066"/>
                  </a:solidFill>
                  <a:latin typeface="Times New Roman" pitchFamily="18" charset="0"/>
                </a:rPr>
                <a:t> } est une base résiduelle dans le sens suivant :</a:t>
              </a:r>
            </a:p>
          </p:txBody>
        </p:sp>
        <p:sp>
          <p:nvSpPr>
            <p:cNvPr id="25610" name="AutoShape 13"/>
            <p:cNvSpPr>
              <a:spLocks noChangeArrowheads="1"/>
            </p:cNvSpPr>
            <p:nvPr/>
          </p:nvSpPr>
          <p:spPr bwMode="auto">
            <a:xfrm>
              <a:off x="3045" y="3401"/>
              <a:ext cx="402" cy="229"/>
            </a:xfrm>
            <a:prstGeom prst="rightArrow">
              <a:avLst>
                <a:gd name="adj1" fmla="val 50000"/>
                <a:gd name="adj2" fmla="val 43886"/>
              </a:avLst>
            </a:prstGeom>
            <a:solidFill>
              <a:srgbClr val="00FF00"/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218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218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421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1892" grpId="0" animBg="1"/>
      <p:bldP spid="42189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4"/>
          <p:cNvSpPr txBox="1">
            <a:spLocks noChangeArrowheads="1"/>
          </p:cNvSpPr>
          <p:nvPr/>
        </p:nvSpPr>
        <p:spPr bwMode="auto">
          <a:xfrm>
            <a:off x="2000250" y="51450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endParaRPr lang="fr-FR" sz="2400">
              <a:latin typeface="Times New Roman" pitchFamily="18" charset="0"/>
            </a:endParaRPr>
          </a:p>
        </p:txBody>
      </p:sp>
      <p:sp>
        <p:nvSpPr>
          <p:cNvPr id="423952" name="Rectangle 16"/>
          <p:cNvSpPr>
            <a:spLocks noGrp="1" noChangeArrowheads="1"/>
          </p:cNvSpPr>
          <p:nvPr>
            <p:ph type="title"/>
          </p:nvPr>
        </p:nvSpPr>
        <p:spPr>
          <a:xfrm>
            <a:off x="1000100" y="119063"/>
            <a:ext cx="6000792" cy="549275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b="1" dirty="0"/>
              <a:t>Isolation de </a:t>
            </a:r>
            <a:r>
              <a:rPr lang="en-US" b="1" dirty="0" err="1"/>
              <a:t>défaut</a:t>
            </a:r>
            <a:r>
              <a:rPr lang="en-US" b="1" dirty="0"/>
              <a:t> 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284163" y="1208088"/>
            <a:ext cx="6010275" cy="1739900"/>
            <a:chOff x="194" y="761"/>
            <a:chExt cx="4101" cy="1096"/>
          </a:xfrm>
        </p:grpSpPr>
        <p:sp>
          <p:nvSpPr>
            <p:cNvPr id="26636" name="Text Box 5"/>
            <p:cNvSpPr txBox="1">
              <a:spLocks noChangeArrowheads="1"/>
            </p:cNvSpPr>
            <p:nvPr/>
          </p:nvSpPr>
          <p:spPr bwMode="auto">
            <a:xfrm>
              <a:off x="194" y="761"/>
              <a:ext cx="2063" cy="756"/>
            </a:xfrm>
            <a:prstGeom prst="rect">
              <a:avLst/>
            </a:prstGeom>
            <a:noFill/>
            <a:ln w="12700" cap="sq">
              <a:solidFill>
                <a:srgbClr val="00FF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fr-FR" b="1" dirty="0">
                  <a:latin typeface="Times New Roman" pitchFamily="18" charset="0"/>
                </a:rPr>
                <a:t>Redondance  triplée</a:t>
              </a:r>
            </a:p>
            <a:p>
              <a:r>
                <a:rPr lang="fr-FR" b="1" i="1" dirty="0">
                  <a:latin typeface="Times New Roman" pitchFamily="18" charset="0"/>
                </a:rPr>
                <a:t>y</a:t>
              </a:r>
              <a:r>
                <a:rPr lang="fr-FR" b="1" i="1" baseline="-25000" dirty="0">
                  <a:latin typeface="Times New Roman" pitchFamily="18" charset="0"/>
                </a:rPr>
                <a:t>1</a:t>
              </a:r>
              <a:r>
                <a:rPr lang="fr-FR" b="1" i="1" dirty="0">
                  <a:latin typeface="Times New Roman" pitchFamily="18" charset="0"/>
                </a:rPr>
                <a:t> = x + f</a:t>
              </a:r>
              <a:r>
                <a:rPr lang="fr-FR" b="1" i="1" baseline="-25000" dirty="0">
                  <a:latin typeface="Times New Roman" pitchFamily="18" charset="0"/>
                </a:rPr>
                <a:t>1</a:t>
              </a:r>
              <a:r>
                <a:rPr lang="fr-FR" b="1" i="1" dirty="0">
                  <a:latin typeface="Times New Roman" pitchFamily="18" charset="0"/>
                </a:rPr>
                <a:t>	x = y</a:t>
              </a:r>
              <a:r>
                <a:rPr lang="fr-FR" b="1" i="1" baseline="-25000" dirty="0">
                  <a:latin typeface="Times New Roman" pitchFamily="18" charset="0"/>
                </a:rPr>
                <a:t>1</a:t>
              </a:r>
              <a:r>
                <a:rPr lang="fr-FR" b="1" i="1" dirty="0">
                  <a:latin typeface="Times New Roman" pitchFamily="18" charset="0"/>
                </a:rPr>
                <a:t> - f</a:t>
              </a:r>
              <a:r>
                <a:rPr lang="fr-FR" b="1" i="1" baseline="-25000" dirty="0">
                  <a:latin typeface="Times New Roman" pitchFamily="18" charset="0"/>
                </a:rPr>
                <a:t>1</a:t>
              </a:r>
            </a:p>
            <a:p>
              <a:r>
                <a:rPr lang="fr-FR" b="1" i="1" dirty="0">
                  <a:latin typeface="Times New Roman" pitchFamily="18" charset="0"/>
                </a:rPr>
                <a:t>y</a:t>
              </a:r>
              <a:r>
                <a:rPr lang="fr-FR" b="1" i="1" baseline="-25000" dirty="0">
                  <a:latin typeface="Times New Roman" pitchFamily="18" charset="0"/>
                </a:rPr>
                <a:t>2</a:t>
              </a:r>
              <a:r>
                <a:rPr lang="fr-FR" b="1" i="1" dirty="0">
                  <a:latin typeface="Times New Roman" pitchFamily="18" charset="0"/>
                </a:rPr>
                <a:t> = x + f</a:t>
              </a:r>
              <a:r>
                <a:rPr lang="fr-FR" b="1" i="1" baseline="-25000" dirty="0">
                  <a:latin typeface="Times New Roman" pitchFamily="18" charset="0"/>
                </a:rPr>
                <a:t>2</a:t>
              </a:r>
              <a:r>
                <a:rPr lang="fr-FR" b="1" i="1" dirty="0">
                  <a:latin typeface="Times New Roman" pitchFamily="18" charset="0"/>
                </a:rPr>
                <a:t>	x = y</a:t>
              </a:r>
              <a:r>
                <a:rPr lang="fr-FR" b="1" i="1" baseline="-25000" dirty="0">
                  <a:latin typeface="Times New Roman" pitchFamily="18" charset="0"/>
                </a:rPr>
                <a:t>2 </a:t>
              </a:r>
              <a:r>
                <a:rPr lang="fr-FR" b="1" i="1" dirty="0">
                  <a:latin typeface="Times New Roman" pitchFamily="18" charset="0"/>
                </a:rPr>
                <a:t>- f</a:t>
              </a:r>
              <a:r>
                <a:rPr lang="fr-FR" b="1" i="1" baseline="-25000" dirty="0">
                  <a:latin typeface="Times New Roman" pitchFamily="18" charset="0"/>
                </a:rPr>
                <a:t>2</a:t>
              </a:r>
            </a:p>
            <a:p>
              <a:r>
                <a:rPr lang="fr-FR" b="1" i="1" dirty="0">
                  <a:latin typeface="Times New Roman" pitchFamily="18" charset="0"/>
                </a:rPr>
                <a:t>y</a:t>
              </a:r>
              <a:r>
                <a:rPr lang="fr-FR" b="1" i="1" baseline="-25000" dirty="0">
                  <a:latin typeface="Times New Roman" pitchFamily="18" charset="0"/>
                </a:rPr>
                <a:t>3</a:t>
              </a:r>
              <a:r>
                <a:rPr lang="fr-FR" b="1" i="1" dirty="0">
                  <a:latin typeface="Times New Roman" pitchFamily="18" charset="0"/>
                </a:rPr>
                <a:t> = x + f</a:t>
              </a:r>
              <a:r>
                <a:rPr lang="fr-FR" b="1" i="1" baseline="-25000" dirty="0">
                  <a:latin typeface="Times New Roman" pitchFamily="18" charset="0"/>
                </a:rPr>
                <a:t>3</a:t>
              </a:r>
              <a:r>
                <a:rPr lang="fr-FR" b="1" i="1" dirty="0">
                  <a:latin typeface="Times New Roman" pitchFamily="18" charset="0"/>
                </a:rPr>
                <a:t>	x = y</a:t>
              </a:r>
              <a:r>
                <a:rPr lang="fr-FR" b="1" i="1" baseline="-25000" dirty="0">
                  <a:latin typeface="Times New Roman" pitchFamily="18" charset="0"/>
                </a:rPr>
                <a:t>3</a:t>
              </a:r>
              <a:r>
                <a:rPr lang="fr-FR" b="1" i="1" dirty="0">
                  <a:latin typeface="Times New Roman" pitchFamily="18" charset="0"/>
                </a:rPr>
                <a:t> - f</a:t>
              </a:r>
              <a:r>
                <a:rPr lang="fr-FR" b="1" i="1" baseline="-25000" dirty="0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26637" name="Text Box 7"/>
            <p:cNvSpPr txBox="1">
              <a:spLocks noChangeArrowheads="1"/>
            </p:cNvSpPr>
            <p:nvPr/>
          </p:nvSpPr>
          <p:spPr bwMode="auto">
            <a:xfrm>
              <a:off x="3283" y="1116"/>
              <a:ext cx="1012" cy="407"/>
            </a:xfrm>
            <a:prstGeom prst="rect">
              <a:avLst/>
            </a:prstGeom>
            <a:noFill/>
            <a:ln w="12700" cap="sq">
              <a:solidFill>
                <a:srgbClr val="00206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fr-FR" b="1" i="1" dirty="0">
                  <a:solidFill>
                    <a:srgbClr val="0070C0"/>
                  </a:solidFill>
                  <a:latin typeface="Times New Roman" pitchFamily="18" charset="0"/>
                </a:rPr>
                <a:t>y</a:t>
              </a:r>
              <a:r>
                <a:rPr lang="fr-FR" b="1" i="1" baseline="-25000" dirty="0">
                  <a:solidFill>
                    <a:srgbClr val="0070C0"/>
                  </a:solidFill>
                  <a:latin typeface="Times New Roman" pitchFamily="18" charset="0"/>
                </a:rPr>
                <a:t>1</a:t>
              </a:r>
              <a:r>
                <a:rPr lang="fr-FR" b="1" i="1" dirty="0">
                  <a:solidFill>
                    <a:srgbClr val="0070C0"/>
                  </a:solidFill>
                  <a:latin typeface="Times New Roman" pitchFamily="18" charset="0"/>
                </a:rPr>
                <a:t> - f</a:t>
              </a:r>
              <a:r>
                <a:rPr lang="fr-FR" b="1" i="1" baseline="-25000" dirty="0">
                  <a:solidFill>
                    <a:srgbClr val="0070C0"/>
                  </a:solidFill>
                  <a:latin typeface="Times New Roman" pitchFamily="18" charset="0"/>
                </a:rPr>
                <a:t>1</a:t>
              </a:r>
              <a:r>
                <a:rPr lang="fr-FR" b="1" i="1" dirty="0">
                  <a:solidFill>
                    <a:srgbClr val="0070C0"/>
                  </a:solidFill>
                  <a:latin typeface="Times New Roman" pitchFamily="18" charset="0"/>
                </a:rPr>
                <a:t> = y</a:t>
              </a:r>
              <a:r>
                <a:rPr lang="fr-FR" b="1" i="1" baseline="-25000" dirty="0">
                  <a:solidFill>
                    <a:srgbClr val="0070C0"/>
                  </a:solidFill>
                  <a:latin typeface="Times New Roman" pitchFamily="18" charset="0"/>
                </a:rPr>
                <a:t>2</a:t>
              </a:r>
              <a:r>
                <a:rPr lang="fr-FR" b="1" i="1" dirty="0">
                  <a:solidFill>
                    <a:srgbClr val="0070C0"/>
                  </a:solidFill>
                  <a:latin typeface="Times New Roman" pitchFamily="18" charset="0"/>
                </a:rPr>
                <a:t> - f</a:t>
              </a:r>
              <a:r>
                <a:rPr lang="fr-FR" b="1" i="1" baseline="-25000" dirty="0">
                  <a:solidFill>
                    <a:srgbClr val="0070C0"/>
                  </a:solidFill>
                  <a:latin typeface="Times New Roman" pitchFamily="18" charset="0"/>
                </a:rPr>
                <a:t>2</a:t>
              </a:r>
            </a:p>
            <a:p>
              <a:r>
                <a:rPr lang="fr-FR" b="1" i="1" dirty="0">
                  <a:solidFill>
                    <a:srgbClr val="0070C0"/>
                  </a:solidFill>
                  <a:latin typeface="Times New Roman" pitchFamily="18" charset="0"/>
                </a:rPr>
                <a:t>y</a:t>
              </a:r>
              <a:r>
                <a:rPr lang="fr-FR" b="1" i="1" baseline="-25000" dirty="0">
                  <a:solidFill>
                    <a:srgbClr val="0070C0"/>
                  </a:solidFill>
                  <a:latin typeface="Times New Roman" pitchFamily="18" charset="0"/>
                </a:rPr>
                <a:t>2</a:t>
              </a:r>
              <a:r>
                <a:rPr lang="fr-FR" b="1" i="1" dirty="0">
                  <a:solidFill>
                    <a:srgbClr val="0070C0"/>
                  </a:solidFill>
                  <a:latin typeface="Times New Roman" pitchFamily="18" charset="0"/>
                </a:rPr>
                <a:t> - f</a:t>
              </a:r>
              <a:r>
                <a:rPr lang="fr-FR" b="1" i="1" baseline="-25000" dirty="0">
                  <a:solidFill>
                    <a:srgbClr val="0070C0"/>
                  </a:solidFill>
                  <a:latin typeface="Times New Roman" pitchFamily="18" charset="0"/>
                </a:rPr>
                <a:t>2</a:t>
              </a:r>
              <a:r>
                <a:rPr lang="fr-FR" b="1" i="1" dirty="0">
                  <a:solidFill>
                    <a:srgbClr val="0070C0"/>
                  </a:solidFill>
                  <a:latin typeface="Times New Roman" pitchFamily="18" charset="0"/>
                </a:rPr>
                <a:t> = y</a:t>
              </a:r>
              <a:r>
                <a:rPr lang="fr-FR" b="1" i="1" baseline="-25000" dirty="0">
                  <a:solidFill>
                    <a:srgbClr val="0070C0"/>
                  </a:solidFill>
                  <a:latin typeface="Times New Roman" pitchFamily="18" charset="0"/>
                </a:rPr>
                <a:t>3</a:t>
              </a:r>
              <a:r>
                <a:rPr lang="fr-FR" b="1" i="1" dirty="0">
                  <a:solidFill>
                    <a:srgbClr val="0070C0"/>
                  </a:solidFill>
                  <a:latin typeface="Times New Roman" pitchFamily="18" charset="0"/>
                </a:rPr>
                <a:t> - f</a:t>
              </a:r>
              <a:r>
                <a:rPr lang="fr-FR" b="1" i="1" baseline="-25000" dirty="0">
                  <a:solidFill>
                    <a:srgbClr val="0070C0"/>
                  </a:solidFill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26638" name="AutoShape 17"/>
            <p:cNvSpPr>
              <a:spLocks noChangeArrowheads="1"/>
            </p:cNvSpPr>
            <p:nvPr/>
          </p:nvSpPr>
          <p:spPr bwMode="auto">
            <a:xfrm rot="-5400000">
              <a:off x="2929" y="1177"/>
              <a:ext cx="143" cy="528"/>
            </a:xfrm>
            <a:prstGeom prst="downArrow">
              <a:avLst>
                <a:gd name="adj1" fmla="val 50000"/>
                <a:gd name="adj2" fmla="val 92308"/>
              </a:avLst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6639" name="AutoShape 18"/>
            <p:cNvSpPr>
              <a:spLocks/>
            </p:cNvSpPr>
            <p:nvPr/>
          </p:nvSpPr>
          <p:spPr bwMode="auto">
            <a:xfrm>
              <a:off x="2449" y="1061"/>
              <a:ext cx="247" cy="796"/>
            </a:xfrm>
            <a:prstGeom prst="rightBrace">
              <a:avLst>
                <a:gd name="adj1" fmla="val 26856"/>
                <a:gd name="adj2" fmla="val 50000"/>
              </a:avLst>
            </a:prstGeom>
            <a:noFill/>
            <a:ln w="2857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3786432" y="2868613"/>
            <a:ext cx="5357447" cy="3022601"/>
            <a:chOff x="2584" y="1807"/>
            <a:chExt cx="3656" cy="1904"/>
          </a:xfrm>
        </p:grpSpPr>
        <p:sp>
          <p:nvSpPr>
            <p:cNvPr id="26630" name="AutoShape 8"/>
            <p:cNvSpPr>
              <a:spLocks noChangeArrowheads="1"/>
            </p:cNvSpPr>
            <p:nvPr/>
          </p:nvSpPr>
          <p:spPr bwMode="auto">
            <a:xfrm>
              <a:off x="3708" y="1807"/>
              <a:ext cx="143" cy="528"/>
            </a:xfrm>
            <a:prstGeom prst="downArrow">
              <a:avLst>
                <a:gd name="adj1" fmla="val 50000"/>
                <a:gd name="adj2" fmla="val 92308"/>
              </a:avLst>
            </a:prstGeom>
            <a:solidFill>
              <a:srgbClr val="00FF00"/>
            </a:solidFill>
            <a:ln w="12700" cap="sq">
              <a:solidFill>
                <a:srgbClr val="00FF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6631" name="Text Box 9"/>
            <p:cNvSpPr txBox="1">
              <a:spLocks noChangeArrowheads="1"/>
            </p:cNvSpPr>
            <p:nvPr/>
          </p:nvSpPr>
          <p:spPr bwMode="auto">
            <a:xfrm>
              <a:off x="3085" y="2360"/>
              <a:ext cx="1321" cy="407"/>
            </a:xfrm>
            <a:prstGeom prst="rect">
              <a:avLst/>
            </a:prstGeom>
            <a:noFill/>
            <a:ln w="12700" cap="sq">
              <a:solidFill>
                <a:srgbClr val="00FF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fr-FR" b="1">
                  <a:latin typeface="Times New Roman" pitchFamily="18" charset="0"/>
                </a:rPr>
                <a:t>r</a:t>
              </a:r>
              <a:r>
                <a:rPr lang="fr-FR" b="1" baseline="-25000">
                  <a:latin typeface="Times New Roman" pitchFamily="18" charset="0"/>
                </a:rPr>
                <a:t>1</a:t>
              </a:r>
              <a:r>
                <a:rPr lang="fr-FR" b="1">
                  <a:latin typeface="Times New Roman" pitchFamily="18" charset="0"/>
                </a:rPr>
                <a:t> = y</a:t>
              </a:r>
              <a:r>
                <a:rPr lang="fr-FR" b="1" baseline="-25000">
                  <a:latin typeface="Times New Roman" pitchFamily="18" charset="0"/>
                </a:rPr>
                <a:t>1</a:t>
              </a:r>
              <a:r>
                <a:rPr lang="fr-FR" b="1">
                  <a:latin typeface="Times New Roman" pitchFamily="18" charset="0"/>
                </a:rPr>
                <a:t> - y</a:t>
              </a:r>
              <a:r>
                <a:rPr lang="fr-FR" b="1" baseline="-25000">
                  <a:latin typeface="Times New Roman" pitchFamily="18" charset="0"/>
                </a:rPr>
                <a:t>2</a:t>
              </a:r>
              <a:r>
                <a:rPr lang="fr-FR" b="1">
                  <a:latin typeface="Times New Roman" pitchFamily="18" charset="0"/>
                </a:rPr>
                <a:t> = f</a:t>
              </a:r>
              <a:r>
                <a:rPr lang="fr-FR" b="1" baseline="-25000">
                  <a:latin typeface="Times New Roman" pitchFamily="18" charset="0"/>
                </a:rPr>
                <a:t>1</a:t>
              </a:r>
              <a:r>
                <a:rPr lang="fr-FR" b="1">
                  <a:latin typeface="Times New Roman" pitchFamily="18" charset="0"/>
                </a:rPr>
                <a:t> - f</a:t>
              </a:r>
              <a:r>
                <a:rPr lang="fr-FR" b="1" baseline="-25000">
                  <a:latin typeface="Times New Roman" pitchFamily="18" charset="0"/>
                </a:rPr>
                <a:t>2</a:t>
              </a:r>
            </a:p>
            <a:p>
              <a:r>
                <a:rPr lang="fr-FR" b="1">
                  <a:latin typeface="Times New Roman" pitchFamily="18" charset="0"/>
                </a:rPr>
                <a:t>r</a:t>
              </a:r>
              <a:r>
                <a:rPr lang="fr-FR" b="1" baseline="-25000">
                  <a:latin typeface="Times New Roman" pitchFamily="18" charset="0"/>
                </a:rPr>
                <a:t>2</a:t>
              </a:r>
              <a:r>
                <a:rPr lang="fr-FR" b="1">
                  <a:latin typeface="Times New Roman" pitchFamily="18" charset="0"/>
                </a:rPr>
                <a:t> = y</a:t>
              </a:r>
              <a:r>
                <a:rPr lang="fr-FR" b="1" baseline="-25000">
                  <a:latin typeface="Times New Roman" pitchFamily="18" charset="0"/>
                </a:rPr>
                <a:t>2</a:t>
              </a:r>
              <a:r>
                <a:rPr lang="fr-FR" b="1">
                  <a:latin typeface="Times New Roman" pitchFamily="18" charset="0"/>
                </a:rPr>
                <a:t> - y</a:t>
              </a:r>
              <a:r>
                <a:rPr lang="fr-FR" b="1" baseline="-25000">
                  <a:latin typeface="Times New Roman" pitchFamily="18" charset="0"/>
                </a:rPr>
                <a:t>3</a:t>
              </a:r>
              <a:r>
                <a:rPr lang="fr-FR" b="1">
                  <a:latin typeface="Times New Roman" pitchFamily="18" charset="0"/>
                </a:rPr>
                <a:t> = f</a:t>
              </a:r>
              <a:r>
                <a:rPr lang="fr-FR" b="1" baseline="-25000">
                  <a:latin typeface="Times New Roman" pitchFamily="18" charset="0"/>
                </a:rPr>
                <a:t>2</a:t>
              </a:r>
              <a:r>
                <a:rPr lang="fr-FR" b="1">
                  <a:latin typeface="Times New Roman" pitchFamily="18" charset="0"/>
                </a:rPr>
                <a:t> - f</a:t>
              </a:r>
              <a:r>
                <a:rPr lang="fr-FR" b="1" baseline="-25000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26632" name="Text Box 11"/>
            <p:cNvSpPr txBox="1">
              <a:spLocks noChangeArrowheads="1"/>
            </p:cNvSpPr>
            <p:nvPr/>
          </p:nvSpPr>
          <p:spPr bwMode="auto">
            <a:xfrm>
              <a:off x="2584" y="3420"/>
              <a:ext cx="152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fr-FR" sz="2400" dirty="0">
                  <a:latin typeface="Times New Roman" pitchFamily="18" charset="0"/>
                </a:rPr>
                <a:t>Forme de Calcul</a:t>
              </a:r>
            </a:p>
          </p:txBody>
        </p:sp>
        <p:sp>
          <p:nvSpPr>
            <p:cNvPr id="26633" name="Line 12"/>
            <p:cNvSpPr>
              <a:spLocks noChangeShapeType="1"/>
            </p:cNvSpPr>
            <p:nvPr/>
          </p:nvSpPr>
          <p:spPr bwMode="auto">
            <a:xfrm flipH="1" flipV="1">
              <a:off x="3873" y="2963"/>
              <a:ext cx="17" cy="484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6634" name="Text Box 14"/>
            <p:cNvSpPr txBox="1">
              <a:spLocks noChangeArrowheads="1"/>
            </p:cNvSpPr>
            <p:nvPr/>
          </p:nvSpPr>
          <p:spPr bwMode="auto">
            <a:xfrm>
              <a:off x="4462" y="3375"/>
              <a:ext cx="177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fr-FR" sz="2400" dirty="0">
                  <a:latin typeface="Times New Roman" pitchFamily="18" charset="0"/>
                </a:rPr>
                <a:t>Forme d'Evaluation</a:t>
              </a:r>
            </a:p>
          </p:txBody>
        </p:sp>
        <p:sp>
          <p:nvSpPr>
            <p:cNvPr id="26635" name="Line 19"/>
            <p:cNvSpPr>
              <a:spLocks noChangeShapeType="1"/>
            </p:cNvSpPr>
            <p:nvPr/>
          </p:nvSpPr>
          <p:spPr bwMode="auto">
            <a:xfrm flipH="1" flipV="1">
              <a:off x="4558" y="2963"/>
              <a:ext cx="17" cy="484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007" name="Rectangle 23"/>
          <p:cNvSpPr>
            <a:spLocks noGrp="1" noChangeArrowheads="1"/>
          </p:cNvSpPr>
          <p:nvPr>
            <p:ph type="title"/>
          </p:nvPr>
        </p:nvSpPr>
        <p:spPr>
          <a:xfrm>
            <a:off x="1714480" y="119063"/>
            <a:ext cx="5072098" cy="5492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b="1" dirty="0"/>
              <a:t>Isolation des </a:t>
            </a:r>
            <a:r>
              <a:rPr lang="en-US" b="1" dirty="0" err="1"/>
              <a:t>défauts</a:t>
            </a:r>
            <a:endParaRPr lang="en-US" b="1" dirty="0"/>
          </a:p>
        </p:txBody>
      </p:sp>
      <p:sp>
        <p:nvSpPr>
          <p:cNvPr id="27651" name="AutoShape 22"/>
          <p:cNvSpPr>
            <a:spLocks noChangeArrowheads="1"/>
          </p:cNvSpPr>
          <p:nvPr/>
        </p:nvSpPr>
        <p:spPr bwMode="auto">
          <a:xfrm>
            <a:off x="5186363" y="5670550"/>
            <a:ext cx="3679825" cy="1038225"/>
          </a:xfrm>
          <a:prstGeom prst="irregularSeal1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/>
            <a:r>
              <a:rPr lang="fr-FR" sz="2400" b="1" dirty="0">
                <a:solidFill>
                  <a:srgbClr val="0070C0"/>
                </a:solidFill>
                <a:latin typeface="Times New Roman" pitchFamily="18" charset="0"/>
              </a:rPr>
              <a:t>Résidus </a:t>
            </a:r>
            <a:r>
              <a:rPr lang="fr-FR" sz="2400" b="1" dirty="0" err="1">
                <a:solidFill>
                  <a:srgbClr val="0070C0"/>
                </a:solidFill>
                <a:latin typeface="Times New Roman" pitchFamily="18" charset="0"/>
              </a:rPr>
              <a:t>directionel</a:t>
            </a:r>
            <a:endParaRPr lang="fr-FR" sz="2400" b="1" dirty="0">
              <a:solidFill>
                <a:srgbClr val="0070C0"/>
              </a:solidFill>
              <a:latin typeface="Times New Roman" pitchFamily="18" charset="0"/>
            </a:endParaRPr>
          </a:p>
        </p:txBody>
      </p:sp>
      <p:sp>
        <p:nvSpPr>
          <p:cNvPr id="27652" name="Rectangle 41"/>
          <p:cNvSpPr>
            <a:spLocks noChangeArrowheads="1"/>
          </p:cNvSpPr>
          <p:nvPr/>
        </p:nvSpPr>
        <p:spPr bwMode="auto">
          <a:xfrm>
            <a:off x="2571750" y="4714875"/>
            <a:ext cx="4238625" cy="1200150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US">
                <a:solidFill>
                  <a:srgbClr val="0070C0"/>
                </a:solidFill>
              </a:rPr>
              <a:t>En réponse à une défaillance donnée, le vecteur de résidus reste dans une direction spécifiée, propre à cette défaillance. </a:t>
            </a:r>
          </a:p>
        </p:txBody>
      </p:sp>
      <p:grpSp>
        <p:nvGrpSpPr>
          <p:cNvPr id="2" name="Group 44"/>
          <p:cNvGrpSpPr>
            <a:grpSpLocks/>
          </p:cNvGrpSpPr>
          <p:nvPr/>
        </p:nvGrpSpPr>
        <p:grpSpPr bwMode="auto">
          <a:xfrm>
            <a:off x="528638" y="1285875"/>
            <a:ext cx="8615362" cy="3371850"/>
            <a:chOff x="361" y="810"/>
            <a:chExt cx="5879" cy="2124"/>
          </a:xfrm>
        </p:grpSpPr>
        <p:sp>
          <p:nvSpPr>
            <p:cNvPr id="27654" name="Text Box 5"/>
            <p:cNvSpPr txBox="1">
              <a:spLocks noChangeArrowheads="1"/>
            </p:cNvSpPr>
            <p:nvPr/>
          </p:nvSpPr>
          <p:spPr bwMode="auto">
            <a:xfrm>
              <a:off x="361" y="810"/>
              <a:ext cx="1693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fr-FR" sz="2400">
                  <a:solidFill>
                    <a:srgbClr val="0070C0"/>
                  </a:solidFill>
                  <a:latin typeface="Times New Roman" pitchFamily="18" charset="0"/>
                </a:rPr>
                <a:t>r</a:t>
              </a:r>
              <a:r>
                <a:rPr lang="fr-FR" sz="2400" baseline="-25000">
                  <a:solidFill>
                    <a:srgbClr val="0070C0"/>
                  </a:solidFill>
                  <a:latin typeface="Times New Roman" pitchFamily="18" charset="0"/>
                </a:rPr>
                <a:t>1</a:t>
              </a:r>
              <a:r>
                <a:rPr lang="fr-FR" sz="2400">
                  <a:solidFill>
                    <a:srgbClr val="0070C0"/>
                  </a:solidFill>
                  <a:latin typeface="Times New Roman" pitchFamily="18" charset="0"/>
                </a:rPr>
                <a:t> = y</a:t>
              </a:r>
              <a:r>
                <a:rPr lang="fr-FR" sz="2400" baseline="-25000">
                  <a:solidFill>
                    <a:srgbClr val="0070C0"/>
                  </a:solidFill>
                  <a:latin typeface="Times New Roman" pitchFamily="18" charset="0"/>
                </a:rPr>
                <a:t>1</a:t>
              </a:r>
              <a:r>
                <a:rPr lang="fr-FR" sz="2400">
                  <a:solidFill>
                    <a:srgbClr val="0070C0"/>
                  </a:solidFill>
                  <a:latin typeface="Times New Roman" pitchFamily="18" charset="0"/>
                </a:rPr>
                <a:t> - y</a:t>
              </a:r>
              <a:r>
                <a:rPr lang="fr-FR" sz="2400" baseline="-25000">
                  <a:solidFill>
                    <a:srgbClr val="0070C0"/>
                  </a:solidFill>
                  <a:latin typeface="Times New Roman" pitchFamily="18" charset="0"/>
                </a:rPr>
                <a:t>2</a:t>
              </a:r>
              <a:r>
                <a:rPr lang="fr-FR" sz="2400">
                  <a:solidFill>
                    <a:srgbClr val="0070C0"/>
                  </a:solidFill>
                  <a:latin typeface="Times New Roman" pitchFamily="18" charset="0"/>
                </a:rPr>
                <a:t> = f</a:t>
              </a:r>
              <a:r>
                <a:rPr lang="fr-FR" sz="2400" baseline="-25000">
                  <a:solidFill>
                    <a:srgbClr val="0070C0"/>
                  </a:solidFill>
                  <a:latin typeface="Times New Roman" pitchFamily="18" charset="0"/>
                </a:rPr>
                <a:t>1</a:t>
              </a:r>
              <a:r>
                <a:rPr lang="fr-FR" sz="2400">
                  <a:solidFill>
                    <a:srgbClr val="0070C0"/>
                  </a:solidFill>
                  <a:latin typeface="Times New Roman" pitchFamily="18" charset="0"/>
                </a:rPr>
                <a:t> - f</a:t>
              </a:r>
              <a:r>
                <a:rPr lang="fr-FR" sz="2400" baseline="-25000">
                  <a:solidFill>
                    <a:srgbClr val="0070C0"/>
                  </a:solidFill>
                  <a:latin typeface="Times New Roman" pitchFamily="18" charset="0"/>
                </a:rPr>
                <a:t>2</a:t>
              </a:r>
            </a:p>
            <a:p>
              <a:r>
                <a:rPr lang="fr-FR" sz="2400">
                  <a:solidFill>
                    <a:srgbClr val="0070C0"/>
                  </a:solidFill>
                  <a:latin typeface="Times New Roman" pitchFamily="18" charset="0"/>
                </a:rPr>
                <a:t>r</a:t>
              </a:r>
              <a:r>
                <a:rPr lang="fr-FR" sz="2400" baseline="-25000">
                  <a:solidFill>
                    <a:srgbClr val="0070C0"/>
                  </a:solidFill>
                  <a:latin typeface="Times New Roman" pitchFamily="18" charset="0"/>
                </a:rPr>
                <a:t>2</a:t>
              </a:r>
              <a:r>
                <a:rPr lang="fr-FR" sz="2400">
                  <a:solidFill>
                    <a:srgbClr val="0070C0"/>
                  </a:solidFill>
                  <a:latin typeface="Times New Roman" pitchFamily="18" charset="0"/>
                </a:rPr>
                <a:t> = y</a:t>
              </a:r>
              <a:r>
                <a:rPr lang="fr-FR" sz="2400" baseline="-25000">
                  <a:solidFill>
                    <a:srgbClr val="0070C0"/>
                  </a:solidFill>
                  <a:latin typeface="Times New Roman" pitchFamily="18" charset="0"/>
                </a:rPr>
                <a:t>2</a:t>
              </a:r>
              <a:r>
                <a:rPr lang="fr-FR" sz="2400">
                  <a:solidFill>
                    <a:srgbClr val="0070C0"/>
                  </a:solidFill>
                  <a:latin typeface="Times New Roman" pitchFamily="18" charset="0"/>
                </a:rPr>
                <a:t> - y</a:t>
              </a:r>
              <a:r>
                <a:rPr lang="fr-FR" sz="2400" baseline="-25000">
                  <a:solidFill>
                    <a:srgbClr val="0070C0"/>
                  </a:solidFill>
                  <a:latin typeface="Times New Roman" pitchFamily="18" charset="0"/>
                </a:rPr>
                <a:t>3</a:t>
              </a:r>
              <a:r>
                <a:rPr lang="fr-FR" sz="2400">
                  <a:solidFill>
                    <a:srgbClr val="0070C0"/>
                  </a:solidFill>
                  <a:latin typeface="Times New Roman" pitchFamily="18" charset="0"/>
                </a:rPr>
                <a:t> = f</a:t>
              </a:r>
              <a:r>
                <a:rPr lang="fr-FR" sz="2400" baseline="-25000">
                  <a:solidFill>
                    <a:srgbClr val="0070C0"/>
                  </a:solidFill>
                  <a:latin typeface="Times New Roman" pitchFamily="18" charset="0"/>
                </a:rPr>
                <a:t>2</a:t>
              </a:r>
              <a:r>
                <a:rPr lang="fr-FR" sz="2400">
                  <a:solidFill>
                    <a:srgbClr val="0070C0"/>
                  </a:solidFill>
                  <a:latin typeface="Times New Roman" pitchFamily="18" charset="0"/>
                </a:rPr>
                <a:t> - f</a:t>
              </a:r>
              <a:r>
                <a:rPr lang="fr-FR" sz="2400" baseline="-25000">
                  <a:solidFill>
                    <a:srgbClr val="0070C0"/>
                  </a:solidFill>
                  <a:latin typeface="Times New Roman" pitchFamily="18" charset="0"/>
                </a:rPr>
                <a:t>3</a:t>
              </a:r>
            </a:p>
          </p:txBody>
        </p:sp>
        <p:grpSp>
          <p:nvGrpSpPr>
            <p:cNvPr id="27655" name="Group 6"/>
            <p:cNvGrpSpPr>
              <a:grpSpLocks/>
            </p:cNvGrpSpPr>
            <p:nvPr/>
          </p:nvGrpSpPr>
          <p:grpSpPr bwMode="auto">
            <a:xfrm>
              <a:off x="2429" y="854"/>
              <a:ext cx="3504" cy="756"/>
              <a:chOff x="2227" y="1022"/>
              <a:chExt cx="3235" cy="756"/>
            </a:xfrm>
          </p:grpSpPr>
          <p:sp>
            <p:nvSpPr>
              <p:cNvPr id="27658" name="AutoShape 7"/>
              <p:cNvSpPr>
                <a:spLocks noChangeArrowheads="1"/>
              </p:cNvSpPr>
              <p:nvPr/>
            </p:nvSpPr>
            <p:spPr bwMode="auto">
              <a:xfrm>
                <a:off x="2227" y="1236"/>
                <a:ext cx="582" cy="228"/>
              </a:xfrm>
              <a:prstGeom prst="rightArrow">
                <a:avLst>
                  <a:gd name="adj1" fmla="val 50000"/>
                  <a:gd name="adj2" fmla="val 63816"/>
                </a:avLst>
              </a:prstGeom>
              <a:solidFill>
                <a:srgbClr val="00B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r-FR">
                  <a:solidFill>
                    <a:srgbClr val="0070C0"/>
                  </a:solidFill>
                </a:endParaRPr>
              </a:p>
            </p:txBody>
          </p:sp>
          <p:sp>
            <p:nvSpPr>
              <p:cNvPr id="27659" name="Text Box 8"/>
              <p:cNvSpPr txBox="1">
                <a:spLocks noChangeArrowheads="1"/>
              </p:cNvSpPr>
              <p:nvPr/>
            </p:nvSpPr>
            <p:spPr bwMode="auto">
              <a:xfrm>
                <a:off x="3261" y="1022"/>
                <a:ext cx="2201" cy="7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r>
                  <a:rPr lang="fr-FR" sz="2400">
                    <a:solidFill>
                      <a:srgbClr val="0070C0"/>
                    </a:solidFill>
                    <a:latin typeface="Times New Roman" pitchFamily="18" charset="0"/>
                  </a:rPr>
                  <a:t>	f</a:t>
                </a:r>
                <a:r>
                  <a:rPr lang="fr-FR" sz="2400" baseline="-25000">
                    <a:solidFill>
                      <a:srgbClr val="0070C0"/>
                    </a:solidFill>
                    <a:latin typeface="Times New Roman" pitchFamily="18" charset="0"/>
                  </a:rPr>
                  <a:t>1</a:t>
                </a:r>
                <a:r>
                  <a:rPr lang="fr-FR" sz="2400">
                    <a:solidFill>
                      <a:srgbClr val="0070C0"/>
                    </a:solidFill>
                    <a:latin typeface="Times New Roman" pitchFamily="18" charset="0"/>
                  </a:rPr>
                  <a:t>	f</a:t>
                </a:r>
                <a:r>
                  <a:rPr lang="fr-FR" sz="2400" baseline="-25000">
                    <a:solidFill>
                      <a:srgbClr val="0070C0"/>
                    </a:solidFill>
                    <a:latin typeface="Times New Roman" pitchFamily="18" charset="0"/>
                  </a:rPr>
                  <a:t>2</a:t>
                </a:r>
                <a:r>
                  <a:rPr lang="fr-FR" sz="2400">
                    <a:solidFill>
                      <a:srgbClr val="0070C0"/>
                    </a:solidFill>
                    <a:latin typeface="Times New Roman" pitchFamily="18" charset="0"/>
                  </a:rPr>
                  <a:t>	f</a:t>
                </a:r>
                <a:r>
                  <a:rPr lang="fr-FR" sz="2400" baseline="-25000">
                    <a:solidFill>
                      <a:srgbClr val="0070C0"/>
                    </a:solidFill>
                    <a:latin typeface="Times New Roman" pitchFamily="18" charset="0"/>
                  </a:rPr>
                  <a:t>3</a:t>
                </a:r>
              </a:p>
              <a:p>
                <a:r>
                  <a:rPr lang="fr-FR" sz="2400">
                    <a:solidFill>
                      <a:srgbClr val="0070C0"/>
                    </a:solidFill>
                    <a:latin typeface="Times New Roman" pitchFamily="18" charset="0"/>
                  </a:rPr>
                  <a:t>r</a:t>
                </a:r>
                <a:r>
                  <a:rPr lang="fr-FR" sz="2400" baseline="-25000">
                    <a:solidFill>
                      <a:srgbClr val="0070C0"/>
                    </a:solidFill>
                    <a:latin typeface="Times New Roman" pitchFamily="18" charset="0"/>
                  </a:rPr>
                  <a:t>1</a:t>
                </a:r>
                <a:r>
                  <a:rPr lang="fr-FR" sz="2400">
                    <a:solidFill>
                      <a:srgbClr val="0070C0"/>
                    </a:solidFill>
                    <a:latin typeface="Times New Roman" pitchFamily="18" charset="0"/>
                  </a:rPr>
                  <a:t>	1	1	0</a:t>
                </a:r>
              </a:p>
              <a:p>
                <a:r>
                  <a:rPr lang="fr-FR" sz="2400">
                    <a:solidFill>
                      <a:srgbClr val="0070C0"/>
                    </a:solidFill>
                    <a:latin typeface="Times New Roman" pitchFamily="18" charset="0"/>
                  </a:rPr>
                  <a:t>r</a:t>
                </a:r>
                <a:r>
                  <a:rPr lang="fr-FR" sz="2400" baseline="-25000">
                    <a:solidFill>
                      <a:srgbClr val="0070C0"/>
                    </a:solidFill>
                    <a:latin typeface="Times New Roman" pitchFamily="18" charset="0"/>
                  </a:rPr>
                  <a:t>2</a:t>
                </a:r>
                <a:r>
                  <a:rPr lang="fr-FR" sz="2400">
                    <a:solidFill>
                      <a:srgbClr val="0070C0"/>
                    </a:solidFill>
                    <a:latin typeface="Times New Roman" pitchFamily="18" charset="0"/>
                  </a:rPr>
                  <a:t>	0	1	1</a:t>
                </a:r>
              </a:p>
            </p:txBody>
          </p:sp>
        </p:grpSp>
        <p:sp>
          <p:nvSpPr>
            <p:cNvPr id="27656" name="AutoShape 21"/>
            <p:cNvSpPr>
              <a:spLocks noChangeArrowheads="1"/>
            </p:cNvSpPr>
            <p:nvPr/>
          </p:nvSpPr>
          <p:spPr bwMode="auto">
            <a:xfrm>
              <a:off x="3729" y="1564"/>
              <a:ext cx="2511" cy="654"/>
            </a:xfrm>
            <a:prstGeom prst="irregularSeal1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r>
                <a:rPr lang="fr-FR" sz="2400" b="1" dirty="0">
                  <a:solidFill>
                    <a:srgbClr val="0070C0"/>
                  </a:solidFill>
                  <a:latin typeface="Times New Roman" pitchFamily="18" charset="0"/>
                </a:rPr>
                <a:t>Résidus Structurés</a:t>
              </a:r>
            </a:p>
          </p:txBody>
        </p:sp>
        <p:sp>
          <p:nvSpPr>
            <p:cNvPr id="27657" name="Rectangle 42"/>
            <p:cNvSpPr>
              <a:spLocks noChangeArrowheads="1"/>
            </p:cNvSpPr>
            <p:nvPr/>
          </p:nvSpPr>
          <p:spPr bwMode="auto">
            <a:xfrm>
              <a:off x="3860" y="2011"/>
              <a:ext cx="2188" cy="923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r>
                <a:rPr lang="en-US">
                  <a:solidFill>
                    <a:srgbClr val="0070C0"/>
                  </a:solidFill>
                </a:rPr>
                <a:t>En réponse à une défaillance donnée, certaines composantes (spécifiques à cette défaillance) du vecteur de résidus sont nulles.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28" y="2143116"/>
            <a:ext cx="6042047" cy="106204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dirty="0" err="1"/>
              <a:t>Redondance</a:t>
            </a:r>
            <a:r>
              <a:rPr lang="en-GB" b="1" dirty="0"/>
              <a:t> </a:t>
            </a:r>
            <a:r>
              <a:rPr lang="en-GB" b="1" dirty="0" err="1"/>
              <a:t>Analytique</a:t>
            </a:r>
            <a:r>
              <a:rPr lang="en-GB" b="1" dirty="0"/>
              <a:t>  </a:t>
            </a:r>
            <a:r>
              <a:rPr lang="en-GB" b="1" dirty="0" err="1"/>
              <a:t>Statique</a:t>
            </a:r>
            <a:endParaRPr lang="en-GB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928662" y="120650"/>
            <a:ext cx="6858048" cy="5492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GB" b="1" dirty="0" err="1"/>
              <a:t>Représentation</a:t>
            </a:r>
            <a:r>
              <a:rPr lang="en-GB" b="1" dirty="0"/>
              <a:t> </a:t>
            </a:r>
            <a:endParaRPr lang="fr-FR" b="1" dirty="0"/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122238" y="854075"/>
            <a:ext cx="9021762" cy="5668963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 b="1">
              <a:solidFill>
                <a:srgbClr val="FF5050"/>
              </a:solidFill>
            </a:endParaRPr>
          </a:p>
        </p:txBody>
      </p:sp>
      <p:grpSp>
        <p:nvGrpSpPr>
          <p:cNvPr id="4100" name="Group 236"/>
          <p:cNvGrpSpPr>
            <a:grpSpLocks/>
          </p:cNvGrpSpPr>
          <p:nvPr/>
        </p:nvGrpSpPr>
        <p:grpSpPr bwMode="auto">
          <a:xfrm>
            <a:off x="447675" y="1576388"/>
            <a:ext cx="8134350" cy="1849437"/>
            <a:chOff x="306" y="552"/>
            <a:chExt cx="5551" cy="1165"/>
          </a:xfrm>
        </p:grpSpPr>
        <p:graphicFrame>
          <p:nvGraphicFramePr>
            <p:cNvPr id="4127" name="Object 69"/>
            <p:cNvGraphicFramePr>
              <a:graphicFrameLocks noChangeAspect="1"/>
            </p:cNvGraphicFramePr>
            <p:nvPr/>
          </p:nvGraphicFramePr>
          <p:xfrm>
            <a:off x="4465" y="1077"/>
            <a:ext cx="1392" cy="6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80" name="Equation" r:id="rId4" imgW="2209800" imgH="1016000" progId="Equation.3">
                    <p:embed/>
                  </p:oleObj>
                </mc:Choice>
                <mc:Fallback>
                  <p:oleObj name="Equation" r:id="rId4" imgW="2209800" imgH="1016000" progId="Equation.3">
                    <p:embed/>
                    <p:pic>
                      <p:nvPicPr>
                        <p:cNvPr id="0" name="Picture 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65" y="1077"/>
                          <a:ext cx="1392" cy="640"/>
                        </a:xfrm>
                        <a:prstGeom prst="rect">
                          <a:avLst/>
                        </a:prstGeom>
                        <a:solidFill>
                          <a:srgbClr val="FFFFFF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bg2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4129" name="Group 104"/>
            <p:cNvGrpSpPr>
              <a:grpSpLocks/>
            </p:cNvGrpSpPr>
            <p:nvPr/>
          </p:nvGrpSpPr>
          <p:grpSpPr bwMode="auto">
            <a:xfrm>
              <a:off x="306" y="552"/>
              <a:ext cx="3947" cy="1092"/>
              <a:chOff x="1029" y="773"/>
              <a:chExt cx="3947" cy="1092"/>
            </a:xfrm>
          </p:grpSpPr>
          <p:sp>
            <p:nvSpPr>
              <p:cNvPr id="4130" name="Text Box 75"/>
              <p:cNvSpPr txBox="1">
                <a:spLocks noChangeArrowheads="1"/>
              </p:cNvSpPr>
              <p:nvPr/>
            </p:nvSpPr>
            <p:spPr bwMode="auto">
              <a:xfrm>
                <a:off x="1645" y="1520"/>
                <a:ext cx="1195" cy="345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/>
                <a:r>
                  <a:rPr lang="fr-FR" sz="2400" b="1">
                    <a:solidFill>
                      <a:srgbClr val="0070C0"/>
                    </a:solidFill>
                  </a:rPr>
                  <a:t>PROCESS</a:t>
                </a:r>
              </a:p>
            </p:txBody>
          </p:sp>
          <p:sp>
            <p:nvSpPr>
              <p:cNvPr id="4131" name="Line 76"/>
              <p:cNvSpPr>
                <a:spLocks noChangeShapeType="1"/>
              </p:cNvSpPr>
              <p:nvPr/>
            </p:nvSpPr>
            <p:spPr bwMode="auto">
              <a:xfrm>
                <a:off x="1132" y="1703"/>
                <a:ext cx="512" cy="0"/>
              </a:xfrm>
              <a:prstGeom prst="line">
                <a:avLst/>
              </a:prstGeom>
              <a:noFill/>
              <a:ln w="38100" cmpd="dbl">
                <a:solidFill>
                  <a:srgbClr val="00B0F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>
                  <a:solidFill>
                    <a:srgbClr val="0070C0"/>
                  </a:solidFill>
                </a:endParaRPr>
              </a:p>
            </p:txBody>
          </p:sp>
          <p:sp>
            <p:nvSpPr>
              <p:cNvPr id="4132" name="Line 77"/>
              <p:cNvSpPr>
                <a:spLocks noChangeShapeType="1"/>
              </p:cNvSpPr>
              <p:nvPr/>
            </p:nvSpPr>
            <p:spPr bwMode="auto">
              <a:xfrm>
                <a:off x="2855" y="1644"/>
                <a:ext cx="512" cy="0"/>
              </a:xfrm>
              <a:prstGeom prst="line">
                <a:avLst/>
              </a:prstGeom>
              <a:noFill/>
              <a:ln w="38100" cmpd="dbl">
                <a:solidFill>
                  <a:srgbClr val="00B0F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>
                  <a:solidFill>
                    <a:srgbClr val="0070C0"/>
                  </a:solidFill>
                </a:endParaRPr>
              </a:p>
            </p:txBody>
          </p:sp>
          <p:sp>
            <p:nvSpPr>
              <p:cNvPr id="4133" name="Text Box 78"/>
              <p:cNvSpPr txBox="1">
                <a:spLocks noChangeArrowheads="1"/>
              </p:cNvSpPr>
              <p:nvPr/>
            </p:nvSpPr>
            <p:spPr bwMode="auto">
              <a:xfrm>
                <a:off x="3360" y="1443"/>
                <a:ext cx="955" cy="339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/>
                <a:r>
                  <a:rPr lang="fr-FR" sz="2400" b="1">
                    <a:solidFill>
                      <a:srgbClr val="0070C0"/>
                    </a:solidFill>
                  </a:rPr>
                  <a:t>Capteurs</a:t>
                </a:r>
              </a:p>
            </p:txBody>
          </p:sp>
          <p:sp>
            <p:nvSpPr>
              <p:cNvPr id="4134" name="Line 79"/>
              <p:cNvSpPr>
                <a:spLocks noChangeShapeType="1"/>
              </p:cNvSpPr>
              <p:nvPr/>
            </p:nvSpPr>
            <p:spPr bwMode="auto">
              <a:xfrm>
                <a:off x="4333" y="1606"/>
                <a:ext cx="512" cy="0"/>
              </a:xfrm>
              <a:prstGeom prst="line">
                <a:avLst/>
              </a:prstGeom>
              <a:noFill/>
              <a:ln w="38100" cmpd="dbl">
                <a:solidFill>
                  <a:srgbClr val="00B0F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>
                  <a:solidFill>
                    <a:srgbClr val="0070C0"/>
                  </a:solidFill>
                </a:endParaRPr>
              </a:p>
            </p:txBody>
          </p:sp>
          <p:sp>
            <p:nvSpPr>
              <p:cNvPr id="4135" name="Line 80"/>
              <p:cNvSpPr>
                <a:spLocks noChangeShapeType="1"/>
              </p:cNvSpPr>
              <p:nvPr/>
            </p:nvSpPr>
            <p:spPr bwMode="auto">
              <a:xfrm>
                <a:off x="1984" y="1236"/>
                <a:ext cx="0" cy="279"/>
              </a:xfrm>
              <a:prstGeom prst="line">
                <a:avLst/>
              </a:prstGeom>
              <a:noFill/>
              <a:ln w="19050">
                <a:solidFill>
                  <a:srgbClr val="00B0F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>
                  <a:solidFill>
                    <a:srgbClr val="0070C0"/>
                  </a:solidFill>
                </a:endParaRPr>
              </a:p>
            </p:txBody>
          </p:sp>
          <p:sp>
            <p:nvSpPr>
              <p:cNvPr id="4136" name="Line 81"/>
              <p:cNvSpPr>
                <a:spLocks noChangeShapeType="1"/>
              </p:cNvSpPr>
              <p:nvPr/>
            </p:nvSpPr>
            <p:spPr bwMode="auto">
              <a:xfrm>
                <a:off x="2482" y="1243"/>
                <a:ext cx="0" cy="252"/>
              </a:xfrm>
              <a:prstGeom prst="line">
                <a:avLst/>
              </a:prstGeom>
              <a:noFill/>
              <a:ln w="19050">
                <a:solidFill>
                  <a:srgbClr val="00B0F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>
                  <a:solidFill>
                    <a:srgbClr val="0070C0"/>
                  </a:solidFill>
                </a:endParaRPr>
              </a:p>
            </p:txBody>
          </p:sp>
          <p:sp>
            <p:nvSpPr>
              <p:cNvPr id="4137" name="Text Box 82"/>
              <p:cNvSpPr txBox="1">
                <a:spLocks noChangeArrowheads="1"/>
              </p:cNvSpPr>
              <p:nvPr/>
            </p:nvSpPr>
            <p:spPr bwMode="auto">
              <a:xfrm>
                <a:off x="1695" y="908"/>
                <a:ext cx="305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r>
                  <a:rPr lang="fr-FR" sz="2400" i="1">
                    <a:solidFill>
                      <a:srgbClr val="0070C0"/>
                    </a:solidFill>
                    <a:latin typeface="Symbol" pitchFamily="18" charset="2"/>
                  </a:rPr>
                  <a:t>q</a:t>
                </a:r>
                <a:r>
                  <a:rPr lang="fr-FR" sz="2400" i="1" baseline="-25000">
                    <a:solidFill>
                      <a:srgbClr val="0070C0"/>
                    </a:solidFill>
                    <a:latin typeface="Times New Roman" pitchFamily="18" charset="0"/>
                  </a:rPr>
                  <a:t>p</a:t>
                </a:r>
                <a:endParaRPr lang="fr-FR" sz="2400">
                  <a:solidFill>
                    <a:srgbClr val="0070C0"/>
                  </a:solidFill>
                  <a:latin typeface="Symbol" pitchFamily="18" charset="2"/>
                </a:endParaRPr>
              </a:p>
            </p:txBody>
          </p:sp>
          <p:sp>
            <p:nvSpPr>
              <p:cNvPr id="4138" name="Text Box 83"/>
              <p:cNvSpPr txBox="1">
                <a:spLocks noChangeArrowheads="1"/>
              </p:cNvSpPr>
              <p:nvPr/>
            </p:nvSpPr>
            <p:spPr bwMode="auto">
              <a:xfrm>
                <a:off x="2400" y="939"/>
                <a:ext cx="231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r>
                  <a:rPr lang="fr-FR" sz="2400" i="1">
                    <a:solidFill>
                      <a:srgbClr val="0070C0"/>
                    </a:solidFill>
                    <a:latin typeface="Times New Roman" pitchFamily="18" charset="0"/>
                  </a:rPr>
                  <a:t>d</a:t>
                </a:r>
                <a:endParaRPr lang="fr-FR" sz="240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39" name="Line 84"/>
              <p:cNvSpPr>
                <a:spLocks noChangeShapeType="1"/>
              </p:cNvSpPr>
              <p:nvPr/>
            </p:nvSpPr>
            <p:spPr bwMode="auto">
              <a:xfrm>
                <a:off x="2245" y="1219"/>
                <a:ext cx="0" cy="290"/>
              </a:xfrm>
              <a:prstGeom prst="line">
                <a:avLst/>
              </a:prstGeom>
              <a:noFill/>
              <a:ln w="19050" cap="sq">
                <a:solidFill>
                  <a:srgbClr val="00B0F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FR">
                  <a:solidFill>
                    <a:srgbClr val="0070C0"/>
                  </a:solidFill>
                </a:endParaRPr>
              </a:p>
            </p:txBody>
          </p:sp>
          <p:sp>
            <p:nvSpPr>
              <p:cNvPr id="4140" name="Text Box 85"/>
              <p:cNvSpPr txBox="1">
                <a:spLocks noChangeArrowheads="1"/>
              </p:cNvSpPr>
              <p:nvPr/>
            </p:nvSpPr>
            <p:spPr bwMode="auto">
              <a:xfrm>
                <a:off x="2047" y="904"/>
                <a:ext cx="289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r>
                  <a:rPr lang="fr-FR" sz="2400" i="1">
                    <a:solidFill>
                      <a:srgbClr val="0070C0"/>
                    </a:solidFill>
                    <a:latin typeface="Times New Roman" pitchFamily="18" charset="0"/>
                  </a:rPr>
                  <a:t>x</a:t>
                </a:r>
                <a:r>
                  <a:rPr lang="fr-FR" sz="2400" baseline="-25000">
                    <a:solidFill>
                      <a:srgbClr val="0070C0"/>
                    </a:solidFill>
                    <a:latin typeface="Times New Roman" pitchFamily="18" charset="0"/>
                  </a:rPr>
                  <a:t>0</a:t>
                </a:r>
                <a:endParaRPr lang="fr-FR" sz="240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41" name="Text Box 86"/>
              <p:cNvSpPr txBox="1">
                <a:spLocks noChangeArrowheads="1"/>
              </p:cNvSpPr>
              <p:nvPr/>
            </p:nvSpPr>
            <p:spPr bwMode="auto">
              <a:xfrm>
                <a:off x="2909" y="1371"/>
                <a:ext cx="417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r>
                  <a:rPr lang="fr-FR" sz="2400" i="1">
                    <a:solidFill>
                      <a:srgbClr val="0070C0"/>
                    </a:solidFill>
                    <a:latin typeface="Times New Roman" pitchFamily="18" charset="0"/>
                  </a:rPr>
                  <a:t>x(t)</a:t>
                </a:r>
                <a:endParaRPr lang="fr-FR" sz="240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42" name="Text Box 87"/>
              <p:cNvSpPr txBox="1">
                <a:spLocks noChangeArrowheads="1"/>
              </p:cNvSpPr>
              <p:nvPr/>
            </p:nvSpPr>
            <p:spPr bwMode="auto">
              <a:xfrm>
                <a:off x="4559" y="1154"/>
                <a:ext cx="417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r>
                  <a:rPr lang="fr-FR" sz="2400" i="1">
                    <a:solidFill>
                      <a:srgbClr val="0070C0"/>
                    </a:solidFill>
                    <a:latin typeface="Times New Roman" pitchFamily="18" charset="0"/>
                  </a:rPr>
                  <a:t>y(t)</a:t>
                </a:r>
                <a:endParaRPr lang="fr-FR" sz="240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43" name="Text Box 88"/>
              <p:cNvSpPr txBox="1">
                <a:spLocks noChangeArrowheads="1"/>
              </p:cNvSpPr>
              <p:nvPr/>
            </p:nvSpPr>
            <p:spPr bwMode="auto">
              <a:xfrm>
                <a:off x="1029" y="1397"/>
                <a:ext cx="429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r>
                  <a:rPr lang="fr-FR" sz="2400" i="1">
                    <a:solidFill>
                      <a:srgbClr val="0070C0"/>
                    </a:solidFill>
                    <a:latin typeface="Times New Roman" pitchFamily="18" charset="0"/>
                  </a:rPr>
                  <a:t>u(t)</a:t>
                </a:r>
                <a:endParaRPr lang="fr-FR" sz="240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44" name="Text Box 89"/>
              <p:cNvSpPr txBox="1">
                <a:spLocks noChangeArrowheads="1"/>
              </p:cNvSpPr>
              <p:nvPr/>
            </p:nvSpPr>
            <p:spPr bwMode="auto">
              <a:xfrm>
                <a:off x="3469" y="773"/>
                <a:ext cx="390" cy="2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r>
                  <a:rPr lang="en-GB" sz="2400" i="1">
                    <a:solidFill>
                      <a:srgbClr val="0070C0"/>
                    </a:solidFill>
                    <a:latin typeface="Symbol" pitchFamily="18" charset="2"/>
                  </a:rPr>
                  <a:t>q</a:t>
                </a:r>
                <a:r>
                  <a:rPr lang="en-GB" sz="2400" i="1" baseline="-25000">
                    <a:solidFill>
                      <a:srgbClr val="0070C0"/>
                    </a:solidFill>
                    <a:latin typeface="Times New Roman" pitchFamily="18" charset="0"/>
                  </a:rPr>
                  <a:t>m</a:t>
                </a:r>
                <a:endParaRPr lang="en-GB" sz="2400" i="1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45" name="Line 90"/>
              <p:cNvSpPr>
                <a:spLocks noChangeShapeType="1"/>
              </p:cNvSpPr>
              <p:nvPr/>
            </p:nvSpPr>
            <p:spPr bwMode="auto">
              <a:xfrm>
                <a:off x="3723" y="1129"/>
                <a:ext cx="0" cy="290"/>
              </a:xfrm>
              <a:prstGeom prst="line">
                <a:avLst/>
              </a:prstGeom>
              <a:noFill/>
              <a:ln w="19050" cap="sq">
                <a:solidFill>
                  <a:srgbClr val="00B0F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FR">
                  <a:solidFill>
                    <a:srgbClr val="0070C0"/>
                  </a:solidFill>
                </a:endParaRPr>
              </a:p>
            </p:txBody>
          </p:sp>
        </p:grpSp>
      </p:grpSp>
      <p:sp>
        <p:nvSpPr>
          <p:cNvPr id="4101" name="Text Box 106"/>
          <p:cNvSpPr txBox="1">
            <a:spLocks noChangeArrowheads="1"/>
          </p:cNvSpPr>
          <p:nvPr/>
        </p:nvSpPr>
        <p:spPr bwMode="auto">
          <a:xfrm>
            <a:off x="1508125" y="5700713"/>
            <a:ext cx="1751013" cy="547687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fr-FR" sz="2400" b="1" dirty="0">
                <a:solidFill>
                  <a:srgbClr val="0070C0"/>
                </a:solidFill>
              </a:rPr>
              <a:t>PROCESS</a:t>
            </a:r>
          </a:p>
        </p:txBody>
      </p:sp>
      <p:sp>
        <p:nvSpPr>
          <p:cNvPr id="4102" name="Line 107"/>
          <p:cNvSpPr>
            <a:spLocks noChangeShapeType="1"/>
          </p:cNvSpPr>
          <p:nvPr/>
        </p:nvSpPr>
        <p:spPr bwMode="auto">
          <a:xfrm>
            <a:off x="755650" y="5991225"/>
            <a:ext cx="750888" cy="0"/>
          </a:xfrm>
          <a:prstGeom prst="line">
            <a:avLst/>
          </a:prstGeom>
          <a:noFill/>
          <a:ln w="38100" cmpd="dbl">
            <a:solidFill>
              <a:srgbClr val="00B0F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103" name="Line 108"/>
          <p:cNvSpPr>
            <a:spLocks noChangeShapeType="1"/>
          </p:cNvSpPr>
          <p:nvPr/>
        </p:nvSpPr>
        <p:spPr bwMode="auto">
          <a:xfrm>
            <a:off x="3281363" y="5897563"/>
            <a:ext cx="749300" cy="0"/>
          </a:xfrm>
          <a:prstGeom prst="line">
            <a:avLst/>
          </a:prstGeom>
          <a:noFill/>
          <a:ln w="38100" cmpd="dbl">
            <a:solidFill>
              <a:srgbClr val="00B0F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104" name="Text Box 109"/>
          <p:cNvSpPr txBox="1">
            <a:spLocks noChangeArrowheads="1"/>
          </p:cNvSpPr>
          <p:nvPr/>
        </p:nvSpPr>
        <p:spPr bwMode="auto">
          <a:xfrm>
            <a:off x="4021138" y="5578475"/>
            <a:ext cx="1398587" cy="538163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fr-FR" sz="2400" b="1">
                <a:solidFill>
                  <a:srgbClr val="0070C0"/>
                </a:solidFill>
              </a:rPr>
              <a:t>Capteurs</a:t>
            </a:r>
          </a:p>
        </p:txBody>
      </p:sp>
      <p:sp>
        <p:nvSpPr>
          <p:cNvPr id="4105" name="Line 110"/>
          <p:cNvSpPr>
            <a:spLocks noChangeShapeType="1"/>
          </p:cNvSpPr>
          <p:nvPr/>
        </p:nvSpPr>
        <p:spPr bwMode="auto">
          <a:xfrm>
            <a:off x="5446713" y="5837238"/>
            <a:ext cx="750887" cy="0"/>
          </a:xfrm>
          <a:prstGeom prst="line">
            <a:avLst/>
          </a:prstGeom>
          <a:noFill/>
          <a:ln w="38100" cmpd="dbl">
            <a:solidFill>
              <a:srgbClr val="00B0F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106" name="Line 111"/>
          <p:cNvSpPr>
            <a:spLocks noChangeShapeType="1"/>
          </p:cNvSpPr>
          <p:nvPr/>
        </p:nvSpPr>
        <p:spPr bwMode="auto">
          <a:xfrm>
            <a:off x="2005013" y="5249863"/>
            <a:ext cx="0" cy="442912"/>
          </a:xfrm>
          <a:prstGeom prst="line">
            <a:avLst/>
          </a:prstGeom>
          <a:noFill/>
          <a:ln w="19050">
            <a:solidFill>
              <a:srgbClr val="00B0F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107" name="Line 112"/>
          <p:cNvSpPr>
            <a:spLocks noChangeShapeType="1"/>
          </p:cNvSpPr>
          <p:nvPr/>
        </p:nvSpPr>
        <p:spPr bwMode="auto">
          <a:xfrm>
            <a:off x="2733675" y="5260975"/>
            <a:ext cx="0" cy="400050"/>
          </a:xfrm>
          <a:prstGeom prst="line">
            <a:avLst/>
          </a:prstGeom>
          <a:noFill/>
          <a:ln w="19050">
            <a:solidFill>
              <a:srgbClr val="00B0F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108" name="Text Box 113"/>
          <p:cNvSpPr txBox="1">
            <a:spLocks noChangeArrowheads="1"/>
          </p:cNvSpPr>
          <p:nvPr/>
        </p:nvSpPr>
        <p:spPr bwMode="auto">
          <a:xfrm>
            <a:off x="1581150" y="4729163"/>
            <a:ext cx="4476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fr-FR" sz="2400" i="1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fr-FR" sz="2400" i="1" baseline="-25000">
                <a:solidFill>
                  <a:srgbClr val="0070C0"/>
                </a:solidFill>
                <a:latin typeface="Times New Roman" pitchFamily="18" charset="0"/>
              </a:rPr>
              <a:t>p</a:t>
            </a:r>
            <a:endParaRPr lang="fr-FR" sz="2400">
              <a:solidFill>
                <a:srgbClr val="0070C0"/>
              </a:solidFill>
              <a:latin typeface="Symbol" pitchFamily="18" charset="2"/>
            </a:endParaRPr>
          </a:p>
        </p:txBody>
      </p:sp>
      <p:sp>
        <p:nvSpPr>
          <p:cNvPr id="4109" name="Text Box 114"/>
          <p:cNvSpPr txBox="1">
            <a:spLocks noChangeArrowheads="1"/>
          </p:cNvSpPr>
          <p:nvPr/>
        </p:nvSpPr>
        <p:spPr bwMode="auto">
          <a:xfrm>
            <a:off x="2530475" y="4789488"/>
            <a:ext cx="3381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fr-FR" sz="2400" i="1" dirty="0">
                <a:solidFill>
                  <a:srgbClr val="0070C0"/>
                </a:solidFill>
                <a:latin typeface="Times New Roman" pitchFamily="18" charset="0"/>
              </a:rPr>
              <a:t>d</a:t>
            </a:r>
            <a:endParaRPr lang="fr-FR" sz="2400" dirty="0">
              <a:solidFill>
                <a:srgbClr val="0070C0"/>
              </a:solidFill>
              <a:latin typeface="Times New Roman" pitchFamily="18" charset="0"/>
            </a:endParaRPr>
          </a:p>
        </p:txBody>
      </p:sp>
      <p:sp>
        <p:nvSpPr>
          <p:cNvPr id="4110" name="Line 115"/>
          <p:cNvSpPr>
            <a:spLocks noChangeShapeType="1"/>
          </p:cNvSpPr>
          <p:nvPr/>
        </p:nvSpPr>
        <p:spPr bwMode="auto">
          <a:xfrm>
            <a:off x="2387600" y="5222875"/>
            <a:ext cx="0" cy="460375"/>
          </a:xfrm>
          <a:prstGeom prst="line">
            <a:avLst/>
          </a:prstGeom>
          <a:noFill/>
          <a:ln w="19050" cap="sq">
            <a:solidFill>
              <a:srgbClr val="00B0F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111" name="Text Box 116"/>
          <p:cNvSpPr txBox="1">
            <a:spLocks noChangeArrowheads="1"/>
          </p:cNvSpPr>
          <p:nvPr/>
        </p:nvSpPr>
        <p:spPr bwMode="auto">
          <a:xfrm>
            <a:off x="2097088" y="4722813"/>
            <a:ext cx="4238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fr-FR" sz="2400" i="1">
                <a:solidFill>
                  <a:srgbClr val="0070C0"/>
                </a:solidFill>
                <a:latin typeface="Times New Roman" pitchFamily="18" charset="0"/>
              </a:rPr>
              <a:t>x</a:t>
            </a:r>
            <a:r>
              <a:rPr lang="fr-FR" sz="2400" baseline="-25000">
                <a:solidFill>
                  <a:srgbClr val="0070C0"/>
                </a:solidFill>
                <a:latin typeface="Times New Roman" pitchFamily="18" charset="0"/>
              </a:rPr>
              <a:t>0</a:t>
            </a:r>
            <a:endParaRPr lang="fr-FR" sz="2400">
              <a:solidFill>
                <a:srgbClr val="0070C0"/>
              </a:solidFill>
              <a:latin typeface="Times New Roman" pitchFamily="18" charset="0"/>
            </a:endParaRPr>
          </a:p>
        </p:txBody>
      </p:sp>
      <p:sp>
        <p:nvSpPr>
          <p:cNvPr id="4112" name="Text Box 117"/>
          <p:cNvSpPr txBox="1">
            <a:spLocks noChangeArrowheads="1"/>
          </p:cNvSpPr>
          <p:nvPr/>
        </p:nvSpPr>
        <p:spPr bwMode="auto">
          <a:xfrm>
            <a:off x="3357554" y="5467367"/>
            <a:ext cx="6111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fr-FR" sz="2400" i="1" dirty="0">
                <a:solidFill>
                  <a:srgbClr val="0070C0"/>
                </a:solidFill>
                <a:latin typeface="Times New Roman" pitchFamily="18" charset="0"/>
              </a:rPr>
              <a:t>x(t)</a:t>
            </a:r>
            <a:endParaRPr lang="fr-FR" sz="2400" dirty="0">
              <a:solidFill>
                <a:srgbClr val="0070C0"/>
              </a:solidFill>
              <a:latin typeface="Times New Roman" pitchFamily="18" charset="0"/>
            </a:endParaRPr>
          </a:p>
        </p:txBody>
      </p:sp>
      <p:sp>
        <p:nvSpPr>
          <p:cNvPr id="4113" name="Text Box 118"/>
          <p:cNvSpPr txBox="1">
            <a:spLocks noChangeArrowheads="1"/>
          </p:cNvSpPr>
          <p:nvPr/>
        </p:nvSpPr>
        <p:spPr bwMode="auto">
          <a:xfrm>
            <a:off x="5778500" y="5119688"/>
            <a:ext cx="6111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fr-FR" sz="2400" i="1">
                <a:solidFill>
                  <a:srgbClr val="0070C0"/>
                </a:solidFill>
                <a:latin typeface="Times New Roman" pitchFamily="18" charset="0"/>
              </a:rPr>
              <a:t>y(t)</a:t>
            </a:r>
            <a:endParaRPr lang="fr-FR" sz="2400">
              <a:solidFill>
                <a:srgbClr val="0070C0"/>
              </a:solidFill>
              <a:latin typeface="Times New Roman" pitchFamily="18" charset="0"/>
            </a:endParaRPr>
          </a:p>
        </p:txBody>
      </p:sp>
      <p:sp>
        <p:nvSpPr>
          <p:cNvPr id="4114" name="Text Box 119"/>
          <p:cNvSpPr txBox="1">
            <a:spLocks noChangeArrowheads="1"/>
          </p:cNvSpPr>
          <p:nvPr/>
        </p:nvSpPr>
        <p:spPr bwMode="auto">
          <a:xfrm>
            <a:off x="604838" y="5505450"/>
            <a:ext cx="6286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fr-FR" sz="2400" i="1">
                <a:solidFill>
                  <a:srgbClr val="0070C0"/>
                </a:solidFill>
                <a:latin typeface="Times New Roman" pitchFamily="18" charset="0"/>
              </a:rPr>
              <a:t>u(t)</a:t>
            </a:r>
            <a:endParaRPr lang="fr-FR" sz="2400">
              <a:solidFill>
                <a:srgbClr val="0070C0"/>
              </a:solidFill>
              <a:latin typeface="Times New Roman" pitchFamily="18" charset="0"/>
            </a:endParaRPr>
          </a:p>
        </p:txBody>
      </p:sp>
      <p:sp>
        <p:nvSpPr>
          <p:cNvPr id="4115" name="Text Box 120"/>
          <p:cNvSpPr txBox="1">
            <a:spLocks noChangeArrowheads="1"/>
          </p:cNvSpPr>
          <p:nvPr/>
        </p:nvSpPr>
        <p:spPr bwMode="auto">
          <a:xfrm>
            <a:off x="4124325" y="4535488"/>
            <a:ext cx="5715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sz="2400" i="1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GB" sz="2400" i="1" baseline="-25000">
                <a:solidFill>
                  <a:srgbClr val="0070C0"/>
                </a:solidFill>
                <a:latin typeface="Times New Roman" pitchFamily="18" charset="0"/>
              </a:rPr>
              <a:t>m</a:t>
            </a:r>
            <a:endParaRPr lang="en-GB" sz="2400" i="1">
              <a:solidFill>
                <a:srgbClr val="0070C0"/>
              </a:solidFill>
              <a:latin typeface="Times New Roman" pitchFamily="18" charset="0"/>
            </a:endParaRPr>
          </a:p>
        </p:txBody>
      </p:sp>
      <p:sp>
        <p:nvSpPr>
          <p:cNvPr id="4116" name="Line 121"/>
          <p:cNvSpPr>
            <a:spLocks noChangeShapeType="1"/>
          </p:cNvSpPr>
          <p:nvPr/>
        </p:nvSpPr>
        <p:spPr bwMode="auto">
          <a:xfrm>
            <a:off x="4348163" y="5089525"/>
            <a:ext cx="0" cy="460375"/>
          </a:xfrm>
          <a:prstGeom prst="line">
            <a:avLst/>
          </a:prstGeom>
          <a:noFill/>
          <a:ln w="19050" cap="sq">
            <a:solidFill>
              <a:srgbClr val="00B0F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117" name="Line 122"/>
          <p:cNvSpPr>
            <a:spLocks noChangeShapeType="1"/>
          </p:cNvSpPr>
          <p:nvPr/>
        </p:nvSpPr>
        <p:spPr bwMode="auto">
          <a:xfrm>
            <a:off x="3109913" y="5260975"/>
            <a:ext cx="0" cy="400050"/>
          </a:xfrm>
          <a:prstGeom prst="line">
            <a:avLst/>
          </a:prstGeom>
          <a:noFill/>
          <a:ln w="19050">
            <a:solidFill>
              <a:srgbClr val="00B0F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118" name="Line 123"/>
          <p:cNvSpPr>
            <a:spLocks noChangeShapeType="1"/>
          </p:cNvSpPr>
          <p:nvPr/>
        </p:nvSpPr>
        <p:spPr bwMode="auto">
          <a:xfrm>
            <a:off x="5154613" y="5089525"/>
            <a:ext cx="0" cy="460375"/>
          </a:xfrm>
          <a:prstGeom prst="line">
            <a:avLst/>
          </a:prstGeom>
          <a:noFill/>
          <a:ln w="19050" cap="sq">
            <a:solidFill>
              <a:srgbClr val="00B0F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119" name="Text Box 124"/>
          <p:cNvSpPr txBox="1">
            <a:spLocks noChangeArrowheads="1"/>
          </p:cNvSpPr>
          <p:nvPr/>
        </p:nvSpPr>
        <p:spPr bwMode="auto">
          <a:xfrm>
            <a:off x="4837113" y="4565650"/>
            <a:ext cx="5715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sz="2400" b="1" i="1">
                <a:solidFill>
                  <a:srgbClr val="FF5050"/>
                </a:solidFill>
                <a:latin typeface="Times New Roman" pitchFamily="18" charset="0"/>
                <a:sym typeface="Symbol" pitchFamily="18" charset="2"/>
              </a:rPr>
              <a:t></a:t>
            </a:r>
            <a:r>
              <a:rPr lang="en-GB" sz="2400" b="1" i="1" baseline="-25000">
                <a:solidFill>
                  <a:srgbClr val="FF5050"/>
                </a:solidFill>
                <a:latin typeface="Times New Roman" pitchFamily="18" charset="0"/>
                <a:sym typeface="Symbol" pitchFamily="18" charset="2"/>
              </a:rPr>
              <a:t>s</a:t>
            </a:r>
            <a:endParaRPr lang="en-GB" sz="2400" b="1" i="1">
              <a:solidFill>
                <a:srgbClr val="FF5050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4120" name="Text Box 125"/>
          <p:cNvSpPr txBox="1">
            <a:spLocks noChangeArrowheads="1"/>
          </p:cNvSpPr>
          <p:nvPr/>
        </p:nvSpPr>
        <p:spPr bwMode="auto">
          <a:xfrm>
            <a:off x="3008313" y="4759325"/>
            <a:ext cx="571500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sz="2400" b="1" i="1">
                <a:solidFill>
                  <a:srgbClr val="FF5050"/>
                </a:solidFill>
                <a:latin typeface="Times New Roman" pitchFamily="18" charset="0"/>
                <a:sym typeface="Symbol" pitchFamily="18" charset="2"/>
              </a:rPr>
              <a:t></a:t>
            </a:r>
            <a:r>
              <a:rPr lang="en-GB" sz="2400" b="1" i="1" baseline="-25000">
                <a:solidFill>
                  <a:srgbClr val="FF5050"/>
                </a:solidFill>
                <a:latin typeface="Times New Roman" pitchFamily="18" charset="0"/>
                <a:sym typeface="Symbol" pitchFamily="18" charset="2"/>
              </a:rPr>
              <a:t>p</a:t>
            </a:r>
            <a:endParaRPr lang="en-GB" sz="2400" b="1" i="1">
              <a:solidFill>
                <a:srgbClr val="FF5050"/>
              </a:solidFill>
              <a:latin typeface="Times New Roman" pitchFamily="18" charset="0"/>
              <a:sym typeface="Symbol" pitchFamily="18" charset="2"/>
            </a:endParaRPr>
          </a:p>
        </p:txBody>
      </p:sp>
      <p:graphicFrame>
        <p:nvGraphicFramePr>
          <p:cNvPr id="4121" name="Object 126"/>
          <p:cNvGraphicFramePr>
            <a:graphicFrameLocks noChangeAspect="1"/>
          </p:cNvGraphicFramePr>
          <p:nvPr/>
        </p:nvGraphicFramePr>
        <p:xfrm>
          <a:off x="6534150" y="5053013"/>
          <a:ext cx="24384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1" name="Equation" r:id="rId6" imgW="2641600" imgH="1016000" progId="Equation.3">
                  <p:embed/>
                </p:oleObj>
              </mc:Choice>
              <mc:Fallback>
                <p:oleObj name="Equation" r:id="rId6" imgW="2641600" imgH="1016000" progId="Equation.3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4150" y="5053013"/>
                        <a:ext cx="2438400" cy="10160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bg2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22" name="AutoShape 127"/>
          <p:cNvSpPr>
            <a:spLocks noChangeArrowheads="1"/>
          </p:cNvSpPr>
          <p:nvPr/>
        </p:nvSpPr>
        <p:spPr bwMode="auto">
          <a:xfrm flipH="1">
            <a:off x="3222625" y="4562475"/>
            <a:ext cx="188913" cy="396875"/>
          </a:xfrm>
          <a:prstGeom prst="lightningBolt">
            <a:avLst/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4123" name="AutoShape 128"/>
          <p:cNvSpPr>
            <a:spLocks noChangeArrowheads="1"/>
          </p:cNvSpPr>
          <p:nvPr/>
        </p:nvSpPr>
        <p:spPr bwMode="auto">
          <a:xfrm flipH="1">
            <a:off x="5154613" y="4429125"/>
            <a:ext cx="360362" cy="274638"/>
          </a:xfrm>
          <a:prstGeom prst="lightningBolt">
            <a:avLst/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4124" name="Line 205"/>
          <p:cNvSpPr>
            <a:spLocks noChangeShapeType="1"/>
          </p:cNvSpPr>
          <p:nvPr/>
        </p:nvSpPr>
        <p:spPr bwMode="auto">
          <a:xfrm>
            <a:off x="290513" y="3532188"/>
            <a:ext cx="8853487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653528" name="Rectangle 216"/>
          <p:cNvSpPr>
            <a:spLocks noChangeArrowheads="1"/>
          </p:cNvSpPr>
          <p:nvPr/>
        </p:nvSpPr>
        <p:spPr bwMode="auto">
          <a:xfrm>
            <a:off x="214282" y="3857628"/>
            <a:ext cx="6663747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  <a:ea typeface="Arial Unicode MS" pitchFamily="34" charset="-128"/>
                <a:cs typeface="Arial Unicode MS" pitchFamily="34" charset="-128"/>
              </a:rPr>
              <a:t>Modèle</a:t>
            </a:r>
            <a:r>
              <a:rPr lang="en-GB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  <a:ea typeface="Arial Unicode MS" pitchFamily="34" charset="-128"/>
                <a:cs typeface="Arial Unicode MS" pitchFamily="34" charset="-128"/>
              </a:rPr>
              <a:t> du </a:t>
            </a:r>
            <a:r>
              <a:rPr lang="en-GB" sz="36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  <a:ea typeface="Arial Unicode MS" pitchFamily="34" charset="-128"/>
                <a:cs typeface="Arial Unicode MS" pitchFamily="34" charset="-128"/>
              </a:rPr>
              <a:t>système</a:t>
            </a:r>
            <a:r>
              <a:rPr lang="en-GB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GB" sz="36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  <a:ea typeface="Arial Unicode MS" pitchFamily="34" charset="-128"/>
                <a:cs typeface="Arial Unicode MS" pitchFamily="34" charset="-128"/>
              </a:rPr>
              <a:t>défectueux</a:t>
            </a:r>
            <a:endParaRPr lang="fr-FR" sz="3600" b="1" dirty="0">
              <a:solidFill>
                <a:srgbClr val="0070C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+mn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53549" name="Rectangle 237"/>
          <p:cNvSpPr>
            <a:spLocks noChangeArrowheads="1"/>
          </p:cNvSpPr>
          <p:nvPr/>
        </p:nvSpPr>
        <p:spPr bwMode="auto">
          <a:xfrm>
            <a:off x="444500" y="963613"/>
            <a:ext cx="5145832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  <a:ea typeface="Arial Unicode MS" pitchFamily="34" charset="-128"/>
                <a:cs typeface="Arial Unicode MS" pitchFamily="34" charset="-128"/>
              </a:rPr>
              <a:t>Modèle</a:t>
            </a:r>
            <a:r>
              <a:rPr lang="en-GB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  <a:ea typeface="Arial Unicode MS" pitchFamily="34" charset="-128"/>
                <a:cs typeface="Arial Unicode MS" pitchFamily="34" charset="-128"/>
              </a:rPr>
              <a:t> du </a:t>
            </a:r>
            <a:r>
              <a:rPr lang="en-GB" sz="36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  <a:ea typeface="Arial Unicode MS" pitchFamily="34" charset="-128"/>
                <a:cs typeface="Arial Unicode MS" pitchFamily="34" charset="-128"/>
              </a:rPr>
              <a:t>système</a:t>
            </a:r>
            <a:r>
              <a:rPr lang="en-GB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GB" sz="36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  <a:ea typeface="Arial Unicode MS" pitchFamily="34" charset="-128"/>
                <a:cs typeface="Arial Unicode MS" pitchFamily="34" charset="-128"/>
              </a:rPr>
              <a:t>sain</a:t>
            </a:r>
            <a:endParaRPr lang="fr-FR" sz="3600" b="1" dirty="0">
              <a:solidFill>
                <a:srgbClr val="0070C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+mn-lt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4149" name="Object 53"/>
          <p:cNvGraphicFramePr>
            <a:graphicFrameLocks noChangeAspect="1"/>
          </p:cNvGraphicFramePr>
          <p:nvPr/>
        </p:nvGraphicFramePr>
        <p:xfrm>
          <a:off x="6572265" y="1446160"/>
          <a:ext cx="1785949" cy="6969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2" name="Équation" r:id="rId8" imgW="1041120" imgH="406080" progId="Equation.3">
                  <p:embed/>
                </p:oleObj>
              </mc:Choice>
              <mc:Fallback>
                <p:oleObj name="Équation" r:id="rId8" imgW="1041120" imgH="406080" progId="Equation.3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2265" y="1446160"/>
                        <a:ext cx="1785949" cy="6969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>
          <a:xfrm>
            <a:off x="3357554" y="206375"/>
            <a:ext cx="1592271" cy="5492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fr-FR" dirty="0" err="1"/>
              <a:t>RRAs</a:t>
            </a:r>
            <a:endParaRPr lang="fr-FR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fr-FR"/>
              <a:t> Définition</a:t>
            </a:r>
          </a:p>
          <a:p>
            <a:pPr lvl="1" eaLnBrk="1" hangingPunct="1">
              <a:lnSpc>
                <a:spcPct val="90000"/>
              </a:lnSpc>
            </a:pPr>
            <a:r>
              <a:rPr lang="fr-FR" i="1"/>
              <a:t> Une RRA est une relation déduite du modèle mathématique du système à surveiller, entre des variables dont les valeurs numériques sont disponibles à partir de l’instrumentation (commande, consignes, mesures).</a:t>
            </a:r>
          </a:p>
          <a:p>
            <a:pPr lvl="2" eaLnBrk="1" hangingPunct="1">
              <a:lnSpc>
                <a:spcPct val="90000"/>
              </a:lnSpc>
            </a:pPr>
            <a:r>
              <a:rPr lang="fr-FR"/>
              <a:t>Le modèle général peut s’écrire : </a:t>
            </a:r>
            <a:r>
              <a:rPr lang="fr-FR" b="0" i="1">
                <a:solidFill>
                  <a:schemeClr val="tx2"/>
                </a:solidFill>
              </a:rPr>
              <a:t>F(u,x,x</a:t>
            </a:r>
            <a:r>
              <a:rPr lang="fr-FR" b="0" i="1" baseline="-25000">
                <a:solidFill>
                  <a:schemeClr val="tx2"/>
                </a:solidFill>
              </a:rPr>
              <a:t>0</a:t>
            </a:r>
            <a:r>
              <a:rPr lang="fr-FR" b="0" i="1">
                <a:solidFill>
                  <a:schemeClr val="tx2"/>
                </a:solidFill>
              </a:rPr>
              <a:t>, y, </a:t>
            </a:r>
            <a:r>
              <a:rPr lang="fr-FR" b="0" i="1">
                <a:solidFill>
                  <a:schemeClr val="tx2"/>
                </a:solidFill>
                <a:sym typeface="Symbol" pitchFamily="18" charset="2"/>
              </a:rPr>
              <a:t>)</a:t>
            </a:r>
          </a:p>
          <a:p>
            <a:pPr lvl="2" eaLnBrk="1" hangingPunct="1">
              <a:lnSpc>
                <a:spcPct val="90000"/>
              </a:lnSpc>
            </a:pPr>
            <a:r>
              <a:rPr lang="fr-FR"/>
              <a:t>L’évolution de x suit une trajectoire qui dépend de x</a:t>
            </a:r>
            <a:r>
              <a:rPr lang="fr-FR" baseline="-25000"/>
              <a:t>0</a:t>
            </a:r>
            <a:r>
              <a:rPr lang="fr-FR"/>
              <a:t> et u</a:t>
            </a:r>
          </a:p>
          <a:p>
            <a:pPr lvl="2" eaLnBrk="1" hangingPunct="1">
              <a:lnSpc>
                <a:spcPct val="90000"/>
              </a:lnSpc>
            </a:pPr>
            <a:r>
              <a:rPr lang="fr-FR"/>
              <a:t>Les RRAs éliminent x pour obtenir : </a:t>
            </a:r>
            <a:r>
              <a:rPr lang="fr-FR" b="0" i="1">
                <a:solidFill>
                  <a:schemeClr val="tx2"/>
                </a:solidFill>
              </a:rPr>
              <a:t>g(u, y, </a:t>
            </a:r>
            <a:r>
              <a:rPr lang="fr-FR" b="0" i="1">
                <a:solidFill>
                  <a:schemeClr val="tx2"/>
                </a:solidFill>
                <a:sym typeface="Symbol" pitchFamily="18" charset="2"/>
              </a:rPr>
              <a:t>)</a:t>
            </a:r>
          </a:p>
          <a:p>
            <a:pPr lvl="2" eaLnBrk="1" hangingPunct="1">
              <a:lnSpc>
                <a:spcPct val="90000"/>
              </a:lnSpc>
            </a:pPr>
            <a:endParaRPr lang="fr-FR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fr-FR"/>
          </a:p>
          <a:p>
            <a:pPr eaLnBrk="1" hangingPunct="1">
              <a:lnSpc>
                <a:spcPct val="90000"/>
              </a:lnSpc>
            </a:pPr>
            <a:r>
              <a:rPr lang="fr-FR"/>
              <a:t>Problématique : comment générer ces RRAs</a:t>
            </a:r>
          </a:p>
          <a:p>
            <a:pPr lvl="1" eaLnBrk="1" hangingPunct="1">
              <a:lnSpc>
                <a:spcPct val="90000"/>
              </a:lnSpc>
            </a:pPr>
            <a:r>
              <a:rPr lang="fr-FR"/>
              <a:t>Redondance statique</a:t>
            </a:r>
          </a:p>
          <a:p>
            <a:pPr lvl="1" eaLnBrk="1" hangingPunct="1">
              <a:lnSpc>
                <a:spcPct val="90000"/>
              </a:lnSpc>
            </a:pPr>
            <a:r>
              <a:rPr lang="fr-FR"/>
              <a:t>Redondance dynamique</a:t>
            </a:r>
          </a:p>
          <a:p>
            <a:pPr lvl="1" eaLnBrk="1" hangingPunct="1">
              <a:lnSpc>
                <a:spcPct val="90000"/>
              </a:lnSpc>
            </a:pPr>
            <a:endParaRPr lang="fr-F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14546" y="206375"/>
            <a:ext cx="4643469" cy="549275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GB" b="1" dirty="0" err="1"/>
              <a:t>Système</a:t>
            </a:r>
            <a:r>
              <a:rPr lang="en-GB" b="1" dirty="0"/>
              <a:t> </a:t>
            </a:r>
            <a:r>
              <a:rPr lang="en-GB" b="1" dirty="0" err="1"/>
              <a:t>linéaire</a:t>
            </a:r>
            <a:endParaRPr lang="en-GB" b="1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277813" y="928688"/>
            <a:ext cx="8866187" cy="5308600"/>
          </a:xfrm>
        </p:spPr>
        <p:txBody>
          <a:bodyPr/>
          <a:lstStyle/>
          <a:p>
            <a:pPr eaLnBrk="1" hangingPunct="1"/>
            <a:r>
              <a:rPr lang="fr-FR" i="1" dirty="0"/>
              <a:t>Etant donné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fr-FR" i="1" dirty="0"/>
              <a:t>x(t+1) = A x(t) + B u(t) + F</a:t>
            </a:r>
            <a:r>
              <a:rPr lang="fr-FR" i="1" baseline="-25000" dirty="0"/>
              <a:t>x</a:t>
            </a:r>
            <a:r>
              <a:rPr lang="fr-FR" i="1" dirty="0"/>
              <a:t> d(t) + E</a:t>
            </a:r>
            <a:r>
              <a:rPr lang="fr-FR" i="1" baseline="-25000" dirty="0"/>
              <a:t>x</a:t>
            </a:r>
            <a:r>
              <a:rPr lang="fr-FR" i="1" dirty="0"/>
              <a:t> </a:t>
            </a:r>
            <a:r>
              <a:rPr lang="fr-FR" i="1" dirty="0">
                <a:sym typeface="Symbol" pitchFamily="18" charset="2"/>
              </a:rPr>
              <a:t></a:t>
            </a:r>
            <a:r>
              <a:rPr lang="fr-FR" i="1" dirty="0"/>
              <a:t>(t)	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fr-FR" i="1" dirty="0"/>
              <a:t>y(t) = C x(t) + D u(t) + F</a:t>
            </a:r>
            <a:r>
              <a:rPr lang="fr-FR" i="1" baseline="-25000" dirty="0"/>
              <a:t>y</a:t>
            </a:r>
            <a:r>
              <a:rPr lang="fr-FR" i="1" dirty="0"/>
              <a:t> d(t) + E</a:t>
            </a:r>
            <a:r>
              <a:rPr lang="fr-FR" i="1" baseline="-25000" dirty="0"/>
              <a:t>y</a:t>
            </a:r>
            <a:r>
              <a:rPr lang="fr-FR" i="1" dirty="0"/>
              <a:t> </a:t>
            </a:r>
            <a:r>
              <a:rPr lang="fr-FR" i="1" dirty="0">
                <a:sym typeface="Symbol" pitchFamily="18" charset="2"/>
              </a:rPr>
              <a:t></a:t>
            </a:r>
            <a:r>
              <a:rPr lang="fr-FR" i="1" dirty="0"/>
              <a:t>(t)	 </a:t>
            </a:r>
          </a:p>
          <a:p>
            <a:pPr lvl="2" eaLnBrk="1" hangingPunct="1">
              <a:buFont typeface="Wingdings" pitchFamily="2" charset="2"/>
              <a:buNone/>
            </a:pPr>
            <a:endParaRPr lang="fr-FR" i="1" dirty="0"/>
          </a:p>
          <a:p>
            <a:pPr lvl="1" eaLnBrk="1" hangingPunct="1">
              <a:buFont typeface="Wingdings" pitchFamily="2" charset="2"/>
              <a:buNone/>
            </a:pPr>
            <a:endParaRPr lang="fr-FR" dirty="0"/>
          </a:p>
          <a:p>
            <a:pPr eaLnBrk="1" hangingPunct="1"/>
            <a:r>
              <a:rPr lang="fr-FR" dirty="0"/>
              <a:t> Redondance statique </a:t>
            </a:r>
          </a:p>
          <a:p>
            <a:pPr lvl="1" eaLnBrk="1" hangingPunct="1"/>
            <a:r>
              <a:rPr lang="en-GB" dirty="0" err="1"/>
              <a:t>Soit</a:t>
            </a:r>
            <a:r>
              <a:rPr lang="en-GB" dirty="0"/>
              <a:t> m&gt;n : </a:t>
            </a:r>
            <a:r>
              <a:rPr lang="fr-FR" dirty="0"/>
              <a:t>Alors, il existe (en permutant éventuellement les lignes) une décomposition de </a:t>
            </a:r>
            <a:r>
              <a:rPr lang="fr-FR" i="1" dirty="0"/>
              <a:t>C</a:t>
            </a:r>
            <a:r>
              <a:rPr lang="fr-FR" dirty="0"/>
              <a:t> sous la forme </a:t>
            </a:r>
          </a:p>
          <a:p>
            <a:pPr lvl="1" eaLnBrk="1" hangingPunct="1"/>
            <a:endParaRPr lang="fr-FR" dirty="0"/>
          </a:p>
          <a:p>
            <a:pPr lvl="1" eaLnBrk="1" hangingPunct="1"/>
            <a:endParaRPr lang="fr-FR" dirty="0"/>
          </a:p>
          <a:p>
            <a:pPr lvl="1" eaLnBrk="1" hangingPunct="1"/>
            <a:r>
              <a:rPr lang="fr-FR" dirty="0"/>
              <a:t> telle que </a:t>
            </a:r>
            <a:r>
              <a:rPr lang="fr-FR" i="1" dirty="0"/>
              <a:t>C</a:t>
            </a:r>
            <a:r>
              <a:rPr lang="fr-FR" i="1" baseline="-25000" dirty="0"/>
              <a:t>1</a:t>
            </a:r>
            <a:r>
              <a:rPr lang="fr-FR" dirty="0"/>
              <a:t> est inversible  et alors y(t)  l’équation de mesure s’écrit :</a:t>
            </a:r>
            <a:endParaRPr lang="en-GB" dirty="0"/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6875463" y="2000250"/>
            <a:ext cx="17107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fr-FR" dirty="0"/>
              <a:t>F : fautes, </a:t>
            </a:r>
          </a:p>
          <a:p>
            <a:pPr eaLnBrk="1" hangingPunct="1"/>
            <a:r>
              <a:rPr lang="fr-FR" dirty="0"/>
              <a:t>E : incertitudes</a:t>
            </a:r>
          </a:p>
        </p:txBody>
      </p:sp>
      <p:graphicFrame>
        <p:nvGraphicFramePr>
          <p:cNvPr id="32777" name="Object 9"/>
          <p:cNvGraphicFramePr>
            <a:graphicFrameLocks noChangeAspect="1"/>
          </p:cNvGraphicFramePr>
          <p:nvPr/>
        </p:nvGraphicFramePr>
        <p:xfrm>
          <a:off x="1857356" y="2428868"/>
          <a:ext cx="2714644" cy="5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9" name="Équation" r:id="rId4" imgW="990360" imgH="228600" progId="Equation.3">
                  <p:embed/>
                </p:oleObj>
              </mc:Choice>
              <mc:Fallback>
                <p:oleObj name="Équation" r:id="rId4" imgW="990360" imgH="2286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56" y="2428868"/>
                        <a:ext cx="2714644" cy="5000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8" name="Object 10"/>
          <p:cNvGraphicFramePr>
            <a:graphicFrameLocks noChangeAspect="1"/>
          </p:cNvGraphicFramePr>
          <p:nvPr/>
        </p:nvGraphicFramePr>
        <p:xfrm>
          <a:off x="3857620" y="4385054"/>
          <a:ext cx="1143008" cy="9241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0" name="Équation" r:id="rId6" imgW="596880" imgH="482400" progId="Equation.3">
                  <p:embed/>
                </p:oleObj>
              </mc:Choice>
              <mc:Fallback>
                <p:oleObj name="Équation" r:id="rId6" imgW="596880" imgH="4824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7620" y="4385054"/>
                        <a:ext cx="1143008" cy="9241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0" y="928688"/>
            <a:ext cx="8767763" cy="5262562"/>
          </a:xfrm>
        </p:spPr>
        <p:txBody>
          <a:bodyPr/>
          <a:lstStyle/>
          <a:p>
            <a:pPr eaLnBrk="1" hangingPunct="1"/>
            <a:r>
              <a:rPr lang="en-GB" dirty="0" err="1"/>
              <a:t>L’équation</a:t>
            </a:r>
            <a:r>
              <a:rPr lang="en-GB" dirty="0"/>
              <a:t> de </a:t>
            </a:r>
            <a:r>
              <a:rPr lang="en-GB" dirty="0" err="1"/>
              <a:t>mesure</a:t>
            </a:r>
            <a:r>
              <a:rPr lang="en-GB" dirty="0"/>
              <a:t> </a:t>
            </a:r>
            <a:r>
              <a:rPr lang="en-GB" dirty="0" err="1"/>
              <a:t>devient</a:t>
            </a:r>
            <a:r>
              <a:rPr lang="en-GB" dirty="0"/>
              <a:t> :</a:t>
            </a:r>
          </a:p>
          <a:p>
            <a:pPr eaLnBrk="1" hangingPunct="1"/>
            <a:endParaRPr lang="en-GB" dirty="0"/>
          </a:p>
          <a:p>
            <a:pPr eaLnBrk="1" hangingPunct="1"/>
            <a:endParaRPr lang="en-GB" dirty="0"/>
          </a:p>
          <a:p>
            <a:pPr eaLnBrk="1" hangingPunct="1"/>
            <a:endParaRPr lang="en-GB" dirty="0"/>
          </a:p>
          <a:p>
            <a:pPr eaLnBrk="1" hangingPunct="1"/>
            <a:r>
              <a:rPr lang="en-GB" dirty="0"/>
              <a:t>X </a:t>
            </a:r>
            <a:r>
              <a:rPr lang="en-GB" dirty="0" err="1"/>
              <a:t>est</a:t>
            </a:r>
            <a:r>
              <a:rPr lang="en-GB" dirty="0"/>
              <a:t> </a:t>
            </a:r>
            <a:r>
              <a:rPr lang="en-GB" dirty="0" err="1"/>
              <a:t>calculé</a:t>
            </a:r>
            <a:r>
              <a:rPr lang="en-GB" dirty="0"/>
              <a:t> </a:t>
            </a:r>
            <a:r>
              <a:rPr lang="en-GB" dirty="0" err="1"/>
              <a:t>alors</a:t>
            </a:r>
            <a:r>
              <a:rPr lang="en-GB" dirty="0"/>
              <a:t> à </a:t>
            </a:r>
            <a:r>
              <a:rPr lang="en-GB" dirty="0" err="1"/>
              <a:t>partir</a:t>
            </a:r>
            <a:r>
              <a:rPr lang="en-GB" dirty="0"/>
              <a:t> de y1, </a:t>
            </a:r>
          </a:p>
          <a:p>
            <a:pPr eaLnBrk="1" hangingPunct="1"/>
            <a:endParaRPr lang="en-GB" dirty="0"/>
          </a:p>
          <a:p>
            <a:pPr eaLnBrk="1" hangingPunct="1"/>
            <a:endParaRPr lang="en-GB" dirty="0"/>
          </a:p>
          <a:p>
            <a:pPr lvl="1" eaLnBrk="1" hangingPunct="1"/>
            <a:r>
              <a:rPr lang="en-GB" dirty="0"/>
              <a:t>et </a:t>
            </a:r>
            <a:r>
              <a:rPr lang="en-GB" dirty="0" err="1"/>
              <a:t>éliminé</a:t>
            </a:r>
            <a:r>
              <a:rPr lang="en-GB" dirty="0"/>
              <a:t> en le </a:t>
            </a:r>
            <a:r>
              <a:rPr lang="en-GB" dirty="0" err="1"/>
              <a:t>remplaçant</a:t>
            </a:r>
            <a:r>
              <a:rPr lang="en-GB" dirty="0"/>
              <a:t> </a:t>
            </a:r>
            <a:r>
              <a:rPr lang="en-GB" dirty="0" err="1"/>
              <a:t>dans</a:t>
            </a:r>
            <a:r>
              <a:rPr lang="en-GB" dirty="0"/>
              <a:t> Y2 : on </a:t>
            </a:r>
            <a:r>
              <a:rPr lang="en-GB" dirty="0" err="1"/>
              <a:t>obtient</a:t>
            </a:r>
            <a:r>
              <a:rPr lang="en-GB" dirty="0"/>
              <a:t> les RRAs en </a:t>
            </a:r>
            <a:r>
              <a:rPr lang="en-GB" dirty="0" err="1"/>
              <a:t>substituant</a:t>
            </a:r>
            <a:r>
              <a:rPr lang="en-GB" dirty="0"/>
              <a:t> </a:t>
            </a:r>
            <a:r>
              <a:rPr lang="en-GB" i="1" dirty="0"/>
              <a:t>x</a:t>
            </a:r>
            <a:r>
              <a:rPr lang="en-GB" dirty="0"/>
              <a:t> </a:t>
            </a:r>
            <a:r>
              <a:rPr lang="en-GB" dirty="0" err="1"/>
              <a:t>dans</a:t>
            </a:r>
            <a:r>
              <a:rPr lang="en-GB" dirty="0"/>
              <a:t> y2</a:t>
            </a:r>
          </a:p>
          <a:p>
            <a:pPr eaLnBrk="1" hangingPunct="1"/>
            <a:endParaRPr lang="en-GB" dirty="0"/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33115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0" y="3170238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fr-FR"/>
          </a:p>
        </p:txBody>
      </p:sp>
      <p:graphicFrame>
        <p:nvGraphicFramePr>
          <p:cNvPr id="33804" name="Object 12"/>
          <p:cNvGraphicFramePr>
            <a:graphicFrameLocks noChangeAspect="1"/>
          </p:cNvGraphicFramePr>
          <p:nvPr/>
        </p:nvGraphicFramePr>
        <p:xfrm>
          <a:off x="0" y="1643050"/>
          <a:ext cx="8928384" cy="7858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7" name="Équation" r:id="rId4" imgW="3251160" imgH="482400" progId="Equation.3">
                  <p:embed/>
                </p:oleObj>
              </mc:Choice>
              <mc:Fallback>
                <p:oleObj name="Équation" r:id="rId4" imgW="3251160" imgH="48240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643050"/>
                        <a:ext cx="8928384" cy="7858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5" name="Object 13"/>
          <p:cNvGraphicFramePr>
            <a:graphicFrameLocks noChangeAspect="1"/>
          </p:cNvGraphicFramePr>
          <p:nvPr/>
        </p:nvGraphicFramePr>
        <p:xfrm>
          <a:off x="595294" y="3357562"/>
          <a:ext cx="5619780" cy="5619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8" name="Équation" r:id="rId6" imgW="2666880" imgH="266400" progId="Equation.3">
                  <p:embed/>
                </p:oleObj>
              </mc:Choice>
              <mc:Fallback>
                <p:oleObj name="Équation" r:id="rId6" imgW="2666880" imgH="26640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294" y="3357562"/>
                        <a:ext cx="5619780" cy="5619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6" name="Object 14"/>
          <p:cNvGraphicFramePr>
            <a:graphicFrameLocks noChangeAspect="1"/>
          </p:cNvGraphicFramePr>
          <p:nvPr/>
        </p:nvGraphicFramePr>
        <p:xfrm>
          <a:off x="1071538" y="5357825"/>
          <a:ext cx="7072362" cy="11577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9" name="Équation" r:id="rId8" imgW="3568680" imgH="583920" progId="Equation.3">
                  <p:embed/>
                </p:oleObj>
              </mc:Choice>
              <mc:Fallback>
                <p:oleObj name="Équation" r:id="rId8" imgW="3568680" imgH="58392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538" y="5357825"/>
                        <a:ext cx="7072362" cy="11577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0" y="812800"/>
            <a:ext cx="9144000" cy="5580063"/>
          </a:xfrm>
        </p:spPr>
        <p:txBody>
          <a:bodyPr/>
          <a:lstStyle/>
          <a:p>
            <a:pPr marL="457200" indent="-457200" eaLnBrk="1" hangingPunct="1"/>
            <a:r>
              <a:rPr lang="en-GB" sz="2400" dirty="0" err="1"/>
              <a:t>Forme</a:t>
            </a:r>
            <a:r>
              <a:rPr lang="en-GB" sz="2400" dirty="0"/>
              <a:t> de </a:t>
            </a:r>
            <a:r>
              <a:rPr lang="en-GB" sz="2400" dirty="0" err="1"/>
              <a:t>calcul</a:t>
            </a:r>
            <a:r>
              <a:rPr lang="en-GB" sz="2400" dirty="0"/>
              <a:t> et </a:t>
            </a:r>
            <a:r>
              <a:rPr lang="en-GB" sz="2400" dirty="0" err="1"/>
              <a:t>d’évaluation</a:t>
            </a:r>
            <a:r>
              <a:rPr lang="en-GB" sz="2400" dirty="0"/>
              <a:t> du </a:t>
            </a:r>
            <a:r>
              <a:rPr lang="en-GB" sz="2400" dirty="0" err="1"/>
              <a:t>résidu</a:t>
            </a:r>
            <a:endParaRPr lang="en-GB" sz="2400" dirty="0"/>
          </a:p>
          <a:p>
            <a:pPr marL="457200" indent="-457200" eaLnBrk="1" hangingPunct="1"/>
            <a:endParaRPr lang="en-GB" sz="2400" dirty="0"/>
          </a:p>
          <a:p>
            <a:pPr marL="457200" indent="-457200" eaLnBrk="1" hangingPunct="1"/>
            <a:endParaRPr lang="en-GB" sz="2400" dirty="0"/>
          </a:p>
          <a:p>
            <a:pPr marL="838200" lvl="1" indent="-381000" eaLnBrk="1" hangingPunct="1"/>
            <a:endParaRPr lang="en-GB" sz="2000" dirty="0"/>
          </a:p>
          <a:p>
            <a:pPr marL="838200" lvl="1" indent="-381000" eaLnBrk="1" hangingPunct="1"/>
            <a:endParaRPr lang="en-GB" sz="2000" dirty="0"/>
          </a:p>
          <a:p>
            <a:pPr marL="838200" lvl="1" indent="-381000" eaLnBrk="1" hangingPunct="1"/>
            <a:endParaRPr lang="en-GB" sz="2000" dirty="0"/>
          </a:p>
          <a:p>
            <a:pPr marL="838200" lvl="1" indent="-381000" eaLnBrk="1" hangingPunct="1"/>
            <a:endParaRPr lang="en-GB" sz="2000" dirty="0"/>
          </a:p>
          <a:p>
            <a:pPr marL="838200" lvl="1" indent="-381000" eaLnBrk="1" hangingPunct="1"/>
            <a:endParaRPr lang="en-GB" sz="2000" dirty="0"/>
          </a:p>
          <a:p>
            <a:pPr marL="838200" lvl="1" indent="-381000" eaLnBrk="1" hangingPunct="1"/>
            <a:r>
              <a:rPr lang="en-GB" sz="2000" dirty="0" err="1"/>
              <a:t>Une</a:t>
            </a:r>
            <a:r>
              <a:rPr lang="en-GB" sz="2000" dirty="0"/>
              <a:t> </a:t>
            </a:r>
            <a:r>
              <a:rPr lang="en-GB" sz="2000" dirty="0" err="1"/>
              <a:t>autre</a:t>
            </a:r>
            <a:r>
              <a:rPr lang="en-GB" sz="2000" dirty="0"/>
              <a:t> </a:t>
            </a:r>
            <a:r>
              <a:rPr lang="en-GB" sz="2000" dirty="0" err="1"/>
              <a:t>approche</a:t>
            </a:r>
            <a:r>
              <a:rPr lang="en-GB" sz="2000" dirty="0"/>
              <a:t> pour </a:t>
            </a:r>
            <a:r>
              <a:rPr lang="en-GB" sz="2000" dirty="0" err="1"/>
              <a:t>éliminer</a:t>
            </a:r>
            <a:r>
              <a:rPr lang="en-GB" sz="2000" dirty="0"/>
              <a:t> </a:t>
            </a:r>
            <a:r>
              <a:rPr lang="en-GB" sz="2000" dirty="0" err="1"/>
              <a:t>l’inconnu</a:t>
            </a:r>
            <a:r>
              <a:rPr lang="en-GB" sz="2000" dirty="0"/>
              <a:t> </a:t>
            </a:r>
            <a:r>
              <a:rPr lang="en-GB" sz="2000" i="1" dirty="0"/>
              <a:t>x</a:t>
            </a:r>
            <a:r>
              <a:rPr lang="en-GB" sz="2000" dirty="0"/>
              <a:t> </a:t>
            </a:r>
            <a:r>
              <a:rPr lang="en-GB" sz="2000" dirty="0" err="1"/>
              <a:t>consiste</a:t>
            </a:r>
            <a:r>
              <a:rPr lang="en-GB" sz="2000" dirty="0"/>
              <a:t> à </a:t>
            </a:r>
            <a:r>
              <a:rPr lang="en-GB" sz="2000" dirty="0" err="1"/>
              <a:t>trouver</a:t>
            </a:r>
            <a:r>
              <a:rPr lang="en-GB" sz="2000" dirty="0"/>
              <a:t> </a:t>
            </a:r>
            <a:r>
              <a:rPr lang="en-GB" sz="2000" dirty="0" err="1"/>
              <a:t>une</a:t>
            </a:r>
            <a:r>
              <a:rPr lang="en-GB" sz="2000" dirty="0"/>
              <a:t> </a:t>
            </a:r>
            <a:r>
              <a:rPr lang="en-GB" sz="2000" dirty="0" err="1"/>
              <a:t>matrice</a:t>
            </a:r>
            <a:r>
              <a:rPr lang="en-GB" sz="2000" dirty="0"/>
              <a:t> W </a:t>
            </a:r>
            <a:r>
              <a:rPr lang="en-GB" sz="2000" dirty="0" err="1"/>
              <a:t>orthogonale</a:t>
            </a:r>
            <a:r>
              <a:rPr lang="en-GB" sz="2000" dirty="0"/>
              <a:t> à C/ (WC=0) . En </a:t>
            </a:r>
            <a:r>
              <a:rPr lang="en-GB" sz="2000" dirty="0" err="1"/>
              <a:t>multipliant</a:t>
            </a:r>
            <a:r>
              <a:rPr lang="en-GB" sz="2000" dirty="0"/>
              <a:t> </a:t>
            </a:r>
            <a:r>
              <a:rPr lang="en-GB" sz="2000" dirty="0" err="1"/>
              <a:t>l’équation</a:t>
            </a:r>
            <a:r>
              <a:rPr lang="en-GB" sz="2000" dirty="0"/>
              <a:t> de </a:t>
            </a:r>
            <a:r>
              <a:rPr lang="en-GB" sz="2000" dirty="0" err="1"/>
              <a:t>mesure</a:t>
            </a:r>
            <a:r>
              <a:rPr lang="en-GB" sz="2000" dirty="0"/>
              <a:t> à gauche par W :</a:t>
            </a:r>
          </a:p>
          <a:p>
            <a:pPr marL="838200" lvl="1" indent="-381000" eaLnBrk="1" hangingPunct="1"/>
            <a:endParaRPr lang="en-GB" sz="2000" dirty="0"/>
          </a:p>
          <a:p>
            <a:pPr marL="1257300" lvl="2" indent="-342900" eaLnBrk="1" hangingPunct="1">
              <a:buFont typeface="Wingdings" pitchFamily="2" charset="2"/>
              <a:buNone/>
            </a:pPr>
            <a:endParaRPr lang="fr-FR" sz="1800" b="0" dirty="0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31924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34823" name="AutoShape 10"/>
          <p:cNvSpPr>
            <a:spLocks noChangeArrowheads="1"/>
          </p:cNvSpPr>
          <p:nvPr/>
        </p:nvSpPr>
        <p:spPr bwMode="auto">
          <a:xfrm rot="5400000">
            <a:off x="3411538" y="2560638"/>
            <a:ext cx="457200" cy="279400"/>
          </a:xfrm>
          <a:prstGeom prst="rightArrow">
            <a:avLst>
              <a:gd name="adj1" fmla="val 50000"/>
              <a:gd name="adj2" fmla="val 4431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graphicFrame>
        <p:nvGraphicFramePr>
          <p:cNvPr id="34828" name="Object 12"/>
          <p:cNvGraphicFramePr>
            <a:graphicFrameLocks noChangeAspect="1"/>
          </p:cNvGraphicFramePr>
          <p:nvPr/>
        </p:nvGraphicFramePr>
        <p:xfrm>
          <a:off x="1107252" y="1428735"/>
          <a:ext cx="6036516" cy="9286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2" name="Équation" r:id="rId4" imgW="3632040" imgH="558720" progId="Equation.3">
                  <p:embed/>
                </p:oleObj>
              </mc:Choice>
              <mc:Fallback>
                <p:oleObj name="Équation" r:id="rId4" imgW="3632040" imgH="55872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7252" y="1428735"/>
                        <a:ext cx="6036516" cy="9286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30" name="Object 14"/>
          <p:cNvGraphicFramePr>
            <a:graphicFrameLocks noChangeAspect="1"/>
          </p:cNvGraphicFramePr>
          <p:nvPr/>
        </p:nvGraphicFramePr>
        <p:xfrm>
          <a:off x="500034" y="5286388"/>
          <a:ext cx="8376520" cy="8604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3" name="Équation" r:id="rId6" imgW="4203360" imgH="431640" progId="Equation.3">
                  <p:embed/>
                </p:oleObj>
              </mc:Choice>
              <mc:Fallback>
                <p:oleObj name="Équation" r:id="rId6" imgW="4203360" imgH="43164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34" y="5286388"/>
                        <a:ext cx="8376520" cy="8604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31" name="Object 15"/>
          <p:cNvGraphicFramePr>
            <a:graphicFrameLocks noChangeAspect="1"/>
          </p:cNvGraphicFramePr>
          <p:nvPr/>
        </p:nvGraphicFramePr>
        <p:xfrm>
          <a:off x="1571605" y="3002279"/>
          <a:ext cx="4786345" cy="8934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4" name="Équation" r:id="rId8" imgW="2857320" imgH="533160" progId="Equation.3">
                  <p:embed/>
                </p:oleObj>
              </mc:Choice>
              <mc:Fallback>
                <p:oleObj name="Équation" r:id="rId8" imgW="2857320" imgH="53316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1605" y="3002279"/>
                        <a:ext cx="4786345" cy="8934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Espace réservé du contenu 2"/>
          <p:cNvSpPr>
            <a:spLocks noGrp="1"/>
          </p:cNvSpPr>
          <p:nvPr>
            <p:ph idx="1"/>
          </p:nvPr>
        </p:nvSpPr>
        <p:spPr>
          <a:xfrm>
            <a:off x="142875" y="812800"/>
            <a:ext cx="8643938" cy="5580063"/>
          </a:xfrm>
        </p:spPr>
        <p:txBody>
          <a:bodyPr/>
          <a:lstStyle/>
          <a:p>
            <a:r>
              <a:rPr lang="fr-FR" dirty="0"/>
              <a:t>Dans ces conditions :</a:t>
            </a:r>
          </a:p>
          <a:p>
            <a:pPr lvl="1"/>
            <a:r>
              <a:rPr lang="fr-FR" dirty="0"/>
              <a:t> 1. le système de l’équation de mesure est </a:t>
            </a:r>
            <a:r>
              <a:rPr lang="fr-FR" dirty="0" err="1"/>
              <a:t>sur-déterminé</a:t>
            </a:r>
            <a:r>
              <a:rPr lang="fr-FR" dirty="0"/>
              <a:t> par rapport à </a:t>
            </a:r>
            <a:r>
              <a:rPr lang="fr-FR" i="1" dirty="0"/>
              <a:t>x</a:t>
            </a:r>
            <a:r>
              <a:rPr lang="fr-FR" dirty="0"/>
              <a:t> :</a:t>
            </a:r>
          </a:p>
          <a:p>
            <a:pPr lvl="1"/>
            <a:r>
              <a:rPr lang="fr-FR" dirty="0"/>
              <a:t>on a m – n relations de redondance analytique, car la matrice W possède m – n lignes linéairement indépendantes (formant une base du noyau de C).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3357563" y="1143000"/>
            <a:ext cx="296395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fr-FR" sz="2400" b="1" dirty="0">
                <a:solidFill>
                  <a:srgbClr val="0070C0"/>
                </a:solidFill>
                <a:latin typeface="Times New Roman" pitchFamily="18" charset="0"/>
              </a:rPr>
              <a:t>Modèle à espace d'état</a:t>
            </a:r>
          </a:p>
        </p:txBody>
      </p:sp>
      <p:graphicFrame>
        <p:nvGraphicFramePr>
          <p:cNvPr id="47107" name="Object 6"/>
          <p:cNvGraphicFramePr>
            <a:graphicFrameLocks noChangeAspect="1"/>
          </p:cNvGraphicFramePr>
          <p:nvPr/>
        </p:nvGraphicFramePr>
        <p:xfrm>
          <a:off x="485775" y="2641600"/>
          <a:ext cx="3113088" cy="1065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35" name="Équation" r:id="rId4" imgW="1257300" imgH="431800" progId="Equation.3">
                  <p:embed/>
                </p:oleObj>
              </mc:Choice>
              <mc:Fallback>
                <p:oleObj name="Équation" r:id="rId4" imgW="1257300" imgH="4318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" y="2641600"/>
                        <a:ext cx="3113088" cy="1065213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8" name="Object 7"/>
          <p:cNvGraphicFramePr>
            <a:graphicFrameLocks noChangeAspect="1"/>
          </p:cNvGraphicFramePr>
          <p:nvPr/>
        </p:nvGraphicFramePr>
        <p:xfrm>
          <a:off x="5173663" y="2616200"/>
          <a:ext cx="3522662" cy="1065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36" name="Équation" r:id="rId6" imgW="1422400" imgH="431800" progId="Equation.3">
                  <p:embed/>
                </p:oleObj>
              </mc:Choice>
              <mc:Fallback>
                <p:oleObj name="Équation" r:id="rId6" imgW="1422400" imgH="4318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3663" y="2616200"/>
                        <a:ext cx="3522662" cy="1065213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09" name="Text Box 8"/>
          <p:cNvSpPr txBox="1">
            <a:spLocks noChangeArrowheads="1"/>
          </p:cNvSpPr>
          <p:nvPr/>
        </p:nvSpPr>
        <p:spPr bwMode="auto">
          <a:xfrm>
            <a:off x="1000125" y="1785938"/>
            <a:ext cx="2067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fr-FR" sz="2400" dirty="0">
                <a:latin typeface="Times New Roman" pitchFamily="18" charset="0"/>
              </a:rPr>
              <a:t>Temps Continu</a:t>
            </a:r>
          </a:p>
        </p:txBody>
      </p:sp>
      <p:sp>
        <p:nvSpPr>
          <p:cNvPr id="47110" name="Text Box 9"/>
          <p:cNvSpPr txBox="1">
            <a:spLocks noChangeArrowheads="1"/>
          </p:cNvSpPr>
          <p:nvPr/>
        </p:nvSpPr>
        <p:spPr bwMode="auto">
          <a:xfrm>
            <a:off x="5749925" y="1744663"/>
            <a:ext cx="204190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fr-FR" sz="2400" dirty="0">
                <a:latin typeface="Times New Roman" pitchFamily="18" charset="0"/>
              </a:rPr>
              <a:t>Temps Discret </a:t>
            </a:r>
          </a:p>
        </p:txBody>
      </p:sp>
      <p:sp>
        <p:nvSpPr>
          <p:cNvPr id="47111" name="Text Box 10"/>
          <p:cNvSpPr txBox="1">
            <a:spLocks noChangeArrowheads="1"/>
          </p:cNvSpPr>
          <p:nvPr/>
        </p:nvSpPr>
        <p:spPr bwMode="auto">
          <a:xfrm>
            <a:off x="214282" y="4572008"/>
            <a:ext cx="912153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fr-FR" sz="2400" b="1" dirty="0">
                <a:solidFill>
                  <a:srgbClr val="0070C0"/>
                </a:solidFill>
                <a:latin typeface="Times New Roman" pitchFamily="18" charset="0"/>
              </a:rPr>
              <a:t>Si il existe  </a:t>
            </a:r>
            <a:r>
              <a:rPr lang="fr-FR" sz="2400" b="1" i="1" dirty="0">
                <a:solidFill>
                  <a:srgbClr val="0070C0"/>
                </a:solidFill>
                <a:latin typeface="Times New Roman" pitchFamily="18" charset="0"/>
              </a:rPr>
              <a:t>W</a:t>
            </a:r>
            <a:r>
              <a:rPr lang="fr-FR" sz="2400" b="1" dirty="0">
                <a:solidFill>
                  <a:srgbClr val="0070C0"/>
                </a:solidFill>
                <a:latin typeface="Times New Roman" pitchFamily="18" charset="0"/>
              </a:rPr>
              <a:t> telle que  </a:t>
            </a:r>
            <a:r>
              <a:rPr lang="fr-FR" sz="2400" b="1" i="1" dirty="0">
                <a:solidFill>
                  <a:srgbClr val="0070C0"/>
                </a:solidFill>
                <a:latin typeface="Times New Roman" pitchFamily="18" charset="0"/>
              </a:rPr>
              <a:t>WC = 0</a:t>
            </a:r>
            <a:endParaRPr lang="fr-FR" sz="2400" b="1" dirty="0">
              <a:solidFill>
                <a:srgbClr val="0070C0"/>
              </a:solidFill>
              <a:latin typeface="Times New Roman" pitchFamily="18" charset="0"/>
            </a:endParaRPr>
          </a:p>
          <a:p>
            <a:r>
              <a:rPr lang="fr-FR" sz="2400" b="1" dirty="0">
                <a:solidFill>
                  <a:srgbClr val="0070C0"/>
                </a:solidFill>
                <a:latin typeface="Times New Roman" pitchFamily="18" charset="0"/>
              </a:rPr>
              <a:t>Alors les relations de redondances statiques peuvent être trouvées</a:t>
            </a:r>
          </a:p>
        </p:txBody>
      </p:sp>
      <p:sp>
        <p:nvSpPr>
          <p:cNvPr id="482315" name="Rectangle 11"/>
          <p:cNvSpPr>
            <a:spLocks noGrp="1" noChangeArrowheads="1"/>
          </p:cNvSpPr>
          <p:nvPr>
            <p:ph type="title"/>
          </p:nvPr>
        </p:nvSpPr>
        <p:spPr>
          <a:xfrm>
            <a:off x="285720" y="119063"/>
            <a:ext cx="8429684" cy="54927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4000" b="1" dirty="0" err="1"/>
              <a:t>Redondance</a:t>
            </a:r>
            <a:r>
              <a:rPr lang="en-US" sz="4000" b="1" dirty="0"/>
              <a:t>  </a:t>
            </a:r>
            <a:r>
              <a:rPr lang="en-US" sz="4000" b="1" dirty="0" err="1"/>
              <a:t>Analytique</a:t>
            </a:r>
            <a:r>
              <a:rPr lang="en-US" sz="4000" b="1" dirty="0"/>
              <a:t>  </a:t>
            </a:r>
            <a:r>
              <a:rPr lang="en-US" sz="4000" b="1" dirty="0" err="1"/>
              <a:t>Dynamique</a:t>
            </a:r>
            <a:endParaRPr lang="en-US" sz="4000" b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130" name="Group 5"/>
          <p:cNvGrpSpPr>
            <a:grpSpLocks/>
          </p:cNvGrpSpPr>
          <p:nvPr/>
        </p:nvGrpSpPr>
        <p:grpSpPr bwMode="auto">
          <a:xfrm>
            <a:off x="165100" y="1803400"/>
            <a:ext cx="4025900" cy="3249613"/>
            <a:chOff x="104" y="1136"/>
            <a:chExt cx="2536" cy="2047"/>
          </a:xfrm>
        </p:grpSpPr>
        <p:graphicFrame>
          <p:nvGraphicFramePr>
            <p:cNvPr id="48140" name="Object 6"/>
            <p:cNvGraphicFramePr>
              <a:graphicFrameLocks noChangeAspect="1"/>
            </p:cNvGraphicFramePr>
            <p:nvPr/>
          </p:nvGraphicFramePr>
          <p:xfrm>
            <a:off x="303" y="1136"/>
            <a:ext cx="1561" cy="5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200" name="Équation" r:id="rId4" imgW="1257300" imgH="431800" progId="Equation.3">
                    <p:embed/>
                  </p:oleObj>
                </mc:Choice>
                <mc:Fallback>
                  <p:oleObj name="Équation" r:id="rId4" imgW="1257300" imgH="431800" progId="Equation.3">
                    <p:embed/>
                    <p:pic>
                      <p:nvPicPr>
                        <p:cNvPr id="0" name="Picture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3" y="1136"/>
                          <a:ext cx="1561" cy="558"/>
                        </a:xfrm>
                        <a:prstGeom prst="rect">
                          <a:avLst/>
                        </a:prstGeom>
                        <a:solidFill>
                          <a:schemeClr val="hlink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8141" name="AutoShape 7"/>
            <p:cNvSpPr>
              <a:spLocks noChangeArrowheads="1"/>
            </p:cNvSpPr>
            <p:nvPr/>
          </p:nvSpPr>
          <p:spPr bwMode="auto">
            <a:xfrm>
              <a:off x="1008" y="1768"/>
              <a:ext cx="274" cy="352"/>
            </a:xfrm>
            <a:prstGeom prst="downArrow">
              <a:avLst>
                <a:gd name="adj1" fmla="val 50000"/>
                <a:gd name="adj2" fmla="val 32117"/>
              </a:avLst>
            </a:prstGeom>
            <a:solidFill>
              <a:srgbClr val="00B0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graphicFrame>
          <p:nvGraphicFramePr>
            <p:cNvPr id="48142" name="Object 8"/>
            <p:cNvGraphicFramePr>
              <a:graphicFrameLocks noChangeAspect="1"/>
            </p:cNvGraphicFramePr>
            <p:nvPr/>
          </p:nvGraphicFramePr>
          <p:xfrm>
            <a:off x="273" y="2167"/>
            <a:ext cx="1663" cy="2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201" name="Équation" r:id="rId6" imgW="1256755" imgH="203112" progId="Equation.3">
                    <p:embed/>
                  </p:oleObj>
                </mc:Choice>
                <mc:Fallback>
                  <p:oleObj name="Équation" r:id="rId6" imgW="1256755" imgH="203112" progId="Equation.3">
                    <p:embed/>
                    <p:pic>
                      <p:nvPicPr>
                        <p:cNvPr id="0" name="Picture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3" y="2167"/>
                          <a:ext cx="1663" cy="278"/>
                        </a:xfrm>
                        <a:prstGeom prst="rect">
                          <a:avLst/>
                        </a:prstGeom>
                        <a:solidFill>
                          <a:schemeClr val="hlink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8143" name="AutoShape 9"/>
            <p:cNvSpPr>
              <a:spLocks noChangeArrowheads="1"/>
            </p:cNvSpPr>
            <p:nvPr/>
          </p:nvSpPr>
          <p:spPr bwMode="auto">
            <a:xfrm>
              <a:off x="1008" y="2499"/>
              <a:ext cx="274" cy="352"/>
            </a:xfrm>
            <a:prstGeom prst="downArrow">
              <a:avLst>
                <a:gd name="adj1" fmla="val 50000"/>
                <a:gd name="adj2" fmla="val 32117"/>
              </a:avLst>
            </a:prstGeom>
            <a:solidFill>
              <a:srgbClr val="00B0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graphicFrame>
          <p:nvGraphicFramePr>
            <p:cNvPr id="48144" name="Object 10"/>
            <p:cNvGraphicFramePr>
              <a:graphicFrameLocks noChangeAspect="1"/>
            </p:cNvGraphicFramePr>
            <p:nvPr/>
          </p:nvGraphicFramePr>
          <p:xfrm>
            <a:off x="104" y="2905"/>
            <a:ext cx="2536" cy="2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202" name="Équation" r:id="rId8" imgW="1916868" imgH="203112" progId="Equation.3">
                    <p:embed/>
                  </p:oleObj>
                </mc:Choice>
                <mc:Fallback>
                  <p:oleObj name="Équation" r:id="rId8" imgW="1916868" imgH="203112" progId="Equation.3">
                    <p:embed/>
                    <p:pic>
                      <p:nvPicPr>
                        <p:cNvPr id="0" name="Picture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4" y="2905"/>
                          <a:ext cx="2536" cy="278"/>
                        </a:xfrm>
                        <a:prstGeom prst="rect">
                          <a:avLst/>
                        </a:prstGeom>
                        <a:solidFill>
                          <a:schemeClr val="hlink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8131" name="Group 11"/>
          <p:cNvGrpSpPr>
            <a:grpSpLocks/>
          </p:cNvGrpSpPr>
          <p:nvPr/>
        </p:nvGrpSpPr>
        <p:grpSpPr bwMode="auto">
          <a:xfrm>
            <a:off x="3136900" y="1719263"/>
            <a:ext cx="5359400" cy="2789237"/>
            <a:chOff x="1976" y="1083"/>
            <a:chExt cx="3376" cy="1757"/>
          </a:xfrm>
        </p:grpSpPr>
        <p:graphicFrame>
          <p:nvGraphicFramePr>
            <p:cNvPr id="48137" name="Object 12"/>
            <p:cNvGraphicFramePr>
              <a:graphicFrameLocks noChangeAspect="1"/>
            </p:cNvGraphicFramePr>
            <p:nvPr/>
          </p:nvGraphicFramePr>
          <p:xfrm>
            <a:off x="2969" y="1083"/>
            <a:ext cx="2383" cy="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203" name="Équation" r:id="rId10" imgW="1917700" imgH="431800" progId="Equation.3">
                    <p:embed/>
                  </p:oleObj>
                </mc:Choice>
                <mc:Fallback>
                  <p:oleObj name="Équation" r:id="rId10" imgW="1917700" imgH="431800" progId="Equation.3">
                    <p:embed/>
                    <p:pic>
                      <p:nvPicPr>
                        <p:cNvPr id="0" name="Picture 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69" y="1083"/>
                          <a:ext cx="2383" cy="575"/>
                        </a:xfrm>
                        <a:prstGeom prst="rect">
                          <a:avLst/>
                        </a:prstGeom>
                        <a:solidFill>
                          <a:schemeClr val="hlink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8138" name="Line 13"/>
            <p:cNvSpPr>
              <a:spLocks noChangeShapeType="1"/>
            </p:cNvSpPr>
            <p:nvPr/>
          </p:nvSpPr>
          <p:spPr bwMode="auto">
            <a:xfrm flipV="1">
              <a:off x="1976" y="1291"/>
              <a:ext cx="868" cy="285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8139" name="Line 14"/>
            <p:cNvSpPr>
              <a:spLocks noChangeShapeType="1"/>
            </p:cNvSpPr>
            <p:nvPr/>
          </p:nvSpPr>
          <p:spPr bwMode="auto">
            <a:xfrm flipV="1">
              <a:off x="2032" y="1672"/>
              <a:ext cx="812" cy="1168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48132" name="Group 15"/>
          <p:cNvGrpSpPr>
            <a:grpSpLocks/>
          </p:cNvGrpSpPr>
          <p:nvPr/>
        </p:nvGrpSpPr>
        <p:grpSpPr bwMode="auto">
          <a:xfrm>
            <a:off x="4603750" y="2921000"/>
            <a:ext cx="4459288" cy="2127250"/>
            <a:chOff x="2900" y="1840"/>
            <a:chExt cx="2809" cy="1340"/>
          </a:xfrm>
        </p:grpSpPr>
        <p:sp>
          <p:nvSpPr>
            <p:cNvPr id="48135" name="AutoShape 16"/>
            <p:cNvSpPr>
              <a:spLocks noChangeArrowheads="1"/>
            </p:cNvSpPr>
            <p:nvPr/>
          </p:nvSpPr>
          <p:spPr bwMode="auto">
            <a:xfrm>
              <a:off x="3984" y="1840"/>
              <a:ext cx="360" cy="576"/>
            </a:xfrm>
            <a:prstGeom prst="downArrow">
              <a:avLst>
                <a:gd name="adj1" fmla="val 50000"/>
                <a:gd name="adj2" fmla="val 40000"/>
              </a:avLst>
            </a:prstGeom>
            <a:solidFill>
              <a:srgbClr val="00B0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graphicFrame>
          <p:nvGraphicFramePr>
            <p:cNvPr id="48136" name="Object 17"/>
            <p:cNvGraphicFramePr>
              <a:graphicFrameLocks noChangeAspect="1"/>
            </p:cNvGraphicFramePr>
            <p:nvPr/>
          </p:nvGraphicFramePr>
          <p:xfrm>
            <a:off x="2900" y="2569"/>
            <a:ext cx="2809" cy="6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204" name="Équation" r:id="rId12" imgW="2260600" imgH="457200" progId="Equation.3">
                    <p:embed/>
                  </p:oleObj>
                </mc:Choice>
                <mc:Fallback>
                  <p:oleObj name="Équation" r:id="rId12" imgW="2260600" imgH="457200" progId="Equation.3">
                    <p:embed/>
                    <p:pic>
                      <p:nvPicPr>
                        <p:cNvPr id="0" name="Picture 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00" y="2569"/>
                          <a:ext cx="2809" cy="611"/>
                        </a:xfrm>
                        <a:prstGeom prst="rect">
                          <a:avLst/>
                        </a:prstGeom>
                        <a:solidFill>
                          <a:schemeClr val="hlink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84370" name="Rectangle 18"/>
          <p:cNvSpPr>
            <a:spLocks noGrp="1" noChangeArrowheads="1"/>
          </p:cNvSpPr>
          <p:nvPr>
            <p:ph type="title"/>
          </p:nvPr>
        </p:nvSpPr>
        <p:spPr>
          <a:xfrm>
            <a:off x="481013" y="93662"/>
            <a:ext cx="8124825" cy="5492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b="1" dirty="0" err="1"/>
              <a:t>Redondance</a:t>
            </a:r>
            <a:r>
              <a:rPr lang="en-US" sz="4400" b="1" dirty="0"/>
              <a:t> </a:t>
            </a:r>
            <a:r>
              <a:rPr lang="en-US" sz="4000" b="1" dirty="0" err="1"/>
              <a:t>Analytique</a:t>
            </a:r>
            <a:r>
              <a:rPr lang="en-US" sz="4000" b="1" dirty="0"/>
              <a:t>  </a:t>
            </a:r>
            <a:r>
              <a:rPr lang="en-US" sz="4000" b="1" dirty="0" err="1"/>
              <a:t>Dynamique</a:t>
            </a:r>
            <a:r>
              <a:rPr lang="en-US" sz="4000" b="1" dirty="0"/>
              <a:t> </a:t>
            </a:r>
            <a:r>
              <a:rPr lang="en-US" sz="1800" dirty="0"/>
              <a:t>(</a:t>
            </a:r>
            <a:r>
              <a:rPr lang="en-US" sz="1800" b="1" dirty="0" err="1"/>
              <a:t>continu</a:t>
            </a:r>
            <a:r>
              <a:rPr lang="en-US" sz="1800" dirty="0"/>
              <a:t>)</a:t>
            </a:r>
          </a:p>
        </p:txBody>
      </p:sp>
      <p:sp>
        <p:nvSpPr>
          <p:cNvPr id="48134" name="Text Box 19"/>
          <p:cNvSpPr txBox="1">
            <a:spLocks noChangeArrowheads="1"/>
          </p:cNvSpPr>
          <p:nvPr/>
        </p:nvSpPr>
        <p:spPr bwMode="auto">
          <a:xfrm>
            <a:off x="2152650" y="2809875"/>
            <a:ext cx="1708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fr-FR"/>
              <a:t>Dérivation de 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8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154" name="Group 11"/>
          <p:cNvGrpSpPr>
            <a:grpSpLocks/>
          </p:cNvGrpSpPr>
          <p:nvPr/>
        </p:nvGrpSpPr>
        <p:grpSpPr bwMode="auto">
          <a:xfrm>
            <a:off x="3225800" y="1820863"/>
            <a:ext cx="5772150" cy="2687637"/>
            <a:chOff x="2032" y="1147"/>
            <a:chExt cx="3636" cy="1693"/>
          </a:xfrm>
        </p:grpSpPr>
        <p:graphicFrame>
          <p:nvGraphicFramePr>
            <p:cNvPr id="49165" name="Object 12"/>
            <p:cNvGraphicFramePr>
              <a:graphicFrameLocks noChangeAspect="1"/>
            </p:cNvGraphicFramePr>
            <p:nvPr/>
          </p:nvGraphicFramePr>
          <p:xfrm>
            <a:off x="2844" y="1147"/>
            <a:ext cx="2824" cy="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223" name="Équation" r:id="rId4" imgW="2273300" imgH="431800" progId="Equation.3">
                    <p:embed/>
                  </p:oleObj>
                </mc:Choice>
                <mc:Fallback>
                  <p:oleObj name="Équation" r:id="rId4" imgW="2273300" imgH="431800" progId="Equation.3">
                    <p:embed/>
                    <p:pic>
                      <p:nvPicPr>
                        <p:cNvPr id="0" name="Picture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44" y="1147"/>
                          <a:ext cx="2824" cy="575"/>
                        </a:xfrm>
                        <a:prstGeom prst="rect">
                          <a:avLst/>
                        </a:prstGeom>
                        <a:solidFill>
                          <a:srgbClr val="CCFFCC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9166" name="Line 13"/>
            <p:cNvSpPr>
              <a:spLocks noChangeShapeType="1"/>
            </p:cNvSpPr>
            <p:nvPr/>
          </p:nvSpPr>
          <p:spPr bwMode="auto">
            <a:xfrm flipV="1">
              <a:off x="2040" y="1291"/>
              <a:ext cx="704" cy="285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9167" name="Line 14"/>
            <p:cNvSpPr>
              <a:spLocks noChangeShapeType="1"/>
            </p:cNvSpPr>
            <p:nvPr/>
          </p:nvSpPr>
          <p:spPr bwMode="auto">
            <a:xfrm flipV="1">
              <a:off x="2032" y="1624"/>
              <a:ext cx="712" cy="1216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49155" name="Group 5"/>
          <p:cNvGrpSpPr>
            <a:grpSpLocks/>
          </p:cNvGrpSpPr>
          <p:nvPr/>
        </p:nvGrpSpPr>
        <p:grpSpPr bwMode="auto">
          <a:xfrm>
            <a:off x="393700" y="1803400"/>
            <a:ext cx="4849813" cy="3262313"/>
            <a:chOff x="168" y="1136"/>
            <a:chExt cx="3055" cy="2055"/>
          </a:xfrm>
        </p:grpSpPr>
        <p:graphicFrame>
          <p:nvGraphicFramePr>
            <p:cNvPr id="49160" name="Object 6"/>
            <p:cNvGraphicFramePr>
              <a:graphicFrameLocks noChangeAspect="1"/>
            </p:cNvGraphicFramePr>
            <p:nvPr/>
          </p:nvGraphicFramePr>
          <p:xfrm>
            <a:off x="201" y="1136"/>
            <a:ext cx="1766" cy="5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224" name="Équation" r:id="rId6" imgW="1422400" imgH="431800" progId="Equation.3">
                    <p:embed/>
                  </p:oleObj>
                </mc:Choice>
                <mc:Fallback>
                  <p:oleObj name="Équation" r:id="rId6" imgW="1422400" imgH="431800" progId="Equation.3">
                    <p:embed/>
                    <p:pic>
                      <p:nvPicPr>
                        <p:cNvPr id="0" name="Picture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1" y="1136"/>
                          <a:ext cx="1766" cy="558"/>
                        </a:xfrm>
                        <a:prstGeom prst="rect">
                          <a:avLst/>
                        </a:prstGeom>
                        <a:solidFill>
                          <a:schemeClr val="hlink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9161" name="AutoShape 7"/>
            <p:cNvSpPr>
              <a:spLocks noChangeArrowheads="1"/>
            </p:cNvSpPr>
            <p:nvPr/>
          </p:nvSpPr>
          <p:spPr bwMode="auto">
            <a:xfrm>
              <a:off x="1008" y="1768"/>
              <a:ext cx="274" cy="352"/>
            </a:xfrm>
            <a:prstGeom prst="downArrow">
              <a:avLst>
                <a:gd name="adj1" fmla="val 50000"/>
                <a:gd name="adj2" fmla="val 32117"/>
              </a:avLst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graphicFrame>
          <p:nvGraphicFramePr>
            <p:cNvPr id="49162" name="Object 8"/>
            <p:cNvGraphicFramePr>
              <a:graphicFrameLocks noChangeAspect="1"/>
            </p:cNvGraphicFramePr>
            <p:nvPr/>
          </p:nvGraphicFramePr>
          <p:xfrm>
            <a:off x="168" y="2135"/>
            <a:ext cx="2385" cy="2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225" name="Équation" r:id="rId8" imgW="1803400" imgH="203200" progId="Equation.3">
                    <p:embed/>
                  </p:oleObj>
                </mc:Choice>
                <mc:Fallback>
                  <p:oleObj name="Équation" r:id="rId8" imgW="1803400" imgH="203200" progId="Equation.3">
                    <p:embed/>
                    <p:pic>
                      <p:nvPicPr>
                        <p:cNvPr id="0" name="Picture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8" y="2135"/>
                          <a:ext cx="2385" cy="278"/>
                        </a:xfrm>
                        <a:prstGeom prst="rect">
                          <a:avLst/>
                        </a:prstGeom>
                        <a:solidFill>
                          <a:schemeClr val="hlink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9163" name="AutoShape 9"/>
            <p:cNvSpPr>
              <a:spLocks noChangeArrowheads="1"/>
            </p:cNvSpPr>
            <p:nvPr/>
          </p:nvSpPr>
          <p:spPr bwMode="auto">
            <a:xfrm>
              <a:off x="1008" y="2499"/>
              <a:ext cx="274" cy="352"/>
            </a:xfrm>
            <a:prstGeom prst="downArrow">
              <a:avLst>
                <a:gd name="adj1" fmla="val 50000"/>
                <a:gd name="adj2" fmla="val 32117"/>
              </a:avLst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graphicFrame>
          <p:nvGraphicFramePr>
            <p:cNvPr id="49164" name="Object 10"/>
            <p:cNvGraphicFramePr>
              <a:graphicFrameLocks noChangeAspect="1"/>
            </p:cNvGraphicFramePr>
            <p:nvPr/>
          </p:nvGraphicFramePr>
          <p:xfrm>
            <a:off x="216" y="2913"/>
            <a:ext cx="3007" cy="2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226" name="Équation" r:id="rId10" imgW="2273300" imgH="203200" progId="Equation.3">
                    <p:embed/>
                  </p:oleObj>
                </mc:Choice>
                <mc:Fallback>
                  <p:oleObj name="Équation" r:id="rId10" imgW="2273300" imgH="203200" progId="Equation.3">
                    <p:embed/>
                    <p:pic>
                      <p:nvPicPr>
                        <p:cNvPr id="0" name="Picture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6" y="2913"/>
                          <a:ext cx="3007" cy="278"/>
                        </a:xfrm>
                        <a:prstGeom prst="rect">
                          <a:avLst/>
                        </a:prstGeom>
                        <a:solidFill>
                          <a:schemeClr val="hlink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9156" name="AutoShape 16"/>
          <p:cNvSpPr>
            <a:spLocks noChangeArrowheads="1"/>
          </p:cNvSpPr>
          <p:nvPr/>
        </p:nvSpPr>
        <p:spPr bwMode="auto">
          <a:xfrm>
            <a:off x="6683375" y="3025775"/>
            <a:ext cx="319088" cy="1930400"/>
          </a:xfrm>
          <a:prstGeom prst="downArrow">
            <a:avLst>
              <a:gd name="adj1" fmla="val 50000"/>
              <a:gd name="adj2" fmla="val 139620"/>
            </a:avLst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/>
          </a:p>
        </p:txBody>
      </p:sp>
      <p:graphicFrame>
        <p:nvGraphicFramePr>
          <p:cNvPr id="49158" name="Object 19"/>
          <p:cNvGraphicFramePr>
            <a:graphicFrameLocks noChangeAspect="1"/>
          </p:cNvGraphicFramePr>
          <p:nvPr/>
        </p:nvGraphicFramePr>
        <p:xfrm>
          <a:off x="5159375" y="5292725"/>
          <a:ext cx="36925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27" name="Equation" r:id="rId12" imgW="4000500" imgH="647700" progId="Equation.3">
                  <p:embed/>
                </p:oleObj>
              </mc:Choice>
              <mc:Fallback>
                <p:oleObj name="Equation" r:id="rId12" imgW="4000500" imgH="64770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9375" y="5292725"/>
                        <a:ext cx="3692525" cy="647700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59" name="Text Box 20"/>
          <p:cNvSpPr txBox="1">
            <a:spLocks noChangeArrowheads="1"/>
          </p:cNvSpPr>
          <p:nvPr/>
        </p:nvSpPr>
        <p:spPr bwMode="auto">
          <a:xfrm>
            <a:off x="2152650" y="2809875"/>
            <a:ext cx="1708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fr-FR"/>
              <a:t>Dérivation de y</a:t>
            </a:r>
          </a:p>
        </p:txBody>
      </p:sp>
      <p:sp>
        <p:nvSpPr>
          <p:cNvPr id="16" name="Rectangle 18"/>
          <p:cNvSpPr txBox="1">
            <a:spLocks noChangeArrowheads="1"/>
          </p:cNvSpPr>
          <p:nvPr/>
        </p:nvSpPr>
        <p:spPr>
          <a:xfrm>
            <a:off x="512763" y="119063"/>
            <a:ext cx="8124825" cy="549275"/>
          </a:xfrm>
          <a:prstGeom prst="rect">
            <a:avLst/>
          </a:prstGeom>
        </p:spPr>
        <p:txBody>
          <a:bodyPr vert="horz" lIns="0" tIns="45720" rIns="0" bIns="0" anchor="b">
            <a:normAutofit fontScale="82500"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Redondance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Analytique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Dynamique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discret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9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178" name="Object 7"/>
          <p:cNvGraphicFramePr>
            <a:graphicFrameLocks noChangeAspect="1"/>
          </p:cNvGraphicFramePr>
          <p:nvPr/>
        </p:nvGraphicFramePr>
        <p:xfrm>
          <a:off x="695325" y="1433513"/>
          <a:ext cx="3976688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3" name="Équation" r:id="rId4" imgW="2260600" imgH="457200" progId="Equation.3">
                  <p:embed/>
                </p:oleObj>
              </mc:Choice>
              <mc:Fallback>
                <p:oleObj name="Équation" r:id="rId4" imgW="2260600" imgH="45720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325" y="1433513"/>
                        <a:ext cx="3976688" cy="865187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0179" name="Group 8"/>
          <p:cNvGrpSpPr>
            <a:grpSpLocks/>
          </p:cNvGrpSpPr>
          <p:nvPr/>
        </p:nvGrpSpPr>
        <p:grpSpPr bwMode="auto">
          <a:xfrm>
            <a:off x="0" y="2927350"/>
            <a:ext cx="3822702" cy="2514600"/>
            <a:chOff x="168" y="2522"/>
            <a:chExt cx="2408" cy="1584"/>
          </a:xfrm>
        </p:grpSpPr>
        <p:sp>
          <p:nvSpPr>
            <p:cNvPr id="50184" name="Text Box 9"/>
            <p:cNvSpPr txBox="1">
              <a:spLocks noChangeArrowheads="1"/>
            </p:cNvSpPr>
            <p:nvPr/>
          </p:nvSpPr>
          <p:spPr bwMode="auto">
            <a:xfrm>
              <a:off x="168" y="2522"/>
              <a:ext cx="199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fr-FR" sz="2400" dirty="0">
                  <a:latin typeface="Times New Roman" pitchFamily="18" charset="0"/>
                </a:rPr>
                <a:t>Si il existe  </a:t>
              </a:r>
              <a:r>
                <a:rPr lang="fr-FR" sz="2400" i="1" dirty="0">
                  <a:latin typeface="Times New Roman" pitchFamily="18" charset="0"/>
                </a:rPr>
                <a:t>W</a:t>
              </a:r>
              <a:r>
                <a:rPr lang="fr-FR" sz="2400" dirty="0">
                  <a:latin typeface="Times New Roman" pitchFamily="18" charset="0"/>
                </a:rPr>
                <a:t> vérifiant :</a:t>
              </a:r>
            </a:p>
          </p:txBody>
        </p:sp>
        <p:grpSp>
          <p:nvGrpSpPr>
            <p:cNvPr id="50185" name="Group 10"/>
            <p:cNvGrpSpPr>
              <a:grpSpLocks/>
            </p:cNvGrpSpPr>
            <p:nvPr/>
          </p:nvGrpSpPr>
          <p:grpSpPr bwMode="auto">
            <a:xfrm>
              <a:off x="475" y="2897"/>
              <a:ext cx="1452" cy="1209"/>
              <a:chOff x="475" y="2897"/>
              <a:chExt cx="1452" cy="1209"/>
            </a:xfrm>
          </p:grpSpPr>
          <p:graphicFrame>
            <p:nvGraphicFramePr>
              <p:cNvPr id="50187" name="Object 11"/>
              <p:cNvGraphicFramePr>
                <a:graphicFrameLocks noChangeAspect="1"/>
              </p:cNvGraphicFramePr>
              <p:nvPr/>
            </p:nvGraphicFramePr>
            <p:xfrm>
              <a:off x="475" y="2897"/>
              <a:ext cx="1452" cy="61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0224" name="Équation" r:id="rId6" imgW="1168400" imgH="457200" progId="Equation.3">
                      <p:embed/>
                    </p:oleObj>
                  </mc:Choice>
                  <mc:Fallback>
                    <p:oleObj name="Équation" r:id="rId6" imgW="1168400" imgH="457200" progId="Equation.3">
                      <p:embed/>
                      <p:pic>
                        <p:nvPicPr>
                          <p:cNvPr id="0" name="Picture 1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75" y="2897"/>
                            <a:ext cx="1452" cy="611"/>
                          </a:xfrm>
                          <a:prstGeom prst="rect">
                            <a:avLst/>
                          </a:prstGeom>
                          <a:solidFill>
                            <a:srgbClr val="CCFFCC"/>
                          </a:solidFill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0188" name="AutoShape 12"/>
              <p:cNvSpPr>
                <a:spLocks/>
              </p:cNvSpPr>
              <p:nvPr/>
            </p:nvSpPr>
            <p:spPr bwMode="auto">
              <a:xfrm rot="-5327714">
                <a:off x="757" y="3352"/>
                <a:ext cx="170" cy="655"/>
              </a:xfrm>
              <a:prstGeom prst="leftBrace">
                <a:avLst>
                  <a:gd name="adj1" fmla="val 32108"/>
                  <a:gd name="adj2" fmla="val 50000"/>
                </a:avLst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50189" name="Text Box 13"/>
              <p:cNvSpPr txBox="1">
                <a:spLocks noChangeArrowheads="1"/>
              </p:cNvSpPr>
              <p:nvPr/>
            </p:nvSpPr>
            <p:spPr bwMode="auto">
              <a:xfrm>
                <a:off x="710" y="3818"/>
                <a:ext cx="27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r>
                  <a:rPr lang="fr-FR" sz="2400" i="1">
                    <a:latin typeface="Times New Roman" pitchFamily="18" charset="0"/>
                  </a:rPr>
                  <a:t>W</a:t>
                </a:r>
                <a:endParaRPr lang="fr-FR" sz="2400">
                  <a:latin typeface="Times New Roman" pitchFamily="18" charset="0"/>
                </a:endParaRPr>
              </a:p>
            </p:txBody>
          </p:sp>
        </p:grpSp>
        <p:sp>
          <p:nvSpPr>
            <p:cNvPr id="50186" name="AutoShape 14"/>
            <p:cNvSpPr>
              <a:spLocks/>
            </p:cNvSpPr>
            <p:nvPr/>
          </p:nvSpPr>
          <p:spPr bwMode="auto">
            <a:xfrm>
              <a:off x="2376" y="2632"/>
              <a:ext cx="200" cy="1392"/>
            </a:xfrm>
            <a:prstGeom prst="rightBrace">
              <a:avLst>
                <a:gd name="adj1" fmla="val 58000"/>
                <a:gd name="adj2" fmla="val 50000"/>
              </a:avLst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50180" name="Text Box 15"/>
          <p:cNvSpPr txBox="1">
            <a:spLocks noChangeArrowheads="1"/>
          </p:cNvSpPr>
          <p:nvPr/>
        </p:nvSpPr>
        <p:spPr bwMode="auto">
          <a:xfrm>
            <a:off x="3946525" y="3543300"/>
            <a:ext cx="7825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fr-FR" sz="2400" dirty="0">
                <a:latin typeface="Times New Roman" pitchFamily="18" charset="0"/>
              </a:rPr>
              <a:t>alors</a:t>
            </a:r>
          </a:p>
        </p:txBody>
      </p:sp>
      <p:graphicFrame>
        <p:nvGraphicFramePr>
          <p:cNvPr id="50181" name="Object 18"/>
          <p:cNvGraphicFramePr>
            <a:graphicFrameLocks noChangeAspect="1"/>
          </p:cNvGraphicFramePr>
          <p:nvPr/>
        </p:nvGraphicFramePr>
        <p:xfrm>
          <a:off x="4714875" y="3786188"/>
          <a:ext cx="4135438" cy="868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5" name="Équation" r:id="rId8" imgW="2463800" imgH="482600" progId="Equation.3">
                  <p:embed/>
                </p:oleObj>
              </mc:Choice>
              <mc:Fallback>
                <p:oleObj name="Équation" r:id="rId8" imgW="2463800" imgH="48260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75" y="3786188"/>
                        <a:ext cx="4135438" cy="868362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3" name="AutoShape 23"/>
          <p:cNvSpPr>
            <a:spLocks noChangeArrowheads="1"/>
          </p:cNvSpPr>
          <p:nvPr/>
        </p:nvSpPr>
        <p:spPr bwMode="auto">
          <a:xfrm>
            <a:off x="4062413" y="4178300"/>
            <a:ext cx="533400" cy="301625"/>
          </a:xfrm>
          <a:prstGeom prst="rightArrow">
            <a:avLst>
              <a:gd name="adj1" fmla="val 50000"/>
              <a:gd name="adj2" fmla="val 4789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5" name="Rectangle 18"/>
          <p:cNvSpPr>
            <a:spLocks noGrp="1" noChangeArrowheads="1"/>
          </p:cNvSpPr>
          <p:nvPr>
            <p:ph type="title"/>
          </p:nvPr>
        </p:nvSpPr>
        <p:spPr>
          <a:xfrm>
            <a:off x="512763" y="119063"/>
            <a:ext cx="8124825" cy="5492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400" b="1" dirty="0" err="1"/>
              <a:t>Redondance</a:t>
            </a:r>
            <a:r>
              <a:rPr lang="en-US" sz="4400" b="1" dirty="0"/>
              <a:t> </a:t>
            </a:r>
            <a:r>
              <a:rPr lang="en-US" sz="4400" b="1" dirty="0" err="1"/>
              <a:t>Analytique</a:t>
            </a:r>
            <a:r>
              <a:rPr lang="en-US" sz="4400" b="1" dirty="0"/>
              <a:t>  </a:t>
            </a:r>
            <a:r>
              <a:rPr lang="en-US" sz="4400" b="1" dirty="0" err="1"/>
              <a:t>Dynamique</a:t>
            </a:r>
            <a:r>
              <a:rPr lang="en-US" sz="4400" b="1" dirty="0"/>
              <a:t> </a:t>
            </a:r>
            <a:endParaRPr lang="en-US" sz="1800" b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02" name="Object 5"/>
          <p:cNvGraphicFramePr>
            <a:graphicFrameLocks noChangeAspect="1"/>
          </p:cNvGraphicFramePr>
          <p:nvPr/>
        </p:nvGraphicFramePr>
        <p:xfrm>
          <a:off x="2733675" y="4511675"/>
          <a:ext cx="5927725" cy="167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7" name="Équation" r:id="rId4" imgW="3492500" imgH="914400" progId="Equation.3">
                  <p:embed/>
                </p:oleObj>
              </mc:Choice>
              <mc:Fallback>
                <p:oleObj name="Équation" r:id="rId4" imgW="3492500" imgH="914400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3675" y="4511675"/>
                        <a:ext cx="5927725" cy="1670050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1203" name="Group 6"/>
          <p:cNvGrpSpPr>
            <a:grpSpLocks/>
          </p:cNvGrpSpPr>
          <p:nvPr/>
        </p:nvGrpSpPr>
        <p:grpSpPr bwMode="auto">
          <a:xfrm>
            <a:off x="241300" y="1231900"/>
            <a:ext cx="3365500" cy="3614738"/>
            <a:chOff x="152" y="776"/>
            <a:chExt cx="2120" cy="2277"/>
          </a:xfrm>
        </p:grpSpPr>
        <p:grpSp>
          <p:nvGrpSpPr>
            <p:cNvPr id="51214" name="Group 7"/>
            <p:cNvGrpSpPr>
              <a:grpSpLocks/>
            </p:cNvGrpSpPr>
            <p:nvPr/>
          </p:nvGrpSpPr>
          <p:grpSpPr bwMode="auto">
            <a:xfrm>
              <a:off x="152" y="776"/>
              <a:ext cx="1864" cy="2277"/>
              <a:chOff x="104" y="1136"/>
              <a:chExt cx="2560" cy="2961"/>
            </a:xfrm>
          </p:grpSpPr>
          <p:graphicFrame>
            <p:nvGraphicFramePr>
              <p:cNvPr id="51216" name="Object 8"/>
              <p:cNvGraphicFramePr>
                <a:graphicFrameLocks noChangeAspect="1"/>
              </p:cNvGraphicFramePr>
              <p:nvPr/>
            </p:nvGraphicFramePr>
            <p:xfrm>
              <a:off x="303" y="1136"/>
              <a:ext cx="1561" cy="55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268" name="Équation" r:id="rId6" imgW="1257300" imgH="431800" progId="Equation.3">
                      <p:embed/>
                    </p:oleObj>
                  </mc:Choice>
                  <mc:Fallback>
                    <p:oleObj name="Équation" r:id="rId6" imgW="1257300" imgH="431800" progId="Equation.3">
                      <p:embed/>
                      <p:pic>
                        <p:nvPicPr>
                          <p:cNvPr id="0" name="Picture 2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03" y="1136"/>
                            <a:ext cx="1561" cy="558"/>
                          </a:xfrm>
                          <a:prstGeom prst="rect">
                            <a:avLst/>
                          </a:prstGeom>
                          <a:solidFill>
                            <a:schemeClr val="hlink"/>
                          </a:solidFill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1217" name="AutoShape 9"/>
              <p:cNvSpPr>
                <a:spLocks noChangeArrowheads="1"/>
              </p:cNvSpPr>
              <p:nvPr/>
            </p:nvSpPr>
            <p:spPr bwMode="auto">
              <a:xfrm>
                <a:off x="1008" y="1768"/>
                <a:ext cx="274" cy="352"/>
              </a:xfrm>
              <a:prstGeom prst="downArrow">
                <a:avLst>
                  <a:gd name="adj1" fmla="val 50000"/>
                  <a:gd name="adj2" fmla="val 32117"/>
                </a:avLst>
              </a:prstGeom>
              <a:solidFill>
                <a:srgbClr val="00B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graphicFrame>
            <p:nvGraphicFramePr>
              <p:cNvPr id="51218" name="Object 10"/>
              <p:cNvGraphicFramePr>
                <a:graphicFrameLocks noChangeAspect="1"/>
              </p:cNvGraphicFramePr>
              <p:nvPr/>
            </p:nvGraphicFramePr>
            <p:xfrm>
              <a:off x="104" y="2185"/>
              <a:ext cx="2536" cy="27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269" name="Équation" r:id="rId8" imgW="1916868" imgH="203112" progId="Equation.3">
                      <p:embed/>
                    </p:oleObj>
                  </mc:Choice>
                  <mc:Fallback>
                    <p:oleObj name="Équation" r:id="rId8" imgW="1916868" imgH="203112" progId="Equation.3">
                      <p:embed/>
                      <p:pic>
                        <p:nvPicPr>
                          <p:cNvPr id="0" name="Picture 2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04" y="2185"/>
                            <a:ext cx="2536" cy="278"/>
                          </a:xfrm>
                          <a:prstGeom prst="rect">
                            <a:avLst/>
                          </a:prstGeom>
                          <a:solidFill>
                            <a:schemeClr val="hlink"/>
                          </a:solidFill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1219" name="AutoShape 11"/>
              <p:cNvSpPr>
                <a:spLocks noChangeArrowheads="1"/>
              </p:cNvSpPr>
              <p:nvPr/>
            </p:nvSpPr>
            <p:spPr bwMode="auto">
              <a:xfrm>
                <a:off x="1040" y="2547"/>
                <a:ext cx="274" cy="352"/>
              </a:xfrm>
              <a:prstGeom prst="downArrow">
                <a:avLst>
                  <a:gd name="adj1" fmla="val 50000"/>
                  <a:gd name="adj2" fmla="val 32117"/>
                </a:avLst>
              </a:prstGeom>
              <a:solidFill>
                <a:srgbClr val="00B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graphicFrame>
            <p:nvGraphicFramePr>
              <p:cNvPr id="51220" name="Object 12"/>
              <p:cNvGraphicFramePr>
                <a:graphicFrameLocks noChangeAspect="1"/>
              </p:cNvGraphicFramePr>
              <p:nvPr/>
            </p:nvGraphicFramePr>
            <p:xfrm>
              <a:off x="128" y="2985"/>
              <a:ext cx="2536" cy="27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270" name="Équation" r:id="rId10" imgW="1916868" imgH="203112" progId="Equation.3">
                      <p:embed/>
                    </p:oleObj>
                  </mc:Choice>
                  <mc:Fallback>
                    <p:oleObj name="Équation" r:id="rId10" imgW="1916868" imgH="203112" progId="Equation.3">
                      <p:embed/>
                      <p:pic>
                        <p:nvPicPr>
                          <p:cNvPr id="0" name="Picture 2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1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28" y="2985"/>
                            <a:ext cx="2536" cy="278"/>
                          </a:xfrm>
                          <a:prstGeom prst="rect">
                            <a:avLst/>
                          </a:prstGeom>
                          <a:solidFill>
                            <a:schemeClr val="hlink"/>
                          </a:solidFill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1221" name="AutoShape 13"/>
              <p:cNvSpPr>
                <a:spLocks noChangeArrowheads="1"/>
              </p:cNvSpPr>
              <p:nvPr/>
            </p:nvSpPr>
            <p:spPr bwMode="auto">
              <a:xfrm>
                <a:off x="1040" y="3315"/>
                <a:ext cx="274" cy="352"/>
              </a:xfrm>
              <a:prstGeom prst="downArrow">
                <a:avLst>
                  <a:gd name="adj1" fmla="val 50000"/>
                  <a:gd name="adj2" fmla="val 32117"/>
                </a:avLst>
              </a:prstGeom>
              <a:solidFill>
                <a:srgbClr val="00B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51222" name="Text Box 14"/>
              <p:cNvSpPr txBox="1">
                <a:spLocks noChangeArrowheads="1"/>
              </p:cNvSpPr>
              <p:nvPr/>
            </p:nvSpPr>
            <p:spPr bwMode="auto">
              <a:xfrm>
                <a:off x="903" y="3722"/>
                <a:ext cx="532" cy="375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r>
                  <a:rPr lang="fr-FR" sz="2400">
                    <a:solidFill>
                      <a:schemeClr val="bg2"/>
                    </a:solidFill>
                    <a:latin typeface="Times New Roman" pitchFamily="18" charset="0"/>
                  </a:rPr>
                  <a:t>etc.</a:t>
                </a:r>
              </a:p>
            </p:txBody>
          </p:sp>
        </p:grpSp>
        <p:sp>
          <p:nvSpPr>
            <p:cNvPr id="51215" name="AutoShape 15"/>
            <p:cNvSpPr>
              <a:spLocks/>
            </p:cNvSpPr>
            <p:nvPr/>
          </p:nvSpPr>
          <p:spPr bwMode="auto">
            <a:xfrm>
              <a:off x="2104" y="800"/>
              <a:ext cx="168" cy="1808"/>
            </a:xfrm>
            <a:prstGeom prst="rightBrace">
              <a:avLst>
                <a:gd name="adj1" fmla="val 89683"/>
                <a:gd name="adj2" fmla="val 50000"/>
              </a:avLst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51204" name="Group 16"/>
          <p:cNvGrpSpPr>
            <a:grpSpLocks/>
          </p:cNvGrpSpPr>
          <p:nvPr/>
        </p:nvGrpSpPr>
        <p:grpSpPr bwMode="auto">
          <a:xfrm>
            <a:off x="4191000" y="2251075"/>
            <a:ext cx="4962527" cy="2079625"/>
            <a:chOff x="2640" y="1418"/>
            <a:chExt cx="3126" cy="1310"/>
          </a:xfrm>
        </p:grpSpPr>
        <p:sp>
          <p:nvSpPr>
            <p:cNvPr id="51212" name="Text Box 17"/>
            <p:cNvSpPr txBox="1">
              <a:spLocks noChangeArrowheads="1"/>
            </p:cNvSpPr>
            <p:nvPr/>
          </p:nvSpPr>
          <p:spPr bwMode="auto">
            <a:xfrm>
              <a:off x="2678" y="1418"/>
              <a:ext cx="308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fr-FR" sz="2400" dirty="0">
                  <a:latin typeface="Times New Roman" pitchFamily="18" charset="0"/>
                </a:rPr>
                <a:t> matrice d'Observabilité </a:t>
              </a:r>
              <a:r>
                <a:rPr lang="fr-FR" sz="2400" i="1" dirty="0">
                  <a:latin typeface="Times New Roman" pitchFamily="18" charset="0"/>
                </a:rPr>
                <a:t>OBS(A, C, p)</a:t>
              </a:r>
              <a:r>
                <a:rPr lang="fr-FR" sz="2400" dirty="0">
                  <a:latin typeface="Times New Roman" pitchFamily="18" charset="0"/>
                </a:rPr>
                <a:t> </a:t>
              </a:r>
            </a:p>
          </p:txBody>
        </p:sp>
        <p:sp>
          <p:nvSpPr>
            <p:cNvPr id="51213" name="Line 18"/>
            <p:cNvSpPr>
              <a:spLocks noChangeShapeType="1"/>
            </p:cNvSpPr>
            <p:nvPr/>
          </p:nvSpPr>
          <p:spPr bwMode="auto">
            <a:xfrm flipH="1">
              <a:off x="2640" y="1760"/>
              <a:ext cx="1000" cy="968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51205" name="Group 19"/>
          <p:cNvGrpSpPr>
            <a:grpSpLocks/>
          </p:cNvGrpSpPr>
          <p:nvPr/>
        </p:nvGrpSpPr>
        <p:grpSpPr bwMode="auto">
          <a:xfrm>
            <a:off x="6146800" y="2962275"/>
            <a:ext cx="2365375" cy="1457325"/>
            <a:chOff x="3872" y="1866"/>
            <a:chExt cx="1490" cy="918"/>
          </a:xfrm>
        </p:grpSpPr>
        <p:sp>
          <p:nvSpPr>
            <p:cNvPr id="51210" name="Text Box 20"/>
            <p:cNvSpPr txBox="1">
              <a:spLocks noChangeArrowheads="1"/>
            </p:cNvSpPr>
            <p:nvPr/>
          </p:nvSpPr>
          <p:spPr bwMode="auto">
            <a:xfrm>
              <a:off x="4018" y="1866"/>
              <a:ext cx="1344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endParaRPr lang="fr-FR" sz="2400" dirty="0">
                <a:latin typeface="Times New Roman" pitchFamily="18" charset="0"/>
              </a:endParaRPr>
            </a:p>
            <a:p>
              <a:r>
                <a:rPr lang="fr-FR" sz="2400" i="1" dirty="0">
                  <a:latin typeface="Times New Roman" pitchFamily="18" charset="0"/>
                </a:rPr>
                <a:t>T(A, B, C, D, p)</a:t>
              </a:r>
              <a:endParaRPr lang="fr-FR" sz="2400" dirty="0">
                <a:latin typeface="Times New Roman" pitchFamily="18" charset="0"/>
              </a:endParaRPr>
            </a:p>
          </p:txBody>
        </p:sp>
        <p:sp>
          <p:nvSpPr>
            <p:cNvPr id="51211" name="Line 21"/>
            <p:cNvSpPr>
              <a:spLocks noChangeShapeType="1"/>
            </p:cNvSpPr>
            <p:nvPr/>
          </p:nvSpPr>
          <p:spPr bwMode="auto">
            <a:xfrm flipH="1">
              <a:off x="3872" y="2416"/>
              <a:ext cx="576" cy="368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51207" name="Text Box 23"/>
          <p:cNvSpPr txBox="1">
            <a:spLocks noChangeArrowheads="1"/>
          </p:cNvSpPr>
          <p:nvPr/>
        </p:nvSpPr>
        <p:spPr bwMode="auto">
          <a:xfrm>
            <a:off x="1608138" y="2000250"/>
            <a:ext cx="1708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fr-FR"/>
              <a:t>Dérivation de y</a:t>
            </a:r>
          </a:p>
        </p:txBody>
      </p:sp>
      <p:sp>
        <p:nvSpPr>
          <p:cNvPr id="51208" name="Text Box 24"/>
          <p:cNvSpPr txBox="1">
            <a:spLocks noChangeArrowheads="1"/>
          </p:cNvSpPr>
          <p:nvPr/>
        </p:nvSpPr>
        <p:spPr bwMode="auto">
          <a:xfrm>
            <a:off x="1700213" y="2984500"/>
            <a:ext cx="1758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fr-FR"/>
              <a:t>Dérivation de y’</a:t>
            </a:r>
          </a:p>
        </p:txBody>
      </p:sp>
      <p:sp>
        <p:nvSpPr>
          <p:cNvPr id="51209" name="Text Box 25"/>
          <p:cNvSpPr txBox="1">
            <a:spLocks noChangeArrowheads="1"/>
          </p:cNvSpPr>
          <p:nvPr/>
        </p:nvSpPr>
        <p:spPr bwMode="auto">
          <a:xfrm>
            <a:off x="1538288" y="3898900"/>
            <a:ext cx="18938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fr-FR"/>
              <a:t>Dérivation de y</a:t>
            </a:r>
            <a:r>
              <a:rPr lang="fr-FR" baseline="30000"/>
              <a:t>(n)</a:t>
            </a:r>
            <a:endParaRPr lang="fr-FR"/>
          </a:p>
        </p:txBody>
      </p:sp>
      <p:sp>
        <p:nvSpPr>
          <p:cNvPr id="24" name="Rectangle 18"/>
          <p:cNvSpPr>
            <a:spLocks noGrp="1" noChangeArrowheads="1"/>
          </p:cNvSpPr>
          <p:nvPr>
            <p:ph type="title"/>
          </p:nvPr>
        </p:nvSpPr>
        <p:spPr>
          <a:xfrm>
            <a:off x="512763" y="119063"/>
            <a:ext cx="8124825" cy="5492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400" b="1" dirty="0" err="1"/>
              <a:t>Redondance</a:t>
            </a:r>
            <a:r>
              <a:rPr lang="en-US" sz="4400" b="1" dirty="0"/>
              <a:t> </a:t>
            </a:r>
            <a:r>
              <a:rPr lang="en-US" sz="4400" b="1" dirty="0" err="1"/>
              <a:t>Analytique</a:t>
            </a:r>
            <a:r>
              <a:rPr lang="en-US" sz="4400" b="1" dirty="0"/>
              <a:t>  (</a:t>
            </a:r>
            <a:r>
              <a:rPr lang="en-US" sz="4400" b="1" dirty="0" err="1"/>
              <a:t>générale</a:t>
            </a:r>
            <a:r>
              <a:rPr lang="en-US" sz="4400" b="1" dirty="0"/>
              <a:t>)</a:t>
            </a:r>
            <a:endParaRPr lang="en-US" sz="18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3"/>
          <p:cNvSpPr>
            <a:spLocks noChangeArrowheads="1"/>
          </p:cNvSpPr>
          <p:nvPr/>
        </p:nvSpPr>
        <p:spPr bwMode="auto">
          <a:xfrm>
            <a:off x="257175" y="835025"/>
            <a:ext cx="8450263" cy="5286375"/>
          </a:xfrm>
          <a:prstGeom prst="rect">
            <a:avLst/>
          </a:prstGeom>
          <a:solidFill>
            <a:srgbClr val="FFFFFF"/>
          </a:solidFill>
          <a:ln w="9525" algn="ctr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65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48" y="120650"/>
            <a:ext cx="7929618" cy="5492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GB" b="1" dirty="0" err="1"/>
              <a:t>Représentation</a:t>
            </a:r>
            <a:r>
              <a:rPr lang="en-GB" b="1" dirty="0"/>
              <a:t> par </a:t>
            </a:r>
            <a:r>
              <a:rPr lang="en-GB" b="1" dirty="0" err="1"/>
              <a:t>espace</a:t>
            </a:r>
            <a:r>
              <a:rPr lang="en-GB" b="1" dirty="0"/>
              <a:t> d'état </a:t>
            </a:r>
            <a:endParaRPr lang="fr-FR" b="1" dirty="0"/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727075" y="1782763"/>
          <a:ext cx="2543175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6" name="Equation" r:id="rId4" imgW="2755900" imgH="1016000" progId="Equation.3">
                  <p:embed/>
                </p:oleObj>
              </mc:Choice>
              <mc:Fallback>
                <p:oleObj name="Equation" r:id="rId4" imgW="2755900" imgH="101600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075" y="1782763"/>
                        <a:ext cx="2543175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bg2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5" name="Text Box 6"/>
          <p:cNvSpPr txBox="1">
            <a:spLocks noChangeArrowheads="1"/>
          </p:cNvSpPr>
          <p:nvPr/>
        </p:nvSpPr>
        <p:spPr bwMode="auto">
          <a:xfrm>
            <a:off x="5643563" y="2071688"/>
            <a:ext cx="9797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fr-FR" dirty="0">
                <a:solidFill>
                  <a:srgbClr val="0070C0"/>
                </a:solidFill>
              </a:rPr>
              <a:t>Défauts</a:t>
            </a:r>
          </a:p>
        </p:txBody>
      </p:sp>
      <p:sp>
        <p:nvSpPr>
          <p:cNvPr id="5126" name="Oval 7"/>
          <p:cNvSpPr>
            <a:spLocks noChangeArrowheads="1"/>
          </p:cNvSpPr>
          <p:nvPr/>
        </p:nvSpPr>
        <p:spPr bwMode="auto">
          <a:xfrm>
            <a:off x="2181225" y="1749425"/>
            <a:ext cx="633413" cy="1168400"/>
          </a:xfrm>
          <a:prstGeom prst="ellipse">
            <a:avLst/>
          </a:prstGeom>
          <a:noFill/>
          <a:ln w="28575">
            <a:solidFill>
              <a:srgbClr val="FF505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5127" name="Text Box 8"/>
          <p:cNvSpPr txBox="1">
            <a:spLocks noChangeArrowheads="1"/>
          </p:cNvSpPr>
          <p:nvPr/>
        </p:nvSpPr>
        <p:spPr bwMode="auto">
          <a:xfrm>
            <a:off x="5572125" y="1428750"/>
            <a:ext cx="155683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fr-FR" dirty="0">
                <a:solidFill>
                  <a:srgbClr val="0070C0"/>
                </a:solidFill>
              </a:rPr>
              <a:t>Perturbations</a:t>
            </a:r>
          </a:p>
        </p:txBody>
      </p:sp>
      <p:sp>
        <p:nvSpPr>
          <p:cNvPr id="5128" name="Oval 9"/>
          <p:cNvSpPr>
            <a:spLocks noChangeArrowheads="1"/>
          </p:cNvSpPr>
          <p:nvPr/>
        </p:nvSpPr>
        <p:spPr bwMode="auto">
          <a:xfrm>
            <a:off x="2847975" y="1749425"/>
            <a:ext cx="631825" cy="1168400"/>
          </a:xfrm>
          <a:prstGeom prst="ellipse">
            <a:avLst/>
          </a:prstGeom>
          <a:noFill/>
          <a:ln w="28575">
            <a:solidFill>
              <a:srgbClr val="FF505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5129" name="Freeform 10"/>
          <p:cNvSpPr>
            <a:spLocks/>
          </p:cNvSpPr>
          <p:nvPr/>
        </p:nvSpPr>
        <p:spPr bwMode="auto">
          <a:xfrm>
            <a:off x="2555875" y="1620838"/>
            <a:ext cx="2035175" cy="117475"/>
          </a:xfrm>
          <a:custGeom>
            <a:avLst/>
            <a:gdLst>
              <a:gd name="T0" fmla="*/ 0 w 1389"/>
              <a:gd name="T1" fmla="*/ 2147483647 h 74"/>
              <a:gd name="T2" fmla="*/ 2147483647 w 1389"/>
              <a:gd name="T3" fmla="*/ 0 h 74"/>
              <a:gd name="T4" fmla="*/ 2147483647 w 1389"/>
              <a:gd name="T5" fmla="*/ 0 h 74"/>
              <a:gd name="T6" fmla="*/ 0 60000 65536"/>
              <a:gd name="T7" fmla="*/ 0 60000 65536"/>
              <a:gd name="T8" fmla="*/ 0 60000 65536"/>
              <a:gd name="T9" fmla="*/ 0 w 1389"/>
              <a:gd name="T10" fmla="*/ 0 h 74"/>
              <a:gd name="T11" fmla="*/ 1389 w 1389"/>
              <a:gd name="T12" fmla="*/ 74 h 7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89" h="74">
                <a:moveTo>
                  <a:pt x="0" y="74"/>
                </a:moveTo>
                <a:lnTo>
                  <a:pt x="128" y="0"/>
                </a:lnTo>
                <a:lnTo>
                  <a:pt x="1389" y="0"/>
                </a:lnTo>
              </a:path>
            </a:pathLst>
          </a:custGeom>
          <a:noFill/>
          <a:ln w="9525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130" name="Freeform 11"/>
          <p:cNvSpPr>
            <a:spLocks/>
          </p:cNvSpPr>
          <p:nvPr/>
        </p:nvSpPr>
        <p:spPr bwMode="auto">
          <a:xfrm>
            <a:off x="3494088" y="2260600"/>
            <a:ext cx="2035175" cy="117475"/>
          </a:xfrm>
          <a:custGeom>
            <a:avLst/>
            <a:gdLst>
              <a:gd name="T0" fmla="*/ 0 w 1389"/>
              <a:gd name="T1" fmla="*/ 2147483647 h 74"/>
              <a:gd name="T2" fmla="*/ 2147483647 w 1389"/>
              <a:gd name="T3" fmla="*/ 0 h 74"/>
              <a:gd name="T4" fmla="*/ 2147483647 w 1389"/>
              <a:gd name="T5" fmla="*/ 0 h 74"/>
              <a:gd name="T6" fmla="*/ 0 60000 65536"/>
              <a:gd name="T7" fmla="*/ 0 60000 65536"/>
              <a:gd name="T8" fmla="*/ 0 60000 65536"/>
              <a:gd name="T9" fmla="*/ 0 w 1389"/>
              <a:gd name="T10" fmla="*/ 0 h 74"/>
              <a:gd name="T11" fmla="*/ 1389 w 1389"/>
              <a:gd name="T12" fmla="*/ 74 h 7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89" h="74">
                <a:moveTo>
                  <a:pt x="0" y="74"/>
                </a:moveTo>
                <a:lnTo>
                  <a:pt x="128" y="0"/>
                </a:lnTo>
                <a:lnTo>
                  <a:pt x="1389" y="0"/>
                </a:lnTo>
              </a:path>
            </a:pathLst>
          </a:custGeom>
          <a:noFill/>
          <a:ln w="9525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655374" name="Rectangle 14"/>
          <p:cNvSpPr>
            <a:spLocks noChangeArrowheads="1"/>
          </p:cNvSpPr>
          <p:nvPr/>
        </p:nvSpPr>
        <p:spPr bwMode="auto">
          <a:xfrm>
            <a:off x="847725" y="1128713"/>
            <a:ext cx="132491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Arial Unicode MS" pitchFamily="34" charset="-128"/>
                <a:cs typeface="Arial Unicode MS" pitchFamily="34" charset="-128"/>
              </a:rPr>
              <a:t>Cas</a:t>
            </a:r>
            <a:r>
              <a:rPr lang="en-GB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GB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Arial Unicode MS" pitchFamily="34" charset="-128"/>
                <a:cs typeface="Arial Unicode MS" pitchFamily="34" charset="-128"/>
              </a:rPr>
              <a:t>linéaire</a:t>
            </a:r>
            <a:r>
              <a:rPr lang="en-GB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endParaRPr lang="fr-FR" b="1" dirty="0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55376" name="Rectangle 16"/>
          <p:cNvSpPr>
            <a:spLocks noChangeArrowheads="1"/>
          </p:cNvSpPr>
          <p:nvPr/>
        </p:nvSpPr>
        <p:spPr bwMode="auto">
          <a:xfrm>
            <a:off x="615950" y="3813175"/>
            <a:ext cx="193129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wrap="none" lIns="0" tIns="0" rIns="0" bIns="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Arial Unicode MS" pitchFamily="34" charset="-128"/>
                <a:cs typeface="Arial Unicode MS" pitchFamily="34" charset="-128"/>
              </a:rPr>
              <a:t>Case non </a:t>
            </a:r>
            <a:r>
              <a:rPr lang="en-GB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Arial Unicode MS" pitchFamily="34" charset="-128"/>
                <a:cs typeface="Arial Unicode MS" pitchFamily="34" charset="-128"/>
              </a:rPr>
              <a:t>linéaire</a:t>
            </a:r>
            <a:endParaRPr lang="fr-FR" b="1" dirty="0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5133" name="Object 17"/>
          <p:cNvGraphicFramePr>
            <a:graphicFrameLocks noChangeAspect="1"/>
          </p:cNvGraphicFramePr>
          <p:nvPr/>
        </p:nvGraphicFramePr>
        <p:xfrm>
          <a:off x="1374775" y="4699000"/>
          <a:ext cx="1781175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Equation" r:id="rId6" imgW="1930400" imgH="1016000" progId="Equation.3">
                  <p:embed/>
                </p:oleObj>
              </mc:Choice>
              <mc:Fallback>
                <p:oleObj name="Equation" r:id="rId6" imgW="1930400" imgH="101600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4775" y="4699000"/>
                        <a:ext cx="1781175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bg2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2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9063"/>
            <a:ext cx="8418513" cy="549275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fr-FR" sz="4400" dirty="0"/>
              <a:t>RESUME REDONDANCE DYNAMIQUE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57298"/>
            <a:ext cx="8229600" cy="4967302"/>
          </a:xfrm>
        </p:spPr>
        <p:txBody>
          <a:bodyPr/>
          <a:lstStyle/>
          <a:p>
            <a:pPr eaLnBrk="1" hangingPunct="1"/>
            <a:r>
              <a:rPr lang="fr-FR" sz="2400" b="0" dirty="0"/>
              <a:t>Etant donné le système             </a:t>
            </a:r>
          </a:p>
          <a:p>
            <a:pPr eaLnBrk="1" hangingPunct="1"/>
            <a:endParaRPr lang="fr-FR" sz="2400" b="0" dirty="0"/>
          </a:p>
          <a:p>
            <a:pPr eaLnBrk="1" hangingPunct="1"/>
            <a:r>
              <a:rPr lang="fr-FR" sz="2400" b="0" dirty="0"/>
              <a:t>A l’instant K+1</a:t>
            </a:r>
          </a:p>
          <a:p>
            <a:pPr eaLnBrk="1" hangingPunct="1"/>
            <a:endParaRPr lang="fr-FR" sz="2400" b="0" dirty="0"/>
          </a:p>
          <a:p>
            <a:pPr eaLnBrk="1" hangingPunct="1"/>
            <a:r>
              <a:rPr lang="fr-FR" sz="2400" b="0" dirty="0"/>
              <a:t>En utilisant (1) on a</a:t>
            </a:r>
          </a:p>
          <a:p>
            <a:pPr eaLnBrk="1" hangingPunct="1"/>
            <a:r>
              <a:rPr lang="fr-FR" sz="2400" b="0" dirty="0"/>
              <a:t>Alors:</a:t>
            </a:r>
          </a:p>
          <a:p>
            <a:pPr eaLnBrk="1" hangingPunct="1"/>
            <a:endParaRPr lang="fr-FR" sz="2400" b="0" dirty="0"/>
          </a:p>
          <a:p>
            <a:pPr eaLnBrk="1" hangingPunct="1"/>
            <a:r>
              <a:rPr lang="fr-FR" sz="2400" b="0" dirty="0"/>
              <a:t>En généralisant à l’ordre p</a:t>
            </a:r>
          </a:p>
        </p:txBody>
      </p:sp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4357686" y="1428736"/>
          <a:ext cx="2479677" cy="7270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78" name="Equation" r:id="rId4" imgW="2298700" imgH="622300" progId="Equation.3">
                  <p:embed/>
                </p:oleObj>
              </mc:Choice>
              <mc:Fallback>
                <p:oleObj name="Equation" r:id="rId4" imgW="2298700" imgH="62230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6" y="1428736"/>
                        <a:ext cx="2479677" cy="727026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01" name="Text Box 6"/>
          <p:cNvSpPr txBox="1">
            <a:spLocks noChangeArrowheads="1"/>
          </p:cNvSpPr>
          <p:nvPr/>
        </p:nvSpPr>
        <p:spPr bwMode="auto">
          <a:xfrm>
            <a:off x="7466036" y="1317625"/>
            <a:ext cx="463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fr-FR" dirty="0">
                <a:solidFill>
                  <a:schemeClr val="tx2"/>
                </a:solidFill>
              </a:rPr>
              <a:t>(1)</a:t>
            </a:r>
          </a:p>
        </p:txBody>
      </p:sp>
      <p:sp>
        <p:nvSpPr>
          <p:cNvPr id="55302" name="Text Box 7"/>
          <p:cNvSpPr txBox="1">
            <a:spLocks noChangeArrowheads="1"/>
          </p:cNvSpPr>
          <p:nvPr/>
        </p:nvSpPr>
        <p:spPr bwMode="auto">
          <a:xfrm>
            <a:off x="7431111" y="1785926"/>
            <a:ext cx="463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fr-FR" dirty="0">
                <a:solidFill>
                  <a:schemeClr val="tx2"/>
                </a:solidFill>
              </a:rPr>
              <a:t>(2)</a:t>
            </a:r>
          </a:p>
        </p:txBody>
      </p:sp>
      <p:graphicFrame>
        <p:nvGraphicFramePr>
          <p:cNvPr id="55303" name="Object 5"/>
          <p:cNvGraphicFramePr>
            <a:graphicFrameLocks noChangeAspect="1"/>
          </p:cNvGraphicFramePr>
          <p:nvPr/>
        </p:nvGraphicFramePr>
        <p:xfrm>
          <a:off x="3286116" y="2357430"/>
          <a:ext cx="3803533" cy="3476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79" name="Equation" r:id="rId6" imgW="2921000" imgH="266700" progId="Equation.3">
                  <p:embed/>
                </p:oleObj>
              </mc:Choice>
              <mc:Fallback>
                <p:oleObj name="Equation" r:id="rId6" imgW="2921000" imgH="26670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116" y="2357430"/>
                        <a:ext cx="3803533" cy="347657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04" name="Text Box 8"/>
          <p:cNvSpPr txBox="1">
            <a:spLocks noChangeArrowheads="1"/>
          </p:cNvSpPr>
          <p:nvPr/>
        </p:nvSpPr>
        <p:spPr bwMode="auto">
          <a:xfrm>
            <a:off x="7464449" y="2301875"/>
            <a:ext cx="463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fr-FR">
                <a:solidFill>
                  <a:schemeClr val="tx2"/>
                </a:solidFill>
              </a:rPr>
              <a:t>(3)</a:t>
            </a:r>
          </a:p>
        </p:txBody>
      </p:sp>
      <p:sp>
        <p:nvSpPr>
          <p:cNvPr id="55305" name="Text Box 13"/>
          <p:cNvSpPr txBox="1">
            <a:spLocks noChangeArrowheads="1"/>
          </p:cNvSpPr>
          <p:nvPr/>
        </p:nvSpPr>
        <p:spPr bwMode="auto">
          <a:xfrm>
            <a:off x="6273800" y="3098800"/>
            <a:ext cx="463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fr-FR">
                <a:solidFill>
                  <a:schemeClr val="tx2"/>
                </a:solidFill>
              </a:rPr>
              <a:t>(4)</a:t>
            </a:r>
          </a:p>
        </p:txBody>
      </p:sp>
      <p:graphicFrame>
        <p:nvGraphicFramePr>
          <p:cNvPr id="55306" name="Object 18"/>
          <p:cNvGraphicFramePr>
            <a:graphicFrameLocks noChangeAspect="1"/>
          </p:cNvGraphicFramePr>
          <p:nvPr/>
        </p:nvGraphicFramePr>
        <p:xfrm>
          <a:off x="3857620" y="3143248"/>
          <a:ext cx="4512703" cy="357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80" name="Equation" r:id="rId8" imgW="3670300" imgH="266700" progId="Equation.3">
                  <p:embed/>
                </p:oleObj>
              </mc:Choice>
              <mc:Fallback>
                <p:oleObj name="Equation" r:id="rId8" imgW="3670300" imgH="26670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7620" y="3143248"/>
                        <a:ext cx="4512703" cy="357190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7" name="Object 24"/>
          <p:cNvGraphicFramePr>
            <a:graphicFrameLocks noChangeAspect="1"/>
          </p:cNvGraphicFramePr>
          <p:nvPr/>
        </p:nvGraphicFramePr>
        <p:xfrm>
          <a:off x="1887538" y="3705225"/>
          <a:ext cx="4229100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81" name="Equation" r:id="rId10" imgW="4229100" imgH="647700" progId="Equation.3">
                  <p:embed/>
                </p:oleObj>
              </mc:Choice>
              <mc:Fallback>
                <p:oleObj name="Equation" r:id="rId10" imgW="4229100" imgH="64770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7538" y="3705225"/>
                        <a:ext cx="4229100" cy="696913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8" name="Object 26"/>
          <p:cNvGraphicFramePr>
            <a:graphicFrameLocks noChangeAspect="1"/>
          </p:cNvGraphicFramePr>
          <p:nvPr/>
        </p:nvGraphicFramePr>
        <p:xfrm>
          <a:off x="3500430" y="4786322"/>
          <a:ext cx="4632325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82" name="Equation" r:id="rId12" imgW="6057900" imgH="1333500" progId="Equation.3">
                  <p:embed/>
                </p:oleObj>
              </mc:Choice>
              <mc:Fallback>
                <p:oleObj name="Equation" r:id="rId12" imgW="6057900" imgH="133350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0430" y="4786322"/>
                        <a:ext cx="4632325" cy="1098550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9" name="Objec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2910643"/>
              </p:ext>
            </p:extLst>
          </p:nvPr>
        </p:nvGraphicFramePr>
        <p:xfrm>
          <a:off x="971600" y="6262688"/>
          <a:ext cx="6932563" cy="3810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83" name="Equation" r:id="rId14" imgW="4940300" imgH="266700" progId="Equation.3">
                  <p:embed/>
                </p:oleObj>
              </mc:Choice>
              <mc:Fallback>
                <p:oleObj name="Equation" r:id="rId14" imgW="4940300" imgH="266700" progId="Equation.3">
                  <p:embed/>
                  <p:pic>
                    <p:nvPicPr>
                      <p:cNvPr id="0" name="Picture 21"/>
                      <p:cNvPicPr>
                        <a:picLocks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6262688"/>
                        <a:ext cx="6932563" cy="381022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10" name="Line 30"/>
          <p:cNvSpPr>
            <a:spLocks noChangeShapeType="1"/>
          </p:cNvSpPr>
          <p:nvPr/>
        </p:nvSpPr>
        <p:spPr bwMode="auto">
          <a:xfrm flipH="1">
            <a:off x="6007100" y="5740400"/>
            <a:ext cx="566738" cy="4524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5311" name="Line 31"/>
          <p:cNvSpPr>
            <a:spLocks noChangeShapeType="1"/>
          </p:cNvSpPr>
          <p:nvPr/>
        </p:nvSpPr>
        <p:spPr bwMode="auto">
          <a:xfrm flipH="1">
            <a:off x="4375150" y="5819775"/>
            <a:ext cx="625475" cy="4191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3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58950" y="119063"/>
            <a:ext cx="5626100" cy="5492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endParaRPr lang="fr-FR"/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219075" y="889000"/>
            <a:ext cx="8486775" cy="5537200"/>
          </a:xfrm>
        </p:spPr>
        <p:txBody>
          <a:bodyPr/>
          <a:lstStyle/>
          <a:p>
            <a:pPr eaLnBrk="1" hangingPunct="1"/>
            <a:r>
              <a:rPr lang="fr-FR" sz="2000" dirty="0"/>
              <a:t>Conséquence du théorème de Cayley-Hamilton</a:t>
            </a:r>
          </a:p>
          <a:p>
            <a:pPr lvl="1" eaLnBrk="1" hangingPunct="1"/>
            <a:r>
              <a:rPr lang="fr-FR" sz="1800" dirty="0"/>
              <a:t>Il existe p tel que le rang de OBS(</a:t>
            </a:r>
            <a:r>
              <a:rPr lang="fr-FR" sz="1800" dirty="0" err="1"/>
              <a:t>A,C,p</a:t>
            </a:r>
            <a:r>
              <a:rPr lang="fr-FR" sz="1800" dirty="0"/>
              <a:t>) soit inférieur au nombre de lignes donc on peut trouver une matrice W telle que</a:t>
            </a:r>
            <a:r>
              <a:rPr lang="fr-FR" sz="2000" dirty="0"/>
              <a:t> :</a:t>
            </a:r>
          </a:p>
          <a:p>
            <a:pPr lvl="1" algn="ctr" eaLnBrk="1" hangingPunct="1">
              <a:buFont typeface="Wingdings" pitchFamily="2" charset="2"/>
              <a:buNone/>
            </a:pPr>
            <a:r>
              <a:rPr lang="fr-FR" sz="2000" i="1" dirty="0"/>
              <a:t>W.OBS(</a:t>
            </a:r>
            <a:r>
              <a:rPr lang="fr-FR" sz="2000" i="1" dirty="0" err="1"/>
              <a:t>A,C,p</a:t>
            </a:r>
            <a:r>
              <a:rPr lang="fr-FR" sz="2000" i="1" dirty="0"/>
              <a:t>) = 0</a:t>
            </a:r>
          </a:p>
          <a:p>
            <a:pPr lvl="1" eaLnBrk="1" hangingPunct="1"/>
            <a:r>
              <a:rPr lang="fr-FR" sz="2000" b="0" i="1" dirty="0"/>
              <a:t>L'espace supplémentaire à OBS, défini par W, est appelé </a:t>
            </a:r>
            <a:r>
              <a:rPr lang="fr-FR" sz="2000" b="0" i="1" dirty="0">
                <a:solidFill>
                  <a:schemeClr val="tx1"/>
                </a:solidFill>
              </a:rPr>
              <a:t>"espace de parité".</a:t>
            </a:r>
            <a:r>
              <a:rPr lang="fr-FR" sz="2000" dirty="0">
                <a:solidFill>
                  <a:schemeClr val="tx1"/>
                </a:solidFill>
              </a:rPr>
              <a:t> </a:t>
            </a:r>
          </a:p>
          <a:p>
            <a:pPr lvl="1" eaLnBrk="1" hangingPunct="1"/>
            <a:r>
              <a:rPr lang="fr-FR" sz="2000" dirty="0"/>
              <a:t>En projetant l'équation (3) dans cet espace, on obtient :</a:t>
            </a:r>
          </a:p>
          <a:p>
            <a:pPr lvl="1" eaLnBrk="1" hangingPunct="1">
              <a:buFont typeface="Wingdings" pitchFamily="2" charset="2"/>
              <a:buNone/>
            </a:pPr>
            <a:endParaRPr lang="fr-FR" sz="2000" dirty="0"/>
          </a:p>
          <a:p>
            <a:pPr lvl="1" eaLnBrk="1" hangingPunct="1">
              <a:buFont typeface="Wingdings" pitchFamily="2" charset="2"/>
              <a:buNone/>
            </a:pPr>
            <a:endParaRPr lang="fr-FR" sz="2000" dirty="0">
              <a:solidFill>
                <a:schemeClr val="tx1"/>
              </a:solidFill>
            </a:endParaRPr>
          </a:p>
          <a:p>
            <a:pPr lvl="1" eaLnBrk="1" hangingPunct="1">
              <a:buFont typeface="Wingdings" pitchFamily="2" charset="2"/>
              <a:buNone/>
            </a:pPr>
            <a:endParaRPr lang="fr-FR" sz="2000" dirty="0"/>
          </a:p>
          <a:p>
            <a:pPr lvl="1" eaLnBrk="1" hangingPunct="1">
              <a:buFont typeface="Wingdings" pitchFamily="2" charset="2"/>
              <a:buNone/>
            </a:pPr>
            <a:r>
              <a:rPr lang="fr-FR" sz="2000" dirty="0">
                <a:solidFill>
                  <a:schemeClr val="tx1"/>
                </a:solidFill>
              </a:rPr>
              <a:t>Cette relation est appelée : </a:t>
            </a:r>
            <a:r>
              <a:rPr lang="fr-FR" sz="2000" dirty="0">
                <a:solidFill>
                  <a:srgbClr val="FFFF99"/>
                </a:solidFill>
              </a:rPr>
              <a:t>"</a:t>
            </a:r>
            <a:r>
              <a:rPr lang="fr-FR" sz="2000" dirty="0">
                <a:solidFill>
                  <a:srgbClr val="0070C0"/>
                </a:solidFill>
              </a:rPr>
              <a:t>relation de redondance analytique dynamique". Le résidu est </a:t>
            </a:r>
            <a:r>
              <a:rPr lang="fr-FR" sz="2000" dirty="0">
                <a:solidFill>
                  <a:srgbClr val="FFFF99"/>
                </a:solidFill>
              </a:rPr>
              <a:t>:</a:t>
            </a:r>
          </a:p>
          <a:p>
            <a:pPr lvl="1" eaLnBrk="1" hangingPunct="1">
              <a:buFont typeface="Wingdings" pitchFamily="2" charset="2"/>
              <a:buNone/>
            </a:pPr>
            <a:endParaRPr lang="fr-FR" sz="2000" dirty="0">
              <a:solidFill>
                <a:srgbClr val="FFFF99"/>
              </a:solidFill>
            </a:endParaRPr>
          </a:p>
        </p:txBody>
      </p:sp>
      <p:graphicFrame>
        <p:nvGraphicFramePr>
          <p:cNvPr id="56324" name="Object 4"/>
          <p:cNvGraphicFramePr>
            <a:graphicFrameLocks noChangeAspect="1"/>
          </p:cNvGraphicFramePr>
          <p:nvPr/>
        </p:nvGraphicFramePr>
        <p:xfrm>
          <a:off x="2357422" y="3786190"/>
          <a:ext cx="4048125" cy="29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61" name="Équation" r:id="rId4" imgW="4051300" imgH="292100" progId="Equation.3">
                  <p:embed/>
                </p:oleObj>
              </mc:Choice>
              <mc:Fallback>
                <p:oleObj name="Équation" r:id="rId4" imgW="4051300" imgH="2921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7422" y="3786190"/>
                        <a:ext cx="4048125" cy="293687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5" name="Object 5"/>
          <p:cNvGraphicFramePr>
            <a:graphicFrameLocks noChangeAspect="1"/>
          </p:cNvGraphicFramePr>
          <p:nvPr/>
        </p:nvGraphicFramePr>
        <p:xfrm>
          <a:off x="428625" y="5214938"/>
          <a:ext cx="4254500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62" name="Equation" r:id="rId6" imgW="4254500" imgH="977900" progId="Equation.3">
                  <p:embed/>
                </p:oleObj>
              </mc:Choice>
              <mc:Fallback>
                <p:oleObj name="Equation" r:id="rId6" imgW="4254500" imgH="9779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" y="5214938"/>
                        <a:ext cx="4254500" cy="98425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6" name="Object 9"/>
          <p:cNvGraphicFramePr>
            <a:graphicFrameLocks noChangeAspect="1"/>
          </p:cNvGraphicFramePr>
          <p:nvPr/>
        </p:nvGraphicFramePr>
        <p:xfrm>
          <a:off x="5857875" y="5357813"/>
          <a:ext cx="2843213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63" name="Equation" r:id="rId8" imgW="2844800" imgH="622300" progId="Equation.3">
                  <p:embed/>
                </p:oleObj>
              </mc:Choice>
              <mc:Fallback>
                <p:oleObj name="Equation" r:id="rId8" imgW="2844800" imgH="6223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7875" y="5357813"/>
                        <a:ext cx="2843213" cy="6731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27" name="AutoShape 10"/>
          <p:cNvSpPr>
            <a:spLocks noChangeArrowheads="1"/>
          </p:cNvSpPr>
          <p:nvPr/>
        </p:nvSpPr>
        <p:spPr bwMode="auto">
          <a:xfrm>
            <a:off x="4929188" y="5572125"/>
            <a:ext cx="638175" cy="255588"/>
          </a:xfrm>
          <a:prstGeom prst="rightArrow">
            <a:avLst>
              <a:gd name="adj1" fmla="val 50000"/>
              <a:gd name="adj2" fmla="val 6762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28" y="119063"/>
            <a:ext cx="6286543" cy="5492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fr-FR" dirty="0"/>
              <a:t>Application numérique</a:t>
            </a:r>
          </a:p>
        </p:txBody>
      </p:sp>
      <p:graphicFrame>
        <p:nvGraphicFramePr>
          <p:cNvPr id="57348" name="Object 6"/>
          <p:cNvGraphicFramePr>
            <a:graphicFrameLocks noChangeAspect="1"/>
          </p:cNvGraphicFramePr>
          <p:nvPr/>
        </p:nvGraphicFramePr>
        <p:xfrm>
          <a:off x="2644775" y="971550"/>
          <a:ext cx="6057900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43" name="Equation" r:id="rId4" imgW="6057900" imgH="736600" progId="Equation.3">
                  <p:embed/>
                </p:oleObj>
              </mc:Choice>
              <mc:Fallback>
                <p:oleObj name="Equation" r:id="rId4" imgW="6057900" imgH="736600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4775" y="971550"/>
                        <a:ext cx="6057900" cy="74295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9" name="Object 9"/>
          <p:cNvGraphicFramePr>
            <a:graphicFrameLocks/>
          </p:cNvGraphicFramePr>
          <p:nvPr/>
        </p:nvGraphicFramePr>
        <p:xfrm>
          <a:off x="790575" y="1944688"/>
          <a:ext cx="4935538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44" name="Equation" r:id="rId6" imgW="5346700" imgH="304800" progId="Equation.3">
                  <p:embed/>
                </p:oleObj>
              </mc:Choice>
              <mc:Fallback>
                <p:oleObj name="Equation" r:id="rId6" imgW="5346700" imgH="304800" progId="Equation.3">
                  <p:embed/>
                  <p:pic>
                    <p:nvPicPr>
                      <p:cNvPr id="0" name="Picture 24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0575" y="1944688"/>
                        <a:ext cx="4935538" cy="304800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57350" name="Object 37"/>
              <p:cNvSpPr txBox="1"/>
              <p:nvPr/>
            </p:nvSpPr>
            <p:spPr bwMode="auto">
              <a:xfrm>
                <a:off x="193675" y="2484438"/>
                <a:ext cx="5018088" cy="1127125"/>
              </a:xfrm>
              <a:prstGeom prst="rect">
                <a:avLst/>
              </a:prstGeom>
              <a:solidFill>
                <a:srgbClr val="FFFFFF"/>
              </a:solidFill>
            </p:spPr>
            <p:txBody>
              <a:bodyPr>
                <a:normAutofit fontScale="925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DZ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fr-DZ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acc>
                                  <m:accPr>
                                    <m:chr m:val="̄"/>
                                    <m:ctrlPr>
                                      <a:rPr lang="fr-DZ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fr-DZ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</m:acc>
                                <m:r>
                                  <a:rPr lang="fr-DZ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DZ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DZ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</m:mr>
                            <m:mr>
                              <m:e>
                                <m:acc>
                                  <m:accPr>
                                    <m:chr m:val="̄"/>
                                    <m:ctrlPr>
                                      <a:rPr lang="fr-DZ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fr-DZ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</m:acc>
                                <m:r>
                                  <a:rPr lang="fr-DZ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DZ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DZ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+1)</m:t>
                                </m:r>
                              </m:e>
                            </m:mr>
                            <m:mr>
                              <m:e>
                                <m:acc>
                                  <m:accPr>
                                    <m:chr m:val="̄"/>
                                    <m:ctrlPr>
                                      <a:rPr lang="fr-DZ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fr-DZ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</m:acc>
                                <m:r>
                                  <a:rPr lang="fr-DZ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DZ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DZ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+2)</m:t>
                                </m:r>
                              </m:e>
                            </m:mr>
                          </m:m>
                        </m:e>
                      </m:d>
                      <m:r>
                        <a:rPr lang="fr-DZ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fr-DZ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fr-DZ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fr-DZ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</m:mr>
                            <m:mr>
                              <m:e>
                                <m:r>
                                  <a:rPr lang="fr-DZ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𝐶𝐴</m:t>
                                </m:r>
                              </m:e>
                            </m:mr>
                            <m:mr>
                              <m:e>
                                <m:r>
                                  <a:rPr lang="fr-DZ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  <m:sSup>
                                  <m:sSupPr>
                                    <m:ctrlPr>
                                      <a:rPr lang="fr-DZ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fr-DZ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</m:e>
                                  <m:sup>
                                    <m:r>
                                      <a:rPr lang="fr-DZ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mr>
                          </m:m>
                        </m:e>
                      </m:d>
                      <m:r>
                        <a:rPr lang="fr-DZ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begChr m:val="["/>
                          <m:endChr m:val="]"/>
                          <m:ctrlPr>
                            <a:rPr lang="fr-DZ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fr-DZ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fr-DZ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</m:e>
                              <m:e>
                                <m:r>
                                  <a:rPr lang="fr-DZ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DZ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fr-DZ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𝐶𝐵</m:t>
                                </m:r>
                              </m:e>
                              <m:e>
                                <m:r>
                                  <a:rPr lang="fr-DZ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</m:e>
                              <m:e>
                                <m:r>
                                  <a:rPr lang="fr-DZ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fr-DZ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𝐶𝐴𝐵</m:t>
                                </m:r>
                              </m:e>
                              <m:e>
                                <m:r>
                                  <a:rPr lang="fr-DZ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𝐶𝐵</m:t>
                                </m:r>
                              </m:e>
                              <m:e>
                                <m:r>
                                  <a:rPr lang="fr-FR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</m:e>
                            </m:mr>
                          </m:m>
                        </m:e>
                      </m:d>
                      <m:r>
                        <a:rPr lang="fr-DZ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d>
                        <m:dPr>
                          <m:begChr m:val="["/>
                          <m:endChr m:val="]"/>
                          <m:ctrlPr>
                            <a:rPr lang="fr-DZ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fr-DZ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fr-DZ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  <m:r>
                                  <a:rPr lang="fr-DZ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DZ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DZ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</m:mr>
                            <m:mr>
                              <m:e>
                                <m:r>
                                  <a:rPr lang="fr-DZ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  <m:r>
                                  <a:rPr lang="fr-DZ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DZ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DZ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+1)</m:t>
                                </m:r>
                              </m:e>
                            </m:mr>
                            <m:mr>
                              <m:e>
                                <m:r>
                                  <a:rPr lang="fr-DZ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  <m:r>
                                  <a:rPr lang="fr-DZ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fr-DZ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DZ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+2)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DZ" dirty="0"/>
              </a:p>
            </p:txBody>
          </p:sp>
        </mc:Choice>
        <mc:Fallback>
          <p:sp>
            <p:nvSpPr>
              <p:cNvPr id="57350" name="Object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3675" y="2484438"/>
                <a:ext cx="5018088" cy="112712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7351" name="Group 38"/>
          <p:cNvGrpSpPr>
            <a:grpSpLocks/>
          </p:cNvGrpSpPr>
          <p:nvPr/>
        </p:nvGrpSpPr>
        <p:grpSpPr bwMode="auto">
          <a:xfrm>
            <a:off x="941388" y="3946525"/>
            <a:ext cx="6467475" cy="2278063"/>
            <a:chOff x="543" y="1959"/>
            <a:chExt cx="4074" cy="1435"/>
          </a:xfrm>
        </p:grpSpPr>
        <p:graphicFrame>
          <p:nvGraphicFramePr>
            <p:cNvPr id="57356" name="Object 39"/>
            <p:cNvGraphicFramePr>
              <a:graphicFrameLocks noChangeAspect="1"/>
            </p:cNvGraphicFramePr>
            <p:nvPr/>
          </p:nvGraphicFramePr>
          <p:xfrm>
            <a:off x="543" y="2212"/>
            <a:ext cx="3393" cy="8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445" name="Equation" r:id="rId9" imgW="5384800" imgH="1333500" progId="Equation.3">
                    <p:embed/>
                  </p:oleObj>
                </mc:Choice>
                <mc:Fallback>
                  <p:oleObj name="Equation" r:id="rId9" imgW="5384800" imgH="1333500" progId="Equation.3">
                    <p:embed/>
                    <p:pic>
                      <p:nvPicPr>
                        <p:cNvPr id="0" name="Picture 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3" y="2212"/>
                          <a:ext cx="3393" cy="846"/>
                        </a:xfrm>
                        <a:prstGeom prst="rect">
                          <a:avLst/>
                        </a:prstGeom>
                        <a:solidFill>
                          <a:srgbClr val="FFFFFF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7357" name="Line 40"/>
            <p:cNvSpPr>
              <a:spLocks noChangeShapeType="1"/>
            </p:cNvSpPr>
            <p:nvPr/>
          </p:nvSpPr>
          <p:spPr bwMode="auto">
            <a:xfrm>
              <a:off x="3609" y="3003"/>
              <a:ext cx="131" cy="34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57358" name="Text Box 41"/>
            <p:cNvSpPr txBox="1">
              <a:spLocks noChangeArrowheads="1"/>
            </p:cNvSpPr>
            <p:nvPr/>
          </p:nvSpPr>
          <p:spPr bwMode="auto">
            <a:xfrm>
              <a:off x="3792" y="3163"/>
              <a:ext cx="3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fr-FR"/>
                <a:t>CB</a:t>
              </a:r>
            </a:p>
          </p:txBody>
        </p:sp>
        <p:sp>
          <p:nvSpPr>
            <p:cNvPr id="57359" name="Line 42"/>
            <p:cNvSpPr>
              <a:spLocks noChangeShapeType="1"/>
            </p:cNvSpPr>
            <p:nvPr/>
          </p:nvSpPr>
          <p:spPr bwMode="auto">
            <a:xfrm>
              <a:off x="3871" y="2762"/>
              <a:ext cx="502" cy="8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57360" name="Text Box 43"/>
            <p:cNvSpPr txBox="1">
              <a:spLocks noChangeArrowheads="1"/>
            </p:cNvSpPr>
            <p:nvPr/>
          </p:nvSpPr>
          <p:spPr bwMode="auto">
            <a:xfrm>
              <a:off x="4397" y="2733"/>
              <a:ext cx="2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fr-FR"/>
                <a:t>D</a:t>
              </a:r>
            </a:p>
          </p:txBody>
        </p:sp>
        <p:sp>
          <p:nvSpPr>
            <p:cNvPr id="57361" name="Line 44"/>
            <p:cNvSpPr>
              <a:spLocks noChangeShapeType="1"/>
            </p:cNvSpPr>
            <p:nvPr/>
          </p:nvSpPr>
          <p:spPr bwMode="auto">
            <a:xfrm flipV="1">
              <a:off x="3711" y="2105"/>
              <a:ext cx="553" cy="10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57362" name="Text Box 45"/>
            <p:cNvSpPr txBox="1">
              <a:spLocks noChangeArrowheads="1"/>
            </p:cNvSpPr>
            <p:nvPr/>
          </p:nvSpPr>
          <p:spPr bwMode="auto">
            <a:xfrm>
              <a:off x="4280" y="1959"/>
              <a:ext cx="2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fr-FR"/>
                <a:t>D</a:t>
              </a:r>
            </a:p>
          </p:txBody>
        </p:sp>
        <p:sp>
          <p:nvSpPr>
            <p:cNvPr id="57363" name="Oval 46"/>
            <p:cNvSpPr>
              <a:spLocks noChangeArrowheads="1"/>
            </p:cNvSpPr>
            <p:nvPr/>
          </p:nvSpPr>
          <p:spPr bwMode="auto">
            <a:xfrm>
              <a:off x="3544" y="2610"/>
              <a:ext cx="182" cy="437"/>
            </a:xfrm>
            <a:prstGeom prst="ellips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7364" name="Oval 47"/>
            <p:cNvSpPr>
              <a:spLocks noChangeArrowheads="1"/>
            </p:cNvSpPr>
            <p:nvPr/>
          </p:nvSpPr>
          <p:spPr bwMode="auto">
            <a:xfrm>
              <a:off x="3573" y="2215"/>
              <a:ext cx="123" cy="394"/>
            </a:xfrm>
            <a:prstGeom prst="ellips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7365" name="Oval 48"/>
            <p:cNvSpPr>
              <a:spLocks noChangeArrowheads="1"/>
            </p:cNvSpPr>
            <p:nvPr/>
          </p:nvSpPr>
          <p:spPr bwMode="auto">
            <a:xfrm>
              <a:off x="3755" y="2625"/>
              <a:ext cx="145" cy="437"/>
            </a:xfrm>
            <a:prstGeom prst="ellips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aphicFrame>
        <p:nvGraphicFramePr>
          <p:cNvPr id="57352" name="Object 49"/>
          <p:cNvGraphicFramePr>
            <a:graphicFrameLocks noChangeAspect="1"/>
          </p:cNvGraphicFramePr>
          <p:nvPr/>
        </p:nvGraphicFramePr>
        <p:xfrm>
          <a:off x="936625" y="5837238"/>
          <a:ext cx="4267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46" name="Equation" r:id="rId11" imgW="4622800" imgH="622300" progId="Equation.3">
                  <p:embed/>
                </p:oleObj>
              </mc:Choice>
              <mc:Fallback>
                <p:oleObj name="Equation" r:id="rId11" imgW="4622800" imgH="622300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625" y="5837238"/>
                        <a:ext cx="4267200" cy="6223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53" name="Text Box 50"/>
          <p:cNvSpPr txBox="1">
            <a:spLocks noChangeArrowheads="1"/>
          </p:cNvSpPr>
          <p:nvPr/>
        </p:nvSpPr>
        <p:spPr bwMode="auto">
          <a:xfrm>
            <a:off x="0" y="3606800"/>
            <a:ext cx="4551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fr-FR" sz="2400" b="1"/>
              <a:t>Calcul de W : dérivée ordre 1 :</a:t>
            </a:r>
          </a:p>
        </p:txBody>
      </p:sp>
      <p:graphicFrame>
        <p:nvGraphicFramePr>
          <p:cNvPr id="57354" name="Object 51"/>
          <p:cNvGraphicFramePr>
            <a:graphicFrameLocks/>
          </p:cNvGraphicFramePr>
          <p:nvPr/>
        </p:nvGraphicFramePr>
        <p:xfrm>
          <a:off x="4511675" y="3667125"/>
          <a:ext cx="4632325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47" name="Equation" r:id="rId13" imgW="4635500" imgH="292100" progId="Equation.3">
                  <p:embed/>
                </p:oleObj>
              </mc:Choice>
              <mc:Fallback>
                <p:oleObj name="Equation" r:id="rId13" imgW="4635500" imgH="292100" progId="Equation.3">
                  <p:embed/>
                  <p:pic>
                    <p:nvPicPr>
                      <p:cNvPr id="0" name="Picture 28"/>
                      <p:cNvPicPr>
                        <a:picLocks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1675" y="3667125"/>
                        <a:ext cx="4632325" cy="292100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55" name="Text Box 52"/>
          <p:cNvSpPr txBox="1">
            <a:spLocks noChangeArrowheads="1"/>
          </p:cNvSpPr>
          <p:nvPr/>
        </p:nvSpPr>
        <p:spPr bwMode="auto">
          <a:xfrm>
            <a:off x="5578475" y="2584450"/>
            <a:ext cx="301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fr-FR"/>
              <a:t>Dérivée jusqu’à l’ordre deux</a:t>
            </a:r>
          </a:p>
        </p:txBody>
      </p:sp>
      <p:graphicFrame>
        <p:nvGraphicFramePr>
          <p:cNvPr id="57373" name="Object 29"/>
          <p:cNvGraphicFramePr>
            <a:graphicFrameLocks noChangeAspect="1"/>
          </p:cNvGraphicFramePr>
          <p:nvPr/>
        </p:nvGraphicFramePr>
        <p:xfrm>
          <a:off x="281751" y="1000108"/>
          <a:ext cx="2218547" cy="9286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48" name="Équation" r:id="rId15" imgW="1638000" imgH="685800" progId="Equation.3">
                  <p:embed/>
                </p:oleObj>
              </mc:Choice>
              <mc:Fallback>
                <p:oleObj name="Équation" r:id="rId15" imgW="1638000" imgH="685800" progId="Equation.3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751" y="1000108"/>
                        <a:ext cx="2218547" cy="9286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758950" y="119063"/>
            <a:ext cx="5626100" cy="5492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endParaRPr lang="fr-FR"/>
          </a:p>
        </p:txBody>
      </p:sp>
      <p:graphicFrame>
        <p:nvGraphicFramePr>
          <p:cNvPr id="58371" name="Object 4"/>
          <p:cNvGraphicFramePr>
            <a:graphicFrameLocks noChangeAspect="1"/>
          </p:cNvGraphicFramePr>
          <p:nvPr/>
        </p:nvGraphicFramePr>
        <p:xfrm>
          <a:off x="633413" y="1233488"/>
          <a:ext cx="1500187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59" name="Equation" r:id="rId4" imgW="1625600" imgH="292100" progId="Equation.3">
                  <p:embed/>
                </p:oleObj>
              </mc:Choice>
              <mc:Fallback>
                <p:oleObj name="Equation" r:id="rId4" imgW="1625600" imgH="29210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413" y="1233488"/>
                        <a:ext cx="1500187" cy="2921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2" name="Object 5"/>
          <p:cNvGraphicFramePr>
            <a:graphicFrameLocks noChangeAspect="1"/>
          </p:cNvGraphicFramePr>
          <p:nvPr/>
        </p:nvGraphicFramePr>
        <p:xfrm>
          <a:off x="2605088" y="936625"/>
          <a:ext cx="5170487" cy="148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60" name="Equation" r:id="rId6" imgW="5168900" imgH="1473200" progId="Equation.3">
                  <p:embed/>
                </p:oleObj>
              </mc:Choice>
              <mc:Fallback>
                <p:oleObj name="Equation" r:id="rId6" imgW="5168900" imgH="147320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5088" y="936625"/>
                        <a:ext cx="5170487" cy="148272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73" name="Text Box 6"/>
          <p:cNvSpPr txBox="1">
            <a:spLocks noChangeArrowheads="1"/>
          </p:cNvSpPr>
          <p:nvPr/>
        </p:nvSpPr>
        <p:spPr bwMode="auto">
          <a:xfrm>
            <a:off x="441325" y="2525713"/>
            <a:ext cx="5835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fr-FR">
                <a:solidFill>
                  <a:schemeClr val="tx2"/>
                </a:solidFill>
              </a:rPr>
              <a:t>Trouvons alors 2 vecteurs W linéairement indépendants</a:t>
            </a:r>
          </a:p>
        </p:txBody>
      </p:sp>
      <p:graphicFrame>
        <p:nvGraphicFramePr>
          <p:cNvPr id="58374" name="Object 7"/>
          <p:cNvGraphicFramePr>
            <a:graphicFrameLocks noChangeAspect="1"/>
          </p:cNvGraphicFramePr>
          <p:nvPr/>
        </p:nvGraphicFramePr>
        <p:xfrm>
          <a:off x="0" y="3071813"/>
          <a:ext cx="4610100" cy="71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61" name="Equation" r:id="rId8" imgW="4610100" imgH="711200" progId="Equation.3">
                  <p:embed/>
                </p:oleObj>
              </mc:Choice>
              <mc:Fallback>
                <p:oleObj name="Equation" r:id="rId8" imgW="4610100" imgH="71120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071813"/>
                        <a:ext cx="4610100" cy="715962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5" name="Object 8"/>
          <p:cNvGraphicFramePr>
            <a:graphicFrameLocks noChangeAspect="1"/>
          </p:cNvGraphicFramePr>
          <p:nvPr/>
        </p:nvGraphicFramePr>
        <p:xfrm>
          <a:off x="382588" y="4279900"/>
          <a:ext cx="5932487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62" name="Equation" r:id="rId10" imgW="5930900" imgH="990600" progId="Equation.3">
                  <p:embed/>
                </p:oleObj>
              </mc:Choice>
              <mc:Fallback>
                <p:oleObj name="Equation" r:id="rId10" imgW="5930900" imgH="99060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588" y="4279900"/>
                        <a:ext cx="5932487" cy="99695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76" name="Text Box 9"/>
          <p:cNvSpPr txBox="1">
            <a:spLocks noChangeArrowheads="1"/>
          </p:cNvSpPr>
          <p:nvPr/>
        </p:nvSpPr>
        <p:spPr bwMode="auto">
          <a:xfrm>
            <a:off x="4624388" y="3208338"/>
            <a:ext cx="43703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fr-FR" sz="2000" b="1" dirty="0">
                <a:solidFill>
                  <a:srgbClr val="0070C0"/>
                </a:solidFill>
              </a:rPr>
              <a:t>On fixe arbitrairement 2 inconnues</a:t>
            </a:r>
          </a:p>
        </p:txBody>
      </p:sp>
      <p:sp>
        <p:nvSpPr>
          <p:cNvPr id="58377" name="Text Box 10"/>
          <p:cNvSpPr txBox="1">
            <a:spLocks noChangeArrowheads="1"/>
          </p:cNvSpPr>
          <p:nvPr/>
        </p:nvSpPr>
        <p:spPr bwMode="auto">
          <a:xfrm>
            <a:off x="454025" y="5732463"/>
            <a:ext cx="2660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fr-FR">
                <a:solidFill>
                  <a:schemeClr val="tx2"/>
                </a:solidFill>
              </a:rPr>
              <a:t>Expressions des résidus</a:t>
            </a:r>
          </a:p>
        </p:txBody>
      </p:sp>
      <p:graphicFrame>
        <p:nvGraphicFramePr>
          <p:cNvPr id="58378" name="Object 11"/>
          <p:cNvGraphicFramePr>
            <a:graphicFrameLocks noChangeAspect="1"/>
          </p:cNvGraphicFramePr>
          <p:nvPr/>
        </p:nvGraphicFramePr>
        <p:xfrm>
          <a:off x="481013" y="6207125"/>
          <a:ext cx="4251325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63" name="Equation" r:id="rId12" imgW="4279900" imgH="304800" progId="Equation.3">
                  <p:embed/>
                </p:oleObj>
              </mc:Choice>
              <mc:Fallback>
                <p:oleObj name="Equation" r:id="rId12" imgW="4279900" imgH="30480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013" y="6207125"/>
                        <a:ext cx="4251325" cy="304800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79" name="Text Box 12"/>
          <p:cNvSpPr txBox="1">
            <a:spLocks noChangeArrowheads="1"/>
          </p:cNvSpPr>
          <p:nvPr/>
        </p:nvSpPr>
        <p:spPr bwMode="auto">
          <a:xfrm>
            <a:off x="6572250" y="3857625"/>
            <a:ext cx="235426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fr-FR"/>
              <a:t>W3 est une combinaison linéaire de W1 et W2</a:t>
            </a:r>
          </a:p>
        </p:txBody>
      </p:sp>
      <p:graphicFrame>
        <p:nvGraphicFramePr>
          <p:cNvPr id="58380" name="Object 13"/>
          <p:cNvGraphicFramePr>
            <a:graphicFrameLocks noChangeAspect="1"/>
          </p:cNvGraphicFramePr>
          <p:nvPr/>
        </p:nvGraphicFramePr>
        <p:xfrm>
          <a:off x="7000875" y="5143500"/>
          <a:ext cx="1687513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64" name="Equation" r:id="rId14" imgW="1828800" imgH="330200" progId="Equation.3">
                  <p:embed/>
                </p:oleObj>
              </mc:Choice>
              <mc:Fallback>
                <p:oleObj name="Equation" r:id="rId14" imgW="1828800" imgH="33020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0875" y="5143500"/>
                        <a:ext cx="1687513" cy="3302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81" name="Object 14"/>
          <p:cNvGraphicFramePr>
            <a:graphicFrameLocks noChangeAspect="1"/>
          </p:cNvGraphicFramePr>
          <p:nvPr/>
        </p:nvGraphicFramePr>
        <p:xfrm>
          <a:off x="5641975" y="5514975"/>
          <a:ext cx="10668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65" name="Equation" r:id="rId16" imgW="1155700" imgH="736600" progId="Equation.3">
                  <p:embed/>
                </p:oleObj>
              </mc:Choice>
              <mc:Fallback>
                <p:oleObj name="Equation" r:id="rId16" imgW="1155700" imgH="73660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1975" y="5514975"/>
                        <a:ext cx="1066800" cy="7366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758950" y="119063"/>
            <a:ext cx="5626100" cy="5492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endParaRPr lang="fr-FR"/>
          </a:p>
        </p:txBody>
      </p:sp>
      <p:graphicFrame>
        <p:nvGraphicFramePr>
          <p:cNvPr id="59395" name="Object 4"/>
          <p:cNvGraphicFramePr>
            <a:graphicFrameLocks noChangeAspect="1"/>
          </p:cNvGraphicFramePr>
          <p:nvPr/>
        </p:nvGraphicFramePr>
        <p:xfrm>
          <a:off x="361950" y="1276350"/>
          <a:ext cx="3671888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46" name="Equation" r:id="rId4" imgW="3695700" imgH="292100" progId="Equation.3">
                  <p:embed/>
                </p:oleObj>
              </mc:Choice>
              <mc:Fallback>
                <p:oleObj name="Equation" r:id="rId4" imgW="3695700" imgH="2921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" y="1276350"/>
                        <a:ext cx="3671888" cy="2921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6" name="Object 5"/>
          <p:cNvGraphicFramePr>
            <a:graphicFrameLocks noChangeAspect="1"/>
          </p:cNvGraphicFramePr>
          <p:nvPr/>
        </p:nvGraphicFramePr>
        <p:xfrm>
          <a:off x="601663" y="1762125"/>
          <a:ext cx="78486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47" name="Equation" r:id="rId6" imgW="7899400" imgH="1358900" progId="Equation.3">
                  <p:embed/>
                </p:oleObj>
              </mc:Choice>
              <mc:Fallback>
                <p:oleObj name="Equation" r:id="rId6" imgW="7899400" imgH="13589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663" y="1762125"/>
                        <a:ext cx="7848600" cy="13589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7" name="Object 6"/>
          <p:cNvGraphicFramePr>
            <a:graphicFrameLocks noChangeAspect="1"/>
          </p:cNvGraphicFramePr>
          <p:nvPr/>
        </p:nvGraphicFramePr>
        <p:xfrm>
          <a:off x="1195388" y="3754438"/>
          <a:ext cx="6221412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48" name="Equation" r:id="rId8" imgW="6261100" imgH="774700" progId="Equation.3">
                  <p:embed/>
                </p:oleObj>
              </mc:Choice>
              <mc:Fallback>
                <p:oleObj name="Equation" r:id="rId8" imgW="6261100" imgH="77470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5388" y="3754438"/>
                        <a:ext cx="6221412" cy="7747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398" name="AutoShape 7"/>
          <p:cNvSpPr>
            <a:spLocks noChangeArrowheads="1"/>
          </p:cNvSpPr>
          <p:nvPr/>
        </p:nvSpPr>
        <p:spPr bwMode="auto">
          <a:xfrm>
            <a:off x="4340225" y="3228975"/>
            <a:ext cx="428625" cy="417513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graphicFrame>
        <p:nvGraphicFramePr>
          <p:cNvPr id="59399" name="Object 9"/>
          <p:cNvGraphicFramePr>
            <a:graphicFrameLocks/>
          </p:cNvGraphicFramePr>
          <p:nvPr/>
        </p:nvGraphicFramePr>
        <p:xfrm>
          <a:off x="6148388" y="4748213"/>
          <a:ext cx="2649537" cy="162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49" name="Equation" r:id="rId10" imgW="2870200" imgH="1625600" progId="Equation.3">
                  <p:embed/>
                </p:oleObj>
              </mc:Choice>
              <mc:Fallback>
                <p:oleObj name="Equation" r:id="rId10" imgW="2870200" imgH="1625600" progId="Equation.3">
                  <p:embed/>
                  <p:pic>
                    <p:nvPicPr>
                      <p:cNvPr id="0" name="Picture 13"/>
                      <p:cNvPicPr>
                        <a:picLocks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8388" y="4748213"/>
                        <a:ext cx="2649537" cy="16256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F4220C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400" name="AutoShape 10"/>
          <p:cNvSpPr>
            <a:spLocks noChangeArrowheads="1"/>
          </p:cNvSpPr>
          <p:nvPr/>
        </p:nvSpPr>
        <p:spPr bwMode="auto">
          <a:xfrm>
            <a:off x="1735138" y="4733925"/>
            <a:ext cx="428625" cy="417513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9401" name="Text Box 11"/>
          <p:cNvSpPr txBox="1">
            <a:spLocks noChangeArrowheads="1"/>
          </p:cNvSpPr>
          <p:nvPr/>
        </p:nvSpPr>
        <p:spPr bwMode="auto">
          <a:xfrm>
            <a:off x="2222500" y="5067300"/>
            <a:ext cx="3708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fr-FR"/>
              <a:t>Si r=0, on retrouve le modèle initial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466" name="Rectangle 2"/>
          <p:cNvSpPr>
            <a:spLocks noGrp="1" noChangeArrowheads="1"/>
          </p:cNvSpPr>
          <p:nvPr>
            <p:ph type="title"/>
          </p:nvPr>
        </p:nvSpPr>
        <p:spPr>
          <a:xfrm>
            <a:off x="1928794" y="119063"/>
            <a:ext cx="4437081" cy="5492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fr-FR" dirty="0"/>
              <a:t>Résidus d’ordre 2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42918"/>
            <a:ext cx="8229600" cy="5681682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fr-FR" sz="2400" dirty="0"/>
              <a:t>Les matrices OBS et T seront :</a:t>
            </a:r>
          </a:p>
          <a:p>
            <a:pPr eaLnBrk="1" hangingPunct="1">
              <a:lnSpc>
                <a:spcPct val="80000"/>
              </a:lnSpc>
            </a:pPr>
            <a:endParaRPr lang="fr-FR" sz="2400" dirty="0"/>
          </a:p>
          <a:p>
            <a:pPr eaLnBrk="1" hangingPunct="1">
              <a:lnSpc>
                <a:spcPct val="80000"/>
              </a:lnSpc>
            </a:pPr>
            <a:endParaRPr lang="fr-FR" sz="2400" dirty="0"/>
          </a:p>
          <a:p>
            <a:pPr eaLnBrk="1" hangingPunct="1">
              <a:lnSpc>
                <a:spcPct val="80000"/>
              </a:lnSpc>
            </a:pPr>
            <a:endParaRPr lang="fr-FR" sz="2400" dirty="0"/>
          </a:p>
          <a:p>
            <a:pPr eaLnBrk="1" hangingPunct="1">
              <a:lnSpc>
                <a:spcPct val="80000"/>
              </a:lnSpc>
            </a:pPr>
            <a:r>
              <a:rPr lang="fr-FR" sz="2400" dirty="0"/>
              <a:t>On obtient après calcul</a:t>
            </a:r>
          </a:p>
          <a:p>
            <a:pPr eaLnBrk="1" hangingPunct="1">
              <a:lnSpc>
                <a:spcPct val="80000"/>
              </a:lnSpc>
            </a:pPr>
            <a:endParaRPr lang="fr-FR" sz="2400" dirty="0"/>
          </a:p>
          <a:p>
            <a:pPr eaLnBrk="1" hangingPunct="1">
              <a:lnSpc>
                <a:spcPct val="80000"/>
              </a:lnSpc>
            </a:pPr>
            <a:endParaRPr lang="fr-FR" sz="2400" dirty="0"/>
          </a:p>
          <a:p>
            <a:pPr eaLnBrk="1" hangingPunct="1">
              <a:lnSpc>
                <a:spcPct val="80000"/>
              </a:lnSpc>
            </a:pPr>
            <a:endParaRPr lang="fr-FR" sz="2400" dirty="0"/>
          </a:p>
          <a:p>
            <a:pPr eaLnBrk="1" hangingPunct="1">
              <a:lnSpc>
                <a:spcPct val="80000"/>
              </a:lnSpc>
            </a:pPr>
            <a:endParaRPr lang="fr-FR" sz="2400" dirty="0"/>
          </a:p>
          <a:p>
            <a:pPr eaLnBrk="1" hangingPunct="1">
              <a:lnSpc>
                <a:spcPct val="80000"/>
              </a:lnSpc>
            </a:pPr>
            <a:endParaRPr lang="fr-FR" sz="2400" dirty="0"/>
          </a:p>
          <a:p>
            <a:pPr eaLnBrk="1" hangingPunct="1">
              <a:lnSpc>
                <a:spcPct val="80000"/>
              </a:lnSpc>
            </a:pPr>
            <a:endParaRPr lang="fr-FR" sz="2400" dirty="0"/>
          </a:p>
          <a:p>
            <a:pPr eaLnBrk="1" hangingPunct="1">
              <a:lnSpc>
                <a:spcPct val="80000"/>
              </a:lnSpc>
            </a:pPr>
            <a:endParaRPr lang="fr-FR" sz="2400" dirty="0"/>
          </a:p>
          <a:p>
            <a:pPr eaLnBrk="1" hangingPunct="1">
              <a:lnSpc>
                <a:spcPct val="80000"/>
              </a:lnSpc>
            </a:pPr>
            <a:r>
              <a:rPr lang="fr-FR" sz="2400" dirty="0"/>
              <a:t>Analyse</a:t>
            </a:r>
          </a:p>
          <a:p>
            <a:pPr lvl="1" eaLnBrk="1" hangingPunct="1">
              <a:lnSpc>
                <a:spcPct val="80000"/>
              </a:lnSpc>
            </a:pPr>
            <a:r>
              <a:rPr lang="fr-FR" sz="1800" dirty="0"/>
              <a:t>A l’ordre deux on obtient des résidus sensibles uniquement à Y2</a:t>
            </a:r>
          </a:p>
          <a:p>
            <a:pPr lvl="1" eaLnBrk="1" hangingPunct="1">
              <a:lnSpc>
                <a:spcPct val="80000"/>
              </a:lnSpc>
            </a:pPr>
            <a:r>
              <a:rPr lang="fr-FR" sz="1800" dirty="0"/>
              <a:t>Si on augmente l’ordre, on obtient les mêmes </a:t>
            </a:r>
            <a:r>
              <a:rPr lang="fr-FR" sz="1800" dirty="0" err="1"/>
              <a:t>RRAs</a:t>
            </a:r>
            <a:r>
              <a:rPr lang="fr-FR" sz="1800" dirty="0"/>
              <a:t> décalées dans le temps (filtrées)</a:t>
            </a:r>
          </a:p>
          <a:p>
            <a:pPr lvl="1" eaLnBrk="1" hangingPunct="1">
              <a:lnSpc>
                <a:spcPct val="80000"/>
              </a:lnSpc>
            </a:pPr>
            <a:endParaRPr lang="fr-FR" sz="2000" dirty="0"/>
          </a:p>
        </p:txBody>
      </p:sp>
      <p:graphicFrame>
        <p:nvGraphicFramePr>
          <p:cNvPr id="60420" name="Object 5"/>
          <p:cNvGraphicFramePr>
            <a:graphicFrameLocks noChangeAspect="1"/>
          </p:cNvGraphicFramePr>
          <p:nvPr/>
        </p:nvGraphicFramePr>
        <p:xfrm>
          <a:off x="285720" y="1000108"/>
          <a:ext cx="3027363" cy="909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72" name="Equation" r:id="rId4" imgW="3365500" imgH="1003300" progId="Equation.3">
                  <p:embed/>
                </p:oleObj>
              </mc:Choice>
              <mc:Fallback>
                <p:oleObj name="Equation" r:id="rId4" imgW="3365500" imgH="100330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20" y="1000108"/>
                        <a:ext cx="3027363" cy="909637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1" name="Object 15"/>
          <p:cNvGraphicFramePr>
            <a:graphicFrameLocks noChangeAspect="1"/>
          </p:cNvGraphicFramePr>
          <p:nvPr/>
        </p:nvGraphicFramePr>
        <p:xfrm>
          <a:off x="3643313" y="1285875"/>
          <a:ext cx="5127625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73" name="Équation" r:id="rId6" imgW="5130800" imgH="685800" progId="Equation.3">
                  <p:embed/>
                </p:oleObj>
              </mc:Choice>
              <mc:Fallback>
                <p:oleObj name="Équation" r:id="rId6" imgW="5130800" imgH="68580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3313" y="1285875"/>
                        <a:ext cx="5127625" cy="74295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0422" name="Group 23"/>
          <p:cNvGrpSpPr>
            <a:grpSpLocks/>
          </p:cNvGrpSpPr>
          <p:nvPr/>
        </p:nvGrpSpPr>
        <p:grpSpPr bwMode="auto">
          <a:xfrm>
            <a:off x="5568950" y="3128963"/>
            <a:ext cx="3282950" cy="1160462"/>
            <a:chOff x="3711" y="2222"/>
            <a:chExt cx="2068" cy="731"/>
          </a:xfrm>
        </p:grpSpPr>
        <p:graphicFrame>
          <p:nvGraphicFramePr>
            <p:cNvPr id="60426" name="Object 17"/>
            <p:cNvGraphicFramePr>
              <a:graphicFrameLocks noChangeAspect="1"/>
            </p:cNvGraphicFramePr>
            <p:nvPr/>
          </p:nvGraphicFramePr>
          <p:xfrm>
            <a:off x="3711" y="2441"/>
            <a:ext cx="1821" cy="5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474" name="Équation" r:id="rId8" imgW="2908300" imgH="812800" progId="Equation.3">
                    <p:embed/>
                  </p:oleObj>
                </mc:Choice>
                <mc:Fallback>
                  <p:oleObj name="Équation" r:id="rId8" imgW="2908300" imgH="812800" progId="Equation.3">
                    <p:embed/>
                    <p:pic>
                      <p:nvPicPr>
                        <p:cNvPr id="0" name="Picture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11" y="2441"/>
                          <a:ext cx="1821" cy="512"/>
                        </a:xfrm>
                        <a:prstGeom prst="rect">
                          <a:avLst/>
                        </a:prstGeom>
                        <a:solidFill>
                          <a:srgbClr val="CCECFF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0427" name="Text Box 18"/>
            <p:cNvSpPr txBox="1">
              <a:spLocks noChangeArrowheads="1"/>
            </p:cNvSpPr>
            <p:nvPr/>
          </p:nvSpPr>
          <p:spPr bwMode="auto">
            <a:xfrm>
              <a:off x="3716" y="2222"/>
              <a:ext cx="2063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fr-FR"/>
                <a:t>Résidu d’ordre 1 obtenu avant</a:t>
              </a:r>
            </a:p>
          </p:txBody>
        </p:sp>
      </p:grpSp>
      <p:grpSp>
        <p:nvGrpSpPr>
          <p:cNvPr id="60423" name="Group 20"/>
          <p:cNvGrpSpPr>
            <a:grpSpLocks/>
          </p:cNvGrpSpPr>
          <p:nvPr/>
        </p:nvGrpSpPr>
        <p:grpSpPr bwMode="auto">
          <a:xfrm>
            <a:off x="642038" y="2714625"/>
            <a:ext cx="3755398" cy="2267085"/>
            <a:chOff x="634" y="2434"/>
            <a:chExt cx="1948" cy="1219"/>
          </a:xfrm>
        </p:grpSpPr>
        <p:graphicFrame>
          <p:nvGraphicFramePr>
            <p:cNvPr id="60424" name="Object 16"/>
            <p:cNvGraphicFramePr>
              <a:graphicFrameLocks noChangeAspect="1"/>
            </p:cNvGraphicFramePr>
            <p:nvPr/>
          </p:nvGraphicFramePr>
          <p:xfrm>
            <a:off x="634" y="2780"/>
            <a:ext cx="1948" cy="87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475" name="Équation" r:id="rId10" imgW="3822700" imgH="1701800" progId="Equation.3">
                    <p:embed/>
                  </p:oleObj>
                </mc:Choice>
                <mc:Fallback>
                  <p:oleObj name="Équation" r:id="rId10" imgW="3822700" imgH="1701800" progId="Equation.3">
                    <p:embed/>
                    <p:pic>
                      <p:nvPicPr>
                        <p:cNvPr id="0" name="Picture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4" y="2780"/>
                          <a:ext cx="1948" cy="873"/>
                        </a:xfrm>
                        <a:prstGeom prst="rect">
                          <a:avLst/>
                        </a:prstGeom>
                        <a:solidFill>
                          <a:srgbClr val="FFFFFF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0425" name="Text Box 19"/>
            <p:cNvSpPr txBox="1">
              <a:spLocks noChangeArrowheads="1"/>
            </p:cNvSpPr>
            <p:nvPr/>
          </p:nvSpPr>
          <p:spPr bwMode="auto">
            <a:xfrm>
              <a:off x="1190" y="2434"/>
              <a:ext cx="118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fr-FR"/>
                <a:t>Résidu d’ordre 2</a:t>
              </a:r>
            </a:p>
          </p:txBody>
        </p:sp>
      </p:grp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00298" y="169863"/>
            <a:ext cx="3363927" cy="55403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Conclusions</a:t>
            </a:r>
          </a:p>
        </p:txBody>
      </p:sp>
      <p:sp>
        <p:nvSpPr>
          <p:cNvPr id="6144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Détecte</a:t>
            </a:r>
            <a:r>
              <a:rPr lang="en-US" dirty="0"/>
              <a:t> </a:t>
            </a:r>
            <a:r>
              <a:rPr lang="en-US" dirty="0" err="1"/>
              <a:t>n'importe</a:t>
            </a:r>
            <a:r>
              <a:rPr lang="en-US" dirty="0"/>
              <a:t> </a:t>
            </a:r>
            <a:r>
              <a:rPr lang="en-US" dirty="0" err="1"/>
              <a:t>quel</a:t>
            </a:r>
            <a:r>
              <a:rPr lang="en-US" dirty="0"/>
              <a:t> </a:t>
            </a:r>
            <a:r>
              <a:rPr lang="en-US" dirty="0" err="1"/>
              <a:t>défaut</a:t>
            </a:r>
            <a:r>
              <a:rPr lang="en-US" dirty="0"/>
              <a:t> </a:t>
            </a:r>
          </a:p>
          <a:p>
            <a:r>
              <a:rPr lang="en-US" dirty="0" err="1"/>
              <a:t>Isole</a:t>
            </a:r>
            <a:r>
              <a:rPr lang="en-US" dirty="0"/>
              <a:t> (</a:t>
            </a:r>
            <a:r>
              <a:rPr lang="en-US" dirty="0" err="1"/>
              <a:t>localise</a:t>
            </a:r>
            <a:r>
              <a:rPr lang="en-US" dirty="0"/>
              <a:t>)  </a:t>
            </a:r>
            <a:r>
              <a:rPr lang="en-US" dirty="0" err="1"/>
              <a:t>n'importe</a:t>
            </a:r>
            <a:r>
              <a:rPr lang="en-US" dirty="0"/>
              <a:t> </a:t>
            </a:r>
            <a:r>
              <a:rPr lang="en-US" dirty="0" err="1"/>
              <a:t>quel</a:t>
            </a:r>
            <a:r>
              <a:rPr lang="en-US" dirty="0"/>
              <a:t> </a:t>
            </a:r>
            <a:r>
              <a:rPr lang="en-US" dirty="0" err="1"/>
              <a:t>défaut</a:t>
            </a:r>
            <a:r>
              <a:rPr lang="en-US" dirty="0"/>
              <a:t> (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y'a</a:t>
            </a:r>
            <a:r>
              <a:rPr lang="en-US" dirty="0"/>
              <a:t> de la </a:t>
            </a:r>
            <a:r>
              <a:rPr lang="en-US" dirty="0" err="1"/>
              <a:t>redondance</a:t>
            </a:r>
            <a:r>
              <a:rPr lang="en-US" dirty="0"/>
              <a:t>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990" name="Rectangle 14"/>
          <p:cNvSpPr>
            <a:spLocks noGrp="1" noChangeArrowheads="1"/>
          </p:cNvSpPr>
          <p:nvPr>
            <p:ph type="title"/>
          </p:nvPr>
        </p:nvSpPr>
        <p:spPr>
          <a:xfrm>
            <a:off x="2463800" y="60325"/>
            <a:ext cx="4216400" cy="6699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sz="4400" b="1" dirty="0"/>
              <a:t>Principe </a:t>
            </a:r>
            <a:r>
              <a:rPr lang="en-GB" sz="4400" b="1" dirty="0" err="1"/>
              <a:t>Général</a:t>
            </a:r>
            <a:r>
              <a:rPr lang="en-GB" sz="4400" b="1" dirty="0"/>
              <a:t> </a:t>
            </a:r>
            <a:endParaRPr lang="fr-FR" sz="4400" b="1" u="sng" dirty="0"/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642500" y="1362075"/>
            <a:ext cx="7857786" cy="1016000"/>
            <a:chOff x="439" y="858"/>
            <a:chExt cx="4555" cy="640"/>
          </a:xfrm>
        </p:grpSpPr>
        <p:sp>
          <p:nvSpPr>
            <p:cNvPr id="6160" name="Text Box 2"/>
            <p:cNvSpPr txBox="1">
              <a:spLocks noChangeArrowheads="1"/>
            </p:cNvSpPr>
            <p:nvPr/>
          </p:nvSpPr>
          <p:spPr bwMode="auto">
            <a:xfrm>
              <a:off x="439" y="998"/>
              <a:ext cx="1852" cy="4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fr-FR" sz="2400" dirty="0">
                  <a:solidFill>
                    <a:srgbClr val="0070C0"/>
                  </a:solidFill>
                  <a:cs typeface="Arial" pitchFamily="34" charset="0"/>
                </a:rPr>
                <a:t>Modèle analytique  </a:t>
              </a:r>
            </a:p>
          </p:txBody>
        </p:sp>
        <p:sp>
          <p:nvSpPr>
            <p:cNvPr id="6161" name="Text Box 13"/>
            <p:cNvSpPr txBox="1">
              <a:spLocks noChangeArrowheads="1"/>
            </p:cNvSpPr>
            <p:nvPr/>
          </p:nvSpPr>
          <p:spPr bwMode="auto">
            <a:xfrm>
              <a:off x="2931" y="858"/>
              <a:ext cx="2063" cy="64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fr-FR" sz="2000" dirty="0">
                  <a:solidFill>
                    <a:srgbClr val="0070C0"/>
                  </a:solidFill>
                  <a:cs typeface="Arial" pitchFamily="34" charset="0"/>
                </a:rPr>
                <a:t>Équations de mesure</a:t>
              </a:r>
            </a:p>
            <a:p>
              <a:r>
                <a:rPr lang="fr-FR" sz="2000" dirty="0">
                  <a:solidFill>
                    <a:srgbClr val="0070C0"/>
                  </a:solidFill>
                  <a:cs typeface="Arial" pitchFamily="34" charset="0"/>
                </a:rPr>
                <a:t>ou</a:t>
              </a:r>
            </a:p>
            <a:p>
              <a:r>
                <a:rPr lang="fr-FR" sz="2000" dirty="0">
                  <a:solidFill>
                    <a:srgbClr val="0070C0"/>
                  </a:solidFill>
                  <a:cs typeface="Arial" pitchFamily="34" charset="0"/>
                </a:rPr>
                <a:t>Etat et Équations de mesure</a:t>
              </a:r>
            </a:p>
          </p:txBody>
        </p:sp>
        <p:sp>
          <p:nvSpPr>
            <p:cNvPr id="6162" name="AutoShape 22"/>
            <p:cNvSpPr>
              <a:spLocks noChangeArrowheads="1"/>
            </p:cNvSpPr>
            <p:nvPr/>
          </p:nvSpPr>
          <p:spPr bwMode="auto">
            <a:xfrm rot="16200000">
              <a:off x="2484" y="1030"/>
              <a:ext cx="153" cy="433"/>
            </a:xfrm>
            <a:prstGeom prst="downArrow">
              <a:avLst>
                <a:gd name="adj1" fmla="val 50000"/>
                <a:gd name="adj2" fmla="val 70752"/>
              </a:avLst>
            </a:prstGeom>
            <a:solidFill>
              <a:srgbClr val="FFFFCC"/>
            </a:solidFill>
            <a:ln w="9525" algn="ctr">
              <a:solidFill>
                <a:srgbClr val="00B0F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20" name="Groupe 19"/>
          <p:cNvGrpSpPr/>
          <p:nvPr/>
        </p:nvGrpSpPr>
        <p:grpSpPr>
          <a:xfrm>
            <a:off x="928662" y="2347914"/>
            <a:ext cx="6559577" cy="1745644"/>
            <a:chOff x="928662" y="2347914"/>
            <a:chExt cx="6559577" cy="1745644"/>
          </a:xfrm>
        </p:grpSpPr>
        <p:grpSp>
          <p:nvGrpSpPr>
            <p:cNvPr id="3" name="Group 26"/>
            <p:cNvGrpSpPr>
              <a:grpSpLocks/>
            </p:cNvGrpSpPr>
            <p:nvPr/>
          </p:nvGrpSpPr>
          <p:grpSpPr bwMode="auto">
            <a:xfrm>
              <a:off x="1925105" y="2347914"/>
              <a:ext cx="5563134" cy="1660525"/>
              <a:chOff x="1314" y="1479"/>
              <a:chExt cx="3796" cy="1046"/>
            </a:xfrm>
          </p:grpSpPr>
          <p:sp>
            <p:nvSpPr>
              <p:cNvPr id="6159" name="AutoShape 17"/>
              <p:cNvSpPr>
                <a:spLocks noChangeArrowheads="1"/>
              </p:cNvSpPr>
              <p:nvPr/>
            </p:nvSpPr>
            <p:spPr bwMode="auto">
              <a:xfrm>
                <a:off x="1314" y="1479"/>
                <a:ext cx="284" cy="433"/>
              </a:xfrm>
              <a:prstGeom prst="downArrow">
                <a:avLst>
                  <a:gd name="adj1" fmla="val 50000"/>
                  <a:gd name="adj2" fmla="val 38116"/>
                </a:avLst>
              </a:prstGeom>
              <a:solidFill>
                <a:srgbClr val="00FFFF"/>
              </a:solidFill>
              <a:ln w="9525" algn="ctr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6156" name="Text Box 20"/>
              <p:cNvSpPr txBox="1">
                <a:spLocks noChangeArrowheads="1"/>
              </p:cNvSpPr>
              <p:nvPr/>
            </p:nvSpPr>
            <p:spPr bwMode="auto">
              <a:xfrm>
                <a:off x="2639" y="1885"/>
                <a:ext cx="2471" cy="640"/>
              </a:xfrm>
              <a:prstGeom prst="rect">
                <a:avLst/>
              </a:prstGeom>
              <a:solidFill>
                <a:srgbClr val="FFFF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r>
                  <a:rPr lang="fr-FR" sz="2000" b="1" dirty="0">
                    <a:solidFill>
                      <a:srgbClr val="0070C0"/>
                    </a:solidFill>
                    <a:cs typeface="Arial" pitchFamily="34" charset="0"/>
                  </a:rPr>
                  <a:t>Hors ligne</a:t>
                </a:r>
              </a:p>
              <a:p>
                <a:r>
                  <a:rPr lang="fr-FR" sz="2000" dirty="0">
                    <a:solidFill>
                      <a:srgbClr val="0070C0"/>
                    </a:solidFill>
                    <a:cs typeface="Arial" pitchFamily="34" charset="0"/>
                  </a:rPr>
                  <a:t>Techniques d'élimination des de variables inconnues</a:t>
                </a:r>
                <a:endParaRPr lang="fr-FR" i="1" dirty="0">
                  <a:solidFill>
                    <a:srgbClr val="0070C0"/>
                  </a:solidFill>
                  <a:cs typeface="Arial" pitchFamily="34" charset="0"/>
                </a:endParaRPr>
              </a:p>
            </p:txBody>
          </p:sp>
          <p:sp>
            <p:nvSpPr>
              <p:cNvPr id="6157" name="AutoShape 24"/>
              <p:cNvSpPr>
                <a:spLocks noChangeArrowheads="1"/>
              </p:cNvSpPr>
              <p:nvPr/>
            </p:nvSpPr>
            <p:spPr bwMode="auto">
              <a:xfrm>
                <a:off x="2005" y="2172"/>
                <a:ext cx="641" cy="139"/>
              </a:xfrm>
              <a:prstGeom prst="rightArrow">
                <a:avLst>
                  <a:gd name="adj1" fmla="val 50000"/>
                  <a:gd name="adj2" fmla="val 115288"/>
                </a:avLst>
              </a:prstGeom>
              <a:solidFill>
                <a:srgbClr val="FFFFCC"/>
              </a:solidFill>
              <a:ln w="9525" algn="ctr">
                <a:solidFill>
                  <a:srgbClr val="00B0F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aphicFrame>
          <p:nvGraphicFramePr>
            <p:cNvPr id="6165" name="Object 21"/>
            <p:cNvGraphicFramePr>
              <a:graphicFrameLocks noChangeAspect="1"/>
            </p:cNvGraphicFramePr>
            <p:nvPr/>
          </p:nvGraphicFramePr>
          <p:xfrm>
            <a:off x="928662" y="3000372"/>
            <a:ext cx="1897606" cy="10931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87" name="Équation" r:id="rId4" imgW="1168200" imgH="672840" progId="Equation.3">
                    <p:embed/>
                  </p:oleObj>
                </mc:Choice>
                <mc:Fallback>
                  <p:oleObj name="Équation" r:id="rId4" imgW="1168200" imgH="672840" progId="Equation.3">
                    <p:embed/>
                    <p:pic>
                      <p:nvPicPr>
                        <p:cNvPr id="0" name="Picture 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28662" y="3000372"/>
                          <a:ext cx="1897606" cy="109318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2" name="Groupe 21"/>
          <p:cNvGrpSpPr/>
          <p:nvPr/>
        </p:nvGrpSpPr>
        <p:grpSpPr>
          <a:xfrm>
            <a:off x="1000101" y="4084639"/>
            <a:ext cx="6930062" cy="2046398"/>
            <a:chOff x="1000101" y="4084639"/>
            <a:chExt cx="6930062" cy="2046398"/>
          </a:xfrm>
        </p:grpSpPr>
        <p:grpSp>
          <p:nvGrpSpPr>
            <p:cNvPr id="5" name="Group 29"/>
            <p:cNvGrpSpPr>
              <a:grpSpLocks/>
            </p:cNvGrpSpPr>
            <p:nvPr/>
          </p:nvGrpSpPr>
          <p:grpSpPr bwMode="auto">
            <a:xfrm>
              <a:off x="1925131" y="4084639"/>
              <a:ext cx="6005032" cy="1766888"/>
              <a:chOff x="1314" y="2573"/>
              <a:chExt cx="4098" cy="1113"/>
            </a:xfrm>
          </p:grpSpPr>
          <p:sp>
            <p:nvSpPr>
              <p:cNvPr id="6150" name="AutoShape 19"/>
              <p:cNvSpPr>
                <a:spLocks noChangeArrowheads="1"/>
              </p:cNvSpPr>
              <p:nvPr/>
            </p:nvSpPr>
            <p:spPr bwMode="auto">
              <a:xfrm>
                <a:off x="1314" y="2573"/>
                <a:ext cx="284" cy="433"/>
              </a:xfrm>
              <a:prstGeom prst="downArrow">
                <a:avLst>
                  <a:gd name="adj1" fmla="val 50000"/>
                  <a:gd name="adj2" fmla="val 38116"/>
                </a:avLst>
              </a:prstGeom>
              <a:solidFill>
                <a:srgbClr val="00FFFF"/>
              </a:solidFill>
              <a:ln w="9525" algn="ctr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grpSp>
            <p:nvGrpSpPr>
              <p:cNvPr id="6151" name="Group 28"/>
              <p:cNvGrpSpPr>
                <a:grpSpLocks/>
              </p:cNvGrpSpPr>
              <p:nvPr/>
            </p:nvGrpSpPr>
            <p:grpSpPr bwMode="auto">
              <a:xfrm>
                <a:off x="2259" y="3240"/>
                <a:ext cx="3153" cy="446"/>
                <a:chOff x="2259" y="3240"/>
                <a:chExt cx="3153" cy="446"/>
              </a:xfrm>
            </p:grpSpPr>
            <p:sp>
              <p:nvSpPr>
                <p:cNvPr id="6153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2693" y="3240"/>
                  <a:ext cx="2719" cy="446"/>
                </a:xfrm>
                <a:prstGeom prst="rect">
                  <a:avLst/>
                </a:prstGeom>
                <a:solidFill>
                  <a:srgbClr val="FFFF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cap="sq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r>
                    <a:rPr lang="fr-FR" sz="2000" b="1" dirty="0">
                      <a:solidFill>
                        <a:srgbClr val="0070C0"/>
                      </a:solidFill>
                      <a:cs typeface="Arial" pitchFamily="34" charset="0"/>
                    </a:rPr>
                    <a:t>En ligne</a:t>
                  </a:r>
                </a:p>
                <a:p>
                  <a:r>
                    <a:rPr lang="fr-FR" sz="2000" dirty="0">
                      <a:solidFill>
                        <a:srgbClr val="0070C0"/>
                      </a:solidFill>
                      <a:cs typeface="Arial" pitchFamily="34" charset="0"/>
                    </a:rPr>
                    <a:t>Calcul des </a:t>
                  </a:r>
                  <a:r>
                    <a:rPr lang="fr-FR" sz="2000" dirty="0" err="1">
                      <a:solidFill>
                        <a:srgbClr val="0070C0"/>
                      </a:solidFill>
                      <a:cs typeface="Arial" pitchFamily="34" charset="0"/>
                    </a:rPr>
                    <a:t>RRAs</a:t>
                  </a:r>
                  <a:r>
                    <a:rPr lang="fr-FR" sz="2000" dirty="0">
                      <a:solidFill>
                        <a:srgbClr val="0070C0"/>
                      </a:solidFill>
                      <a:cs typeface="Arial" pitchFamily="34" charset="0"/>
                    </a:rPr>
                    <a:t> (système réel )</a:t>
                  </a:r>
                  <a:endParaRPr lang="fr-FR" i="1" dirty="0">
                    <a:solidFill>
                      <a:srgbClr val="0070C0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6154" name="AutoShape 27"/>
                <p:cNvSpPr>
                  <a:spLocks noChangeArrowheads="1"/>
                </p:cNvSpPr>
                <p:nvPr/>
              </p:nvSpPr>
              <p:spPr bwMode="auto">
                <a:xfrm>
                  <a:off x="2259" y="3369"/>
                  <a:ext cx="343" cy="175"/>
                </a:xfrm>
                <a:prstGeom prst="rightArrow">
                  <a:avLst>
                    <a:gd name="adj1" fmla="val 50000"/>
                    <a:gd name="adj2" fmla="val 49000"/>
                  </a:avLst>
                </a:prstGeom>
                <a:solidFill>
                  <a:srgbClr val="FFFFCC"/>
                </a:solidFill>
                <a:ln w="9525" algn="ctr">
                  <a:solidFill>
                    <a:srgbClr val="00B0F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</p:grpSp>
        <p:graphicFrame>
          <p:nvGraphicFramePr>
            <p:cNvPr id="6166" name="Object 22"/>
            <p:cNvGraphicFramePr>
              <a:graphicFrameLocks noChangeAspect="1"/>
            </p:cNvGraphicFramePr>
            <p:nvPr/>
          </p:nvGraphicFramePr>
          <p:xfrm>
            <a:off x="1000101" y="4612343"/>
            <a:ext cx="2151482" cy="15186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88" name="Équation" r:id="rId6" imgW="1295280" imgH="914400" progId="Equation.3">
                    <p:embed/>
                  </p:oleObj>
                </mc:Choice>
                <mc:Fallback>
                  <p:oleObj name="Équation" r:id="rId6" imgW="1295280" imgH="914400" progId="Equation.3">
                    <p:embed/>
                    <p:pic>
                      <p:nvPicPr>
                        <p:cNvPr id="0" name="Picture 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0101" y="4612343"/>
                          <a:ext cx="2151482" cy="15186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82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299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9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912"/>
            <a:ext cx="9144000" cy="59688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sz="3100" b="1" dirty="0"/>
              <a:t>Redondance   Analytique :comment générer  les </a:t>
            </a:r>
            <a:r>
              <a:rPr lang="fr-FR" sz="3100" b="1" dirty="0" err="1"/>
              <a:t>RRAs</a:t>
            </a:r>
            <a:r>
              <a:rPr lang="fr-FR" sz="3100" b="1" dirty="0"/>
              <a:t> ?</a:t>
            </a:r>
          </a:p>
        </p:txBody>
      </p:sp>
      <p:sp>
        <p:nvSpPr>
          <p:cNvPr id="596995" name="Rectangle 3"/>
          <p:cNvSpPr>
            <a:spLocks noGrp="1" noChangeArrowheads="1"/>
          </p:cNvSpPr>
          <p:nvPr>
            <p:ph idx="1"/>
          </p:nvPr>
        </p:nvSpPr>
        <p:spPr>
          <a:xfrm>
            <a:off x="0" y="887413"/>
            <a:ext cx="9144000" cy="5681662"/>
          </a:xfrm>
        </p:spPr>
        <p:txBody>
          <a:bodyPr/>
          <a:lstStyle/>
          <a:p>
            <a:pPr eaLnBrk="1" hangingPunct="1">
              <a:defRPr/>
            </a:pPr>
            <a:r>
              <a:rPr lang="fr-FR" dirty="0"/>
              <a:t> C'est quoi une RRA ?</a:t>
            </a:r>
          </a:p>
          <a:p>
            <a:pPr lvl="1" eaLnBrk="1" hangingPunct="1">
              <a:defRPr/>
            </a:pPr>
            <a:r>
              <a:rPr lang="fr-FR" dirty="0"/>
              <a:t>Etant donné</a:t>
            </a:r>
          </a:p>
          <a:p>
            <a:pPr lvl="1" eaLnBrk="1" hangingPunct="1">
              <a:defRPr/>
            </a:pPr>
            <a:endParaRPr lang="fr-FR" dirty="0"/>
          </a:p>
          <a:p>
            <a:pPr lvl="1" eaLnBrk="1" hangingPunct="1">
              <a:defRPr/>
            </a:pPr>
            <a:endParaRPr lang="fr-FR" dirty="0"/>
          </a:p>
          <a:p>
            <a:pPr lvl="1">
              <a:defRPr/>
            </a:pPr>
            <a:r>
              <a:rPr lang="fr-FR" i="1" dirty="0"/>
              <a:t>Une RRA exprimer la différence entre les informations fournies par le système réel et celles fournies par son modèle de fonctionnement normal.</a:t>
            </a:r>
          </a:p>
          <a:p>
            <a:pPr eaLnBrk="1" hangingPunct="1">
              <a:defRPr/>
            </a:pPr>
            <a:endParaRPr lang="fr-FR" sz="2400" i="1" dirty="0">
              <a:solidFill>
                <a:srgbClr val="FFFF00"/>
              </a:solidFill>
            </a:endParaRPr>
          </a:p>
          <a:p>
            <a:pPr eaLnBrk="1" hangingPunct="1">
              <a:defRPr/>
            </a:pPr>
            <a:endParaRPr lang="fr-FR" sz="2400" i="1" dirty="0">
              <a:solidFill>
                <a:srgbClr val="FFFF00"/>
              </a:solidFill>
            </a:endParaRPr>
          </a:p>
          <a:p>
            <a:pPr eaLnBrk="1" hangingPunct="1">
              <a:defRPr/>
            </a:pPr>
            <a:endParaRPr lang="fr-FR" sz="2400" i="1" dirty="0">
              <a:solidFill>
                <a:srgbClr val="FFFF00"/>
              </a:solidFill>
            </a:endParaRPr>
          </a:p>
          <a:p>
            <a:pPr eaLnBrk="1" hangingPunct="1">
              <a:defRPr/>
            </a:pPr>
            <a:r>
              <a:rPr lang="fr-FR" dirty="0">
                <a:solidFill>
                  <a:srgbClr val="0070C0"/>
                </a:solidFill>
              </a:rPr>
              <a:t>Ce que c'est qu'un résidu</a:t>
            </a:r>
          </a:p>
          <a:p>
            <a:pPr eaLnBrk="1" hangingPunct="1">
              <a:defRPr/>
            </a:pPr>
            <a:endParaRPr lang="fr-FR" sz="2400" i="1" dirty="0">
              <a:solidFill>
                <a:srgbClr val="FFFF00"/>
              </a:solidFill>
            </a:endParaRPr>
          </a:p>
          <a:p>
            <a:pPr eaLnBrk="1" hangingPunct="1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graphicFrame>
        <p:nvGraphicFramePr>
          <p:cNvPr id="596996" name="Object 4"/>
          <p:cNvGraphicFramePr>
            <a:graphicFrameLocks noChangeAspect="1"/>
          </p:cNvGraphicFramePr>
          <p:nvPr/>
        </p:nvGraphicFramePr>
        <p:xfrm>
          <a:off x="2571750" y="1785938"/>
          <a:ext cx="144145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8" name="Équation" r:id="rId4" imgW="1562100" imgH="711200" progId="Equation.3">
                  <p:embed/>
                </p:oleObj>
              </mc:Choice>
              <mc:Fallback>
                <p:oleObj name="Équation" r:id="rId4" imgW="1562100" imgH="71120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1785938"/>
                        <a:ext cx="1441450" cy="7112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143000" y="4075113"/>
          <a:ext cx="1687513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9" name="Equation" r:id="rId6" imgW="1828800" imgH="939800" progId="Equation.3">
                  <p:embed/>
                </p:oleObj>
              </mc:Choice>
              <mc:Fallback>
                <p:oleObj name="Equation" r:id="rId6" imgW="1828800" imgH="93980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075113"/>
                        <a:ext cx="1687513" cy="9398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5" name="AutoShape 7"/>
          <p:cNvSpPr>
            <a:spLocks noChangeArrowheads="1"/>
          </p:cNvSpPr>
          <p:nvPr/>
        </p:nvSpPr>
        <p:spPr bwMode="auto">
          <a:xfrm>
            <a:off x="2878138" y="4424363"/>
            <a:ext cx="639762" cy="371475"/>
          </a:xfrm>
          <a:prstGeom prst="rightArrow">
            <a:avLst>
              <a:gd name="adj1" fmla="val 50000"/>
              <a:gd name="adj2" fmla="val 46643"/>
            </a:avLst>
          </a:prstGeom>
          <a:solidFill>
            <a:srgbClr val="00FF00"/>
          </a:solidFill>
          <a:ln w="9525" algn="ctr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graphicFrame>
        <p:nvGraphicFramePr>
          <p:cNvPr id="7176" name="Object 5"/>
          <p:cNvGraphicFramePr>
            <a:graphicFrameLocks noChangeAspect="1"/>
          </p:cNvGraphicFramePr>
          <p:nvPr/>
        </p:nvGraphicFramePr>
        <p:xfrm>
          <a:off x="4084638" y="5561013"/>
          <a:ext cx="2078037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0" name="Équation" r:id="rId8" imgW="4156920" imgH="1573560" progId="Equation.3">
                  <p:embed/>
                </p:oleObj>
              </mc:Choice>
              <mc:Fallback>
                <p:oleObj name="Équation" r:id="rId8" imgW="4156920" imgH="157356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4638" y="5561013"/>
                        <a:ext cx="2078037" cy="8636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chemeClr val="bg2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177" name="Connecteur droit avec flèche 10"/>
          <p:cNvCxnSpPr>
            <a:cxnSpLocks noChangeShapeType="1"/>
          </p:cNvCxnSpPr>
          <p:nvPr/>
        </p:nvCxnSpPr>
        <p:spPr bwMode="auto">
          <a:xfrm>
            <a:off x="2214563" y="5857875"/>
            <a:ext cx="1571625" cy="1588"/>
          </a:xfrm>
          <a:prstGeom prst="straightConnector1">
            <a:avLst/>
          </a:prstGeom>
          <a:noFill/>
          <a:ln w="38100" algn="ctr">
            <a:solidFill>
              <a:srgbClr val="00B0F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8" name="Connecteur droit avec flèche 11"/>
          <p:cNvCxnSpPr>
            <a:cxnSpLocks noChangeShapeType="1"/>
          </p:cNvCxnSpPr>
          <p:nvPr/>
        </p:nvCxnSpPr>
        <p:spPr bwMode="auto">
          <a:xfrm>
            <a:off x="2214563" y="6215063"/>
            <a:ext cx="1571625" cy="1587"/>
          </a:xfrm>
          <a:prstGeom prst="straightConnector1">
            <a:avLst/>
          </a:prstGeom>
          <a:noFill/>
          <a:ln w="38100" algn="ctr">
            <a:solidFill>
              <a:srgbClr val="00B0F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9" name="Connecteur droit avec flèche 12"/>
          <p:cNvCxnSpPr>
            <a:cxnSpLocks noChangeShapeType="1"/>
          </p:cNvCxnSpPr>
          <p:nvPr/>
        </p:nvCxnSpPr>
        <p:spPr bwMode="auto">
          <a:xfrm>
            <a:off x="6072188" y="6000750"/>
            <a:ext cx="1071562" cy="1588"/>
          </a:xfrm>
          <a:prstGeom prst="straightConnector1">
            <a:avLst/>
          </a:prstGeom>
          <a:noFill/>
          <a:ln w="38100" algn="ctr">
            <a:solidFill>
              <a:srgbClr val="00B0F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180" name="Rectangle 14"/>
          <p:cNvSpPr>
            <a:spLocks noChangeArrowheads="1"/>
          </p:cNvSpPr>
          <p:nvPr/>
        </p:nvSpPr>
        <p:spPr bwMode="auto">
          <a:xfrm>
            <a:off x="1643063" y="5643563"/>
            <a:ext cx="357187" cy="35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3600" i="1" dirty="0">
                <a:solidFill>
                  <a:srgbClr val="0070C0"/>
                </a:solidFill>
              </a:rPr>
              <a:t>u</a:t>
            </a:r>
          </a:p>
        </p:txBody>
      </p:sp>
      <p:sp>
        <p:nvSpPr>
          <p:cNvPr id="7181" name="Rectangle 15"/>
          <p:cNvSpPr>
            <a:spLocks noChangeArrowheads="1"/>
          </p:cNvSpPr>
          <p:nvPr/>
        </p:nvSpPr>
        <p:spPr bwMode="auto">
          <a:xfrm>
            <a:off x="1714500" y="6072188"/>
            <a:ext cx="357188" cy="35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3600" i="1">
                <a:solidFill>
                  <a:srgbClr val="0070C0"/>
                </a:solidFill>
              </a:rPr>
              <a:t>y</a:t>
            </a:r>
          </a:p>
        </p:txBody>
      </p:sp>
      <p:sp>
        <p:nvSpPr>
          <p:cNvPr id="7182" name="Rectangle 16"/>
          <p:cNvSpPr>
            <a:spLocks noChangeArrowheads="1"/>
          </p:cNvSpPr>
          <p:nvPr/>
        </p:nvSpPr>
        <p:spPr bwMode="auto">
          <a:xfrm>
            <a:off x="7143750" y="5572125"/>
            <a:ext cx="357188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3600" i="1">
                <a:solidFill>
                  <a:srgbClr val="0070C0"/>
                </a:solidFill>
              </a:rPr>
              <a:t>r</a:t>
            </a:r>
          </a:p>
        </p:txBody>
      </p:sp>
      <p:graphicFrame>
        <p:nvGraphicFramePr>
          <p:cNvPr id="7187" name="Object 19"/>
          <p:cNvGraphicFramePr>
            <a:graphicFrameLocks noChangeAspect="1"/>
          </p:cNvGraphicFramePr>
          <p:nvPr/>
        </p:nvGraphicFramePr>
        <p:xfrm>
          <a:off x="3929058" y="3929065"/>
          <a:ext cx="2786082" cy="12568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1" name="Équation" r:id="rId10" imgW="1688760" imgH="761760" progId="Equation.3">
                  <p:embed/>
                </p:oleObj>
              </mc:Choice>
              <mc:Fallback>
                <p:oleObj name="Équation" r:id="rId10" imgW="1688760" imgH="76176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9058" y="3929065"/>
                        <a:ext cx="2786082" cy="12568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96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96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96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96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9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969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6995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095" name="Rectangle 31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255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4000" b="1" dirty="0" err="1"/>
              <a:t>Redondance</a:t>
            </a:r>
            <a:r>
              <a:rPr lang="en-US" sz="4000" b="1" dirty="0"/>
              <a:t> </a:t>
            </a:r>
            <a:r>
              <a:rPr lang="en-US" sz="4000" b="1" dirty="0" err="1"/>
              <a:t>matérielle</a:t>
            </a:r>
            <a:r>
              <a:rPr lang="en-US" sz="4000" b="1" dirty="0"/>
              <a:t> et </a:t>
            </a:r>
            <a:r>
              <a:rPr lang="en-US" sz="4000" b="1" dirty="0" err="1"/>
              <a:t>analytique</a:t>
            </a:r>
            <a:endParaRPr lang="en-CA" sz="4000" b="1" dirty="0"/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1016000"/>
            <a:ext cx="9144000" cy="553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600068" name="Rectangle 4"/>
          <p:cNvSpPr>
            <a:spLocks noChangeArrowheads="1"/>
          </p:cNvSpPr>
          <p:nvPr/>
        </p:nvSpPr>
        <p:spPr bwMode="auto">
          <a:xfrm>
            <a:off x="8135938" y="5159375"/>
            <a:ext cx="774700" cy="1320800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fr-FR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321175" y="5091113"/>
            <a:ext cx="2641600" cy="1320800"/>
            <a:chOff x="2656" y="3280"/>
            <a:chExt cx="1664" cy="832"/>
          </a:xfrm>
        </p:grpSpPr>
        <p:sp>
          <p:nvSpPr>
            <p:cNvPr id="8380" name="Rectangle 6"/>
            <p:cNvSpPr>
              <a:spLocks noChangeArrowheads="1"/>
            </p:cNvSpPr>
            <p:nvPr/>
          </p:nvSpPr>
          <p:spPr bwMode="auto">
            <a:xfrm>
              <a:off x="3672" y="3288"/>
              <a:ext cx="648" cy="808"/>
            </a:xfrm>
            <a:prstGeom prst="rect">
              <a:avLst/>
            </a:prstGeom>
            <a:solidFill>
              <a:srgbClr val="66F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381" name="Rectangle 7"/>
            <p:cNvSpPr>
              <a:spLocks noChangeArrowheads="1"/>
            </p:cNvSpPr>
            <p:nvPr/>
          </p:nvSpPr>
          <p:spPr bwMode="auto">
            <a:xfrm>
              <a:off x="2656" y="3280"/>
              <a:ext cx="488" cy="832"/>
            </a:xfrm>
            <a:prstGeom prst="rect">
              <a:avLst/>
            </a:prstGeom>
            <a:solidFill>
              <a:srgbClr val="66F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0" y="1752600"/>
            <a:ext cx="3879850" cy="2552700"/>
            <a:chOff x="0" y="1104"/>
            <a:chExt cx="2444" cy="1608"/>
          </a:xfrm>
        </p:grpSpPr>
        <p:sp>
          <p:nvSpPr>
            <p:cNvPr id="600073" name="Rectangle 9"/>
            <p:cNvSpPr>
              <a:spLocks noChangeArrowheads="1"/>
            </p:cNvSpPr>
            <p:nvPr/>
          </p:nvSpPr>
          <p:spPr bwMode="auto">
            <a:xfrm>
              <a:off x="0" y="1104"/>
              <a:ext cx="2296" cy="1608"/>
            </a:xfrm>
            <a:prstGeom prst="rect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grpSp>
          <p:nvGrpSpPr>
            <p:cNvPr id="8359" name="Group 10"/>
            <p:cNvGrpSpPr>
              <a:grpSpLocks/>
            </p:cNvGrpSpPr>
            <p:nvPr/>
          </p:nvGrpSpPr>
          <p:grpSpPr bwMode="auto">
            <a:xfrm>
              <a:off x="464" y="1137"/>
              <a:ext cx="1980" cy="1508"/>
              <a:chOff x="464" y="1137"/>
              <a:chExt cx="1980" cy="1508"/>
            </a:xfrm>
          </p:grpSpPr>
          <p:sp>
            <p:nvSpPr>
              <p:cNvPr id="8360" name="AutoShape 11"/>
              <p:cNvSpPr>
                <a:spLocks noChangeArrowheads="1"/>
              </p:cNvSpPr>
              <p:nvPr/>
            </p:nvSpPr>
            <p:spPr bwMode="auto">
              <a:xfrm rot="5400000">
                <a:off x="1660" y="2340"/>
                <a:ext cx="120" cy="152"/>
              </a:xfrm>
              <a:prstGeom prst="flowChartCollat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rot="10800000" vert="eaVert" wrap="none" anchor="ctr"/>
              <a:lstStyle/>
              <a:p>
                <a:pPr eaLnBrk="0" hangingPunct="0"/>
                <a:endParaRPr lang="en-CA" sz="2400">
                  <a:latin typeface="Times New Roman" pitchFamily="18" charset="0"/>
                </a:endParaRPr>
              </a:p>
            </p:txBody>
          </p:sp>
          <p:sp>
            <p:nvSpPr>
              <p:cNvPr id="8361" name="Line 12"/>
              <p:cNvSpPr>
                <a:spLocks noChangeShapeType="1"/>
              </p:cNvSpPr>
              <p:nvPr/>
            </p:nvSpPr>
            <p:spPr bwMode="auto">
              <a:xfrm flipV="1">
                <a:off x="1716" y="2336"/>
                <a:ext cx="0" cy="8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grpSp>
            <p:nvGrpSpPr>
              <p:cNvPr id="8362" name="Group 13"/>
              <p:cNvGrpSpPr>
                <a:grpSpLocks/>
              </p:cNvGrpSpPr>
              <p:nvPr/>
            </p:nvGrpSpPr>
            <p:grpSpPr bwMode="auto">
              <a:xfrm>
                <a:off x="464" y="1137"/>
                <a:ext cx="1980" cy="1508"/>
                <a:chOff x="464" y="1137"/>
                <a:chExt cx="1980" cy="1508"/>
              </a:xfrm>
            </p:grpSpPr>
            <p:sp>
              <p:nvSpPr>
                <p:cNvPr id="8363" name="Rectangle 14"/>
                <p:cNvSpPr>
                  <a:spLocks noChangeArrowheads="1"/>
                </p:cNvSpPr>
                <p:nvPr/>
              </p:nvSpPr>
              <p:spPr bwMode="auto">
                <a:xfrm>
                  <a:off x="1496" y="2376"/>
                  <a:ext cx="152" cy="72"/>
                </a:xfrm>
                <a:prstGeom prst="rect">
                  <a:avLst/>
                </a:prstGeom>
                <a:solidFill>
                  <a:srgbClr val="66FFFF"/>
                </a:solidFill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8364" name="AutoShape 15"/>
                <p:cNvSpPr>
                  <a:spLocks noChangeArrowheads="1"/>
                </p:cNvSpPr>
                <p:nvPr/>
              </p:nvSpPr>
              <p:spPr bwMode="auto">
                <a:xfrm rot="5400000">
                  <a:off x="1910" y="2111"/>
                  <a:ext cx="280" cy="7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17694720 60000 65536"/>
                    <a:gd name="T9" fmla="*/ 5898240 60000 65536"/>
                    <a:gd name="T10" fmla="*/ 5898240 60000 65536"/>
                    <a:gd name="T11" fmla="*/ 0 60000 65536"/>
                    <a:gd name="T12" fmla="*/ 12420 w 21600"/>
                    <a:gd name="T13" fmla="*/ 2933 h 21600"/>
                    <a:gd name="T14" fmla="*/ 18206 w 21600"/>
                    <a:gd name="T15" fmla="*/ 9238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21600" y="6079"/>
                      </a:moveTo>
                      <a:lnTo>
                        <a:pt x="15126" y="0"/>
                      </a:lnTo>
                      <a:lnTo>
                        <a:pt x="15126" y="2912"/>
                      </a:lnTo>
                      <a:lnTo>
                        <a:pt x="12427" y="2912"/>
                      </a:lnTo>
                      <a:cubicBezTo>
                        <a:pt x="5564" y="2912"/>
                        <a:pt x="0" y="7052"/>
                        <a:pt x="0" y="12158"/>
                      </a:cubicBezTo>
                      <a:lnTo>
                        <a:pt x="0" y="21600"/>
                      </a:lnTo>
                      <a:lnTo>
                        <a:pt x="6474" y="21600"/>
                      </a:lnTo>
                      <a:lnTo>
                        <a:pt x="6474" y="12158"/>
                      </a:lnTo>
                      <a:cubicBezTo>
                        <a:pt x="6474" y="10550"/>
                        <a:pt x="9139" y="9246"/>
                        <a:pt x="12427" y="9246"/>
                      </a:cubicBezTo>
                      <a:lnTo>
                        <a:pt x="15126" y="9246"/>
                      </a:lnTo>
                      <a:lnTo>
                        <a:pt x="15126" y="12158"/>
                      </a:lnTo>
                      <a:lnTo>
                        <a:pt x="21600" y="6079"/>
                      </a:lnTo>
                      <a:close/>
                    </a:path>
                  </a:pathLst>
                </a:custGeom>
                <a:solidFill>
                  <a:srgbClr val="66FFFF"/>
                </a:solidFill>
                <a:ln w="12700">
                  <a:solidFill>
                    <a:srgbClr val="000099"/>
                  </a:solidFill>
                  <a:miter lim="800000"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fr-FR"/>
                </a:p>
              </p:txBody>
            </p:sp>
            <p:grpSp>
              <p:nvGrpSpPr>
                <p:cNvPr id="8365" name="Group 16"/>
                <p:cNvGrpSpPr>
                  <a:grpSpLocks/>
                </p:cNvGrpSpPr>
                <p:nvPr/>
              </p:nvGrpSpPr>
              <p:grpSpPr bwMode="auto">
                <a:xfrm>
                  <a:off x="1425" y="2328"/>
                  <a:ext cx="88" cy="202"/>
                  <a:chOff x="1006" y="1713"/>
                  <a:chExt cx="96" cy="218"/>
                </a:xfrm>
              </p:grpSpPr>
              <p:sp>
                <p:nvSpPr>
                  <p:cNvPr id="8378" name="Rectangle 17"/>
                  <p:cNvSpPr>
                    <a:spLocks noChangeArrowheads="1"/>
                  </p:cNvSpPr>
                  <p:nvPr/>
                </p:nvSpPr>
                <p:spPr bwMode="auto">
                  <a:xfrm rot="10800000">
                    <a:off x="1006" y="1768"/>
                    <a:ext cx="85" cy="89"/>
                  </a:xfrm>
                  <a:prstGeom prst="rect">
                    <a:avLst/>
                  </a:prstGeom>
                  <a:solidFill>
                    <a:schemeClr val="bg2"/>
                  </a:solidFill>
                  <a:ln w="50800">
                    <a:solidFill>
                      <a:schemeClr val="bg2"/>
                    </a:solidFill>
                    <a:miter lim="800000"/>
                    <a:headEnd type="none" w="sm" len="sm"/>
                    <a:tailEnd type="none" w="med" len="lg"/>
                  </a:ln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8379" name="Line 18"/>
                  <p:cNvSpPr>
                    <a:spLocks noChangeShapeType="1"/>
                  </p:cNvSpPr>
                  <p:nvPr/>
                </p:nvSpPr>
                <p:spPr bwMode="auto">
                  <a:xfrm rot="10800000" flipV="1">
                    <a:off x="1102" y="1713"/>
                    <a:ext cx="0" cy="218"/>
                  </a:xfrm>
                  <a:prstGeom prst="line">
                    <a:avLst/>
                  </a:prstGeom>
                  <a:noFill/>
                  <a:ln w="50800">
                    <a:solidFill>
                      <a:schemeClr val="bg2"/>
                    </a:solidFill>
                    <a:round/>
                    <a:headEnd type="none" w="sm" len="sm"/>
                    <a:tailEnd type="none" w="med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</p:grpSp>
            <p:grpSp>
              <p:nvGrpSpPr>
                <p:cNvPr id="8366" name="Group 19"/>
                <p:cNvGrpSpPr>
                  <a:grpSpLocks/>
                </p:cNvGrpSpPr>
                <p:nvPr/>
              </p:nvGrpSpPr>
              <p:grpSpPr bwMode="auto">
                <a:xfrm>
                  <a:off x="712" y="1414"/>
                  <a:ext cx="766" cy="1130"/>
                  <a:chOff x="248" y="1518"/>
                  <a:chExt cx="766" cy="1130"/>
                </a:xfrm>
              </p:grpSpPr>
              <p:sp>
                <p:nvSpPr>
                  <p:cNvPr id="8376" name="AutoShape 20"/>
                  <p:cNvSpPr>
                    <a:spLocks noChangeArrowheads="1"/>
                  </p:cNvSpPr>
                  <p:nvPr/>
                </p:nvSpPr>
                <p:spPr bwMode="auto">
                  <a:xfrm>
                    <a:off x="248" y="1518"/>
                    <a:ext cx="766" cy="557"/>
                  </a:xfrm>
                  <a:prstGeom prst="can">
                    <a:avLst>
                      <a:gd name="adj" fmla="val 24954"/>
                    </a:avLst>
                  </a:prstGeom>
                  <a:solidFill>
                    <a:srgbClr val="EAEAEA"/>
                  </a:solidFill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8377" name="AutoShape 21"/>
                  <p:cNvSpPr>
                    <a:spLocks noChangeArrowheads="1"/>
                  </p:cNvSpPr>
                  <p:nvPr/>
                </p:nvSpPr>
                <p:spPr bwMode="auto">
                  <a:xfrm>
                    <a:off x="248" y="1802"/>
                    <a:ext cx="766" cy="846"/>
                  </a:xfrm>
                  <a:prstGeom prst="can">
                    <a:avLst>
                      <a:gd name="adj" fmla="val 27611"/>
                    </a:avLst>
                  </a:prstGeom>
                  <a:solidFill>
                    <a:srgbClr val="66FFFF"/>
                  </a:solidFill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</p:grpSp>
            <p:sp>
              <p:nvSpPr>
                <p:cNvPr id="8367" name="AutoShape 22"/>
                <p:cNvSpPr>
                  <a:spLocks noChangeArrowheads="1"/>
                </p:cNvSpPr>
                <p:nvPr/>
              </p:nvSpPr>
              <p:spPr bwMode="auto">
                <a:xfrm rot="5400000">
                  <a:off x="790" y="894"/>
                  <a:ext cx="272" cy="78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17694720 60000 65536"/>
                    <a:gd name="T9" fmla="*/ 5898240 60000 65536"/>
                    <a:gd name="T10" fmla="*/ 5898240 60000 65536"/>
                    <a:gd name="T11" fmla="*/ 0 60000 65536"/>
                    <a:gd name="T12" fmla="*/ 12388 w 21600"/>
                    <a:gd name="T13" fmla="*/ 2893 h 21600"/>
                    <a:gd name="T14" fmla="*/ 18265 w 21600"/>
                    <a:gd name="T15" fmla="*/ 9257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21600" y="6079"/>
                      </a:moveTo>
                      <a:lnTo>
                        <a:pt x="15126" y="0"/>
                      </a:lnTo>
                      <a:lnTo>
                        <a:pt x="15126" y="2912"/>
                      </a:lnTo>
                      <a:lnTo>
                        <a:pt x="12427" y="2912"/>
                      </a:lnTo>
                      <a:cubicBezTo>
                        <a:pt x="5564" y="2912"/>
                        <a:pt x="0" y="7052"/>
                        <a:pt x="0" y="12158"/>
                      </a:cubicBezTo>
                      <a:lnTo>
                        <a:pt x="0" y="21600"/>
                      </a:lnTo>
                      <a:lnTo>
                        <a:pt x="6474" y="21600"/>
                      </a:lnTo>
                      <a:lnTo>
                        <a:pt x="6474" y="12158"/>
                      </a:lnTo>
                      <a:cubicBezTo>
                        <a:pt x="6474" y="10550"/>
                        <a:pt x="9139" y="9246"/>
                        <a:pt x="12427" y="9246"/>
                      </a:cubicBezTo>
                      <a:lnTo>
                        <a:pt x="15126" y="9246"/>
                      </a:lnTo>
                      <a:lnTo>
                        <a:pt x="15126" y="12158"/>
                      </a:lnTo>
                      <a:lnTo>
                        <a:pt x="21600" y="6079"/>
                      </a:lnTo>
                      <a:close/>
                    </a:path>
                  </a:pathLst>
                </a:custGeom>
                <a:solidFill>
                  <a:srgbClr val="66FFFF"/>
                </a:solidFill>
                <a:ln w="12700">
                  <a:solidFill>
                    <a:srgbClr val="000099"/>
                  </a:solidFill>
                  <a:miter lim="800000"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fr-FR"/>
                </a:p>
              </p:txBody>
            </p:sp>
            <p:grpSp>
              <p:nvGrpSpPr>
                <p:cNvPr id="8368" name="Group 23"/>
                <p:cNvGrpSpPr>
                  <a:grpSpLocks/>
                </p:cNvGrpSpPr>
                <p:nvPr/>
              </p:nvGrpSpPr>
              <p:grpSpPr bwMode="auto">
                <a:xfrm>
                  <a:off x="464" y="1137"/>
                  <a:ext cx="279" cy="244"/>
                  <a:chOff x="830" y="1057"/>
                  <a:chExt cx="335" cy="284"/>
                </a:xfrm>
              </p:grpSpPr>
              <p:grpSp>
                <p:nvGrpSpPr>
                  <p:cNvPr id="8371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830" y="1071"/>
                    <a:ext cx="304" cy="270"/>
                    <a:chOff x="883" y="1324"/>
                    <a:chExt cx="367" cy="321"/>
                  </a:xfrm>
                </p:grpSpPr>
                <p:sp>
                  <p:nvSpPr>
                    <p:cNvPr id="8373" name="Rectangle 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97" y="1324"/>
                      <a:ext cx="253" cy="111"/>
                    </a:xfrm>
                    <a:prstGeom prst="rect">
                      <a:avLst/>
                    </a:prstGeom>
                    <a:solidFill>
                      <a:schemeClr val="bg2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fr-FR"/>
                    </a:p>
                  </p:txBody>
                </p:sp>
                <p:sp>
                  <p:nvSpPr>
                    <p:cNvPr id="8374" name="AutoShape 26"/>
                    <p:cNvSpPr>
                      <a:spLocks noChangeArrowheads="1"/>
                    </p:cNvSpPr>
                    <p:nvPr/>
                  </p:nvSpPr>
                  <p:spPr bwMode="auto">
                    <a:xfrm rot="10800000">
                      <a:off x="883" y="1437"/>
                      <a:ext cx="262" cy="208"/>
                    </a:xfrm>
                    <a:prstGeom prst="flowChartMerge">
                      <a:avLst/>
                    </a:prstGeom>
                    <a:solidFill>
                      <a:schemeClr val="bg2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fr-FR"/>
                    </a:p>
                  </p:txBody>
                </p:sp>
                <p:sp>
                  <p:nvSpPr>
                    <p:cNvPr id="8375" name="Oval 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92" y="1325"/>
                      <a:ext cx="260" cy="260"/>
                    </a:xfrm>
                    <a:prstGeom prst="ellipse">
                      <a:avLst/>
                    </a:prstGeom>
                    <a:solidFill>
                      <a:schemeClr val="bg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fr-FR"/>
                    </a:p>
                  </p:txBody>
                </p:sp>
              </p:grpSp>
              <p:sp>
                <p:nvSpPr>
                  <p:cNvPr id="8372" name="Rectangle 28"/>
                  <p:cNvSpPr>
                    <a:spLocks noChangeArrowheads="1"/>
                  </p:cNvSpPr>
                  <p:nvPr/>
                </p:nvSpPr>
                <p:spPr bwMode="auto">
                  <a:xfrm>
                    <a:off x="1119" y="1057"/>
                    <a:ext cx="46" cy="136"/>
                  </a:xfrm>
                  <a:prstGeom prst="rect">
                    <a:avLst/>
                  </a:prstGeom>
                  <a:solidFill>
                    <a:schemeClr val="tx2"/>
                  </a:solidFill>
                  <a:ln w="9525">
                    <a:solidFill>
                      <a:srgbClr val="80808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</p:grpSp>
            <p:sp>
              <p:nvSpPr>
                <p:cNvPr id="8369" name="AutoShape 29"/>
                <p:cNvSpPr>
                  <a:spLocks noChangeArrowheads="1"/>
                </p:cNvSpPr>
                <p:nvPr/>
              </p:nvSpPr>
              <p:spPr bwMode="auto">
                <a:xfrm rot="-5400000">
                  <a:off x="1684" y="2232"/>
                  <a:ext cx="64" cy="144"/>
                </a:xfrm>
                <a:prstGeom prst="flowChartDelay">
                  <a:avLst/>
                </a:prstGeom>
                <a:solidFill>
                  <a:schemeClr val="bg2"/>
                </a:solidFill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8370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1622" y="2087"/>
                  <a:ext cx="202" cy="2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r>
                    <a:rPr lang="en-CA" sz="1600">
                      <a:latin typeface="Times New Roman" pitchFamily="18" charset="0"/>
                    </a:rPr>
                    <a:t>R</a:t>
                  </a:r>
                </a:p>
              </p:txBody>
            </p:sp>
          </p:grpSp>
        </p:grpSp>
      </p:grpSp>
      <p:grpSp>
        <p:nvGrpSpPr>
          <p:cNvPr id="10" name="Group 32"/>
          <p:cNvGrpSpPr>
            <a:grpSpLocks/>
          </p:cNvGrpSpPr>
          <p:nvPr/>
        </p:nvGrpSpPr>
        <p:grpSpPr bwMode="auto">
          <a:xfrm>
            <a:off x="4241800" y="1952625"/>
            <a:ext cx="3887788" cy="528638"/>
            <a:chOff x="2504" y="1313"/>
            <a:chExt cx="2449" cy="333"/>
          </a:xfrm>
        </p:grpSpPr>
        <p:grpSp>
          <p:nvGrpSpPr>
            <p:cNvPr id="8349" name="Group 33"/>
            <p:cNvGrpSpPr>
              <a:grpSpLocks/>
            </p:cNvGrpSpPr>
            <p:nvPr/>
          </p:nvGrpSpPr>
          <p:grpSpPr bwMode="auto">
            <a:xfrm>
              <a:off x="2504" y="1319"/>
              <a:ext cx="528" cy="327"/>
              <a:chOff x="2465" y="1679"/>
              <a:chExt cx="528" cy="327"/>
            </a:xfrm>
          </p:grpSpPr>
          <p:grpSp>
            <p:nvGrpSpPr>
              <p:cNvPr id="8352" name="Group 34"/>
              <p:cNvGrpSpPr>
                <a:grpSpLocks/>
              </p:cNvGrpSpPr>
              <p:nvPr/>
            </p:nvGrpSpPr>
            <p:grpSpPr bwMode="auto">
              <a:xfrm>
                <a:off x="2794" y="1679"/>
                <a:ext cx="199" cy="327"/>
                <a:chOff x="2853" y="1874"/>
                <a:chExt cx="310" cy="509"/>
              </a:xfrm>
            </p:grpSpPr>
            <p:sp>
              <p:nvSpPr>
                <p:cNvPr id="8356" name="Oval 35"/>
                <p:cNvSpPr>
                  <a:spLocks noChangeArrowheads="1"/>
                </p:cNvSpPr>
                <p:nvPr/>
              </p:nvSpPr>
              <p:spPr bwMode="auto">
                <a:xfrm>
                  <a:off x="2853" y="1874"/>
                  <a:ext cx="254" cy="509"/>
                </a:xfrm>
                <a:prstGeom prst="ellipse">
                  <a:avLst/>
                </a:prstGeom>
                <a:solidFill>
                  <a:srgbClr val="CCFF33"/>
                </a:solidFill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8357" name="Line 36"/>
                <p:cNvSpPr>
                  <a:spLocks noChangeShapeType="1"/>
                </p:cNvSpPr>
                <p:nvPr/>
              </p:nvSpPr>
              <p:spPr bwMode="auto">
                <a:xfrm flipV="1">
                  <a:off x="2935" y="1940"/>
                  <a:ext cx="228" cy="273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fr-FR"/>
                </a:p>
              </p:txBody>
            </p:sp>
          </p:grpSp>
          <p:grpSp>
            <p:nvGrpSpPr>
              <p:cNvPr id="8353" name="Group 37"/>
              <p:cNvGrpSpPr>
                <a:grpSpLocks/>
              </p:cNvGrpSpPr>
              <p:nvPr/>
            </p:nvGrpSpPr>
            <p:grpSpPr bwMode="auto">
              <a:xfrm>
                <a:off x="2465" y="1679"/>
                <a:ext cx="199" cy="327"/>
                <a:chOff x="2853" y="1874"/>
                <a:chExt cx="310" cy="509"/>
              </a:xfrm>
            </p:grpSpPr>
            <p:sp>
              <p:nvSpPr>
                <p:cNvPr id="8354" name="Oval 38"/>
                <p:cNvSpPr>
                  <a:spLocks noChangeArrowheads="1"/>
                </p:cNvSpPr>
                <p:nvPr/>
              </p:nvSpPr>
              <p:spPr bwMode="auto">
                <a:xfrm>
                  <a:off x="2853" y="1874"/>
                  <a:ext cx="254" cy="509"/>
                </a:xfrm>
                <a:prstGeom prst="ellipse">
                  <a:avLst/>
                </a:prstGeom>
                <a:solidFill>
                  <a:srgbClr val="FFCC66"/>
                </a:solidFill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8355" name="Line 39"/>
                <p:cNvSpPr>
                  <a:spLocks noChangeShapeType="1"/>
                </p:cNvSpPr>
                <p:nvPr/>
              </p:nvSpPr>
              <p:spPr bwMode="auto">
                <a:xfrm flipV="1">
                  <a:off x="2935" y="1940"/>
                  <a:ext cx="228" cy="273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fr-FR"/>
                </a:p>
              </p:txBody>
            </p:sp>
          </p:grpSp>
        </p:grpSp>
        <p:sp>
          <p:nvSpPr>
            <p:cNvPr id="8350" name="Litebulb"/>
            <p:cNvSpPr>
              <a:spLocks noEditPoints="1" noChangeArrowheads="1"/>
            </p:cNvSpPr>
            <p:nvPr/>
          </p:nvSpPr>
          <p:spPr bwMode="auto">
            <a:xfrm>
              <a:off x="3663" y="1313"/>
              <a:ext cx="220" cy="25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535 w 21600"/>
                <a:gd name="T13" fmla="*/ 2168 h 21600"/>
                <a:gd name="T14" fmla="*/ 18262 w 21600"/>
                <a:gd name="T15" fmla="*/ 925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0825" y="21723"/>
                  </a:moveTo>
                  <a:lnTo>
                    <a:pt x="11215" y="21723"/>
                  </a:lnTo>
                  <a:lnTo>
                    <a:pt x="11552" y="21688"/>
                  </a:lnTo>
                  <a:lnTo>
                    <a:pt x="11916" y="21617"/>
                  </a:lnTo>
                  <a:lnTo>
                    <a:pt x="12253" y="21547"/>
                  </a:lnTo>
                  <a:lnTo>
                    <a:pt x="12617" y="21441"/>
                  </a:lnTo>
                  <a:lnTo>
                    <a:pt x="12902" y="21317"/>
                  </a:lnTo>
                  <a:lnTo>
                    <a:pt x="13162" y="21176"/>
                  </a:lnTo>
                  <a:lnTo>
                    <a:pt x="13396" y="21000"/>
                  </a:lnTo>
                  <a:lnTo>
                    <a:pt x="13655" y="20841"/>
                  </a:lnTo>
                  <a:lnTo>
                    <a:pt x="13863" y="20629"/>
                  </a:lnTo>
                  <a:lnTo>
                    <a:pt x="14045" y="20435"/>
                  </a:lnTo>
                  <a:lnTo>
                    <a:pt x="14200" y="20223"/>
                  </a:lnTo>
                  <a:lnTo>
                    <a:pt x="14356" y="19994"/>
                  </a:lnTo>
                  <a:lnTo>
                    <a:pt x="14460" y="19747"/>
                  </a:lnTo>
                  <a:lnTo>
                    <a:pt x="14512" y="19482"/>
                  </a:lnTo>
                  <a:lnTo>
                    <a:pt x="14512" y="19235"/>
                  </a:lnTo>
                  <a:lnTo>
                    <a:pt x="14512" y="19147"/>
                  </a:lnTo>
                  <a:lnTo>
                    <a:pt x="14512" y="18900"/>
                  </a:lnTo>
                  <a:lnTo>
                    <a:pt x="14512" y="18529"/>
                  </a:lnTo>
                  <a:lnTo>
                    <a:pt x="14512" y="18052"/>
                  </a:lnTo>
                  <a:lnTo>
                    <a:pt x="14512" y="17505"/>
                  </a:lnTo>
                  <a:lnTo>
                    <a:pt x="14512" y="16976"/>
                  </a:lnTo>
                  <a:lnTo>
                    <a:pt x="14512" y="16464"/>
                  </a:lnTo>
                  <a:lnTo>
                    <a:pt x="14512" y="15952"/>
                  </a:lnTo>
                  <a:lnTo>
                    <a:pt x="14512" y="15758"/>
                  </a:lnTo>
                  <a:lnTo>
                    <a:pt x="14616" y="15547"/>
                  </a:lnTo>
                  <a:lnTo>
                    <a:pt x="14694" y="15352"/>
                  </a:lnTo>
                  <a:lnTo>
                    <a:pt x="14798" y="15141"/>
                  </a:lnTo>
                  <a:lnTo>
                    <a:pt x="15161" y="14735"/>
                  </a:lnTo>
                  <a:lnTo>
                    <a:pt x="15602" y="14329"/>
                  </a:lnTo>
                  <a:lnTo>
                    <a:pt x="16745" y="13552"/>
                  </a:lnTo>
                  <a:lnTo>
                    <a:pt x="18043" y="12670"/>
                  </a:lnTo>
                  <a:lnTo>
                    <a:pt x="18744" y="12194"/>
                  </a:lnTo>
                  <a:lnTo>
                    <a:pt x="19341" y="11647"/>
                  </a:lnTo>
                  <a:lnTo>
                    <a:pt x="19938" y="11099"/>
                  </a:lnTo>
                  <a:lnTo>
                    <a:pt x="20483" y="10464"/>
                  </a:lnTo>
                  <a:lnTo>
                    <a:pt x="20743" y="10164"/>
                  </a:lnTo>
                  <a:lnTo>
                    <a:pt x="20950" y="9794"/>
                  </a:lnTo>
                  <a:lnTo>
                    <a:pt x="21132" y="9441"/>
                  </a:lnTo>
                  <a:lnTo>
                    <a:pt x="21288" y="9035"/>
                  </a:lnTo>
                  <a:lnTo>
                    <a:pt x="21444" y="8664"/>
                  </a:lnTo>
                  <a:lnTo>
                    <a:pt x="21548" y="8223"/>
                  </a:lnTo>
                  <a:lnTo>
                    <a:pt x="21600" y="7782"/>
                  </a:lnTo>
                  <a:lnTo>
                    <a:pt x="21600" y="7341"/>
                  </a:lnTo>
                  <a:lnTo>
                    <a:pt x="21600" y="6935"/>
                  </a:lnTo>
                  <a:lnTo>
                    <a:pt x="21548" y="6564"/>
                  </a:lnTo>
                  <a:lnTo>
                    <a:pt x="21496" y="6229"/>
                  </a:lnTo>
                  <a:lnTo>
                    <a:pt x="21392" y="5858"/>
                  </a:lnTo>
                  <a:lnTo>
                    <a:pt x="21288" y="5523"/>
                  </a:lnTo>
                  <a:lnTo>
                    <a:pt x="21132" y="5135"/>
                  </a:lnTo>
                  <a:lnTo>
                    <a:pt x="20950" y="4800"/>
                  </a:lnTo>
                  <a:lnTo>
                    <a:pt x="20743" y="4464"/>
                  </a:lnTo>
                  <a:lnTo>
                    <a:pt x="20535" y="4164"/>
                  </a:lnTo>
                  <a:lnTo>
                    <a:pt x="20301" y="3847"/>
                  </a:lnTo>
                  <a:lnTo>
                    <a:pt x="20042" y="3547"/>
                  </a:lnTo>
                  <a:lnTo>
                    <a:pt x="19782" y="3247"/>
                  </a:lnTo>
                  <a:lnTo>
                    <a:pt x="19133" y="2664"/>
                  </a:lnTo>
                  <a:lnTo>
                    <a:pt x="18458" y="2152"/>
                  </a:lnTo>
                  <a:lnTo>
                    <a:pt x="17705" y="1694"/>
                  </a:lnTo>
                  <a:lnTo>
                    <a:pt x="16849" y="1252"/>
                  </a:lnTo>
                  <a:lnTo>
                    <a:pt x="16407" y="1076"/>
                  </a:lnTo>
                  <a:lnTo>
                    <a:pt x="15940" y="900"/>
                  </a:lnTo>
                  <a:lnTo>
                    <a:pt x="15499" y="741"/>
                  </a:lnTo>
                  <a:lnTo>
                    <a:pt x="15057" y="600"/>
                  </a:lnTo>
                  <a:lnTo>
                    <a:pt x="14564" y="458"/>
                  </a:lnTo>
                  <a:lnTo>
                    <a:pt x="14045" y="335"/>
                  </a:lnTo>
                  <a:lnTo>
                    <a:pt x="13500" y="229"/>
                  </a:lnTo>
                  <a:lnTo>
                    <a:pt x="13006" y="158"/>
                  </a:lnTo>
                  <a:lnTo>
                    <a:pt x="12461" y="88"/>
                  </a:lnTo>
                  <a:lnTo>
                    <a:pt x="11968" y="52"/>
                  </a:lnTo>
                  <a:lnTo>
                    <a:pt x="11423" y="17"/>
                  </a:lnTo>
                  <a:lnTo>
                    <a:pt x="10825" y="17"/>
                  </a:lnTo>
                  <a:lnTo>
                    <a:pt x="10254" y="17"/>
                  </a:lnTo>
                  <a:lnTo>
                    <a:pt x="9709" y="52"/>
                  </a:lnTo>
                  <a:lnTo>
                    <a:pt x="9216" y="88"/>
                  </a:lnTo>
                  <a:lnTo>
                    <a:pt x="8671" y="158"/>
                  </a:lnTo>
                  <a:lnTo>
                    <a:pt x="8177" y="229"/>
                  </a:lnTo>
                  <a:lnTo>
                    <a:pt x="7632" y="335"/>
                  </a:lnTo>
                  <a:lnTo>
                    <a:pt x="7113" y="458"/>
                  </a:lnTo>
                  <a:lnTo>
                    <a:pt x="6620" y="600"/>
                  </a:lnTo>
                  <a:lnTo>
                    <a:pt x="6178" y="741"/>
                  </a:lnTo>
                  <a:lnTo>
                    <a:pt x="5737" y="900"/>
                  </a:lnTo>
                  <a:lnTo>
                    <a:pt x="5270" y="1076"/>
                  </a:lnTo>
                  <a:lnTo>
                    <a:pt x="4828" y="1252"/>
                  </a:lnTo>
                  <a:lnTo>
                    <a:pt x="3972" y="1694"/>
                  </a:lnTo>
                  <a:lnTo>
                    <a:pt x="3219" y="2152"/>
                  </a:lnTo>
                  <a:lnTo>
                    <a:pt x="2544" y="2664"/>
                  </a:lnTo>
                  <a:lnTo>
                    <a:pt x="1895" y="3247"/>
                  </a:lnTo>
                  <a:lnTo>
                    <a:pt x="1635" y="3547"/>
                  </a:lnTo>
                  <a:lnTo>
                    <a:pt x="1375" y="3847"/>
                  </a:lnTo>
                  <a:lnTo>
                    <a:pt x="1142" y="4164"/>
                  </a:lnTo>
                  <a:lnTo>
                    <a:pt x="934" y="4464"/>
                  </a:lnTo>
                  <a:lnTo>
                    <a:pt x="726" y="4800"/>
                  </a:lnTo>
                  <a:lnTo>
                    <a:pt x="545" y="5135"/>
                  </a:lnTo>
                  <a:lnTo>
                    <a:pt x="389" y="5523"/>
                  </a:lnTo>
                  <a:lnTo>
                    <a:pt x="285" y="5858"/>
                  </a:lnTo>
                  <a:lnTo>
                    <a:pt x="181" y="6229"/>
                  </a:lnTo>
                  <a:lnTo>
                    <a:pt x="129" y="6564"/>
                  </a:lnTo>
                  <a:lnTo>
                    <a:pt x="77" y="6935"/>
                  </a:lnTo>
                  <a:lnTo>
                    <a:pt x="77" y="7341"/>
                  </a:lnTo>
                  <a:lnTo>
                    <a:pt x="77" y="7782"/>
                  </a:lnTo>
                  <a:lnTo>
                    <a:pt x="129" y="8223"/>
                  </a:lnTo>
                  <a:lnTo>
                    <a:pt x="233" y="8664"/>
                  </a:lnTo>
                  <a:lnTo>
                    <a:pt x="389" y="9035"/>
                  </a:lnTo>
                  <a:lnTo>
                    <a:pt x="545" y="9441"/>
                  </a:lnTo>
                  <a:lnTo>
                    <a:pt x="726" y="9794"/>
                  </a:lnTo>
                  <a:lnTo>
                    <a:pt x="934" y="10164"/>
                  </a:lnTo>
                  <a:lnTo>
                    <a:pt x="1194" y="10464"/>
                  </a:lnTo>
                  <a:lnTo>
                    <a:pt x="1739" y="11099"/>
                  </a:lnTo>
                  <a:lnTo>
                    <a:pt x="2336" y="11647"/>
                  </a:lnTo>
                  <a:lnTo>
                    <a:pt x="2933" y="12194"/>
                  </a:lnTo>
                  <a:lnTo>
                    <a:pt x="3634" y="12670"/>
                  </a:lnTo>
                  <a:lnTo>
                    <a:pt x="4932" y="13552"/>
                  </a:lnTo>
                  <a:lnTo>
                    <a:pt x="6075" y="14329"/>
                  </a:lnTo>
                  <a:lnTo>
                    <a:pt x="6516" y="14735"/>
                  </a:lnTo>
                  <a:lnTo>
                    <a:pt x="6879" y="15141"/>
                  </a:lnTo>
                  <a:lnTo>
                    <a:pt x="6983" y="15352"/>
                  </a:lnTo>
                  <a:lnTo>
                    <a:pt x="7061" y="15547"/>
                  </a:lnTo>
                  <a:lnTo>
                    <a:pt x="7165" y="15758"/>
                  </a:lnTo>
                  <a:lnTo>
                    <a:pt x="7165" y="15952"/>
                  </a:lnTo>
                  <a:lnTo>
                    <a:pt x="7165" y="16464"/>
                  </a:lnTo>
                  <a:lnTo>
                    <a:pt x="7165" y="16976"/>
                  </a:lnTo>
                  <a:lnTo>
                    <a:pt x="7165" y="17505"/>
                  </a:lnTo>
                  <a:lnTo>
                    <a:pt x="7165" y="18052"/>
                  </a:lnTo>
                  <a:lnTo>
                    <a:pt x="7165" y="18529"/>
                  </a:lnTo>
                  <a:lnTo>
                    <a:pt x="7165" y="18900"/>
                  </a:lnTo>
                  <a:lnTo>
                    <a:pt x="7165" y="19147"/>
                  </a:lnTo>
                  <a:lnTo>
                    <a:pt x="7165" y="19235"/>
                  </a:lnTo>
                  <a:lnTo>
                    <a:pt x="7165" y="19482"/>
                  </a:lnTo>
                  <a:lnTo>
                    <a:pt x="7217" y="19747"/>
                  </a:lnTo>
                  <a:lnTo>
                    <a:pt x="7321" y="19994"/>
                  </a:lnTo>
                  <a:lnTo>
                    <a:pt x="7476" y="20223"/>
                  </a:lnTo>
                  <a:lnTo>
                    <a:pt x="7632" y="20435"/>
                  </a:lnTo>
                  <a:lnTo>
                    <a:pt x="7814" y="20629"/>
                  </a:lnTo>
                  <a:lnTo>
                    <a:pt x="8022" y="20841"/>
                  </a:lnTo>
                  <a:lnTo>
                    <a:pt x="8281" y="21000"/>
                  </a:lnTo>
                  <a:lnTo>
                    <a:pt x="8515" y="21176"/>
                  </a:lnTo>
                  <a:lnTo>
                    <a:pt x="8775" y="21317"/>
                  </a:lnTo>
                  <a:lnTo>
                    <a:pt x="9060" y="21441"/>
                  </a:lnTo>
                  <a:lnTo>
                    <a:pt x="9424" y="21547"/>
                  </a:lnTo>
                  <a:lnTo>
                    <a:pt x="9761" y="21617"/>
                  </a:lnTo>
                  <a:lnTo>
                    <a:pt x="10125" y="21688"/>
                  </a:lnTo>
                  <a:lnTo>
                    <a:pt x="10462" y="21723"/>
                  </a:lnTo>
                  <a:lnTo>
                    <a:pt x="10825" y="21723"/>
                  </a:lnTo>
                  <a:close/>
                </a:path>
                <a:path w="21600" h="21600" extrusionOk="0">
                  <a:moveTo>
                    <a:pt x="9242" y="14417"/>
                  </a:moveTo>
                  <a:lnTo>
                    <a:pt x="8541" y="12035"/>
                  </a:lnTo>
                  <a:lnTo>
                    <a:pt x="7295" y="10129"/>
                  </a:lnTo>
                  <a:lnTo>
                    <a:pt x="6905" y="9652"/>
                  </a:lnTo>
                  <a:lnTo>
                    <a:pt x="8541" y="10182"/>
                  </a:lnTo>
                  <a:lnTo>
                    <a:pt x="9787" y="9547"/>
                  </a:lnTo>
                  <a:lnTo>
                    <a:pt x="11189" y="10129"/>
                  </a:lnTo>
                  <a:lnTo>
                    <a:pt x="12279" y="9547"/>
                  </a:lnTo>
                  <a:lnTo>
                    <a:pt x="13370" y="10076"/>
                  </a:lnTo>
                  <a:lnTo>
                    <a:pt x="14850" y="9652"/>
                  </a:lnTo>
                  <a:lnTo>
                    <a:pt x="12902" y="12247"/>
                  </a:lnTo>
                  <a:lnTo>
                    <a:pt x="12357" y="14417"/>
                  </a:lnTo>
                  <a:moveTo>
                    <a:pt x="7191" y="15952"/>
                  </a:moveTo>
                  <a:lnTo>
                    <a:pt x="14512" y="15952"/>
                  </a:lnTo>
                  <a:lnTo>
                    <a:pt x="14512" y="17064"/>
                  </a:lnTo>
                  <a:lnTo>
                    <a:pt x="7191" y="17047"/>
                  </a:lnTo>
                  <a:lnTo>
                    <a:pt x="7191" y="18123"/>
                  </a:lnTo>
                  <a:lnTo>
                    <a:pt x="14512" y="18158"/>
                  </a:lnTo>
                  <a:lnTo>
                    <a:pt x="14538" y="19182"/>
                  </a:lnTo>
                  <a:lnTo>
                    <a:pt x="7217" y="19182"/>
                  </a:lnTo>
                </a:path>
              </a:pathLst>
            </a:custGeom>
            <a:solidFill>
              <a:srgbClr val="FF3300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0105" name="Text Box 41"/>
            <p:cNvSpPr txBox="1">
              <a:spLocks noChangeArrowheads="1"/>
            </p:cNvSpPr>
            <p:nvPr/>
          </p:nvSpPr>
          <p:spPr bwMode="auto">
            <a:xfrm>
              <a:off x="4116" y="1313"/>
              <a:ext cx="837" cy="231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fontAlgn="auto" hangingPunct="0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CA" b="1" i="1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man Old Style" pitchFamily="18" charset="0"/>
                </a:rPr>
                <a:t>S</a:t>
              </a:r>
              <a:r>
                <a:rPr lang="en-CA" b="1" i="1" baseline="-25000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man Old Style" pitchFamily="18" charset="0"/>
                </a:rPr>
                <a:t>1  </a:t>
              </a:r>
              <a:r>
                <a:rPr lang="en-CA" b="1" i="1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man Old Style" pitchFamily="18" charset="0"/>
                </a:rPr>
                <a:t>or S</a:t>
              </a:r>
              <a:r>
                <a:rPr lang="en-CA" b="1" i="1" baseline="-25000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man Old Style" pitchFamily="18" charset="0"/>
                </a:rPr>
                <a:t>2</a:t>
              </a:r>
            </a:p>
          </p:txBody>
        </p:sp>
      </p:grpSp>
      <p:graphicFrame>
        <p:nvGraphicFramePr>
          <p:cNvPr id="600106" name="Object 42"/>
          <p:cNvGraphicFramePr>
            <a:graphicFrameLocks noChangeAspect="1"/>
          </p:cNvGraphicFramePr>
          <p:nvPr/>
        </p:nvGraphicFramePr>
        <p:xfrm>
          <a:off x="514350" y="4651375"/>
          <a:ext cx="2012950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26" name="Equation" r:id="rId4" imgW="1676400" imgH="508000" progId="Equation.3">
                  <p:embed/>
                </p:oleObj>
              </mc:Choice>
              <mc:Fallback>
                <p:oleObj name="Equation" r:id="rId4" imgW="1676400" imgH="508000" progId="Equation.3">
                  <p:embed/>
                  <p:pic>
                    <p:nvPicPr>
                      <p:cNvPr id="0" name="Picture 1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" y="4651375"/>
                        <a:ext cx="2012950" cy="612775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9525">
                        <a:solidFill>
                          <a:schemeClr val="bg2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" name="Group 43"/>
          <p:cNvGrpSpPr>
            <a:grpSpLocks/>
          </p:cNvGrpSpPr>
          <p:nvPr/>
        </p:nvGrpSpPr>
        <p:grpSpPr bwMode="auto">
          <a:xfrm>
            <a:off x="3968750" y="2576513"/>
            <a:ext cx="3779838" cy="541337"/>
            <a:chOff x="2332" y="1697"/>
            <a:chExt cx="2381" cy="341"/>
          </a:xfrm>
        </p:grpSpPr>
        <p:grpSp>
          <p:nvGrpSpPr>
            <p:cNvPr id="8337" name="Group 44"/>
            <p:cNvGrpSpPr>
              <a:grpSpLocks/>
            </p:cNvGrpSpPr>
            <p:nvPr/>
          </p:nvGrpSpPr>
          <p:grpSpPr bwMode="auto">
            <a:xfrm>
              <a:off x="2332" y="1711"/>
              <a:ext cx="903" cy="327"/>
              <a:chOff x="2300" y="2063"/>
              <a:chExt cx="903" cy="327"/>
            </a:xfrm>
          </p:grpSpPr>
          <p:grpSp>
            <p:nvGrpSpPr>
              <p:cNvPr id="8340" name="Group 45"/>
              <p:cNvGrpSpPr>
                <a:grpSpLocks/>
              </p:cNvGrpSpPr>
              <p:nvPr/>
            </p:nvGrpSpPr>
            <p:grpSpPr bwMode="auto">
              <a:xfrm>
                <a:off x="2300" y="2063"/>
                <a:ext cx="199" cy="327"/>
                <a:chOff x="2853" y="1874"/>
                <a:chExt cx="310" cy="509"/>
              </a:xfrm>
            </p:grpSpPr>
            <p:sp>
              <p:nvSpPr>
                <p:cNvPr id="8347" name="Oval 46"/>
                <p:cNvSpPr>
                  <a:spLocks noChangeArrowheads="1"/>
                </p:cNvSpPr>
                <p:nvPr/>
              </p:nvSpPr>
              <p:spPr bwMode="auto">
                <a:xfrm>
                  <a:off x="2853" y="1874"/>
                  <a:ext cx="254" cy="509"/>
                </a:xfrm>
                <a:prstGeom prst="ellipse">
                  <a:avLst/>
                </a:prstGeom>
                <a:solidFill>
                  <a:srgbClr val="FFCC66"/>
                </a:solidFill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8348" name="Line 47"/>
                <p:cNvSpPr>
                  <a:spLocks noChangeShapeType="1"/>
                </p:cNvSpPr>
                <p:nvPr/>
              </p:nvSpPr>
              <p:spPr bwMode="auto">
                <a:xfrm flipV="1">
                  <a:off x="2935" y="1940"/>
                  <a:ext cx="228" cy="273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fr-FR"/>
                </a:p>
              </p:txBody>
            </p:sp>
          </p:grpSp>
          <p:grpSp>
            <p:nvGrpSpPr>
              <p:cNvPr id="8341" name="Group 48"/>
              <p:cNvGrpSpPr>
                <a:grpSpLocks/>
              </p:cNvGrpSpPr>
              <p:nvPr/>
            </p:nvGrpSpPr>
            <p:grpSpPr bwMode="auto">
              <a:xfrm>
                <a:off x="2649" y="2063"/>
                <a:ext cx="199" cy="327"/>
                <a:chOff x="2853" y="1874"/>
                <a:chExt cx="310" cy="509"/>
              </a:xfrm>
            </p:grpSpPr>
            <p:sp>
              <p:nvSpPr>
                <p:cNvPr id="8345" name="Oval 49"/>
                <p:cNvSpPr>
                  <a:spLocks noChangeArrowheads="1"/>
                </p:cNvSpPr>
                <p:nvPr/>
              </p:nvSpPr>
              <p:spPr bwMode="auto">
                <a:xfrm>
                  <a:off x="2853" y="1874"/>
                  <a:ext cx="254" cy="509"/>
                </a:xfrm>
                <a:prstGeom prst="ellipse">
                  <a:avLst/>
                </a:prstGeom>
                <a:solidFill>
                  <a:srgbClr val="CCFF33"/>
                </a:solidFill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8346" name="Line 50"/>
                <p:cNvSpPr>
                  <a:spLocks noChangeShapeType="1"/>
                </p:cNvSpPr>
                <p:nvPr/>
              </p:nvSpPr>
              <p:spPr bwMode="auto">
                <a:xfrm flipV="1">
                  <a:off x="2935" y="1940"/>
                  <a:ext cx="228" cy="273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fr-FR"/>
                </a:p>
              </p:txBody>
            </p:sp>
          </p:grpSp>
          <p:grpSp>
            <p:nvGrpSpPr>
              <p:cNvPr id="8342" name="Group 51"/>
              <p:cNvGrpSpPr>
                <a:grpSpLocks/>
              </p:cNvGrpSpPr>
              <p:nvPr/>
            </p:nvGrpSpPr>
            <p:grpSpPr bwMode="auto">
              <a:xfrm>
                <a:off x="3004" y="2063"/>
                <a:ext cx="199" cy="327"/>
                <a:chOff x="2853" y="1874"/>
                <a:chExt cx="310" cy="509"/>
              </a:xfrm>
            </p:grpSpPr>
            <p:sp>
              <p:nvSpPr>
                <p:cNvPr id="8343" name="Oval 52"/>
                <p:cNvSpPr>
                  <a:spLocks noChangeArrowheads="1"/>
                </p:cNvSpPr>
                <p:nvPr/>
              </p:nvSpPr>
              <p:spPr bwMode="auto">
                <a:xfrm>
                  <a:off x="2853" y="1874"/>
                  <a:ext cx="254" cy="509"/>
                </a:xfrm>
                <a:prstGeom prst="ellipse">
                  <a:avLst/>
                </a:prstGeom>
                <a:solidFill>
                  <a:srgbClr val="FFCC66"/>
                </a:solidFill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8344" name="Line 53"/>
                <p:cNvSpPr>
                  <a:spLocks noChangeShapeType="1"/>
                </p:cNvSpPr>
                <p:nvPr/>
              </p:nvSpPr>
              <p:spPr bwMode="auto">
                <a:xfrm flipV="1">
                  <a:off x="2935" y="1940"/>
                  <a:ext cx="228" cy="273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fr-FR"/>
                </a:p>
              </p:txBody>
            </p:sp>
          </p:grpSp>
        </p:grpSp>
        <p:sp>
          <p:nvSpPr>
            <p:cNvPr id="8338" name="Litebulb"/>
            <p:cNvSpPr>
              <a:spLocks noEditPoints="1" noChangeArrowheads="1"/>
            </p:cNvSpPr>
            <p:nvPr/>
          </p:nvSpPr>
          <p:spPr bwMode="auto">
            <a:xfrm>
              <a:off x="3663" y="1697"/>
              <a:ext cx="220" cy="25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535 w 21600"/>
                <a:gd name="T13" fmla="*/ 2168 h 21600"/>
                <a:gd name="T14" fmla="*/ 18262 w 21600"/>
                <a:gd name="T15" fmla="*/ 925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0825" y="21723"/>
                  </a:moveTo>
                  <a:lnTo>
                    <a:pt x="11215" y="21723"/>
                  </a:lnTo>
                  <a:lnTo>
                    <a:pt x="11552" y="21688"/>
                  </a:lnTo>
                  <a:lnTo>
                    <a:pt x="11916" y="21617"/>
                  </a:lnTo>
                  <a:lnTo>
                    <a:pt x="12253" y="21547"/>
                  </a:lnTo>
                  <a:lnTo>
                    <a:pt x="12617" y="21441"/>
                  </a:lnTo>
                  <a:lnTo>
                    <a:pt x="12902" y="21317"/>
                  </a:lnTo>
                  <a:lnTo>
                    <a:pt x="13162" y="21176"/>
                  </a:lnTo>
                  <a:lnTo>
                    <a:pt x="13396" y="21000"/>
                  </a:lnTo>
                  <a:lnTo>
                    <a:pt x="13655" y="20841"/>
                  </a:lnTo>
                  <a:lnTo>
                    <a:pt x="13863" y="20629"/>
                  </a:lnTo>
                  <a:lnTo>
                    <a:pt x="14045" y="20435"/>
                  </a:lnTo>
                  <a:lnTo>
                    <a:pt x="14200" y="20223"/>
                  </a:lnTo>
                  <a:lnTo>
                    <a:pt x="14356" y="19994"/>
                  </a:lnTo>
                  <a:lnTo>
                    <a:pt x="14460" y="19747"/>
                  </a:lnTo>
                  <a:lnTo>
                    <a:pt x="14512" y="19482"/>
                  </a:lnTo>
                  <a:lnTo>
                    <a:pt x="14512" y="19235"/>
                  </a:lnTo>
                  <a:lnTo>
                    <a:pt x="14512" y="19147"/>
                  </a:lnTo>
                  <a:lnTo>
                    <a:pt x="14512" y="18900"/>
                  </a:lnTo>
                  <a:lnTo>
                    <a:pt x="14512" y="18529"/>
                  </a:lnTo>
                  <a:lnTo>
                    <a:pt x="14512" y="18052"/>
                  </a:lnTo>
                  <a:lnTo>
                    <a:pt x="14512" y="17505"/>
                  </a:lnTo>
                  <a:lnTo>
                    <a:pt x="14512" y="16976"/>
                  </a:lnTo>
                  <a:lnTo>
                    <a:pt x="14512" y="16464"/>
                  </a:lnTo>
                  <a:lnTo>
                    <a:pt x="14512" y="15952"/>
                  </a:lnTo>
                  <a:lnTo>
                    <a:pt x="14512" y="15758"/>
                  </a:lnTo>
                  <a:lnTo>
                    <a:pt x="14616" y="15547"/>
                  </a:lnTo>
                  <a:lnTo>
                    <a:pt x="14694" y="15352"/>
                  </a:lnTo>
                  <a:lnTo>
                    <a:pt x="14798" y="15141"/>
                  </a:lnTo>
                  <a:lnTo>
                    <a:pt x="15161" y="14735"/>
                  </a:lnTo>
                  <a:lnTo>
                    <a:pt x="15602" y="14329"/>
                  </a:lnTo>
                  <a:lnTo>
                    <a:pt x="16745" y="13552"/>
                  </a:lnTo>
                  <a:lnTo>
                    <a:pt x="18043" y="12670"/>
                  </a:lnTo>
                  <a:lnTo>
                    <a:pt x="18744" y="12194"/>
                  </a:lnTo>
                  <a:lnTo>
                    <a:pt x="19341" y="11647"/>
                  </a:lnTo>
                  <a:lnTo>
                    <a:pt x="19938" y="11099"/>
                  </a:lnTo>
                  <a:lnTo>
                    <a:pt x="20483" y="10464"/>
                  </a:lnTo>
                  <a:lnTo>
                    <a:pt x="20743" y="10164"/>
                  </a:lnTo>
                  <a:lnTo>
                    <a:pt x="20950" y="9794"/>
                  </a:lnTo>
                  <a:lnTo>
                    <a:pt x="21132" y="9441"/>
                  </a:lnTo>
                  <a:lnTo>
                    <a:pt x="21288" y="9035"/>
                  </a:lnTo>
                  <a:lnTo>
                    <a:pt x="21444" y="8664"/>
                  </a:lnTo>
                  <a:lnTo>
                    <a:pt x="21548" y="8223"/>
                  </a:lnTo>
                  <a:lnTo>
                    <a:pt x="21600" y="7782"/>
                  </a:lnTo>
                  <a:lnTo>
                    <a:pt x="21600" y="7341"/>
                  </a:lnTo>
                  <a:lnTo>
                    <a:pt x="21600" y="6935"/>
                  </a:lnTo>
                  <a:lnTo>
                    <a:pt x="21548" y="6564"/>
                  </a:lnTo>
                  <a:lnTo>
                    <a:pt x="21496" y="6229"/>
                  </a:lnTo>
                  <a:lnTo>
                    <a:pt x="21392" y="5858"/>
                  </a:lnTo>
                  <a:lnTo>
                    <a:pt x="21288" y="5523"/>
                  </a:lnTo>
                  <a:lnTo>
                    <a:pt x="21132" y="5135"/>
                  </a:lnTo>
                  <a:lnTo>
                    <a:pt x="20950" y="4800"/>
                  </a:lnTo>
                  <a:lnTo>
                    <a:pt x="20743" y="4464"/>
                  </a:lnTo>
                  <a:lnTo>
                    <a:pt x="20535" y="4164"/>
                  </a:lnTo>
                  <a:lnTo>
                    <a:pt x="20301" y="3847"/>
                  </a:lnTo>
                  <a:lnTo>
                    <a:pt x="20042" y="3547"/>
                  </a:lnTo>
                  <a:lnTo>
                    <a:pt x="19782" y="3247"/>
                  </a:lnTo>
                  <a:lnTo>
                    <a:pt x="19133" y="2664"/>
                  </a:lnTo>
                  <a:lnTo>
                    <a:pt x="18458" y="2152"/>
                  </a:lnTo>
                  <a:lnTo>
                    <a:pt x="17705" y="1694"/>
                  </a:lnTo>
                  <a:lnTo>
                    <a:pt x="16849" y="1252"/>
                  </a:lnTo>
                  <a:lnTo>
                    <a:pt x="16407" y="1076"/>
                  </a:lnTo>
                  <a:lnTo>
                    <a:pt x="15940" y="900"/>
                  </a:lnTo>
                  <a:lnTo>
                    <a:pt x="15499" y="741"/>
                  </a:lnTo>
                  <a:lnTo>
                    <a:pt x="15057" y="600"/>
                  </a:lnTo>
                  <a:lnTo>
                    <a:pt x="14564" y="458"/>
                  </a:lnTo>
                  <a:lnTo>
                    <a:pt x="14045" y="335"/>
                  </a:lnTo>
                  <a:lnTo>
                    <a:pt x="13500" y="229"/>
                  </a:lnTo>
                  <a:lnTo>
                    <a:pt x="13006" y="158"/>
                  </a:lnTo>
                  <a:lnTo>
                    <a:pt x="12461" y="88"/>
                  </a:lnTo>
                  <a:lnTo>
                    <a:pt x="11968" y="52"/>
                  </a:lnTo>
                  <a:lnTo>
                    <a:pt x="11423" y="17"/>
                  </a:lnTo>
                  <a:lnTo>
                    <a:pt x="10825" y="17"/>
                  </a:lnTo>
                  <a:lnTo>
                    <a:pt x="10254" y="17"/>
                  </a:lnTo>
                  <a:lnTo>
                    <a:pt x="9709" y="52"/>
                  </a:lnTo>
                  <a:lnTo>
                    <a:pt x="9216" y="88"/>
                  </a:lnTo>
                  <a:lnTo>
                    <a:pt x="8671" y="158"/>
                  </a:lnTo>
                  <a:lnTo>
                    <a:pt x="8177" y="229"/>
                  </a:lnTo>
                  <a:lnTo>
                    <a:pt x="7632" y="335"/>
                  </a:lnTo>
                  <a:lnTo>
                    <a:pt x="7113" y="458"/>
                  </a:lnTo>
                  <a:lnTo>
                    <a:pt x="6620" y="600"/>
                  </a:lnTo>
                  <a:lnTo>
                    <a:pt x="6178" y="741"/>
                  </a:lnTo>
                  <a:lnTo>
                    <a:pt x="5737" y="900"/>
                  </a:lnTo>
                  <a:lnTo>
                    <a:pt x="5270" y="1076"/>
                  </a:lnTo>
                  <a:lnTo>
                    <a:pt x="4828" y="1252"/>
                  </a:lnTo>
                  <a:lnTo>
                    <a:pt x="3972" y="1694"/>
                  </a:lnTo>
                  <a:lnTo>
                    <a:pt x="3219" y="2152"/>
                  </a:lnTo>
                  <a:lnTo>
                    <a:pt x="2544" y="2664"/>
                  </a:lnTo>
                  <a:lnTo>
                    <a:pt x="1895" y="3247"/>
                  </a:lnTo>
                  <a:lnTo>
                    <a:pt x="1635" y="3547"/>
                  </a:lnTo>
                  <a:lnTo>
                    <a:pt x="1375" y="3847"/>
                  </a:lnTo>
                  <a:lnTo>
                    <a:pt x="1142" y="4164"/>
                  </a:lnTo>
                  <a:lnTo>
                    <a:pt x="934" y="4464"/>
                  </a:lnTo>
                  <a:lnTo>
                    <a:pt x="726" y="4800"/>
                  </a:lnTo>
                  <a:lnTo>
                    <a:pt x="545" y="5135"/>
                  </a:lnTo>
                  <a:lnTo>
                    <a:pt x="389" y="5523"/>
                  </a:lnTo>
                  <a:lnTo>
                    <a:pt x="285" y="5858"/>
                  </a:lnTo>
                  <a:lnTo>
                    <a:pt x="181" y="6229"/>
                  </a:lnTo>
                  <a:lnTo>
                    <a:pt x="129" y="6564"/>
                  </a:lnTo>
                  <a:lnTo>
                    <a:pt x="77" y="6935"/>
                  </a:lnTo>
                  <a:lnTo>
                    <a:pt x="77" y="7341"/>
                  </a:lnTo>
                  <a:lnTo>
                    <a:pt x="77" y="7782"/>
                  </a:lnTo>
                  <a:lnTo>
                    <a:pt x="129" y="8223"/>
                  </a:lnTo>
                  <a:lnTo>
                    <a:pt x="233" y="8664"/>
                  </a:lnTo>
                  <a:lnTo>
                    <a:pt x="389" y="9035"/>
                  </a:lnTo>
                  <a:lnTo>
                    <a:pt x="545" y="9441"/>
                  </a:lnTo>
                  <a:lnTo>
                    <a:pt x="726" y="9794"/>
                  </a:lnTo>
                  <a:lnTo>
                    <a:pt x="934" y="10164"/>
                  </a:lnTo>
                  <a:lnTo>
                    <a:pt x="1194" y="10464"/>
                  </a:lnTo>
                  <a:lnTo>
                    <a:pt x="1739" y="11099"/>
                  </a:lnTo>
                  <a:lnTo>
                    <a:pt x="2336" y="11647"/>
                  </a:lnTo>
                  <a:lnTo>
                    <a:pt x="2933" y="12194"/>
                  </a:lnTo>
                  <a:lnTo>
                    <a:pt x="3634" y="12670"/>
                  </a:lnTo>
                  <a:lnTo>
                    <a:pt x="4932" y="13552"/>
                  </a:lnTo>
                  <a:lnTo>
                    <a:pt x="6075" y="14329"/>
                  </a:lnTo>
                  <a:lnTo>
                    <a:pt x="6516" y="14735"/>
                  </a:lnTo>
                  <a:lnTo>
                    <a:pt x="6879" y="15141"/>
                  </a:lnTo>
                  <a:lnTo>
                    <a:pt x="6983" y="15352"/>
                  </a:lnTo>
                  <a:lnTo>
                    <a:pt x="7061" y="15547"/>
                  </a:lnTo>
                  <a:lnTo>
                    <a:pt x="7165" y="15758"/>
                  </a:lnTo>
                  <a:lnTo>
                    <a:pt x="7165" y="15952"/>
                  </a:lnTo>
                  <a:lnTo>
                    <a:pt x="7165" y="16464"/>
                  </a:lnTo>
                  <a:lnTo>
                    <a:pt x="7165" y="16976"/>
                  </a:lnTo>
                  <a:lnTo>
                    <a:pt x="7165" y="17505"/>
                  </a:lnTo>
                  <a:lnTo>
                    <a:pt x="7165" y="18052"/>
                  </a:lnTo>
                  <a:lnTo>
                    <a:pt x="7165" y="18529"/>
                  </a:lnTo>
                  <a:lnTo>
                    <a:pt x="7165" y="18900"/>
                  </a:lnTo>
                  <a:lnTo>
                    <a:pt x="7165" y="19147"/>
                  </a:lnTo>
                  <a:lnTo>
                    <a:pt x="7165" y="19235"/>
                  </a:lnTo>
                  <a:lnTo>
                    <a:pt x="7165" y="19482"/>
                  </a:lnTo>
                  <a:lnTo>
                    <a:pt x="7217" y="19747"/>
                  </a:lnTo>
                  <a:lnTo>
                    <a:pt x="7321" y="19994"/>
                  </a:lnTo>
                  <a:lnTo>
                    <a:pt x="7476" y="20223"/>
                  </a:lnTo>
                  <a:lnTo>
                    <a:pt x="7632" y="20435"/>
                  </a:lnTo>
                  <a:lnTo>
                    <a:pt x="7814" y="20629"/>
                  </a:lnTo>
                  <a:lnTo>
                    <a:pt x="8022" y="20841"/>
                  </a:lnTo>
                  <a:lnTo>
                    <a:pt x="8281" y="21000"/>
                  </a:lnTo>
                  <a:lnTo>
                    <a:pt x="8515" y="21176"/>
                  </a:lnTo>
                  <a:lnTo>
                    <a:pt x="8775" y="21317"/>
                  </a:lnTo>
                  <a:lnTo>
                    <a:pt x="9060" y="21441"/>
                  </a:lnTo>
                  <a:lnTo>
                    <a:pt x="9424" y="21547"/>
                  </a:lnTo>
                  <a:lnTo>
                    <a:pt x="9761" y="21617"/>
                  </a:lnTo>
                  <a:lnTo>
                    <a:pt x="10125" y="21688"/>
                  </a:lnTo>
                  <a:lnTo>
                    <a:pt x="10462" y="21723"/>
                  </a:lnTo>
                  <a:lnTo>
                    <a:pt x="10825" y="21723"/>
                  </a:lnTo>
                  <a:close/>
                </a:path>
                <a:path w="21600" h="21600" extrusionOk="0">
                  <a:moveTo>
                    <a:pt x="9242" y="14417"/>
                  </a:moveTo>
                  <a:lnTo>
                    <a:pt x="8541" y="12035"/>
                  </a:lnTo>
                  <a:lnTo>
                    <a:pt x="7295" y="10129"/>
                  </a:lnTo>
                  <a:lnTo>
                    <a:pt x="6905" y="9652"/>
                  </a:lnTo>
                  <a:lnTo>
                    <a:pt x="8541" y="10182"/>
                  </a:lnTo>
                  <a:lnTo>
                    <a:pt x="9787" y="9547"/>
                  </a:lnTo>
                  <a:lnTo>
                    <a:pt x="11189" y="10129"/>
                  </a:lnTo>
                  <a:lnTo>
                    <a:pt x="12279" y="9547"/>
                  </a:lnTo>
                  <a:lnTo>
                    <a:pt x="13370" y="10076"/>
                  </a:lnTo>
                  <a:lnTo>
                    <a:pt x="14850" y="9652"/>
                  </a:lnTo>
                  <a:lnTo>
                    <a:pt x="12902" y="12247"/>
                  </a:lnTo>
                  <a:lnTo>
                    <a:pt x="12357" y="14417"/>
                  </a:lnTo>
                  <a:moveTo>
                    <a:pt x="7191" y="15952"/>
                  </a:moveTo>
                  <a:lnTo>
                    <a:pt x="14512" y="15952"/>
                  </a:lnTo>
                  <a:lnTo>
                    <a:pt x="14512" y="17064"/>
                  </a:lnTo>
                  <a:lnTo>
                    <a:pt x="7191" y="17047"/>
                  </a:lnTo>
                  <a:lnTo>
                    <a:pt x="7191" y="18123"/>
                  </a:lnTo>
                  <a:lnTo>
                    <a:pt x="14512" y="18158"/>
                  </a:lnTo>
                  <a:lnTo>
                    <a:pt x="14538" y="19182"/>
                  </a:lnTo>
                  <a:lnTo>
                    <a:pt x="7217" y="19182"/>
                  </a:lnTo>
                </a:path>
              </a:pathLst>
            </a:custGeom>
            <a:solidFill>
              <a:srgbClr val="FF3300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0119" name="Text Box 55"/>
            <p:cNvSpPr txBox="1">
              <a:spLocks noChangeArrowheads="1"/>
            </p:cNvSpPr>
            <p:nvPr/>
          </p:nvSpPr>
          <p:spPr bwMode="auto">
            <a:xfrm>
              <a:off x="4116" y="1697"/>
              <a:ext cx="597" cy="231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fontAlgn="auto" hangingPunct="0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CA" b="1" i="1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man Old Style" pitchFamily="18" charset="0"/>
                </a:rPr>
                <a:t>S</a:t>
              </a:r>
              <a:r>
                <a:rPr lang="en-CA" b="1" i="1" baseline="-25000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man Old Style" pitchFamily="18" charset="0"/>
                </a:rPr>
                <a:t>2</a:t>
              </a:r>
            </a:p>
          </p:txBody>
        </p:sp>
      </p:grpSp>
      <p:grpSp>
        <p:nvGrpSpPr>
          <p:cNvPr id="19" name="Group 56"/>
          <p:cNvGrpSpPr>
            <a:grpSpLocks/>
          </p:cNvGrpSpPr>
          <p:nvPr/>
        </p:nvGrpSpPr>
        <p:grpSpPr bwMode="auto">
          <a:xfrm>
            <a:off x="3822700" y="1020763"/>
            <a:ext cx="4237039" cy="2133600"/>
            <a:chOff x="2417" y="588"/>
            <a:chExt cx="2669" cy="1344"/>
          </a:xfrm>
        </p:grpSpPr>
        <p:sp>
          <p:nvSpPr>
            <p:cNvPr id="600121" name="Text Box 57"/>
            <p:cNvSpPr txBox="1">
              <a:spLocks noChangeArrowheads="1"/>
            </p:cNvSpPr>
            <p:nvPr/>
          </p:nvSpPr>
          <p:spPr bwMode="auto">
            <a:xfrm>
              <a:off x="2857" y="588"/>
              <a:ext cx="1708" cy="252"/>
            </a:xfrm>
            <a:prstGeom prst="rect">
              <a:avLst/>
            </a:prstGeom>
            <a:solidFill>
              <a:srgbClr val="3366CC"/>
            </a:solidFill>
            <a:ln w="31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fontAlgn="auto" hangingPunct="0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b="1" dirty="0" err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ea typeface="Arial Unicode MS" pitchFamily="34" charset="-128"/>
                  <a:cs typeface="Arial" charset="0"/>
                  <a:sym typeface="Monotype Sorts" pitchFamily="2" charset="2"/>
                </a:rPr>
                <a:t>Redondance</a:t>
              </a:r>
              <a:r>
                <a:rPr lang="en-US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ea typeface="Arial Unicode MS" pitchFamily="34" charset="-128"/>
                  <a:cs typeface="Arial" charset="0"/>
                  <a:sym typeface="Monotype Sorts" pitchFamily="2" charset="2"/>
                </a:rPr>
                <a:t> </a:t>
              </a:r>
              <a:r>
                <a:rPr lang="en-US" b="1" dirty="0" err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ea typeface="Arial Unicode MS" pitchFamily="34" charset="-128"/>
                  <a:cs typeface="Arial" charset="0"/>
                  <a:sym typeface="Monotype Sorts" pitchFamily="2" charset="2"/>
                </a:rPr>
                <a:t>Marérielle</a:t>
              </a:r>
              <a:endParaRPr lang="en-CA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Arial Unicode MS" pitchFamily="34" charset="-128"/>
                <a:cs typeface="Arial" charset="0"/>
              </a:endParaRPr>
            </a:p>
          </p:txBody>
        </p:sp>
        <p:grpSp>
          <p:nvGrpSpPr>
            <p:cNvPr id="8325" name="Group 58"/>
            <p:cNvGrpSpPr>
              <a:grpSpLocks/>
            </p:cNvGrpSpPr>
            <p:nvPr/>
          </p:nvGrpSpPr>
          <p:grpSpPr bwMode="auto">
            <a:xfrm>
              <a:off x="2417" y="888"/>
              <a:ext cx="2669" cy="1044"/>
              <a:chOff x="2249" y="1008"/>
              <a:chExt cx="2669" cy="1044"/>
            </a:xfrm>
          </p:grpSpPr>
          <p:sp>
            <p:nvSpPr>
              <p:cNvPr id="8326" name="Text Box 59"/>
              <p:cNvSpPr txBox="1">
                <a:spLocks noChangeArrowheads="1"/>
              </p:cNvSpPr>
              <p:nvPr/>
            </p:nvSpPr>
            <p:spPr bwMode="auto">
              <a:xfrm>
                <a:off x="3437" y="1026"/>
                <a:ext cx="775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508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CA" sz="1600" b="1" dirty="0" err="1">
                    <a:solidFill>
                      <a:srgbClr val="000066"/>
                    </a:solidFill>
                    <a:latin typeface="Bookman Old Style" pitchFamily="18" charset="0"/>
                  </a:rPr>
                  <a:t>Détection</a:t>
                </a:r>
                <a:endParaRPr lang="en-CA" sz="1600" b="1" dirty="0">
                  <a:solidFill>
                    <a:srgbClr val="000066"/>
                  </a:solidFill>
                  <a:latin typeface="Bookman Old Style" pitchFamily="18" charset="0"/>
                </a:endParaRPr>
              </a:p>
            </p:txBody>
          </p:sp>
          <p:sp>
            <p:nvSpPr>
              <p:cNvPr id="8327" name="Text Box 60"/>
              <p:cNvSpPr txBox="1">
                <a:spLocks noChangeArrowheads="1"/>
              </p:cNvSpPr>
              <p:nvPr/>
            </p:nvSpPr>
            <p:spPr bwMode="auto">
              <a:xfrm>
                <a:off x="4194" y="1040"/>
                <a:ext cx="708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508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CA" sz="1600" b="1">
                    <a:solidFill>
                      <a:srgbClr val="000066"/>
                    </a:solidFill>
                    <a:latin typeface="Bookman Old Style" pitchFamily="18" charset="0"/>
                  </a:rPr>
                  <a:t>Isolation</a:t>
                </a:r>
              </a:p>
            </p:txBody>
          </p:sp>
          <p:sp>
            <p:nvSpPr>
              <p:cNvPr id="8328" name="Text Box 61"/>
              <p:cNvSpPr txBox="1">
                <a:spLocks noChangeArrowheads="1"/>
              </p:cNvSpPr>
              <p:nvPr/>
            </p:nvSpPr>
            <p:spPr bwMode="auto">
              <a:xfrm>
                <a:off x="2459" y="1008"/>
                <a:ext cx="717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508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CA" sz="1600" b="1" dirty="0" err="1">
                    <a:solidFill>
                      <a:srgbClr val="000066"/>
                    </a:solidFill>
                    <a:latin typeface="Bookman Old Style" pitchFamily="18" charset="0"/>
                  </a:rPr>
                  <a:t>Capteurs</a:t>
                </a:r>
                <a:endParaRPr lang="en-CA" sz="1600" b="1" dirty="0">
                  <a:solidFill>
                    <a:srgbClr val="000066"/>
                  </a:solidFill>
                  <a:latin typeface="Bookman Old Style" pitchFamily="18" charset="0"/>
                </a:endParaRPr>
              </a:p>
            </p:txBody>
          </p:sp>
          <p:sp>
            <p:nvSpPr>
              <p:cNvPr id="8329" name="Line 62"/>
              <p:cNvSpPr>
                <a:spLocks noChangeShapeType="1"/>
              </p:cNvSpPr>
              <p:nvPr/>
            </p:nvSpPr>
            <p:spPr bwMode="auto">
              <a:xfrm>
                <a:off x="2249" y="1033"/>
                <a:ext cx="2669" cy="0"/>
              </a:xfrm>
              <a:prstGeom prst="line">
                <a:avLst/>
              </a:prstGeom>
              <a:noFill/>
              <a:ln w="50800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8330" name="Line 63"/>
              <p:cNvSpPr>
                <a:spLocks noChangeShapeType="1"/>
              </p:cNvSpPr>
              <p:nvPr/>
            </p:nvSpPr>
            <p:spPr bwMode="auto">
              <a:xfrm>
                <a:off x="2249" y="1261"/>
                <a:ext cx="2669" cy="0"/>
              </a:xfrm>
              <a:prstGeom prst="line">
                <a:avLst/>
              </a:prstGeom>
              <a:noFill/>
              <a:ln w="50800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8331" name="Line 64"/>
              <p:cNvSpPr>
                <a:spLocks noChangeShapeType="1"/>
              </p:cNvSpPr>
              <p:nvPr/>
            </p:nvSpPr>
            <p:spPr bwMode="auto">
              <a:xfrm rot="5400000">
                <a:off x="1756" y="1524"/>
                <a:ext cx="1003" cy="0"/>
              </a:xfrm>
              <a:prstGeom prst="line">
                <a:avLst/>
              </a:prstGeom>
              <a:noFill/>
              <a:ln w="50800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8332" name="Line 65"/>
              <p:cNvSpPr>
                <a:spLocks noChangeShapeType="1"/>
              </p:cNvSpPr>
              <p:nvPr/>
            </p:nvSpPr>
            <p:spPr bwMode="auto">
              <a:xfrm rot="5400000">
                <a:off x="4394" y="1537"/>
                <a:ext cx="1030" cy="0"/>
              </a:xfrm>
              <a:prstGeom prst="line">
                <a:avLst/>
              </a:prstGeom>
              <a:noFill/>
              <a:ln w="50800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8333" name="Line 66"/>
              <p:cNvSpPr>
                <a:spLocks noChangeShapeType="1"/>
              </p:cNvSpPr>
              <p:nvPr/>
            </p:nvSpPr>
            <p:spPr bwMode="auto">
              <a:xfrm rot="5400000">
                <a:off x="3629" y="1541"/>
                <a:ext cx="1001" cy="0"/>
              </a:xfrm>
              <a:prstGeom prst="line">
                <a:avLst/>
              </a:prstGeom>
              <a:noFill/>
              <a:ln w="50800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8334" name="Line 67"/>
              <p:cNvSpPr>
                <a:spLocks noChangeShapeType="1"/>
              </p:cNvSpPr>
              <p:nvPr/>
            </p:nvSpPr>
            <p:spPr bwMode="auto">
              <a:xfrm rot="5400000">
                <a:off x="2878" y="1539"/>
                <a:ext cx="1013" cy="0"/>
              </a:xfrm>
              <a:prstGeom prst="line">
                <a:avLst/>
              </a:prstGeom>
              <a:noFill/>
              <a:ln w="50800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8335" name="Line 68"/>
              <p:cNvSpPr>
                <a:spLocks noChangeShapeType="1"/>
              </p:cNvSpPr>
              <p:nvPr/>
            </p:nvSpPr>
            <p:spPr bwMode="auto">
              <a:xfrm>
                <a:off x="2249" y="1637"/>
                <a:ext cx="2669" cy="0"/>
              </a:xfrm>
              <a:prstGeom prst="line">
                <a:avLst/>
              </a:prstGeom>
              <a:noFill/>
              <a:ln w="50800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8336" name="Line 69"/>
              <p:cNvSpPr>
                <a:spLocks noChangeShapeType="1"/>
              </p:cNvSpPr>
              <p:nvPr/>
            </p:nvSpPr>
            <p:spPr bwMode="auto">
              <a:xfrm>
                <a:off x="2249" y="2037"/>
                <a:ext cx="2669" cy="0"/>
              </a:xfrm>
              <a:prstGeom prst="line">
                <a:avLst/>
              </a:prstGeom>
              <a:noFill/>
              <a:ln w="50800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fr-FR"/>
              </a:p>
            </p:txBody>
          </p:sp>
        </p:grpSp>
      </p:grpSp>
      <p:graphicFrame>
        <p:nvGraphicFramePr>
          <p:cNvPr id="600134" name="Object 70"/>
          <p:cNvGraphicFramePr>
            <a:graphicFrameLocks noChangeAspect="1"/>
          </p:cNvGraphicFramePr>
          <p:nvPr/>
        </p:nvGraphicFramePr>
        <p:xfrm>
          <a:off x="193675" y="4600575"/>
          <a:ext cx="2935288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27" name="Equation" r:id="rId6" imgW="1905000" imgH="508000" progId="Equation.3">
                  <p:embed/>
                </p:oleObj>
              </mc:Choice>
              <mc:Fallback>
                <p:oleObj name="Equation" r:id="rId6" imgW="1905000" imgH="508000" progId="Equation.3">
                  <p:embed/>
                  <p:pic>
                    <p:nvPicPr>
                      <p:cNvPr id="0" name="Picture 1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75" y="4600575"/>
                        <a:ext cx="2935288" cy="77787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9525">
                        <a:solidFill>
                          <a:schemeClr val="bg2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" name="Group 71"/>
          <p:cNvGrpSpPr>
            <a:grpSpLocks/>
          </p:cNvGrpSpPr>
          <p:nvPr/>
        </p:nvGrpSpPr>
        <p:grpSpPr bwMode="auto">
          <a:xfrm>
            <a:off x="0" y="2852738"/>
            <a:ext cx="403225" cy="920750"/>
            <a:chOff x="0" y="1797"/>
            <a:chExt cx="254" cy="580"/>
          </a:xfrm>
        </p:grpSpPr>
        <p:sp>
          <p:nvSpPr>
            <p:cNvPr id="8318" name="Text Box 72"/>
            <p:cNvSpPr txBox="1">
              <a:spLocks noChangeArrowheads="1"/>
            </p:cNvSpPr>
            <p:nvPr/>
          </p:nvSpPr>
          <p:spPr bwMode="auto">
            <a:xfrm>
              <a:off x="18" y="1797"/>
              <a:ext cx="236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CA" sz="1400" i="1">
                  <a:solidFill>
                    <a:srgbClr val="CC3300"/>
                  </a:solidFill>
                  <a:latin typeface="Bookman Old Style" pitchFamily="18" charset="0"/>
                </a:rPr>
                <a:t>S</a:t>
              </a:r>
              <a:r>
                <a:rPr lang="en-CA" sz="1400" i="1" baseline="-25000">
                  <a:solidFill>
                    <a:srgbClr val="CC3300"/>
                  </a:solidFill>
                  <a:latin typeface="Bookman Old Style" pitchFamily="18" charset="0"/>
                </a:rPr>
                <a:t>3</a:t>
              </a:r>
            </a:p>
          </p:txBody>
        </p:sp>
        <p:grpSp>
          <p:nvGrpSpPr>
            <p:cNvPr id="8319" name="Group 73"/>
            <p:cNvGrpSpPr>
              <a:grpSpLocks/>
            </p:cNvGrpSpPr>
            <p:nvPr/>
          </p:nvGrpSpPr>
          <p:grpSpPr bwMode="auto">
            <a:xfrm>
              <a:off x="0" y="1984"/>
              <a:ext cx="216" cy="393"/>
              <a:chOff x="2944" y="1712"/>
              <a:chExt cx="216" cy="393"/>
            </a:xfrm>
          </p:grpSpPr>
          <p:sp>
            <p:nvSpPr>
              <p:cNvPr id="8320" name="Line 74"/>
              <p:cNvSpPr>
                <a:spLocks noChangeShapeType="1"/>
              </p:cNvSpPr>
              <p:nvPr/>
            </p:nvSpPr>
            <p:spPr bwMode="auto">
              <a:xfrm rot="5400000">
                <a:off x="2921" y="1991"/>
                <a:ext cx="229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oval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fr-FR"/>
              </a:p>
            </p:txBody>
          </p:sp>
          <p:grpSp>
            <p:nvGrpSpPr>
              <p:cNvPr id="8321" name="Group 75"/>
              <p:cNvGrpSpPr>
                <a:grpSpLocks/>
              </p:cNvGrpSpPr>
              <p:nvPr/>
            </p:nvGrpSpPr>
            <p:grpSpPr bwMode="auto">
              <a:xfrm>
                <a:off x="2944" y="1712"/>
                <a:ext cx="216" cy="216"/>
                <a:chOff x="1336" y="2976"/>
                <a:chExt cx="216" cy="216"/>
              </a:xfrm>
            </p:grpSpPr>
            <p:sp>
              <p:nvSpPr>
                <p:cNvPr id="8322" name="Oval 76"/>
                <p:cNvSpPr>
                  <a:spLocks noChangeArrowheads="1"/>
                </p:cNvSpPr>
                <p:nvPr/>
              </p:nvSpPr>
              <p:spPr bwMode="auto">
                <a:xfrm>
                  <a:off x="1336" y="2976"/>
                  <a:ext cx="216" cy="216"/>
                </a:xfrm>
                <a:prstGeom prst="ellipse">
                  <a:avLst/>
                </a:prstGeom>
                <a:solidFill>
                  <a:srgbClr val="EAEAEA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8323" name="Line 77"/>
                <p:cNvSpPr>
                  <a:spLocks noChangeShapeType="1"/>
                </p:cNvSpPr>
                <p:nvPr/>
              </p:nvSpPr>
              <p:spPr bwMode="auto">
                <a:xfrm flipV="1">
                  <a:off x="1397" y="2998"/>
                  <a:ext cx="114" cy="160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fr-FR"/>
                </a:p>
              </p:txBody>
            </p:sp>
          </p:grpSp>
        </p:grpSp>
      </p:grpSp>
      <p:grpSp>
        <p:nvGrpSpPr>
          <p:cNvPr id="24" name="Group 78"/>
          <p:cNvGrpSpPr>
            <a:grpSpLocks/>
          </p:cNvGrpSpPr>
          <p:nvPr/>
        </p:nvGrpSpPr>
        <p:grpSpPr bwMode="auto">
          <a:xfrm>
            <a:off x="0" y="2840038"/>
            <a:ext cx="1266825" cy="1138237"/>
            <a:chOff x="0" y="1789"/>
            <a:chExt cx="798" cy="717"/>
          </a:xfrm>
        </p:grpSpPr>
        <p:grpSp>
          <p:nvGrpSpPr>
            <p:cNvPr id="8299" name="Group 79"/>
            <p:cNvGrpSpPr>
              <a:grpSpLocks/>
            </p:cNvGrpSpPr>
            <p:nvPr/>
          </p:nvGrpSpPr>
          <p:grpSpPr bwMode="auto">
            <a:xfrm>
              <a:off x="672" y="2273"/>
              <a:ext cx="126" cy="233"/>
              <a:chOff x="1784" y="2057"/>
              <a:chExt cx="126" cy="233"/>
            </a:xfrm>
          </p:grpSpPr>
          <p:sp>
            <p:nvSpPr>
              <p:cNvPr id="8316" name="Rectangle 80"/>
              <p:cNvSpPr>
                <a:spLocks noChangeArrowheads="1"/>
              </p:cNvSpPr>
              <p:nvPr/>
            </p:nvSpPr>
            <p:spPr bwMode="auto">
              <a:xfrm rot="10800000" flipH="1">
                <a:off x="1883" y="2057"/>
                <a:ext cx="27" cy="233"/>
              </a:xfrm>
              <a:prstGeom prst="rect">
                <a:avLst/>
              </a:prstGeom>
              <a:solidFill>
                <a:schemeClr val="tx1"/>
              </a:solidFill>
              <a:ln w="508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8317" name="Line 81"/>
              <p:cNvSpPr>
                <a:spLocks noChangeShapeType="1"/>
              </p:cNvSpPr>
              <p:nvPr/>
            </p:nvSpPr>
            <p:spPr bwMode="auto">
              <a:xfrm rot="10800000">
                <a:off x="1784" y="2166"/>
                <a:ext cx="94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fr-FR"/>
              </a:p>
            </p:txBody>
          </p:sp>
        </p:grpSp>
        <p:sp>
          <p:nvSpPr>
            <p:cNvPr id="8300" name="Line 82"/>
            <p:cNvSpPr>
              <a:spLocks noChangeShapeType="1"/>
            </p:cNvSpPr>
            <p:nvPr/>
          </p:nvSpPr>
          <p:spPr bwMode="auto">
            <a:xfrm rot="10800000">
              <a:off x="0" y="2383"/>
              <a:ext cx="677" cy="0"/>
            </a:xfrm>
            <a:prstGeom prst="line">
              <a:avLst/>
            </a:prstGeom>
            <a:noFill/>
            <a:ln w="12700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fr-FR"/>
            </a:p>
          </p:txBody>
        </p:sp>
        <p:grpSp>
          <p:nvGrpSpPr>
            <p:cNvPr id="8301" name="Group 83"/>
            <p:cNvGrpSpPr>
              <a:grpSpLocks/>
            </p:cNvGrpSpPr>
            <p:nvPr/>
          </p:nvGrpSpPr>
          <p:grpSpPr bwMode="auto">
            <a:xfrm>
              <a:off x="264" y="1789"/>
              <a:ext cx="451" cy="588"/>
              <a:chOff x="264" y="1789"/>
              <a:chExt cx="451" cy="588"/>
            </a:xfrm>
          </p:grpSpPr>
          <p:grpSp>
            <p:nvGrpSpPr>
              <p:cNvPr id="8302" name="Group 84"/>
              <p:cNvGrpSpPr>
                <a:grpSpLocks/>
              </p:cNvGrpSpPr>
              <p:nvPr/>
            </p:nvGrpSpPr>
            <p:grpSpPr bwMode="auto">
              <a:xfrm>
                <a:off x="264" y="1797"/>
                <a:ext cx="245" cy="580"/>
                <a:chOff x="248" y="1797"/>
                <a:chExt cx="245" cy="580"/>
              </a:xfrm>
            </p:grpSpPr>
            <p:grpSp>
              <p:nvGrpSpPr>
                <p:cNvPr id="8310" name="Group 85"/>
                <p:cNvGrpSpPr>
                  <a:grpSpLocks/>
                </p:cNvGrpSpPr>
                <p:nvPr/>
              </p:nvGrpSpPr>
              <p:grpSpPr bwMode="auto">
                <a:xfrm>
                  <a:off x="248" y="1984"/>
                  <a:ext cx="216" cy="393"/>
                  <a:chOff x="2944" y="1712"/>
                  <a:chExt cx="216" cy="393"/>
                </a:xfrm>
              </p:grpSpPr>
              <p:sp>
                <p:nvSpPr>
                  <p:cNvPr id="8312" name="Line 86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2921" y="1991"/>
                    <a:ext cx="229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 type="oval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>
                    <a:spAutoFit/>
                  </a:bodyPr>
                  <a:lstStyle/>
                  <a:p>
                    <a:endParaRPr lang="fr-FR"/>
                  </a:p>
                </p:txBody>
              </p:sp>
              <p:grpSp>
                <p:nvGrpSpPr>
                  <p:cNvPr id="8313" name="Group 87"/>
                  <p:cNvGrpSpPr>
                    <a:grpSpLocks/>
                  </p:cNvGrpSpPr>
                  <p:nvPr/>
                </p:nvGrpSpPr>
                <p:grpSpPr bwMode="auto">
                  <a:xfrm>
                    <a:off x="2944" y="1712"/>
                    <a:ext cx="216" cy="216"/>
                    <a:chOff x="1336" y="2976"/>
                    <a:chExt cx="216" cy="216"/>
                  </a:xfrm>
                </p:grpSpPr>
                <p:sp>
                  <p:nvSpPr>
                    <p:cNvPr id="8314" name="Oval 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36" y="2976"/>
                      <a:ext cx="216" cy="216"/>
                    </a:xfrm>
                    <a:prstGeom prst="ellipse">
                      <a:avLst/>
                    </a:prstGeom>
                    <a:solidFill>
                      <a:srgbClr val="99FF33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fr-FR"/>
                    </a:p>
                  </p:txBody>
                </p:sp>
                <p:sp>
                  <p:nvSpPr>
                    <p:cNvPr id="8315" name="Line 89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1397" y="2998"/>
                      <a:ext cx="114" cy="16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99"/>
                      </a:solidFill>
                      <a:round/>
                      <a:headEnd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anchor="ctr">
                      <a:spAutoFit/>
                    </a:bodyPr>
                    <a:lstStyle/>
                    <a:p>
                      <a:endParaRPr lang="fr-FR"/>
                    </a:p>
                  </p:txBody>
                </p:sp>
              </p:grpSp>
            </p:grpSp>
            <p:sp>
              <p:nvSpPr>
                <p:cNvPr id="8311" name="Text Box 90"/>
                <p:cNvSpPr txBox="1">
                  <a:spLocks noChangeArrowheads="1"/>
                </p:cNvSpPr>
                <p:nvPr/>
              </p:nvSpPr>
              <p:spPr bwMode="auto">
                <a:xfrm>
                  <a:off x="258" y="1797"/>
                  <a:ext cx="235" cy="1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508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CA" sz="1400" i="1">
                      <a:solidFill>
                        <a:srgbClr val="CC3300"/>
                      </a:solidFill>
                      <a:latin typeface="Bookman Old Style" pitchFamily="18" charset="0"/>
                    </a:rPr>
                    <a:t>S</a:t>
                  </a:r>
                  <a:r>
                    <a:rPr lang="en-CA" sz="1400" i="1" baseline="-25000">
                      <a:solidFill>
                        <a:srgbClr val="CC3300"/>
                      </a:solidFill>
                      <a:latin typeface="Bookman Old Style" pitchFamily="18" charset="0"/>
                    </a:rPr>
                    <a:t>2</a:t>
                  </a:r>
                </a:p>
              </p:txBody>
            </p:sp>
          </p:grpSp>
          <p:grpSp>
            <p:nvGrpSpPr>
              <p:cNvPr id="8303" name="Group 91"/>
              <p:cNvGrpSpPr>
                <a:grpSpLocks/>
              </p:cNvGrpSpPr>
              <p:nvPr/>
            </p:nvGrpSpPr>
            <p:grpSpPr bwMode="auto">
              <a:xfrm>
                <a:off x="469" y="1789"/>
                <a:ext cx="246" cy="580"/>
                <a:chOff x="3485" y="2037"/>
                <a:chExt cx="246" cy="580"/>
              </a:xfrm>
            </p:grpSpPr>
            <p:grpSp>
              <p:nvGrpSpPr>
                <p:cNvPr id="8304" name="Group 92"/>
                <p:cNvGrpSpPr>
                  <a:grpSpLocks/>
                </p:cNvGrpSpPr>
                <p:nvPr/>
              </p:nvGrpSpPr>
              <p:grpSpPr bwMode="auto">
                <a:xfrm>
                  <a:off x="3512" y="2224"/>
                  <a:ext cx="216" cy="393"/>
                  <a:chOff x="2944" y="1712"/>
                  <a:chExt cx="216" cy="393"/>
                </a:xfrm>
              </p:grpSpPr>
              <p:sp>
                <p:nvSpPr>
                  <p:cNvPr id="8306" name="Line 93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2921" y="1991"/>
                    <a:ext cx="229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 type="oval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>
                    <a:spAutoFit/>
                  </a:bodyPr>
                  <a:lstStyle/>
                  <a:p>
                    <a:endParaRPr lang="fr-FR"/>
                  </a:p>
                </p:txBody>
              </p:sp>
              <p:grpSp>
                <p:nvGrpSpPr>
                  <p:cNvPr id="8307" name="Group 94"/>
                  <p:cNvGrpSpPr>
                    <a:grpSpLocks/>
                  </p:cNvGrpSpPr>
                  <p:nvPr/>
                </p:nvGrpSpPr>
                <p:grpSpPr bwMode="auto">
                  <a:xfrm>
                    <a:off x="2944" y="1712"/>
                    <a:ext cx="216" cy="216"/>
                    <a:chOff x="1336" y="2976"/>
                    <a:chExt cx="216" cy="216"/>
                  </a:xfrm>
                </p:grpSpPr>
                <p:sp>
                  <p:nvSpPr>
                    <p:cNvPr id="8308" name="Oval 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36" y="2976"/>
                      <a:ext cx="216" cy="216"/>
                    </a:xfrm>
                    <a:prstGeom prst="ellipse">
                      <a:avLst/>
                    </a:prstGeom>
                    <a:solidFill>
                      <a:srgbClr val="FF9966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fr-FR"/>
                    </a:p>
                  </p:txBody>
                </p:sp>
                <p:sp>
                  <p:nvSpPr>
                    <p:cNvPr id="8309" name="Line 96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1397" y="2998"/>
                      <a:ext cx="114" cy="16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99"/>
                      </a:solidFill>
                      <a:round/>
                      <a:headEnd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anchor="ctr">
                      <a:spAutoFit/>
                    </a:bodyPr>
                    <a:lstStyle/>
                    <a:p>
                      <a:endParaRPr lang="fr-FR"/>
                    </a:p>
                  </p:txBody>
                </p:sp>
              </p:grpSp>
            </p:grpSp>
            <p:sp>
              <p:nvSpPr>
                <p:cNvPr id="8305" name="Text Box 97"/>
                <p:cNvSpPr txBox="1">
                  <a:spLocks noChangeArrowheads="1"/>
                </p:cNvSpPr>
                <p:nvPr/>
              </p:nvSpPr>
              <p:spPr bwMode="auto">
                <a:xfrm>
                  <a:off x="3485" y="2037"/>
                  <a:ext cx="246" cy="1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508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CA" sz="1400" b="1" i="1">
                      <a:solidFill>
                        <a:srgbClr val="CC3300"/>
                      </a:solidFill>
                      <a:latin typeface="Bookman Old Style" pitchFamily="18" charset="0"/>
                    </a:rPr>
                    <a:t>S</a:t>
                  </a:r>
                  <a:r>
                    <a:rPr lang="en-CA" sz="1400" b="1" i="1" baseline="-25000">
                      <a:solidFill>
                        <a:srgbClr val="CC3300"/>
                      </a:solidFill>
                      <a:latin typeface="Bookman Old Style" pitchFamily="18" charset="0"/>
                    </a:rPr>
                    <a:t>1</a:t>
                  </a:r>
                </a:p>
              </p:txBody>
            </p:sp>
          </p:grpSp>
        </p:grpSp>
      </p:grpSp>
      <p:grpSp>
        <p:nvGrpSpPr>
          <p:cNvPr id="5153" name="Group 98"/>
          <p:cNvGrpSpPr>
            <a:grpSpLocks/>
          </p:cNvGrpSpPr>
          <p:nvPr/>
        </p:nvGrpSpPr>
        <p:grpSpPr bwMode="auto">
          <a:xfrm>
            <a:off x="2886075" y="3170238"/>
            <a:ext cx="754063" cy="766762"/>
            <a:chOff x="3122" y="1965"/>
            <a:chExt cx="475" cy="483"/>
          </a:xfrm>
        </p:grpSpPr>
        <p:grpSp>
          <p:nvGrpSpPr>
            <p:cNvPr id="8291" name="Group 99"/>
            <p:cNvGrpSpPr>
              <a:grpSpLocks/>
            </p:cNvGrpSpPr>
            <p:nvPr/>
          </p:nvGrpSpPr>
          <p:grpSpPr bwMode="auto">
            <a:xfrm>
              <a:off x="3122" y="1976"/>
              <a:ext cx="216" cy="472"/>
              <a:chOff x="648" y="1120"/>
              <a:chExt cx="216" cy="472"/>
            </a:xfrm>
          </p:grpSpPr>
          <p:grpSp>
            <p:nvGrpSpPr>
              <p:cNvPr id="8293" name="Group 100"/>
              <p:cNvGrpSpPr>
                <a:grpSpLocks/>
              </p:cNvGrpSpPr>
              <p:nvPr/>
            </p:nvGrpSpPr>
            <p:grpSpPr bwMode="auto">
              <a:xfrm>
                <a:off x="648" y="1120"/>
                <a:ext cx="216" cy="216"/>
                <a:chOff x="1336" y="2976"/>
                <a:chExt cx="216" cy="216"/>
              </a:xfrm>
            </p:grpSpPr>
            <p:sp>
              <p:nvSpPr>
                <p:cNvPr id="8297" name="Oval 101"/>
                <p:cNvSpPr>
                  <a:spLocks noChangeArrowheads="1"/>
                </p:cNvSpPr>
                <p:nvPr/>
              </p:nvSpPr>
              <p:spPr bwMode="auto">
                <a:xfrm>
                  <a:off x="1336" y="2976"/>
                  <a:ext cx="216" cy="216"/>
                </a:xfrm>
                <a:prstGeom prst="ellipse">
                  <a:avLst/>
                </a:prstGeom>
                <a:solidFill>
                  <a:srgbClr val="FFFF00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8298" name="Line 102"/>
                <p:cNvSpPr>
                  <a:spLocks noChangeShapeType="1"/>
                </p:cNvSpPr>
                <p:nvPr/>
              </p:nvSpPr>
              <p:spPr bwMode="auto">
                <a:xfrm flipV="1">
                  <a:off x="1397" y="2998"/>
                  <a:ext cx="114" cy="160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fr-FR"/>
                </a:p>
              </p:txBody>
            </p:sp>
          </p:grpSp>
          <p:sp>
            <p:nvSpPr>
              <p:cNvPr id="8294" name="Line 103"/>
              <p:cNvSpPr>
                <a:spLocks noChangeShapeType="1"/>
              </p:cNvSpPr>
              <p:nvPr/>
            </p:nvSpPr>
            <p:spPr bwMode="auto">
              <a:xfrm>
                <a:off x="760" y="1344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8295" name="Line 104"/>
              <p:cNvSpPr>
                <a:spLocks noChangeShapeType="1"/>
              </p:cNvSpPr>
              <p:nvPr/>
            </p:nvSpPr>
            <p:spPr bwMode="auto">
              <a:xfrm>
                <a:off x="712" y="1448"/>
                <a:ext cx="0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8296" name="Line 105"/>
              <p:cNvSpPr>
                <a:spLocks noChangeShapeType="1"/>
              </p:cNvSpPr>
              <p:nvPr/>
            </p:nvSpPr>
            <p:spPr bwMode="auto">
              <a:xfrm>
                <a:off x="800" y="1448"/>
                <a:ext cx="0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8292" name="Text Box 106"/>
            <p:cNvSpPr txBox="1">
              <a:spLocks noChangeArrowheads="1"/>
            </p:cNvSpPr>
            <p:nvPr/>
          </p:nvSpPr>
          <p:spPr bwMode="auto">
            <a:xfrm>
              <a:off x="3354" y="1965"/>
              <a:ext cx="2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CA" sz="1400" b="1" i="1">
                  <a:solidFill>
                    <a:srgbClr val="CC3300"/>
                  </a:solidFill>
                  <a:latin typeface="Bookman Old Style" pitchFamily="18" charset="0"/>
                </a:rPr>
                <a:t>F</a:t>
              </a:r>
              <a:r>
                <a:rPr lang="en-CA" sz="1400" b="1" i="1" baseline="-25000">
                  <a:solidFill>
                    <a:srgbClr val="CC3300"/>
                  </a:solidFill>
                  <a:latin typeface="Bookman Old Style" pitchFamily="18" charset="0"/>
                </a:rPr>
                <a:t>2</a:t>
              </a:r>
            </a:p>
          </p:txBody>
        </p:sp>
      </p:grpSp>
      <p:grpSp>
        <p:nvGrpSpPr>
          <p:cNvPr id="5167" name="Group 107"/>
          <p:cNvGrpSpPr>
            <a:grpSpLocks/>
          </p:cNvGrpSpPr>
          <p:nvPr/>
        </p:nvGrpSpPr>
        <p:grpSpPr bwMode="auto">
          <a:xfrm>
            <a:off x="1209675" y="1214438"/>
            <a:ext cx="701675" cy="779462"/>
            <a:chOff x="754" y="861"/>
            <a:chExt cx="443" cy="475"/>
          </a:xfrm>
        </p:grpSpPr>
        <p:sp>
          <p:nvSpPr>
            <p:cNvPr id="8283" name="Text Box 108"/>
            <p:cNvSpPr txBox="1">
              <a:spLocks noChangeArrowheads="1"/>
            </p:cNvSpPr>
            <p:nvPr/>
          </p:nvSpPr>
          <p:spPr bwMode="auto">
            <a:xfrm>
              <a:off x="954" y="861"/>
              <a:ext cx="243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CA" sz="1400" b="1" i="1">
                  <a:solidFill>
                    <a:srgbClr val="CC3300"/>
                  </a:solidFill>
                  <a:latin typeface="Bookman Old Style" pitchFamily="18" charset="0"/>
                </a:rPr>
                <a:t>F</a:t>
              </a:r>
              <a:r>
                <a:rPr lang="en-CA" sz="1400" b="1" i="1" baseline="-25000">
                  <a:solidFill>
                    <a:srgbClr val="CC3300"/>
                  </a:solidFill>
                  <a:latin typeface="Bookman Old Style" pitchFamily="18" charset="0"/>
                </a:rPr>
                <a:t>1</a:t>
              </a:r>
            </a:p>
          </p:txBody>
        </p:sp>
        <p:grpSp>
          <p:nvGrpSpPr>
            <p:cNvPr id="8284" name="Group 109"/>
            <p:cNvGrpSpPr>
              <a:grpSpLocks/>
            </p:cNvGrpSpPr>
            <p:nvPr/>
          </p:nvGrpSpPr>
          <p:grpSpPr bwMode="auto">
            <a:xfrm>
              <a:off x="754" y="864"/>
              <a:ext cx="216" cy="472"/>
              <a:chOff x="648" y="1120"/>
              <a:chExt cx="216" cy="472"/>
            </a:xfrm>
          </p:grpSpPr>
          <p:grpSp>
            <p:nvGrpSpPr>
              <p:cNvPr id="8285" name="Group 110"/>
              <p:cNvGrpSpPr>
                <a:grpSpLocks/>
              </p:cNvGrpSpPr>
              <p:nvPr/>
            </p:nvGrpSpPr>
            <p:grpSpPr bwMode="auto">
              <a:xfrm>
                <a:off x="648" y="1120"/>
                <a:ext cx="216" cy="216"/>
                <a:chOff x="1336" y="2976"/>
                <a:chExt cx="216" cy="216"/>
              </a:xfrm>
            </p:grpSpPr>
            <p:sp>
              <p:nvSpPr>
                <p:cNvPr id="8289" name="Oval 111"/>
                <p:cNvSpPr>
                  <a:spLocks noChangeArrowheads="1"/>
                </p:cNvSpPr>
                <p:nvPr/>
              </p:nvSpPr>
              <p:spPr bwMode="auto">
                <a:xfrm>
                  <a:off x="1336" y="2976"/>
                  <a:ext cx="216" cy="216"/>
                </a:xfrm>
                <a:prstGeom prst="ellipse">
                  <a:avLst/>
                </a:prstGeom>
                <a:solidFill>
                  <a:srgbClr val="FFFF00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8290" name="Line 112"/>
                <p:cNvSpPr>
                  <a:spLocks noChangeShapeType="1"/>
                </p:cNvSpPr>
                <p:nvPr/>
              </p:nvSpPr>
              <p:spPr bwMode="auto">
                <a:xfrm flipV="1">
                  <a:off x="1397" y="2998"/>
                  <a:ext cx="114" cy="160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fr-FR"/>
                </a:p>
              </p:txBody>
            </p:sp>
          </p:grpSp>
          <p:sp>
            <p:nvSpPr>
              <p:cNvPr id="8286" name="Line 113"/>
              <p:cNvSpPr>
                <a:spLocks noChangeShapeType="1"/>
              </p:cNvSpPr>
              <p:nvPr/>
            </p:nvSpPr>
            <p:spPr bwMode="auto">
              <a:xfrm>
                <a:off x="760" y="1344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8287" name="Line 114"/>
              <p:cNvSpPr>
                <a:spLocks noChangeShapeType="1"/>
              </p:cNvSpPr>
              <p:nvPr/>
            </p:nvSpPr>
            <p:spPr bwMode="auto">
              <a:xfrm>
                <a:off x="712" y="1448"/>
                <a:ext cx="0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8288" name="Line 115"/>
              <p:cNvSpPr>
                <a:spLocks noChangeShapeType="1"/>
              </p:cNvSpPr>
              <p:nvPr/>
            </p:nvSpPr>
            <p:spPr bwMode="auto">
              <a:xfrm>
                <a:off x="800" y="1448"/>
                <a:ext cx="0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</p:grpSp>
      <p:graphicFrame>
        <p:nvGraphicFramePr>
          <p:cNvPr id="600180" name="Object 116"/>
          <p:cNvGraphicFramePr>
            <a:graphicFrameLocks noChangeAspect="1"/>
          </p:cNvGraphicFramePr>
          <p:nvPr/>
        </p:nvGraphicFramePr>
        <p:xfrm>
          <a:off x="474663" y="5629275"/>
          <a:ext cx="1744662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28" name="Equation" r:id="rId8" imgW="1193800" imgH="292100" progId="Equation.3">
                  <p:embed/>
                </p:oleObj>
              </mc:Choice>
              <mc:Fallback>
                <p:oleObj name="Equation" r:id="rId8" imgW="1193800" imgH="292100" progId="Equation.3">
                  <p:embed/>
                  <p:pic>
                    <p:nvPicPr>
                      <p:cNvPr id="0" name="Picture 1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663" y="5629275"/>
                        <a:ext cx="1744662" cy="461963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9525">
                        <a:solidFill>
                          <a:schemeClr val="bg2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0181" name="Line 117"/>
          <p:cNvSpPr>
            <a:spLocks noChangeShapeType="1"/>
          </p:cNvSpPr>
          <p:nvPr/>
        </p:nvSpPr>
        <p:spPr bwMode="auto">
          <a:xfrm flipH="1">
            <a:off x="508000" y="1917700"/>
            <a:ext cx="876300" cy="294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oval" w="sm" len="sm"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graphicFrame>
        <p:nvGraphicFramePr>
          <p:cNvPr id="600182" name="Object 118"/>
          <p:cNvGraphicFramePr>
            <a:graphicFrameLocks noChangeAspect="1"/>
          </p:cNvGraphicFramePr>
          <p:nvPr/>
        </p:nvGraphicFramePr>
        <p:xfrm>
          <a:off x="501650" y="5610225"/>
          <a:ext cx="221932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29" name="Equation" r:id="rId10" imgW="1320227" imgH="266584" progId="Equation.3">
                  <p:embed/>
                </p:oleObj>
              </mc:Choice>
              <mc:Fallback>
                <p:oleObj name="Equation" r:id="rId10" imgW="1320227" imgH="266584" progId="Equation.3">
                  <p:embed/>
                  <p:pic>
                    <p:nvPicPr>
                      <p:cNvPr id="0" name="Picture 1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" y="5610225"/>
                        <a:ext cx="2219325" cy="48577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9525">
                        <a:solidFill>
                          <a:schemeClr val="bg2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0183" name="Text Box 119"/>
          <p:cNvSpPr txBox="1">
            <a:spLocks noChangeArrowheads="1"/>
          </p:cNvSpPr>
          <p:nvPr/>
        </p:nvSpPr>
        <p:spPr bwMode="auto">
          <a:xfrm>
            <a:off x="4668838" y="3498850"/>
            <a:ext cx="3154261" cy="400110"/>
          </a:xfrm>
          <a:prstGeom prst="rect">
            <a:avLst/>
          </a:prstGeom>
          <a:solidFill>
            <a:srgbClr val="3366CC"/>
          </a:solidFill>
          <a:ln w="31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Arial Unicode MS" pitchFamily="34" charset="-128"/>
                <a:cs typeface="Arial" charset="0"/>
                <a:sym typeface="Monotype Sorts" pitchFamily="2" charset="2"/>
              </a:rPr>
              <a:t>Redondance</a:t>
            </a:r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Arial Unicode MS" pitchFamily="34" charset="-128"/>
                <a:cs typeface="Arial" charset="0"/>
                <a:sym typeface="Monotype Sorts" pitchFamily="2" charset="2"/>
              </a:rPr>
              <a:t> </a:t>
            </a:r>
            <a:r>
              <a:rPr lang="en-US" sz="2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Arial Unicode MS" pitchFamily="34" charset="-128"/>
                <a:cs typeface="Arial" charset="0"/>
                <a:sym typeface="Monotype Sorts" pitchFamily="2" charset="2"/>
              </a:rPr>
              <a:t>Analytique</a:t>
            </a:r>
            <a:endParaRPr lang="en-CA" sz="20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  <a:ea typeface="Arial Unicode MS" pitchFamily="34" charset="-128"/>
              <a:cs typeface="Arial" charset="0"/>
            </a:endParaRPr>
          </a:p>
        </p:txBody>
      </p:sp>
      <p:grpSp>
        <p:nvGrpSpPr>
          <p:cNvPr id="5170" name="Group 120"/>
          <p:cNvGrpSpPr>
            <a:grpSpLocks/>
          </p:cNvGrpSpPr>
          <p:nvPr/>
        </p:nvGrpSpPr>
        <p:grpSpPr bwMode="auto">
          <a:xfrm>
            <a:off x="965200" y="3238500"/>
            <a:ext cx="1193800" cy="1727200"/>
            <a:chOff x="608" y="2040"/>
            <a:chExt cx="752" cy="1088"/>
          </a:xfrm>
        </p:grpSpPr>
        <p:sp>
          <p:nvSpPr>
            <p:cNvPr id="8281" name="Line 121"/>
            <p:cNvSpPr>
              <a:spLocks noChangeShapeType="1"/>
            </p:cNvSpPr>
            <p:nvPr/>
          </p:nvSpPr>
          <p:spPr bwMode="auto">
            <a:xfrm>
              <a:off x="608" y="2040"/>
              <a:ext cx="240" cy="108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oval" w="sm" len="sm"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8282" name="Line 122"/>
            <p:cNvSpPr>
              <a:spLocks noChangeShapeType="1"/>
            </p:cNvSpPr>
            <p:nvPr/>
          </p:nvSpPr>
          <p:spPr bwMode="auto">
            <a:xfrm>
              <a:off x="616" y="2072"/>
              <a:ext cx="744" cy="10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oval" w="sm" len="sm"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5171" name="Group 123"/>
          <p:cNvGrpSpPr>
            <a:grpSpLocks/>
          </p:cNvGrpSpPr>
          <p:nvPr/>
        </p:nvGrpSpPr>
        <p:grpSpPr bwMode="auto">
          <a:xfrm>
            <a:off x="1524000" y="3835400"/>
            <a:ext cx="469900" cy="1003300"/>
            <a:chOff x="1536" y="560"/>
            <a:chExt cx="296" cy="632"/>
          </a:xfrm>
        </p:grpSpPr>
        <p:sp>
          <p:nvSpPr>
            <p:cNvPr id="8279" name="AutoShape 124"/>
            <p:cNvSpPr>
              <a:spLocks noChangeArrowheads="1"/>
            </p:cNvSpPr>
            <p:nvPr/>
          </p:nvSpPr>
          <p:spPr bwMode="auto">
            <a:xfrm rot="5400000">
              <a:off x="1368" y="728"/>
              <a:ext cx="632" cy="296"/>
            </a:xfrm>
            <a:prstGeom prst="rightArrowCallout">
              <a:avLst>
                <a:gd name="adj1" fmla="val 25000"/>
                <a:gd name="adj2" fmla="val 25000"/>
                <a:gd name="adj3" fmla="val 35586"/>
                <a:gd name="adj4" fmla="val 66667"/>
              </a:avLst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280" name="Text Box 125"/>
            <p:cNvSpPr txBox="1">
              <a:spLocks noChangeArrowheads="1"/>
            </p:cNvSpPr>
            <p:nvPr/>
          </p:nvSpPr>
          <p:spPr bwMode="auto">
            <a:xfrm>
              <a:off x="1574" y="594"/>
              <a:ext cx="189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fr-FR" b="1">
                  <a:solidFill>
                    <a:schemeClr val="bg1"/>
                  </a:solidFill>
                  <a:latin typeface="Times New Roman" pitchFamily="18" charset="0"/>
                </a:rPr>
                <a:t>?</a:t>
              </a:r>
              <a:endParaRPr lang="en-US" b="1">
                <a:solidFill>
                  <a:schemeClr val="bg1"/>
                </a:solidFill>
                <a:latin typeface="Times New Roman" pitchFamily="18" charset="0"/>
              </a:endParaRPr>
            </a:p>
          </p:txBody>
        </p:sp>
      </p:grpSp>
      <p:sp>
        <p:nvSpPr>
          <p:cNvPr id="600190" name="Rectangle 126"/>
          <p:cNvSpPr>
            <a:spLocks noChangeArrowheads="1"/>
          </p:cNvSpPr>
          <p:nvPr/>
        </p:nvSpPr>
        <p:spPr bwMode="auto">
          <a:xfrm>
            <a:off x="-17392" y="2921000"/>
            <a:ext cx="774700" cy="9779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fr-FR"/>
          </a:p>
        </p:txBody>
      </p:sp>
      <p:grpSp>
        <p:nvGrpSpPr>
          <p:cNvPr id="5172" name="Group 127"/>
          <p:cNvGrpSpPr>
            <a:grpSpLocks/>
          </p:cNvGrpSpPr>
          <p:nvPr/>
        </p:nvGrpSpPr>
        <p:grpSpPr bwMode="auto">
          <a:xfrm>
            <a:off x="596900" y="3352800"/>
            <a:ext cx="2451100" cy="2565400"/>
            <a:chOff x="376" y="2112"/>
            <a:chExt cx="1544" cy="1616"/>
          </a:xfrm>
        </p:grpSpPr>
        <p:sp>
          <p:nvSpPr>
            <p:cNvPr id="8277" name="Line 128"/>
            <p:cNvSpPr>
              <a:spLocks noChangeShapeType="1"/>
            </p:cNvSpPr>
            <p:nvPr/>
          </p:nvSpPr>
          <p:spPr bwMode="auto">
            <a:xfrm flipH="1">
              <a:off x="376" y="2408"/>
              <a:ext cx="1544" cy="121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oval" w="sm" len="sm"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8278" name="Line 129"/>
            <p:cNvSpPr>
              <a:spLocks noChangeShapeType="1"/>
            </p:cNvSpPr>
            <p:nvPr/>
          </p:nvSpPr>
          <p:spPr bwMode="auto">
            <a:xfrm>
              <a:off x="632" y="2112"/>
              <a:ext cx="448" cy="161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oval" w="sm" len="sm"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5173" name="Group 130"/>
          <p:cNvGrpSpPr>
            <a:grpSpLocks/>
          </p:cNvGrpSpPr>
          <p:nvPr/>
        </p:nvGrpSpPr>
        <p:grpSpPr bwMode="auto">
          <a:xfrm>
            <a:off x="4214813" y="4429125"/>
            <a:ext cx="4714875" cy="714375"/>
            <a:chOff x="2576" y="2826"/>
            <a:chExt cx="2970" cy="450"/>
          </a:xfrm>
        </p:grpSpPr>
        <p:sp>
          <p:nvSpPr>
            <p:cNvPr id="8271" name="Rectangle 131"/>
            <p:cNvSpPr>
              <a:spLocks noChangeArrowheads="1"/>
            </p:cNvSpPr>
            <p:nvPr/>
          </p:nvSpPr>
          <p:spPr bwMode="auto">
            <a:xfrm>
              <a:off x="2576" y="2826"/>
              <a:ext cx="2970" cy="450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600196" name="Text Box 132"/>
            <p:cNvSpPr txBox="1">
              <a:spLocks noChangeArrowheads="1"/>
            </p:cNvSpPr>
            <p:nvPr/>
          </p:nvSpPr>
          <p:spPr bwMode="auto">
            <a:xfrm>
              <a:off x="3649" y="2989"/>
              <a:ext cx="691" cy="213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eaLnBrk="0" fontAlgn="auto" hangingPunct="0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CA" sz="1600" b="1" i="1" dirty="0" err="1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man Old Style" pitchFamily="18" charset="0"/>
                </a:rPr>
                <a:t>fuite</a:t>
              </a:r>
              <a:endParaRPr lang="en-CA" sz="1600" b="1" i="1" baseline="-25000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</a:endParaRPr>
            </a:p>
          </p:txBody>
        </p:sp>
        <p:sp>
          <p:nvSpPr>
            <p:cNvPr id="600197" name="Text Box 133"/>
            <p:cNvSpPr txBox="1">
              <a:spLocks noChangeArrowheads="1"/>
            </p:cNvSpPr>
            <p:nvPr/>
          </p:nvSpPr>
          <p:spPr bwMode="auto">
            <a:xfrm>
              <a:off x="3218" y="3007"/>
              <a:ext cx="266" cy="213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fontAlgn="auto" hangingPunct="0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CA" sz="1600" b="1" i="1" dirty="0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man Old Style" pitchFamily="18" charset="0"/>
                </a:rPr>
                <a:t>S</a:t>
              </a:r>
              <a:r>
                <a:rPr lang="en-CA" sz="1600" b="1" i="1" baseline="-25000" dirty="0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man Old Style" pitchFamily="18" charset="0"/>
                </a:rPr>
                <a:t>1</a:t>
              </a:r>
            </a:p>
          </p:txBody>
        </p:sp>
        <p:sp>
          <p:nvSpPr>
            <p:cNvPr id="600198" name="Text Box 134"/>
            <p:cNvSpPr txBox="1">
              <a:spLocks noChangeArrowheads="1"/>
            </p:cNvSpPr>
            <p:nvPr/>
          </p:nvSpPr>
          <p:spPr bwMode="auto">
            <a:xfrm>
              <a:off x="2762" y="3007"/>
              <a:ext cx="261" cy="213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fontAlgn="auto" hangingPunct="0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CA" sz="1600" b="1" i="1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man Old Style" pitchFamily="18" charset="0"/>
                </a:rPr>
                <a:t>F</a:t>
              </a:r>
              <a:r>
                <a:rPr lang="en-CA" sz="1600" b="1" i="1" baseline="-25000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man Old Style" pitchFamily="18" charset="0"/>
                </a:rPr>
                <a:t>1</a:t>
              </a:r>
            </a:p>
          </p:txBody>
        </p:sp>
        <p:sp>
          <p:nvSpPr>
            <p:cNvPr id="600199" name="Text Box 135"/>
            <p:cNvSpPr txBox="1">
              <a:spLocks noChangeArrowheads="1"/>
            </p:cNvSpPr>
            <p:nvPr/>
          </p:nvSpPr>
          <p:spPr bwMode="auto">
            <a:xfrm>
              <a:off x="4370" y="3013"/>
              <a:ext cx="679" cy="213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fontAlgn="auto" hangingPunct="0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CA" sz="1600" b="1" i="1" dirty="0" err="1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man Old Style" pitchFamily="18" charset="0"/>
                </a:rPr>
                <a:t>Vanne</a:t>
              </a:r>
              <a:r>
                <a:rPr lang="en-CA" sz="1600" b="1" i="1" dirty="0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man Old Style" pitchFamily="18" charset="0"/>
                </a:rPr>
                <a:t> R</a:t>
              </a:r>
              <a:endParaRPr lang="en-CA" sz="1600" b="1" i="1" baseline="-25000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</a:endParaRPr>
            </a:p>
          </p:txBody>
        </p:sp>
        <p:sp>
          <p:nvSpPr>
            <p:cNvPr id="600200" name="Text Box 136"/>
            <p:cNvSpPr txBox="1">
              <a:spLocks noChangeArrowheads="1"/>
            </p:cNvSpPr>
            <p:nvPr/>
          </p:nvSpPr>
          <p:spPr bwMode="auto">
            <a:xfrm>
              <a:off x="5132" y="2959"/>
              <a:ext cx="261" cy="213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fontAlgn="auto" hangingPunct="0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CA" sz="1600" b="1" i="1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man Old Style" pitchFamily="18" charset="0"/>
                </a:rPr>
                <a:t>F</a:t>
              </a:r>
              <a:r>
                <a:rPr lang="en-CA" sz="1600" b="1" i="1" baseline="-25000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man Old Style" pitchFamily="18" charset="0"/>
                </a:rPr>
                <a:t>2</a:t>
              </a:r>
            </a:p>
          </p:txBody>
        </p:sp>
      </p:grpSp>
      <p:grpSp>
        <p:nvGrpSpPr>
          <p:cNvPr id="5174" name="Group 137"/>
          <p:cNvGrpSpPr>
            <a:grpSpLocks/>
          </p:cNvGrpSpPr>
          <p:nvPr/>
        </p:nvGrpSpPr>
        <p:grpSpPr bwMode="auto">
          <a:xfrm>
            <a:off x="3554413" y="5175250"/>
            <a:ext cx="736600" cy="1270000"/>
            <a:chOff x="2160" y="3296"/>
            <a:chExt cx="464" cy="800"/>
          </a:xfrm>
        </p:grpSpPr>
        <p:sp>
          <p:nvSpPr>
            <p:cNvPr id="8267" name="Rectangle 138"/>
            <p:cNvSpPr>
              <a:spLocks noChangeArrowheads="1"/>
            </p:cNvSpPr>
            <p:nvPr/>
          </p:nvSpPr>
          <p:spPr bwMode="auto">
            <a:xfrm>
              <a:off x="2160" y="3296"/>
              <a:ext cx="464" cy="800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grpSp>
          <p:nvGrpSpPr>
            <p:cNvPr id="8268" name="Group 139"/>
            <p:cNvGrpSpPr>
              <a:grpSpLocks/>
            </p:cNvGrpSpPr>
            <p:nvPr/>
          </p:nvGrpSpPr>
          <p:grpSpPr bwMode="auto">
            <a:xfrm>
              <a:off x="2213" y="3329"/>
              <a:ext cx="382" cy="627"/>
              <a:chOff x="2213" y="3329"/>
              <a:chExt cx="382" cy="627"/>
            </a:xfrm>
          </p:grpSpPr>
          <p:sp>
            <p:nvSpPr>
              <p:cNvPr id="8269" name="Text Box 140"/>
              <p:cNvSpPr txBox="1">
                <a:spLocks noChangeArrowheads="1"/>
              </p:cNvSpPr>
              <p:nvPr/>
            </p:nvSpPr>
            <p:spPr bwMode="auto">
              <a:xfrm>
                <a:off x="2213" y="3329"/>
                <a:ext cx="31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508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CA" sz="2000" b="1" i="1">
                    <a:latin typeface="Bookman Old Style" pitchFamily="18" charset="0"/>
                  </a:rPr>
                  <a:t>r</a:t>
                </a:r>
                <a:r>
                  <a:rPr lang="en-CA" sz="2000" b="1" i="1" baseline="-25000">
                    <a:latin typeface="Bookman Old Style" pitchFamily="18" charset="0"/>
                  </a:rPr>
                  <a:t>1</a:t>
                </a:r>
              </a:p>
            </p:txBody>
          </p:sp>
          <p:sp>
            <p:nvSpPr>
              <p:cNvPr id="8270" name="Text Box 141"/>
              <p:cNvSpPr txBox="1">
                <a:spLocks noChangeArrowheads="1"/>
              </p:cNvSpPr>
              <p:nvPr/>
            </p:nvSpPr>
            <p:spPr bwMode="auto">
              <a:xfrm>
                <a:off x="2272" y="3706"/>
                <a:ext cx="32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508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CA" sz="2000" b="1" i="1">
                    <a:latin typeface="Bookman Old Style" pitchFamily="18" charset="0"/>
                  </a:rPr>
                  <a:t>r</a:t>
                </a:r>
                <a:r>
                  <a:rPr lang="en-CA" sz="2000" b="1" i="1" baseline="-25000">
                    <a:latin typeface="Bookman Old Style" pitchFamily="18" charset="0"/>
                  </a:rPr>
                  <a:t>2</a:t>
                </a:r>
              </a:p>
            </p:txBody>
          </p:sp>
        </p:grpSp>
      </p:grpSp>
      <p:grpSp>
        <p:nvGrpSpPr>
          <p:cNvPr id="5176" name="Group 142"/>
          <p:cNvGrpSpPr>
            <a:grpSpLocks/>
          </p:cNvGrpSpPr>
          <p:nvPr/>
        </p:nvGrpSpPr>
        <p:grpSpPr bwMode="auto">
          <a:xfrm>
            <a:off x="4543425" y="5243513"/>
            <a:ext cx="4237038" cy="1079500"/>
            <a:chOff x="2871" y="3276"/>
            <a:chExt cx="2670" cy="680"/>
          </a:xfrm>
        </p:grpSpPr>
        <p:sp>
          <p:nvSpPr>
            <p:cNvPr id="600207" name="Text Box 143"/>
            <p:cNvSpPr txBox="1">
              <a:spLocks noChangeArrowheads="1"/>
            </p:cNvSpPr>
            <p:nvPr/>
          </p:nvSpPr>
          <p:spPr bwMode="auto">
            <a:xfrm>
              <a:off x="2871" y="3300"/>
              <a:ext cx="249" cy="291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fontAlgn="auto" hangingPunct="0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CA" sz="2400" b="1" i="1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man Old Style" pitchFamily="18" charset="0"/>
                </a:rPr>
                <a:t>1</a:t>
              </a:r>
              <a:endParaRPr lang="en-CA" sz="2400" b="1" i="1" baseline="-2500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</a:endParaRPr>
            </a:p>
          </p:txBody>
        </p:sp>
        <p:grpSp>
          <p:nvGrpSpPr>
            <p:cNvPr id="8254" name="Group 144"/>
            <p:cNvGrpSpPr>
              <a:grpSpLocks/>
            </p:cNvGrpSpPr>
            <p:nvPr/>
          </p:nvGrpSpPr>
          <p:grpSpPr bwMode="auto">
            <a:xfrm>
              <a:off x="3971" y="3276"/>
              <a:ext cx="261" cy="664"/>
              <a:chOff x="3892" y="3312"/>
              <a:chExt cx="261" cy="664"/>
            </a:xfrm>
          </p:grpSpPr>
          <p:sp>
            <p:nvSpPr>
              <p:cNvPr id="600209" name="Text Box 145"/>
              <p:cNvSpPr txBox="1">
                <a:spLocks noChangeArrowheads="1"/>
              </p:cNvSpPr>
              <p:nvPr/>
            </p:nvSpPr>
            <p:spPr bwMode="auto">
              <a:xfrm>
                <a:off x="3904" y="3312"/>
                <a:ext cx="247" cy="291"/>
              </a:xfrm>
              <a:prstGeom prst="rect">
                <a:avLst/>
              </a:prstGeom>
              <a:noFill/>
              <a:ln w="508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fontAlgn="auto" hangingPunct="0">
                  <a:spcBef>
                    <a:spcPct val="50000"/>
                  </a:spcBef>
                  <a:spcAft>
                    <a:spcPts val="0"/>
                  </a:spcAft>
                  <a:defRPr/>
                </a:pPr>
                <a:r>
                  <a:rPr lang="en-CA" sz="2400" b="1" i="1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Bookman Old Style" pitchFamily="18" charset="0"/>
                  </a:rPr>
                  <a:t>1</a:t>
                </a:r>
                <a:endParaRPr lang="en-CA" sz="2400" b="1" i="1" baseline="-25000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man Old Style" pitchFamily="18" charset="0"/>
                </a:endParaRPr>
              </a:p>
            </p:txBody>
          </p:sp>
          <p:sp>
            <p:nvSpPr>
              <p:cNvPr id="600210" name="Text Box 146"/>
              <p:cNvSpPr txBox="1">
                <a:spLocks noChangeArrowheads="1"/>
              </p:cNvSpPr>
              <p:nvPr/>
            </p:nvSpPr>
            <p:spPr bwMode="auto">
              <a:xfrm>
                <a:off x="3892" y="3685"/>
                <a:ext cx="247" cy="291"/>
              </a:xfrm>
              <a:prstGeom prst="rect">
                <a:avLst/>
              </a:prstGeom>
              <a:noFill/>
              <a:ln w="508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fontAlgn="auto" hangingPunct="0">
                  <a:spcBef>
                    <a:spcPct val="50000"/>
                  </a:spcBef>
                  <a:spcAft>
                    <a:spcPts val="0"/>
                  </a:spcAft>
                  <a:defRPr/>
                </a:pPr>
                <a:r>
                  <a:rPr lang="en-CA" sz="2400" b="1" i="1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Bookman Old Style" pitchFamily="18" charset="0"/>
                  </a:rPr>
                  <a:t>0</a:t>
                </a:r>
                <a:endParaRPr lang="en-CA" sz="2400" b="1" i="1" baseline="-25000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man Old Style" pitchFamily="18" charset="0"/>
                </a:endParaRPr>
              </a:p>
            </p:txBody>
          </p:sp>
        </p:grpSp>
        <p:grpSp>
          <p:nvGrpSpPr>
            <p:cNvPr id="8255" name="Group 147"/>
            <p:cNvGrpSpPr>
              <a:grpSpLocks/>
            </p:cNvGrpSpPr>
            <p:nvPr/>
          </p:nvGrpSpPr>
          <p:grpSpPr bwMode="auto">
            <a:xfrm>
              <a:off x="3335" y="3276"/>
              <a:ext cx="258" cy="680"/>
              <a:chOff x="3256" y="3312"/>
              <a:chExt cx="258" cy="680"/>
            </a:xfrm>
          </p:grpSpPr>
          <p:sp>
            <p:nvSpPr>
              <p:cNvPr id="600212" name="Text Box 148"/>
              <p:cNvSpPr txBox="1">
                <a:spLocks noChangeArrowheads="1"/>
              </p:cNvSpPr>
              <p:nvPr/>
            </p:nvSpPr>
            <p:spPr bwMode="auto">
              <a:xfrm>
                <a:off x="3256" y="3312"/>
                <a:ext cx="249" cy="291"/>
              </a:xfrm>
              <a:prstGeom prst="rect">
                <a:avLst/>
              </a:prstGeom>
              <a:noFill/>
              <a:ln w="508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fontAlgn="auto" hangingPunct="0">
                  <a:spcBef>
                    <a:spcPct val="50000"/>
                  </a:spcBef>
                  <a:spcAft>
                    <a:spcPts val="0"/>
                  </a:spcAft>
                  <a:defRPr/>
                </a:pPr>
                <a:r>
                  <a:rPr lang="en-CA" sz="2400" b="1" i="1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Bookman Old Style" pitchFamily="18" charset="0"/>
                  </a:rPr>
                  <a:t>1</a:t>
                </a:r>
                <a:endParaRPr lang="en-CA" sz="2400" b="1" i="1" baseline="-25000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man Old Style" pitchFamily="18" charset="0"/>
                </a:endParaRPr>
              </a:p>
            </p:txBody>
          </p:sp>
          <p:sp>
            <p:nvSpPr>
              <p:cNvPr id="600213" name="Text Box 149"/>
              <p:cNvSpPr txBox="1">
                <a:spLocks noChangeArrowheads="1"/>
              </p:cNvSpPr>
              <p:nvPr/>
            </p:nvSpPr>
            <p:spPr bwMode="auto">
              <a:xfrm>
                <a:off x="3291" y="3704"/>
                <a:ext cx="223" cy="288"/>
              </a:xfrm>
              <a:prstGeom prst="rect">
                <a:avLst/>
              </a:prstGeom>
              <a:noFill/>
              <a:ln w="508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fontAlgn="auto" hangingPunct="0">
                  <a:spcBef>
                    <a:spcPct val="50000"/>
                  </a:spcBef>
                  <a:spcAft>
                    <a:spcPts val="0"/>
                  </a:spcAft>
                  <a:defRPr/>
                </a:pPr>
                <a:r>
                  <a:rPr lang="en-CA" sz="2400" b="1" i="1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Bookman Old Style" pitchFamily="18" charset="0"/>
                  </a:rPr>
                  <a:t>1</a:t>
                </a:r>
                <a:endParaRPr lang="en-CA" sz="2400" b="1" i="1" baseline="-25000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man Old Style" pitchFamily="18" charset="0"/>
                </a:endParaRPr>
              </a:p>
            </p:txBody>
          </p:sp>
        </p:grpSp>
        <p:sp>
          <p:nvSpPr>
            <p:cNvPr id="600214" name="Text Box 150"/>
            <p:cNvSpPr txBox="1">
              <a:spLocks noChangeArrowheads="1"/>
            </p:cNvSpPr>
            <p:nvPr/>
          </p:nvSpPr>
          <p:spPr bwMode="auto">
            <a:xfrm>
              <a:off x="2916" y="3657"/>
              <a:ext cx="249" cy="291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fontAlgn="auto" hangingPunct="0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CA" sz="2400" b="1" i="1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man Old Style" pitchFamily="18" charset="0"/>
                </a:rPr>
                <a:t>0</a:t>
              </a:r>
              <a:endParaRPr lang="en-CA" sz="2400" b="1" i="1" baseline="-2500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</a:endParaRPr>
            </a:p>
          </p:txBody>
        </p:sp>
        <p:grpSp>
          <p:nvGrpSpPr>
            <p:cNvPr id="8257" name="Group 151"/>
            <p:cNvGrpSpPr>
              <a:grpSpLocks/>
            </p:cNvGrpSpPr>
            <p:nvPr/>
          </p:nvGrpSpPr>
          <p:grpSpPr bwMode="auto">
            <a:xfrm>
              <a:off x="4615" y="3276"/>
              <a:ext cx="302" cy="680"/>
              <a:chOff x="4536" y="3312"/>
              <a:chExt cx="302" cy="680"/>
            </a:xfrm>
          </p:grpSpPr>
          <p:sp>
            <p:nvSpPr>
              <p:cNvPr id="600216" name="Text Box 152"/>
              <p:cNvSpPr txBox="1">
                <a:spLocks noChangeArrowheads="1"/>
              </p:cNvSpPr>
              <p:nvPr/>
            </p:nvSpPr>
            <p:spPr bwMode="auto">
              <a:xfrm>
                <a:off x="4536" y="3312"/>
                <a:ext cx="249" cy="291"/>
              </a:xfrm>
              <a:prstGeom prst="rect">
                <a:avLst/>
              </a:prstGeom>
              <a:noFill/>
              <a:ln w="508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fontAlgn="auto" hangingPunct="0">
                  <a:spcBef>
                    <a:spcPct val="50000"/>
                  </a:spcBef>
                  <a:spcAft>
                    <a:spcPts val="0"/>
                  </a:spcAft>
                  <a:defRPr/>
                </a:pPr>
                <a:r>
                  <a:rPr lang="en-CA" sz="2400" b="1" i="1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Bookman Old Style" pitchFamily="18" charset="0"/>
                  </a:rPr>
                  <a:t>1</a:t>
                </a:r>
                <a:endParaRPr lang="en-CA" sz="2400" b="1" i="1" baseline="-25000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man Old Style" pitchFamily="18" charset="0"/>
                </a:endParaRPr>
              </a:p>
            </p:txBody>
          </p:sp>
          <p:sp>
            <p:nvSpPr>
              <p:cNvPr id="600217" name="Text Box 153"/>
              <p:cNvSpPr txBox="1">
                <a:spLocks noChangeArrowheads="1"/>
              </p:cNvSpPr>
              <p:nvPr/>
            </p:nvSpPr>
            <p:spPr bwMode="auto">
              <a:xfrm>
                <a:off x="4589" y="3701"/>
                <a:ext cx="249" cy="291"/>
              </a:xfrm>
              <a:prstGeom prst="rect">
                <a:avLst/>
              </a:prstGeom>
              <a:noFill/>
              <a:ln w="508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fontAlgn="auto" hangingPunct="0">
                  <a:spcBef>
                    <a:spcPct val="50000"/>
                  </a:spcBef>
                  <a:spcAft>
                    <a:spcPts val="0"/>
                  </a:spcAft>
                  <a:defRPr/>
                </a:pPr>
                <a:r>
                  <a:rPr lang="en-CA" sz="2400" b="1" i="1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Bookman Old Style" pitchFamily="18" charset="0"/>
                  </a:rPr>
                  <a:t>1</a:t>
                </a:r>
                <a:endParaRPr lang="en-CA" sz="2400" b="1" i="1" baseline="-25000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man Old Style" pitchFamily="18" charset="0"/>
                </a:endParaRPr>
              </a:p>
            </p:txBody>
          </p:sp>
        </p:grpSp>
        <p:grpSp>
          <p:nvGrpSpPr>
            <p:cNvPr id="8258" name="Group 154"/>
            <p:cNvGrpSpPr>
              <a:grpSpLocks/>
            </p:cNvGrpSpPr>
            <p:nvPr/>
          </p:nvGrpSpPr>
          <p:grpSpPr bwMode="auto">
            <a:xfrm>
              <a:off x="5228" y="3284"/>
              <a:ext cx="313" cy="664"/>
              <a:chOff x="5149" y="3320"/>
              <a:chExt cx="313" cy="664"/>
            </a:xfrm>
          </p:grpSpPr>
          <p:sp>
            <p:nvSpPr>
              <p:cNvPr id="600219" name="Text Box 155"/>
              <p:cNvSpPr txBox="1">
                <a:spLocks noChangeArrowheads="1"/>
              </p:cNvSpPr>
              <p:nvPr/>
            </p:nvSpPr>
            <p:spPr bwMode="auto">
              <a:xfrm>
                <a:off x="5149" y="3320"/>
                <a:ext cx="249" cy="291"/>
              </a:xfrm>
              <a:prstGeom prst="rect">
                <a:avLst/>
              </a:prstGeom>
              <a:noFill/>
              <a:ln w="508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fontAlgn="auto" hangingPunct="0">
                  <a:spcBef>
                    <a:spcPct val="50000"/>
                  </a:spcBef>
                  <a:spcAft>
                    <a:spcPts val="0"/>
                  </a:spcAft>
                  <a:defRPr/>
                </a:pPr>
                <a:r>
                  <a:rPr lang="en-CA" sz="2400" b="1" i="1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Bookman Old Style" pitchFamily="18" charset="0"/>
                  </a:rPr>
                  <a:t>0</a:t>
                </a:r>
                <a:endParaRPr lang="en-CA" sz="2400" b="1" i="1" baseline="-25000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man Old Style" pitchFamily="18" charset="0"/>
                </a:endParaRPr>
              </a:p>
            </p:txBody>
          </p:sp>
          <p:sp>
            <p:nvSpPr>
              <p:cNvPr id="600220" name="Text Box 156"/>
              <p:cNvSpPr txBox="1">
                <a:spLocks noChangeArrowheads="1"/>
              </p:cNvSpPr>
              <p:nvPr/>
            </p:nvSpPr>
            <p:spPr bwMode="auto">
              <a:xfrm>
                <a:off x="5213" y="3693"/>
                <a:ext cx="249" cy="291"/>
              </a:xfrm>
              <a:prstGeom prst="rect">
                <a:avLst/>
              </a:prstGeom>
              <a:noFill/>
              <a:ln w="508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fontAlgn="auto" hangingPunct="0">
                  <a:spcBef>
                    <a:spcPct val="50000"/>
                  </a:spcBef>
                  <a:spcAft>
                    <a:spcPts val="0"/>
                  </a:spcAft>
                  <a:defRPr/>
                </a:pPr>
                <a:r>
                  <a:rPr lang="en-CA" sz="2400" b="1" i="1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Bookman Old Style" pitchFamily="18" charset="0"/>
                  </a:rPr>
                  <a:t>1</a:t>
                </a:r>
                <a:endParaRPr lang="en-CA" sz="2400" b="1" i="1" baseline="-25000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man Old Style" pitchFamily="18" charset="0"/>
                </a:endParaRPr>
              </a:p>
            </p:txBody>
          </p:sp>
        </p:grpSp>
      </p:grpSp>
      <p:grpSp>
        <p:nvGrpSpPr>
          <p:cNvPr id="5183" name="Group 192"/>
          <p:cNvGrpSpPr>
            <a:grpSpLocks/>
          </p:cNvGrpSpPr>
          <p:nvPr/>
        </p:nvGrpSpPr>
        <p:grpSpPr bwMode="auto">
          <a:xfrm>
            <a:off x="5149850" y="5132388"/>
            <a:ext cx="2903538" cy="1320800"/>
            <a:chOff x="3514" y="3233"/>
            <a:chExt cx="1982" cy="832"/>
          </a:xfrm>
        </p:grpSpPr>
        <p:sp>
          <p:nvSpPr>
            <p:cNvPr id="8251" name="Rectangle 190"/>
            <p:cNvSpPr>
              <a:spLocks noChangeArrowheads="1"/>
            </p:cNvSpPr>
            <p:nvPr/>
          </p:nvSpPr>
          <p:spPr bwMode="auto">
            <a:xfrm>
              <a:off x="4812" y="3242"/>
              <a:ext cx="684" cy="795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252" name="Rectangle 191"/>
            <p:cNvSpPr>
              <a:spLocks noChangeArrowheads="1"/>
            </p:cNvSpPr>
            <p:nvPr/>
          </p:nvSpPr>
          <p:spPr bwMode="auto">
            <a:xfrm>
              <a:off x="3514" y="3233"/>
              <a:ext cx="529" cy="832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5184" name="Group 175"/>
          <p:cNvGrpSpPr>
            <a:grpSpLocks/>
          </p:cNvGrpSpPr>
          <p:nvPr/>
        </p:nvGrpSpPr>
        <p:grpSpPr bwMode="auto">
          <a:xfrm>
            <a:off x="4543425" y="5243513"/>
            <a:ext cx="4237038" cy="1079500"/>
            <a:chOff x="2871" y="3276"/>
            <a:chExt cx="2670" cy="680"/>
          </a:xfrm>
        </p:grpSpPr>
        <p:sp>
          <p:nvSpPr>
            <p:cNvPr id="600240" name="Text Box 176"/>
            <p:cNvSpPr txBox="1">
              <a:spLocks noChangeArrowheads="1"/>
            </p:cNvSpPr>
            <p:nvPr/>
          </p:nvSpPr>
          <p:spPr bwMode="auto">
            <a:xfrm>
              <a:off x="2871" y="3300"/>
              <a:ext cx="249" cy="291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fontAlgn="auto" hangingPunct="0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CA" sz="2400" b="1" i="1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man Old Style" pitchFamily="18" charset="0"/>
                </a:rPr>
                <a:t>1</a:t>
              </a:r>
              <a:endParaRPr lang="en-CA" sz="2400" b="1" i="1" baseline="-2500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</a:endParaRPr>
            </a:p>
          </p:txBody>
        </p:sp>
        <p:grpSp>
          <p:nvGrpSpPr>
            <p:cNvPr id="8238" name="Group 177"/>
            <p:cNvGrpSpPr>
              <a:grpSpLocks/>
            </p:cNvGrpSpPr>
            <p:nvPr/>
          </p:nvGrpSpPr>
          <p:grpSpPr bwMode="auto">
            <a:xfrm>
              <a:off x="3971" y="3276"/>
              <a:ext cx="261" cy="664"/>
              <a:chOff x="3892" y="3312"/>
              <a:chExt cx="261" cy="664"/>
            </a:xfrm>
          </p:grpSpPr>
          <p:sp>
            <p:nvSpPr>
              <p:cNvPr id="600242" name="Text Box 178"/>
              <p:cNvSpPr txBox="1">
                <a:spLocks noChangeArrowheads="1"/>
              </p:cNvSpPr>
              <p:nvPr/>
            </p:nvSpPr>
            <p:spPr bwMode="auto">
              <a:xfrm>
                <a:off x="3904" y="3312"/>
                <a:ext cx="247" cy="291"/>
              </a:xfrm>
              <a:prstGeom prst="rect">
                <a:avLst/>
              </a:prstGeom>
              <a:noFill/>
              <a:ln w="508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fontAlgn="auto" hangingPunct="0">
                  <a:spcBef>
                    <a:spcPct val="50000"/>
                  </a:spcBef>
                  <a:spcAft>
                    <a:spcPts val="0"/>
                  </a:spcAft>
                  <a:defRPr/>
                </a:pPr>
                <a:r>
                  <a:rPr lang="en-CA" sz="2400" b="1" i="1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Bookman Old Style" pitchFamily="18" charset="0"/>
                  </a:rPr>
                  <a:t>1</a:t>
                </a:r>
                <a:endParaRPr lang="en-CA" sz="2400" b="1" i="1" baseline="-25000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man Old Style" pitchFamily="18" charset="0"/>
                </a:endParaRPr>
              </a:p>
            </p:txBody>
          </p:sp>
          <p:sp>
            <p:nvSpPr>
              <p:cNvPr id="600243" name="Text Box 179"/>
              <p:cNvSpPr txBox="1">
                <a:spLocks noChangeArrowheads="1"/>
              </p:cNvSpPr>
              <p:nvPr/>
            </p:nvSpPr>
            <p:spPr bwMode="auto">
              <a:xfrm>
                <a:off x="3892" y="3685"/>
                <a:ext cx="247" cy="291"/>
              </a:xfrm>
              <a:prstGeom prst="rect">
                <a:avLst/>
              </a:prstGeom>
              <a:noFill/>
              <a:ln w="508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fontAlgn="auto" hangingPunct="0">
                  <a:spcBef>
                    <a:spcPct val="50000"/>
                  </a:spcBef>
                  <a:spcAft>
                    <a:spcPts val="0"/>
                  </a:spcAft>
                  <a:defRPr/>
                </a:pPr>
                <a:r>
                  <a:rPr lang="en-CA" sz="2400" b="1" i="1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Bookman Old Style" pitchFamily="18" charset="0"/>
                  </a:rPr>
                  <a:t>0</a:t>
                </a:r>
                <a:endParaRPr lang="en-CA" sz="2400" b="1" i="1" baseline="-25000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man Old Style" pitchFamily="18" charset="0"/>
                </a:endParaRPr>
              </a:p>
            </p:txBody>
          </p:sp>
        </p:grpSp>
        <p:grpSp>
          <p:nvGrpSpPr>
            <p:cNvPr id="8239" name="Group 180"/>
            <p:cNvGrpSpPr>
              <a:grpSpLocks/>
            </p:cNvGrpSpPr>
            <p:nvPr/>
          </p:nvGrpSpPr>
          <p:grpSpPr bwMode="auto">
            <a:xfrm>
              <a:off x="3335" y="3276"/>
              <a:ext cx="258" cy="680"/>
              <a:chOff x="3256" y="3312"/>
              <a:chExt cx="258" cy="680"/>
            </a:xfrm>
          </p:grpSpPr>
          <p:sp>
            <p:nvSpPr>
              <p:cNvPr id="600245" name="Text Box 181"/>
              <p:cNvSpPr txBox="1">
                <a:spLocks noChangeArrowheads="1"/>
              </p:cNvSpPr>
              <p:nvPr/>
            </p:nvSpPr>
            <p:spPr bwMode="auto">
              <a:xfrm>
                <a:off x="3256" y="3312"/>
                <a:ext cx="249" cy="291"/>
              </a:xfrm>
              <a:prstGeom prst="rect">
                <a:avLst/>
              </a:prstGeom>
              <a:noFill/>
              <a:ln w="508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fontAlgn="auto" hangingPunct="0">
                  <a:spcBef>
                    <a:spcPct val="50000"/>
                  </a:spcBef>
                  <a:spcAft>
                    <a:spcPts val="0"/>
                  </a:spcAft>
                  <a:defRPr/>
                </a:pPr>
                <a:r>
                  <a:rPr lang="en-CA" sz="2400" b="1" i="1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Bookman Old Style" pitchFamily="18" charset="0"/>
                  </a:rPr>
                  <a:t>1</a:t>
                </a:r>
                <a:endParaRPr lang="en-CA" sz="2400" b="1" i="1" baseline="-25000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man Old Style" pitchFamily="18" charset="0"/>
                </a:endParaRPr>
              </a:p>
            </p:txBody>
          </p:sp>
          <p:sp>
            <p:nvSpPr>
              <p:cNvPr id="600246" name="Text Box 182"/>
              <p:cNvSpPr txBox="1">
                <a:spLocks noChangeArrowheads="1"/>
              </p:cNvSpPr>
              <p:nvPr/>
            </p:nvSpPr>
            <p:spPr bwMode="auto">
              <a:xfrm>
                <a:off x="3291" y="3704"/>
                <a:ext cx="223" cy="288"/>
              </a:xfrm>
              <a:prstGeom prst="rect">
                <a:avLst/>
              </a:prstGeom>
              <a:noFill/>
              <a:ln w="508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fontAlgn="auto" hangingPunct="0">
                  <a:spcBef>
                    <a:spcPct val="50000"/>
                  </a:spcBef>
                  <a:spcAft>
                    <a:spcPts val="0"/>
                  </a:spcAft>
                  <a:defRPr/>
                </a:pPr>
                <a:r>
                  <a:rPr lang="en-CA" sz="2400" b="1" i="1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Bookman Old Style" pitchFamily="18" charset="0"/>
                  </a:rPr>
                  <a:t>1</a:t>
                </a:r>
                <a:endParaRPr lang="en-CA" sz="2400" b="1" i="1" baseline="-25000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man Old Style" pitchFamily="18" charset="0"/>
                </a:endParaRPr>
              </a:p>
            </p:txBody>
          </p:sp>
        </p:grpSp>
        <p:sp>
          <p:nvSpPr>
            <p:cNvPr id="600247" name="Text Box 183"/>
            <p:cNvSpPr txBox="1">
              <a:spLocks noChangeArrowheads="1"/>
            </p:cNvSpPr>
            <p:nvPr/>
          </p:nvSpPr>
          <p:spPr bwMode="auto">
            <a:xfrm>
              <a:off x="2916" y="3657"/>
              <a:ext cx="249" cy="291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fontAlgn="auto" hangingPunct="0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CA" sz="2400" b="1" i="1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man Old Style" pitchFamily="18" charset="0"/>
                </a:rPr>
                <a:t>0</a:t>
              </a:r>
              <a:endParaRPr lang="en-CA" sz="2400" b="1" i="1" baseline="-2500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</a:endParaRPr>
            </a:p>
          </p:txBody>
        </p:sp>
        <p:grpSp>
          <p:nvGrpSpPr>
            <p:cNvPr id="8241" name="Group 184"/>
            <p:cNvGrpSpPr>
              <a:grpSpLocks/>
            </p:cNvGrpSpPr>
            <p:nvPr/>
          </p:nvGrpSpPr>
          <p:grpSpPr bwMode="auto">
            <a:xfrm>
              <a:off x="4615" y="3276"/>
              <a:ext cx="302" cy="680"/>
              <a:chOff x="4536" y="3312"/>
              <a:chExt cx="302" cy="680"/>
            </a:xfrm>
          </p:grpSpPr>
          <p:sp>
            <p:nvSpPr>
              <p:cNvPr id="600249" name="Text Box 185"/>
              <p:cNvSpPr txBox="1">
                <a:spLocks noChangeArrowheads="1"/>
              </p:cNvSpPr>
              <p:nvPr/>
            </p:nvSpPr>
            <p:spPr bwMode="auto">
              <a:xfrm>
                <a:off x="4536" y="3312"/>
                <a:ext cx="249" cy="291"/>
              </a:xfrm>
              <a:prstGeom prst="rect">
                <a:avLst/>
              </a:prstGeom>
              <a:noFill/>
              <a:ln w="508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fontAlgn="auto" hangingPunct="0">
                  <a:spcBef>
                    <a:spcPct val="50000"/>
                  </a:spcBef>
                  <a:spcAft>
                    <a:spcPts val="0"/>
                  </a:spcAft>
                  <a:defRPr/>
                </a:pPr>
                <a:r>
                  <a:rPr lang="en-CA" sz="2400" b="1" i="1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Bookman Old Style" pitchFamily="18" charset="0"/>
                  </a:rPr>
                  <a:t>1</a:t>
                </a:r>
                <a:endParaRPr lang="en-CA" sz="2400" b="1" i="1" baseline="-25000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man Old Style" pitchFamily="18" charset="0"/>
                </a:endParaRPr>
              </a:p>
            </p:txBody>
          </p:sp>
          <p:sp>
            <p:nvSpPr>
              <p:cNvPr id="600250" name="Text Box 186"/>
              <p:cNvSpPr txBox="1">
                <a:spLocks noChangeArrowheads="1"/>
              </p:cNvSpPr>
              <p:nvPr/>
            </p:nvSpPr>
            <p:spPr bwMode="auto">
              <a:xfrm>
                <a:off x="4589" y="3701"/>
                <a:ext cx="249" cy="291"/>
              </a:xfrm>
              <a:prstGeom prst="rect">
                <a:avLst/>
              </a:prstGeom>
              <a:noFill/>
              <a:ln w="508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fontAlgn="auto" hangingPunct="0">
                  <a:spcBef>
                    <a:spcPct val="50000"/>
                  </a:spcBef>
                  <a:spcAft>
                    <a:spcPts val="0"/>
                  </a:spcAft>
                  <a:defRPr/>
                </a:pPr>
                <a:r>
                  <a:rPr lang="en-CA" sz="2400" b="1" i="1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Bookman Old Style" pitchFamily="18" charset="0"/>
                  </a:rPr>
                  <a:t>1</a:t>
                </a:r>
                <a:endParaRPr lang="en-CA" sz="2400" b="1" i="1" baseline="-25000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man Old Style" pitchFamily="18" charset="0"/>
                </a:endParaRPr>
              </a:p>
            </p:txBody>
          </p:sp>
        </p:grpSp>
        <p:grpSp>
          <p:nvGrpSpPr>
            <p:cNvPr id="8242" name="Group 187"/>
            <p:cNvGrpSpPr>
              <a:grpSpLocks/>
            </p:cNvGrpSpPr>
            <p:nvPr/>
          </p:nvGrpSpPr>
          <p:grpSpPr bwMode="auto">
            <a:xfrm>
              <a:off x="5228" y="3284"/>
              <a:ext cx="313" cy="664"/>
              <a:chOff x="5149" y="3320"/>
              <a:chExt cx="313" cy="664"/>
            </a:xfrm>
          </p:grpSpPr>
          <p:sp>
            <p:nvSpPr>
              <p:cNvPr id="600252" name="Text Box 188"/>
              <p:cNvSpPr txBox="1">
                <a:spLocks noChangeArrowheads="1"/>
              </p:cNvSpPr>
              <p:nvPr/>
            </p:nvSpPr>
            <p:spPr bwMode="auto">
              <a:xfrm>
                <a:off x="5149" y="3320"/>
                <a:ext cx="249" cy="291"/>
              </a:xfrm>
              <a:prstGeom prst="rect">
                <a:avLst/>
              </a:prstGeom>
              <a:noFill/>
              <a:ln w="508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fontAlgn="auto" hangingPunct="0">
                  <a:spcBef>
                    <a:spcPct val="50000"/>
                  </a:spcBef>
                  <a:spcAft>
                    <a:spcPts val="0"/>
                  </a:spcAft>
                  <a:defRPr/>
                </a:pPr>
                <a:r>
                  <a:rPr lang="en-CA" sz="2400" b="1" i="1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Bookman Old Style" pitchFamily="18" charset="0"/>
                  </a:rPr>
                  <a:t>0</a:t>
                </a:r>
                <a:endParaRPr lang="en-CA" sz="2400" b="1" i="1" baseline="-25000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man Old Style" pitchFamily="18" charset="0"/>
                </a:endParaRPr>
              </a:p>
            </p:txBody>
          </p:sp>
          <p:sp>
            <p:nvSpPr>
              <p:cNvPr id="600253" name="Text Box 189"/>
              <p:cNvSpPr txBox="1">
                <a:spLocks noChangeArrowheads="1"/>
              </p:cNvSpPr>
              <p:nvPr/>
            </p:nvSpPr>
            <p:spPr bwMode="auto">
              <a:xfrm>
                <a:off x="5213" y="3693"/>
                <a:ext cx="249" cy="291"/>
              </a:xfrm>
              <a:prstGeom prst="rect">
                <a:avLst/>
              </a:prstGeom>
              <a:noFill/>
              <a:ln w="508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fontAlgn="auto" hangingPunct="0">
                  <a:spcBef>
                    <a:spcPct val="50000"/>
                  </a:spcBef>
                  <a:spcAft>
                    <a:spcPts val="0"/>
                  </a:spcAft>
                  <a:defRPr/>
                </a:pPr>
                <a:r>
                  <a:rPr lang="en-CA" sz="2400" b="1" i="1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Bookman Old Style" pitchFamily="18" charset="0"/>
                  </a:rPr>
                  <a:t>1</a:t>
                </a:r>
                <a:endParaRPr lang="en-CA" sz="2400" b="1" i="1" baseline="-25000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man Old Style" pitchFamily="18" charset="0"/>
                </a:endParaRPr>
              </a:p>
            </p:txBody>
          </p:sp>
        </p:grpSp>
      </p:grpSp>
      <p:grpSp>
        <p:nvGrpSpPr>
          <p:cNvPr id="5189" name="Group 157"/>
          <p:cNvGrpSpPr>
            <a:grpSpLocks/>
          </p:cNvGrpSpPr>
          <p:nvPr/>
        </p:nvGrpSpPr>
        <p:grpSpPr bwMode="auto">
          <a:xfrm>
            <a:off x="3525838" y="4032250"/>
            <a:ext cx="5414960" cy="2428875"/>
            <a:chOff x="2133" y="2594"/>
            <a:chExt cx="3411" cy="1530"/>
          </a:xfrm>
        </p:grpSpPr>
        <p:sp>
          <p:nvSpPr>
            <p:cNvPr id="8223" name="Line 158"/>
            <p:cNvSpPr>
              <a:spLocks noChangeShapeType="1"/>
            </p:cNvSpPr>
            <p:nvPr/>
          </p:nvSpPr>
          <p:spPr bwMode="auto">
            <a:xfrm rot="5400000">
              <a:off x="4925" y="3483"/>
              <a:ext cx="1235" cy="0"/>
            </a:xfrm>
            <a:prstGeom prst="line">
              <a:avLst/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fr-FR"/>
            </a:p>
          </p:txBody>
        </p:sp>
        <p:grpSp>
          <p:nvGrpSpPr>
            <p:cNvPr id="8224" name="Group 159"/>
            <p:cNvGrpSpPr>
              <a:grpSpLocks/>
            </p:cNvGrpSpPr>
            <p:nvPr/>
          </p:nvGrpSpPr>
          <p:grpSpPr bwMode="auto">
            <a:xfrm>
              <a:off x="2133" y="2594"/>
              <a:ext cx="3411" cy="1530"/>
              <a:chOff x="2133" y="2594"/>
              <a:chExt cx="3411" cy="1530"/>
            </a:xfrm>
          </p:grpSpPr>
          <p:grpSp>
            <p:nvGrpSpPr>
              <p:cNvPr id="8225" name="Group 160"/>
              <p:cNvGrpSpPr>
                <a:grpSpLocks/>
              </p:cNvGrpSpPr>
              <p:nvPr/>
            </p:nvGrpSpPr>
            <p:grpSpPr bwMode="auto">
              <a:xfrm>
                <a:off x="2133" y="2861"/>
                <a:ext cx="3411" cy="1263"/>
                <a:chOff x="2117" y="2797"/>
                <a:chExt cx="3411" cy="1263"/>
              </a:xfrm>
            </p:grpSpPr>
            <p:sp>
              <p:nvSpPr>
                <p:cNvPr id="8227" name="Line 161"/>
                <p:cNvSpPr>
                  <a:spLocks noChangeShapeType="1"/>
                </p:cNvSpPr>
                <p:nvPr/>
              </p:nvSpPr>
              <p:spPr bwMode="auto">
                <a:xfrm>
                  <a:off x="2138" y="4047"/>
                  <a:ext cx="3365" cy="0"/>
                </a:xfrm>
                <a:prstGeom prst="line">
                  <a:avLst/>
                </a:prstGeom>
                <a:noFill/>
                <a:ln w="508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8228" name="Line 162"/>
                <p:cNvSpPr>
                  <a:spLocks noChangeShapeType="1"/>
                </p:cNvSpPr>
                <p:nvPr/>
              </p:nvSpPr>
              <p:spPr bwMode="auto">
                <a:xfrm rot="5400000">
                  <a:off x="1998" y="3421"/>
                  <a:ext cx="1231" cy="0"/>
                </a:xfrm>
                <a:prstGeom prst="line">
                  <a:avLst/>
                </a:prstGeom>
                <a:noFill/>
                <a:ln w="508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8229" name="Line 163"/>
                <p:cNvSpPr>
                  <a:spLocks noChangeShapeType="1"/>
                </p:cNvSpPr>
                <p:nvPr/>
              </p:nvSpPr>
              <p:spPr bwMode="auto">
                <a:xfrm>
                  <a:off x="2117" y="2803"/>
                  <a:ext cx="3411" cy="0"/>
                </a:xfrm>
                <a:prstGeom prst="line">
                  <a:avLst/>
                </a:prstGeom>
                <a:noFill/>
                <a:ln w="5715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8230" name="Line 164"/>
                <p:cNvSpPr>
                  <a:spLocks noChangeShapeType="1"/>
                </p:cNvSpPr>
                <p:nvPr/>
              </p:nvSpPr>
              <p:spPr bwMode="auto">
                <a:xfrm>
                  <a:off x="2149" y="3224"/>
                  <a:ext cx="3354" cy="0"/>
                </a:xfrm>
                <a:prstGeom prst="line">
                  <a:avLst/>
                </a:prstGeom>
                <a:noFill/>
                <a:ln w="508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8231" name="Line 165"/>
                <p:cNvSpPr>
                  <a:spLocks noChangeShapeType="1"/>
                </p:cNvSpPr>
                <p:nvPr/>
              </p:nvSpPr>
              <p:spPr bwMode="auto">
                <a:xfrm>
                  <a:off x="2138" y="3617"/>
                  <a:ext cx="3365" cy="0"/>
                </a:xfrm>
                <a:prstGeom prst="line">
                  <a:avLst/>
                </a:prstGeom>
                <a:noFill/>
                <a:ln w="508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8232" name="Line 166"/>
                <p:cNvSpPr>
                  <a:spLocks noChangeShapeType="1"/>
                </p:cNvSpPr>
                <p:nvPr/>
              </p:nvSpPr>
              <p:spPr bwMode="auto">
                <a:xfrm rot="5400000">
                  <a:off x="4377" y="3431"/>
                  <a:ext cx="1242" cy="0"/>
                </a:xfrm>
                <a:prstGeom prst="line">
                  <a:avLst/>
                </a:prstGeom>
                <a:noFill/>
                <a:ln w="508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8233" name="Line 167"/>
                <p:cNvSpPr>
                  <a:spLocks noChangeShapeType="1"/>
                </p:cNvSpPr>
                <p:nvPr/>
              </p:nvSpPr>
              <p:spPr bwMode="auto">
                <a:xfrm rot="5400000">
                  <a:off x="3684" y="3435"/>
                  <a:ext cx="1251" cy="0"/>
                </a:xfrm>
                <a:prstGeom prst="line">
                  <a:avLst/>
                </a:prstGeom>
                <a:noFill/>
                <a:ln w="508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8234" name="Line 168"/>
                <p:cNvSpPr>
                  <a:spLocks noChangeShapeType="1"/>
                </p:cNvSpPr>
                <p:nvPr/>
              </p:nvSpPr>
              <p:spPr bwMode="auto">
                <a:xfrm rot="5400000">
                  <a:off x="3006" y="3431"/>
                  <a:ext cx="1259" cy="0"/>
                </a:xfrm>
                <a:prstGeom prst="line">
                  <a:avLst/>
                </a:prstGeom>
                <a:noFill/>
                <a:ln w="508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8235" name="Line 169"/>
                <p:cNvSpPr>
                  <a:spLocks noChangeShapeType="1"/>
                </p:cNvSpPr>
                <p:nvPr/>
              </p:nvSpPr>
              <p:spPr bwMode="auto">
                <a:xfrm rot="5400000">
                  <a:off x="2494" y="3431"/>
                  <a:ext cx="1259" cy="0"/>
                </a:xfrm>
                <a:prstGeom prst="line">
                  <a:avLst/>
                </a:prstGeom>
                <a:noFill/>
                <a:ln w="508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8236" name="Line 170"/>
                <p:cNvSpPr>
                  <a:spLocks noChangeShapeType="1"/>
                </p:cNvSpPr>
                <p:nvPr/>
              </p:nvSpPr>
              <p:spPr bwMode="auto">
                <a:xfrm rot="5400000">
                  <a:off x="1518" y="3417"/>
                  <a:ext cx="1239" cy="0"/>
                </a:xfrm>
                <a:prstGeom prst="line">
                  <a:avLst/>
                </a:prstGeom>
                <a:noFill/>
                <a:ln w="508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fr-FR"/>
                </a:p>
              </p:txBody>
            </p:sp>
          </p:grpSp>
          <p:sp>
            <p:nvSpPr>
              <p:cNvPr id="8226" name="Text Box 171"/>
              <p:cNvSpPr txBox="1">
                <a:spLocks noChangeArrowheads="1"/>
              </p:cNvSpPr>
              <p:nvPr/>
            </p:nvSpPr>
            <p:spPr bwMode="auto">
              <a:xfrm>
                <a:off x="2774" y="2594"/>
                <a:ext cx="2315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r>
                  <a:rPr lang="fr-FR" sz="2400" dirty="0">
                    <a:latin typeface="Times New Roman" pitchFamily="18" charset="0"/>
                  </a:rPr>
                  <a:t>Analyse de la Surveillabilité</a:t>
                </a:r>
                <a:endParaRPr lang="en-US" sz="2400" dirty="0">
                  <a:latin typeface="Times New Roman" pitchFamily="18" charset="0"/>
                </a:endParaRPr>
              </a:p>
            </p:txBody>
          </p:sp>
        </p:grp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00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00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00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00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00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00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600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00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0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00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600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5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60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5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5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500"/>
                                        <p:tgtEl>
                                          <p:spTgt spid="5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6" dur="500"/>
                                        <p:tgtEl>
                                          <p:spTgt spid="5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1" dur="2000"/>
                                        <p:tgtEl>
                                          <p:spTgt spid="5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6" dur="2000"/>
                                        <p:tgtEl>
                                          <p:spTgt spid="600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0068" grpId="0" animBg="1"/>
      <p:bldP spid="600181" grpId="0" animBg="1"/>
      <p:bldP spid="600183" grpId="0" animBg="1" autoUpdateAnimBg="0"/>
      <p:bldP spid="60019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87" name="Rectangle 15"/>
          <p:cNvSpPr>
            <a:spLocks noGrp="1" noChangeArrowheads="1"/>
          </p:cNvSpPr>
          <p:nvPr>
            <p:ph type="title"/>
          </p:nvPr>
        </p:nvSpPr>
        <p:spPr>
          <a:xfrm>
            <a:off x="58738" y="120650"/>
            <a:ext cx="9026525" cy="549275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fr-FR" sz="3500" b="1" dirty="0"/>
              <a:t>Redondance la + simple : redondance matérielle</a:t>
            </a:r>
          </a:p>
        </p:txBody>
      </p:sp>
      <p:sp>
        <p:nvSpPr>
          <p:cNvPr id="9219" name="Rectangle 16"/>
          <p:cNvSpPr>
            <a:spLocks noGrp="1" noChangeArrowheads="1"/>
          </p:cNvSpPr>
          <p:nvPr>
            <p:ph idx="1"/>
          </p:nvPr>
        </p:nvSpPr>
        <p:spPr>
          <a:xfrm>
            <a:off x="428625" y="914400"/>
            <a:ext cx="8715375" cy="5580063"/>
          </a:xfrm>
        </p:spPr>
        <p:txBody>
          <a:bodyPr/>
          <a:lstStyle/>
          <a:p>
            <a:r>
              <a:rPr lang="fr-FR" dirty="0"/>
              <a:t>La redondance matérielle </a:t>
            </a:r>
            <a:r>
              <a:rPr lang="fr-FR" dirty="0">
                <a:solidFill>
                  <a:srgbClr val="0070C0"/>
                </a:solidFill>
              </a:rPr>
              <a:t>utilise uniquement des équations de mesure</a:t>
            </a:r>
            <a:r>
              <a:rPr lang="fr-FR" dirty="0"/>
              <a:t> (par conséquent, elle ne peut détecter que les défauts des capteurs)</a:t>
            </a:r>
          </a:p>
          <a:p>
            <a:pPr eaLnBrk="1" hangingPunct="1"/>
            <a:endParaRPr lang="fr-FR" dirty="0"/>
          </a:p>
          <a:p>
            <a:r>
              <a:rPr lang="fr-FR" dirty="0"/>
              <a:t> </a:t>
            </a:r>
            <a:r>
              <a:rPr lang="en-GB" dirty="0" err="1"/>
              <a:t>Exemple</a:t>
            </a:r>
            <a:r>
              <a:rPr lang="en-GB" dirty="0"/>
              <a:t> : </a:t>
            </a:r>
            <a:r>
              <a:rPr lang="en-GB" dirty="0" err="1"/>
              <a:t>redondance</a:t>
            </a:r>
            <a:r>
              <a:rPr lang="en-GB" dirty="0"/>
              <a:t> double</a:t>
            </a:r>
            <a:endParaRPr lang="fr-FR" dirty="0"/>
          </a:p>
        </p:txBody>
      </p:sp>
      <p:grpSp>
        <p:nvGrpSpPr>
          <p:cNvPr id="9220" name="Group 22"/>
          <p:cNvGrpSpPr>
            <a:grpSpLocks/>
          </p:cNvGrpSpPr>
          <p:nvPr/>
        </p:nvGrpSpPr>
        <p:grpSpPr bwMode="auto">
          <a:xfrm>
            <a:off x="714375" y="4071938"/>
            <a:ext cx="7356475" cy="1727200"/>
            <a:chOff x="485" y="1801"/>
            <a:chExt cx="5020" cy="1088"/>
          </a:xfrm>
        </p:grpSpPr>
        <p:sp>
          <p:nvSpPr>
            <p:cNvPr id="9221" name="Rectangle 20"/>
            <p:cNvSpPr>
              <a:spLocks noChangeArrowheads="1"/>
            </p:cNvSpPr>
            <p:nvPr/>
          </p:nvSpPr>
          <p:spPr bwMode="auto">
            <a:xfrm>
              <a:off x="485" y="1801"/>
              <a:ext cx="4909" cy="1088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9222" name="Text Box 8"/>
            <p:cNvSpPr txBox="1">
              <a:spLocks noChangeArrowheads="1"/>
            </p:cNvSpPr>
            <p:nvPr/>
          </p:nvSpPr>
          <p:spPr bwMode="auto">
            <a:xfrm>
              <a:off x="745" y="1806"/>
              <a:ext cx="2080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3200" u="sng" dirty="0" err="1">
                  <a:solidFill>
                    <a:srgbClr val="000066"/>
                  </a:solidFill>
                  <a:latin typeface="Times New Roman" pitchFamily="18" charset="0"/>
                </a:rPr>
                <a:t>Modèle</a:t>
              </a:r>
              <a:r>
                <a:rPr lang="en-GB" sz="3200" u="sng" dirty="0">
                  <a:solidFill>
                    <a:srgbClr val="000066"/>
                  </a:solidFill>
                  <a:latin typeface="Times New Roman" pitchFamily="18" charset="0"/>
                </a:rPr>
                <a:t> </a:t>
              </a:r>
              <a:r>
                <a:rPr lang="en-GB" sz="3200" dirty="0">
                  <a:solidFill>
                    <a:srgbClr val="000066"/>
                  </a:solidFill>
                  <a:latin typeface="Times New Roman" pitchFamily="18" charset="0"/>
                </a:rPr>
                <a:t>: </a:t>
              </a:r>
            </a:p>
          </p:txBody>
        </p:sp>
        <p:sp>
          <p:nvSpPr>
            <p:cNvPr id="9223" name="Text Box 10"/>
            <p:cNvSpPr txBox="1">
              <a:spLocks noChangeArrowheads="1"/>
            </p:cNvSpPr>
            <p:nvPr/>
          </p:nvSpPr>
          <p:spPr bwMode="auto">
            <a:xfrm>
              <a:off x="1358" y="2111"/>
              <a:ext cx="856" cy="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2400" b="1" i="1">
                  <a:solidFill>
                    <a:srgbClr val="000066"/>
                  </a:solidFill>
                  <a:latin typeface="Times New Roman" pitchFamily="18" charset="0"/>
                </a:rPr>
                <a:t>y</a:t>
              </a:r>
              <a:r>
                <a:rPr lang="en-GB" sz="2400" b="1" i="1" baseline="-25000">
                  <a:solidFill>
                    <a:srgbClr val="000066"/>
                  </a:solidFill>
                  <a:latin typeface="Times New Roman" pitchFamily="18" charset="0"/>
                </a:rPr>
                <a:t>1</a:t>
              </a:r>
              <a:r>
                <a:rPr lang="en-GB" sz="2400" b="1" i="1">
                  <a:solidFill>
                    <a:srgbClr val="000066"/>
                  </a:solidFill>
                  <a:latin typeface="Times New Roman" pitchFamily="18" charset="0"/>
                </a:rPr>
                <a:t> = x</a:t>
              </a:r>
            </a:p>
            <a:p>
              <a:pPr>
                <a:spcBef>
                  <a:spcPct val="50000"/>
                </a:spcBef>
              </a:pPr>
              <a:r>
                <a:rPr lang="en-GB" sz="2400" b="1" i="1">
                  <a:solidFill>
                    <a:srgbClr val="000066"/>
                  </a:solidFill>
                  <a:latin typeface="Times New Roman" pitchFamily="18" charset="0"/>
                </a:rPr>
                <a:t>y</a:t>
              </a:r>
              <a:r>
                <a:rPr lang="en-GB" sz="2400" b="1" i="1" baseline="-25000">
                  <a:solidFill>
                    <a:srgbClr val="000066"/>
                  </a:solidFill>
                  <a:latin typeface="Times New Roman" pitchFamily="18" charset="0"/>
                </a:rPr>
                <a:t>2</a:t>
              </a:r>
              <a:r>
                <a:rPr lang="en-GB" sz="2400" b="1" i="1">
                  <a:solidFill>
                    <a:srgbClr val="000066"/>
                  </a:solidFill>
                  <a:latin typeface="Times New Roman" pitchFamily="18" charset="0"/>
                </a:rPr>
                <a:t> = x</a:t>
              </a:r>
            </a:p>
          </p:txBody>
        </p:sp>
        <p:sp>
          <p:nvSpPr>
            <p:cNvPr id="9224" name="Text Box 12"/>
            <p:cNvSpPr txBox="1">
              <a:spLocks noChangeArrowheads="1"/>
            </p:cNvSpPr>
            <p:nvPr/>
          </p:nvSpPr>
          <p:spPr bwMode="auto">
            <a:xfrm>
              <a:off x="2779" y="2281"/>
              <a:ext cx="272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2800" u="sng" dirty="0">
                  <a:solidFill>
                    <a:srgbClr val="000066"/>
                  </a:solidFill>
                  <a:latin typeface="Times New Roman" pitchFamily="18" charset="0"/>
                </a:rPr>
                <a:t>RRA </a:t>
              </a:r>
              <a:r>
                <a:rPr lang="en-GB" sz="2800" u="sng" dirty="0" err="1">
                  <a:solidFill>
                    <a:srgbClr val="000066"/>
                  </a:solidFill>
                  <a:latin typeface="Times New Roman" pitchFamily="18" charset="0"/>
                </a:rPr>
                <a:t>statique</a:t>
              </a:r>
              <a:r>
                <a:rPr lang="en-GB" sz="2800" dirty="0">
                  <a:solidFill>
                    <a:srgbClr val="000066"/>
                  </a:solidFill>
                  <a:latin typeface="Times New Roman" pitchFamily="18" charset="0"/>
                </a:rPr>
                <a:t> :   </a:t>
              </a:r>
              <a:r>
                <a:rPr lang="en-GB" sz="2800" b="1" i="1" dirty="0">
                  <a:solidFill>
                    <a:srgbClr val="000066"/>
                  </a:solidFill>
                  <a:latin typeface="Times New Roman" pitchFamily="18" charset="0"/>
                </a:rPr>
                <a:t>y</a:t>
              </a:r>
              <a:r>
                <a:rPr lang="en-GB" sz="2800" b="1" i="1" baseline="-25000" dirty="0">
                  <a:solidFill>
                    <a:srgbClr val="000066"/>
                  </a:solidFill>
                  <a:latin typeface="Times New Roman" pitchFamily="18" charset="0"/>
                </a:rPr>
                <a:t>1 </a:t>
              </a:r>
              <a:r>
                <a:rPr lang="en-GB" sz="2800" b="1" i="1" dirty="0">
                  <a:solidFill>
                    <a:srgbClr val="000066"/>
                  </a:solidFill>
                  <a:latin typeface="Times New Roman" pitchFamily="18" charset="0"/>
                </a:rPr>
                <a:t>- y</a:t>
              </a:r>
              <a:r>
                <a:rPr lang="en-GB" sz="2800" b="1" i="1" baseline="-25000" dirty="0">
                  <a:solidFill>
                    <a:srgbClr val="000066"/>
                  </a:solidFill>
                  <a:latin typeface="Times New Roman" pitchFamily="18" charset="0"/>
                </a:rPr>
                <a:t>2</a:t>
              </a:r>
              <a:r>
                <a:rPr lang="en-GB" sz="2800" b="1" i="1" dirty="0">
                  <a:solidFill>
                    <a:srgbClr val="000066"/>
                  </a:solidFill>
                  <a:latin typeface="Times New Roman" pitchFamily="18" charset="0"/>
                </a:rPr>
                <a:t> = 0</a:t>
              </a:r>
            </a:p>
          </p:txBody>
        </p:sp>
        <p:sp>
          <p:nvSpPr>
            <p:cNvPr id="9225" name="AutoShape 21"/>
            <p:cNvSpPr>
              <a:spLocks noChangeArrowheads="1"/>
            </p:cNvSpPr>
            <p:nvPr/>
          </p:nvSpPr>
          <p:spPr bwMode="auto">
            <a:xfrm>
              <a:off x="2176" y="2322"/>
              <a:ext cx="530" cy="311"/>
            </a:xfrm>
            <a:prstGeom prst="rightArrow">
              <a:avLst>
                <a:gd name="adj1" fmla="val 50000"/>
                <a:gd name="adj2" fmla="val 42605"/>
              </a:avLst>
            </a:prstGeom>
            <a:solidFill>
              <a:srgbClr val="00FF00"/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09" y="119063"/>
            <a:ext cx="5286412" cy="5492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b="1" dirty="0" err="1"/>
              <a:t>Redondance</a:t>
            </a:r>
            <a:r>
              <a:rPr lang="en-US" b="1" dirty="0"/>
              <a:t> Double</a:t>
            </a: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613" y="935038"/>
            <a:ext cx="8126412" cy="330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244" name="Group 23"/>
          <p:cNvGrpSpPr>
            <a:grpSpLocks/>
          </p:cNvGrpSpPr>
          <p:nvPr/>
        </p:nvGrpSpPr>
        <p:grpSpPr bwMode="auto">
          <a:xfrm>
            <a:off x="682625" y="4310063"/>
            <a:ext cx="8134350" cy="2265362"/>
            <a:chOff x="466" y="2715"/>
            <a:chExt cx="5551" cy="1427"/>
          </a:xfrm>
        </p:grpSpPr>
        <p:sp>
          <p:nvSpPr>
            <p:cNvPr id="10245" name="Rectangle 4"/>
            <p:cNvSpPr>
              <a:spLocks noChangeArrowheads="1"/>
            </p:cNvSpPr>
            <p:nvPr/>
          </p:nvSpPr>
          <p:spPr bwMode="auto">
            <a:xfrm>
              <a:off x="466" y="2715"/>
              <a:ext cx="5551" cy="142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0246" name="Rectangle 8"/>
            <p:cNvSpPr>
              <a:spLocks noChangeArrowheads="1"/>
            </p:cNvSpPr>
            <p:nvPr/>
          </p:nvSpPr>
          <p:spPr bwMode="auto">
            <a:xfrm>
              <a:off x="2542" y="3255"/>
              <a:ext cx="2505" cy="603"/>
            </a:xfrm>
            <a:prstGeom prst="rect">
              <a:avLst/>
            </a:prstGeom>
            <a:solidFill>
              <a:srgbClr val="FFFFCC"/>
            </a:solidFill>
            <a:ln w="9525" algn="ctr">
              <a:solidFill>
                <a:srgbClr val="FFFFFF"/>
              </a:solidFill>
              <a:prstDash val="sysDot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0247" name="Line 5"/>
            <p:cNvSpPr>
              <a:spLocks noChangeShapeType="1"/>
            </p:cNvSpPr>
            <p:nvPr/>
          </p:nvSpPr>
          <p:spPr bwMode="auto">
            <a:xfrm rot="10800000">
              <a:off x="3154" y="2798"/>
              <a:ext cx="0" cy="1133"/>
            </a:xfrm>
            <a:prstGeom prst="line">
              <a:avLst/>
            </a:prstGeom>
            <a:noFill/>
            <a:ln w="28575">
              <a:solidFill>
                <a:srgbClr val="00B0F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0248" name="Line 6"/>
            <p:cNvSpPr>
              <a:spLocks noChangeShapeType="1"/>
            </p:cNvSpPr>
            <p:nvPr/>
          </p:nvSpPr>
          <p:spPr bwMode="auto">
            <a:xfrm rot="-5400000">
              <a:off x="3885" y="2296"/>
              <a:ext cx="0" cy="2486"/>
            </a:xfrm>
            <a:prstGeom prst="line">
              <a:avLst/>
            </a:prstGeom>
            <a:noFill/>
            <a:ln w="28575">
              <a:solidFill>
                <a:srgbClr val="00B0F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0249" name="Text Box 10"/>
            <p:cNvSpPr txBox="1">
              <a:spLocks noChangeArrowheads="1"/>
            </p:cNvSpPr>
            <p:nvPr/>
          </p:nvSpPr>
          <p:spPr bwMode="auto">
            <a:xfrm>
              <a:off x="3245" y="2743"/>
              <a:ext cx="17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fr-FR" sz="2000" b="1">
                  <a:solidFill>
                    <a:srgbClr val="0070C0"/>
                  </a:solidFill>
                </a:rPr>
                <a:t>r</a:t>
              </a:r>
            </a:p>
          </p:txBody>
        </p:sp>
        <p:sp>
          <p:nvSpPr>
            <p:cNvPr id="10250" name="Text Box 11"/>
            <p:cNvSpPr txBox="1">
              <a:spLocks noChangeArrowheads="1"/>
            </p:cNvSpPr>
            <p:nvPr/>
          </p:nvSpPr>
          <p:spPr bwMode="auto">
            <a:xfrm>
              <a:off x="5064" y="3585"/>
              <a:ext cx="17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fr-FR" sz="2000" b="1">
                  <a:solidFill>
                    <a:srgbClr val="0070C0"/>
                  </a:solidFill>
                </a:rPr>
                <a:t>t</a:t>
              </a:r>
            </a:p>
          </p:txBody>
        </p:sp>
        <p:sp>
          <p:nvSpPr>
            <p:cNvPr id="10251" name="Freeform 14"/>
            <p:cNvSpPr>
              <a:spLocks/>
            </p:cNvSpPr>
            <p:nvPr/>
          </p:nvSpPr>
          <p:spPr bwMode="auto">
            <a:xfrm>
              <a:off x="2642" y="2948"/>
              <a:ext cx="2332" cy="893"/>
            </a:xfrm>
            <a:custGeom>
              <a:avLst/>
              <a:gdLst>
                <a:gd name="T0" fmla="*/ 403 w 2332"/>
                <a:gd name="T1" fmla="*/ 409 h 929"/>
                <a:gd name="T2" fmla="*/ 467 w 2332"/>
                <a:gd name="T3" fmla="*/ 462 h 929"/>
                <a:gd name="T4" fmla="*/ 531 w 2332"/>
                <a:gd name="T5" fmla="*/ 484 h 929"/>
                <a:gd name="T6" fmla="*/ 659 w 2332"/>
                <a:gd name="T7" fmla="*/ 515 h 929"/>
                <a:gd name="T8" fmla="*/ 695 w 2332"/>
                <a:gd name="T9" fmla="*/ 553 h 929"/>
                <a:gd name="T10" fmla="*/ 787 w 2332"/>
                <a:gd name="T11" fmla="*/ 455 h 929"/>
                <a:gd name="T12" fmla="*/ 814 w 2332"/>
                <a:gd name="T13" fmla="*/ 402 h 929"/>
                <a:gd name="T14" fmla="*/ 851 w 2332"/>
                <a:gd name="T15" fmla="*/ 470 h 929"/>
                <a:gd name="T16" fmla="*/ 905 w 2332"/>
                <a:gd name="T17" fmla="*/ 379 h 929"/>
                <a:gd name="T18" fmla="*/ 988 w 2332"/>
                <a:gd name="T19" fmla="*/ 447 h 929"/>
                <a:gd name="T20" fmla="*/ 1061 w 2332"/>
                <a:gd name="T21" fmla="*/ 499 h 929"/>
                <a:gd name="T22" fmla="*/ 1171 w 2332"/>
                <a:gd name="T23" fmla="*/ 588 h 929"/>
                <a:gd name="T24" fmla="*/ 1235 w 2332"/>
                <a:gd name="T25" fmla="*/ 289 h 929"/>
                <a:gd name="T26" fmla="*/ 1253 w 2332"/>
                <a:gd name="T27" fmla="*/ 5 h 929"/>
                <a:gd name="T28" fmla="*/ 1317 w 2332"/>
                <a:gd name="T29" fmla="*/ 394 h 929"/>
                <a:gd name="T30" fmla="*/ 1381 w 2332"/>
                <a:gd name="T31" fmla="*/ 417 h 929"/>
                <a:gd name="T32" fmla="*/ 1427 w 2332"/>
                <a:gd name="T33" fmla="*/ 470 h 929"/>
                <a:gd name="T34" fmla="*/ 1445 w 2332"/>
                <a:gd name="T35" fmla="*/ 543 h 929"/>
                <a:gd name="T36" fmla="*/ 1491 w 2332"/>
                <a:gd name="T37" fmla="*/ 543 h 929"/>
                <a:gd name="T38" fmla="*/ 1518 w 2332"/>
                <a:gd name="T39" fmla="*/ 553 h 929"/>
                <a:gd name="T40" fmla="*/ 1564 w 2332"/>
                <a:gd name="T41" fmla="*/ 530 h 929"/>
                <a:gd name="T42" fmla="*/ 1591 w 2332"/>
                <a:gd name="T43" fmla="*/ 553 h 929"/>
                <a:gd name="T44" fmla="*/ 1683 w 2332"/>
                <a:gd name="T45" fmla="*/ 492 h 929"/>
                <a:gd name="T46" fmla="*/ 1710 w 2332"/>
                <a:gd name="T47" fmla="*/ 530 h 929"/>
                <a:gd name="T48" fmla="*/ 1792 w 2332"/>
                <a:gd name="T49" fmla="*/ 521 h 929"/>
                <a:gd name="T50" fmla="*/ 1829 w 2332"/>
                <a:gd name="T51" fmla="*/ 515 h 929"/>
                <a:gd name="T52" fmla="*/ 1865 w 2332"/>
                <a:gd name="T53" fmla="*/ 566 h 929"/>
                <a:gd name="T54" fmla="*/ 1911 w 2332"/>
                <a:gd name="T55" fmla="*/ 492 h 929"/>
                <a:gd name="T56" fmla="*/ 1929 w 2332"/>
                <a:gd name="T57" fmla="*/ 476 h 929"/>
                <a:gd name="T58" fmla="*/ 1984 w 2332"/>
                <a:gd name="T59" fmla="*/ 762 h 929"/>
                <a:gd name="T60" fmla="*/ 2048 w 2332"/>
                <a:gd name="T61" fmla="*/ 439 h 929"/>
                <a:gd name="T62" fmla="*/ 2085 w 2332"/>
                <a:gd name="T63" fmla="*/ 521 h 929"/>
                <a:gd name="T64" fmla="*/ 2121 w 2332"/>
                <a:gd name="T65" fmla="*/ 521 h 929"/>
                <a:gd name="T66" fmla="*/ 2158 w 2332"/>
                <a:gd name="T67" fmla="*/ 470 h 929"/>
                <a:gd name="T68" fmla="*/ 2185 w 2332"/>
                <a:gd name="T69" fmla="*/ 537 h 929"/>
                <a:gd name="T70" fmla="*/ 2222 w 2332"/>
                <a:gd name="T71" fmla="*/ 521 h 929"/>
                <a:gd name="T72" fmla="*/ 2268 w 2332"/>
                <a:gd name="T73" fmla="*/ 521 h 929"/>
                <a:gd name="T74" fmla="*/ 2332 w 2332"/>
                <a:gd name="T75" fmla="*/ 476 h 929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2332"/>
                <a:gd name="T115" fmla="*/ 0 h 929"/>
                <a:gd name="T116" fmla="*/ 2332 w 2332"/>
                <a:gd name="T117" fmla="*/ 929 h 929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2332" h="929">
                  <a:moveTo>
                    <a:pt x="0" y="599"/>
                  </a:moveTo>
                  <a:cubicBezTo>
                    <a:pt x="135" y="566"/>
                    <a:pt x="269" y="532"/>
                    <a:pt x="403" y="499"/>
                  </a:cubicBezTo>
                  <a:cubicBezTo>
                    <a:pt x="490" y="455"/>
                    <a:pt x="403" y="485"/>
                    <a:pt x="448" y="618"/>
                  </a:cubicBezTo>
                  <a:cubicBezTo>
                    <a:pt x="454" y="636"/>
                    <a:pt x="458" y="580"/>
                    <a:pt x="467" y="563"/>
                  </a:cubicBezTo>
                  <a:cubicBezTo>
                    <a:pt x="477" y="543"/>
                    <a:pt x="503" y="508"/>
                    <a:pt x="503" y="508"/>
                  </a:cubicBezTo>
                  <a:cubicBezTo>
                    <a:pt x="525" y="643"/>
                    <a:pt x="495" y="507"/>
                    <a:pt x="531" y="590"/>
                  </a:cubicBezTo>
                  <a:cubicBezTo>
                    <a:pt x="553" y="640"/>
                    <a:pt x="532" y="665"/>
                    <a:pt x="576" y="709"/>
                  </a:cubicBezTo>
                  <a:cubicBezTo>
                    <a:pt x="613" y="680"/>
                    <a:pt x="633" y="664"/>
                    <a:pt x="659" y="627"/>
                  </a:cubicBezTo>
                  <a:cubicBezTo>
                    <a:pt x="668" y="633"/>
                    <a:pt x="679" y="636"/>
                    <a:pt x="686" y="645"/>
                  </a:cubicBezTo>
                  <a:cubicBezTo>
                    <a:pt x="692" y="653"/>
                    <a:pt x="686" y="670"/>
                    <a:pt x="695" y="673"/>
                  </a:cubicBezTo>
                  <a:cubicBezTo>
                    <a:pt x="703" y="676"/>
                    <a:pt x="707" y="661"/>
                    <a:pt x="713" y="654"/>
                  </a:cubicBezTo>
                  <a:cubicBezTo>
                    <a:pt x="756" y="604"/>
                    <a:pt x="749" y="611"/>
                    <a:pt x="787" y="554"/>
                  </a:cubicBezTo>
                  <a:cubicBezTo>
                    <a:pt x="790" y="542"/>
                    <a:pt x="791" y="529"/>
                    <a:pt x="796" y="517"/>
                  </a:cubicBezTo>
                  <a:cubicBezTo>
                    <a:pt x="800" y="507"/>
                    <a:pt x="804" y="486"/>
                    <a:pt x="814" y="490"/>
                  </a:cubicBezTo>
                  <a:cubicBezTo>
                    <a:pt x="830" y="496"/>
                    <a:pt x="832" y="520"/>
                    <a:pt x="841" y="535"/>
                  </a:cubicBezTo>
                  <a:cubicBezTo>
                    <a:pt x="844" y="547"/>
                    <a:pt x="838" y="572"/>
                    <a:pt x="851" y="572"/>
                  </a:cubicBezTo>
                  <a:cubicBezTo>
                    <a:pt x="866" y="572"/>
                    <a:pt x="872" y="549"/>
                    <a:pt x="878" y="535"/>
                  </a:cubicBezTo>
                  <a:cubicBezTo>
                    <a:pt x="931" y="414"/>
                    <a:pt x="848" y="550"/>
                    <a:pt x="905" y="462"/>
                  </a:cubicBezTo>
                  <a:cubicBezTo>
                    <a:pt x="930" y="499"/>
                    <a:pt x="937" y="538"/>
                    <a:pt x="951" y="581"/>
                  </a:cubicBezTo>
                  <a:cubicBezTo>
                    <a:pt x="963" y="569"/>
                    <a:pt x="977" y="558"/>
                    <a:pt x="988" y="545"/>
                  </a:cubicBezTo>
                  <a:cubicBezTo>
                    <a:pt x="1002" y="528"/>
                    <a:pt x="1024" y="490"/>
                    <a:pt x="1024" y="490"/>
                  </a:cubicBezTo>
                  <a:cubicBezTo>
                    <a:pt x="1038" y="532"/>
                    <a:pt x="1029" y="575"/>
                    <a:pt x="1061" y="609"/>
                  </a:cubicBezTo>
                  <a:cubicBezTo>
                    <a:pt x="1097" y="426"/>
                    <a:pt x="1091" y="623"/>
                    <a:pt x="1097" y="791"/>
                  </a:cubicBezTo>
                  <a:cubicBezTo>
                    <a:pt x="1134" y="762"/>
                    <a:pt x="1148" y="757"/>
                    <a:pt x="1171" y="718"/>
                  </a:cubicBezTo>
                  <a:cubicBezTo>
                    <a:pt x="1188" y="688"/>
                    <a:pt x="1191" y="650"/>
                    <a:pt x="1207" y="618"/>
                  </a:cubicBezTo>
                  <a:cubicBezTo>
                    <a:pt x="1220" y="524"/>
                    <a:pt x="1229" y="455"/>
                    <a:pt x="1235" y="353"/>
                  </a:cubicBezTo>
                  <a:cubicBezTo>
                    <a:pt x="1238" y="252"/>
                    <a:pt x="1239" y="152"/>
                    <a:pt x="1244" y="51"/>
                  </a:cubicBezTo>
                  <a:cubicBezTo>
                    <a:pt x="1245" y="35"/>
                    <a:pt x="1238" y="0"/>
                    <a:pt x="1253" y="5"/>
                  </a:cubicBezTo>
                  <a:cubicBezTo>
                    <a:pt x="1287" y="16"/>
                    <a:pt x="1276" y="73"/>
                    <a:pt x="1289" y="106"/>
                  </a:cubicBezTo>
                  <a:cubicBezTo>
                    <a:pt x="1309" y="231"/>
                    <a:pt x="1312" y="354"/>
                    <a:pt x="1317" y="481"/>
                  </a:cubicBezTo>
                  <a:cubicBezTo>
                    <a:pt x="1330" y="440"/>
                    <a:pt x="1348" y="402"/>
                    <a:pt x="1363" y="362"/>
                  </a:cubicBezTo>
                  <a:cubicBezTo>
                    <a:pt x="1377" y="536"/>
                    <a:pt x="1362" y="417"/>
                    <a:pt x="1381" y="508"/>
                  </a:cubicBezTo>
                  <a:cubicBezTo>
                    <a:pt x="1387" y="538"/>
                    <a:pt x="1399" y="599"/>
                    <a:pt x="1399" y="599"/>
                  </a:cubicBezTo>
                  <a:cubicBezTo>
                    <a:pt x="1408" y="590"/>
                    <a:pt x="1417" y="564"/>
                    <a:pt x="1427" y="572"/>
                  </a:cubicBezTo>
                  <a:cubicBezTo>
                    <a:pt x="1442" y="583"/>
                    <a:pt x="1432" y="609"/>
                    <a:pt x="1436" y="627"/>
                  </a:cubicBezTo>
                  <a:cubicBezTo>
                    <a:pt x="1438" y="639"/>
                    <a:pt x="1442" y="651"/>
                    <a:pt x="1445" y="663"/>
                  </a:cubicBezTo>
                  <a:cubicBezTo>
                    <a:pt x="1448" y="678"/>
                    <a:pt x="1451" y="694"/>
                    <a:pt x="1454" y="709"/>
                  </a:cubicBezTo>
                  <a:cubicBezTo>
                    <a:pt x="1466" y="694"/>
                    <a:pt x="1479" y="679"/>
                    <a:pt x="1491" y="663"/>
                  </a:cubicBezTo>
                  <a:cubicBezTo>
                    <a:pt x="1498" y="654"/>
                    <a:pt x="1499" y="632"/>
                    <a:pt x="1509" y="636"/>
                  </a:cubicBezTo>
                  <a:cubicBezTo>
                    <a:pt x="1521" y="640"/>
                    <a:pt x="1510" y="663"/>
                    <a:pt x="1518" y="673"/>
                  </a:cubicBezTo>
                  <a:cubicBezTo>
                    <a:pt x="1524" y="680"/>
                    <a:pt x="1536" y="679"/>
                    <a:pt x="1545" y="682"/>
                  </a:cubicBezTo>
                  <a:cubicBezTo>
                    <a:pt x="1551" y="670"/>
                    <a:pt x="1557" y="657"/>
                    <a:pt x="1564" y="645"/>
                  </a:cubicBezTo>
                  <a:cubicBezTo>
                    <a:pt x="1569" y="636"/>
                    <a:pt x="1574" y="610"/>
                    <a:pt x="1582" y="618"/>
                  </a:cubicBezTo>
                  <a:cubicBezTo>
                    <a:pt x="1595" y="631"/>
                    <a:pt x="1588" y="655"/>
                    <a:pt x="1591" y="673"/>
                  </a:cubicBezTo>
                  <a:cubicBezTo>
                    <a:pt x="1594" y="688"/>
                    <a:pt x="1597" y="703"/>
                    <a:pt x="1600" y="718"/>
                  </a:cubicBezTo>
                  <a:cubicBezTo>
                    <a:pt x="1635" y="685"/>
                    <a:pt x="1647" y="635"/>
                    <a:pt x="1683" y="599"/>
                  </a:cubicBezTo>
                  <a:cubicBezTo>
                    <a:pt x="1686" y="590"/>
                    <a:pt x="1687" y="564"/>
                    <a:pt x="1692" y="572"/>
                  </a:cubicBezTo>
                  <a:cubicBezTo>
                    <a:pt x="1705" y="594"/>
                    <a:pt x="1710" y="645"/>
                    <a:pt x="1710" y="645"/>
                  </a:cubicBezTo>
                  <a:cubicBezTo>
                    <a:pt x="1728" y="633"/>
                    <a:pt x="1750" y="624"/>
                    <a:pt x="1765" y="609"/>
                  </a:cubicBezTo>
                  <a:cubicBezTo>
                    <a:pt x="1796" y="578"/>
                    <a:pt x="1775" y="519"/>
                    <a:pt x="1792" y="636"/>
                  </a:cubicBezTo>
                  <a:cubicBezTo>
                    <a:pt x="1814" y="547"/>
                    <a:pt x="1786" y="638"/>
                    <a:pt x="1811" y="663"/>
                  </a:cubicBezTo>
                  <a:cubicBezTo>
                    <a:pt x="1820" y="672"/>
                    <a:pt x="1823" y="639"/>
                    <a:pt x="1829" y="627"/>
                  </a:cubicBezTo>
                  <a:cubicBezTo>
                    <a:pt x="1835" y="639"/>
                    <a:pt x="1840" y="651"/>
                    <a:pt x="1847" y="663"/>
                  </a:cubicBezTo>
                  <a:cubicBezTo>
                    <a:pt x="1852" y="673"/>
                    <a:pt x="1854" y="694"/>
                    <a:pt x="1865" y="691"/>
                  </a:cubicBezTo>
                  <a:cubicBezTo>
                    <a:pt x="1878" y="688"/>
                    <a:pt x="1878" y="666"/>
                    <a:pt x="1884" y="654"/>
                  </a:cubicBezTo>
                  <a:cubicBezTo>
                    <a:pt x="1888" y="636"/>
                    <a:pt x="1887" y="527"/>
                    <a:pt x="1911" y="599"/>
                  </a:cubicBezTo>
                  <a:cubicBezTo>
                    <a:pt x="1914" y="617"/>
                    <a:pt x="1907" y="667"/>
                    <a:pt x="1920" y="654"/>
                  </a:cubicBezTo>
                  <a:cubicBezTo>
                    <a:pt x="1937" y="637"/>
                    <a:pt x="1918" y="559"/>
                    <a:pt x="1929" y="581"/>
                  </a:cubicBezTo>
                  <a:cubicBezTo>
                    <a:pt x="1946" y="614"/>
                    <a:pt x="1935" y="654"/>
                    <a:pt x="1939" y="691"/>
                  </a:cubicBezTo>
                  <a:cubicBezTo>
                    <a:pt x="1947" y="772"/>
                    <a:pt x="1971" y="849"/>
                    <a:pt x="1984" y="929"/>
                  </a:cubicBezTo>
                  <a:cubicBezTo>
                    <a:pt x="1987" y="887"/>
                    <a:pt x="1999" y="679"/>
                    <a:pt x="2003" y="636"/>
                  </a:cubicBezTo>
                  <a:cubicBezTo>
                    <a:pt x="2008" y="586"/>
                    <a:pt x="2009" y="563"/>
                    <a:pt x="2048" y="535"/>
                  </a:cubicBezTo>
                  <a:cubicBezTo>
                    <a:pt x="2054" y="550"/>
                    <a:pt x="2061" y="565"/>
                    <a:pt x="2067" y="581"/>
                  </a:cubicBezTo>
                  <a:cubicBezTo>
                    <a:pt x="2074" y="599"/>
                    <a:pt x="2067" y="629"/>
                    <a:pt x="2085" y="636"/>
                  </a:cubicBezTo>
                  <a:cubicBezTo>
                    <a:pt x="2099" y="642"/>
                    <a:pt x="2103" y="611"/>
                    <a:pt x="2112" y="599"/>
                  </a:cubicBezTo>
                  <a:cubicBezTo>
                    <a:pt x="2115" y="611"/>
                    <a:pt x="2108" y="636"/>
                    <a:pt x="2121" y="636"/>
                  </a:cubicBezTo>
                  <a:cubicBezTo>
                    <a:pt x="2135" y="636"/>
                    <a:pt x="2133" y="611"/>
                    <a:pt x="2140" y="599"/>
                  </a:cubicBezTo>
                  <a:cubicBezTo>
                    <a:pt x="2145" y="590"/>
                    <a:pt x="2152" y="581"/>
                    <a:pt x="2158" y="572"/>
                  </a:cubicBezTo>
                  <a:cubicBezTo>
                    <a:pt x="2164" y="590"/>
                    <a:pt x="2170" y="609"/>
                    <a:pt x="2176" y="627"/>
                  </a:cubicBezTo>
                  <a:cubicBezTo>
                    <a:pt x="2179" y="636"/>
                    <a:pt x="2185" y="654"/>
                    <a:pt x="2185" y="654"/>
                  </a:cubicBezTo>
                  <a:cubicBezTo>
                    <a:pt x="2191" y="648"/>
                    <a:pt x="2199" y="643"/>
                    <a:pt x="2204" y="636"/>
                  </a:cubicBezTo>
                  <a:cubicBezTo>
                    <a:pt x="2220" y="611"/>
                    <a:pt x="2206" y="589"/>
                    <a:pt x="2222" y="636"/>
                  </a:cubicBezTo>
                  <a:cubicBezTo>
                    <a:pt x="2231" y="627"/>
                    <a:pt x="2236" y="609"/>
                    <a:pt x="2249" y="609"/>
                  </a:cubicBezTo>
                  <a:cubicBezTo>
                    <a:pt x="2260" y="609"/>
                    <a:pt x="2258" y="642"/>
                    <a:pt x="2268" y="636"/>
                  </a:cubicBezTo>
                  <a:cubicBezTo>
                    <a:pt x="2291" y="623"/>
                    <a:pt x="2313" y="572"/>
                    <a:pt x="2313" y="572"/>
                  </a:cubicBezTo>
                  <a:cubicBezTo>
                    <a:pt x="2325" y="605"/>
                    <a:pt x="2319" y="608"/>
                    <a:pt x="2332" y="581"/>
                  </a:cubicBezTo>
                </a:path>
              </a:pathLst>
            </a:custGeom>
            <a:noFill/>
            <a:ln w="952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0252" name="Line 15"/>
            <p:cNvSpPr>
              <a:spLocks noChangeShapeType="1"/>
            </p:cNvSpPr>
            <p:nvPr/>
          </p:nvSpPr>
          <p:spPr bwMode="auto">
            <a:xfrm>
              <a:off x="1445" y="3255"/>
              <a:ext cx="3757" cy="0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0253" name="Line 16"/>
            <p:cNvSpPr>
              <a:spLocks noChangeShapeType="1"/>
            </p:cNvSpPr>
            <p:nvPr/>
          </p:nvSpPr>
          <p:spPr bwMode="auto">
            <a:xfrm>
              <a:off x="1207" y="3858"/>
              <a:ext cx="3995" cy="0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0254" name="Text Box 17"/>
            <p:cNvSpPr txBox="1">
              <a:spLocks noChangeArrowheads="1"/>
            </p:cNvSpPr>
            <p:nvPr/>
          </p:nvSpPr>
          <p:spPr bwMode="auto">
            <a:xfrm>
              <a:off x="567" y="3146"/>
              <a:ext cx="1024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fr-FR" sz="1600" dirty="0">
                  <a:solidFill>
                    <a:srgbClr val="0070C0"/>
                  </a:solidFill>
                </a:rPr>
                <a:t>Seuil max</a:t>
              </a:r>
            </a:p>
          </p:txBody>
        </p:sp>
        <p:sp>
          <p:nvSpPr>
            <p:cNvPr id="10255" name="Text Box 18"/>
            <p:cNvSpPr txBox="1">
              <a:spLocks noChangeArrowheads="1"/>
            </p:cNvSpPr>
            <p:nvPr/>
          </p:nvSpPr>
          <p:spPr bwMode="auto">
            <a:xfrm>
              <a:off x="521" y="3740"/>
              <a:ext cx="1024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fr-FR" sz="1600">
                  <a:solidFill>
                    <a:srgbClr val="0070C0"/>
                  </a:solidFill>
                </a:rPr>
                <a:t>Seuil mini</a:t>
              </a:r>
            </a:p>
          </p:txBody>
        </p:sp>
        <p:sp>
          <p:nvSpPr>
            <p:cNvPr id="10256" name="Text Box 20"/>
            <p:cNvSpPr txBox="1">
              <a:spLocks noChangeArrowheads="1"/>
            </p:cNvSpPr>
            <p:nvPr/>
          </p:nvSpPr>
          <p:spPr bwMode="auto">
            <a:xfrm>
              <a:off x="3729" y="2872"/>
              <a:ext cx="1024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fr-FR" dirty="0">
                  <a:solidFill>
                    <a:srgbClr val="0070C0"/>
                  </a:solidFill>
                </a:rPr>
                <a:t>Alarme</a:t>
              </a:r>
            </a:p>
          </p:txBody>
        </p:sp>
        <p:sp>
          <p:nvSpPr>
            <p:cNvPr id="10257" name="Text Box 22"/>
            <p:cNvSpPr txBox="1">
              <a:spLocks noChangeArrowheads="1"/>
            </p:cNvSpPr>
            <p:nvPr/>
          </p:nvSpPr>
          <p:spPr bwMode="auto">
            <a:xfrm>
              <a:off x="1489" y="3430"/>
              <a:ext cx="1024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fr-FR" sz="1600">
                  <a:solidFill>
                    <a:srgbClr val="0070C0"/>
                  </a:solidFill>
                </a:rPr>
                <a:t>Fn. normal</a:t>
              </a: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643042" y="196850"/>
            <a:ext cx="4857784" cy="5492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b="1" dirty="0" err="1"/>
              <a:t>Redondance</a:t>
            </a:r>
            <a:r>
              <a:rPr lang="en-US" b="1" dirty="0"/>
              <a:t>  Triple</a:t>
            </a:r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9525" y="874713"/>
            <a:ext cx="5530850" cy="2570162"/>
          </a:xfrm>
          <a:prstGeom prst="rect">
            <a:avLst/>
          </a:prstGeom>
          <a:noFill/>
          <a:ln w="38100" cap="sq" algn="ctr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268" name="Group 51"/>
          <p:cNvGrpSpPr>
            <a:grpSpLocks/>
          </p:cNvGrpSpPr>
          <p:nvPr/>
        </p:nvGrpSpPr>
        <p:grpSpPr bwMode="auto">
          <a:xfrm>
            <a:off x="371475" y="3475038"/>
            <a:ext cx="8575675" cy="3033712"/>
            <a:chOff x="82" y="2189"/>
            <a:chExt cx="5853" cy="1911"/>
          </a:xfrm>
        </p:grpSpPr>
        <p:sp>
          <p:nvSpPr>
            <p:cNvPr id="11269" name="Rectangle 8"/>
            <p:cNvSpPr>
              <a:spLocks noChangeArrowheads="1"/>
            </p:cNvSpPr>
            <p:nvPr/>
          </p:nvSpPr>
          <p:spPr bwMode="auto">
            <a:xfrm>
              <a:off x="82" y="2214"/>
              <a:ext cx="5853" cy="188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grpSp>
          <p:nvGrpSpPr>
            <p:cNvPr id="11270" name="Group 49"/>
            <p:cNvGrpSpPr>
              <a:grpSpLocks/>
            </p:cNvGrpSpPr>
            <p:nvPr/>
          </p:nvGrpSpPr>
          <p:grpSpPr bwMode="auto">
            <a:xfrm>
              <a:off x="3044" y="2189"/>
              <a:ext cx="2634" cy="1778"/>
              <a:chOff x="776" y="2262"/>
              <a:chExt cx="2634" cy="1778"/>
            </a:xfrm>
          </p:grpSpPr>
          <p:sp>
            <p:nvSpPr>
              <p:cNvPr id="11274" name="Rectangle 21"/>
              <p:cNvSpPr>
                <a:spLocks noChangeArrowheads="1"/>
              </p:cNvSpPr>
              <p:nvPr/>
            </p:nvSpPr>
            <p:spPr bwMode="auto">
              <a:xfrm>
                <a:off x="776" y="2531"/>
                <a:ext cx="2304" cy="340"/>
              </a:xfrm>
              <a:prstGeom prst="rect">
                <a:avLst/>
              </a:prstGeom>
              <a:solidFill>
                <a:srgbClr val="CCFFCC"/>
              </a:solidFill>
              <a:ln w="9525" algn="ctr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1275" name="Line 10"/>
              <p:cNvSpPr>
                <a:spLocks noChangeShapeType="1"/>
              </p:cNvSpPr>
              <p:nvPr/>
            </p:nvSpPr>
            <p:spPr bwMode="auto">
              <a:xfrm rot="10800000">
                <a:off x="1381" y="2372"/>
                <a:ext cx="0" cy="512"/>
              </a:xfrm>
              <a:prstGeom prst="line">
                <a:avLst/>
              </a:prstGeom>
              <a:noFill/>
              <a:ln w="28575">
                <a:solidFill>
                  <a:srgbClr val="0070C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1276" name="Line 11"/>
              <p:cNvSpPr>
                <a:spLocks noChangeShapeType="1"/>
              </p:cNvSpPr>
              <p:nvPr/>
            </p:nvSpPr>
            <p:spPr bwMode="auto">
              <a:xfrm rot="-5400000">
                <a:off x="2130" y="1421"/>
                <a:ext cx="0" cy="2559"/>
              </a:xfrm>
              <a:prstGeom prst="line">
                <a:avLst/>
              </a:prstGeom>
              <a:noFill/>
              <a:ln w="28575">
                <a:solidFill>
                  <a:srgbClr val="00B0F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1277" name="Text Box 12"/>
              <p:cNvSpPr txBox="1">
                <a:spLocks noChangeArrowheads="1"/>
              </p:cNvSpPr>
              <p:nvPr/>
            </p:nvSpPr>
            <p:spPr bwMode="auto">
              <a:xfrm>
                <a:off x="1399" y="2262"/>
                <a:ext cx="28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fr-FR" sz="2000">
                    <a:solidFill>
                      <a:srgbClr val="0070C0"/>
                    </a:solidFill>
                  </a:rPr>
                  <a:t>r</a:t>
                </a:r>
                <a:r>
                  <a:rPr lang="fr-FR" sz="2000" baseline="-25000">
                    <a:solidFill>
                      <a:srgbClr val="0070C0"/>
                    </a:solidFill>
                  </a:rPr>
                  <a:t>1</a:t>
                </a:r>
                <a:endParaRPr lang="fr-FR" sz="2000">
                  <a:solidFill>
                    <a:srgbClr val="0070C0"/>
                  </a:solidFill>
                </a:endParaRPr>
              </a:p>
            </p:txBody>
          </p:sp>
          <p:sp>
            <p:nvSpPr>
              <p:cNvPr id="11278" name="Text Box 13"/>
              <p:cNvSpPr txBox="1">
                <a:spLocks noChangeArrowheads="1"/>
              </p:cNvSpPr>
              <p:nvPr/>
            </p:nvSpPr>
            <p:spPr bwMode="auto">
              <a:xfrm>
                <a:off x="3154" y="2721"/>
                <a:ext cx="17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fr-FR" sz="2000" dirty="0">
                    <a:solidFill>
                      <a:srgbClr val="0070C0"/>
                    </a:solidFill>
                  </a:rPr>
                  <a:t>t</a:t>
                </a:r>
              </a:p>
            </p:txBody>
          </p:sp>
          <p:sp>
            <p:nvSpPr>
              <p:cNvPr id="11279" name="Rectangle 29"/>
              <p:cNvSpPr>
                <a:spLocks noChangeArrowheads="1"/>
              </p:cNvSpPr>
              <p:nvPr/>
            </p:nvSpPr>
            <p:spPr bwMode="auto">
              <a:xfrm>
                <a:off x="776" y="3109"/>
                <a:ext cx="2304" cy="340"/>
              </a:xfrm>
              <a:prstGeom prst="rect">
                <a:avLst/>
              </a:prstGeom>
              <a:solidFill>
                <a:srgbClr val="CCFFCC"/>
              </a:solidFill>
              <a:ln w="9525" algn="ctr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1280" name="Line 30"/>
              <p:cNvSpPr>
                <a:spLocks noChangeShapeType="1"/>
              </p:cNvSpPr>
              <p:nvPr/>
            </p:nvSpPr>
            <p:spPr bwMode="auto">
              <a:xfrm rot="10800000">
                <a:off x="1381" y="2950"/>
                <a:ext cx="0" cy="512"/>
              </a:xfrm>
              <a:prstGeom prst="line">
                <a:avLst/>
              </a:prstGeom>
              <a:noFill/>
              <a:ln w="28575">
                <a:solidFill>
                  <a:srgbClr val="0070C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1281" name="Line 31"/>
              <p:cNvSpPr>
                <a:spLocks noChangeShapeType="1"/>
              </p:cNvSpPr>
              <p:nvPr/>
            </p:nvSpPr>
            <p:spPr bwMode="auto">
              <a:xfrm rot="-5400000">
                <a:off x="2130" y="1999"/>
                <a:ext cx="0" cy="2559"/>
              </a:xfrm>
              <a:prstGeom prst="line">
                <a:avLst/>
              </a:prstGeom>
              <a:noFill/>
              <a:ln w="28575">
                <a:solidFill>
                  <a:srgbClr val="00B0F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1282" name="Text Box 32"/>
              <p:cNvSpPr txBox="1">
                <a:spLocks noChangeArrowheads="1"/>
              </p:cNvSpPr>
              <p:nvPr/>
            </p:nvSpPr>
            <p:spPr bwMode="auto">
              <a:xfrm>
                <a:off x="1399" y="2840"/>
                <a:ext cx="28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fr-FR" sz="2000">
                    <a:solidFill>
                      <a:srgbClr val="0070C0"/>
                    </a:solidFill>
                  </a:rPr>
                  <a:t>r</a:t>
                </a:r>
                <a:r>
                  <a:rPr lang="fr-FR" sz="2000" baseline="-25000">
                    <a:solidFill>
                      <a:srgbClr val="0070C0"/>
                    </a:solidFill>
                  </a:rPr>
                  <a:t>2</a:t>
                </a:r>
                <a:endParaRPr lang="fr-FR" sz="2000">
                  <a:solidFill>
                    <a:srgbClr val="0070C0"/>
                  </a:solidFill>
                </a:endParaRPr>
              </a:p>
            </p:txBody>
          </p:sp>
          <p:sp>
            <p:nvSpPr>
              <p:cNvPr id="11283" name="Text Box 33"/>
              <p:cNvSpPr txBox="1">
                <a:spLocks noChangeArrowheads="1"/>
              </p:cNvSpPr>
              <p:nvPr/>
            </p:nvSpPr>
            <p:spPr bwMode="auto">
              <a:xfrm>
                <a:off x="3228" y="3233"/>
                <a:ext cx="17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fr-FR" sz="2000">
                    <a:solidFill>
                      <a:srgbClr val="0070C0"/>
                    </a:solidFill>
                  </a:rPr>
                  <a:t>t</a:t>
                </a:r>
              </a:p>
            </p:txBody>
          </p:sp>
          <p:sp>
            <p:nvSpPr>
              <p:cNvPr id="11284" name="Rectangle 34"/>
              <p:cNvSpPr>
                <a:spLocks noChangeArrowheads="1"/>
              </p:cNvSpPr>
              <p:nvPr/>
            </p:nvSpPr>
            <p:spPr bwMode="auto">
              <a:xfrm>
                <a:off x="776" y="3655"/>
                <a:ext cx="2304" cy="340"/>
              </a:xfrm>
              <a:prstGeom prst="rect">
                <a:avLst/>
              </a:prstGeom>
              <a:solidFill>
                <a:srgbClr val="CCFFCC"/>
              </a:solidFill>
              <a:ln w="9525" algn="ctr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1285" name="Line 35"/>
              <p:cNvSpPr>
                <a:spLocks noChangeShapeType="1"/>
              </p:cNvSpPr>
              <p:nvPr/>
            </p:nvSpPr>
            <p:spPr bwMode="auto">
              <a:xfrm rot="10800000">
                <a:off x="1381" y="3496"/>
                <a:ext cx="0" cy="512"/>
              </a:xfrm>
              <a:prstGeom prst="line">
                <a:avLst/>
              </a:prstGeom>
              <a:noFill/>
              <a:ln w="28575">
                <a:solidFill>
                  <a:srgbClr val="0070C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1286" name="Line 36"/>
              <p:cNvSpPr>
                <a:spLocks noChangeShapeType="1"/>
              </p:cNvSpPr>
              <p:nvPr/>
            </p:nvSpPr>
            <p:spPr bwMode="auto">
              <a:xfrm rot="-5400000">
                <a:off x="2130" y="2545"/>
                <a:ext cx="0" cy="2559"/>
              </a:xfrm>
              <a:prstGeom prst="line">
                <a:avLst/>
              </a:prstGeom>
              <a:noFill/>
              <a:ln w="28575">
                <a:solidFill>
                  <a:srgbClr val="00B0F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1287" name="Text Box 37"/>
              <p:cNvSpPr txBox="1">
                <a:spLocks noChangeArrowheads="1"/>
              </p:cNvSpPr>
              <p:nvPr/>
            </p:nvSpPr>
            <p:spPr bwMode="auto">
              <a:xfrm>
                <a:off x="1381" y="3442"/>
                <a:ext cx="28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fr-FR" sz="2000">
                    <a:solidFill>
                      <a:srgbClr val="0070C0"/>
                    </a:solidFill>
                  </a:rPr>
                  <a:t>r</a:t>
                </a:r>
                <a:r>
                  <a:rPr lang="fr-FR" sz="2000" baseline="-25000">
                    <a:solidFill>
                      <a:srgbClr val="0070C0"/>
                    </a:solidFill>
                  </a:rPr>
                  <a:t>3</a:t>
                </a:r>
                <a:endParaRPr lang="fr-FR" sz="2000">
                  <a:solidFill>
                    <a:srgbClr val="0070C0"/>
                  </a:solidFill>
                </a:endParaRPr>
              </a:p>
            </p:txBody>
          </p:sp>
          <p:sp>
            <p:nvSpPr>
              <p:cNvPr id="11288" name="Text Box 38"/>
              <p:cNvSpPr txBox="1">
                <a:spLocks noChangeArrowheads="1"/>
              </p:cNvSpPr>
              <p:nvPr/>
            </p:nvSpPr>
            <p:spPr bwMode="auto">
              <a:xfrm>
                <a:off x="3236" y="3790"/>
                <a:ext cx="17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fr-FR" sz="2000" dirty="0">
                    <a:solidFill>
                      <a:srgbClr val="0070C0"/>
                    </a:solidFill>
                  </a:rPr>
                  <a:t>t</a:t>
                </a:r>
              </a:p>
            </p:txBody>
          </p:sp>
          <p:sp>
            <p:nvSpPr>
              <p:cNvPr id="11289" name="Freeform 39"/>
              <p:cNvSpPr>
                <a:spLocks/>
              </p:cNvSpPr>
              <p:nvPr/>
            </p:nvSpPr>
            <p:spPr bwMode="auto">
              <a:xfrm>
                <a:off x="1399" y="2277"/>
                <a:ext cx="1563" cy="594"/>
              </a:xfrm>
              <a:custGeom>
                <a:avLst/>
                <a:gdLst>
                  <a:gd name="T0" fmla="*/ 0 w 1563"/>
                  <a:gd name="T1" fmla="*/ 299 h 612"/>
                  <a:gd name="T2" fmla="*/ 73 w 1563"/>
                  <a:gd name="T3" fmla="*/ 251 h 612"/>
                  <a:gd name="T4" fmla="*/ 155 w 1563"/>
                  <a:gd name="T5" fmla="*/ 386 h 612"/>
                  <a:gd name="T6" fmla="*/ 238 w 1563"/>
                  <a:gd name="T7" fmla="*/ 299 h 612"/>
                  <a:gd name="T8" fmla="*/ 247 w 1563"/>
                  <a:gd name="T9" fmla="*/ 267 h 612"/>
                  <a:gd name="T10" fmla="*/ 256 w 1563"/>
                  <a:gd name="T11" fmla="*/ 244 h 612"/>
                  <a:gd name="T12" fmla="*/ 283 w 1563"/>
                  <a:gd name="T13" fmla="*/ 259 h 612"/>
                  <a:gd name="T14" fmla="*/ 311 w 1563"/>
                  <a:gd name="T15" fmla="*/ 338 h 612"/>
                  <a:gd name="T16" fmla="*/ 338 w 1563"/>
                  <a:gd name="T17" fmla="*/ 322 h 612"/>
                  <a:gd name="T18" fmla="*/ 356 w 1563"/>
                  <a:gd name="T19" fmla="*/ 291 h 612"/>
                  <a:gd name="T20" fmla="*/ 384 w 1563"/>
                  <a:gd name="T21" fmla="*/ 307 h 612"/>
                  <a:gd name="T22" fmla="*/ 411 w 1563"/>
                  <a:gd name="T23" fmla="*/ 314 h 612"/>
                  <a:gd name="T24" fmla="*/ 430 w 1563"/>
                  <a:gd name="T25" fmla="*/ 347 h 612"/>
                  <a:gd name="T26" fmla="*/ 494 w 1563"/>
                  <a:gd name="T27" fmla="*/ 322 h 612"/>
                  <a:gd name="T28" fmla="*/ 539 w 1563"/>
                  <a:gd name="T29" fmla="*/ 424 h 612"/>
                  <a:gd name="T30" fmla="*/ 603 w 1563"/>
                  <a:gd name="T31" fmla="*/ 307 h 612"/>
                  <a:gd name="T32" fmla="*/ 640 w 1563"/>
                  <a:gd name="T33" fmla="*/ 212 h 612"/>
                  <a:gd name="T34" fmla="*/ 686 w 1563"/>
                  <a:gd name="T35" fmla="*/ 78 h 612"/>
                  <a:gd name="T36" fmla="*/ 731 w 1563"/>
                  <a:gd name="T37" fmla="*/ 85 h 612"/>
                  <a:gd name="T38" fmla="*/ 823 w 1563"/>
                  <a:gd name="T39" fmla="*/ 17 h 612"/>
                  <a:gd name="T40" fmla="*/ 850 w 1563"/>
                  <a:gd name="T41" fmla="*/ 22 h 612"/>
                  <a:gd name="T42" fmla="*/ 859 w 1563"/>
                  <a:gd name="T43" fmla="*/ 0 h 612"/>
                  <a:gd name="T44" fmla="*/ 878 w 1563"/>
                  <a:gd name="T45" fmla="*/ 22 h 612"/>
                  <a:gd name="T46" fmla="*/ 996 w 1563"/>
                  <a:gd name="T47" fmla="*/ 40 h 612"/>
                  <a:gd name="T48" fmla="*/ 1024 w 1563"/>
                  <a:gd name="T49" fmla="*/ 369 h 612"/>
                  <a:gd name="T50" fmla="*/ 1051 w 1563"/>
                  <a:gd name="T51" fmla="*/ 362 h 612"/>
                  <a:gd name="T52" fmla="*/ 1088 w 1563"/>
                  <a:gd name="T53" fmla="*/ 314 h 612"/>
                  <a:gd name="T54" fmla="*/ 1170 w 1563"/>
                  <a:gd name="T55" fmla="*/ 314 h 612"/>
                  <a:gd name="T56" fmla="*/ 1179 w 1563"/>
                  <a:gd name="T57" fmla="*/ 338 h 612"/>
                  <a:gd name="T58" fmla="*/ 1225 w 1563"/>
                  <a:gd name="T59" fmla="*/ 314 h 612"/>
                  <a:gd name="T60" fmla="*/ 1326 w 1563"/>
                  <a:gd name="T61" fmla="*/ 528 h 612"/>
                  <a:gd name="T62" fmla="*/ 1399 w 1563"/>
                  <a:gd name="T63" fmla="*/ 377 h 612"/>
                  <a:gd name="T64" fmla="*/ 1444 w 1563"/>
                  <a:gd name="T65" fmla="*/ 72 h 612"/>
                  <a:gd name="T66" fmla="*/ 1481 w 1563"/>
                  <a:gd name="T67" fmla="*/ 141 h 612"/>
                  <a:gd name="T68" fmla="*/ 1518 w 1563"/>
                  <a:gd name="T69" fmla="*/ 283 h 612"/>
                  <a:gd name="T70" fmla="*/ 1527 w 1563"/>
                  <a:gd name="T71" fmla="*/ 369 h 612"/>
                  <a:gd name="T72" fmla="*/ 1563 w 1563"/>
                  <a:gd name="T73" fmla="*/ 362 h 612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1563"/>
                  <a:gd name="T112" fmla="*/ 0 h 612"/>
                  <a:gd name="T113" fmla="*/ 1563 w 1563"/>
                  <a:gd name="T114" fmla="*/ 612 h 612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1563" h="612">
                    <a:moveTo>
                      <a:pt x="0" y="347"/>
                    </a:moveTo>
                    <a:cubicBezTo>
                      <a:pt x="26" y="330"/>
                      <a:pt x="47" y="309"/>
                      <a:pt x="73" y="292"/>
                    </a:cubicBezTo>
                    <a:cubicBezTo>
                      <a:pt x="105" y="342"/>
                      <a:pt x="123" y="398"/>
                      <a:pt x="155" y="448"/>
                    </a:cubicBezTo>
                    <a:cubicBezTo>
                      <a:pt x="194" y="421"/>
                      <a:pt x="204" y="380"/>
                      <a:pt x="238" y="347"/>
                    </a:cubicBezTo>
                    <a:cubicBezTo>
                      <a:pt x="241" y="335"/>
                      <a:pt x="244" y="322"/>
                      <a:pt x="247" y="310"/>
                    </a:cubicBezTo>
                    <a:cubicBezTo>
                      <a:pt x="250" y="301"/>
                      <a:pt x="247" y="285"/>
                      <a:pt x="256" y="283"/>
                    </a:cubicBezTo>
                    <a:cubicBezTo>
                      <a:pt x="266" y="280"/>
                      <a:pt x="274" y="295"/>
                      <a:pt x="283" y="301"/>
                    </a:cubicBezTo>
                    <a:cubicBezTo>
                      <a:pt x="293" y="332"/>
                      <a:pt x="301" y="362"/>
                      <a:pt x="311" y="393"/>
                    </a:cubicBezTo>
                    <a:cubicBezTo>
                      <a:pt x="320" y="387"/>
                      <a:pt x="331" y="383"/>
                      <a:pt x="338" y="374"/>
                    </a:cubicBezTo>
                    <a:cubicBezTo>
                      <a:pt x="346" y="364"/>
                      <a:pt x="344" y="343"/>
                      <a:pt x="356" y="338"/>
                    </a:cubicBezTo>
                    <a:cubicBezTo>
                      <a:pt x="366" y="334"/>
                      <a:pt x="374" y="351"/>
                      <a:pt x="384" y="356"/>
                    </a:cubicBezTo>
                    <a:cubicBezTo>
                      <a:pt x="393" y="360"/>
                      <a:pt x="402" y="362"/>
                      <a:pt x="411" y="365"/>
                    </a:cubicBezTo>
                    <a:cubicBezTo>
                      <a:pt x="417" y="377"/>
                      <a:pt x="418" y="396"/>
                      <a:pt x="430" y="402"/>
                    </a:cubicBezTo>
                    <a:cubicBezTo>
                      <a:pt x="447" y="411"/>
                      <a:pt x="483" y="381"/>
                      <a:pt x="494" y="374"/>
                    </a:cubicBezTo>
                    <a:cubicBezTo>
                      <a:pt x="514" y="415"/>
                      <a:pt x="514" y="455"/>
                      <a:pt x="539" y="493"/>
                    </a:cubicBezTo>
                    <a:cubicBezTo>
                      <a:pt x="556" y="443"/>
                      <a:pt x="580" y="403"/>
                      <a:pt x="603" y="356"/>
                    </a:cubicBezTo>
                    <a:cubicBezTo>
                      <a:pt x="611" y="315"/>
                      <a:pt x="627" y="285"/>
                      <a:pt x="640" y="246"/>
                    </a:cubicBezTo>
                    <a:cubicBezTo>
                      <a:pt x="648" y="191"/>
                      <a:pt x="654" y="137"/>
                      <a:pt x="686" y="91"/>
                    </a:cubicBezTo>
                    <a:cubicBezTo>
                      <a:pt x="701" y="94"/>
                      <a:pt x="716" y="104"/>
                      <a:pt x="731" y="100"/>
                    </a:cubicBezTo>
                    <a:cubicBezTo>
                      <a:pt x="771" y="89"/>
                      <a:pt x="801" y="50"/>
                      <a:pt x="823" y="18"/>
                    </a:cubicBezTo>
                    <a:cubicBezTo>
                      <a:pt x="832" y="21"/>
                      <a:pt x="842" y="31"/>
                      <a:pt x="850" y="27"/>
                    </a:cubicBezTo>
                    <a:cubicBezTo>
                      <a:pt x="858" y="23"/>
                      <a:pt x="850" y="0"/>
                      <a:pt x="859" y="0"/>
                    </a:cubicBezTo>
                    <a:cubicBezTo>
                      <a:pt x="870" y="0"/>
                      <a:pt x="868" y="24"/>
                      <a:pt x="878" y="27"/>
                    </a:cubicBezTo>
                    <a:cubicBezTo>
                      <a:pt x="916" y="39"/>
                      <a:pt x="957" y="39"/>
                      <a:pt x="996" y="45"/>
                    </a:cubicBezTo>
                    <a:cubicBezTo>
                      <a:pt x="967" y="179"/>
                      <a:pt x="982" y="302"/>
                      <a:pt x="1024" y="429"/>
                    </a:cubicBezTo>
                    <a:cubicBezTo>
                      <a:pt x="1033" y="426"/>
                      <a:pt x="1044" y="427"/>
                      <a:pt x="1051" y="420"/>
                    </a:cubicBezTo>
                    <a:cubicBezTo>
                      <a:pt x="1067" y="404"/>
                      <a:pt x="1088" y="365"/>
                      <a:pt x="1088" y="365"/>
                    </a:cubicBezTo>
                    <a:cubicBezTo>
                      <a:pt x="1143" y="383"/>
                      <a:pt x="1115" y="347"/>
                      <a:pt x="1170" y="365"/>
                    </a:cubicBezTo>
                    <a:cubicBezTo>
                      <a:pt x="1173" y="374"/>
                      <a:pt x="1170" y="389"/>
                      <a:pt x="1179" y="393"/>
                    </a:cubicBezTo>
                    <a:cubicBezTo>
                      <a:pt x="1196" y="402"/>
                      <a:pt x="1217" y="373"/>
                      <a:pt x="1225" y="365"/>
                    </a:cubicBezTo>
                    <a:cubicBezTo>
                      <a:pt x="1290" y="433"/>
                      <a:pt x="1295" y="528"/>
                      <a:pt x="1326" y="612"/>
                    </a:cubicBezTo>
                    <a:cubicBezTo>
                      <a:pt x="1364" y="562"/>
                      <a:pt x="1387" y="500"/>
                      <a:pt x="1399" y="438"/>
                    </a:cubicBezTo>
                    <a:cubicBezTo>
                      <a:pt x="1410" y="304"/>
                      <a:pt x="1424" y="207"/>
                      <a:pt x="1444" y="82"/>
                    </a:cubicBezTo>
                    <a:cubicBezTo>
                      <a:pt x="1455" y="112"/>
                      <a:pt x="1463" y="137"/>
                      <a:pt x="1481" y="164"/>
                    </a:cubicBezTo>
                    <a:cubicBezTo>
                      <a:pt x="1498" y="218"/>
                      <a:pt x="1503" y="274"/>
                      <a:pt x="1518" y="329"/>
                    </a:cubicBezTo>
                    <a:cubicBezTo>
                      <a:pt x="1521" y="362"/>
                      <a:pt x="1517" y="397"/>
                      <a:pt x="1527" y="429"/>
                    </a:cubicBezTo>
                    <a:cubicBezTo>
                      <a:pt x="1542" y="476"/>
                      <a:pt x="1562" y="421"/>
                      <a:pt x="1563" y="420"/>
                    </a:cubicBezTo>
                  </a:path>
                </a:pathLst>
              </a:custGeom>
              <a:noFill/>
              <a:ln w="952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1290" name="Line 40"/>
              <p:cNvSpPr>
                <a:spLocks noChangeShapeType="1"/>
              </p:cNvSpPr>
              <p:nvPr/>
            </p:nvSpPr>
            <p:spPr bwMode="auto">
              <a:xfrm>
                <a:off x="832" y="2533"/>
                <a:ext cx="2569" cy="0"/>
              </a:xfrm>
              <a:prstGeom prst="line">
                <a:avLst/>
              </a:prstGeom>
              <a:noFill/>
              <a:ln w="9525">
                <a:solidFill>
                  <a:srgbClr val="FF0066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1291" name="Line 41"/>
              <p:cNvSpPr>
                <a:spLocks noChangeShapeType="1"/>
              </p:cNvSpPr>
              <p:nvPr/>
            </p:nvSpPr>
            <p:spPr bwMode="auto">
              <a:xfrm>
                <a:off x="832" y="2862"/>
                <a:ext cx="2569" cy="0"/>
              </a:xfrm>
              <a:prstGeom prst="line">
                <a:avLst/>
              </a:prstGeom>
              <a:noFill/>
              <a:ln w="9525">
                <a:solidFill>
                  <a:srgbClr val="FF0066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1292" name="Line 42"/>
              <p:cNvSpPr>
                <a:spLocks noChangeShapeType="1"/>
              </p:cNvSpPr>
              <p:nvPr/>
            </p:nvSpPr>
            <p:spPr bwMode="auto">
              <a:xfrm>
                <a:off x="832" y="3118"/>
                <a:ext cx="2569" cy="0"/>
              </a:xfrm>
              <a:prstGeom prst="line">
                <a:avLst/>
              </a:prstGeom>
              <a:noFill/>
              <a:ln w="9525">
                <a:solidFill>
                  <a:srgbClr val="FF0066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1293" name="Line 43"/>
              <p:cNvSpPr>
                <a:spLocks noChangeShapeType="1"/>
              </p:cNvSpPr>
              <p:nvPr/>
            </p:nvSpPr>
            <p:spPr bwMode="auto">
              <a:xfrm>
                <a:off x="832" y="3438"/>
                <a:ext cx="2569" cy="0"/>
              </a:xfrm>
              <a:prstGeom prst="line">
                <a:avLst/>
              </a:prstGeom>
              <a:noFill/>
              <a:ln w="9525">
                <a:solidFill>
                  <a:srgbClr val="FF0066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1294" name="Line 44"/>
              <p:cNvSpPr>
                <a:spLocks noChangeShapeType="1"/>
              </p:cNvSpPr>
              <p:nvPr/>
            </p:nvSpPr>
            <p:spPr bwMode="auto">
              <a:xfrm>
                <a:off x="832" y="3648"/>
                <a:ext cx="2569" cy="0"/>
              </a:xfrm>
              <a:prstGeom prst="line">
                <a:avLst/>
              </a:prstGeom>
              <a:noFill/>
              <a:ln w="9525">
                <a:solidFill>
                  <a:srgbClr val="FF0066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1295" name="Line 45"/>
              <p:cNvSpPr>
                <a:spLocks noChangeShapeType="1"/>
              </p:cNvSpPr>
              <p:nvPr/>
            </p:nvSpPr>
            <p:spPr bwMode="auto">
              <a:xfrm>
                <a:off x="832" y="3986"/>
                <a:ext cx="2569" cy="0"/>
              </a:xfrm>
              <a:prstGeom prst="line">
                <a:avLst/>
              </a:prstGeom>
              <a:noFill/>
              <a:ln w="9525">
                <a:solidFill>
                  <a:srgbClr val="FF0066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1296" name="Freeform 46"/>
              <p:cNvSpPr>
                <a:spLocks/>
              </p:cNvSpPr>
              <p:nvPr/>
            </p:nvSpPr>
            <p:spPr bwMode="auto">
              <a:xfrm>
                <a:off x="1298" y="2915"/>
                <a:ext cx="1756" cy="416"/>
              </a:xfrm>
              <a:custGeom>
                <a:avLst/>
                <a:gdLst>
                  <a:gd name="T0" fmla="*/ 0 w 1756"/>
                  <a:gd name="T1" fmla="*/ 358 h 416"/>
                  <a:gd name="T2" fmla="*/ 64 w 1756"/>
                  <a:gd name="T3" fmla="*/ 303 h 416"/>
                  <a:gd name="T4" fmla="*/ 174 w 1756"/>
                  <a:gd name="T5" fmla="*/ 276 h 416"/>
                  <a:gd name="T6" fmla="*/ 238 w 1756"/>
                  <a:gd name="T7" fmla="*/ 358 h 416"/>
                  <a:gd name="T8" fmla="*/ 247 w 1756"/>
                  <a:gd name="T9" fmla="*/ 294 h 416"/>
                  <a:gd name="T10" fmla="*/ 256 w 1756"/>
                  <a:gd name="T11" fmla="*/ 358 h 416"/>
                  <a:gd name="T12" fmla="*/ 284 w 1756"/>
                  <a:gd name="T13" fmla="*/ 322 h 416"/>
                  <a:gd name="T14" fmla="*/ 302 w 1756"/>
                  <a:gd name="T15" fmla="*/ 303 h 416"/>
                  <a:gd name="T16" fmla="*/ 339 w 1756"/>
                  <a:gd name="T17" fmla="*/ 349 h 416"/>
                  <a:gd name="T18" fmla="*/ 357 w 1756"/>
                  <a:gd name="T19" fmla="*/ 386 h 416"/>
                  <a:gd name="T20" fmla="*/ 412 w 1756"/>
                  <a:gd name="T21" fmla="*/ 376 h 416"/>
                  <a:gd name="T22" fmla="*/ 494 w 1756"/>
                  <a:gd name="T23" fmla="*/ 322 h 416"/>
                  <a:gd name="T24" fmla="*/ 521 w 1756"/>
                  <a:gd name="T25" fmla="*/ 358 h 416"/>
                  <a:gd name="T26" fmla="*/ 585 w 1756"/>
                  <a:gd name="T27" fmla="*/ 322 h 416"/>
                  <a:gd name="T28" fmla="*/ 631 w 1756"/>
                  <a:gd name="T29" fmla="*/ 322 h 416"/>
                  <a:gd name="T30" fmla="*/ 659 w 1756"/>
                  <a:gd name="T31" fmla="*/ 331 h 416"/>
                  <a:gd name="T32" fmla="*/ 686 w 1756"/>
                  <a:gd name="T33" fmla="*/ 340 h 416"/>
                  <a:gd name="T34" fmla="*/ 713 w 1756"/>
                  <a:gd name="T35" fmla="*/ 349 h 416"/>
                  <a:gd name="T36" fmla="*/ 732 w 1756"/>
                  <a:gd name="T37" fmla="*/ 322 h 416"/>
                  <a:gd name="T38" fmla="*/ 777 w 1756"/>
                  <a:gd name="T39" fmla="*/ 413 h 416"/>
                  <a:gd name="T40" fmla="*/ 805 w 1756"/>
                  <a:gd name="T41" fmla="*/ 340 h 416"/>
                  <a:gd name="T42" fmla="*/ 841 w 1756"/>
                  <a:gd name="T43" fmla="*/ 38 h 416"/>
                  <a:gd name="T44" fmla="*/ 869 w 1756"/>
                  <a:gd name="T45" fmla="*/ 56 h 416"/>
                  <a:gd name="T46" fmla="*/ 915 w 1756"/>
                  <a:gd name="T47" fmla="*/ 56 h 416"/>
                  <a:gd name="T48" fmla="*/ 942 w 1756"/>
                  <a:gd name="T49" fmla="*/ 47 h 416"/>
                  <a:gd name="T50" fmla="*/ 960 w 1756"/>
                  <a:gd name="T51" fmla="*/ 20 h 416"/>
                  <a:gd name="T52" fmla="*/ 997 w 1756"/>
                  <a:gd name="T53" fmla="*/ 29 h 416"/>
                  <a:gd name="T54" fmla="*/ 1107 w 1756"/>
                  <a:gd name="T55" fmla="*/ 29 h 416"/>
                  <a:gd name="T56" fmla="*/ 1143 w 1756"/>
                  <a:gd name="T57" fmla="*/ 38 h 416"/>
                  <a:gd name="T58" fmla="*/ 1180 w 1756"/>
                  <a:gd name="T59" fmla="*/ 47 h 416"/>
                  <a:gd name="T60" fmla="*/ 1235 w 1756"/>
                  <a:gd name="T61" fmla="*/ 47 h 416"/>
                  <a:gd name="T62" fmla="*/ 1289 w 1756"/>
                  <a:gd name="T63" fmla="*/ 38 h 416"/>
                  <a:gd name="T64" fmla="*/ 1381 w 1756"/>
                  <a:gd name="T65" fmla="*/ 66 h 416"/>
                  <a:gd name="T66" fmla="*/ 1436 w 1756"/>
                  <a:gd name="T67" fmla="*/ 102 h 416"/>
                  <a:gd name="T68" fmla="*/ 1472 w 1756"/>
                  <a:gd name="T69" fmla="*/ 413 h 416"/>
                  <a:gd name="T70" fmla="*/ 1545 w 1756"/>
                  <a:gd name="T71" fmla="*/ 349 h 416"/>
                  <a:gd name="T72" fmla="*/ 1564 w 1756"/>
                  <a:gd name="T73" fmla="*/ 322 h 416"/>
                  <a:gd name="T74" fmla="*/ 1591 w 1756"/>
                  <a:gd name="T75" fmla="*/ 340 h 416"/>
                  <a:gd name="T76" fmla="*/ 1628 w 1756"/>
                  <a:gd name="T77" fmla="*/ 340 h 416"/>
                  <a:gd name="T78" fmla="*/ 1683 w 1756"/>
                  <a:gd name="T79" fmla="*/ 340 h 416"/>
                  <a:gd name="T80" fmla="*/ 1756 w 1756"/>
                  <a:gd name="T81" fmla="*/ 376 h 41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1756"/>
                  <a:gd name="T124" fmla="*/ 0 h 416"/>
                  <a:gd name="T125" fmla="*/ 1756 w 1756"/>
                  <a:gd name="T126" fmla="*/ 416 h 41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1756" h="416">
                    <a:moveTo>
                      <a:pt x="0" y="358"/>
                    </a:moveTo>
                    <a:cubicBezTo>
                      <a:pt x="22" y="341"/>
                      <a:pt x="40" y="318"/>
                      <a:pt x="64" y="303"/>
                    </a:cubicBezTo>
                    <a:cubicBezTo>
                      <a:pt x="93" y="286"/>
                      <a:pt x="142" y="282"/>
                      <a:pt x="174" y="276"/>
                    </a:cubicBezTo>
                    <a:cubicBezTo>
                      <a:pt x="223" y="300"/>
                      <a:pt x="221" y="308"/>
                      <a:pt x="238" y="358"/>
                    </a:cubicBezTo>
                    <a:cubicBezTo>
                      <a:pt x="241" y="337"/>
                      <a:pt x="225" y="294"/>
                      <a:pt x="247" y="294"/>
                    </a:cubicBezTo>
                    <a:cubicBezTo>
                      <a:pt x="269" y="294"/>
                      <a:pt x="239" y="345"/>
                      <a:pt x="256" y="358"/>
                    </a:cubicBezTo>
                    <a:cubicBezTo>
                      <a:pt x="268" y="367"/>
                      <a:pt x="274" y="334"/>
                      <a:pt x="284" y="322"/>
                    </a:cubicBezTo>
                    <a:cubicBezTo>
                      <a:pt x="290" y="315"/>
                      <a:pt x="296" y="309"/>
                      <a:pt x="302" y="303"/>
                    </a:cubicBezTo>
                    <a:cubicBezTo>
                      <a:pt x="314" y="318"/>
                      <a:pt x="328" y="333"/>
                      <a:pt x="339" y="349"/>
                    </a:cubicBezTo>
                    <a:cubicBezTo>
                      <a:pt x="347" y="360"/>
                      <a:pt x="344" y="381"/>
                      <a:pt x="357" y="386"/>
                    </a:cubicBezTo>
                    <a:cubicBezTo>
                      <a:pt x="374" y="392"/>
                      <a:pt x="394" y="379"/>
                      <a:pt x="412" y="376"/>
                    </a:cubicBezTo>
                    <a:cubicBezTo>
                      <a:pt x="441" y="356"/>
                      <a:pt x="460" y="333"/>
                      <a:pt x="494" y="322"/>
                    </a:cubicBezTo>
                    <a:cubicBezTo>
                      <a:pt x="503" y="334"/>
                      <a:pt x="507" y="354"/>
                      <a:pt x="521" y="358"/>
                    </a:cubicBezTo>
                    <a:cubicBezTo>
                      <a:pt x="530" y="360"/>
                      <a:pt x="576" y="328"/>
                      <a:pt x="585" y="322"/>
                    </a:cubicBezTo>
                    <a:cubicBezTo>
                      <a:pt x="622" y="393"/>
                      <a:pt x="583" y="345"/>
                      <a:pt x="631" y="322"/>
                    </a:cubicBezTo>
                    <a:cubicBezTo>
                      <a:pt x="640" y="318"/>
                      <a:pt x="650" y="328"/>
                      <a:pt x="659" y="331"/>
                    </a:cubicBezTo>
                    <a:cubicBezTo>
                      <a:pt x="694" y="294"/>
                      <a:pt x="663" y="316"/>
                      <a:pt x="686" y="340"/>
                    </a:cubicBezTo>
                    <a:cubicBezTo>
                      <a:pt x="693" y="347"/>
                      <a:pt x="704" y="346"/>
                      <a:pt x="713" y="349"/>
                    </a:cubicBezTo>
                    <a:cubicBezTo>
                      <a:pt x="719" y="340"/>
                      <a:pt x="721" y="322"/>
                      <a:pt x="732" y="322"/>
                    </a:cubicBezTo>
                    <a:cubicBezTo>
                      <a:pt x="763" y="322"/>
                      <a:pt x="773" y="396"/>
                      <a:pt x="777" y="413"/>
                    </a:cubicBezTo>
                    <a:cubicBezTo>
                      <a:pt x="784" y="388"/>
                      <a:pt x="799" y="365"/>
                      <a:pt x="805" y="340"/>
                    </a:cubicBezTo>
                    <a:cubicBezTo>
                      <a:pt x="829" y="241"/>
                      <a:pt x="810" y="135"/>
                      <a:pt x="841" y="38"/>
                    </a:cubicBezTo>
                    <a:cubicBezTo>
                      <a:pt x="850" y="44"/>
                      <a:pt x="858" y="56"/>
                      <a:pt x="869" y="56"/>
                    </a:cubicBezTo>
                    <a:cubicBezTo>
                      <a:pt x="927" y="56"/>
                      <a:pt x="869" y="12"/>
                      <a:pt x="915" y="56"/>
                    </a:cubicBezTo>
                    <a:cubicBezTo>
                      <a:pt x="924" y="53"/>
                      <a:pt x="935" y="53"/>
                      <a:pt x="942" y="47"/>
                    </a:cubicBezTo>
                    <a:cubicBezTo>
                      <a:pt x="950" y="40"/>
                      <a:pt x="950" y="23"/>
                      <a:pt x="960" y="20"/>
                    </a:cubicBezTo>
                    <a:cubicBezTo>
                      <a:pt x="972" y="16"/>
                      <a:pt x="985" y="26"/>
                      <a:pt x="997" y="29"/>
                    </a:cubicBezTo>
                    <a:cubicBezTo>
                      <a:pt x="1056" y="0"/>
                      <a:pt x="1020" y="8"/>
                      <a:pt x="1107" y="29"/>
                    </a:cubicBezTo>
                    <a:cubicBezTo>
                      <a:pt x="1119" y="32"/>
                      <a:pt x="1131" y="35"/>
                      <a:pt x="1143" y="38"/>
                    </a:cubicBezTo>
                    <a:cubicBezTo>
                      <a:pt x="1155" y="41"/>
                      <a:pt x="1180" y="47"/>
                      <a:pt x="1180" y="47"/>
                    </a:cubicBezTo>
                    <a:cubicBezTo>
                      <a:pt x="1251" y="23"/>
                      <a:pt x="1162" y="47"/>
                      <a:pt x="1235" y="47"/>
                    </a:cubicBezTo>
                    <a:cubicBezTo>
                      <a:pt x="1253" y="47"/>
                      <a:pt x="1271" y="41"/>
                      <a:pt x="1289" y="38"/>
                    </a:cubicBezTo>
                    <a:cubicBezTo>
                      <a:pt x="1318" y="47"/>
                      <a:pt x="1354" y="51"/>
                      <a:pt x="1381" y="66"/>
                    </a:cubicBezTo>
                    <a:cubicBezTo>
                      <a:pt x="1400" y="77"/>
                      <a:pt x="1436" y="102"/>
                      <a:pt x="1436" y="102"/>
                    </a:cubicBezTo>
                    <a:cubicBezTo>
                      <a:pt x="1446" y="221"/>
                      <a:pt x="1454" y="304"/>
                      <a:pt x="1472" y="413"/>
                    </a:cubicBezTo>
                    <a:cubicBezTo>
                      <a:pt x="1531" y="399"/>
                      <a:pt x="1501" y="415"/>
                      <a:pt x="1545" y="349"/>
                    </a:cubicBezTo>
                    <a:cubicBezTo>
                      <a:pt x="1551" y="340"/>
                      <a:pt x="1564" y="322"/>
                      <a:pt x="1564" y="322"/>
                    </a:cubicBezTo>
                    <a:cubicBezTo>
                      <a:pt x="1573" y="328"/>
                      <a:pt x="1584" y="332"/>
                      <a:pt x="1591" y="340"/>
                    </a:cubicBezTo>
                    <a:cubicBezTo>
                      <a:pt x="1614" y="369"/>
                      <a:pt x="1579" y="387"/>
                      <a:pt x="1628" y="340"/>
                    </a:cubicBezTo>
                    <a:cubicBezTo>
                      <a:pt x="1675" y="411"/>
                      <a:pt x="1657" y="416"/>
                      <a:pt x="1683" y="340"/>
                    </a:cubicBezTo>
                    <a:cubicBezTo>
                      <a:pt x="1710" y="349"/>
                      <a:pt x="1730" y="364"/>
                      <a:pt x="1756" y="376"/>
                    </a:cubicBezTo>
                  </a:path>
                </a:pathLst>
              </a:custGeom>
              <a:noFill/>
              <a:ln w="952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1297" name="Freeform 48"/>
              <p:cNvSpPr>
                <a:spLocks/>
              </p:cNvSpPr>
              <p:nvPr/>
            </p:nvSpPr>
            <p:spPr bwMode="auto">
              <a:xfrm>
                <a:off x="1298" y="3665"/>
                <a:ext cx="1791" cy="285"/>
              </a:xfrm>
              <a:custGeom>
                <a:avLst/>
                <a:gdLst>
                  <a:gd name="T0" fmla="*/ 0 w 1791"/>
                  <a:gd name="T1" fmla="*/ 175 h 285"/>
                  <a:gd name="T2" fmla="*/ 64 w 1791"/>
                  <a:gd name="T3" fmla="*/ 102 h 285"/>
                  <a:gd name="T4" fmla="*/ 92 w 1791"/>
                  <a:gd name="T5" fmla="*/ 157 h 285"/>
                  <a:gd name="T6" fmla="*/ 128 w 1791"/>
                  <a:gd name="T7" fmla="*/ 285 h 285"/>
                  <a:gd name="T8" fmla="*/ 220 w 1791"/>
                  <a:gd name="T9" fmla="*/ 148 h 285"/>
                  <a:gd name="T10" fmla="*/ 229 w 1791"/>
                  <a:gd name="T11" fmla="*/ 184 h 285"/>
                  <a:gd name="T12" fmla="*/ 256 w 1791"/>
                  <a:gd name="T13" fmla="*/ 193 h 285"/>
                  <a:gd name="T14" fmla="*/ 265 w 1791"/>
                  <a:gd name="T15" fmla="*/ 157 h 285"/>
                  <a:gd name="T16" fmla="*/ 275 w 1791"/>
                  <a:gd name="T17" fmla="*/ 129 h 285"/>
                  <a:gd name="T18" fmla="*/ 293 w 1791"/>
                  <a:gd name="T19" fmla="*/ 157 h 285"/>
                  <a:gd name="T20" fmla="*/ 302 w 1791"/>
                  <a:gd name="T21" fmla="*/ 184 h 285"/>
                  <a:gd name="T22" fmla="*/ 320 w 1791"/>
                  <a:gd name="T23" fmla="*/ 157 h 285"/>
                  <a:gd name="T24" fmla="*/ 329 w 1791"/>
                  <a:gd name="T25" fmla="*/ 120 h 285"/>
                  <a:gd name="T26" fmla="*/ 366 w 1791"/>
                  <a:gd name="T27" fmla="*/ 157 h 285"/>
                  <a:gd name="T28" fmla="*/ 393 w 1791"/>
                  <a:gd name="T29" fmla="*/ 129 h 285"/>
                  <a:gd name="T30" fmla="*/ 412 w 1791"/>
                  <a:gd name="T31" fmla="*/ 102 h 285"/>
                  <a:gd name="T32" fmla="*/ 430 w 1791"/>
                  <a:gd name="T33" fmla="*/ 138 h 285"/>
                  <a:gd name="T34" fmla="*/ 448 w 1791"/>
                  <a:gd name="T35" fmla="*/ 157 h 285"/>
                  <a:gd name="T36" fmla="*/ 476 w 1791"/>
                  <a:gd name="T37" fmla="*/ 129 h 285"/>
                  <a:gd name="T38" fmla="*/ 521 w 1791"/>
                  <a:gd name="T39" fmla="*/ 184 h 285"/>
                  <a:gd name="T40" fmla="*/ 567 w 1791"/>
                  <a:gd name="T41" fmla="*/ 157 h 285"/>
                  <a:gd name="T42" fmla="*/ 576 w 1791"/>
                  <a:gd name="T43" fmla="*/ 129 h 285"/>
                  <a:gd name="T44" fmla="*/ 613 w 1791"/>
                  <a:gd name="T45" fmla="*/ 175 h 285"/>
                  <a:gd name="T46" fmla="*/ 649 w 1791"/>
                  <a:gd name="T47" fmla="*/ 148 h 285"/>
                  <a:gd name="T48" fmla="*/ 695 w 1791"/>
                  <a:gd name="T49" fmla="*/ 202 h 285"/>
                  <a:gd name="T50" fmla="*/ 750 w 1791"/>
                  <a:gd name="T51" fmla="*/ 129 h 285"/>
                  <a:gd name="T52" fmla="*/ 814 w 1791"/>
                  <a:gd name="T53" fmla="*/ 212 h 285"/>
                  <a:gd name="T54" fmla="*/ 851 w 1791"/>
                  <a:gd name="T55" fmla="*/ 184 h 285"/>
                  <a:gd name="T56" fmla="*/ 878 w 1791"/>
                  <a:gd name="T57" fmla="*/ 138 h 285"/>
                  <a:gd name="T58" fmla="*/ 915 w 1791"/>
                  <a:gd name="T59" fmla="*/ 157 h 285"/>
                  <a:gd name="T60" fmla="*/ 924 w 1791"/>
                  <a:gd name="T61" fmla="*/ 184 h 285"/>
                  <a:gd name="T62" fmla="*/ 988 w 1791"/>
                  <a:gd name="T63" fmla="*/ 148 h 285"/>
                  <a:gd name="T64" fmla="*/ 1015 w 1791"/>
                  <a:gd name="T65" fmla="*/ 175 h 285"/>
                  <a:gd name="T66" fmla="*/ 1024 w 1791"/>
                  <a:gd name="T67" fmla="*/ 202 h 285"/>
                  <a:gd name="T68" fmla="*/ 1052 w 1791"/>
                  <a:gd name="T69" fmla="*/ 193 h 285"/>
                  <a:gd name="T70" fmla="*/ 1079 w 1791"/>
                  <a:gd name="T71" fmla="*/ 157 h 285"/>
                  <a:gd name="T72" fmla="*/ 1097 w 1791"/>
                  <a:gd name="T73" fmla="*/ 129 h 285"/>
                  <a:gd name="T74" fmla="*/ 1116 w 1791"/>
                  <a:gd name="T75" fmla="*/ 148 h 285"/>
                  <a:gd name="T76" fmla="*/ 1161 w 1791"/>
                  <a:gd name="T77" fmla="*/ 184 h 285"/>
                  <a:gd name="T78" fmla="*/ 1207 w 1791"/>
                  <a:gd name="T79" fmla="*/ 120 h 285"/>
                  <a:gd name="T80" fmla="*/ 1235 w 1791"/>
                  <a:gd name="T81" fmla="*/ 157 h 285"/>
                  <a:gd name="T82" fmla="*/ 1299 w 1791"/>
                  <a:gd name="T83" fmla="*/ 65 h 285"/>
                  <a:gd name="T84" fmla="*/ 1317 w 1791"/>
                  <a:gd name="T85" fmla="*/ 120 h 285"/>
                  <a:gd name="T86" fmla="*/ 1326 w 1791"/>
                  <a:gd name="T87" fmla="*/ 148 h 285"/>
                  <a:gd name="T88" fmla="*/ 1399 w 1791"/>
                  <a:gd name="T89" fmla="*/ 129 h 285"/>
                  <a:gd name="T90" fmla="*/ 1417 w 1791"/>
                  <a:gd name="T91" fmla="*/ 157 h 285"/>
                  <a:gd name="T92" fmla="*/ 1454 w 1791"/>
                  <a:gd name="T93" fmla="*/ 111 h 285"/>
                  <a:gd name="T94" fmla="*/ 1472 w 1791"/>
                  <a:gd name="T95" fmla="*/ 138 h 285"/>
                  <a:gd name="T96" fmla="*/ 1481 w 1791"/>
                  <a:gd name="T97" fmla="*/ 166 h 285"/>
                  <a:gd name="T98" fmla="*/ 1500 w 1791"/>
                  <a:gd name="T99" fmla="*/ 148 h 285"/>
                  <a:gd name="T100" fmla="*/ 1527 w 1791"/>
                  <a:gd name="T101" fmla="*/ 175 h 285"/>
                  <a:gd name="T102" fmla="*/ 1582 w 1791"/>
                  <a:gd name="T103" fmla="*/ 175 h 285"/>
                  <a:gd name="T104" fmla="*/ 1591 w 1791"/>
                  <a:gd name="T105" fmla="*/ 202 h 285"/>
                  <a:gd name="T106" fmla="*/ 1619 w 1791"/>
                  <a:gd name="T107" fmla="*/ 148 h 285"/>
                  <a:gd name="T108" fmla="*/ 1655 w 1791"/>
                  <a:gd name="T109" fmla="*/ 157 h 285"/>
                  <a:gd name="T110" fmla="*/ 1673 w 1791"/>
                  <a:gd name="T111" fmla="*/ 184 h 285"/>
                  <a:gd name="T112" fmla="*/ 1737 w 1791"/>
                  <a:gd name="T113" fmla="*/ 166 h 285"/>
                  <a:gd name="T114" fmla="*/ 1756 w 1791"/>
                  <a:gd name="T115" fmla="*/ 148 h 285"/>
                  <a:gd name="T116" fmla="*/ 1774 w 1791"/>
                  <a:gd name="T117" fmla="*/ 111 h 285"/>
                  <a:gd name="T118" fmla="*/ 1783 w 1791"/>
                  <a:gd name="T119" fmla="*/ 175 h 285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1791"/>
                  <a:gd name="T181" fmla="*/ 0 h 285"/>
                  <a:gd name="T182" fmla="*/ 1791 w 1791"/>
                  <a:gd name="T183" fmla="*/ 285 h 285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1791" h="285">
                    <a:moveTo>
                      <a:pt x="0" y="175"/>
                    </a:moveTo>
                    <a:cubicBezTo>
                      <a:pt x="24" y="152"/>
                      <a:pt x="40" y="126"/>
                      <a:pt x="64" y="102"/>
                    </a:cubicBezTo>
                    <a:cubicBezTo>
                      <a:pt x="86" y="188"/>
                      <a:pt x="57" y="99"/>
                      <a:pt x="92" y="157"/>
                    </a:cubicBezTo>
                    <a:cubicBezTo>
                      <a:pt x="112" y="190"/>
                      <a:pt x="119" y="247"/>
                      <a:pt x="128" y="285"/>
                    </a:cubicBezTo>
                    <a:cubicBezTo>
                      <a:pt x="167" y="246"/>
                      <a:pt x="178" y="188"/>
                      <a:pt x="220" y="148"/>
                    </a:cubicBezTo>
                    <a:cubicBezTo>
                      <a:pt x="223" y="160"/>
                      <a:pt x="221" y="174"/>
                      <a:pt x="229" y="184"/>
                    </a:cubicBezTo>
                    <a:cubicBezTo>
                      <a:pt x="235" y="191"/>
                      <a:pt x="248" y="199"/>
                      <a:pt x="256" y="193"/>
                    </a:cubicBezTo>
                    <a:cubicBezTo>
                      <a:pt x="266" y="186"/>
                      <a:pt x="261" y="169"/>
                      <a:pt x="265" y="157"/>
                    </a:cubicBezTo>
                    <a:cubicBezTo>
                      <a:pt x="268" y="147"/>
                      <a:pt x="272" y="138"/>
                      <a:pt x="275" y="129"/>
                    </a:cubicBezTo>
                    <a:cubicBezTo>
                      <a:pt x="281" y="138"/>
                      <a:pt x="288" y="147"/>
                      <a:pt x="293" y="157"/>
                    </a:cubicBezTo>
                    <a:cubicBezTo>
                      <a:pt x="297" y="166"/>
                      <a:pt x="293" y="184"/>
                      <a:pt x="302" y="184"/>
                    </a:cubicBezTo>
                    <a:cubicBezTo>
                      <a:pt x="313" y="184"/>
                      <a:pt x="314" y="166"/>
                      <a:pt x="320" y="157"/>
                    </a:cubicBezTo>
                    <a:cubicBezTo>
                      <a:pt x="323" y="145"/>
                      <a:pt x="319" y="128"/>
                      <a:pt x="329" y="120"/>
                    </a:cubicBezTo>
                    <a:cubicBezTo>
                      <a:pt x="356" y="100"/>
                      <a:pt x="364" y="152"/>
                      <a:pt x="366" y="157"/>
                    </a:cubicBezTo>
                    <a:cubicBezTo>
                      <a:pt x="375" y="148"/>
                      <a:pt x="385" y="139"/>
                      <a:pt x="393" y="129"/>
                    </a:cubicBezTo>
                    <a:cubicBezTo>
                      <a:pt x="400" y="121"/>
                      <a:pt x="401" y="99"/>
                      <a:pt x="412" y="102"/>
                    </a:cubicBezTo>
                    <a:cubicBezTo>
                      <a:pt x="425" y="105"/>
                      <a:pt x="423" y="127"/>
                      <a:pt x="430" y="138"/>
                    </a:cubicBezTo>
                    <a:cubicBezTo>
                      <a:pt x="435" y="145"/>
                      <a:pt x="442" y="151"/>
                      <a:pt x="448" y="157"/>
                    </a:cubicBezTo>
                    <a:cubicBezTo>
                      <a:pt x="457" y="148"/>
                      <a:pt x="463" y="129"/>
                      <a:pt x="476" y="129"/>
                    </a:cubicBezTo>
                    <a:cubicBezTo>
                      <a:pt x="508" y="129"/>
                      <a:pt x="514" y="164"/>
                      <a:pt x="521" y="184"/>
                    </a:cubicBezTo>
                    <a:cubicBezTo>
                      <a:pt x="536" y="175"/>
                      <a:pt x="554" y="170"/>
                      <a:pt x="567" y="157"/>
                    </a:cubicBezTo>
                    <a:cubicBezTo>
                      <a:pt x="574" y="150"/>
                      <a:pt x="567" y="132"/>
                      <a:pt x="576" y="129"/>
                    </a:cubicBezTo>
                    <a:cubicBezTo>
                      <a:pt x="583" y="127"/>
                      <a:pt x="602" y="158"/>
                      <a:pt x="613" y="175"/>
                    </a:cubicBezTo>
                    <a:cubicBezTo>
                      <a:pt x="625" y="166"/>
                      <a:pt x="634" y="148"/>
                      <a:pt x="649" y="148"/>
                    </a:cubicBezTo>
                    <a:cubicBezTo>
                      <a:pt x="662" y="148"/>
                      <a:pt x="689" y="193"/>
                      <a:pt x="695" y="202"/>
                    </a:cubicBezTo>
                    <a:cubicBezTo>
                      <a:pt x="739" y="188"/>
                      <a:pt x="737" y="171"/>
                      <a:pt x="750" y="129"/>
                    </a:cubicBezTo>
                    <a:cubicBezTo>
                      <a:pt x="777" y="157"/>
                      <a:pt x="787" y="184"/>
                      <a:pt x="814" y="212"/>
                    </a:cubicBezTo>
                    <a:cubicBezTo>
                      <a:pt x="826" y="203"/>
                      <a:pt x="841" y="196"/>
                      <a:pt x="851" y="184"/>
                    </a:cubicBezTo>
                    <a:cubicBezTo>
                      <a:pt x="863" y="171"/>
                      <a:pt x="862" y="145"/>
                      <a:pt x="878" y="138"/>
                    </a:cubicBezTo>
                    <a:cubicBezTo>
                      <a:pt x="891" y="133"/>
                      <a:pt x="903" y="151"/>
                      <a:pt x="915" y="157"/>
                    </a:cubicBezTo>
                    <a:cubicBezTo>
                      <a:pt x="918" y="166"/>
                      <a:pt x="915" y="182"/>
                      <a:pt x="924" y="184"/>
                    </a:cubicBezTo>
                    <a:cubicBezTo>
                      <a:pt x="950" y="188"/>
                      <a:pt x="972" y="163"/>
                      <a:pt x="988" y="148"/>
                    </a:cubicBezTo>
                    <a:cubicBezTo>
                      <a:pt x="997" y="157"/>
                      <a:pt x="1008" y="164"/>
                      <a:pt x="1015" y="175"/>
                    </a:cubicBezTo>
                    <a:cubicBezTo>
                      <a:pt x="1020" y="183"/>
                      <a:pt x="1015" y="198"/>
                      <a:pt x="1024" y="202"/>
                    </a:cubicBezTo>
                    <a:cubicBezTo>
                      <a:pt x="1033" y="206"/>
                      <a:pt x="1043" y="196"/>
                      <a:pt x="1052" y="193"/>
                    </a:cubicBezTo>
                    <a:cubicBezTo>
                      <a:pt x="1061" y="181"/>
                      <a:pt x="1070" y="169"/>
                      <a:pt x="1079" y="157"/>
                    </a:cubicBezTo>
                    <a:cubicBezTo>
                      <a:pt x="1085" y="148"/>
                      <a:pt x="1086" y="132"/>
                      <a:pt x="1097" y="129"/>
                    </a:cubicBezTo>
                    <a:cubicBezTo>
                      <a:pt x="1106" y="127"/>
                      <a:pt x="1110" y="141"/>
                      <a:pt x="1116" y="148"/>
                    </a:cubicBezTo>
                    <a:cubicBezTo>
                      <a:pt x="1146" y="185"/>
                      <a:pt x="1118" y="170"/>
                      <a:pt x="1161" y="184"/>
                    </a:cubicBezTo>
                    <a:cubicBezTo>
                      <a:pt x="1164" y="179"/>
                      <a:pt x="1192" y="118"/>
                      <a:pt x="1207" y="120"/>
                    </a:cubicBezTo>
                    <a:cubicBezTo>
                      <a:pt x="1222" y="122"/>
                      <a:pt x="1226" y="145"/>
                      <a:pt x="1235" y="157"/>
                    </a:cubicBezTo>
                    <a:cubicBezTo>
                      <a:pt x="1280" y="125"/>
                      <a:pt x="1263" y="101"/>
                      <a:pt x="1299" y="65"/>
                    </a:cubicBezTo>
                    <a:cubicBezTo>
                      <a:pt x="1305" y="83"/>
                      <a:pt x="1311" y="102"/>
                      <a:pt x="1317" y="120"/>
                    </a:cubicBezTo>
                    <a:cubicBezTo>
                      <a:pt x="1320" y="129"/>
                      <a:pt x="1326" y="148"/>
                      <a:pt x="1326" y="148"/>
                    </a:cubicBezTo>
                    <a:cubicBezTo>
                      <a:pt x="1366" y="120"/>
                      <a:pt x="1356" y="100"/>
                      <a:pt x="1399" y="129"/>
                    </a:cubicBezTo>
                    <a:cubicBezTo>
                      <a:pt x="1405" y="138"/>
                      <a:pt x="1406" y="155"/>
                      <a:pt x="1417" y="157"/>
                    </a:cubicBezTo>
                    <a:cubicBezTo>
                      <a:pt x="1443" y="162"/>
                      <a:pt x="1450" y="124"/>
                      <a:pt x="1454" y="111"/>
                    </a:cubicBezTo>
                    <a:cubicBezTo>
                      <a:pt x="1460" y="120"/>
                      <a:pt x="1467" y="128"/>
                      <a:pt x="1472" y="138"/>
                    </a:cubicBezTo>
                    <a:cubicBezTo>
                      <a:pt x="1476" y="147"/>
                      <a:pt x="1472" y="163"/>
                      <a:pt x="1481" y="166"/>
                    </a:cubicBezTo>
                    <a:cubicBezTo>
                      <a:pt x="1489" y="169"/>
                      <a:pt x="1494" y="154"/>
                      <a:pt x="1500" y="148"/>
                    </a:cubicBezTo>
                    <a:cubicBezTo>
                      <a:pt x="1509" y="157"/>
                      <a:pt x="1514" y="173"/>
                      <a:pt x="1527" y="175"/>
                    </a:cubicBezTo>
                    <a:cubicBezTo>
                      <a:pt x="1624" y="191"/>
                      <a:pt x="1488" y="112"/>
                      <a:pt x="1582" y="175"/>
                    </a:cubicBezTo>
                    <a:cubicBezTo>
                      <a:pt x="1585" y="184"/>
                      <a:pt x="1582" y="202"/>
                      <a:pt x="1591" y="202"/>
                    </a:cubicBezTo>
                    <a:cubicBezTo>
                      <a:pt x="1601" y="202"/>
                      <a:pt x="1617" y="154"/>
                      <a:pt x="1619" y="148"/>
                    </a:cubicBezTo>
                    <a:cubicBezTo>
                      <a:pt x="1631" y="151"/>
                      <a:pt x="1645" y="150"/>
                      <a:pt x="1655" y="157"/>
                    </a:cubicBezTo>
                    <a:cubicBezTo>
                      <a:pt x="1664" y="163"/>
                      <a:pt x="1663" y="181"/>
                      <a:pt x="1673" y="184"/>
                    </a:cubicBezTo>
                    <a:cubicBezTo>
                      <a:pt x="1679" y="186"/>
                      <a:pt x="1728" y="169"/>
                      <a:pt x="1737" y="166"/>
                    </a:cubicBezTo>
                    <a:cubicBezTo>
                      <a:pt x="1743" y="160"/>
                      <a:pt x="1751" y="155"/>
                      <a:pt x="1756" y="148"/>
                    </a:cubicBezTo>
                    <a:cubicBezTo>
                      <a:pt x="1764" y="137"/>
                      <a:pt x="1769" y="124"/>
                      <a:pt x="1774" y="111"/>
                    </a:cubicBezTo>
                    <a:cubicBezTo>
                      <a:pt x="1791" y="65"/>
                      <a:pt x="1783" y="0"/>
                      <a:pt x="1783" y="175"/>
                    </a:cubicBezTo>
                  </a:path>
                </a:pathLst>
              </a:custGeom>
              <a:noFill/>
              <a:ln w="952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sp>
          <p:nvSpPr>
            <p:cNvPr id="11271" name="Text Box 5"/>
            <p:cNvSpPr txBox="1">
              <a:spLocks noChangeArrowheads="1"/>
            </p:cNvSpPr>
            <p:nvPr/>
          </p:nvSpPr>
          <p:spPr bwMode="auto">
            <a:xfrm>
              <a:off x="182" y="2983"/>
              <a:ext cx="84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en-US" sz="2400" dirty="0" err="1">
                  <a:solidFill>
                    <a:srgbClr val="0070C0"/>
                  </a:solidFill>
                  <a:latin typeface="Times New Roman" pitchFamily="18" charset="0"/>
                </a:rPr>
                <a:t>Résidus</a:t>
              </a:r>
              <a:r>
                <a:rPr lang="en-US" sz="2400" dirty="0">
                  <a:solidFill>
                    <a:srgbClr val="0070C0"/>
                  </a:solidFill>
                  <a:latin typeface="Times New Roman" pitchFamily="18" charset="0"/>
                </a:rPr>
                <a:t> </a:t>
              </a:r>
            </a:p>
          </p:txBody>
        </p:sp>
        <p:sp>
          <p:nvSpPr>
            <p:cNvPr id="11272" name="Text Box 4"/>
            <p:cNvSpPr txBox="1">
              <a:spLocks noChangeArrowheads="1"/>
            </p:cNvSpPr>
            <p:nvPr/>
          </p:nvSpPr>
          <p:spPr bwMode="auto">
            <a:xfrm>
              <a:off x="1194" y="2790"/>
              <a:ext cx="1302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just"/>
              <a:r>
                <a:rPr lang="en-US" sz="2400" i="1" dirty="0">
                  <a:solidFill>
                    <a:srgbClr val="0070C0"/>
                  </a:solidFill>
                  <a:latin typeface="Times New Roman" pitchFamily="18" charset="0"/>
                </a:rPr>
                <a:t>r</a:t>
              </a:r>
              <a:r>
                <a:rPr lang="en-US" sz="2400" baseline="-25000" dirty="0">
                  <a:solidFill>
                    <a:srgbClr val="0070C0"/>
                  </a:solidFill>
                  <a:latin typeface="Times New Roman" pitchFamily="18" charset="0"/>
                </a:rPr>
                <a:t>1</a:t>
              </a:r>
              <a:r>
                <a:rPr lang="en-US" sz="2400" dirty="0">
                  <a:solidFill>
                    <a:srgbClr val="0070C0"/>
                  </a:solidFill>
                  <a:latin typeface="Times New Roman" pitchFamily="18" charset="0"/>
                </a:rPr>
                <a:t> = </a:t>
              </a:r>
              <a:r>
                <a:rPr lang="en-US" sz="2400" i="1" dirty="0">
                  <a:solidFill>
                    <a:srgbClr val="0070C0"/>
                  </a:solidFill>
                  <a:latin typeface="Times New Roman" pitchFamily="18" charset="0"/>
                </a:rPr>
                <a:t>m</a:t>
              </a:r>
              <a:r>
                <a:rPr lang="en-US" sz="2400" baseline="-25000" dirty="0">
                  <a:solidFill>
                    <a:srgbClr val="0070C0"/>
                  </a:solidFill>
                  <a:latin typeface="Times New Roman" pitchFamily="18" charset="0"/>
                </a:rPr>
                <a:t>1f </a:t>
              </a:r>
              <a:r>
                <a:rPr lang="en-US" sz="2400" dirty="0">
                  <a:solidFill>
                    <a:srgbClr val="0070C0"/>
                  </a:solidFill>
                  <a:latin typeface="Times New Roman" pitchFamily="18" charset="0"/>
                </a:rPr>
                <a:t>- </a:t>
              </a:r>
              <a:r>
                <a:rPr lang="en-US" sz="2400" i="1" dirty="0">
                  <a:solidFill>
                    <a:srgbClr val="0070C0"/>
                  </a:solidFill>
                  <a:latin typeface="Times New Roman" pitchFamily="18" charset="0"/>
                </a:rPr>
                <a:t>m</a:t>
              </a:r>
              <a:r>
                <a:rPr lang="en-US" sz="2400" baseline="-25000" dirty="0">
                  <a:solidFill>
                    <a:srgbClr val="0070C0"/>
                  </a:solidFill>
                  <a:latin typeface="Times New Roman" pitchFamily="18" charset="0"/>
                </a:rPr>
                <a:t>2</a:t>
              </a:r>
              <a:r>
                <a:rPr lang="en-US" sz="2400" dirty="0">
                  <a:solidFill>
                    <a:srgbClr val="0070C0"/>
                  </a:solidFill>
                  <a:latin typeface="Times New Roman" pitchFamily="18" charset="0"/>
                </a:rPr>
                <a:t> </a:t>
              </a:r>
              <a:r>
                <a:rPr lang="en-US" sz="2400" baseline="-25000" dirty="0">
                  <a:solidFill>
                    <a:srgbClr val="0070C0"/>
                  </a:solidFill>
                  <a:latin typeface="Times New Roman" pitchFamily="18" charset="0"/>
                </a:rPr>
                <a:t>f</a:t>
              </a:r>
              <a:r>
                <a:rPr lang="en-US" sz="2400" dirty="0">
                  <a:solidFill>
                    <a:srgbClr val="0070C0"/>
                  </a:solidFill>
                  <a:latin typeface="Times New Roman" pitchFamily="18" charset="0"/>
                </a:rPr>
                <a:t> </a:t>
              </a:r>
            </a:p>
            <a:p>
              <a:pPr algn="just"/>
              <a:r>
                <a:rPr lang="en-US" sz="2400" i="1" dirty="0">
                  <a:solidFill>
                    <a:srgbClr val="0070C0"/>
                  </a:solidFill>
                  <a:latin typeface="Times New Roman" pitchFamily="18" charset="0"/>
                </a:rPr>
                <a:t>r</a:t>
              </a:r>
              <a:r>
                <a:rPr lang="en-US" sz="2400" baseline="-25000" dirty="0">
                  <a:solidFill>
                    <a:srgbClr val="0070C0"/>
                  </a:solidFill>
                  <a:latin typeface="Times New Roman" pitchFamily="18" charset="0"/>
                </a:rPr>
                <a:t>2</a:t>
              </a:r>
              <a:r>
                <a:rPr lang="en-US" sz="2400" dirty="0">
                  <a:solidFill>
                    <a:srgbClr val="0070C0"/>
                  </a:solidFill>
                  <a:latin typeface="Times New Roman" pitchFamily="18" charset="0"/>
                </a:rPr>
                <a:t> = </a:t>
              </a:r>
              <a:r>
                <a:rPr lang="en-US" sz="2400" i="1" dirty="0">
                  <a:solidFill>
                    <a:srgbClr val="0070C0"/>
                  </a:solidFill>
                  <a:latin typeface="Times New Roman" pitchFamily="18" charset="0"/>
                </a:rPr>
                <a:t>m</a:t>
              </a:r>
              <a:r>
                <a:rPr lang="en-US" sz="2400" baseline="-25000" dirty="0">
                  <a:solidFill>
                    <a:srgbClr val="0070C0"/>
                  </a:solidFill>
                  <a:latin typeface="Times New Roman" pitchFamily="18" charset="0"/>
                </a:rPr>
                <a:t>1f</a:t>
              </a:r>
              <a:r>
                <a:rPr lang="en-US" sz="2400" i="1" dirty="0">
                  <a:solidFill>
                    <a:srgbClr val="0070C0"/>
                  </a:solidFill>
                  <a:latin typeface="Times New Roman" pitchFamily="18" charset="0"/>
                </a:rPr>
                <a:t> </a:t>
              </a:r>
              <a:r>
                <a:rPr lang="en-US" sz="2400" dirty="0">
                  <a:solidFill>
                    <a:srgbClr val="0070C0"/>
                  </a:solidFill>
                  <a:latin typeface="Times New Roman" pitchFamily="18" charset="0"/>
                </a:rPr>
                <a:t>– </a:t>
              </a:r>
              <a:r>
                <a:rPr lang="en-US" sz="2400" i="1" dirty="0">
                  <a:solidFill>
                    <a:srgbClr val="0070C0"/>
                  </a:solidFill>
                  <a:latin typeface="Times New Roman" pitchFamily="18" charset="0"/>
                </a:rPr>
                <a:t>m</a:t>
              </a:r>
              <a:r>
                <a:rPr lang="en-US" sz="2400" baseline="-25000" dirty="0">
                  <a:solidFill>
                    <a:srgbClr val="0070C0"/>
                  </a:solidFill>
                  <a:latin typeface="Times New Roman" pitchFamily="18" charset="0"/>
                </a:rPr>
                <a:t>3f</a:t>
              </a:r>
              <a:r>
                <a:rPr lang="en-US" sz="2400" i="1" dirty="0">
                  <a:solidFill>
                    <a:srgbClr val="0070C0"/>
                  </a:solidFill>
                  <a:latin typeface="Times New Roman" pitchFamily="18" charset="0"/>
                </a:rPr>
                <a:t> </a:t>
              </a:r>
            </a:p>
            <a:p>
              <a:pPr algn="just"/>
              <a:r>
                <a:rPr lang="en-US" sz="2400" i="1" dirty="0">
                  <a:solidFill>
                    <a:srgbClr val="0070C0"/>
                  </a:solidFill>
                  <a:latin typeface="Times New Roman" pitchFamily="18" charset="0"/>
                </a:rPr>
                <a:t>r</a:t>
              </a:r>
              <a:r>
                <a:rPr lang="en-US" sz="2400" baseline="-25000" dirty="0">
                  <a:solidFill>
                    <a:srgbClr val="0070C0"/>
                  </a:solidFill>
                  <a:latin typeface="Times New Roman" pitchFamily="18" charset="0"/>
                </a:rPr>
                <a:t>3</a:t>
              </a:r>
              <a:r>
                <a:rPr lang="en-US" sz="2400" dirty="0">
                  <a:solidFill>
                    <a:srgbClr val="0070C0"/>
                  </a:solidFill>
                  <a:latin typeface="Times New Roman" pitchFamily="18" charset="0"/>
                </a:rPr>
                <a:t> = </a:t>
              </a:r>
              <a:r>
                <a:rPr lang="en-US" sz="2400" i="1" dirty="0">
                  <a:solidFill>
                    <a:srgbClr val="0070C0"/>
                  </a:solidFill>
                  <a:latin typeface="Times New Roman" pitchFamily="18" charset="0"/>
                </a:rPr>
                <a:t>m</a:t>
              </a:r>
              <a:r>
                <a:rPr lang="en-US" sz="2400" baseline="-25000" dirty="0">
                  <a:solidFill>
                    <a:srgbClr val="0070C0"/>
                  </a:solidFill>
                  <a:latin typeface="Times New Roman" pitchFamily="18" charset="0"/>
                </a:rPr>
                <a:t>2f </a:t>
              </a:r>
              <a:r>
                <a:rPr lang="en-US" sz="2400" dirty="0">
                  <a:solidFill>
                    <a:srgbClr val="0070C0"/>
                  </a:solidFill>
                  <a:latin typeface="Times New Roman" pitchFamily="18" charset="0"/>
                </a:rPr>
                <a:t>– </a:t>
              </a:r>
              <a:r>
                <a:rPr lang="en-US" sz="2400" i="1" dirty="0">
                  <a:solidFill>
                    <a:srgbClr val="0070C0"/>
                  </a:solidFill>
                  <a:latin typeface="Times New Roman" pitchFamily="18" charset="0"/>
                </a:rPr>
                <a:t>m</a:t>
              </a:r>
              <a:r>
                <a:rPr lang="en-US" sz="2400" baseline="-25000" dirty="0">
                  <a:solidFill>
                    <a:srgbClr val="0070C0"/>
                  </a:solidFill>
                  <a:latin typeface="Times New Roman" pitchFamily="18" charset="0"/>
                </a:rPr>
                <a:t>3f</a:t>
              </a:r>
              <a:endParaRPr lang="en-US" sz="2400" dirty="0">
                <a:solidFill>
                  <a:srgbClr val="0070C0"/>
                </a:solidFill>
                <a:latin typeface="Times New Roman" pitchFamily="18" charset="0"/>
              </a:endParaRPr>
            </a:p>
          </p:txBody>
        </p:sp>
        <p:sp>
          <p:nvSpPr>
            <p:cNvPr id="11273" name="AutoShape 50"/>
            <p:cNvSpPr>
              <a:spLocks noChangeArrowheads="1"/>
            </p:cNvSpPr>
            <p:nvPr/>
          </p:nvSpPr>
          <p:spPr bwMode="auto">
            <a:xfrm>
              <a:off x="2551" y="3127"/>
              <a:ext cx="320" cy="201"/>
            </a:xfrm>
            <a:prstGeom prst="rightArrow">
              <a:avLst>
                <a:gd name="adj1" fmla="val 50000"/>
                <a:gd name="adj2" fmla="val 39801"/>
              </a:avLst>
            </a:prstGeom>
            <a:solidFill>
              <a:srgbClr val="00FF00"/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2_Horizon">
  <a:themeElements>
    <a:clrScheme name="2_Horizon 1">
      <a:dk1>
        <a:srgbClr val="000000"/>
      </a:dk1>
      <a:lt1>
        <a:srgbClr val="EAE8E2"/>
      </a:lt1>
      <a:dk2>
        <a:srgbClr val="5F5F5F"/>
      </a:dk2>
      <a:lt2>
        <a:srgbClr val="FDBC03"/>
      </a:lt2>
      <a:accent1>
        <a:srgbClr val="A7C1CB"/>
      </a:accent1>
      <a:accent2>
        <a:srgbClr val="A38D77"/>
      </a:accent2>
      <a:accent3>
        <a:srgbClr val="B6B6B6"/>
      </a:accent3>
      <a:accent4>
        <a:srgbClr val="C8C6C1"/>
      </a:accent4>
      <a:accent5>
        <a:srgbClr val="D0DDE2"/>
      </a:accent5>
      <a:accent6>
        <a:srgbClr val="937F6B"/>
      </a:accent6>
      <a:hlink>
        <a:srgbClr val="FFFFCC"/>
      </a:hlink>
      <a:folHlink>
        <a:srgbClr val="FFCC66"/>
      </a:folHlink>
    </a:clrScheme>
    <a:fontScheme name="2_Horizon">
      <a:majorFont>
        <a:latin typeface="Arial"/>
        <a:ea typeface="Arial Unicode MS"/>
        <a:cs typeface="Arial Unicode MS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FF00"/>
        </a:solidFill>
        <a:ln w="9525" cap="flat" cmpd="sng" algn="ctr">
          <a:solidFill>
            <a:srgbClr val="FFFF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FF00"/>
        </a:solidFill>
        <a:ln w="9525" cap="flat" cmpd="sng" algn="ctr">
          <a:solidFill>
            <a:srgbClr val="FFFF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Horizon 1">
        <a:dk1>
          <a:srgbClr val="000000"/>
        </a:dk1>
        <a:lt1>
          <a:srgbClr val="EAE8E2"/>
        </a:lt1>
        <a:dk2>
          <a:srgbClr val="5F5F5F"/>
        </a:dk2>
        <a:lt2>
          <a:srgbClr val="FDBC03"/>
        </a:lt2>
        <a:accent1>
          <a:srgbClr val="A7C1CB"/>
        </a:accent1>
        <a:accent2>
          <a:srgbClr val="A38D77"/>
        </a:accent2>
        <a:accent3>
          <a:srgbClr val="B6B6B6"/>
        </a:accent3>
        <a:accent4>
          <a:srgbClr val="C8C6C1"/>
        </a:accent4>
        <a:accent5>
          <a:srgbClr val="D0DDE2"/>
        </a:accent5>
        <a:accent6>
          <a:srgbClr val="937F6B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Horizon 2">
        <a:dk1>
          <a:srgbClr val="333333"/>
        </a:dk1>
        <a:lt1>
          <a:srgbClr val="FFFFFF"/>
        </a:lt1>
        <a:dk2>
          <a:srgbClr val="B75E31"/>
        </a:dk2>
        <a:lt2>
          <a:srgbClr val="463828"/>
        </a:lt2>
        <a:accent1>
          <a:srgbClr val="E09F98"/>
        </a:accent1>
        <a:accent2>
          <a:srgbClr val="E4D8CA"/>
        </a:accent2>
        <a:accent3>
          <a:srgbClr val="FFFFFF"/>
        </a:accent3>
        <a:accent4>
          <a:srgbClr val="2A2A2A"/>
        </a:accent4>
        <a:accent5>
          <a:srgbClr val="EDCDCA"/>
        </a:accent5>
        <a:accent6>
          <a:srgbClr val="CFC4B7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Horizon 3">
        <a:dk1>
          <a:srgbClr val="333333"/>
        </a:dk1>
        <a:lt1>
          <a:srgbClr val="FFFFFF"/>
        </a:lt1>
        <a:dk2>
          <a:srgbClr val="4D4D4D"/>
        </a:dk2>
        <a:lt2>
          <a:srgbClr val="000000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2A2A2A"/>
        </a:accent4>
        <a:accent5>
          <a:srgbClr val="DCDCDC"/>
        </a:accent5>
        <a:accent6>
          <a:srgbClr val="C8C8C8"/>
        </a:accent6>
        <a:hlink>
          <a:srgbClr val="8080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Horizon 4">
        <a:dk1>
          <a:srgbClr val="000000"/>
        </a:dk1>
        <a:lt1>
          <a:srgbClr val="EAE8E2"/>
        </a:lt1>
        <a:dk2>
          <a:srgbClr val="783A34"/>
        </a:dk2>
        <a:lt2>
          <a:srgbClr val="FFCC99"/>
        </a:lt2>
        <a:accent1>
          <a:srgbClr val="83AAAD"/>
        </a:accent1>
        <a:accent2>
          <a:srgbClr val="A06766"/>
        </a:accent2>
        <a:accent3>
          <a:srgbClr val="BEAEAE"/>
        </a:accent3>
        <a:accent4>
          <a:srgbClr val="C8C6C1"/>
        </a:accent4>
        <a:accent5>
          <a:srgbClr val="C1D2D3"/>
        </a:accent5>
        <a:accent6>
          <a:srgbClr val="915D5C"/>
        </a:accent6>
        <a:hlink>
          <a:srgbClr val="FFFFCC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11207</TotalTime>
  <Words>1535</Words>
  <Application>Microsoft Office PowerPoint</Application>
  <PresentationFormat>Affichage à l'écran (4:3)</PresentationFormat>
  <Paragraphs>376</Paragraphs>
  <Slides>36</Slides>
  <Notes>36</Notes>
  <HiddenSlides>0</HiddenSlides>
  <MMClips>0</MMClips>
  <ScaleCrop>false</ScaleCrop>
  <HeadingPairs>
    <vt:vector size="8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36</vt:i4>
      </vt:variant>
    </vt:vector>
  </HeadingPairs>
  <TitlesOfParts>
    <vt:vector size="51" baseType="lpstr">
      <vt:lpstr>Arial</vt:lpstr>
      <vt:lpstr>Arial Unicode MS</vt:lpstr>
      <vt:lpstr>Bookman Old Style</vt:lpstr>
      <vt:lpstr>Calibri</vt:lpstr>
      <vt:lpstr>Californian FB</vt:lpstr>
      <vt:lpstr>Cambria Math</vt:lpstr>
      <vt:lpstr>Constantia</vt:lpstr>
      <vt:lpstr>Symbol</vt:lpstr>
      <vt:lpstr>Times New Roman</vt:lpstr>
      <vt:lpstr>Wingdings</vt:lpstr>
      <vt:lpstr>Wingdings 2</vt:lpstr>
      <vt:lpstr>2_Horizon</vt:lpstr>
      <vt:lpstr>Débit</vt:lpstr>
      <vt:lpstr>Equation</vt:lpstr>
      <vt:lpstr>Équation</vt:lpstr>
      <vt:lpstr>Chap.3 REDONDANCE ANALYTIQUE</vt:lpstr>
      <vt:lpstr>Représentation </vt:lpstr>
      <vt:lpstr>Représentation par espace d'état </vt:lpstr>
      <vt:lpstr>Principe Général </vt:lpstr>
      <vt:lpstr>Redondance   Analytique :comment générer  les RRAs ?</vt:lpstr>
      <vt:lpstr>Redondance matérielle et analytique</vt:lpstr>
      <vt:lpstr>Redondance la + simple : redondance matérielle</vt:lpstr>
      <vt:lpstr>Redondance Double</vt:lpstr>
      <vt:lpstr>Redondance  Triple</vt:lpstr>
      <vt:lpstr>Détection des défauts : trois étapes</vt:lpstr>
      <vt:lpstr>Détection d'un défaut</vt:lpstr>
      <vt:lpstr>Détection d'un défaut</vt:lpstr>
      <vt:lpstr>Présentation PowerPoint</vt:lpstr>
      <vt:lpstr>Redondance avec défauts non détectables</vt:lpstr>
      <vt:lpstr>Quand le système est défectueux?</vt:lpstr>
      <vt:lpstr>Comment isoler le défaut ?</vt:lpstr>
      <vt:lpstr>Isolation de défaut </vt:lpstr>
      <vt:lpstr>Isolation des défauts</vt:lpstr>
      <vt:lpstr>Redondance Analytique  Statique</vt:lpstr>
      <vt:lpstr>RRAs</vt:lpstr>
      <vt:lpstr>Système linéaire</vt:lpstr>
      <vt:lpstr>Présentation PowerPoint</vt:lpstr>
      <vt:lpstr>Présentation PowerPoint</vt:lpstr>
      <vt:lpstr>Présentation PowerPoint</vt:lpstr>
      <vt:lpstr>Redondance  Analytique  Dynamique</vt:lpstr>
      <vt:lpstr>Redondance Analytique  Dynamique (continu)</vt:lpstr>
      <vt:lpstr>Présentation PowerPoint</vt:lpstr>
      <vt:lpstr>Redondance Analytique  Dynamique </vt:lpstr>
      <vt:lpstr>Redondance Analytique  (générale)</vt:lpstr>
      <vt:lpstr>RESUME REDONDANCE DYNAMIQUE</vt:lpstr>
      <vt:lpstr>Présentation PowerPoint</vt:lpstr>
      <vt:lpstr>Application numérique</vt:lpstr>
      <vt:lpstr>Présentation PowerPoint</vt:lpstr>
      <vt:lpstr>Présentation PowerPoint</vt:lpstr>
      <vt:lpstr>Résidus d’ordre 2</vt:lpstr>
      <vt:lpstr>Conclusions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RRA</dc:title>
  <dc:subject>Diagnostic</dc:subject>
  <dc:creator>Mme Benallel</dc:creator>
  <cp:lastModifiedBy>Mounira Benkhaled  Benallel</cp:lastModifiedBy>
  <cp:revision>55</cp:revision>
  <dcterms:created xsi:type="dcterms:W3CDTF">2007-12-26T23:22:06Z</dcterms:created>
  <dcterms:modified xsi:type="dcterms:W3CDTF">2022-11-09T16:41:06Z</dcterms:modified>
  <cp:category>cours</cp:category>
</cp:coreProperties>
</file>