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embeddedFontLst>
    <p:embeddedFont>
      <p:font typeface="Cabin" panose="020B0604020202020204" charset="0"/>
      <p:regular r:id="rId13"/>
    </p:embeddedFont>
    <p:embeddedFont>
      <p:font typeface="Unbounded" panose="020B0604020202020204" charset="0"/>
      <p:regular r:id="rId14"/>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E3C"/>
    <a:srgbClr val="76E3FF"/>
    <a:srgbClr val="000066"/>
    <a:srgbClr val="003366"/>
    <a:srgbClr val="003300"/>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72" d="100"/>
          <a:sy n="72" d="100"/>
        </p:scale>
        <p:origin x="67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1887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112836"/>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112836"/>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112836"/>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112836"/>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112836"/>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112836"/>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112836"/>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112836"/>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112836"/>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112836"/>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0.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Text 0"/>
          <p:cNvSpPr/>
          <p:nvPr/>
        </p:nvSpPr>
        <p:spPr>
          <a:xfrm>
            <a:off x="837724" y="1378863"/>
            <a:ext cx="10225445" cy="971550"/>
          </a:xfrm>
          <a:prstGeom prst="rect">
            <a:avLst/>
          </a:prstGeom>
          <a:noFill/>
          <a:ln/>
        </p:spPr>
        <p:txBody>
          <a:bodyPr wrap="none" lIns="0" tIns="0" rIns="0" bIns="0" rtlCol="0" anchor="t"/>
          <a:lstStyle/>
          <a:p>
            <a:pPr marL="0" indent="0">
              <a:lnSpc>
                <a:spcPts val="7650"/>
              </a:lnSpc>
              <a:buNone/>
            </a:pPr>
            <a:r>
              <a:rPr lang="en-US" sz="6100" dirty="0">
                <a:solidFill>
                  <a:schemeClr val="accent4"/>
                </a:solidFill>
                <a:latin typeface="Unbounded" pitchFamily="34" charset="0"/>
                <a:ea typeface="Unbounded" pitchFamily="34" charset="-122"/>
                <a:cs typeface="Unbounded" pitchFamily="34" charset="-120"/>
              </a:rPr>
              <a:t>The Cell Cycle: Mitosis</a:t>
            </a:r>
            <a:endParaRPr lang="en-US" sz="6100" dirty="0">
              <a:solidFill>
                <a:schemeClr val="accent4"/>
              </a:solidFill>
            </a:endParaRPr>
          </a:p>
        </p:txBody>
      </p:sp>
      <p:sp>
        <p:nvSpPr>
          <p:cNvPr id="3" name="Text 1"/>
          <p:cNvSpPr/>
          <p:nvPr/>
        </p:nvSpPr>
        <p:spPr>
          <a:xfrm>
            <a:off x="837724" y="2829163"/>
            <a:ext cx="12954952" cy="1532096"/>
          </a:xfrm>
          <a:prstGeom prst="rect">
            <a:avLst/>
          </a:prstGeom>
          <a:noFill/>
          <a:ln/>
        </p:spPr>
        <p:txBody>
          <a:bodyPr wrap="square" lIns="0" tIns="0" rIns="0" bIns="0" rtlCol="0" anchor="t"/>
          <a:lstStyle/>
          <a:p>
            <a:pPr marL="0" indent="0">
              <a:lnSpc>
                <a:spcPts val="3000"/>
              </a:lnSpc>
              <a:buNone/>
            </a:pPr>
            <a:r>
              <a:rPr lang="en-US" sz="1850" dirty="0">
                <a:solidFill>
                  <a:srgbClr val="CAD6DE"/>
                </a:solidFill>
                <a:latin typeface="Cabin" pitchFamily="34" charset="0"/>
                <a:ea typeface="Cabin" pitchFamily="34" charset="-122"/>
                <a:cs typeface="Cabin" pitchFamily="34" charset="-120"/>
              </a:rPr>
              <a:t>The cell cycle is a fundamental process in biology, driving the growth and reproduction of all living organisms. At the heart of this cycle lies mitosis, a remarkable choreography of cellular events that ensures the faithful duplication and distribution of genetic material. This presentation will take you on a journey through the intricate stages of the cell cycle, with a special focus on mitosis - the process that allows a single cell to become two genetically identical daughter cells.</a:t>
            </a:r>
            <a:endParaRPr lang="en-US" sz="1850" dirty="0"/>
          </a:p>
        </p:txBody>
      </p:sp>
      <p:sp>
        <p:nvSpPr>
          <p:cNvPr id="4" name="Text 2"/>
          <p:cNvSpPr/>
          <p:nvPr/>
        </p:nvSpPr>
        <p:spPr>
          <a:xfrm>
            <a:off x="837724" y="4630460"/>
            <a:ext cx="12954952" cy="1532096"/>
          </a:xfrm>
          <a:prstGeom prst="rect">
            <a:avLst/>
          </a:prstGeom>
          <a:noFill/>
          <a:ln/>
        </p:spPr>
        <p:txBody>
          <a:bodyPr wrap="square" lIns="0" tIns="0" rIns="0" bIns="0" rtlCol="0" anchor="t"/>
          <a:lstStyle/>
          <a:p>
            <a:pPr marL="0" indent="0">
              <a:lnSpc>
                <a:spcPts val="3000"/>
              </a:lnSpc>
              <a:buNone/>
            </a:pPr>
            <a:r>
              <a:rPr lang="en-US" sz="1850" dirty="0">
                <a:solidFill>
                  <a:srgbClr val="CAD6DE"/>
                </a:solidFill>
                <a:latin typeface="Cabin" pitchFamily="34" charset="0"/>
                <a:ea typeface="Cabin" pitchFamily="34" charset="-122"/>
                <a:cs typeface="Cabin" pitchFamily="34" charset="-120"/>
              </a:rPr>
              <a:t>From the preparatory phases of interphase to the dramatic chromosome movements of mitosis and the final division of cytokinesis, we'll explore the molecular mechanisms and visual transformations that occur at each step. Understanding this process is crucial not only for grasping the basics of cell biology but also for comprehending more complex biological phenomena such as development, tissue repair, and even the uncontrolled cell division seen in cancer.</a:t>
            </a:r>
            <a:endParaRPr lang="en-US" sz="1850" dirty="0"/>
          </a:p>
        </p:txBody>
      </p:sp>
      <p:sp>
        <p:nvSpPr>
          <p:cNvPr id="7" name="Text 5"/>
          <p:cNvSpPr/>
          <p:nvPr/>
        </p:nvSpPr>
        <p:spPr>
          <a:xfrm>
            <a:off x="107835" y="7067961"/>
            <a:ext cx="2423330" cy="418862"/>
          </a:xfrm>
          <a:prstGeom prst="rect">
            <a:avLst/>
          </a:prstGeom>
          <a:noFill/>
          <a:ln/>
        </p:spPr>
        <p:txBody>
          <a:bodyPr wrap="none" lIns="0" tIns="0" rIns="0" bIns="0" rtlCol="0" anchor="t"/>
          <a:lstStyle/>
          <a:p>
            <a:pPr marL="0" indent="0" algn="l">
              <a:lnSpc>
                <a:spcPts val="3250"/>
              </a:lnSpc>
              <a:buNone/>
            </a:pPr>
            <a:r>
              <a:rPr lang="en-US" sz="2350" b="1" dirty="0">
                <a:solidFill>
                  <a:srgbClr val="FFFF00"/>
                </a:solidFill>
                <a:latin typeface="Cabin Bold" pitchFamily="34" charset="0"/>
                <a:ea typeface="Cabin Bold" pitchFamily="34" charset="-122"/>
                <a:cs typeface="Cabin Bold" pitchFamily="34" charset="-120"/>
              </a:rPr>
              <a:t>By MOUDERAS F</a:t>
            </a:r>
            <a:r>
              <a:rPr lang="en-US" sz="2350" b="1" dirty="0">
                <a:solidFill>
                  <a:srgbClr val="CAD6DE"/>
                </a:solidFill>
                <a:latin typeface="Cabin Bold" pitchFamily="34" charset="0"/>
                <a:ea typeface="Cabin Bold" pitchFamily="34" charset="-122"/>
                <a:cs typeface="Cabin Bold" pitchFamily="34" charset="-120"/>
              </a:rPr>
              <a:t>.</a:t>
            </a:r>
            <a:endParaRPr lang="en-US" sz="2350" dirty="0"/>
          </a:p>
        </p:txBody>
      </p:sp>
      <p:sp>
        <p:nvSpPr>
          <p:cNvPr id="8" name="ZoneTexte 7">
            <a:extLst>
              <a:ext uri="{FF2B5EF4-FFF2-40B4-BE49-F238E27FC236}">
                <a16:creationId xmlns:a16="http://schemas.microsoft.com/office/drawing/2014/main" id="{96531747-6030-5069-54BC-20EEC8DAF081}"/>
              </a:ext>
            </a:extLst>
          </p:cNvPr>
          <p:cNvSpPr txBox="1"/>
          <p:nvPr/>
        </p:nvSpPr>
        <p:spPr>
          <a:xfrm>
            <a:off x="12695583" y="7646504"/>
            <a:ext cx="1934817" cy="516835"/>
          </a:xfrm>
          <a:prstGeom prst="rect">
            <a:avLst/>
          </a:prstGeom>
          <a:solidFill>
            <a:srgbClr val="000066"/>
          </a:solidFill>
        </p:spPr>
        <p:txBody>
          <a:bodyPr wrap="square" rtlCol="0">
            <a:spAutoFit/>
          </a:bodyPr>
          <a:lstStyle/>
          <a:p>
            <a:endParaRPr lang="fr-FR" dirty="0"/>
          </a:p>
        </p:txBody>
      </p:sp>
      <p:sp>
        <p:nvSpPr>
          <p:cNvPr id="11" name="ZoneTexte 10">
            <a:extLst>
              <a:ext uri="{FF2B5EF4-FFF2-40B4-BE49-F238E27FC236}">
                <a16:creationId xmlns:a16="http://schemas.microsoft.com/office/drawing/2014/main" id="{CE0F62F2-FD74-AA47-1EC9-6E470FF5F739}"/>
              </a:ext>
            </a:extLst>
          </p:cNvPr>
          <p:cNvSpPr txBox="1"/>
          <p:nvPr/>
        </p:nvSpPr>
        <p:spPr>
          <a:xfrm>
            <a:off x="0" y="7646504"/>
            <a:ext cx="14630400" cy="568894"/>
          </a:xfrm>
          <a:prstGeom prst="rect">
            <a:avLst/>
          </a:prstGeom>
          <a:solidFill>
            <a:srgbClr val="FFCE3C"/>
          </a:solidFill>
        </p:spPr>
        <p:txBody>
          <a:bodyPr wrap="square" rtlCol="0">
            <a:spAutoFit/>
          </a:bodyPr>
          <a:lstStyle/>
          <a:p>
            <a:endParaRPr lang="fr-FR" dirty="0"/>
          </a:p>
        </p:txBody>
      </p:sp>
      <p:sp>
        <p:nvSpPr>
          <p:cNvPr id="12" name="ZoneTexte 11">
            <a:extLst>
              <a:ext uri="{FF2B5EF4-FFF2-40B4-BE49-F238E27FC236}">
                <a16:creationId xmlns:a16="http://schemas.microsoft.com/office/drawing/2014/main" id="{A24A721C-1F83-7149-13FE-7F9AE3AD0CE8}"/>
              </a:ext>
            </a:extLst>
          </p:cNvPr>
          <p:cNvSpPr txBox="1"/>
          <p:nvPr/>
        </p:nvSpPr>
        <p:spPr>
          <a:xfrm>
            <a:off x="0" y="950"/>
            <a:ext cx="14630400" cy="568894"/>
          </a:xfrm>
          <a:prstGeom prst="rect">
            <a:avLst/>
          </a:prstGeom>
          <a:solidFill>
            <a:srgbClr val="FFCE3C"/>
          </a:solidFill>
        </p:spPr>
        <p:txBody>
          <a:bodyPr wrap="square" rtlCol="0">
            <a:spAutoFit/>
          </a:bodyPr>
          <a:lstStyle/>
          <a:p>
            <a:endParaRPr lang="fr-F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777954" y="611267"/>
            <a:ext cx="7614285" cy="653772"/>
          </a:xfrm>
          <a:prstGeom prst="rect">
            <a:avLst/>
          </a:prstGeom>
          <a:noFill/>
          <a:ln/>
        </p:spPr>
        <p:txBody>
          <a:bodyPr wrap="none" lIns="0" tIns="0" rIns="0" bIns="0" rtlCol="0" anchor="t"/>
          <a:lstStyle/>
          <a:p>
            <a:pPr indent="0">
              <a:lnSpc>
                <a:spcPts val="5000"/>
              </a:lnSpc>
              <a:buNone/>
            </a:pPr>
            <a:r>
              <a:rPr lang="en-US" sz="3600" dirty="0">
                <a:solidFill>
                  <a:schemeClr val="accent4"/>
                </a:solidFill>
                <a:latin typeface="Unbounded" pitchFamily="34" charset="0"/>
              </a:rPr>
              <a:t>Cytokinesis: Cell Division</a:t>
            </a:r>
          </a:p>
        </p:txBody>
      </p:sp>
      <p:sp>
        <p:nvSpPr>
          <p:cNvPr id="3" name="Shape 1"/>
          <p:cNvSpPr/>
          <p:nvPr/>
        </p:nvSpPr>
        <p:spPr>
          <a:xfrm>
            <a:off x="777954" y="1709618"/>
            <a:ext cx="13074491" cy="2565559"/>
          </a:xfrm>
          <a:prstGeom prst="roundRect">
            <a:avLst>
              <a:gd name="adj" fmla="val 1300"/>
            </a:avLst>
          </a:prstGeom>
          <a:noFill/>
          <a:ln w="7620">
            <a:solidFill>
              <a:srgbClr val="FFFFFF">
                <a:alpha val="24000"/>
              </a:srgbClr>
            </a:solidFill>
            <a:prstDash val="solid"/>
          </a:ln>
        </p:spPr>
      </p:sp>
      <p:sp>
        <p:nvSpPr>
          <p:cNvPr id="4" name="Shape 2"/>
          <p:cNvSpPr/>
          <p:nvPr/>
        </p:nvSpPr>
        <p:spPr>
          <a:xfrm>
            <a:off x="785574" y="1717238"/>
            <a:ext cx="13057942" cy="637580"/>
          </a:xfrm>
          <a:prstGeom prst="rect">
            <a:avLst/>
          </a:prstGeom>
          <a:solidFill>
            <a:srgbClr val="FFFFFF">
              <a:alpha val="4000"/>
            </a:srgbClr>
          </a:solidFill>
          <a:ln/>
        </p:spPr>
      </p:sp>
      <p:sp>
        <p:nvSpPr>
          <p:cNvPr id="5" name="Text 3"/>
          <p:cNvSpPr/>
          <p:nvPr/>
        </p:nvSpPr>
        <p:spPr>
          <a:xfrm>
            <a:off x="1009174" y="1858208"/>
            <a:ext cx="3903821" cy="355640"/>
          </a:xfrm>
          <a:prstGeom prst="rect">
            <a:avLst/>
          </a:prstGeom>
          <a:noFill/>
          <a:ln/>
        </p:spPr>
        <p:txBody>
          <a:bodyPr wrap="none" lIns="0" tIns="0" rIns="0" bIns="0" rtlCol="0" anchor="t"/>
          <a:lstStyle/>
          <a:p>
            <a:pPr marL="0" indent="0">
              <a:lnSpc>
                <a:spcPts val="2800"/>
              </a:lnSpc>
              <a:buNone/>
            </a:pPr>
            <a:r>
              <a:rPr lang="en-US" sz="1750" dirty="0">
                <a:solidFill>
                  <a:srgbClr val="CAD6DE"/>
                </a:solidFill>
                <a:latin typeface="Cabin" pitchFamily="34" charset="0"/>
                <a:ea typeface="Cabin" pitchFamily="34" charset="-122"/>
                <a:cs typeface="Cabin" pitchFamily="34" charset="-120"/>
              </a:rPr>
              <a:t>Process</a:t>
            </a:r>
            <a:endParaRPr lang="en-US" sz="1750" dirty="0"/>
          </a:p>
        </p:txBody>
      </p:sp>
      <p:sp>
        <p:nvSpPr>
          <p:cNvPr id="6" name="Text 4"/>
          <p:cNvSpPr/>
          <p:nvPr/>
        </p:nvSpPr>
        <p:spPr>
          <a:xfrm>
            <a:off x="5365194" y="1858208"/>
            <a:ext cx="3900011" cy="355640"/>
          </a:xfrm>
          <a:prstGeom prst="rect">
            <a:avLst/>
          </a:prstGeom>
          <a:noFill/>
          <a:ln/>
        </p:spPr>
        <p:txBody>
          <a:bodyPr wrap="none" lIns="0" tIns="0" rIns="0" bIns="0" rtlCol="0" anchor="t"/>
          <a:lstStyle/>
          <a:p>
            <a:pPr marL="0" indent="0">
              <a:lnSpc>
                <a:spcPts val="2800"/>
              </a:lnSpc>
              <a:buNone/>
            </a:pPr>
            <a:r>
              <a:rPr lang="en-US" sz="1750" dirty="0">
                <a:solidFill>
                  <a:srgbClr val="CAD6DE"/>
                </a:solidFill>
                <a:latin typeface="Cabin" pitchFamily="34" charset="0"/>
                <a:ea typeface="Cabin" pitchFamily="34" charset="-122"/>
                <a:cs typeface="Cabin" pitchFamily="34" charset="-120"/>
              </a:rPr>
              <a:t>Animal Cells</a:t>
            </a:r>
            <a:endParaRPr lang="en-US" sz="1750" dirty="0"/>
          </a:p>
        </p:txBody>
      </p:sp>
      <p:sp>
        <p:nvSpPr>
          <p:cNvPr id="7" name="Text 5"/>
          <p:cNvSpPr/>
          <p:nvPr/>
        </p:nvSpPr>
        <p:spPr>
          <a:xfrm>
            <a:off x="9717405" y="1858208"/>
            <a:ext cx="3903821" cy="355640"/>
          </a:xfrm>
          <a:prstGeom prst="rect">
            <a:avLst/>
          </a:prstGeom>
          <a:noFill/>
          <a:ln/>
        </p:spPr>
        <p:txBody>
          <a:bodyPr wrap="none" lIns="0" tIns="0" rIns="0" bIns="0" rtlCol="0" anchor="t"/>
          <a:lstStyle/>
          <a:p>
            <a:pPr marL="0" indent="0">
              <a:lnSpc>
                <a:spcPts val="2800"/>
              </a:lnSpc>
              <a:buNone/>
            </a:pPr>
            <a:r>
              <a:rPr lang="en-US" sz="1750" dirty="0">
                <a:solidFill>
                  <a:srgbClr val="CAD6DE"/>
                </a:solidFill>
                <a:latin typeface="Cabin" pitchFamily="34" charset="0"/>
                <a:ea typeface="Cabin" pitchFamily="34" charset="-122"/>
                <a:cs typeface="Cabin" pitchFamily="34" charset="-120"/>
              </a:rPr>
              <a:t>Plant Cells</a:t>
            </a:r>
            <a:endParaRPr lang="en-US" sz="1750" dirty="0"/>
          </a:p>
        </p:txBody>
      </p:sp>
      <p:sp>
        <p:nvSpPr>
          <p:cNvPr id="8" name="Shape 6"/>
          <p:cNvSpPr/>
          <p:nvPr/>
        </p:nvSpPr>
        <p:spPr>
          <a:xfrm>
            <a:off x="785574" y="2354818"/>
            <a:ext cx="13057942" cy="637580"/>
          </a:xfrm>
          <a:prstGeom prst="rect">
            <a:avLst/>
          </a:prstGeom>
          <a:solidFill>
            <a:srgbClr val="000000">
              <a:alpha val="4000"/>
            </a:srgbClr>
          </a:solidFill>
          <a:ln/>
        </p:spPr>
      </p:sp>
      <p:sp>
        <p:nvSpPr>
          <p:cNvPr id="9" name="Text 7"/>
          <p:cNvSpPr/>
          <p:nvPr/>
        </p:nvSpPr>
        <p:spPr>
          <a:xfrm>
            <a:off x="1009174" y="2495788"/>
            <a:ext cx="3903821" cy="355640"/>
          </a:xfrm>
          <a:prstGeom prst="rect">
            <a:avLst/>
          </a:prstGeom>
          <a:noFill/>
          <a:ln/>
        </p:spPr>
        <p:txBody>
          <a:bodyPr wrap="none" lIns="0" tIns="0" rIns="0" bIns="0" rtlCol="0" anchor="t"/>
          <a:lstStyle/>
          <a:p>
            <a:pPr marL="0" indent="0">
              <a:lnSpc>
                <a:spcPts val="2800"/>
              </a:lnSpc>
              <a:buNone/>
            </a:pPr>
            <a:r>
              <a:rPr lang="en-US" sz="1750" dirty="0">
                <a:solidFill>
                  <a:srgbClr val="CAD6DE"/>
                </a:solidFill>
                <a:latin typeface="Cabin" pitchFamily="34" charset="0"/>
                <a:ea typeface="Cabin" pitchFamily="34" charset="-122"/>
                <a:cs typeface="Cabin" pitchFamily="34" charset="-120"/>
              </a:rPr>
              <a:t>Division Mechanism</a:t>
            </a:r>
            <a:endParaRPr lang="en-US" sz="1750" dirty="0"/>
          </a:p>
        </p:txBody>
      </p:sp>
      <p:sp>
        <p:nvSpPr>
          <p:cNvPr id="10" name="Text 8"/>
          <p:cNvSpPr/>
          <p:nvPr/>
        </p:nvSpPr>
        <p:spPr>
          <a:xfrm>
            <a:off x="5365194" y="2495788"/>
            <a:ext cx="3900011" cy="355640"/>
          </a:xfrm>
          <a:prstGeom prst="rect">
            <a:avLst/>
          </a:prstGeom>
          <a:noFill/>
          <a:ln/>
        </p:spPr>
        <p:txBody>
          <a:bodyPr wrap="none" lIns="0" tIns="0" rIns="0" bIns="0" rtlCol="0" anchor="t"/>
          <a:lstStyle/>
          <a:p>
            <a:pPr marL="0" indent="0">
              <a:lnSpc>
                <a:spcPts val="2800"/>
              </a:lnSpc>
              <a:buNone/>
            </a:pPr>
            <a:r>
              <a:rPr lang="en-US" sz="1750" dirty="0">
                <a:solidFill>
                  <a:srgbClr val="CAD6DE"/>
                </a:solidFill>
                <a:latin typeface="Cabin" pitchFamily="34" charset="0"/>
                <a:ea typeface="Cabin" pitchFamily="34" charset="-122"/>
                <a:cs typeface="Cabin" pitchFamily="34" charset="-120"/>
              </a:rPr>
              <a:t>Contractile Ring</a:t>
            </a:r>
            <a:endParaRPr lang="en-US" sz="1750" dirty="0"/>
          </a:p>
        </p:txBody>
      </p:sp>
      <p:sp>
        <p:nvSpPr>
          <p:cNvPr id="11" name="Text 9"/>
          <p:cNvSpPr/>
          <p:nvPr/>
        </p:nvSpPr>
        <p:spPr>
          <a:xfrm>
            <a:off x="9717405" y="2495788"/>
            <a:ext cx="3903821" cy="355640"/>
          </a:xfrm>
          <a:prstGeom prst="rect">
            <a:avLst/>
          </a:prstGeom>
          <a:noFill/>
          <a:ln/>
        </p:spPr>
        <p:txBody>
          <a:bodyPr wrap="none" lIns="0" tIns="0" rIns="0" bIns="0" rtlCol="0" anchor="t"/>
          <a:lstStyle/>
          <a:p>
            <a:pPr marL="0" indent="0">
              <a:lnSpc>
                <a:spcPts val="2800"/>
              </a:lnSpc>
              <a:buNone/>
            </a:pPr>
            <a:r>
              <a:rPr lang="en-US" sz="1750" dirty="0">
                <a:solidFill>
                  <a:srgbClr val="CAD6DE"/>
                </a:solidFill>
                <a:latin typeface="Cabin" pitchFamily="34" charset="0"/>
                <a:ea typeface="Cabin" pitchFamily="34" charset="-122"/>
                <a:cs typeface="Cabin" pitchFamily="34" charset="-120"/>
              </a:rPr>
              <a:t>Cell Plate Formation</a:t>
            </a:r>
            <a:endParaRPr lang="en-US" sz="1750" dirty="0"/>
          </a:p>
        </p:txBody>
      </p:sp>
      <p:sp>
        <p:nvSpPr>
          <p:cNvPr id="12" name="Shape 10"/>
          <p:cNvSpPr/>
          <p:nvPr/>
        </p:nvSpPr>
        <p:spPr>
          <a:xfrm>
            <a:off x="785574" y="2992398"/>
            <a:ext cx="13057942" cy="637580"/>
          </a:xfrm>
          <a:prstGeom prst="rect">
            <a:avLst/>
          </a:prstGeom>
          <a:solidFill>
            <a:srgbClr val="FFFFFF">
              <a:alpha val="4000"/>
            </a:srgbClr>
          </a:solidFill>
          <a:ln/>
        </p:spPr>
      </p:sp>
      <p:sp>
        <p:nvSpPr>
          <p:cNvPr id="13" name="Text 11"/>
          <p:cNvSpPr/>
          <p:nvPr/>
        </p:nvSpPr>
        <p:spPr>
          <a:xfrm>
            <a:off x="1009174" y="3133368"/>
            <a:ext cx="3903821" cy="355640"/>
          </a:xfrm>
          <a:prstGeom prst="rect">
            <a:avLst/>
          </a:prstGeom>
          <a:noFill/>
          <a:ln/>
        </p:spPr>
        <p:txBody>
          <a:bodyPr wrap="none" lIns="0" tIns="0" rIns="0" bIns="0" rtlCol="0" anchor="t"/>
          <a:lstStyle/>
          <a:p>
            <a:pPr marL="0" indent="0">
              <a:lnSpc>
                <a:spcPts val="2800"/>
              </a:lnSpc>
              <a:buNone/>
            </a:pPr>
            <a:r>
              <a:rPr lang="en-US" sz="1750" dirty="0">
                <a:solidFill>
                  <a:srgbClr val="CAD6DE"/>
                </a:solidFill>
                <a:latin typeface="Cabin" pitchFamily="34" charset="0"/>
                <a:ea typeface="Cabin" pitchFamily="34" charset="-122"/>
                <a:cs typeface="Cabin" pitchFamily="34" charset="-120"/>
              </a:rPr>
              <a:t>Key Components</a:t>
            </a:r>
            <a:endParaRPr lang="en-US" sz="1750" dirty="0"/>
          </a:p>
        </p:txBody>
      </p:sp>
      <p:sp>
        <p:nvSpPr>
          <p:cNvPr id="14" name="Text 12"/>
          <p:cNvSpPr/>
          <p:nvPr/>
        </p:nvSpPr>
        <p:spPr>
          <a:xfrm>
            <a:off x="5365194" y="3133368"/>
            <a:ext cx="3900011" cy="355640"/>
          </a:xfrm>
          <a:prstGeom prst="rect">
            <a:avLst/>
          </a:prstGeom>
          <a:noFill/>
          <a:ln/>
        </p:spPr>
        <p:txBody>
          <a:bodyPr wrap="none" lIns="0" tIns="0" rIns="0" bIns="0" rtlCol="0" anchor="t"/>
          <a:lstStyle/>
          <a:p>
            <a:pPr marL="0" indent="0">
              <a:lnSpc>
                <a:spcPts val="2800"/>
              </a:lnSpc>
              <a:buNone/>
            </a:pPr>
            <a:r>
              <a:rPr lang="en-US" sz="1750" dirty="0">
                <a:solidFill>
                  <a:srgbClr val="CAD6DE"/>
                </a:solidFill>
                <a:latin typeface="Cabin" pitchFamily="34" charset="0"/>
                <a:ea typeface="Cabin" pitchFamily="34" charset="-122"/>
                <a:cs typeface="Cabin" pitchFamily="34" charset="-120"/>
              </a:rPr>
              <a:t>Actin and Myosin</a:t>
            </a:r>
            <a:endParaRPr lang="en-US" sz="1750" dirty="0"/>
          </a:p>
        </p:txBody>
      </p:sp>
      <p:sp>
        <p:nvSpPr>
          <p:cNvPr id="15" name="Text 13"/>
          <p:cNvSpPr/>
          <p:nvPr/>
        </p:nvSpPr>
        <p:spPr>
          <a:xfrm>
            <a:off x="9717405" y="3133368"/>
            <a:ext cx="3903821" cy="355640"/>
          </a:xfrm>
          <a:prstGeom prst="rect">
            <a:avLst/>
          </a:prstGeom>
          <a:noFill/>
          <a:ln/>
        </p:spPr>
        <p:txBody>
          <a:bodyPr wrap="none" lIns="0" tIns="0" rIns="0" bIns="0" rtlCol="0" anchor="t"/>
          <a:lstStyle/>
          <a:p>
            <a:pPr marL="0" indent="0">
              <a:lnSpc>
                <a:spcPts val="2800"/>
              </a:lnSpc>
              <a:buNone/>
            </a:pPr>
            <a:r>
              <a:rPr lang="en-US" sz="1750" dirty="0">
                <a:solidFill>
                  <a:srgbClr val="CAD6DE"/>
                </a:solidFill>
                <a:latin typeface="Cabin" pitchFamily="34" charset="0"/>
                <a:ea typeface="Cabin" pitchFamily="34" charset="-122"/>
                <a:cs typeface="Cabin" pitchFamily="34" charset="-120"/>
              </a:rPr>
              <a:t>Vesicles and Cellulose</a:t>
            </a:r>
            <a:endParaRPr lang="en-US" sz="1750" dirty="0"/>
          </a:p>
        </p:txBody>
      </p:sp>
      <p:sp>
        <p:nvSpPr>
          <p:cNvPr id="16" name="Shape 14"/>
          <p:cNvSpPr/>
          <p:nvPr/>
        </p:nvSpPr>
        <p:spPr>
          <a:xfrm>
            <a:off x="785574" y="3629978"/>
            <a:ext cx="13057942" cy="637580"/>
          </a:xfrm>
          <a:prstGeom prst="rect">
            <a:avLst/>
          </a:prstGeom>
          <a:solidFill>
            <a:srgbClr val="000000">
              <a:alpha val="4000"/>
            </a:srgbClr>
          </a:solidFill>
          <a:ln/>
        </p:spPr>
      </p:sp>
      <p:sp>
        <p:nvSpPr>
          <p:cNvPr id="17" name="Text 15"/>
          <p:cNvSpPr/>
          <p:nvPr/>
        </p:nvSpPr>
        <p:spPr>
          <a:xfrm>
            <a:off x="1009174" y="3770948"/>
            <a:ext cx="3903821" cy="355640"/>
          </a:xfrm>
          <a:prstGeom prst="rect">
            <a:avLst/>
          </a:prstGeom>
          <a:noFill/>
          <a:ln/>
        </p:spPr>
        <p:txBody>
          <a:bodyPr wrap="none" lIns="0" tIns="0" rIns="0" bIns="0" rtlCol="0" anchor="t"/>
          <a:lstStyle/>
          <a:p>
            <a:pPr marL="0" indent="0">
              <a:lnSpc>
                <a:spcPts val="2800"/>
              </a:lnSpc>
              <a:buNone/>
            </a:pPr>
            <a:r>
              <a:rPr lang="en-US" sz="1750" dirty="0">
                <a:solidFill>
                  <a:srgbClr val="CAD6DE"/>
                </a:solidFill>
                <a:latin typeface="Cabin" pitchFamily="34" charset="0"/>
                <a:ea typeface="Cabin" pitchFamily="34" charset="-122"/>
                <a:cs typeface="Cabin" pitchFamily="34" charset="-120"/>
              </a:rPr>
              <a:t>Direction of Division</a:t>
            </a:r>
            <a:endParaRPr lang="en-US" sz="1750" dirty="0"/>
          </a:p>
        </p:txBody>
      </p:sp>
      <p:sp>
        <p:nvSpPr>
          <p:cNvPr id="18" name="Text 16"/>
          <p:cNvSpPr/>
          <p:nvPr/>
        </p:nvSpPr>
        <p:spPr>
          <a:xfrm>
            <a:off x="5365194" y="3770948"/>
            <a:ext cx="3900011" cy="355640"/>
          </a:xfrm>
          <a:prstGeom prst="rect">
            <a:avLst/>
          </a:prstGeom>
          <a:noFill/>
          <a:ln/>
        </p:spPr>
        <p:txBody>
          <a:bodyPr wrap="none" lIns="0" tIns="0" rIns="0" bIns="0" rtlCol="0" anchor="t"/>
          <a:lstStyle/>
          <a:p>
            <a:pPr marL="0" indent="0">
              <a:lnSpc>
                <a:spcPts val="2800"/>
              </a:lnSpc>
              <a:buNone/>
            </a:pPr>
            <a:r>
              <a:rPr lang="en-US" sz="1750" dirty="0">
                <a:solidFill>
                  <a:srgbClr val="CAD6DE"/>
                </a:solidFill>
                <a:latin typeface="Cabin" pitchFamily="34" charset="0"/>
                <a:ea typeface="Cabin" pitchFamily="34" charset="-122"/>
                <a:cs typeface="Cabin" pitchFamily="34" charset="-120"/>
              </a:rPr>
              <a:t>Inward Furrow</a:t>
            </a:r>
            <a:endParaRPr lang="en-US" sz="1750" dirty="0"/>
          </a:p>
        </p:txBody>
      </p:sp>
      <p:sp>
        <p:nvSpPr>
          <p:cNvPr id="19" name="Text 17"/>
          <p:cNvSpPr/>
          <p:nvPr/>
        </p:nvSpPr>
        <p:spPr>
          <a:xfrm>
            <a:off x="9717405" y="3770948"/>
            <a:ext cx="3903821" cy="355640"/>
          </a:xfrm>
          <a:prstGeom prst="rect">
            <a:avLst/>
          </a:prstGeom>
          <a:noFill/>
          <a:ln/>
        </p:spPr>
        <p:txBody>
          <a:bodyPr wrap="none" lIns="0" tIns="0" rIns="0" bIns="0" rtlCol="0" anchor="t"/>
          <a:lstStyle/>
          <a:p>
            <a:pPr marL="0" indent="0">
              <a:lnSpc>
                <a:spcPts val="2800"/>
              </a:lnSpc>
              <a:buNone/>
            </a:pPr>
            <a:r>
              <a:rPr lang="en-US" sz="1750" dirty="0">
                <a:solidFill>
                  <a:srgbClr val="CAD6DE"/>
                </a:solidFill>
                <a:latin typeface="Cabin" pitchFamily="34" charset="0"/>
                <a:ea typeface="Cabin" pitchFamily="34" charset="-122"/>
                <a:cs typeface="Cabin" pitchFamily="34" charset="-120"/>
              </a:rPr>
              <a:t>Outward Growth</a:t>
            </a:r>
            <a:endParaRPr lang="en-US" sz="1750" dirty="0"/>
          </a:p>
        </p:txBody>
      </p:sp>
      <p:sp>
        <p:nvSpPr>
          <p:cNvPr id="20" name="Text 18"/>
          <p:cNvSpPr/>
          <p:nvPr/>
        </p:nvSpPr>
        <p:spPr>
          <a:xfrm>
            <a:off x="777954" y="4525208"/>
            <a:ext cx="13074491" cy="1422559"/>
          </a:xfrm>
          <a:prstGeom prst="rect">
            <a:avLst/>
          </a:prstGeom>
          <a:noFill/>
          <a:ln/>
        </p:spPr>
        <p:txBody>
          <a:bodyPr wrap="square" lIns="0" tIns="0" rIns="0" bIns="0" rtlCol="0" anchor="t"/>
          <a:lstStyle/>
          <a:p>
            <a:pPr marL="0" indent="0">
              <a:lnSpc>
                <a:spcPts val="2800"/>
              </a:lnSpc>
              <a:buNone/>
            </a:pPr>
            <a:r>
              <a:rPr lang="en-US" sz="1750" dirty="0">
                <a:solidFill>
                  <a:srgbClr val="CAD6DE"/>
                </a:solidFill>
                <a:latin typeface="Cabin" pitchFamily="34" charset="0"/>
                <a:ea typeface="Cabin" pitchFamily="34" charset="-122"/>
                <a:cs typeface="Cabin" pitchFamily="34" charset="-120"/>
              </a:rPr>
              <a:t>Cytokinesis is the process by which the cytoplasm of a single cell is divided to form two daughter cells. In animal cells, this occurs through the formation of a contractile ring composed of actin and myosin filaments. The ring contracts, creating a cleavage furrow that eventually pinches the cell in two. Plant cells, constrained by their rigid cell walls, undergo cytokinesis by forming a cell plate at the cell's equator. This plate grows outward, eventually fusing with the existing cell wall to create two separate cells.</a:t>
            </a:r>
            <a:endParaRPr lang="en-US" sz="1750" dirty="0"/>
          </a:p>
        </p:txBody>
      </p:sp>
      <p:sp>
        <p:nvSpPr>
          <p:cNvPr id="21" name="Text 19"/>
          <p:cNvSpPr/>
          <p:nvPr/>
        </p:nvSpPr>
        <p:spPr>
          <a:xfrm>
            <a:off x="777954" y="6197798"/>
            <a:ext cx="13074491" cy="1422559"/>
          </a:xfrm>
          <a:prstGeom prst="rect">
            <a:avLst/>
          </a:prstGeom>
          <a:noFill/>
          <a:ln/>
        </p:spPr>
        <p:txBody>
          <a:bodyPr wrap="square" lIns="0" tIns="0" rIns="0" bIns="0" rtlCol="0" anchor="t"/>
          <a:lstStyle/>
          <a:p>
            <a:pPr marL="0" indent="0">
              <a:lnSpc>
                <a:spcPts val="2800"/>
              </a:lnSpc>
              <a:buNone/>
            </a:pPr>
            <a:r>
              <a:rPr lang="en-US" sz="1750" dirty="0">
                <a:solidFill>
                  <a:srgbClr val="CAD6DE"/>
                </a:solidFill>
                <a:latin typeface="Cabin" pitchFamily="34" charset="0"/>
                <a:ea typeface="Cabin" pitchFamily="34" charset="-122"/>
                <a:cs typeface="Cabin" pitchFamily="34" charset="-120"/>
              </a:rPr>
              <a:t>The timing and positioning of cytokinesis are crucial and are coordinated with the events of mitosis to ensure that each daughter cell receives a complete set of chromosomes. The process involves complex signaling pathways and the careful reorganization of the cell's cytoskeleton and membrane systems. With the completion of cytokinesis, the cell cycle concludes, resulting in two genetically identical daughter cells ready to begin their own cycles of growth and division.</a:t>
            </a:r>
            <a:endParaRPr lang="en-US" sz="1750" dirty="0"/>
          </a:p>
        </p:txBody>
      </p:sp>
      <p:sp>
        <p:nvSpPr>
          <p:cNvPr id="22" name="ZoneTexte 21">
            <a:extLst>
              <a:ext uri="{FF2B5EF4-FFF2-40B4-BE49-F238E27FC236}">
                <a16:creationId xmlns:a16="http://schemas.microsoft.com/office/drawing/2014/main" id="{B7CCAE1A-F9AB-2916-1A72-43DF3FE86002}"/>
              </a:ext>
            </a:extLst>
          </p:cNvPr>
          <p:cNvSpPr txBox="1"/>
          <p:nvPr/>
        </p:nvSpPr>
        <p:spPr>
          <a:xfrm>
            <a:off x="0" y="7646504"/>
            <a:ext cx="14630400" cy="568894"/>
          </a:xfrm>
          <a:prstGeom prst="rect">
            <a:avLst/>
          </a:prstGeom>
          <a:solidFill>
            <a:srgbClr val="FFCE3C"/>
          </a:solidFill>
        </p:spPr>
        <p:txBody>
          <a:bodyPr wrap="square" rtlCol="0">
            <a:spAutoFit/>
          </a:bodyPr>
          <a:lstStyle/>
          <a:p>
            <a:endParaRPr lang="fr-FR" dirty="0"/>
          </a:p>
        </p:txBody>
      </p:sp>
      <p:sp>
        <p:nvSpPr>
          <p:cNvPr id="23" name="ZoneTexte 22">
            <a:extLst>
              <a:ext uri="{FF2B5EF4-FFF2-40B4-BE49-F238E27FC236}">
                <a16:creationId xmlns:a16="http://schemas.microsoft.com/office/drawing/2014/main" id="{835121E1-685E-B190-A2AF-67B5EB7A676A}"/>
              </a:ext>
            </a:extLst>
          </p:cNvPr>
          <p:cNvSpPr txBox="1"/>
          <p:nvPr/>
        </p:nvSpPr>
        <p:spPr>
          <a:xfrm>
            <a:off x="0" y="950"/>
            <a:ext cx="14630400" cy="568894"/>
          </a:xfrm>
          <a:prstGeom prst="rect">
            <a:avLst/>
          </a:prstGeom>
          <a:solidFill>
            <a:srgbClr val="FFCE3C"/>
          </a:solidFill>
        </p:spPr>
        <p:txBody>
          <a:bodyPr wrap="square" rtlCol="0">
            <a:spAutoFit/>
          </a:bodyPr>
          <a:lstStyle/>
          <a:p>
            <a:endParaRPr lang="fr-F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1009650" y="1028163"/>
            <a:ext cx="7792641" cy="636389"/>
          </a:xfrm>
          <a:prstGeom prst="rect">
            <a:avLst/>
          </a:prstGeom>
          <a:noFill/>
          <a:ln/>
        </p:spPr>
        <p:txBody>
          <a:bodyPr wrap="none" lIns="0" tIns="0" rIns="0" bIns="0" rtlCol="0" anchor="t"/>
          <a:lstStyle/>
          <a:p>
            <a:pPr marL="0" indent="0">
              <a:lnSpc>
                <a:spcPts val="5000"/>
              </a:lnSpc>
              <a:buNone/>
            </a:pPr>
            <a:r>
              <a:rPr lang="en-US" sz="6100" dirty="0">
                <a:solidFill>
                  <a:schemeClr val="accent4"/>
                </a:solidFill>
                <a:latin typeface="Unbounded" pitchFamily="34" charset="0"/>
              </a:rPr>
              <a:t>Overview of the Cell Cycle</a:t>
            </a:r>
          </a:p>
        </p:txBody>
      </p:sp>
      <p:sp>
        <p:nvSpPr>
          <p:cNvPr id="3" name="Shape 1"/>
          <p:cNvSpPr/>
          <p:nvPr/>
        </p:nvSpPr>
        <p:spPr>
          <a:xfrm>
            <a:off x="1066443" y="1779032"/>
            <a:ext cx="30480" cy="4458891"/>
          </a:xfrm>
          <a:prstGeom prst="roundRect">
            <a:avLst>
              <a:gd name="adj" fmla="val 106479"/>
            </a:avLst>
          </a:prstGeom>
          <a:solidFill>
            <a:srgbClr val="49606E"/>
          </a:solidFill>
          <a:ln/>
        </p:spPr>
      </p:sp>
      <p:sp>
        <p:nvSpPr>
          <p:cNvPr id="4" name="Shape 2"/>
          <p:cNvSpPr/>
          <p:nvPr/>
        </p:nvSpPr>
        <p:spPr>
          <a:xfrm>
            <a:off x="1294567" y="2250519"/>
            <a:ext cx="757238" cy="30480"/>
          </a:xfrm>
          <a:prstGeom prst="roundRect">
            <a:avLst>
              <a:gd name="adj" fmla="val 106479"/>
            </a:avLst>
          </a:prstGeom>
          <a:solidFill>
            <a:srgbClr val="49606E"/>
          </a:solidFill>
          <a:ln/>
        </p:spPr>
      </p:sp>
      <p:sp>
        <p:nvSpPr>
          <p:cNvPr id="5" name="Shape 3"/>
          <p:cNvSpPr/>
          <p:nvPr/>
        </p:nvSpPr>
        <p:spPr>
          <a:xfrm>
            <a:off x="838319" y="2022396"/>
            <a:ext cx="486727" cy="486728"/>
          </a:xfrm>
          <a:prstGeom prst="roundRect">
            <a:avLst>
              <a:gd name="adj" fmla="val 6668"/>
            </a:avLst>
          </a:prstGeom>
          <a:solidFill>
            <a:srgbClr val="304755"/>
          </a:solidFill>
          <a:ln/>
        </p:spPr>
      </p:sp>
      <p:sp>
        <p:nvSpPr>
          <p:cNvPr id="6" name="Text 4"/>
          <p:cNvSpPr/>
          <p:nvPr/>
        </p:nvSpPr>
        <p:spPr>
          <a:xfrm>
            <a:off x="1009650" y="2113002"/>
            <a:ext cx="143947" cy="305514"/>
          </a:xfrm>
          <a:prstGeom prst="rect">
            <a:avLst/>
          </a:prstGeom>
          <a:noFill/>
          <a:ln/>
        </p:spPr>
        <p:txBody>
          <a:bodyPr wrap="none" lIns="0" tIns="0" rIns="0" bIns="0" rtlCol="0" anchor="t"/>
          <a:lstStyle/>
          <a:p>
            <a:pPr marL="0" indent="0" algn="ctr">
              <a:lnSpc>
                <a:spcPts val="2400"/>
              </a:lnSpc>
              <a:buNone/>
            </a:pPr>
            <a:r>
              <a:rPr lang="en-US" sz="2400" dirty="0">
                <a:solidFill>
                  <a:srgbClr val="CAD6DE"/>
                </a:solidFill>
                <a:latin typeface="Unbounded" pitchFamily="34" charset="0"/>
                <a:ea typeface="Unbounded" pitchFamily="34" charset="-122"/>
                <a:cs typeface="Unbounded" pitchFamily="34" charset="-120"/>
              </a:rPr>
              <a:t>1</a:t>
            </a:r>
            <a:endParaRPr lang="en-US" sz="2400" dirty="0"/>
          </a:p>
        </p:txBody>
      </p:sp>
      <p:sp>
        <p:nvSpPr>
          <p:cNvPr id="7" name="Text 5"/>
          <p:cNvSpPr/>
          <p:nvPr/>
        </p:nvSpPr>
        <p:spPr>
          <a:xfrm>
            <a:off x="2271593" y="1995368"/>
            <a:ext cx="2545437" cy="318135"/>
          </a:xfrm>
          <a:prstGeom prst="rect">
            <a:avLst/>
          </a:prstGeom>
          <a:noFill/>
          <a:ln/>
        </p:spPr>
        <p:txBody>
          <a:bodyPr wrap="none" lIns="0" tIns="0" rIns="0" bIns="0" rtlCol="0" anchor="t"/>
          <a:lstStyle/>
          <a:p>
            <a:pPr marL="0" indent="0" algn="l">
              <a:lnSpc>
                <a:spcPts val="2500"/>
              </a:lnSpc>
              <a:buNone/>
            </a:pPr>
            <a:r>
              <a:rPr lang="en-US" sz="2000" dirty="0">
                <a:solidFill>
                  <a:srgbClr val="CAD6DE"/>
                </a:solidFill>
                <a:latin typeface="Unbounded" pitchFamily="34" charset="0"/>
                <a:ea typeface="Unbounded" pitchFamily="34" charset="-122"/>
                <a:cs typeface="Unbounded" pitchFamily="34" charset="-120"/>
              </a:rPr>
              <a:t>Interphase</a:t>
            </a:r>
            <a:endParaRPr lang="en-US" sz="2000" dirty="0"/>
          </a:p>
        </p:txBody>
      </p:sp>
      <p:sp>
        <p:nvSpPr>
          <p:cNvPr id="8" name="Text 6"/>
          <p:cNvSpPr/>
          <p:nvPr/>
        </p:nvSpPr>
        <p:spPr>
          <a:xfrm>
            <a:off x="2271593" y="2443282"/>
            <a:ext cx="11601569" cy="346115"/>
          </a:xfrm>
          <a:prstGeom prst="rect">
            <a:avLst/>
          </a:prstGeom>
          <a:noFill/>
          <a:ln/>
        </p:spPr>
        <p:txBody>
          <a:bodyPr wrap="none" lIns="0" tIns="0" rIns="0" bIns="0" rtlCol="0" anchor="t"/>
          <a:lstStyle/>
          <a:p>
            <a:pPr marL="0" indent="0" algn="l">
              <a:lnSpc>
                <a:spcPts val="2700"/>
              </a:lnSpc>
              <a:buNone/>
            </a:pPr>
            <a:r>
              <a:rPr lang="en-US" sz="1700" dirty="0">
                <a:solidFill>
                  <a:srgbClr val="CAD6DE"/>
                </a:solidFill>
                <a:latin typeface="Cabin" pitchFamily="34" charset="0"/>
                <a:ea typeface="Cabin" pitchFamily="34" charset="-122"/>
                <a:cs typeface="Cabin" pitchFamily="34" charset="-120"/>
              </a:rPr>
              <a:t>The longest phase of the cell cycle, including G1, S, and G2 phases. Cells grow, replicate DNA, and prepare for division.</a:t>
            </a:r>
            <a:endParaRPr lang="en-US" sz="1700" dirty="0"/>
          </a:p>
        </p:txBody>
      </p:sp>
      <p:sp>
        <p:nvSpPr>
          <p:cNvPr id="9" name="Shape 7"/>
          <p:cNvSpPr/>
          <p:nvPr/>
        </p:nvSpPr>
        <p:spPr>
          <a:xfrm>
            <a:off x="1294567" y="3693557"/>
            <a:ext cx="757238" cy="30480"/>
          </a:xfrm>
          <a:prstGeom prst="roundRect">
            <a:avLst>
              <a:gd name="adj" fmla="val 106479"/>
            </a:avLst>
          </a:prstGeom>
          <a:solidFill>
            <a:srgbClr val="49606E"/>
          </a:solidFill>
          <a:ln/>
        </p:spPr>
      </p:sp>
      <p:sp>
        <p:nvSpPr>
          <p:cNvPr id="10" name="Shape 8"/>
          <p:cNvSpPr/>
          <p:nvPr/>
        </p:nvSpPr>
        <p:spPr>
          <a:xfrm>
            <a:off x="838319" y="3465433"/>
            <a:ext cx="486727" cy="486728"/>
          </a:xfrm>
          <a:prstGeom prst="roundRect">
            <a:avLst>
              <a:gd name="adj" fmla="val 6668"/>
            </a:avLst>
          </a:prstGeom>
          <a:solidFill>
            <a:srgbClr val="304755"/>
          </a:solidFill>
          <a:ln/>
        </p:spPr>
      </p:sp>
      <p:sp>
        <p:nvSpPr>
          <p:cNvPr id="11" name="Text 9"/>
          <p:cNvSpPr/>
          <p:nvPr/>
        </p:nvSpPr>
        <p:spPr>
          <a:xfrm>
            <a:off x="961192" y="3556040"/>
            <a:ext cx="240983" cy="305514"/>
          </a:xfrm>
          <a:prstGeom prst="rect">
            <a:avLst/>
          </a:prstGeom>
          <a:noFill/>
          <a:ln/>
        </p:spPr>
        <p:txBody>
          <a:bodyPr wrap="none" lIns="0" tIns="0" rIns="0" bIns="0" rtlCol="0" anchor="t"/>
          <a:lstStyle/>
          <a:p>
            <a:pPr marL="0" indent="0" algn="ctr">
              <a:lnSpc>
                <a:spcPts val="2400"/>
              </a:lnSpc>
              <a:buNone/>
            </a:pPr>
            <a:r>
              <a:rPr lang="en-US" sz="2400" dirty="0">
                <a:solidFill>
                  <a:srgbClr val="CAD6DE"/>
                </a:solidFill>
                <a:latin typeface="Unbounded" pitchFamily="34" charset="0"/>
                <a:ea typeface="Unbounded" pitchFamily="34" charset="-122"/>
                <a:cs typeface="Unbounded" pitchFamily="34" charset="-120"/>
              </a:rPr>
              <a:t>2</a:t>
            </a:r>
            <a:endParaRPr lang="en-US" sz="2400" dirty="0"/>
          </a:p>
        </p:txBody>
      </p:sp>
      <p:sp>
        <p:nvSpPr>
          <p:cNvPr id="12" name="Text 10"/>
          <p:cNvSpPr/>
          <p:nvPr/>
        </p:nvSpPr>
        <p:spPr>
          <a:xfrm>
            <a:off x="2271593" y="3438406"/>
            <a:ext cx="2545437" cy="318135"/>
          </a:xfrm>
          <a:prstGeom prst="rect">
            <a:avLst/>
          </a:prstGeom>
          <a:noFill/>
          <a:ln/>
        </p:spPr>
        <p:txBody>
          <a:bodyPr wrap="none" lIns="0" tIns="0" rIns="0" bIns="0" rtlCol="0" anchor="t"/>
          <a:lstStyle/>
          <a:p>
            <a:pPr marL="0" indent="0" algn="l">
              <a:lnSpc>
                <a:spcPts val="2500"/>
              </a:lnSpc>
              <a:buNone/>
            </a:pPr>
            <a:r>
              <a:rPr lang="en-US" sz="2000" dirty="0">
                <a:solidFill>
                  <a:srgbClr val="CAD6DE"/>
                </a:solidFill>
                <a:latin typeface="Unbounded" pitchFamily="34" charset="0"/>
                <a:ea typeface="Unbounded" pitchFamily="34" charset="-122"/>
                <a:cs typeface="Unbounded" pitchFamily="34" charset="-120"/>
              </a:rPr>
              <a:t>Mitosis</a:t>
            </a:r>
            <a:endParaRPr lang="en-US" sz="2000" dirty="0"/>
          </a:p>
        </p:txBody>
      </p:sp>
      <p:sp>
        <p:nvSpPr>
          <p:cNvPr id="13" name="Text 11"/>
          <p:cNvSpPr/>
          <p:nvPr/>
        </p:nvSpPr>
        <p:spPr>
          <a:xfrm>
            <a:off x="2271593" y="3886319"/>
            <a:ext cx="11601569" cy="692229"/>
          </a:xfrm>
          <a:prstGeom prst="rect">
            <a:avLst/>
          </a:prstGeom>
          <a:noFill/>
          <a:ln/>
        </p:spPr>
        <p:txBody>
          <a:bodyPr wrap="square" lIns="0" tIns="0" rIns="0" bIns="0" rtlCol="0" anchor="t"/>
          <a:lstStyle/>
          <a:p>
            <a:pPr marL="0" indent="0" algn="l">
              <a:lnSpc>
                <a:spcPts val="2700"/>
              </a:lnSpc>
              <a:buNone/>
            </a:pPr>
            <a:r>
              <a:rPr lang="en-US" sz="1700" dirty="0">
                <a:solidFill>
                  <a:srgbClr val="CAD6DE"/>
                </a:solidFill>
                <a:latin typeface="Cabin" pitchFamily="34" charset="0"/>
                <a:ea typeface="Cabin" pitchFamily="34" charset="-122"/>
                <a:cs typeface="Cabin" pitchFamily="34" charset="-120"/>
              </a:rPr>
              <a:t>The division of the nucleus, including prophase, metaphase, anaphase, and telophase. Chromosomes are segregated into two daughter nuclei.</a:t>
            </a:r>
            <a:endParaRPr lang="en-US" sz="1700" dirty="0"/>
          </a:p>
        </p:txBody>
      </p:sp>
      <p:sp>
        <p:nvSpPr>
          <p:cNvPr id="14" name="Shape 12"/>
          <p:cNvSpPr/>
          <p:nvPr/>
        </p:nvSpPr>
        <p:spPr>
          <a:xfrm>
            <a:off x="1294567" y="5482709"/>
            <a:ext cx="757238" cy="30480"/>
          </a:xfrm>
          <a:prstGeom prst="roundRect">
            <a:avLst>
              <a:gd name="adj" fmla="val 106479"/>
            </a:avLst>
          </a:prstGeom>
          <a:solidFill>
            <a:srgbClr val="49606E"/>
          </a:solidFill>
          <a:ln/>
        </p:spPr>
      </p:sp>
      <p:sp>
        <p:nvSpPr>
          <p:cNvPr id="15" name="Shape 13"/>
          <p:cNvSpPr/>
          <p:nvPr/>
        </p:nvSpPr>
        <p:spPr>
          <a:xfrm>
            <a:off x="838319" y="5254585"/>
            <a:ext cx="486727" cy="486728"/>
          </a:xfrm>
          <a:prstGeom prst="roundRect">
            <a:avLst>
              <a:gd name="adj" fmla="val 6668"/>
            </a:avLst>
          </a:prstGeom>
          <a:solidFill>
            <a:srgbClr val="304755"/>
          </a:solidFill>
          <a:ln/>
        </p:spPr>
      </p:sp>
      <p:sp>
        <p:nvSpPr>
          <p:cNvPr id="16" name="Text 14"/>
          <p:cNvSpPr/>
          <p:nvPr/>
        </p:nvSpPr>
        <p:spPr>
          <a:xfrm>
            <a:off x="958810" y="5345192"/>
            <a:ext cx="245626" cy="305514"/>
          </a:xfrm>
          <a:prstGeom prst="rect">
            <a:avLst/>
          </a:prstGeom>
          <a:noFill/>
          <a:ln/>
        </p:spPr>
        <p:txBody>
          <a:bodyPr wrap="none" lIns="0" tIns="0" rIns="0" bIns="0" rtlCol="0" anchor="t"/>
          <a:lstStyle/>
          <a:p>
            <a:pPr marL="0" indent="0" algn="ctr">
              <a:lnSpc>
                <a:spcPts val="2400"/>
              </a:lnSpc>
              <a:buNone/>
            </a:pPr>
            <a:r>
              <a:rPr lang="en-US" sz="2400" dirty="0">
                <a:solidFill>
                  <a:srgbClr val="CAD6DE"/>
                </a:solidFill>
                <a:latin typeface="Unbounded" pitchFamily="34" charset="0"/>
                <a:ea typeface="Unbounded" pitchFamily="34" charset="-122"/>
                <a:cs typeface="Unbounded" pitchFamily="34" charset="-120"/>
              </a:rPr>
              <a:t>3</a:t>
            </a:r>
            <a:endParaRPr lang="en-US" sz="2400" dirty="0"/>
          </a:p>
        </p:txBody>
      </p:sp>
      <p:sp>
        <p:nvSpPr>
          <p:cNvPr id="17" name="Text 15"/>
          <p:cNvSpPr/>
          <p:nvPr/>
        </p:nvSpPr>
        <p:spPr>
          <a:xfrm>
            <a:off x="2271593" y="5227558"/>
            <a:ext cx="2545437" cy="318135"/>
          </a:xfrm>
          <a:prstGeom prst="rect">
            <a:avLst/>
          </a:prstGeom>
          <a:noFill/>
          <a:ln/>
        </p:spPr>
        <p:txBody>
          <a:bodyPr wrap="none" lIns="0" tIns="0" rIns="0" bIns="0" rtlCol="0" anchor="t"/>
          <a:lstStyle/>
          <a:p>
            <a:pPr marL="0" indent="0" algn="l">
              <a:lnSpc>
                <a:spcPts val="2500"/>
              </a:lnSpc>
              <a:buNone/>
            </a:pPr>
            <a:r>
              <a:rPr lang="en-US" sz="2000" dirty="0">
                <a:solidFill>
                  <a:srgbClr val="CAD6DE"/>
                </a:solidFill>
                <a:latin typeface="Unbounded" pitchFamily="34" charset="0"/>
                <a:ea typeface="Unbounded" pitchFamily="34" charset="-122"/>
                <a:cs typeface="Unbounded" pitchFamily="34" charset="-120"/>
              </a:rPr>
              <a:t>Cytokinesis</a:t>
            </a:r>
            <a:endParaRPr lang="en-US" sz="2000" dirty="0"/>
          </a:p>
        </p:txBody>
      </p:sp>
      <p:sp>
        <p:nvSpPr>
          <p:cNvPr id="18" name="Text 16"/>
          <p:cNvSpPr/>
          <p:nvPr/>
        </p:nvSpPr>
        <p:spPr>
          <a:xfrm>
            <a:off x="2271593" y="5675471"/>
            <a:ext cx="11601569" cy="346115"/>
          </a:xfrm>
          <a:prstGeom prst="rect">
            <a:avLst/>
          </a:prstGeom>
          <a:noFill/>
          <a:ln/>
        </p:spPr>
        <p:txBody>
          <a:bodyPr wrap="none" lIns="0" tIns="0" rIns="0" bIns="0" rtlCol="0" anchor="t"/>
          <a:lstStyle/>
          <a:p>
            <a:pPr marL="0" indent="0" algn="l">
              <a:lnSpc>
                <a:spcPts val="2700"/>
              </a:lnSpc>
              <a:buNone/>
            </a:pPr>
            <a:r>
              <a:rPr lang="en-US" sz="1700" dirty="0">
                <a:solidFill>
                  <a:srgbClr val="CAD6DE"/>
                </a:solidFill>
                <a:latin typeface="Cabin" pitchFamily="34" charset="0"/>
                <a:ea typeface="Cabin" pitchFamily="34" charset="-122"/>
                <a:cs typeface="Cabin" pitchFamily="34" charset="-120"/>
              </a:rPr>
              <a:t>The final stage where the cytoplasm divides, resulting in two separate daughter cells.</a:t>
            </a:r>
            <a:endParaRPr lang="en-US" sz="1700" dirty="0"/>
          </a:p>
        </p:txBody>
      </p:sp>
      <p:sp>
        <p:nvSpPr>
          <p:cNvPr id="19" name="Text 17"/>
          <p:cNvSpPr/>
          <p:nvPr/>
        </p:nvSpPr>
        <p:spPr>
          <a:xfrm>
            <a:off x="757238" y="6481286"/>
            <a:ext cx="13115925" cy="1038344"/>
          </a:xfrm>
          <a:prstGeom prst="rect">
            <a:avLst/>
          </a:prstGeom>
          <a:noFill/>
          <a:ln/>
        </p:spPr>
        <p:txBody>
          <a:bodyPr wrap="square" lIns="0" tIns="0" rIns="0" bIns="0" rtlCol="0" anchor="t"/>
          <a:lstStyle/>
          <a:p>
            <a:pPr marL="0" indent="0">
              <a:lnSpc>
                <a:spcPts val="2700"/>
              </a:lnSpc>
              <a:buNone/>
            </a:pPr>
            <a:r>
              <a:rPr lang="en-US" sz="1700" dirty="0">
                <a:solidFill>
                  <a:srgbClr val="CAD6DE"/>
                </a:solidFill>
                <a:latin typeface="Cabin" pitchFamily="34" charset="0"/>
                <a:ea typeface="Cabin" pitchFamily="34" charset="-122"/>
                <a:cs typeface="Cabin" pitchFamily="34" charset="-120"/>
              </a:rPr>
              <a:t>The cell cycle is a highly regulated process that ensures the accurate replication and division of cells. It consists of two main phases: interphase and the mitotic phase. Interphase is further divided into G1, S, and G2 phases, while the mitotic phase includes mitosis and cytokinesis. Each phase is carefully controlled by various checkpoints and regulatory proteins to maintain genomic integrity and prevent abnormal cell division.</a:t>
            </a:r>
            <a:endParaRPr lang="en-US" sz="1700" dirty="0"/>
          </a:p>
        </p:txBody>
      </p:sp>
      <p:sp>
        <p:nvSpPr>
          <p:cNvPr id="20" name="ZoneTexte 19">
            <a:extLst>
              <a:ext uri="{FF2B5EF4-FFF2-40B4-BE49-F238E27FC236}">
                <a16:creationId xmlns:a16="http://schemas.microsoft.com/office/drawing/2014/main" id="{3F8C5F34-7A26-3045-8FCD-714534B2B334}"/>
              </a:ext>
            </a:extLst>
          </p:cNvPr>
          <p:cNvSpPr txBox="1"/>
          <p:nvPr/>
        </p:nvSpPr>
        <p:spPr>
          <a:xfrm>
            <a:off x="0" y="7646504"/>
            <a:ext cx="14630400" cy="568894"/>
          </a:xfrm>
          <a:prstGeom prst="rect">
            <a:avLst/>
          </a:prstGeom>
          <a:solidFill>
            <a:srgbClr val="FFCE3C"/>
          </a:solidFill>
        </p:spPr>
        <p:txBody>
          <a:bodyPr wrap="square" rtlCol="0">
            <a:spAutoFit/>
          </a:bodyPr>
          <a:lstStyle/>
          <a:p>
            <a:endParaRPr lang="fr-FR" dirty="0"/>
          </a:p>
        </p:txBody>
      </p:sp>
      <p:sp>
        <p:nvSpPr>
          <p:cNvPr id="21" name="ZoneTexte 20">
            <a:extLst>
              <a:ext uri="{FF2B5EF4-FFF2-40B4-BE49-F238E27FC236}">
                <a16:creationId xmlns:a16="http://schemas.microsoft.com/office/drawing/2014/main" id="{A638AD69-A526-979D-6AB8-DA731E40131A}"/>
              </a:ext>
            </a:extLst>
          </p:cNvPr>
          <p:cNvSpPr txBox="1"/>
          <p:nvPr/>
        </p:nvSpPr>
        <p:spPr>
          <a:xfrm>
            <a:off x="0" y="950"/>
            <a:ext cx="14630400" cy="568894"/>
          </a:xfrm>
          <a:prstGeom prst="rect">
            <a:avLst/>
          </a:prstGeom>
          <a:solidFill>
            <a:srgbClr val="FFCE3C"/>
          </a:solidFill>
        </p:spPr>
        <p:txBody>
          <a:bodyPr wrap="square" rtlCol="0">
            <a:spAutoFit/>
          </a:bodyPr>
          <a:lstStyle/>
          <a:p>
            <a:endParaRPr lang="fr-F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175115" y="1263670"/>
            <a:ext cx="10821829" cy="704017"/>
          </a:xfrm>
          <a:prstGeom prst="rect">
            <a:avLst/>
          </a:prstGeom>
          <a:noFill/>
          <a:ln/>
        </p:spPr>
        <p:txBody>
          <a:bodyPr wrap="none" lIns="0" tIns="0" rIns="0" bIns="0" rtlCol="0" anchor="t"/>
          <a:lstStyle/>
          <a:p>
            <a:pPr>
              <a:lnSpc>
                <a:spcPts val="5000"/>
              </a:lnSpc>
            </a:pPr>
            <a:r>
              <a:rPr lang="en-US" sz="4800" dirty="0">
                <a:solidFill>
                  <a:schemeClr val="accent4"/>
                </a:solidFill>
                <a:latin typeface="Unbounded" pitchFamily="34" charset="0"/>
              </a:rPr>
              <a:t>Interphase: G1, S, and G2 Phases</a:t>
            </a:r>
          </a:p>
        </p:txBody>
      </p:sp>
      <p:sp>
        <p:nvSpPr>
          <p:cNvPr id="3" name="Text 1"/>
          <p:cNvSpPr/>
          <p:nvPr/>
        </p:nvSpPr>
        <p:spPr>
          <a:xfrm>
            <a:off x="837724" y="2695932"/>
            <a:ext cx="2816185" cy="351949"/>
          </a:xfrm>
          <a:prstGeom prst="rect">
            <a:avLst/>
          </a:prstGeom>
          <a:noFill/>
          <a:ln/>
        </p:spPr>
        <p:txBody>
          <a:bodyPr wrap="none" lIns="0" tIns="0" rIns="0" bIns="0" rtlCol="0" anchor="t"/>
          <a:lstStyle/>
          <a:p>
            <a:pPr marL="0" indent="0">
              <a:lnSpc>
                <a:spcPts val="2750"/>
              </a:lnSpc>
              <a:buNone/>
            </a:pPr>
            <a:r>
              <a:rPr lang="en-US" sz="2200" dirty="0">
                <a:solidFill>
                  <a:srgbClr val="FFFFFF"/>
                </a:solidFill>
                <a:latin typeface="Unbounded" pitchFamily="34" charset="0"/>
                <a:ea typeface="Unbounded" pitchFamily="34" charset="-122"/>
                <a:cs typeface="Unbounded" pitchFamily="34" charset="-120"/>
              </a:rPr>
              <a:t>G1 Phase</a:t>
            </a:r>
            <a:endParaRPr lang="en-US" sz="2200" dirty="0"/>
          </a:p>
        </p:txBody>
      </p:sp>
      <p:sp>
        <p:nvSpPr>
          <p:cNvPr id="4" name="Text 2"/>
          <p:cNvSpPr/>
          <p:nvPr/>
        </p:nvSpPr>
        <p:spPr>
          <a:xfrm>
            <a:off x="837724" y="3287197"/>
            <a:ext cx="3928586" cy="1915120"/>
          </a:xfrm>
          <a:prstGeom prst="rect">
            <a:avLst/>
          </a:prstGeom>
          <a:noFill/>
          <a:ln/>
        </p:spPr>
        <p:txBody>
          <a:bodyPr wrap="square" lIns="0" tIns="0" rIns="0" bIns="0" rtlCol="0" anchor="t"/>
          <a:lstStyle/>
          <a:p>
            <a:pPr marL="0" indent="0">
              <a:lnSpc>
                <a:spcPts val="3000"/>
              </a:lnSpc>
              <a:buNone/>
            </a:pPr>
            <a:r>
              <a:rPr lang="en-US" sz="1850" dirty="0">
                <a:solidFill>
                  <a:srgbClr val="CAD6DE"/>
                </a:solidFill>
                <a:latin typeface="Cabin" pitchFamily="34" charset="0"/>
                <a:ea typeface="Cabin" pitchFamily="34" charset="-122"/>
                <a:cs typeface="Cabin" pitchFamily="34" charset="-120"/>
              </a:rPr>
              <a:t>The first gap phase where cells grow in size and synthesize proteins necessary for DNA replication. Cells can enter a quiescent G0 phase if conditions are unfavorable.</a:t>
            </a:r>
            <a:endParaRPr lang="en-US" sz="1850" dirty="0"/>
          </a:p>
        </p:txBody>
      </p:sp>
      <p:sp>
        <p:nvSpPr>
          <p:cNvPr id="5" name="Text 3"/>
          <p:cNvSpPr/>
          <p:nvPr/>
        </p:nvSpPr>
        <p:spPr>
          <a:xfrm>
            <a:off x="5357813" y="2695932"/>
            <a:ext cx="2816185" cy="351949"/>
          </a:xfrm>
          <a:prstGeom prst="rect">
            <a:avLst/>
          </a:prstGeom>
          <a:noFill/>
          <a:ln/>
        </p:spPr>
        <p:txBody>
          <a:bodyPr wrap="none" lIns="0" tIns="0" rIns="0" bIns="0" rtlCol="0" anchor="t"/>
          <a:lstStyle/>
          <a:p>
            <a:pPr marL="0" indent="0">
              <a:lnSpc>
                <a:spcPts val="2750"/>
              </a:lnSpc>
              <a:buNone/>
            </a:pPr>
            <a:r>
              <a:rPr lang="en-US" sz="2200" dirty="0">
                <a:solidFill>
                  <a:srgbClr val="FFFFFF"/>
                </a:solidFill>
                <a:latin typeface="Unbounded" pitchFamily="34" charset="0"/>
                <a:ea typeface="Unbounded" pitchFamily="34" charset="-122"/>
                <a:cs typeface="Unbounded" pitchFamily="34" charset="-120"/>
              </a:rPr>
              <a:t>S Phase</a:t>
            </a:r>
            <a:endParaRPr lang="en-US" sz="2200" dirty="0"/>
          </a:p>
        </p:txBody>
      </p:sp>
      <p:sp>
        <p:nvSpPr>
          <p:cNvPr id="6" name="Text 4"/>
          <p:cNvSpPr/>
          <p:nvPr/>
        </p:nvSpPr>
        <p:spPr>
          <a:xfrm>
            <a:off x="5357813" y="3287197"/>
            <a:ext cx="3928586" cy="1532096"/>
          </a:xfrm>
          <a:prstGeom prst="rect">
            <a:avLst/>
          </a:prstGeom>
          <a:noFill/>
          <a:ln/>
        </p:spPr>
        <p:txBody>
          <a:bodyPr wrap="square" lIns="0" tIns="0" rIns="0" bIns="0" rtlCol="0" anchor="t"/>
          <a:lstStyle/>
          <a:p>
            <a:pPr marL="0" indent="0">
              <a:lnSpc>
                <a:spcPts val="3000"/>
              </a:lnSpc>
              <a:buNone/>
            </a:pPr>
            <a:r>
              <a:rPr lang="en-US" sz="1850" dirty="0">
                <a:solidFill>
                  <a:srgbClr val="CAD6DE"/>
                </a:solidFill>
                <a:latin typeface="Cabin" pitchFamily="34" charset="0"/>
                <a:ea typeface="Cabin" pitchFamily="34" charset="-122"/>
                <a:cs typeface="Cabin" pitchFamily="34" charset="-120"/>
              </a:rPr>
              <a:t>The synthesis phase where DNA replication occurs. Each chromosome is duplicated, resulting in sister chromatids joined at the centromere.</a:t>
            </a:r>
            <a:endParaRPr lang="en-US" sz="1850" dirty="0"/>
          </a:p>
        </p:txBody>
      </p:sp>
      <p:sp>
        <p:nvSpPr>
          <p:cNvPr id="7" name="Text 5"/>
          <p:cNvSpPr/>
          <p:nvPr/>
        </p:nvSpPr>
        <p:spPr>
          <a:xfrm>
            <a:off x="9877901" y="2695932"/>
            <a:ext cx="2816185" cy="351949"/>
          </a:xfrm>
          <a:prstGeom prst="rect">
            <a:avLst/>
          </a:prstGeom>
          <a:noFill/>
          <a:ln/>
        </p:spPr>
        <p:txBody>
          <a:bodyPr wrap="none" lIns="0" tIns="0" rIns="0" bIns="0" rtlCol="0" anchor="t"/>
          <a:lstStyle/>
          <a:p>
            <a:pPr marL="0" indent="0">
              <a:lnSpc>
                <a:spcPts val="2750"/>
              </a:lnSpc>
              <a:buNone/>
            </a:pPr>
            <a:r>
              <a:rPr lang="en-US" sz="2200" dirty="0">
                <a:solidFill>
                  <a:srgbClr val="FFFFFF"/>
                </a:solidFill>
                <a:latin typeface="Unbounded" pitchFamily="34" charset="0"/>
                <a:ea typeface="Unbounded" pitchFamily="34" charset="-122"/>
                <a:cs typeface="Unbounded" pitchFamily="34" charset="-120"/>
              </a:rPr>
              <a:t>G2 Phase</a:t>
            </a:r>
            <a:endParaRPr lang="en-US" sz="2200" dirty="0"/>
          </a:p>
        </p:txBody>
      </p:sp>
      <p:sp>
        <p:nvSpPr>
          <p:cNvPr id="8" name="Text 6"/>
          <p:cNvSpPr/>
          <p:nvPr/>
        </p:nvSpPr>
        <p:spPr>
          <a:xfrm>
            <a:off x="9877901" y="3287197"/>
            <a:ext cx="3928586" cy="1915120"/>
          </a:xfrm>
          <a:prstGeom prst="rect">
            <a:avLst/>
          </a:prstGeom>
          <a:noFill/>
          <a:ln/>
        </p:spPr>
        <p:txBody>
          <a:bodyPr wrap="square" lIns="0" tIns="0" rIns="0" bIns="0" rtlCol="0" anchor="t"/>
          <a:lstStyle/>
          <a:p>
            <a:pPr marL="0" indent="0">
              <a:lnSpc>
                <a:spcPts val="3000"/>
              </a:lnSpc>
              <a:buNone/>
            </a:pPr>
            <a:r>
              <a:rPr lang="en-US" sz="1850" dirty="0">
                <a:solidFill>
                  <a:srgbClr val="CAD6DE"/>
                </a:solidFill>
                <a:latin typeface="Cabin" pitchFamily="34" charset="0"/>
                <a:ea typeface="Cabin" pitchFamily="34" charset="-122"/>
                <a:cs typeface="Cabin" pitchFamily="34" charset="-120"/>
              </a:rPr>
              <a:t>The second gap phase where cells continue to grow and produce proteins needed for mitosis. The G2 checkpoint ensures DNA is correctly replicated before entering mitosis.</a:t>
            </a:r>
            <a:endParaRPr lang="en-US" sz="1850" dirty="0"/>
          </a:p>
        </p:txBody>
      </p:sp>
      <p:sp>
        <p:nvSpPr>
          <p:cNvPr id="9" name="Text 7"/>
          <p:cNvSpPr/>
          <p:nvPr/>
        </p:nvSpPr>
        <p:spPr>
          <a:xfrm>
            <a:off x="837724" y="5686901"/>
            <a:ext cx="12954952" cy="1149072"/>
          </a:xfrm>
          <a:prstGeom prst="rect">
            <a:avLst/>
          </a:prstGeom>
          <a:noFill/>
          <a:ln/>
        </p:spPr>
        <p:txBody>
          <a:bodyPr wrap="square" lIns="0" tIns="0" rIns="0" bIns="0" rtlCol="0" anchor="t"/>
          <a:lstStyle/>
          <a:p>
            <a:pPr marL="0" indent="0">
              <a:lnSpc>
                <a:spcPts val="3000"/>
              </a:lnSpc>
              <a:buNone/>
            </a:pPr>
            <a:r>
              <a:rPr lang="en-US" sz="1850" dirty="0">
                <a:solidFill>
                  <a:srgbClr val="CAD6DE"/>
                </a:solidFill>
                <a:latin typeface="Cabin" pitchFamily="34" charset="0"/>
                <a:ea typeface="Cabin" pitchFamily="34" charset="-122"/>
                <a:cs typeface="Cabin" pitchFamily="34" charset="-120"/>
              </a:rPr>
              <a:t>Interphase is crucial for preparing the cell for division. During this time, the cell increases in size, replicates its DNA, and synthesizes essential proteins and organelles. The careful regulation of these processes ensures that the cell is ready for the dramatic events of mitosis that follow.</a:t>
            </a:r>
            <a:endParaRPr lang="en-US" sz="1850" dirty="0"/>
          </a:p>
        </p:txBody>
      </p:sp>
      <p:sp>
        <p:nvSpPr>
          <p:cNvPr id="10" name="ZoneTexte 9">
            <a:extLst>
              <a:ext uri="{FF2B5EF4-FFF2-40B4-BE49-F238E27FC236}">
                <a16:creationId xmlns:a16="http://schemas.microsoft.com/office/drawing/2014/main" id="{49C88960-7A66-3F46-8F49-CF151F3ED320}"/>
              </a:ext>
            </a:extLst>
          </p:cNvPr>
          <p:cNvSpPr txBox="1"/>
          <p:nvPr/>
        </p:nvSpPr>
        <p:spPr>
          <a:xfrm>
            <a:off x="0" y="7646504"/>
            <a:ext cx="14630400" cy="568894"/>
          </a:xfrm>
          <a:prstGeom prst="rect">
            <a:avLst/>
          </a:prstGeom>
          <a:solidFill>
            <a:srgbClr val="FFCE3C"/>
          </a:solidFill>
        </p:spPr>
        <p:txBody>
          <a:bodyPr wrap="square" rtlCol="0">
            <a:spAutoFit/>
          </a:bodyPr>
          <a:lstStyle/>
          <a:p>
            <a:endParaRPr lang="fr-FR" dirty="0"/>
          </a:p>
        </p:txBody>
      </p:sp>
      <p:sp>
        <p:nvSpPr>
          <p:cNvPr id="11" name="ZoneTexte 10">
            <a:extLst>
              <a:ext uri="{FF2B5EF4-FFF2-40B4-BE49-F238E27FC236}">
                <a16:creationId xmlns:a16="http://schemas.microsoft.com/office/drawing/2014/main" id="{2CCA9697-D760-6023-16EB-E434824D0180}"/>
              </a:ext>
            </a:extLst>
          </p:cNvPr>
          <p:cNvSpPr txBox="1"/>
          <p:nvPr/>
        </p:nvSpPr>
        <p:spPr>
          <a:xfrm>
            <a:off x="0" y="950"/>
            <a:ext cx="14630400" cy="568894"/>
          </a:xfrm>
          <a:prstGeom prst="rect">
            <a:avLst/>
          </a:prstGeom>
          <a:solidFill>
            <a:srgbClr val="FFCE3C"/>
          </a:solidFill>
        </p:spPr>
        <p:txBody>
          <a:bodyPr wrap="square" rtlCol="0">
            <a:spAutoFit/>
          </a:bodyPr>
          <a:lstStyle/>
          <a:p>
            <a:endParaRPr lang="fr-F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pic>
        <p:nvPicPr>
          <p:cNvPr id="3" name="Image 1" descr="preencoded.png"/>
          <p:cNvPicPr>
            <a:picLocks noChangeAspect="1"/>
          </p:cNvPicPr>
          <p:nvPr/>
        </p:nvPicPr>
        <p:blipFill>
          <a:blip r:embed="rId4"/>
          <a:stretch>
            <a:fillRect/>
          </a:stretch>
        </p:blipFill>
        <p:spPr>
          <a:xfrm>
            <a:off x="214551" y="808383"/>
            <a:ext cx="5057180" cy="6812927"/>
          </a:xfrm>
          <a:prstGeom prst="rect">
            <a:avLst/>
          </a:prstGeom>
        </p:spPr>
      </p:pic>
      <p:sp>
        <p:nvSpPr>
          <p:cNvPr id="4" name="Text 0"/>
          <p:cNvSpPr/>
          <p:nvPr/>
        </p:nvSpPr>
        <p:spPr>
          <a:xfrm>
            <a:off x="6087308" y="608290"/>
            <a:ext cx="5014317" cy="504944"/>
          </a:xfrm>
          <a:prstGeom prst="rect">
            <a:avLst/>
          </a:prstGeom>
          <a:noFill/>
          <a:ln/>
        </p:spPr>
        <p:txBody>
          <a:bodyPr wrap="none" lIns="0" tIns="0" rIns="0" bIns="0" rtlCol="0" anchor="t"/>
          <a:lstStyle/>
          <a:p>
            <a:pPr indent="0">
              <a:lnSpc>
                <a:spcPts val="5000"/>
              </a:lnSpc>
              <a:buNone/>
            </a:pPr>
            <a:r>
              <a:rPr lang="en-US" sz="4800" dirty="0">
                <a:solidFill>
                  <a:schemeClr val="accent4"/>
                </a:solidFill>
                <a:latin typeface="Unbounded" pitchFamily="34" charset="0"/>
              </a:rPr>
              <a:t>Mitosis: An Overview</a:t>
            </a:r>
          </a:p>
        </p:txBody>
      </p:sp>
      <p:sp>
        <p:nvSpPr>
          <p:cNvPr id="5" name="Shape 1"/>
          <p:cNvSpPr/>
          <p:nvPr/>
        </p:nvSpPr>
        <p:spPr>
          <a:xfrm>
            <a:off x="6333411" y="1370767"/>
            <a:ext cx="22860" cy="4684038"/>
          </a:xfrm>
          <a:prstGeom prst="roundRect">
            <a:avLst>
              <a:gd name="adj" fmla="val 112664"/>
            </a:avLst>
          </a:prstGeom>
          <a:solidFill>
            <a:srgbClr val="49606E"/>
          </a:solidFill>
          <a:ln/>
        </p:spPr>
      </p:sp>
      <p:sp>
        <p:nvSpPr>
          <p:cNvPr id="6" name="Shape 2"/>
          <p:cNvSpPr/>
          <p:nvPr/>
        </p:nvSpPr>
        <p:spPr>
          <a:xfrm>
            <a:off x="6515100" y="1745575"/>
            <a:ext cx="600908" cy="22860"/>
          </a:xfrm>
          <a:prstGeom prst="roundRect">
            <a:avLst>
              <a:gd name="adj" fmla="val 112664"/>
            </a:avLst>
          </a:prstGeom>
          <a:solidFill>
            <a:srgbClr val="49606E"/>
          </a:solidFill>
          <a:ln/>
        </p:spPr>
      </p:sp>
      <p:sp>
        <p:nvSpPr>
          <p:cNvPr id="7" name="Shape 3"/>
          <p:cNvSpPr/>
          <p:nvPr/>
        </p:nvSpPr>
        <p:spPr>
          <a:xfrm>
            <a:off x="6151721" y="1563886"/>
            <a:ext cx="386239" cy="386239"/>
          </a:xfrm>
          <a:prstGeom prst="roundRect">
            <a:avLst>
              <a:gd name="adj" fmla="val 6668"/>
            </a:avLst>
          </a:prstGeom>
          <a:solidFill>
            <a:srgbClr val="304755"/>
          </a:solidFill>
          <a:ln/>
        </p:spPr>
      </p:sp>
      <p:sp>
        <p:nvSpPr>
          <p:cNvPr id="8" name="Text 4"/>
          <p:cNvSpPr/>
          <p:nvPr/>
        </p:nvSpPr>
        <p:spPr>
          <a:xfrm>
            <a:off x="6287691" y="1635800"/>
            <a:ext cx="114181" cy="242411"/>
          </a:xfrm>
          <a:prstGeom prst="rect">
            <a:avLst/>
          </a:prstGeom>
          <a:noFill/>
          <a:ln/>
        </p:spPr>
        <p:txBody>
          <a:bodyPr wrap="none" lIns="0" tIns="0" rIns="0" bIns="0" rtlCol="0" anchor="t"/>
          <a:lstStyle/>
          <a:p>
            <a:pPr marL="0" indent="0" algn="ctr">
              <a:lnSpc>
                <a:spcPts val="1900"/>
              </a:lnSpc>
              <a:buNone/>
            </a:pPr>
            <a:r>
              <a:rPr lang="en-US" sz="1900" dirty="0">
                <a:solidFill>
                  <a:srgbClr val="CAD6DE"/>
                </a:solidFill>
                <a:latin typeface="Unbounded" pitchFamily="34" charset="0"/>
                <a:ea typeface="Unbounded" pitchFamily="34" charset="-122"/>
                <a:cs typeface="Unbounded" pitchFamily="34" charset="-120"/>
              </a:rPr>
              <a:t>1</a:t>
            </a:r>
            <a:endParaRPr lang="en-US" sz="1900" dirty="0"/>
          </a:p>
        </p:txBody>
      </p:sp>
      <p:sp>
        <p:nvSpPr>
          <p:cNvPr id="9" name="Text 5"/>
          <p:cNvSpPr/>
          <p:nvPr/>
        </p:nvSpPr>
        <p:spPr>
          <a:xfrm>
            <a:off x="7289125" y="1542455"/>
            <a:ext cx="2019895" cy="252532"/>
          </a:xfrm>
          <a:prstGeom prst="rect">
            <a:avLst/>
          </a:prstGeom>
          <a:noFill/>
          <a:ln/>
        </p:spPr>
        <p:txBody>
          <a:bodyPr wrap="none" lIns="0" tIns="0" rIns="0" bIns="0" rtlCol="0" anchor="t"/>
          <a:lstStyle/>
          <a:p>
            <a:pPr marL="0" indent="0" algn="l">
              <a:lnSpc>
                <a:spcPts val="1950"/>
              </a:lnSpc>
              <a:buNone/>
            </a:pPr>
            <a:r>
              <a:rPr lang="en-US" sz="1550" dirty="0">
                <a:solidFill>
                  <a:srgbClr val="CAD6DE"/>
                </a:solidFill>
                <a:latin typeface="Unbounded" pitchFamily="34" charset="0"/>
                <a:ea typeface="Unbounded" pitchFamily="34" charset="-122"/>
                <a:cs typeface="Unbounded" pitchFamily="34" charset="-120"/>
              </a:rPr>
              <a:t>Prophase</a:t>
            </a:r>
            <a:endParaRPr lang="en-US" sz="1550" dirty="0"/>
          </a:p>
        </p:txBody>
      </p:sp>
      <p:sp>
        <p:nvSpPr>
          <p:cNvPr id="10" name="Text 6"/>
          <p:cNvSpPr/>
          <p:nvPr/>
        </p:nvSpPr>
        <p:spPr>
          <a:xfrm>
            <a:off x="7289125" y="1897975"/>
            <a:ext cx="6740366" cy="274677"/>
          </a:xfrm>
          <a:prstGeom prst="rect">
            <a:avLst/>
          </a:prstGeom>
          <a:noFill/>
          <a:ln/>
        </p:spPr>
        <p:txBody>
          <a:bodyPr wrap="none" lIns="0" tIns="0" rIns="0" bIns="0" rtlCol="0" anchor="t"/>
          <a:lstStyle/>
          <a:p>
            <a:pPr marL="0" indent="0" algn="l">
              <a:lnSpc>
                <a:spcPts val="2150"/>
              </a:lnSpc>
              <a:buNone/>
            </a:pPr>
            <a:r>
              <a:rPr lang="en-US" sz="1350" dirty="0">
                <a:solidFill>
                  <a:srgbClr val="CAD6DE"/>
                </a:solidFill>
                <a:latin typeface="Cabin" pitchFamily="34" charset="0"/>
                <a:ea typeface="Cabin" pitchFamily="34" charset="-122"/>
                <a:cs typeface="Cabin" pitchFamily="34" charset="-120"/>
              </a:rPr>
              <a:t>Chromosomes condense and become visible. The nuclear envelope begins to break down.</a:t>
            </a:r>
            <a:endParaRPr lang="en-US" sz="1350" dirty="0"/>
          </a:p>
        </p:txBody>
      </p:sp>
      <p:sp>
        <p:nvSpPr>
          <p:cNvPr id="11" name="Shape 7"/>
          <p:cNvSpPr/>
          <p:nvPr/>
        </p:nvSpPr>
        <p:spPr>
          <a:xfrm>
            <a:off x="6515100" y="2890838"/>
            <a:ext cx="600908" cy="22860"/>
          </a:xfrm>
          <a:prstGeom prst="roundRect">
            <a:avLst>
              <a:gd name="adj" fmla="val 112664"/>
            </a:avLst>
          </a:prstGeom>
          <a:solidFill>
            <a:srgbClr val="49606E"/>
          </a:solidFill>
          <a:ln/>
        </p:spPr>
      </p:sp>
      <p:sp>
        <p:nvSpPr>
          <p:cNvPr id="12" name="Shape 8"/>
          <p:cNvSpPr/>
          <p:nvPr/>
        </p:nvSpPr>
        <p:spPr>
          <a:xfrm>
            <a:off x="6151721" y="2709148"/>
            <a:ext cx="386239" cy="386239"/>
          </a:xfrm>
          <a:prstGeom prst="roundRect">
            <a:avLst>
              <a:gd name="adj" fmla="val 6668"/>
            </a:avLst>
          </a:prstGeom>
          <a:solidFill>
            <a:srgbClr val="304755"/>
          </a:solidFill>
          <a:ln/>
        </p:spPr>
      </p:sp>
      <p:sp>
        <p:nvSpPr>
          <p:cNvPr id="13" name="Text 9"/>
          <p:cNvSpPr/>
          <p:nvPr/>
        </p:nvSpPr>
        <p:spPr>
          <a:xfrm>
            <a:off x="6249233" y="2781062"/>
            <a:ext cx="191214" cy="242411"/>
          </a:xfrm>
          <a:prstGeom prst="rect">
            <a:avLst/>
          </a:prstGeom>
          <a:noFill/>
          <a:ln/>
        </p:spPr>
        <p:txBody>
          <a:bodyPr wrap="none" lIns="0" tIns="0" rIns="0" bIns="0" rtlCol="0" anchor="t"/>
          <a:lstStyle/>
          <a:p>
            <a:pPr marL="0" indent="0" algn="ctr">
              <a:lnSpc>
                <a:spcPts val="1900"/>
              </a:lnSpc>
              <a:buNone/>
            </a:pPr>
            <a:r>
              <a:rPr lang="en-US" sz="1900" dirty="0">
                <a:solidFill>
                  <a:srgbClr val="CAD6DE"/>
                </a:solidFill>
                <a:latin typeface="Unbounded" pitchFamily="34" charset="0"/>
                <a:ea typeface="Unbounded" pitchFamily="34" charset="-122"/>
                <a:cs typeface="Unbounded" pitchFamily="34" charset="-120"/>
              </a:rPr>
              <a:t>2</a:t>
            </a:r>
            <a:endParaRPr lang="en-US" sz="1900" dirty="0"/>
          </a:p>
        </p:txBody>
      </p:sp>
      <p:sp>
        <p:nvSpPr>
          <p:cNvPr id="14" name="Text 10"/>
          <p:cNvSpPr/>
          <p:nvPr/>
        </p:nvSpPr>
        <p:spPr>
          <a:xfrm>
            <a:off x="7289125" y="2687717"/>
            <a:ext cx="2019895" cy="252532"/>
          </a:xfrm>
          <a:prstGeom prst="rect">
            <a:avLst/>
          </a:prstGeom>
          <a:noFill/>
          <a:ln/>
        </p:spPr>
        <p:txBody>
          <a:bodyPr wrap="none" lIns="0" tIns="0" rIns="0" bIns="0" rtlCol="0" anchor="t"/>
          <a:lstStyle/>
          <a:p>
            <a:pPr marL="0" indent="0" algn="l">
              <a:lnSpc>
                <a:spcPts val="1950"/>
              </a:lnSpc>
              <a:buNone/>
            </a:pPr>
            <a:r>
              <a:rPr lang="en-US" sz="1550" dirty="0">
                <a:solidFill>
                  <a:srgbClr val="CAD6DE"/>
                </a:solidFill>
                <a:latin typeface="Unbounded" pitchFamily="34" charset="0"/>
                <a:ea typeface="Unbounded" pitchFamily="34" charset="-122"/>
                <a:cs typeface="Unbounded" pitchFamily="34" charset="-120"/>
              </a:rPr>
              <a:t>Metaphase</a:t>
            </a:r>
            <a:endParaRPr lang="en-US" sz="1550" dirty="0"/>
          </a:p>
        </p:txBody>
      </p:sp>
      <p:sp>
        <p:nvSpPr>
          <p:cNvPr id="15" name="Text 11"/>
          <p:cNvSpPr/>
          <p:nvPr/>
        </p:nvSpPr>
        <p:spPr>
          <a:xfrm>
            <a:off x="7289125" y="3043237"/>
            <a:ext cx="6740366" cy="274677"/>
          </a:xfrm>
          <a:prstGeom prst="rect">
            <a:avLst/>
          </a:prstGeom>
          <a:noFill/>
          <a:ln/>
        </p:spPr>
        <p:txBody>
          <a:bodyPr wrap="none" lIns="0" tIns="0" rIns="0" bIns="0" rtlCol="0" anchor="t"/>
          <a:lstStyle/>
          <a:p>
            <a:pPr marL="0" indent="0" algn="l">
              <a:lnSpc>
                <a:spcPts val="2150"/>
              </a:lnSpc>
              <a:buNone/>
            </a:pPr>
            <a:r>
              <a:rPr lang="en-US" sz="1350" dirty="0">
                <a:solidFill>
                  <a:srgbClr val="CAD6DE"/>
                </a:solidFill>
                <a:latin typeface="Cabin" pitchFamily="34" charset="0"/>
                <a:ea typeface="Cabin" pitchFamily="34" charset="-122"/>
                <a:cs typeface="Cabin" pitchFamily="34" charset="-120"/>
              </a:rPr>
              <a:t>Chromosomes align at the cell's equator, forming the metaphase plate.</a:t>
            </a:r>
            <a:endParaRPr lang="en-US" sz="1350" dirty="0"/>
          </a:p>
        </p:txBody>
      </p:sp>
      <p:sp>
        <p:nvSpPr>
          <p:cNvPr id="16" name="Shape 12"/>
          <p:cNvSpPr/>
          <p:nvPr/>
        </p:nvSpPr>
        <p:spPr>
          <a:xfrm>
            <a:off x="6515100" y="4036100"/>
            <a:ext cx="600908" cy="22860"/>
          </a:xfrm>
          <a:prstGeom prst="roundRect">
            <a:avLst>
              <a:gd name="adj" fmla="val 112664"/>
            </a:avLst>
          </a:prstGeom>
          <a:solidFill>
            <a:srgbClr val="49606E"/>
          </a:solidFill>
          <a:ln/>
        </p:spPr>
      </p:sp>
      <p:sp>
        <p:nvSpPr>
          <p:cNvPr id="17" name="Shape 13"/>
          <p:cNvSpPr/>
          <p:nvPr/>
        </p:nvSpPr>
        <p:spPr>
          <a:xfrm>
            <a:off x="6151721" y="3854410"/>
            <a:ext cx="386239" cy="386239"/>
          </a:xfrm>
          <a:prstGeom prst="roundRect">
            <a:avLst>
              <a:gd name="adj" fmla="val 6668"/>
            </a:avLst>
          </a:prstGeom>
          <a:solidFill>
            <a:srgbClr val="304755"/>
          </a:solidFill>
          <a:ln/>
        </p:spPr>
      </p:sp>
      <p:sp>
        <p:nvSpPr>
          <p:cNvPr id="18" name="Text 14"/>
          <p:cNvSpPr/>
          <p:nvPr/>
        </p:nvSpPr>
        <p:spPr>
          <a:xfrm>
            <a:off x="6247328" y="3926324"/>
            <a:ext cx="194905" cy="242411"/>
          </a:xfrm>
          <a:prstGeom prst="rect">
            <a:avLst/>
          </a:prstGeom>
          <a:noFill/>
          <a:ln/>
        </p:spPr>
        <p:txBody>
          <a:bodyPr wrap="none" lIns="0" tIns="0" rIns="0" bIns="0" rtlCol="0" anchor="t"/>
          <a:lstStyle/>
          <a:p>
            <a:pPr marL="0" indent="0" algn="ctr">
              <a:lnSpc>
                <a:spcPts val="1900"/>
              </a:lnSpc>
              <a:buNone/>
            </a:pPr>
            <a:r>
              <a:rPr lang="en-US" sz="1900" dirty="0">
                <a:solidFill>
                  <a:srgbClr val="CAD6DE"/>
                </a:solidFill>
                <a:latin typeface="Unbounded" pitchFamily="34" charset="0"/>
                <a:ea typeface="Unbounded" pitchFamily="34" charset="-122"/>
                <a:cs typeface="Unbounded" pitchFamily="34" charset="-120"/>
              </a:rPr>
              <a:t>3</a:t>
            </a:r>
            <a:endParaRPr lang="en-US" sz="1900" dirty="0"/>
          </a:p>
        </p:txBody>
      </p:sp>
      <p:sp>
        <p:nvSpPr>
          <p:cNvPr id="19" name="Text 15"/>
          <p:cNvSpPr/>
          <p:nvPr/>
        </p:nvSpPr>
        <p:spPr>
          <a:xfrm>
            <a:off x="7289125" y="3832979"/>
            <a:ext cx="2019895" cy="252532"/>
          </a:xfrm>
          <a:prstGeom prst="rect">
            <a:avLst/>
          </a:prstGeom>
          <a:noFill/>
          <a:ln/>
        </p:spPr>
        <p:txBody>
          <a:bodyPr wrap="none" lIns="0" tIns="0" rIns="0" bIns="0" rtlCol="0" anchor="t"/>
          <a:lstStyle/>
          <a:p>
            <a:pPr marL="0" indent="0" algn="l">
              <a:lnSpc>
                <a:spcPts val="1950"/>
              </a:lnSpc>
              <a:buNone/>
            </a:pPr>
            <a:r>
              <a:rPr lang="en-US" sz="1550" dirty="0">
                <a:solidFill>
                  <a:srgbClr val="CAD6DE"/>
                </a:solidFill>
                <a:latin typeface="Unbounded" pitchFamily="34" charset="0"/>
                <a:ea typeface="Unbounded" pitchFamily="34" charset="-122"/>
                <a:cs typeface="Unbounded" pitchFamily="34" charset="-120"/>
              </a:rPr>
              <a:t>Anaphase</a:t>
            </a:r>
            <a:endParaRPr lang="en-US" sz="1550" dirty="0"/>
          </a:p>
        </p:txBody>
      </p:sp>
      <p:sp>
        <p:nvSpPr>
          <p:cNvPr id="20" name="Text 16"/>
          <p:cNvSpPr/>
          <p:nvPr/>
        </p:nvSpPr>
        <p:spPr>
          <a:xfrm>
            <a:off x="7289125" y="4188500"/>
            <a:ext cx="6740366" cy="274677"/>
          </a:xfrm>
          <a:prstGeom prst="rect">
            <a:avLst/>
          </a:prstGeom>
          <a:noFill/>
          <a:ln/>
        </p:spPr>
        <p:txBody>
          <a:bodyPr wrap="none" lIns="0" tIns="0" rIns="0" bIns="0" rtlCol="0" anchor="t"/>
          <a:lstStyle/>
          <a:p>
            <a:pPr marL="0" indent="0" algn="l">
              <a:lnSpc>
                <a:spcPts val="2150"/>
              </a:lnSpc>
              <a:buNone/>
            </a:pPr>
            <a:r>
              <a:rPr lang="en-US" sz="1350" dirty="0">
                <a:solidFill>
                  <a:srgbClr val="CAD6DE"/>
                </a:solidFill>
                <a:latin typeface="Cabin" pitchFamily="34" charset="0"/>
                <a:ea typeface="Cabin" pitchFamily="34" charset="-122"/>
                <a:cs typeface="Cabin" pitchFamily="34" charset="-120"/>
              </a:rPr>
              <a:t>Sister chromatids separate and move to opposite poles of the cell.</a:t>
            </a:r>
            <a:endParaRPr lang="en-US" sz="1350" dirty="0"/>
          </a:p>
        </p:txBody>
      </p:sp>
      <p:sp>
        <p:nvSpPr>
          <p:cNvPr id="21" name="Shape 17"/>
          <p:cNvSpPr/>
          <p:nvPr/>
        </p:nvSpPr>
        <p:spPr>
          <a:xfrm>
            <a:off x="6515100" y="5181362"/>
            <a:ext cx="600908" cy="22860"/>
          </a:xfrm>
          <a:prstGeom prst="roundRect">
            <a:avLst>
              <a:gd name="adj" fmla="val 112664"/>
            </a:avLst>
          </a:prstGeom>
          <a:solidFill>
            <a:srgbClr val="49606E"/>
          </a:solidFill>
          <a:ln/>
        </p:spPr>
      </p:sp>
      <p:sp>
        <p:nvSpPr>
          <p:cNvPr id="22" name="Shape 18"/>
          <p:cNvSpPr/>
          <p:nvPr/>
        </p:nvSpPr>
        <p:spPr>
          <a:xfrm>
            <a:off x="6151721" y="4999673"/>
            <a:ext cx="386239" cy="386239"/>
          </a:xfrm>
          <a:prstGeom prst="roundRect">
            <a:avLst>
              <a:gd name="adj" fmla="val 6668"/>
            </a:avLst>
          </a:prstGeom>
          <a:solidFill>
            <a:srgbClr val="304755"/>
          </a:solidFill>
          <a:ln/>
        </p:spPr>
      </p:sp>
      <p:sp>
        <p:nvSpPr>
          <p:cNvPr id="23" name="Text 19"/>
          <p:cNvSpPr/>
          <p:nvPr/>
        </p:nvSpPr>
        <p:spPr>
          <a:xfrm>
            <a:off x="6247448" y="5071586"/>
            <a:ext cx="194667" cy="242411"/>
          </a:xfrm>
          <a:prstGeom prst="rect">
            <a:avLst/>
          </a:prstGeom>
          <a:noFill/>
          <a:ln/>
        </p:spPr>
        <p:txBody>
          <a:bodyPr wrap="none" lIns="0" tIns="0" rIns="0" bIns="0" rtlCol="0" anchor="t"/>
          <a:lstStyle/>
          <a:p>
            <a:pPr marL="0" indent="0" algn="ctr">
              <a:lnSpc>
                <a:spcPts val="1900"/>
              </a:lnSpc>
              <a:buNone/>
            </a:pPr>
            <a:r>
              <a:rPr lang="en-US" sz="1900" dirty="0">
                <a:solidFill>
                  <a:srgbClr val="CAD6DE"/>
                </a:solidFill>
                <a:latin typeface="Unbounded" pitchFamily="34" charset="0"/>
                <a:ea typeface="Unbounded" pitchFamily="34" charset="-122"/>
                <a:cs typeface="Unbounded" pitchFamily="34" charset="-120"/>
              </a:rPr>
              <a:t>4</a:t>
            </a:r>
            <a:endParaRPr lang="en-US" sz="1900" dirty="0"/>
          </a:p>
        </p:txBody>
      </p:sp>
      <p:sp>
        <p:nvSpPr>
          <p:cNvPr id="24" name="Text 20"/>
          <p:cNvSpPr/>
          <p:nvPr/>
        </p:nvSpPr>
        <p:spPr>
          <a:xfrm>
            <a:off x="7289125" y="4978241"/>
            <a:ext cx="2019895" cy="252532"/>
          </a:xfrm>
          <a:prstGeom prst="rect">
            <a:avLst/>
          </a:prstGeom>
          <a:noFill/>
          <a:ln/>
        </p:spPr>
        <p:txBody>
          <a:bodyPr wrap="none" lIns="0" tIns="0" rIns="0" bIns="0" rtlCol="0" anchor="t"/>
          <a:lstStyle/>
          <a:p>
            <a:pPr marL="0" indent="0" algn="l">
              <a:lnSpc>
                <a:spcPts val="1950"/>
              </a:lnSpc>
              <a:buNone/>
            </a:pPr>
            <a:r>
              <a:rPr lang="en-US" sz="1550" dirty="0">
                <a:solidFill>
                  <a:srgbClr val="CAD6DE"/>
                </a:solidFill>
                <a:latin typeface="Unbounded" pitchFamily="34" charset="0"/>
                <a:ea typeface="Unbounded" pitchFamily="34" charset="-122"/>
                <a:cs typeface="Unbounded" pitchFamily="34" charset="-120"/>
              </a:rPr>
              <a:t>Telophase</a:t>
            </a:r>
            <a:endParaRPr lang="en-US" sz="1550" dirty="0"/>
          </a:p>
        </p:txBody>
      </p:sp>
      <p:sp>
        <p:nvSpPr>
          <p:cNvPr id="25" name="Text 21"/>
          <p:cNvSpPr/>
          <p:nvPr/>
        </p:nvSpPr>
        <p:spPr>
          <a:xfrm>
            <a:off x="7289125" y="5333762"/>
            <a:ext cx="6740366" cy="549354"/>
          </a:xfrm>
          <a:prstGeom prst="rect">
            <a:avLst/>
          </a:prstGeom>
          <a:noFill/>
          <a:ln/>
        </p:spPr>
        <p:txBody>
          <a:bodyPr wrap="square" lIns="0" tIns="0" rIns="0" bIns="0" rtlCol="0" anchor="t"/>
          <a:lstStyle/>
          <a:p>
            <a:pPr marL="0" indent="0" algn="l">
              <a:lnSpc>
                <a:spcPts val="2150"/>
              </a:lnSpc>
              <a:buNone/>
            </a:pPr>
            <a:r>
              <a:rPr lang="en-US" sz="1350" dirty="0">
                <a:solidFill>
                  <a:srgbClr val="CAD6DE"/>
                </a:solidFill>
                <a:latin typeface="Cabin" pitchFamily="34" charset="0"/>
                <a:ea typeface="Cabin" pitchFamily="34" charset="-122"/>
                <a:cs typeface="Cabin" pitchFamily="34" charset="-120"/>
              </a:rPr>
              <a:t>Chromosomes decondense, and nuclear envelopes reform around the two sets of chromosomes.</a:t>
            </a:r>
            <a:endParaRPr lang="en-US" sz="1350" dirty="0"/>
          </a:p>
        </p:txBody>
      </p:sp>
      <p:sp>
        <p:nvSpPr>
          <p:cNvPr id="26" name="Text 22"/>
          <p:cNvSpPr/>
          <p:nvPr/>
        </p:nvSpPr>
        <p:spPr>
          <a:xfrm>
            <a:off x="6087308" y="6247924"/>
            <a:ext cx="7942183" cy="1373386"/>
          </a:xfrm>
          <a:prstGeom prst="rect">
            <a:avLst/>
          </a:prstGeom>
          <a:noFill/>
          <a:ln/>
        </p:spPr>
        <p:txBody>
          <a:bodyPr wrap="square" lIns="0" tIns="0" rIns="0" bIns="0" rtlCol="0" anchor="t"/>
          <a:lstStyle/>
          <a:p>
            <a:pPr marL="0" indent="0">
              <a:lnSpc>
                <a:spcPts val="2150"/>
              </a:lnSpc>
              <a:buNone/>
            </a:pPr>
            <a:r>
              <a:rPr lang="en-US" sz="1350" dirty="0">
                <a:solidFill>
                  <a:srgbClr val="CAD6DE"/>
                </a:solidFill>
                <a:latin typeface="Cabin" pitchFamily="34" charset="0"/>
                <a:ea typeface="Cabin" pitchFamily="34" charset="-122"/>
                <a:cs typeface="Cabin" pitchFamily="34" charset="-120"/>
              </a:rPr>
              <a:t>Mitosis is the process of nuclear division that ensures each daughter cell receives an identical set of chromosomes. It is divided into four main stages: prophase, metaphase, anaphase, and telophase. Each stage is characterized by specific events that contribute to the equal distribution of genetic material. The intricate dance of chromosomes during mitosis is facilitated by the mitotic spindle, a complex network of microtubules that guides chromosome movement.</a:t>
            </a:r>
            <a:endParaRPr lang="en-US" sz="1350" dirty="0"/>
          </a:p>
        </p:txBody>
      </p:sp>
      <p:sp>
        <p:nvSpPr>
          <p:cNvPr id="27" name="ZoneTexte 26">
            <a:extLst>
              <a:ext uri="{FF2B5EF4-FFF2-40B4-BE49-F238E27FC236}">
                <a16:creationId xmlns:a16="http://schemas.microsoft.com/office/drawing/2014/main" id="{5EC37196-3B00-14BF-D570-54DEA54E29D4}"/>
              </a:ext>
            </a:extLst>
          </p:cNvPr>
          <p:cNvSpPr txBox="1"/>
          <p:nvPr/>
        </p:nvSpPr>
        <p:spPr>
          <a:xfrm>
            <a:off x="0" y="7646504"/>
            <a:ext cx="14630400" cy="568894"/>
          </a:xfrm>
          <a:prstGeom prst="rect">
            <a:avLst/>
          </a:prstGeom>
          <a:solidFill>
            <a:srgbClr val="FFCE3C"/>
          </a:solidFill>
        </p:spPr>
        <p:txBody>
          <a:bodyPr wrap="square" rtlCol="0">
            <a:spAutoFit/>
          </a:bodyPr>
          <a:lstStyle/>
          <a:p>
            <a:endParaRPr lang="fr-FR" dirty="0"/>
          </a:p>
        </p:txBody>
      </p:sp>
      <p:sp>
        <p:nvSpPr>
          <p:cNvPr id="28" name="ZoneTexte 27">
            <a:extLst>
              <a:ext uri="{FF2B5EF4-FFF2-40B4-BE49-F238E27FC236}">
                <a16:creationId xmlns:a16="http://schemas.microsoft.com/office/drawing/2014/main" id="{C406721A-E5D6-0DB8-AC10-439B4CB9EBF7}"/>
              </a:ext>
            </a:extLst>
          </p:cNvPr>
          <p:cNvSpPr txBox="1"/>
          <p:nvPr/>
        </p:nvSpPr>
        <p:spPr>
          <a:xfrm>
            <a:off x="0" y="950"/>
            <a:ext cx="14630400" cy="568894"/>
          </a:xfrm>
          <a:prstGeom prst="rect">
            <a:avLst/>
          </a:prstGeom>
          <a:solidFill>
            <a:srgbClr val="FFCE3C"/>
          </a:solidFill>
        </p:spPr>
        <p:txBody>
          <a:bodyPr wrap="square" rtlCol="0">
            <a:spAutoFit/>
          </a:bodyPr>
          <a:lstStyle/>
          <a:p>
            <a:endParaRPr lang="fr-F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198120" y="1219836"/>
            <a:ext cx="15011876" cy="1408033"/>
          </a:xfrm>
          <a:prstGeom prst="rect">
            <a:avLst/>
          </a:prstGeom>
          <a:noFill/>
          <a:ln/>
        </p:spPr>
        <p:txBody>
          <a:bodyPr wrap="square" lIns="0" tIns="0" rIns="0" bIns="0" rtlCol="0" anchor="t"/>
          <a:lstStyle/>
          <a:p>
            <a:pPr>
              <a:lnSpc>
                <a:spcPts val="5000"/>
              </a:lnSpc>
            </a:pPr>
            <a:r>
              <a:rPr lang="en-US" sz="4800" dirty="0">
                <a:solidFill>
                  <a:schemeClr val="accent4"/>
                </a:solidFill>
                <a:latin typeface="Unbounded" pitchFamily="34" charset="0"/>
              </a:rPr>
              <a:t>Prophase: Chromosome Condensation</a:t>
            </a:r>
          </a:p>
        </p:txBody>
      </p:sp>
      <p:sp>
        <p:nvSpPr>
          <p:cNvPr id="3" name="Shape 1"/>
          <p:cNvSpPr/>
          <p:nvPr/>
        </p:nvSpPr>
        <p:spPr>
          <a:xfrm>
            <a:off x="837724" y="2910840"/>
            <a:ext cx="538520" cy="538520"/>
          </a:xfrm>
          <a:prstGeom prst="roundRect">
            <a:avLst>
              <a:gd name="adj" fmla="val 6668"/>
            </a:avLst>
          </a:prstGeom>
          <a:solidFill>
            <a:srgbClr val="304755"/>
          </a:solidFill>
          <a:ln/>
        </p:spPr>
      </p:sp>
      <p:sp>
        <p:nvSpPr>
          <p:cNvPr id="4" name="Text 2"/>
          <p:cNvSpPr/>
          <p:nvPr/>
        </p:nvSpPr>
        <p:spPr>
          <a:xfrm>
            <a:off x="1027390" y="3011091"/>
            <a:ext cx="159187" cy="337899"/>
          </a:xfrm>
          <a:prstGeom prst="rect">
            <a:avLst/>
          </a:prstGeom>
          <a:noFill/>
          <a:ln/>
        </p:spPr>
        <p:txBody>
          <a:bodyPr wrap="none" lIns="0" tIns="0" rIns="0" bIns="0" rtlCol="0" anchor="t"/>
          <a:lstStyle/>
          <a:p>
            <a:pPr marL="0" indent="0" algn="ctr">
              <a:lnSpc>
                <a:spcPts val="2650"/>
              </a:lnSpc>
              <a:buNone/>
            </a:pPr>
            <a:r>
              <a:rPr lang="en-US" sz="2650" dirty="0">
                <a:solidFill>
                  <a:srgbClr val="CAD6DE"/>
                </a:solidFill>
                <a:latin typeface="Unbounded" pitchFamily="34" charset="0"/>
                <a:ea typeface="Unbounded" pitchFamily="34" charset="-122"/>
                <a:cs typeface="Unbounded" pitchFamily="34" charset="-120"/>
              </a:rPr>
              <a:t>1</a:t>
            </a:r>
            <a:endParaRPr lang="en-US" sz="2650" dirty="0"/>
          </a:p>
        </p:txBody>
      </p:sp>
      <p:sp>
        <p:nvSpPr>
          <p:cNvPr id="5" name="Text 3"/>
          <p:cNvSpPr/>
          <p:nvPr/>
        </p:nvSpPr>
        <p:spPr>
          <a:xfrm>
            <a:off x="1615559" y="2910840"/>
            <a:ext cx="3380899" cy="703898"/>
          </a:xfrm>
          <a:prstGeom prst="rect">
            <a:avLst/>
          </a:prstGeom>
          <a:noFill/>
          <a:ln/>
        </p:spPr>
        <p:txBody>
          <a:bodyPr wrap="square" lIns="0" tIns="0" rIns="0" bIns="0" rtlCol="0" anchor="t"/>
          <a:lstStyle/>
          <a:p>
            <a:pPr marL="0" indent="0">
              <a:lnSpc>
                <a:spcPts val="2750"/>
              </a:lnSpc>
              <a:buNone/>
            </a:pPr>
            <a:r>
              <a:rPr lang="en-US" sz="2200" dirty="0">
                <a:solidFill>
                  <a:srgbClr val="CAD6DE"/>
                </a:solidFill>
                <a:latin typeface="Unbounded" pitchFamily="34" charset="0"/>
                <a:ea typeface="Unbounded" pitchFamily="34" charset="-122"/>
                <a:cs typeface="Unbounded" pitchFamily="34" charset="-120"/>
              </a:rPr>
              <a:t>Chromatin Condensation</a:t>
            </a:r>
            <a:endParaRPr lang="en-US" sz="2200" dirty="0"/>
          </a:p>
        </p:txBody>
      </p:sp>
      <p:sp>
        <p:nvSpPr>
          <p:cNvPr id="6" name="Text 4"/>
          <p:cNvSpPr/>
          <p:nvPr/>
        </p:nvSpPr>
        <p:spPr>
          <a:xfrm>
            <a:off x="1615559" y="3758327"/>
            <a:ext cx="3380899" cy="2298144"/>
          </a:xfrm>
          <a:prstGeom prst="rect">
            <a:avLst/>
          </a:prstGeom>
          <a:noFill/>
          <a:ln/>
        </p:spPr>
        <p:txBody>
          <a:bodyPr wrap="square" lIns="0" tIns="0" rIns="0" bIns="0" rtlCol="0" anchor="t"/>
          <a:lstStyle/>
          <a:p>
            <a:pPr marL="0" indent="0">
              <a:lnSpc>
                <a:spcPts val="3000"/>
              </a:lnSpc>
              <a:buNone/>
            </a:pPr>
            <a:r>
              <a:rPr lang="en-US" sz="1850" dirty="0">
                <a:solidFill>
                  <a:srgbClr val="CAD6DE"/>
                </a:solidFill>
                <a:latin typeface="Cabin" pitchFamily="34" charset="0"/>
                <a:ea typeface="Cabin" pitchFamily="34" charset="-122"/>
                <a:cs typeface="Cabin" pitchFamily="34" charset="-120"/>
              </a:rPr>
              <a:t>The diffuse chromatin in the nucleus begins to condense into visible chromosomes. This process involves the action of condensin proteins and topoisomerases.</a:t>
            </a:r>
            <a:endParaRPr lang="en-US" sz="1850" dirty="0"/>
          </a:p>
        </p:txBody>
      </p:sp>
      <p:sp>
        <p:nvSpPr>
          <p:cNvPr id="7" name="Shape 5"/>
          <p:cNvSpPr/>
          <p:nvPr/>
        </p:nvSpPr>
        <p:spPr>
          <a:xfrm>
            <a:off x="5235773" y="2910840"/>
            <a:ext cx="538520" cy="538520"/>
          </a:xfrm>
          <a:prstGeom prst="roundRect">
            <a:avLst>
              <a:gd name="adj" fmla="val 6668"/>
            </a:avLst>
          </a:prstGeom>
          <a:solidFill>
            <a:srgbClr val="304755"/>
          </a:solidFill>
          <a:ln/>
        </p:spPr>
      </p:sp>
      <p:sp>
        <p:nvSpPr>
          <p:cNvPr id="8" name="Text 6"/>
          <p:cNvSpPr/>
          <p:nvPr/>
        </p:nvSpPr>
        <p:spPr>
          <a:xfrm>
            <a:off x="5371624" y="3011091"/>
            <a:ext cx="266700" cy="337899"/>
          </a:xfrm>
          <a:prstGeom prst="rect">
            <a:avLst/>
          </a:prstGeom>
          <a:noFill/>
          <a:ln/>
        </p:spPr>
        <p:txBody>
          <a:bodyPr wrap="none" lIns="0" tIns="0" rIns="0" bIns="0" rtlCol="0" anchor="t"/>
          <a:lstStyle/>
          <a:p>
            <a:pPr marL="0" indent="0" algn="ctr">
              <a:lnSpc>
                <a:spcPts val="2650"/>
              </a:lnSpc>
              <a:buNone/>
            </a:pPr>
            <a:r>
              <a:rPr lang="en-US" sz="2650" dirty="0">
                <a:solidFill>
                  <a:srgbClr val="CAD6DE"/>
                </a:solidFill>
                <a:latin typeface="Unbounded" pitchFamily="34" charset="0"/>
                <a:ea typeface="Unbounded" pitchFamily="34" charset="-122"/>
                <a:cs typeface="Unbounded" pitchFamily="34" charset="-120"/>
              </a:rPr>
              <a:t>2</a:t>
            </a:r>
            <a:endParaRPr lang="en-US" sz="2650" dirty="0"/>
          </a:p>
        </p:txBody>
      </p:sp>
      <p:sp>
        <p:nvSpPr>
          <p:cNvPr id="9" name="Text 7"/>
          <p:cNvSpPr/>
          <p:nvPr/>
        </p:nvSpPr>
        <p:spPr>
          <a:xfrm>
            <a:off x="6013609" y="2910840"/>
            <a:ext cx="3380899" cy="703898"/>
          </a:xfrm>
          <a:prstGeom prst="rect">
            <a:avLst/>
          </a:prstGeom>
          <a:noFill/>
          <a:ln/>
        </p:spPr>
        <p:txBody>
          <a:bodyPr wrap="square" lIns="0" tIns="0" rIns="0" bIns="0" rtlCol="0" anchor="t"/>
          <a:lstStyle/>
          <a:p>
            <a:pPr marL="0" indent="0">
              <a:lnSpc>
                <a:spcPts val="2750"/>
              </a:lnSpc>
              <a:buNone/>
            </a:pPr>
            <a:r>
              <a:rPr lang="en-US" sz="2200" dirty="0">
                <a:solidFill>
                  <a:srgbClr val="CAD6DE"/>
                </a:solidFill>
                <a:latin typeface="Unbounded" pitchFamily="34" charset="0"/>
                <a:ea typeface="Unbounded" pitchFamily="34" charset="-122"/>
                <a:cs typeface="Unbounded" pitchFamily="34" charset="-120"/>
              </a:rPr>
              <a:t>Centrosome Separation</a:t>
            </a:r>
            <a:endParaRPr lang="en-US" sz="2200" dirty="0"/>
          </a:p>
        </p:txBody>
      </p:sp>
      <p:sp>
        <p:nvSpPr>
          <p:cNvPr id="10" name="Text 8"/>
          <p:cNvSpPr/>
          <p:nvPr/>
        </p:nvSpPr>
        <p:spPr>
          <a:xfrm>
            <a:off x="6013609" y="3758327"/>
            <a:ext cx="3380899" cy="1915120"/>
          </a:xfrm>
          <a:prstGeom prst="rect">
            <a:avLst/>
          </a:prstGeom>
          <a:noFill/>
          <a:ln/>
        </p:spPr>
        <p:txBody>
          <a:bodyPr wrap="square" lIns="0" tIns="0" rIns="0" bIns="0" rtlCol="0" anchor="t"/>
          <a:lstStyle/>
          <a:p>
            <a:pPr marL="0" indent="0">
              <a:lnSpc>
                <a:spcPts val="3000"/>
              </a:lnSpc>
              <a:buNone/>
            </a:pPr>
            <a:r>
              <a:rPr lang="en-US" sz="1850" dirty="0">
                <a:solidFill>
                  <a:srgbClr val="CAD6DE"/>
                </a:solidFill>
                <a:latin typeface="Cabin" pitchFamily="34" charset="0"/>
                <a:ea typeface="Cabin" pitchFamily="34" charset="-122"/>
                <a:cs typeface="Cabin" pitchFamily="34" charset="-120"/>
              </a:rPr>
              <a:t>In animal cells, the centrosomes begin to move to opposite poles of the cell. This movement is crucial for the formation of the bipolar mitotic spindle.</a:t>
            </a:r>
            <a:endParaRPr lang="en-US" sz="1850" dirty="0"/>
          </a:p>
        </p:txBody>
      </p:sp>
      <p:sp>
        <p:nvSpPr>
          <p:cNvPr id="11" name="Shape 9"/>
          <p:cNvSpPr/>
          <p:nvPr/>
        </p:nvSpPr>
        <p:spPr>
          <a:xfrm>
            <a:off x="9633823" y="2910840"/>
            <a:ext cx="538520" cy="538520"/>
          </a:xfrm>
          <a:prstGeom prst="roundRect">
            <a:avLst>
              <a:gd name="adj" fmla="val 6668"/>
            </a:avLst>
          </a:prstGeom>
          <a:solidFill>
            <a:srgbClr val="304755"/>
          </a:solidFill>
          <a:ln/>
        </p:spPr>
      </p:sp>
      <p:sp>
        <p:nvSpPr>
          <p:cNvPr id="12" name="Text 10"/>
          <p:cNvSpPr/>
          <p:nvPr/>
        </p:nvSpPr>
        <p:spPr>
          <a:xfrm>
            <a:off x="9767173" y="3011091"/>
            <a:ext cx="271701" cy="337899"/>
          </a:xfrm>
          <a:prstGeom prst="rect">
            <a:avLst/>
          </a:prstGeom>
          <a:noFill/>
          <a:ln/>
        </p:spPr>
        <p:txBody>
          <a:bodyPr wrap="none" lIns="0" tIns="0" rIns="0" bIns="0" rtlCol="0" anchor="t"/>
          <a:lstStyle/>
          <a:p>
            <a:pPr marL="0" indent="0" algn="ctr">
              <a:lnSpc>
                <a:spcPts val="2650"/>
              </a:lnSpc>
              <a:buNone/>
            </a:pPr>
            <a:r>
              <a:rPr lang="en-US" sz="2650" dirty="0">
                <a:solidFill>
                  <a:srgbClr val="CAD6DE"/>
                </a:solidFill>
                <a:latin typeface="Unbounded" pitchFamily="34" charset="0"/>
                <a:ea typeface="Unbounded" pitchFamily="34" charset="-122"/>
                <a:cs typeface="Unbounded" pitchFamily="34" charset="-120"/>
              </a:rPr>
              <a:t>3</a:t>
            </a:r>
            <a:endParaRPr lang="en-US" sz="2650" dirty="0"/>
          </a:p>
        </p:txBody>
      </p:sp>
      <p:sp>
        <p:nvSpPr>
          <p:cNvPr id="13" name="Text 11"/>
          <p:cNvSpPr/>
          <p:nvPr/>
        </p:nvSpPr>
        <p:spPr>
          <a:xfrm>
            <a:off x="10411658" y="2910840"/>
            <a:ext cx="3380899" cy="703898"/>
          </a:xfrm>
          <a:prstGeom prst="rect">
            <a:avLst/>
          </a:prstGeom>
          <a:noFill/>
          <a:ln/>
        </p:spPr>
        <p:txBody>
          <a:bodyPr wrap="square" lIns="0" tIns="0" rIns="0" bIns="0" rtlCol="0" anchor="t"/>
          <a:lstStyle/>
          <a:p>
            <a:pPr marL="0" indent="0">
              <a:lnSpc>
                <a:spcPts val="2750"/>
              </a:lnSpc>
              <a:buNone/>
            </a:pPr>
            <a:r>
              <a:rPr lang="en-US" sz="2200" dirty="0">
                <a:solidFill>
                  <a:srgbClr val="CAD6DE"/>
                </a:solidFill>
                <a:latin typeface="Unbounded" pitchFamily="34" charset="0"/>
                <a:ea typeface="Unbounded" pitchFamily="34" charset="-122"/>
                <a:cs typeface="Unbounded" pitchFamily="34" charset="-120"/>
              </a:rPr>
              <a:t>Nuclear Envelope Breakdown</a:t>
            </a:r>
            <a:endParaRPr lang="en-US" sz="2200" dirty="0"/>
          </a:p>
        </p:txBody>
      </p:sp>
      <p:sp>
        <p:nvSpPr>
          <p:cNvPr id="14" name="Text 12"/>
          <p:cNvSpPr/>
          <p:nvPr/>
        </p:nvSpPr>
        <p:spPr>
          <a:xfrm>
            <a:off x="10411658" y="3758327"/>
            <a:ext cx="3380899" cy="2298144"/>
          </a:xfrm>
          <a:prstGeom prst="rect">
            <a:avLst/>
          </a:prstGeom>
          <a:noFill/>
          <a:ln/>
        </p:spPr>
        <p:txBody>
          <a:bodyPr wrap="square" lIns="0" tIns="0" rIns="0" bIns="0" rtlCol="0" anchor="t"/>
          <a:lstStyle/>
          <a:p>
            <a:pPr marL="0" indent="0">
              <a:lnSpc>
                <a:spcPts val="3000"/>
              </a:lnSpc>
              <a:buNone/>
            </a:pPr>
            <a:r>
              <a:rPr lang="en-US" sz="1850" dirty="0">
                <a:solidFill>
                  <a:srgbClr val="CAD6DE"/>
                </a:solidFill>
                <a:latin typeface="Cabin" pitchFamily="34" charset="0"/>
                <a:ea typeface="Cabin" pitchFamily="34" charset="-122"/>
                <a:cs typeface="Cabin" pitchFamily="34" charset="-120"/>
              </a:rPr>
              <a:t>The nuclear envelope starts to disassemble, allowing the mitotic spindle to access the chromosomes. This process is regulated by phosphorylation of nuclear lamins.</a:t>
            </a:r>
            <a:endParaRPr lang="en-US" sz="1850" dirty="0"/>
          </a:p>
        </p:txBody>
      </p:sp>
      <p:sp>
        <p:nvSpPr>
          <p:cNvPr id="15" name="Text 13"/>
          <p:cNvSpPr/>
          <p:nvPr/>
        </p:nvSpPr>
        <p:spPr>
          <a:xfrm>
            <a:off x="837724" y="6325672"/>
            <a:ext cx="12954952" cy="1149072"/>
          </a:xfrm>
          <a:prstGeom prst="rect">
            <a:avLst/>
          </a:prstGeom>
          <a:noFill/>
          <a:ln/>
        </p:spPr>
        <p:txBody>
          <a:bodyPr wrap="square" lIns="0" tIns="0" rIns="0" bIns="0" rtlCol="0" anchor="t"/>
          <a:lstStyle/>
          <a:p>
            <a:pPr marL="0" indent="0">
              <a:lnSpc>
                <a:spcPts val="3000"/>
              </a:lnSpc>
              <a:buNone/>
            </a:pPr>
            <a:r>
              <a:rPr lang="en-US" sz="1850" dirty="0">
                <a:solidFill>
                  <a:srgbClr val="CAD6DE"/>
                </a:solidFill>
                <a:latin typeface="Cabin" pitchFamily="34" charset="0"/>
                <a:ea typeface="Cabin" pitchFamily="34" charset="-122"/>
                <a:cs typeface="Cabin" pitchFamily="34" charset="-120"/>
              </a:rPr>
              <a:t>Prophase marks the beginning of mitosis, characterized by dramatic changes in nuclear architecture. The condensation of chromosomes is essential for their proper segregation later in mitosis. As the nuclear envelope begins to break down, the boundaries between the nucleus and cytoplasm blur, setting the stage for the formation of the mitotic spindle.</a:t>
            </a:r>
            <a:endParaRPr lang="en-US" sz="1850" dirty="0"/>
          </a:p>
        </p:txBody>
      </p:sp>
      <p:sp>
        <p:nvSpPr>
          <p:cNvPr id="16" name="ZoneTexte 15">
            <a:extLst>
              <a:ext uri="{FF2B5EF4-FFF2-40B4-BE49-F238E27FC236}">
                <a16:creationId xmlns:a16="http://schemas.microsoft.com/office/drawing/2014/main" id="{4D6691BC-238D-2C3F-6741-95886F704F5E}"/>
              </a:ext>
            </a:extLst>
          </p:cNvPr>
          <p:cNvSpPr txBox="1"/>
          <p:nvPr/>
        </p:nvSpPr>
        <p:spPr>
          <a:xfrm>
            <a:off x="0" y="7646504"/>
            <a:ext cx="14630400" cy="568894"/>
          </a:xfrm>
          <a:prstGeom prst="rect">
            <a:avLst/>
          </a:prstGeom>
          <a:solidFill>
            <a:srgbClr val="FFCE3C"/>
          </a:solidFill>
        </p:spPr>
        <p:txBody>
          <a:bodyPr wrap="square" rtlCol="0">
            <a:spAutoFit/>
          </a:bodyPr>
          <a:lstStyle/>
          <a:p>
            <a:endParaRPr lang="fr-FR" dirty="0"/>
          </a:p>
        </p:txBody>
      </p:sp>
      <p:sp>
        <p:nvSpPr>
          <p:cNvPr id="17" name="ZoneTexte 16">
            <a:extLst>
              <a:ext uri="{FF2B5EF4-FFF2-40B4-BE49-F238E27FC236}">
                <a16:creationId xmlns:a16="http://schemas.microsoft.com/office/drawing/2014/main" id="{353F2F67-254C-9354-0D2C-74BA7814A49E}"/>
              </a:ext>
            </a:extLst>
          </p:cNvPr>
          <p:cNvSpPr txBox="1"/>
          <p:nvPr/>
        </p:nvSpPr>
        <p:spPr>
          <a:xfrm>
            <a:off x="0" y="950"/>
            <a:ext cx="14630400" cy="568894"/>
          </a:xfrm>
          <a:prstGeom prst="rect">
            <a:avLst/>
          </a:prstGeom>
          <a:solidFill>
            <a:srgbClr val="FFCE3C"/>
          </a:solidFill>
        </p:spPr>
        <p:txBody>
          <a:bodyPr wrap="square" rtlCol="0">
            <a:spAutoFit/>
          </a:bodyPr>
          <a:lstStyle/>
          <a:p>
            <a:endParaRPr lang="fr-F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06755" y="753045"/>
            <a:ext cx="12773025" cy="593884"/>
          </a:xfrm>
          <a:prstGeom prst="rect">
            <a:avLst/>
          </a:prstGeom>
          <a:noFill/>
          <a:ln/>
        </p:spPr>
        <p:txBody>
          <a:bodyPr wrap="none" lIns="0" tIns="0" rIns="0" bIns="0" rtlCol="0" anchor="t"/>
          <a:lstStyle/>
          <a:p>
            <a:pPr indent="0">
              <a:lnSpc>
                <a:spcPts val="5000"/>
              </a:lnSpc>
              <a:buNone/>
            </a:pPr>
            <a:r>
              <a:rPr lang="en-US" sz="3600" dirty="0">
                <a:solidFill>
                  <a:schemeClr val="accent4"/>
                </a:solidFill>
                <a:latin typeface="Unbounded" pitchFamily="34" charset="0"/>
              </a:rPr>
              <a:t>Prometaphase: Nuclear Envelope Breakdown</a:t>
            </a:r>
          </a:p>
        </p:txBody>
      </p:sp>
      <p:pic>
        <p:nvPicPr>
          <p:cNvPr id="3" name="Image 0" descr="preencoded.png"/>
          <p:cNvPicPr>
            <a:picLocks noChangeAspect="1"/>
          </p:cNvPicPr>
          <p:nvPr/>
        </p:nvPicPr>
        <p:blipFill>
          <a:blip r:embed="rId3"/>
          <a:stretch>
            <a:fillRect/>
          </a:stretch>
        </p:blipFill>
        <p:spPr>
          <a:xfrm>
            <a:off x="706755" y="1592342"/>
            <a:ext cx="1009650" cy="1615440"/>
          </a:xfrm>
          <a:prstGeom prst="rect">
            <a:avLst/>
          </a:prstGeom>
        </p:spPr>
      </p:pic>
      <p:sp>
        <p:nvSpPr>
          <p:cNvPr id="4" name="Text 1"/>
          <p:cNvSpPr/>
          <p:nvPr/>
        </p:nvSpPr>
        <p:spPr>
          <a:xfrm>
            <a:off x="2019300" y="1794272"/>
            <a:ext cx="5769888" cy="296823"/>
          </a:xfrm>
          <a:prstGeom prst="rect">
            <a:avLst/>
          </a:prstGeom>
          <a:noFill/>
          <a:ln/>
        </p:spPr>
        <p:txBody>
          <a:bodyPr wrap="none" lIns="0" tIns="0" rIns="0" bIns="0" rtlCol="0" anchor="t"/>
          <a:lstStyle/>
          <a:p>
            <a:pPr marL="0" indent="0" algn="l">
              <a:lnSpc>
                <a:spcPts val="2300"/>
              </a:lnSpc>
              <a:buNone/>
            </a:pPr>
            <a:r>
              <a:rPr lang="en-US" sz="1850" dirty="0">
                <a:solidFill>
                  <a:srgbClr val="CAD6DE"/>
                </a:solidFill>
                <a:latin typeface="Unbounded" pitchFamily="34" charset="0"/>
                <a:ea typeface="Unbounded" pitchFamily="34" charset="-122"/>
                <a:cs typeface="Unbounded" pitchFamily="34" charset="-120"/>
              </a:rPr>
              <a:t>Complete Nuclear Envelope Disassembly</a:t>
            </a:r>
            <a:endParaRPr lang="en-US" sz="1850" dirty="0"/>
          </a:p>
        </p:txBody>
      </p:sp>
      <p:sp>
        <p:nvSpPr>
          <p:cNvPr id="5" name="Text 2"/>
          <p:cNvSpPr/>
          <p:nvPr/>
        </p:nvSpPr>
        <p:spPr>
          <a:xfrm>
            <a:off x="2019300" y="2212181"/>
            <a:ext cx="11904345" cy="646033"/>
          </a:xfrm>
          <a:prstGeom prst="rect">
            <a:avLst/>
          </a:prstGeom>
          <a:noFill/>
          <a:ln/>
        </p:spPr>
        <p:txBody>
          <a:bodyPr wrap="square" lIns="0" tIns="0" rIns="0" bIns="0" rtlCol="0" anchor="t"/>
          <a:lstStyle/>
          <a:p>
            <a:pPr marL="0" indent="0" algn="l">
              <a:lnSpc>
                <a:spcPts val="2500"/>
              </a:lnSpc>
              <a:buNone/>
            </a:pPr>
            <a:r>
              <a:rPr lang="en-US" sz="1550" dirty="0">
                <a:solidFill>
                  <a:srgbClr val="CAD6DE"/>
                </a:solidFill>
                <a:latin typeface="Cabin" pitchFamily="34" charset="0"/>
                <a:ea typeface="Cabin" pitchFamily="34" charset="-122"/>
                <a:cs typeface="Cabin" pitchFamily="34" charset="-120"/>
              </a:rPr>
              <a:t>The nuclear envelope fully breaks down, releasing chromosomes into the cytoplasm. This process is facilitated by the phosphorylation of nuclear pore complexes and lamins.</a:t>
            </a:r>
            <a:endParaRPr lang="en-US" sz="1550" dirty="0"/>
          </a:p>
        </p:txBody>
      </p:sp>
      <p:pic>
        <p:nvPicPr>
          <p:cNvPr id="6" name="Image 1" descr="preencoded.png"/>
          <p:cNvPicPr>
            <a:picLocks noChangeAspect="1"/>
          </p:cNvPicPr>
          <p:nvPr/>
        </p:nvPicPr>
        <p:blipFill>
          <a:blip r:embed="rId4"/>
          <a:stretch>
            <a:fillRect/>
          </a:stretch>
        </p:blipFill>
        <p:spPr>
          <a:xfrm>
            <a:off x="706755" y="3207782"/>
            <a:ext cx="1009650" cy="1615440"/>
          </a:xfrm>
          <a:prstGeom prst="rect">
            <a:avLst/>
          </a:prstGeom>
        </p:spPr>
      </p:pic>
      <p:sp>
        <p:nvSpPr>
          <p:cNvPr id="7" name="Text 3"/>
          <p:cNvSpPr/>
          <p:nvPr/>
        </p:nvSpPr>
        <p:spPr>
          <a:xfrm>
            <a:off x="2019300" y="3409712"/>
            <a:ext cx="3173968" cy="296823"/>
          </a:xfrm>
          <a:prstGeom prst="rect">
            <a:avLst/>
          </a:prstGeom>
          <a:noFill/>
          <a:ln/>
        </p:spPr>
        <p:txBody>
          <a:bodyPr wrap="none" lIns="0" tIns="0" rIns="0" bIns="0" rtlCol="0" anchor="t"/>
          <a:lstStyle/>
          <a:p>
            <a:pPr marL="0" indent="0" algn="l">
              <a:lnSpc>
                <a:spcPts val="2300"/>
              </a:lnSpc>
              <a:buNone/>
            </a:pPr>
            <a:r>
              <a:rPr lang="en-US" sz="1850" dirty="0">
                <a:solidFill>
                  <a:srgbClr val="CAD6DE"/>
                </a:solidFill>
                <a:latin typeface="Unbounded" pitchFamily="34" charset="0"/>
                <a:ea typeface="Unbounded" pitchFamily="34" charset="-122"/>
                <a:cs typeface="Unbounded" pitchFamily="34" charset="-120"/>
              </a:rPr>
              <a:t>Kinetochore Assembly</a:t>
            </a:r>
            <a:endParaRPr lang="en-US" sz="1850" dirty="0"/>
          </a:p>
        </p:txBody>
      </p:sp>
      <p:sp>
        <p:nvSpPr>
          <p:cNvPr id="8" name="Text 4"/>
          <p:cNvSpPr/>
          <p:nvPr/>
        </p:nvSpPr>
        <p:spPr>
          <a:xfrm>
            <a:off x="2019300" y="3827621"/>
            <a:ext cx="11904345" cy="646033"/>
          </a:xfrm>
          <a:prstGeom prst="rect">
            <a:avLst/>
          </a:prstGeom>
          <a:noFill/>
          <a:ln/>
        </p:spPr>
        <p:txBody>
          <a:bodyPr wrap="square" lIns="0" tIns="0" rIns="0" bIns="0" rtlCol="0" anchor="t"/>
          <a:lstStyle/>
          <a:p>
            <a:pPr marL="0" indent="0" algn="l">
              <a:lnSpc>
                <a:spcPts val="2500"/>
              </a:lnSpc>
              <a:buNone/>
            </a:pPr>
            <a:r>
              <a:rPr lang="en-US" sz="1550" dirty="0">
                <a:solidFill>
                  <a:srgbClr val="CAD6DE"/>
                </a:solidFill>
                <a:latin typeface="Cabin" pitchFamily="34" charset="0"/>
                <a:ea typeface="Cabin" pitchFamily="34" charset="-122"/>
                <a:cs typeface="Cabin" pitchFamily="34" charset="-120"/>
              </a:rPr>
              <a:t>Protein structures called kinetochores form on the centromeres of each chromosome. These structures serve as attachment points for spindle microtubules.</a:t>
            </a:r>
            <a:endParaRPr lang="en-US" sz="1550" dirty="0"/>
          </a:p>
        </p:txBody>
      </p:sp>
      <p:pic>
        <p:nvPicPr>
          <p:cNvPr id="9" name="Image 2" descr="preencoded.png"/>
          <p:cNvPicPr>
            <a:picLocks noChangeAspect="1"/>
          </p:cNvPicPr>
          <p:nvPr/>
        </p:nvPicPr>
        <p:blipFill>
          <a:blip r:embed="rId5"/>
          <a:stretch>
            <a:fillRect/>
          </a:stretch>
        </p:blipFill>
        <p:spPr>
          <a:xfrm>
            <a:off x="706755" y="4823222"/>
            <a:ext cx="1009650" cy="1615440"/>
          </a:xfrm>
          <a:prstGeom prst="rect">
            <a:avLst/>
          </a:prstGeom>
        </p:spPr>
      </p:pic>
      <p:sp>
        <p:nvSpPr>
          <p:cNvPr id="10" name="Text 5"/>
          <p:cNvSpPr/>
          <p:nvPr/>
        </p:nvSpPr>
        <p:spPr>
          <a:xfrm>
            <a:off x="2019300" y="5025152"/>
            <a:ext cx="4600337" cy="296823"/>
          </a:xfrm>
          <a:prstGeom prst="rect">
            <a:avLst/>
          </a:prstGeom>
          <a:noFill/>
          <a:ln/>
        </p:spPr>
        <p:txBody>
          <a:bodyPr wrap="none" lIns="0" tIns="0" rIns="0" bIns="0" rtlCol="0" anchor="t"/>
          <a:lstStyle/>
          <a:p>
            <a:pPr marL="0" indent="0" algn="l">
              <a:lnSpc>
                <a:spcPts val="2300"/>
              </a:lnSpc>
              <a:buNone/>
            </a:pPr>
            <a:r>
              <a:rPr lang="en-US" sz="1850" dirty="0">
                <a:solidFill>
                  <a:srgbClr val="CAD6DE"/>
                </a:solidFill>
                <a:latin typeface="Unbounded" pitchFamily="34" charset="0"/>
                <a:ea typeface="Unbounded" pitchFamily="34" charset="-122"/>
                <a:cs typeface="Unbounded" pitchFamily="34" charset="-120"/>
              </a:rPr>
              <a:t>Spindle Microtubule Attachment</a:t>
            </a:r>
            <a:endParaRPr lang="en-US" sz="1850" dirty="0"/>
          </a:p>
        </p:txBody>
      </p:sp>
      <p:sp>
        <p:nvSpPr>
          <p:cNvPr id="11" name="Text 6"/>
          <p:cNvSpPr/>
          <p:nvPr/>
        </p:nvSpPr>
        <p:spPr>
          <a:xfrm>
            <a:off x="2019300" y="5443061"/>
            <a:ext cx="11904345" cy="646033"/>
          </a:xfrm>
          <a:prstGeom prst="rect">
            <a:avLst/>
          </a:prstGeom>
          <a:noFill/>
          <a:ln/>
        </p:spPr>
        <p:txBody>
          <a:bodyPr wrap="square" lIns="0" tIns="0" rIns="0" bIns="0" rtlCol="0" anchor="t"/>
          <a:lstStyle/>
          <a:p>
            <a:pPr marL="0" indent="0" algn="l">
              <a:lnSpc>
                <a:spcPts val="2500"/>
              </a:lnSpc>
              <a:buNone/>
            </a:pPr>
            <a:r>
              <a:rPr lang="en-US" sz="1550" dirty="0">
                <a:solidFill>
                  <a:srgbClr val="CAD6DE"/>
                </a:solidFill>
                <a:latin typeface="Cabin" pitchFamily="34" charset="0"/>
                <a:ea typeface="Cabin" pitchFamily="34" charset="-122"/>
                <a:cs typeface="Cabin" pitchFamily="34" charset="-120"/>
              </a:rPr>
              <a:t>Microtubules from opposite poles of the cell attach to the kinetochores, initiating the process of chromosome congression towards the cell equator.</a:t>
            </a:r>
            <a:endParaRPr lang="en-US" sz="1550" dirty="0"/>
          </a:p>
        </p:txBody>
      </p:sp>
      <p:sp>
        <p:nvSpPr>
          <p:cNvPr id="12" name="Text 7"/>
          <p:cNvSpPr/>
          <p:nvPr/>
        </p:nvSpPr>
        <p:spPr>
          <a:xfrm>
            <a:off x="706755" y="6665833"/>
            <a:ext cx="13216890" cy="969050"/>
          </a:xfrm>
          <a:prstGeom prst="rect">
            <a:avLst/>
          </a:prstGeom>
          <a:noFill/>
          <a:ln/>
        </p:spPr>
        <p:txBody>
          <a:bodyPr wrap="square" lIns="0" tIns="0" rIns="0" bIns="0" rtlCol="0" anchor="t"/>
          <a:lstStyle/>
          <a:p>
            <a:pPr marL="0" indent="0">
              <a:lnSpc>
                <a:spcPts val="2500"/>
              </a:lnSpc>
              <a:buNone/>
            </a:pPr>
            <a:r>
              <a:rPr lang="en-US" sz="1550" dirty="0">
                <a:solidFill>
                  <a:srgbClr val="CAD6DE"/>
                </a:solidFill>
                <a:latin typeface="Cabin" pitchFamily="34" charset="0"/>
                <a:ea typeface="Cabin" pitchFamily="34" charset="-122"/>
                <a:cs typeface="Cabin" pitchFamily="34" charset="-120"/>
              </a:rPr>
              <a:t>Prometaphase is a dynamic stage characterized by the rapid reorganization of cellular components. As the nuclear envelope disappears, the distinction between nucleus and cytoplasm is lost, allowing direct interaction between chromosomes and the mitotic spindle. The attachment of microtubules to kinetochores is a crucial step in ensuring proper chromosome alignment and segregation.</a:t>
            </a:r>
            <a:endParaRPr lang="en-US" sz="1550" dirty="0"/>
          </a:p>
        </p:txBody>
      </p:sp>
      <p:sp>
        <p:nvSpPr>
          <p:cNvPr id="13" name="ZoneTexte 12">
            <a:extLst>
              <a:ext uri="{FF2B5EF4-FFF2-40B4-BE49-F238E27FC236}">
                <a16:creationId xmlns:a16="http://schemas.microsoft.com/office/drawing/2014/main" id="{13B66427-CC3B-F672-D8DB-AE2D6F518164}"/>
              </a:ext>
            </a:extLst>
          </p:cNvPr>
          <p:cNvSpPr txBox="1"/>
          <p:nvPr/>
        </p:nvSpPr>
        <p:spPr>
          <a:xfrm>
            <a:off x="0" y="7646504"/>
            <a:ext cx="14630400" cy="568894"/>
          </a:xfrm>
          <a:prstGeom prst="rect">
            <a:avLst/>
          </a:prstGeom>
          <a:solidFill>
            <a:srgbClr val="FFCE3C"/>
          </a:solidFill>
        </p:spPr>
        <p:txBody>
          <a:bodyPr wrap="square" rtlCol="0">
            <a:spAutoFit/>
          </a:bodyPr>
          <a:lstStyle/>
          <a:p>
            <a:endParaRPr lang="fr-FR" dirty="0"/>
          </a:p>
        </p:txBody>
      </p:sp>
      <p:sp>
        <p:nvSpPr>
          <p:cNvPr id="14" name="ZoneTexte 13">
            <a:extLst>
              <a:ext uri="{FF2B5EF4-FFF2-40B4-BE49-F238E27FC236}">
                <a16:creationId xmlns:a16="http://schemas.microsoft.com/office/drawing/2014/main" id="{9AD2A3EB-F20B-B463-D5E9-30C07B6BCB08}"/>
              </a:ext>
            </a:extLst>
          </p:cNvPr>
          <p:cNvSpPr txBox="1"/>
          <p:nvPr/>
        </p:nvSpPr>
        <p:spPr>
          <a:xfrm>
            <a:off x="0" y="950"/>
            <a:ext cx="14630400" cy="568894"/>
          </a:xfrm>
          <a:prstGeom prst="rect">
            <a:avLst/>
          </a:prstGeom>
          <a:solidFill>
            <a:srgbClr val="FFCE3C"/>
          </a:solidFill>
        </p:spPr>
        <p:txBody>
          <a:bodyPr wrap="square" rtlCol="0">
            <a:spAutoFit/>
          </a:bodyPr>
          <a:lstStyle/>
          <a:p>
            <a:endParaRPr lang="fr-F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1201341" y="923401"/>
            <a:ext cx="12351901" cy="704017"/>
          </a:xfrm>
          <a:prstGeom prst="rect">
            <a:avLst/>
          </a:prstGeom>
          <a:noFill/>
          <a:ln/>
        </p:spPr>
        <p:txBody>
          <a:bodyPr wrap="none" lIns="0" tIns="0" rIns="0" bIns="0" rtlCol="0" anchor="t"/>
          <a:lstStyle/>
          <a:p>
            <a:pPr>
              <a:lnSpc>
                <a:spcPts val="5000"/>
              </a:lnSpc>
            </a:pPr>
            <a:r>
              <a:rPr lang="en-US" sz="3600" dirty="0">
                <a:solidFill>
                  <a:schemeClr val="accent4"/>
                </a:solidFill>
                <a:latin typeface="Unbounded" pitchFamily="34" charset="0"/>
              </a:rPr>
              <a:t>Metaphase: Chromosome Alignment</a:t>
            </a:r>
          </a:p>
        </p:txBody>
      </p:sp>
      <p:sp>
        <p:nvSpPr>
          <p:cNvPr id="3" name="Shape 1"/>
          <p:cNvSpPr/>
          <p:nvPr/>
        </p:nvSpPr>
        <p:spPr>
          <a:xfrm>
            <a:off x="837724" y="1993344"/>
            <a:ext cx="4158734" cy="3624263"/>
          </a:xfrm>
          <a:prstGeom prst="roundRect">
            <a:avLst>
              <a:gd name="adj" fmla="val 991"/>
            </a:avLst>
          </a:prstGeom>
          <a:solidFill>
            <a:srgbClr val="304755"/>
          </a:solidFill>
          <a:ln/>
        </p:spPr>
      </p:sp>
      <p:sp>
        <p:nvSpPr>
          <p:cNvPr id="4" name="Text 2"/>
          <p:cNvSpPr/>
          <p:nvPr/>
        </p:nvSpPr>
        <p:spPr>
          <a:xfrm>
            <a:off x="1077039" y="2232660"/>
            <a:ext cx="3680103" cy="703898"/>
          </a:xfrm>
          <a:prstGeom prst="rect">
            <a:avLst/>
          </a:prstGeom>
          <a:noFill/>
          <a:ln/>
        </p:spPr>
        <p:txBody>
          <a:bodyPr wrap="square" lIns="0" tIns="0" rIns="0" bIns="0" rtlCol="0" anchor="t"/>
          <a:lstStyle/>
          <a:p>
            <a:pPr marL="0" indent="0">
              <a:lnSpc>
                <a:spcPts val="2750"/>
              </a:lnSpc>
              <a:buNone/>
            </a:pPr>
            <a:r>
              <a:rPr lang="en-US" sz="2200" dirty="0">
                <a:solidFill>
                  <a:srgbClr val="CAD6DE"/>
                </a:solidFill>
                <a:latin typeface="Unbounded" pitchFamily="34" charset="0"/>
                <a:ea typeface="Unbounded" pitchFamily="34" charset="-122"/>
                <a:cs typeface="Unbounded" pitchFamily="34" charset="-120"/>
              </a:rPr>
              <a:t>Metaphase Plate Formation</a:t>
            </a:r>
            <a:endParaRPr lang="en-US" sz="2200" dirty="0"/>
          </a:p>
        </p:txBody>
      </p:sp>
      <p:sp>
        <p:nvSpPr>
          <p:cNvPr id="5" name="Text 3"/>
          <p:cNvSpPr/>
          <p:nvPr/>
        </p:nvSpPr>
        <p:spPr>
          <a:xfrm>
            <a:off x="1077039" y="3080147"/>
            <a:ext cx="3680103" cy="2298144"/>
          </a:xfrm>
          <a:prstGeom prst="rect">
            <a:avLst/>
          </a:prstGeom>
          <a:noFill/>
          <a:ln/>
        </p:spPr>
        <p:txBody>
          <a:bodyPr wrap="square" lIns="0" tIns="0" rIns="0" bIns="0" rtlCol="0" anchor="t"/>
          <a:lstStyle/>
          <a:p>
            <a:pPr marL="0" indent="0">
              <a:lnSpc>
                <a:spcPts val="3000"/>
              </a:lnSpc>
              <a:buNone/>
            </a:pPr>
            <a:r>
              <a:rPr lang="en-US" sz="1850" dirty="0">
                <a:solidFill>
                  <a:srgbClr val="CAD6DE"/>
                </a:solidFill>
                <a:latin typeface="Cabin" pitchFamily="34" charset="0"/>
                <a:ea typeface="Cabin" pitchFamily="34" charset="-122"/>
                <a:cs typeface="Cabin" pitchFamily="34" charset="-120"/>
              </a:rPr>
              <a:t>Chromosomes align at the cell's equator, forming a structure called the metaphase plate. This alignment is crucial for ensuring equal distribution of genetic material to daughter cells.</a:t>
            </a:r>
            <a:endParaRPr lang="en-US" sz="1850" dirty="0"/>
          </a:p>
        </p:txBody>
      </p:sp>
      <p:sp>
        <p:nvSpPr>
          <p:cNvPr id="6" name="Shape 4"/>
          <p:cNvSpPr/>
          <p:nvPr/>
        </p:nvSpPr>
        <p:spPr>
          <a:xfrm>
            <a:off x="5235773" y="1993344"/>
            <a:ext cx="4158734" cy="3624263"/>
          </a:xfrm>
          <a:prstGeom prst="roundRect">
            <a:avLst>
              <a:gd name="adj" fmla="val 991"/>
            </a:avLst>
          </a:prstGeom>
          <a:solidFill>
            <a:srgbClr val="304755"/>
          </a:solidFill>
          <a:ln/>
        </p:spPr>
      </p:sp>
      <p:sp>
        <p:nvSpPr>
          <p:cNvPr id="7" name="Text 5"/>
          <p:cNvSpPr/>
          <p:nvPr/>
        </p:nvSpPr>
        <p:spPr>
          <a:xfrm>
            <a:off x="5475089" y="2232660"/>
            <a:ext cx="3680103" cy="703898"/>
          </a:xfrm>
          <a:prstGeom prst="rect">
            <a:avLst/>
          </a:prstGeom>
          <a:noFill/>
          <a:ln/>
        </p:spPr>
        <p:txBody>
          <a:bodyPr wrap="square" lIns="0" tIns="0" rIns="0" bIns="0" rtlCol="0" anchor="t"/>
          <a:lstStyle/>
          <a:p>
            <a:pPr marL="0" indent="0">
              <a:lnSpc>
                <a:spcPts val="2750"/>
              </a:lnSpc>
              <a:buNone/>
            </a:pPr>
            <a:r>
              <a:rPr lang="en-US" sz="2200" dirty="0">
                <a:solidFill>
                  <a:srgbClr val="CAD6DE"/>
                </a:solidFill>
                <a:latin typeface="Unbounded" pitchFamily="34" charset="0"/>
                <a:ea typeface="Unbounded" pitchFamily="34" charset="-122"/>
                <a:cs typeface="Unbounded" pitchFamily="34" charset="-120"/>
              </a:rPr>
              <a:t>Bi-orientation of Chromosomes</a:t>
            </a:r>
            <a:endParaRPr lang="en-US" sz="2200" dirty="0"/>
          </a:p>
        </p:txBody>
      </p:sp>
      <p:sp>
        <p:nvSpPr>
          <p:cNvPr id="8" name="Text 6"/>
          <p:cNvSpPr/>
          <p:nvPr/>
        </p:nvSpPr>
        <p:spPr>
          <a:xfrm>
            <a:off x="5475089" y="3080147"/>
            <a:ext cx="3680103" cy="1915120"/>
          </a:xfrm>
          <a:prstGeom prst="rect">
            <a:avLst/>
          </a:prstGeom>
          <a:noFill/>
          <a:ln/>
        </p:spPr>
        <p:txBody>
          <a:bodyPr wrap="square" lIns="0" tIns="0" rIns="0" bIns="0" rtlCol="0" anchor="t"/>
          <a:lstStyle/>
          <a:p>
            <a:pPr marL="0" indent="0">
              <a:lnSpc>
                <a:spcPts val="3000"/>
              </a:lnSpc>
              <a:buNone/>
            </a:pPr>
            <a:r>
              <a:rPr lang="en-US" sz="1850" dirty="0">
                <a:solidFill>
                  <a:srgbClr val="CAD6DE"/>
                </a:solidFill>
                <a:latin typeface="Cabin" pitchFamily="34" charset="0"/>
                <a:ea typeface="Cabin" pitchFamily="34" charset="-122"/>
                <a:cs typeface="Cabin" pitchFamily="34" charset="-120"/>
              </a:rPr>
              <a:t>Each chromosome is attached to microtubules from both poles of the cell, achieving bi-orientation. This configuration generates tension that signals proper attachment.</a:t>
            </a:r>
            <a:endParaRPr lang="en-US" sz="1850" dirty="0"/>
          </a:p>
        </p:txBody>
      </p:sp>
      <p:sp>
        <p:nvSpPr>
          <p:cNvPr id="9" name="Shape 7"/>
          <p:cNvSpPr/>
          <p:nvPr/>
        </p:nvSpPr>
        <p:spPr>
          <a:xfrm>
            <a:off x="9633823" y="1993344"/>
            <a:ext cx="4158734" cy="3624263"/>
          </a:xfrm>
          <a:prstGeom prst="roundRect">
            <a:avLst>
              <a:gd name="adj" fmla="val 991"/>
            </a:avLst>
          </a:prstGeom>
          <a:solidFill>
            <a:srgbClr val="304755"/>
          </a:solidFill>
          <a:ln/>
        </p:spPr>
      </p:sp>
      <p:sp>
        <p:nvSpPr>
          <p:cNvPr id="10" name="Text 8"/>
          <p:cNvSpPr/>
          <p:nvPr/>
        </p:nvSpPr>
        <p:spPr>
          <a:xfrm>
            <a:off x="9873139" y="2232660"/>
            <a:ext cx="3680103" cy="703898"/>
          </a:xfrm>
          <a:prstGeom prst="rect">
            <a:avLst/>
          </a:prstGeom>
          <a:noFill/>
          <a:ln/>
        </p:spPr>
        <p:txBody>
          <a:bodyPr wrap="square" lIns="0" tIns="0" rIns="0" bIns="0" rtlCol="0" anchor="t"/>
          <a:lstStyle/>
          <a:p>
            <a:pPr marL="0" indent="0">
              <a:lnSpc>
                <a:spcPts val="2750"/>
              </a:lnSpc>
              <a:buNone/>
            </a:pPr>
            <a:r>
              <a:rPr lang="en-US" sz="2200" dirty="0">
                <a:solidFill>
                  <a:srgbClr val="CAD6DE"/>
                </a:solidFill>
                <a:latin typeface="Unbounded" pitchFamily="34" charset="0"/>
                <a:ea typeface="Unbounded" pitchFamily="34" charset="-122"/>
                <a:cs typeface="Unbounded" pitchFamily="34" charset="-120"/>
              </a:rPr>
              <a:t>Spindle Assembly Checkpoint</a:t>
            </a:r>
            <a:endParaRPr lang="en-US" sz="2200" dirty="0"/>
          </a:p>
        </p:txBody>
      </p:sp>
      <p:sp>
        <p:nvSpPr>
          <p:cNvPr id="11" name="Text 9"/>
          <p:cNvSpPr/>
          <p:nvPr/>
        </p:nvSpPr>
        <p:spPr>
          <a:xfrm>
            <a:off x="9873139" y="3080147"/>
            <a:ext cx="3680103" cy="2298144"/>
          </a:xfrm>
          <a:prstGeom prst="rect">
            <a:avLst/>
          </a:prstGeom>
          <a:noFill/>
          <a:ln/>
        </p:spPr>
        <p:txBody>
          <a:bodyPr wrap="square" lIns="0" tIns="0" rIns="0" bIns="0" rtlCol="0" anchor="t"/>
          <a:lstStyle/>
          <a:p>
            <a:pPr marL="0" indent="0">
              <a:lnSpc>
                <a:spcPts val="3000"/>
              </a:lnSpc>
              <a:buNone/>
            </a:pPr>
            <a:r>
              <a:rPr lang="en-US" sz="1850" dirty="0">
                <a:solidFill>
                  <a:srgbClr val="CAD6DE"/>
                </a:solidFill>
                <a:latin typeface="Cabin" pitchFamily="34" charset="0"/>
                <a:ea typeface="Cabin" pitchFamily="34" charset="-122"/>
                <a:cs typeface="Cabin" pitchFamily="34" charset="-120"/>
              </a:rPr>
              <a:t>The cell activates the spindle assembly checkpoint, which ensures all chromosomes are properly attached before proceeding to anaphase. This checkpoint prevents chromosome missegregation.</a:t>
            </a:r>
            <a:endParaRPr lang="en-US" sz="1850" dirty="0"/>
          </a:p>
        </p:txBody>
      </p:sp>
      <p:sp>
        <p:nvSpPr>
          <p:cNvPr id="12" name="Text 10"/>
          <p:cNvSpPr/>
          <p:nvPr/>
        </p:nvSpPr>
        <p:spPr>
          <a:xfrm>
            <a:off x="837724" y="5886807"/>
            <a:ext cx="12954952" cy="1532096"/>
          </a:xfrm>
          <a:prstGeom prst="rect">
            <a:avLst/>
          </a:prstGeom>
          <a:noFill/>
          <a:ln/>
        </p:spPr>
        <p:txBody>
          <a:bodyPr wrap="square" lIns="0" tIns="0" rIns="0" bIns="0" rtlCol="0" anchor="t"/>
          <a:lstStyle/>
          <a:p>
            <a:pPr marL="0" indent="0">
              <a:lnSpc>
                <a:spcPts val="3000"/>
              </a:lnSpc>
              <a:buNone/>
            </a:pPr>
            <a:r>
              <a:rPr lang="en-US" sz="1850" dirty="0">
                <a:solidFill>
                  <a:srgbClr val="CAD6DE"/>
                </a:solidFill>
                <a:latin typeface="Cabin" pitchFamily="34" charset="0"/>
                <a:ea typeface="Cabin" pitchFamily="34" charset="-122"/>
                <a:cs typeface="Cabin" pitchFamily="34" charset="-120"/>
              </a:rPr>
              <a:t>Metaphase is a critical stage in mitosis where the cell ensures that all chromosomes are properly aligned and attached to the spindle before proceeding with separation. The formation of the metaphase plate and the bi-orientation of chromosomes are essential for the equal distribution of genetic material. The spindle assembly checkpoint acts as a quality control mechanism, preventing errors in chromosome segregation that could lead to aneuploidy or cell death.</a:t>
            </a:r>
            <a:endParaRPr lang="en-US" sz="1850" dirty="0"/>
          </a:p>
        </p:txBody>
      </p:sp>
      <p:sp>
        <p:nvSpPr>
          <p:cNvPr id="13" name="ZoneTexte 12">
            <a:extLst>
              <a:ext uri="{FF2B5EF4-FFF2-40B4-BE49-F238E27FC236}">
                <a16:creationId xmlns:a16="http://schemas.microsoft.com/office/drawing/2014/main" id="{13C48877-A983-91C6-39B1-8CB47CE32357}"/>
              </a:ext>
            </a:extLst>
          </p:cNvPr>
          <p:cNvSpPr txBox="1"/>
          <p:nvPr/>
        </p:nvSpPr>
        <p:spPr>
          <a:xfrm>
            <a:off x="0" y="7646504"/>
            <a:ext cx="14630400" cy="568894"/>
          </a:xfrm>
          <a:prstGeom prst="rect">
            <a:avLst/>
          </a:prstGeom>
          <a:solidFill>
            <a:srgbClr val="FFCE3C"/>
          </a:solidFill>
        </p:spPr>
        <p:txBody>
          <a:bodyPr wrap="square" rtlCol="0">
            <a:spAutoFit/>
          </a:bodyPr>
          <a:lstStyle/>
          <a:p>
            <a:endParaRPr lang="fr-FR" dirty="0"/>
          </a:p>
        </p:txBody>
      </p:sp>
      <p:sp>
        <p:nvSpPr>
          <p:cNvPr id="14" name="ZoneTexte 13">
            <a:extLst>
              <a:ext uri="{FF2B5EF4-FFF2-40B4-BE49-F238E27FC236}">
                <a16:creationId xmlns:a16="http://schemas.microsoft.com/office/drawing/2014/main" id="{903FB3EA-2798-82C5-396A-5DBE6A443AD3}"/>
              </a:ext>
            </a:extLst>
          </p:cNvPr>
          <p:cNvSpPr txBox="1"/>
          <p:nvPr/>
        </p:nvSpPr>
        <p:spPr>
          <a:xfrm>
            <a:off x="0" y="950"/>
            <a:ext cx="14630400" cy="568894"/>
          </a:xfrm>
          <a:prstGeom prst="rect">
            <a:avLst/>
          </a:prstGeom>
          <a:solidFill>
            <a:srgbClr val="FFCE3C"/>
          </a:solidFill>
        </p:spPr>
        <p:txBody>
          <a:bodyPr wrap="square" rtlCol="0">
            <a:spAutoFit/>
          </a:bodyPr>
          <a:lstStyle/>
          <a:p>
            <a:endParaRPr lang="fr-F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07588" y="718066"/>
            <a:ext cx="10362605" cy="594717"/>
          </a:xfrm>
          <a:prstGeom prst="rect">
            <a:avLst/>
          </a:prstGeom>
          <a:noFill/>
          <a:ln/>
        </p:spPr>
        <p:txBody>
          <a:bodyPr wrap="none" lIns="0" tIns="0" rIns="0" bIns="0" rtlCol="0" anchor="t"/>
          <a:lstStyle/>
          <a:p>
            <a:pPr indent="0">
              <a:lnSpc>
                <a:spcPts val="5000"/>
              </a:lnSpc>
              <a:buNone/>
            </a:pPr>
            <a:r>
              <a:rPr lang="en-US" sz="3600" dirty="0">
                <a:solidFill>
                  <a:schemeClr val="accent4"/>
                </a:solidFill>
                <a:latin typeface="Unbounded" pitchFamily="34" charset="0"/>
              </a:rPr>
              <a:t>Anaphase: Chromosome Separation</a:t>
            </a:r>
          </a:p>
        </p:txBody>
      </p:sp>
      <p:sp>
        <p:nvSpPr>
          <p:cNvPr id="3" name="Shape 1"/>
          <p:cNvSpPr/>
          <p:nvPr/>
        </p:nvSpPr>
        <p:spPr>
          <a:xfrm>
            <a:off x="707588" y="4015502"/>
            <a:ext cx="13215223" cy="22860"/>
          </a:xfrm>
          <a:prstGeom prst="roundRect">
            <a:avLst>
              <a:gd name="adj" fmla="val 132674"/>
            </a:avLst>
          </a:prstGeom>
          <a:solidFill>
            <a:srgbClr val="49606E"/>
          </a:solidFill>
          <a:ln/>
        </p:spPr>
      </p:sp>
      <p:sp>
        <p:nvSpPr>
          <p:cNvPr id="4" name="Shape 2"/>
          <p:cNvSpPr/>
          <p:nvPr/>
        </p:nvSpPr>
        <p:spPr>
          <a:xfrm>
            <a:off x="3949422" y="3307913"/>
            <a:ext cx="22860" cy="707588"/>
          </a:xfrm>
          <a:prstGeom prst="roundRect">
            <a:avLst>
              <a:gd name="adj" fmla="val 132674"/>
            </a:avLst>
          </a:prstGeom>
          <a:solidFill>
            <a:srgbClr val="49606E"/>
          </a:solidFill>
          <a:ln/>
        </p:spPr>
      </p:sp>
      <p:sp>
        <p:nvSpPr>
          <p:cNvPr id="5" name="Shape 3"/>
          <p:cNvSpPr/>
          <p:nvPr/>
        </p:nvSpPr>
        <p:spPr>
          <a:xfrm>
            <a:off x="3733443" y="3788093"/>
            <a:ext cx="454819" cy="454819"/>
          </a:xfrm>
          <a:prstGeom prst="roundRect">
            <a:avLst>
              <a:gd name="adj" fmla="val 6668"/>
            </a:avLst>
          </a:prstGeom>
          <a:solidFill>
            <a:srgbClr val="304755"/>
          </a:solidFill>
          <a:ln/>
        </p:spPr>
      </p:sp>
      <p:sp>
        <p:nvSpPr>
          <p:cNvPr id="6" name="Text 4"/>
          <p:cNvSpPr/>
          <p:nvPr/>
        </p:nvSpPr>
        <p:spPr>
          <a:xfrm>
            <a:off x="3893582" y="3872746"/>
            <a:ext cx="134422" cy="285393"/>
          </a:xfrm>
          <a:prstGeom prst="rect">
            <a:avLst/>
          </a:prstGeom>
          <a:noFill/>
          <a:ln/>
        </p:spPr>
        <p:txBody>
          <a:bodyPr wrap="none" lIns="0" tIns="0" rIns="0" bIns="0" rtlCol="0" anchor="t"/>
          <a:lstStyle/>
          <a:p>
            <a:pPr marL="0" indent="0" algn="ctr">
              <a:lnSpc>
                <a:spcPts val="2200"/>
              </a:lnSpc>
              <a:buNone/>
            </a:pPr>
            <a:r>
              <a:rPr lang="en-US" sz="2200" dirty="0">
                <a:solidFill>
                  <a:srgbClr val="CAD6DE"/>
                </a:solidFill>
                <a:latin typeface="Unbounded" pitchFamily="34" charset="0"/>
                <a:ea typeface="Unbounded" pitchFamily="34" charset="-122"/>
                <a:cs typeface="Unbounded" pitchFamily="34" charset="-120"/>
              </a:rPr>
              <a:t>1</a:t>
            </a:r>
            <a:endParaRPr lang="en-US" sz="2200" dirty="0"/>
          </a:p>
        </p:txBody>
      </p:sp>
      <p:sp>
        <p:nvSpPr>
          <p:cNvPr id="7" name="Text 5"/>
          <p:cNvSpPr/>
          <p:nvPr/>
        </p:nvSpPr>
        <p:spPr>
          <a:xfrm>
            <a:off x="1922383" y="1717119"/>
            <a:ext cx="4076819" cy="297299"/>
          </a:xfrm>
          <a:prstGeom prst="rect">
            <a:avLst/>
          </a:prstGeom>
          <a:noFill/>
          <a:ln/>
        </p:spPr>
        <p:txBody>
          <a:bodyPr wrap="none" lIns="0" tIns="0" rIns="0" bIns="0" rtlCol="0" anchor="t"/>
          <a:lstStyle/>
          <a:p>
            <a:pPr marL="0" indent="0" algn="ctr">
              <a:lnSpc>
                <a:spcPts val="2300"/>
              </a:lnSpc>
              <a:buNone/>
            </a:pPr>
            <a:r>
              <a:rPr lang="en-US" sz="1850" dirty="0">
                <a:solidFill>
                  <a:srgbClr val="CAD6DE"/>
                </a:solidFill>
                <a:latin typeface="Unbounded" pitchFamily="34" charset="0"/>
                <a:ea typeface="Unbounded" pitchFamily="34" charset="-122"/>
                <a:cs typeface="Unbounded" pitchFamily="34" charset="-120"/>
              </a:rPr>
              <a:t>Sister Chromatid Separation</a:t>
            </a:r>
            <a:endParaRPr lang="en-US" sz="1850" dirty="0"/>
          </a:p>
        </p:txBody>
      </p:sp>
      <p:sp>
        <p:nvSpPr>
          <p:cNvPr id="8" name="Text 6"/>
          <p:cNvSpPr/>
          <p:nvPr/>
        </p:nvSpPr>
        <p:spPr>
          <a:xfrm>
            <a:off x="909757" y="2135624"/>
            <a:ext cx="6102191" cy="970121"/>
          </a:xfrm>
          <a:prstGeom prst="rect">
            <a:avLst/>
          </a:prstGeom>
          <a:noFill/>
          <a:ln/>
        </p:spPr>
        <p:txBody>
          <a:bodyPr wrap="square" lIns="0" tIns="0" rIns="0" bIns="0" rtlCol="0" anchor="t"/>
          <a:lstStyle/>
          <a:p>
            <a:pPr marL="0" indent="0" algn="ctr">
              <a:lnSpc>
                <a:spcPts val="2500"/>
              </a:lnSpc>
              <a:buNone/>
            </a:pPr>
            <a:r>
              <a:rPr lang="en-US" sz="1550" dirty="0">
                <a:solidFill>
                  <a:srgbClr val="CAD6DE"/>
                </a:solidFill>
                <a:latin typeface="Cabin" pitchFamily="34" charset="0"/>
                <a:ea typeface="Cabin" pitchFamily="34" charset="-122"/>
                <a:cs typeface="Cabin" pitchFamily="34" charset="-120"/>
              </a:rPr>
              <a:t>The protein complex cohesin, which holds sister chromatids together, is cleaved by the enzyme separase. This allows the chromatids to be pulled apart.</a:t>
            </a:r>
            <a:endParaRPr lang="en-US" sz="1550" dirty="0"/>
          </a:p>
        </p:txBody>
      </p:sp>
      <p:sp>
        <p:nvSpPr>
          <p:cNvPr id="9" name="Shape 7"/>
          <p:cNvSpPr/>
          <p:nvPr/>
        </p:nvSpPr>
        <p:spPr>
          <a:xfrm>
            <a:off x="7303770" y="4015502"/>
            <a:ext cx="22860" cy="707588"/>
          </a:xfrm>
          <a:prstGeom prst="roundRect">
            <a:avLst>
              <a:gd name="adj" fmla="val 132674"/>
            </a:avLst>
          </a:prstGeom>
          <a:solidFill>
            <a:srgbClr val="49606E"/>
          </a:solidFill>
          <a:ln/>
        </p:spPr>
      </p:sp>
      <p:sp>
        <p:nvSpPr>
          <p:cNvPr id="10" name="Shape 8"/>
          <p:cNvSpPr/>
          <p:nvPr/>
        </p:nvSpPr>
        <p:spPr>
          <a:xfrm>
            <a:off x="7087791" y="3788093"/>
            <a:ext cx="454819" cy="454819"/>
          </a:xfrm>
          <a:prstGeom prst="roundRect">
            <a:avLst>
              <a:gd name="adj" fmla="val 6668"/>
            </a:avLst>
          </a:prstGeom>
          <a:solidFill>
            <a:srgbClr val="304755"/>
          </a:solidFill>
          <a:ln/>
        </p:spPr>
      </p:sp>
      <p:sp>
        <p:nvSpPr>
          <p:cNvPr id="11" name="Text 9"/>
          <p:cNvSpPr/>
          <p:nvPr/>
        </p:nvSpPr>
        <p:spPr>
          <a:xfrm>
            <a:off x="7202567" y="3872746"/>
            <a:ext cx="225266" cy="285393"/>
          </a:xfrm>
          <a:prstGeom prst="rect">
            <a:avLst/>
          </a:prstGeom>
          <a:noFill/>
          <a:ln/>
        </p:spPr>
        <p:txBody>
          <a:bodyPr wrap="none" lIns="0" tIns="0" rIns="0" bIns="0" rtlCol="0" anchor="t"/>
          <a:lstStyle/>
          <a:p>
            <a:pPr marL="0" indent="0" algn="ctr">
              <a:lnSpc>
                <a:spcPts val="2200"/>
              </a:lnSpc>
              <a:buNone/>
            </a:pPr>
            <a:r>
              <a:rPr lang="en-US" sz="2200" dirty="0">
                <a:solidFill>
                  <a:srgbClr val="CAD6DE"/>
                </a:solidFill>
                <a:latin typeface="Unbounded" pitchFamily="34" charset="0"/>
                <a:ea typeface="Unbounded" pitchFamily="34" charset="-122"/>
                <a:cs typeface="Unbounded" pitchFamily="34" charset="-120"/>
              </a:rPr>
              <a:t>2</a:t>
            </a:r>
            <a:endParaRPr lang="en-US" sz="2200" dirty="0"/>
          </a:p>
        </p:txBody>
      </p:sp>
      <p:sp>
        <p:nvSpPr>
          <p:cNvPr id="12" name="Text 10"/>
          <p:cNvSpPr/>
          <p:nvPr/>
        </p:nvSpPr>
        <p:spPr>
          <a:xfrm>
            <a:off x="5848707" y="4925258"/>
            <a:ext cx="2932867" cy="297299"/>
          </a:xfrm>
          <a:prstGeom prst="rect">
            <a:avLst/>
          </a:prstGeom>
          <a:noFill/>
          <a:ln/>
        </p:spPr>
        <p:txBody>
          <a:bodyPr wrap="none" lIns="0" tIns="0" rIns="0" bIns="0" rtlCol="0" anchor="t"/>
          <a:lstStyle/>
          <a:p>
            <a:pPr marL="0" indent="0" algn="ctr">
              <a:lnSpc>
                <a:spcPts val="2300"/>
              </a:lnSpc>
              <a:buNone/>
            </a:pPr>
            <a:r>
              <a:rPr lang="en-US" sz="1850" dirty="0">
                <a:solidFill>
                  <a:srgbClr val="CAD6DE"/>
                </a:solidFill>
                <a:latin typeface="Unbounded" pitchFamily="34" charset="0"/>
                <a:ea typeface="Unbounded" pitchFamily="34" charset="-122"/>
                <a:cs typeface="Unbounded" pitchFamily="34" charset="-120"/>
              </a:rPr>
              <a:t>Poleward Movement</a:t>
            </a:r>
            <a:endParaRPr lang="en-US" sz="1850" dirty="0"/>
          </a:p>
        </p:txBody>
      </p:sp>
      <p:sp>
        <p:nvSpPr>
          <p:cNvPr id="13" name="Text 11"/>
          <p:cNvSpPr/>
          <p:nvPr/>
        </p:nvSpPr>
        <p:spPr>
          <a:xfrm>
            <a:off x="4264104" y="5343763"/>
            <a:ext cx="6102191" cy="970121"/>
          </a:xfrm>
          <a:prstGeom prst="rect">
            <a:avLst/>
          </a:prstGeom>
          <a:noFill/>
          <a:ln/>
        </p:spPr>
        <p:txBody>
          <a:bodyPr wrap="square" lIns="0" tIns="0" rIns="0" bIns="0" rtlCol="0" anchor="t"/>
          <a:lstStyle/>
          <a:p>
            <a:pPr marL="0" indent="0" algn="ctr">
              <a:lnSpc>
                <a:spcPts val="2500"/>
              </a:lnSpc>
              <a:buNone/>
            </a:pPr>
            <a:r>
              <a:rPr lang="en-US" sz="1550" dirty="0">
                <a:solidFill>
                  <a:srgbClr val="CAD6DE"/>
                </a:solidFill>
                <a:latin typeface="Cabin" pitchFamily="34" charset="0"/>
                <a:ea typeface="Cabin" pitchFamily="34" charset="-122"/>
                <a:cs typeface="Cabin" pitchFamily="34" charset="-120"/>
              </a:rPr>
              <a:t>The separated chromatids are pulled towards opposite poles of the cell by the shortening of kinetochore microtubules and the action of motor proteins.</a:t>
            </a:r>
            <a:endParaRPr lang="en-US" sz="1550" dirty="0"/>
          </a:p>
        </p:txBody>
      </p:sp>
      <p:sp>
        <p:nvSpPr>
          <p:cNvPr id="14" name="Shape 12"/>
          <p:cNvSpPr/>
          <p:nvPr/>
        </p:nvSpPr>
        <p:spPr>
          <a:xfrm>
            <a:off x="10658118" y="3307913"/>
            <a:ext cx="22860" cy="707588"/>
          </a:xfrm>
          <a:prstGeom prst="roundRect">
            <a:avLst>
              <a:gd name="adj" fmla="val 132674"/>
            </a:avLst>
          </a:prstGeom>
          <a:solidFill>
            <a:srgbClr val="49606E"/>
          </a:solidFill>
          <a:ln/>
        </p:spPr>
      </p:sp>
      <p:sp>
        <p:nvSpPr>
          <p:cNvPr id="15" name="Shape 13"/>
          <p:cNvSpPr/>
          <p:nvPr/>
        </p:nvSpPr>
        <p:spPr>
          <a:xfrm>
            <a:off x="10442138" y="3788093"/>
            <a:ext cx="454819" cy="454819"/>
          </a:xfrm>
          <a:prstGeom prst="roundRect">
            <a:avLst>
              <a:gd name="adj" fmla="val 6668"/>
            </a:avLst>
          </a:prstGeom>
          <a:solidFill>
            <a:srgbClr val="304755"/>
          </a:solidFill>
          <a:ln/>
        </p:spPr>
      </p:sp>
      <p:sp>
        <p:nvSpPr>
          <p:cNvPr id="16" name="Text 14"/>
          <p:cNvSpPr/>
          <p:nvPr/>
        </p:nvSpPr>
        <p:spPr>
          <a:xfrm>
            <a:off x="10554772" y="3872746"/>
            <a:ext cx="229553" cy="285393"/>
          </a:xfrm>
          <a:prstGeom prst="rect">
            <a:avLst/>
          </a:prstGeom>
          <a:noFill/>
          <a:ln/>
        </p:spPr>
        <p:txBody>
          <a:bodyPr wrap="none" lIns="0" tIns="0" rIns="0" bIns="0" rtlCol="0" anchor="t"/>
          <a:lstStyle/>
          <a:p>
            <a:pPr marL="0" indent="0" algn="ctr">
              <a:lnSpc>
                <a:spcPts val="2200"/>
              </a:lnSpc>
              <a:buNone/>
            </a:pPr>
            <a:r>
              <a:rPr lang="en-US" sz="2200" dirty="0">
                <a:solidFill>
                  <a:srgbClr val="CAD6DE"/>
                </a:solidFill>
                <a:latin typeface="Unbounded" pitchFamily="34" charset="0"/>
                <a:ea typeface="Unbounded" pitchFamily="34" charset="-122"/>
                <a:cs typeface="Unbounded" pitchFamily="34" charset="-120"/>
              </a:rPr>
              <a:t>3</a:t>
            </a:r>
            <a:endParaRPr lang="en-US" sz="2200" dirty="0"/>
          </a:p>
        </p:txBody>
      </p:sp>
      <p:sp>
        <p:nvSpPr>
          <p:cNvPr id="17" name="Text 15"/>
          <p:cNvSpPr/>
          <p:nvPr/>
        </p:nvSpPr>
        <p:spPr>
          <a:xfrm>
            <a:off x="9353669" y="1717119"/>
            <a:ext cx="2631638" cy="297299"/>
          </a:xfrm>
          <a:prstGeom prst="rect">
            <a:avLst/>
          </a:prstGeom>
          <a:noFill/>
          <a:ln/>
        </p:spPr>
        <p:txBody>
          <a:bodyPr wrap="none" lIns="0" tIns="0" rIns="0" bIns="0" rtlCol="0" anchor="t"/>
          <a:lstStyle/>
          <a:p>
            <a:pPr marL="0" indent="0" algn="ctr">
              <a:lnSpc>
                <a:spcPts val="2300"/>
              </a:lnSpc>
              <a:buNone/>
            </a:pPr>
            <a:r>
              <a:rPr lang="en-US" sz="1850" dirty="0">
                <a:solidFill>
                  <a:srgbClr val="CAD6DE"/>
                </a:solidFill>
                <a:latin typeface="Unbounded" pitchFamily="34" charset="0"/>
                <a:ea typeface="Unbounded" pitchFamily="34" charset="-122"/>
                <a:cs typeface="Unbounded" pitchFamily="34" charset="-120"/>
              </a:rPr>
              <a:t>Spindle Elongation</a:t>
            </a:r>
            <a:endParaRPr lang="en-US" sz="1850" dirty="0"/>
          </a:p>
        </p:txBody>
      </p:sp>
      <p:sp>
        <p:nvSpPr>
          <p:cNvPr id="18" name="Text 16"/>
          <p:cNvSpPr/>
          <p:nvPr/>
        </p:nvSpPr>
        <p:spPr>
          <a:xfrm>
            <a:off x="7618452" y="2135624"/>
            <a:ext cx="6102191" cy="970121"/>
          </a:xfrm>
          <a:prstGeom prst="rect">
            <a:avLst/>
          </a:prstGeom>
          <a:noFill/>
          <a:ln/>
        </p:spPr>
        <p:txBody>
          <a:bodyPr wrap="square" lIns="0" tIns="0" rIns="0" bIns="0" rtlCol="0" anchor="t"/>
          <a:lstStyle/>
          <a:p>
            <a:pPr marL="0" indent="0" algn="ctr">
              <a:lnSpc>
                <a:spcPts val="2500"/>
              </a:lnSpc>
              <a:buNone/>
            </a:pPr>
            <a:r>
              <a:rPr lang="en-US" sz="1550" dirty="0">
                <a:solidFill>
                  <a:srgbClr val="CAD6DE"/>
                </a:solidFill>
                <a:latin typeface="Cabin" pitchFamily="34" charset="0"/>
                <a:ea typeface="Cabin" pitchFamily="34" charset="-122"/>
                <a:cs typeface="Cabin" pitchFamily="34" charset="-120"/>
              </a:rPr>
              <a:t>The mitotic spindle elongates, further separating the two sets of chromosomes. This process is driven by the sliding of overlapping microtubules at the cell equator.</a:t>
            </a:r>
            <a:endParaRPr lang="en-US" sz="1550" dirty="0"/>
          </a:p>
        </p:txBody>
      </p:sp>
      <p:sp>
        <p:nvSpPr>
          <p:cNvPr id="19" name="Text 17"/>
          <p:cNvSpPr/>
          <p:nvPr/>
        </p:nvSpPr>
        <p:spPr>
          <a:xfrm>
            <a:off x="707588" y="6541294"/>
            <a:ext cx="13215223" cy="970121"/>
          </a:xfrm>
          <a:prstGeom prst="rect">
            <a:avLst/>
          </a:prstGeom>
          <a:noFill/>
          <a:ln/>
        </p:spPr>
        <p:txBody>
          <a:bodyPr wrap="square" lIns="0" tIns="0" rIns="0" bIns="0" rtlCol="0" anchor="t"/>
          <a:lstStyle/>
          <a:p>
            <a:pPr marL="0" indent="0">
              <a:lnSpc>
                <a:spcPts val="2500"/>
              </a:lnSpc>
              <a:buNone/>
            </a:pPr>
            <a:r>
              <a:rPr lang="en-US" sz="1550" dirty="0">
                <a:solidFill>
                  <a:srgbClr val="CAD6DE"/>
                </a:solidFill>
                <a:latin typeface="Cabin" pitchFamily="34" charset="0"/>
                <a:ea typeface="Cabin" pitchFamily="34" charset="-122"/>
                <a:cs typeface="Cabin" pitchFamily="34" charset="-120"/>
              </a:rPr>
              <a:t>Anaphase is the most rapid phase of mitosis, characterized by the dramatic separation of chromosomes. The sudden cleavage of cohesin triggers a cascade of events that result in the swift movement of chromosomes to opposite poles. This phase ensures that each future daughter cell receives a complete set of genetic material. The coordinated action of microtubule depolymerization and motor proteins drives this precise and essential process.</a:t>
            </a:r>
            <a:endParaRPr lang="en-US" sz="1550" dirty="0"/>
          </a:p>
        </p:txBody>
      </p:sp>
      <p:sp>
        <p:nvSpPr>
          <p:cNvPr id="20" name="ZoneTexte 19">
            <a:extLst>
              <a:ext uri="{FF2B5EF4-FFF2-40B4-BE49-F238E27FC236}">
                <a16:creationId xmlns:a16="http://schemas.microsoft.com/office/drawing/2014/main" id="{48FD947F-B4B4-87D6-4951-4CEE2314032F}"/>
              </a:ext>
            </a:extLst>
          </p:cNvPr>
          <p:cNvSpPr txBox="1"/>
          <p:nvPr/>
        </p:nvSpPr>
        <p:spPr>
          <a:xfrm>
            <a:off x="0" y="7646504"/>
            <a:ext cx="14630400" cy="568894"/>
          </a:xfrm>
          <a:prstGeom prst="rect">
            <a:avLst/>
          </a:prstGeom>
          <a:solidFill>
            <a:srgbClr val="FFCE3C"/>
          </a:solidFill>
        </p:spPr>
        <p:txBody>
          <a:bodyPr wrap="square" rtlCol="0">
            <a:spAutoFit/>
          </a:bodyPr>
          <a:lstStyle/>
          <a:p>
            <a:endParaRPr lang="fr-FR" dirty="0"/>
          </a:p>
        </p:txBody>
      </p:sp>
      <p:sp>
        <p:nvSpPr>
          <p:cNvPr id="21" name="ZoneTexte 20">
            <a:extLst>
              <a:ext uri="{FF2B5EF4-FFF2-40B4-BE49-F238E27FC236}">
                <a16:creationId xmlns:a16="http://schemas.microsoft.com/office/drawing/2014/main" id="{9FFE2711-86AF-4D4C-8265-5FF6F6B2DE5D}"/>
              </a:ext>
            </a:extLst>
          </p:cNvPr>
          <p:cNvSpPr txBox="1"/>
          <p:nvPr/>
        </p:nvSpPr>
        <p:spPr>
          <a:xfrm>
            <a:off x="0" y="950"/>
            <a:ext cx="14630400" cy="568894"/>
          </a:xfrm>
          <a:prstGeom prst="rect">
            <a:avLst/>
          </a:prstGeom>
          <a:solidFill>
            <a:srgbClr val="FFCE3C"/>
          </a:solidFill>
        </p:spPr>
        <p:txBody>
          <a:bodyPr wrap="square" rtlCol="0">
            <a:spAutoFit/>
          </a:bodyPr>
          <a:lstStyle/>
          <a:p>
            <a:endParaRPr lang="fr-F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837724" y="662107"/>
            <a:ext cx="12954952" cy="1408033"/>
          </a:xfrm>
          <a:prstGeom prst="rect">
            <a:avLst/>
          </a:prstGeom>
          <a:noFill/>
          <a:ln/>
        </p:spPr>
        <p:txBody>
          <a:bodyPr wrap="square" lIns="0" tIns="0" rIns="0" bIns="0" rtlCol="0" anchor="t"/>
          <a:lstStyle/>
          <a:p>
            <a:pPr>
              <a:lnSpc>
                <a:spcPts val="5000"/>
              </a:lnSpc>
            </a:pPr>
            <a:r>
              <a:rPr lang="en-US" sz="3600" dirty="0">
                <a:solidFill>
                  <a:schemeClr val="accent4"/>
                </a:solidFill>
                <a:latin typeface="Unbounded" pitchFamily="34" charset="0"/>
              </a:rPr>
              <a:t>Telophase: Nuclear Envelope Reformation</a:t>
            </a:r>
          </a:p>
        </p:txBody>
      </p:sp>
      <p:pic>
        <p:nvPicPr>
          <p:cNvPr id="3" name="Image 0" descr="preencoded.png"/>
          <p:cNvPicPr>
            <a:picLocks noChangeAspect="1"/>
          </p:cNvPicPr>
          <p:nvPr/>
        </p:nvPicPr>
        <p:blipFill>
          <a:blip r:embed="rId3"/>
          <a:stretch>
            <a:fillRect/>
          </a:stretch>
        </p:blipFill>
        <p:spPr>
          <a:xfrm>
            <a:off x="837724" y="2548890"/>
            <a:ext cx="598408" cy="598408"/>
          </a:xfrm>
          <a:prstGeom prst="rect">
            <a:avLst/>
          </a:prstGeom>
        </p:spPr>
      </p:pic>
      <p:sp>
        <p:nvSpPr>
          <p:cNvPr id="4" name="Text 1"/>
          <p:cNvSpPr/>
          <p:nvPr/>
        </p:nvSpPr>
        <p:spPr>
          <a:xfrm>
            <a:off x="837724" y="3386614"/>
            <a:ext cx="4078962" cy="703898"/>
          </a:xfrm>
          <a:prstGeom prst="rect">
            <a:avLst/>
          </a:prstGeom>
          <a:noFill/>
          <a:ln/>
        </p:spPr>
        <p:txBody>
          <a:bodyPr wrap="square" lIns="0" tIns="0" rIns="0" bIns="0" rtlCol="0" anchor="t"/>
          <a:lstStyle/>
          <a:p>
            <a:pPr marL="0" indent="0" algn="l">
              <a:lnSpc>
                <a:spcPts val="2750"/>
              </a:lnSpc>
              <a:buNone/>
            </a:pPr>
            <a:r>
              <a:rPr lang="en-US" sz="2200" dirty="0">
                <a:solidFill>
                  <a:srgbClr val="CAD6DE"/>
                </a:solidFill>
                <a:latin typeface="Unbounded" pitchFamily="34" charset="0"/>
                <a:ea typeface="Unbounded" pitchFamily="34" charset="-122"/>
                <a:cs typeface="Unbounded" pitchFamily="34" charset="-120"/>
              </a:rPr>
              <a:t>Nuclear Envelope Reassembly</a:t>
            </a:r>
            <a:endParaRPr lang="en-US" sz="2200" dirty="0"/>
          </a:p>
        </p:txBody>
      </p:sp>
      <p:sp>
        <p:nvSpPr>
          <p:cNvPr id="5" name="Text 2"/>
          <p:cNvSpPr/>
          <p:nvPr/>
        </p:nvSpPr>
        <p:spPr>
          <a:xfrm>
            <a:off x="837724" y="4234101"/>
            <a:ext cx="4078962" cy="1532096"/>
          </a:xfrm>
          <a:prstGeom prst="rect">
            <a:avLst/>
          </a:prstGeom>
          <a:noFill/>
          <a:ln/>
        </p:spPr>
        <p:txBody>
          <a:bodyPr wrap="square" lIns="0" tIns="0" rIns="0" bIns="0" rtlCol="0" anchor="t"/>
          <a:lstStyle/>
          <a:p>
            <a:pPr marL="0" indent="0" algn="l">
              <a:lnSpc>
                <a:spcPts val="3000"/>
              </a:lnSpc>
              <a:buNone/>
            </a:pPr>
            <a:r>
              <a:rPr lang="en-US" sz="1850" dirty="0">
                <a:solidFill>
                  <a:srgbClr val="CAD6DE"/>
                </a:solidFill>
                <a:latin typeface="Cabin" pitchFamily="34" charset="0"/>
                <a:ea typeface="Cabin" pitchFamily="34" charset="-122"/>
                <a:cs typeface="Cabin" pitchFamily="34" charset="-120"/>
              </a:rPr>
              <a:t>Fragments of the nuclear envelope begin to reassemble around each set of separated chromosomes, reforming the nuclear compartment.</a:t>
            </a:r>
            <a:endParaRPr lang="en-US" sz="1850" dirty="0"/>
          </a:p>
        </p:txBody>
      </p:sp>
      <p:pic>
        <p:nvPicPr>
          <p:cNvPr id="6" name="Image 1" descr="preencoded.png"/>
          <p:cNvPicPr>
            <a:picLocks noChangeAspect="1"/>
          </p:cNvPicPr>
          <p:nvPr/>
        </p:nvPicPr>
        <p:blipFill>
          <a:blip r:embed="rId4"/>
          <a:stretch>
            <a:fillRect/>
          </a:stretch>
        </p:blipFill>
        <p:spPr>
          <a:xfrm>
            <a:off x="5275659" y="2548890"/>
            <a:ext cx="598408" cy="598408"/>
          </a:xfrm>
          <a:prstGeom prst="rect">
            <a:avLst/>
          </a:prstGeom>
        </p:spPr>
      </p:pic>
      <p:sp>
        <p:nvSpPr>
          <p:cNvPr id="7" name="Text 3"/>
          <p:cNvSpPr/>
          <p:nvPr/>
        </p:nvSpPr>
        <p:spPr>
          <a:xfrm>
            <a:off x="5275659" y="3386614"/>
            <a:ext cx="4078962" cy="703898"/>
          </a:xfrm>
          <a:prstGeom prst="rect">
            <a:avLst/>
          </a:prstGeom>
          <a:noFill/>
          <a:ln/>
        </p:spPr>
        <p:txBody>
          <a:bodyPr wrap="square" lIns="0" tIns="0" rIns="0" bIns="0" rtlCol="0" anchor="t"/>
          <a:lstStyle/>
          <a:p>
            <a:pPr marL="0" indent="0" algn="l">
              <a:lnSpc>
                <a:spcPts val="2750"/>
              </a:lnSpc>
              <a:buNone/>
            </a:pPr>
            <a:r>
              <a:rPr lang="en-US" sz="2200" dirty="0">
                <a:solidFill>
                  <a:srgbClr val="CAD6DE"/>
                </a:solidFill>
                <a:latin typeface="Unbounded" pitchFamily="34" charset="0"/>
                <a:ea typeface="Unbounded" pitchFamily="34" charset="-122"/>
                <a:cs typeface="Unbounded" pitchFamily="34" charset="-120"/>
              </a:rPr>
              <a:t>Chromosome Decondensation</a:t>
            </a:r>
            <a:endParaRPr lang="en-US" sz="2200" dirty="0"/>
          </a:p>
        </p:txBody>
      </p:sp>
      <p:sp>
        <p:nvSpPr>
          <p:cNvPr id="8" name="Text 4"/>
          <p:cNvSpPr/>
          <p:nvPr/>
        </p:nvSpPr>
        <p:spPr>
          <a:xfrm>
            <a:off x="5275659" y="4234101"/>
            <a:ext cx="4078962" cy="1532096"/>
          </a:xfrm>
          <a:prstGeom prst="rect">
            <a:avLst/>
          </a:prstGeom>
          <a:noFill/>
          <a:ln/>
        </p:spPr>
        <p:txBody>
          <a:bodyPr wrap="square" lIns="0" tIns="0" rIns="0" bIns="0" rtlCol="0" anchor="t"/>
          <a:lstStyle/>
          <a:p>
            <a:pPr marL="0" indent="0" algn="l">
              <a:lnSpc>
                <a:spcPts val="3000"/>
              </a:lnSpc>
              <a:buNone/>
            </a:pPr>
            <a:r>
              <a:rPr lang="en-US" sz="1850" dirty="0">
                <a:solidFill>
                  <a:srgbClr val="CAD6DE"/>
                </a:solidFill>
                <a:latin typeface="Cabin" pitchFamily="34" charset="0"/>
                <a:ea typeface="Cabin" pitchFamily="34" charset="-122"/>
                <a:cs typeface="Cabin" pitchFamily="34" charset="-120"/>
              </a:rPr>
              <a:t>The tightly condensed chromosomes begin to unwind and return to their interphase state, allowing for gene expression to resume.</a:t>
            </a:r>
            <a:endParaRPr lang="en-US" sz="1850" dirty="0"/>
          </a:p>
        </p:txBody>
      </p:sp>
      <p:pic>
        <p:nvPicPr>
          <p:cNvPr id="9" name="Image 2" descr="preencoded.png"/>
          <p:cNvPicPr>
            <a:picLocks noChangeAspect="1"/>
          </p:cNvPicPr>
          <p:nvPr/>
        </p:nvPicPr>
        <p:blipFill>
          <a:blip r:embed="rId5"/>
          <a:stretch>
            <a:fillRect/>
          </a:stretch>
        </p:blipFill>
        <p:spPr>
          <a:xfrm>
            <a:off x="9713595" y="2548890"/>
            <a:ext cx="598408" cy="598408"/>
          </a:xfrm>
          <a:prstGeom prst="rect">
            <a:avLst/>
          </a:prstGeom>
        </p:spPr>
      </p:pic>
      <p:sp>
        <p:nvSpPr>
          <p:cNvPr id="10" name="Text 5"/>
          <p:cNvSpPr/>
          <p:nvPr/>
        </p:nvSpPr>
        <p:spPr>
          <a:xfrm>
            <a:off x="9713595" y="3386614"/>
            <a:ext cx="3458408" cy="351949"/>
          </a:xfrm>
          <a:prstGeom prst="rect">
            <a:avLst/>
          </a:prstGeom>
          <a:noFill/>
          <a:ln/>
        </p:spPr>
        <p:txBody>
          <a:bodyPr wrap="none" lIns="0" tIns="0" rIns="0" bIns="0" rtlCol="0" anchor="t"/>
          <a:lstStyle/>
          <a:p>
            <a:pPr marL="0" indent="0" algn="l">
              <a:lnSpc>
                <a:spcPts val="2750"/>
              </a:lnSpc>
              <a:buNone/>
            </a:pPr>
            <a:r>
              <a:rPr lang="en-US" sz="2200" dirty="0">
                <a:solidFill>
                  <a:srgbClr val="CAD6DE"/>
                </a:solidFill>
                <a:latin typeface="Unbounded" pitchFamily="34" charset="0"/>
                <a:ea typeface="Unbounded" pitchFamily="34" charset="-122"/>
                <a:cs typeface="Unbounded" pitchFamily="34" charset="-120"/>
              </a:rPr>
              <a:t>Spindle Disassembly</a:t>
            </a:r>
            <a:endParaRPr lang="en-US" sz="2200" dirty="0"/>
          </a:p>
        </p:txBody>
      </p:sp>
      <p:sp>
        <p:nvSpPr>
          <p:cNvPr id="11" name="Text 6"/>
          <p:cNvSpPr/>
          <p:nvPr/>
        </p:nvSpPr>
        <p:spPr>
          <a:xfrm>
            <a:off x="9713595" y="3882152"/>
            <a:ext cx="4079081" cy="1532096"/>
          </a:xfrm>
          <a:prstGeom prst="rect">
            <a:avLst/>
          </a:prstGeom>
          <a:noFill/>
          <a:ln/>
        </p:spPr>
        <p:txBody>
          <a:bodyPr wrap="square" lIns="0" tIns="0" rIns="0" bIns="0" rtlCol="0" anchor="t"/>
          <a:lstStyle/>
          <a:p>
            <a:pPr marL="0" indent="0" algn="l">
              <a:lnSpc>
                <a:spcPts val="3000"/>
              </a:lnSpc>
              <a:buNone/>
            </a:pPr>
            <a:r>
              <a:rPr lang="en-US" sz="1850" dirty="0">
                <a:solidFill>
                  <a:srgbClr val="CAD6DE"/>
                </a:solidFill>
                <a:latin typeface="Cabin" pitchFamily="34" charset="0"/>
                <a:ea typeface="Cabin" pitchFamily="34" charset="-122"/>
                <a:cs typeface="Cabin" pitchFamily="34" charset="-120"/>
              </a:rPr>
              <a:t>The mitotic spindle begins to break down as microtubules depolymerize, signaling the end of chromosome movement.</a:t>
            </a:r>
            <a:endParaRPr lang="en-US" sz="1850" dirty="0"/>
          </a:p>
        </p:txBody>
      </p:sp>
      <p:sp>
        <p:nvSpPr>
          <p:cNvPr id="12" name="Text 7"/>
          <p:cNvSpPr/>
          <p:nvPr/>
        </p:nvSpPr>
        <p:spPr>
          <a:xfrm>
            <a:off x="837724" y="6035397"/>
            <a:ext cx="12954952" cy="1532096"/>
          </a:xfrm>
          <a:prstGeom prst="rect">
            <a:avLst/>
          </a:prstGeom>
          <a:noFill/>
          <a:ln/>
        </p:spPr>
        <p:txBody>
          <a:bodyPr wrap="square" lIns="0" tIns="0" rIns="0" bIns="0" rtlCol="0" anchor="t"/>
          <a:lstStyle/>
          <a:p>
            <a:pPr marL="0" indent="0">
              <a:lnSpc>
                <a:spcPts val="3000"/>
              </a:lnSpc>
              <a:buNone/>
            </a:pPr>
            <a:r>
              <a:rPr lang="en-US" sz="1850" dirty="0">
                <a:solidFill>
                  <a:srgbClr val="CAD6DE"/>
                </a:solidFill>
                <a:latin typeface="Cabin" pitchFamily="34" charset="0"/>
                <a:ea typeface="Cabin" pitchFamily="34" charset="-122"/>
                <a:cs typeface="Cabin" pitchFamily="34" charset="-120"/>
              </a:rPr>
              <a:t>Telophase marks the final stage of mitosis, where the cell begins to reestablish its interphase organization. The reformation of the nuclear envelope around each set of chromosomes recreates the distinct nuclear compartment, essential for proper gene regulation. As chromosomes decondense, they become accessible for transcription, allowing the cell to resume normal metabolic activities. The disassembly of the mitotic spindle signals the transition to cytokinesis, the physical division of the cell.</a:t>
            </a:r>
            <a:endParaRPr lang="en-US" sz="1850" dirty="0"/>
          </a:p>
        </p:txBody>
      </p:sp>
      <p:sp>
        <p:nvSpPr>
          <p:cNvPr id="13" name="ZoneTexte 12">
            <a:extLst>
              <a:ext uri="{FF2B5EF4-FFF2-40B4-BE49-F238E27FC236}">
                <a16:creationId xmlns:a16="http://schemas.microsoft.com/office/drawing/2014/main" id="{B3C4001A-B64C-22BB-7FB2-63B0BB0D30F0}"/>
              </a:ext>
            </a:extLst>
          </p:cNvPr>
          <p:cNvSpPr txBox="1"/>
          <p:nvPr/>
        </p:nvSpPr>
        <p:spPr>
          <a:xfrm>
            <a:off x="0" y="7646504"/>
            <a:ext cx="14630400" cy="568894"/>
          </a:xfrm>
          <a:prstGeom prst="rect">
            <a:avLst/>
          </a:prstGeom>
          <a:solidFill>
            <a:srgbClr val="FFCE3C"/>
          </a:solidFill>
        </p:spPr>
        <p:txBody>
          <a:bodyPr wrap="square" rtlCol="0">
            <a:spAutoFit/>
          </a:bodyPr>
          <a:lstStyle/>
          <a:p>
            <a:endParaRPr lang="fr-FR" dirty="0"/>
          </a:p>
        </p:txBody>
      </p:sp>
      <p:sp>
        <p:nvSpPr>
          <p:cNvPr id="14" name="ZoneTexte 13">
            <a:extLst>
              <a:ext uri="{FF2B5EF4-FFF2-40B4-BE49-F238E27FC236}">
                <a16:creationId xmlns:a16="http://schemas.microsoft.com/office/drawing/2014/main" id="{AFF0599F-ED1F-F087-70EA-03D62CA8B31F}"/>
              </a:ext>
            </a:extLst>
          </p:cNvPr>
          <p:cNvSpPr txBox="1"/>
          <p:nvPr/>
        </p:nvSpPr>
        <p:spPr>
          <a:xfrm>
            <a:off x="0" y="950"/>
            <a:ext cx="14630400" cy="568894"/>
          </a:xfrm>
          <a:prstGeom prst="rect">
            <a:avLst/>
          </a:prstGeom>
          <a:solidFill>
            <a:srgbClr val="FFCE3C"/>
          </a:solidFill>
        </p:spPr>
        <p:txBody>
          <a:bodyPr wrap="square" rtlCol="0">
            <a:spAutoFit/>
          </a:bodyPr>
          <a:lstStyle/>
          <a:p>
            <a:endParaRPr lang="fr-FR"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TotalTime>
  <Words>1594</Words>
  <Application>Microsoft Office PowerPoint</Application>
  <PresentationFormat>Personnalisé</PresentationFormat>
  <Paragraphs>108</Paragraphs>
  <Slides>10</Slides>
  <Notes>10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10</vt:i4>
      </vt:variant>
    </vt:vector>
  </HeadingPairs>
  <TitlesOfParts>
    <vt:vector size="15" baseType="lpstr">
      <vt:lpstr>Unbounded</vt:lpstr>
      <vt:lpstr>Cabin Bold</vt:lpstr>
      <vt:lpstr>Cabin</vt:lpstr>
      <vt:lpstr>Arial</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ranamouderas@gmail.com</cp:lastModifiedBy>
  <cp:revision>3</cp:revision>
  <dcterms:created xsi:type="dcterms:W3CDTF">2024-10-22T22:37:13Z</dcterms:created>
  <dcterms:modified xsi:type="dcterms:W3CDTF">2024-11-30T11:06:04Z</dcterms:modified>
</cp:coreProperties>
</file>