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3"/>
  </p:notesMasterIdLst>
  <p:sldIdLst>
    <p:sldId id="256" r:id="rId2"/>
    <p:sldId id="264" r:id="rId3"/>
    <p:sldId id="257" r:id="rId4"/>
    <p:sldId id="304" r:id="rId5"/>
    <p:sldId id="300" r:id="rId6"/>
    <p:sldId id="260" r:id="rId7"/>
    <p:sldId id="265" r:id="rId8"/>
    <p:sldId id="266" r:id="rId9"/>
    <p:sldId id="302" r:id="rId10"/>
    <p:sldId id="269" r:id="rId11"/>
    <p:sldId id="303" r:id="rId12"/>
    <p:sldId id="273" r:id="rId13"/>
    <p:sldId id="284" r:id="rId14"/>
    <p:sldId id="275" r:id="rId15"/>
    <p:sldId id="281" r:id="rId16"/>
    <p:sldId id="276" r:id="rId17"/>
    <p:sldId id="282" r:id="rId18"/>
    <p:sldId id="277" r:id="rId19"/>
    <p:sldId id="301" r:id="rId20"/>
    <p:sldId id="278" r:id="rId21"/>
    <p:sldId id="279" r:id="rId22"/>
    <p:sldId id="294" r:id="rId23"/>
    <p:sldId id="259" r:id="rId24"/>
    <p:sldId id="299" r:id="rId25"/>
    <p:sldId id="286" r:id="rId26"/>
    <p:sldId id="287" r:id="rId27"/>
    <p:sldId id="288" r:id="rId28"/>
    <p:sldId id="289" r:id="rId29"/>
    <p:sldId id="295" r:id="rId30"/>
    <p:sldId id="296" r:id="rId31"/>
    <p:sldId id="298" r:id="rId3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237" autoAdjust="0"/>
  </p:normalViewPr>
  <p:slideViewPr>
    <p:cSldViewPr>
      <p:cViewPr varScale="1">
        <p:scale>
          <a:sx n="63" d="100"/>
          <a:sy n="63" d="100"/>
        </p:scale>
        <p:origin x="137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1D490C-E12E-480C-9C4B-218417B86EA3}" type="doc">
      <dgm:prSet loTypeId="urn:microsoft.com/office/officeart/2005/8/layout/hierarchy1" loCatId="hierarchy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DA59B85-48C9-49A8-BDE6-EA010C1F2100}">
      <dgm:prSet phldrT="[Texte]" custT="1"/>
      <dgm:spPr/>
      <dgm:t>
        <a:bodyPr/>
        <a:lstStyle/>
        <a:p>
          <a:r>
            <a:rPr lang="en-AU" sz="1400" b="1" dirty="0"/>
            <a:t>Voies d’administration </a:t>
          </a:r>
          <a:endParaRPr lang="fr-FR" sz="1400" b="1" dirty="0"/>
        </a:p>
      </dgm:t>
    </dgm:pt>
    <dgm:pt modelId="{7364454F-78FC-4212-AAD7-B4844E6E9CB8}" type="parTrans" cxnId="{5E5D4194-CC0F-4FBE-9F4A-4D99330BEAAA}">
      <dgm:prSet/>
      <dgm:spPr/>
      <dgm:t>
        <a:bodyPr/>
        <a:lstStyle/>
        <a:p>
          <a:endParaRPr lang="fr-FR"/>
        </a:p>
      </dgm:t>
    </dgm:pt>
    <dgm:pt modelId="{26502493-14F3-4368-9CBC-3A5608962D50}" type="sibTrans" cxnId="{5E5D4194-CC0F-4FBE-9F4A-4D99330BEAAA}">
      <dgm:prSet/>
      <dgm:spPr/>
      <dgm:t>
        <a:bodyPr/>
        <a:lstStyle/>
        <a:p>
          <a:endParaRPr lang="fr-FR"/>
        </a:p>
      </dgm:t>
    </dgm:pt>
    <dgm:pt modelId="{BE5D9E3A-B06E-4197-875D-C9DE60E64CF7}">
      <dgm:prSet phldrT="[Texte]"/>
      <dgm:spPr/>
      <dgm:t>
        <a:bodyPr/>
        <a:lstStyle/>
        <a:p>
          <a:r>
            <a:rPr lang="fr-FR" dirty="0"/>
            <a:t> </a:t>
          </a:r>
          <a:r>
            <a:rPr lang="fr-FR" b="1" dirty="0"/>
            <a:t>Générales</a:t>
          </a:r>
        </a:p>
        <a:p>
          <a:r>
            <a:rPr lang="fr-FR" b="1" dirty="0"/>
            <a:t>(systémiques</a:t>
          </a:r>
          <a:r>
            <a:rPr lang="en-AU" b="1" dirty="0"/>
            <a:t>)</a:t>
          </a:r>
          <a:endParaRPr lang="fr-FR" b="1" dirty="0"/>
        </a:p>
      </dgm:t>
    </dgm:pt>
    <dgm:pt modelId="{EE9AD2EC-4FF7-44B1-AC22-F0A2AB81BEB2}" type="parTrans" cxnId="{D8C21337-3D72-4C95-9EB2-3E4002380AEC}">
      <dgm:prSet/>
      <dgm:spPr/>
      <dgm:t>
        <a:bodyPr/>
        <a:lstStyle/>
        <a:p>
          <a:endParaRPr lang="fr-FR"/>
        </a:p>
      </dgm:t>
    </dgm:pt>
    <dgm:pt modelId="{F5D745B7-C048-4D58-B402-E940BEC8146E}" type="sibTrans" cxnId="{D8C21337-3D72-4C95-9EB2-3E4002380AEC}">
      <dgm:prSet/>
      <dgm:spPr/>
      <dgm:t>
        <a:bodyPr/>
        <a:lstStyle/>
        <a:p>
          <a:endParaRPr lang="fr-FR"/>
        </a:p>
      </dgm:t>
    </dgm:pt>
    <dgm:pt modelId="{B2C2B090-A7F9-4257-84F5-A4BCAAC9DAE3}">
      <dgm:prSet phldrT="[Texte]"/>
      <dgm:spPr/>
      <dgm:t>
        <a:bodyPr/>
        <a:lstStyle/>
        <a:p>
          <a:r>
            <a:rPr lang="fr-FR" b="1" u="none" dirty="0"/>
            <a:t>voies entérales (digestives)</a:t>
          </a:r>
          <a:endParaRPr lang="fr-FR" u="none" dirty="0"/>
        </a:p>
      </dgm:t>
    </dgm:pt>
    <dgm:pt modelId="{AB74DB8F-818F-4BA3-A579-CAC0E17F31EB}" type="parTrans" cxnId="{60B960A8-6718-48E2-B293-444B779E2542}">
      <dgm:prSet/>
      <dgm:spPr/>
      <dgm:t>
        <a:bodyPr/>
        <a:lstStyle/>
        <a:p>
          <a:endParaRPr lang="fr-FR"/>
        </a:p>
      </dgm:t>
    </dgm:pt>
    <dgm:pt modelId="{1DE4E5F5-B5D7-4CD6-8808-34F10324E6C1}" type="sibTrans" cxnId="{60B960A8-6718-48E2-B293-444B779E2542}">
      <dgm:prSet/>
      <dgm:spPr/>
      <dgm:t>
        <a:bodyPr/>
        <a:lstStyle/>
        <a:p>
          <a:endParaRPr lang="fr-FR"/>
        </a:p>
      </dgm:t>
    </dgm:pt>
    <dgm:pt modelId="{49DD225E-7DE7-4D04-8E9D-B76B3E175B81}">
      <dgm:prSet phldrT="[Texte]"/>
      <dgm:spPr/>
      <dgm:t>
        <a:bodyPr/>
        <a:lstStyle/>
        <a:p>
          <a:r>
            <a:rPr lang="fr-FR" b="1" u="none" dirty="0"/>
            <a:t>voies parentérales</a:t>
          </a:r>
          <a:endParaRPr lang="fr-FR" u="none" dirty="0"/>
        </a:p>
      </dgm:t>
    </dgm:pt>
    <dgm:pt modelId="{31E414EE-A626-4446-A327-27E13DB5C3A8}" type="parTrans" cxnId="{D086A8FB-6C4D-446F-BF46-580663374CE7}">
      <dgm:prSet/>
      <dgm:spPr/>
      <dgm:t>
        <a:bodyPr/>
        <a:lstStyle/>
        <a:p>
          <a:endParaRPr lang="fr-FR"/>
        </a:p>
      </dgm:t>
    </dgm:pt>
    <dgm:pt modelId="{94FD7A3E-E0AF-4A4F-9CF4-D0173149EDCC}" type="sibTrans" cxnId="{D086A8FB-6C4D-446F-BF46-580663374CE7}">
      <dgm:prSet/>
      <dgm:spPr/>
      <dgm:t>
        <a:bodyPr/>
        <a:lstStyle/>
        <a:p>
          <a:endParaRPr lang="fr-FR"/>
        </a:p>
      </dgm:t>
    </dgm:pt>
    <dgm:pt modelId="{A1F175E0-3547-4290-9848-99F3FC1DDEAA}">
      <dgm:prSet phldrT="[Texte]"/>
      <dgm:spPr/>
      <dgm:t>
        <a:bodyPr/>
        <a:lstStyle/>
        <a:p>
          <a:r>
            <a:rPr lang="fr-FR" b="1" dirty="0"/>
            <a:t>Locales</a:t>
          </a:r>
        </a:p>
      </dgm:t>
    </dgm:pt>
    <dgm:pt modelId="{07420B64-704A-4978-96DC-C5A9A6119272}" type="parTrans" cxnId="{CF7BAB39-CF56-4BFB-8796-6C8BA7696257}">
      <dgm:prSet/>
      <dgm:spPr/>
      <dgm:t>
        <a:bodyPr/>
        <a:lstStyle/>
        <a:p>
          <a:endParaRPr lang="fr-FR"/>
        </a:p>
      </dgm:t>
    </dgm:pt>
    <dgm:pt modelId="{05C1F342-3FD0-4865-BA28-087CF5AEF85E}" type="sibTrans" cxnId="{CF7BAB39-CF56-4BFB-8796-6C8BA7696257}">
      <dgm:prSet/>
      <dgm:spPr/>
      <dgm:t>
        <a:bodyPr/>
        <a:lstStyle/>
        <a:p>
          <a:endParaRPr lang="fr-FR"/>
        </a:p>
      </dgm:t>
    </dgm:pt>
    <dgm:pt modelId="{38875D70-2450-422F-BF0A-96B8FEE53CA6}">
      <dgm:prSet/>
      <dgm:spPr/>
      <dgm:t>
        <a:bodyPr/>
        <a:lstStyle/>
        <a:p>
          <a:r>
            <a:rPr lang="en-AU" b="1" dirty="0"/>
            <a:t>I.V</a:t>
          </a:r>
          <a:endParaRPr lang="fr-FR" b="1" dirty="0"/>
        </a:p>
      </dgm:t>
    </dgm:pt>
    <dgm:pt modelId="{9B7779EF-E57B-41BF-8BD8-68DBF8BCCB8C}" type="parTrans" cxnId="{2EFBEC4A-95C9-4EA3-BE9A-E831B0D55EF2}">
      <dgm:prSet/>
      <dgm:spPr/>
      <dgm:t>
        <a:bodyPr/>
        <a:lstStyle/>
        <a:p>
          <a:endParaRPr lang="fr-FR"/>
        </a:p>
      </dgm:t>
    </dgm:pt>
    <dgm:pt modelId="{34215539-5D87-4452-BBB8-A7AF6EB79BE2}" type="sibTrans" cxnId="{2EFBEC4A-95C9-4EA3-BE9A-E831B0D55EF2}">
      <dgm:prSet/>
      <dgm:spPr/>
      <dgm:t>
        <a:bodyPr/>
        <a:lstStyle/>
        <a:p>
          <a:endParaRPr lang="fr-FR"/>
        </a:p>
      </dgm:t>
    </dgm:pt>
    <dgm:pt modelId="{DE1B98D0-C890-4366-A24E-9196667CEB31}">
      <dgm:prSet/>
      <dgm:spPr/>
      <dgm:t>
        <a:bodyPr/>
        <a:lstStyle/>
        <a:p>
          <a:r>
            <a:rPr lang="en-AU" b="1" dirty="0"/>
            <a:t>I.M</a:t>
          </a:r>
          <a:endParaRPr lang="fr-FR" b="1" dirty="0"/>
        </a:p>
      </dgm:t>
    </dgm:pt>
    <dgm:pt modelId="{1057324F-8865-469B-A6A5-01890AD02E1F}" type="parTrans" cxnId="{3C45389B-85B5-4C48-B415-351F43DDA18C}">
      <dgm:prSet/>
      <dgm:spPr/>
      <dgm:t>
        <a:bodyPr/>
        <a:lstStyle/>
        <a:p>
          <a:endParaRPr lang="fr-FR"/>
        </a:p>
      </dgm:t>
    </dgm:pt>
    <dgm:pt modelId="{408E5316-3E95-4848-A2F1-2A6E9828C0A2}" type="sibTrans" cxnId="{3C45389B-85B5-4C48-B415-351F43DDA18C}">
      <dgm:prSet/>
      <dgm:spPr/>
      <dgm:t>
        <a:bodyPr/>
        <a:lstStyle/>
        <a:p>
          <a:endParaRPr lang="fr-FR"/>
        </a:p>
      </dgm:t>
    </dgm:pt>
    <dgm:pt modelId="{76CE1E2C-AE58-4D86-ACF1-2484751A1B19}">
      <dgm:prSet/>
      <dgm:spPr/>
      <dgm:t>
        <a:bodyPr/>
        <a:lstStyle/>
        <a:p>
          <a:r>
            <a:rPr lang="en-AU" b="1" dirty="0"/>
            <a:t>Orale </a:t>
          </a:r>
          <a:endParaRPr lang="fr-FR" b="1" dirty="0"/>
        </a:p>
      </dgm:t>
    </dgm:pt>
    <dgm:pt modelId="{913D2E5E-22D7-4D88-B405-3B0ED69A337D}" type="parTrans" cxnId="{2B720A0E-4931-41BC-9F17-820968046376}">
      <dgm:prSet/>
      <dgm:spPr/>
      <dgm:t>
        <a:bodyPr/>
        <a:lstStyle/>
        <a:p>
          <a:endParaRPr lang="fr-FR"/>
        </a:p>
      </dgm:t>
    </dgm:pt>
    <dgm:pt modelId="{19684006-C7BD-4EDF-9C05-5C96903A20BA}" type="sibTrans" cxnId="{2B720A0E-4931-41BC-9F17-820968046376}">
      <dgm:prSet/>
      <dgm:spPr/>
      <dgm:t>
        <a:bodyPr/>
        <a:lstStyle/>
        <a:p>
          <a:endParaRPr lang="fr-FR"/>
        </a:p>
      </dgm:t>
    </dgm:pt>
    <dgm:pt modelId="{DA203C97-F77B-45B4-A93A-8B7CA00A1589}">
      <dgm:prSet/>
      <dgm:spPr/>
      <dgm:t>
        <a:bodyPr/>
        <a:lstStyle/>
        <a:p>
          <a:r>
            <a:rPr lang="en-AU" b="1" dirty="0"/>
            <a:t>Sublinguale</a:t>
          </a:r>
          <a:endParaRPr lang="fr-FR" b="1" dirty="0"/>
        </a:p>
      </dgm:t>
    </dgm:pt>
    <dgm:pt modelId="{35089620-6706-4072-8148-9245E79CE64F}" type="parTrans" cxnId="{92CD53A7-7750-4F0E-80B9-6FCD4097C935}">
      <dgm:prSet/>
      <dgm:spPr/>
      <dgm:t>
        <a:bodyPr/>
        <a:lstStyle/>
        <a:p>
          <a:endParaRPr lang="fr-FR"/>
        </a:p>
      </dgm:t>
    </dgm:pt>
    <dgm:pt modelId="{C2A713B9-DA7A-40FC-8D10-FCA215876E61}" type="sibTrans" cxnId="{92CD53A7-7750-4F0E-80B9-6FCD4097C935}">
      <dgm:prSet/>
      <dgm:spPr/>
      <dgm:t>
        <a:bodyPr/>
        <a:lstStyle/>
        <a:p>
          <a:endParaRPr lang="fr-FR"/>
        </a:p>
      </dgm:t>
    </dgm:pt>
    <dgm:pt modelId="{09168458-1640-4D76-A530-73073880B75E}">
      <dgm:prSet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AU" b="1" dirty="0"/>
            <a:t>Rectale</a:t>
          </a:r>
          <a:endParaRPr lang="fr-FR" b="1" dirty="0"/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dirty="0"/>
        </a:p>
      </dgm:t>
    </dgm:pt>
    <dgm:pt modelId="{A6960A73-2E55-4778-B14C-D8E9CEF1E485}" type="parTrans" cxnId="{3C664A91-FD61-480F-8E11-DE9E9108E9CC}">
      <dgm:prSet/>
      <dgm:spPr/>
      <dgm:t>
        <a:bodyPr/>
        <a:lstStyle/>
        <a:p>
          <a:endParaRPr lang="fr-FR"/>
        </a:p>
      </dgm:t>
    </dgm:pt>
    <dgm:pt modelId="{E056183F-068C-4886-9FB7-4D35A61B798C}" type="sibTrans" cxnId="{3C664A91-FD61-480F-8E11-DE9E9108E9CC}">
      <dgm:prSet/>
      <dgm:spPr/>
      <dgm:t>
        <a:bodyPr/>
        <a:lstStyle/>
        <a:p>
          <a:endParaRPr lang="fr-FR"/>
        </a:p>
      </dgm:t>
    </dgm:pt>
    <dgm:pt modelId="{B084C195-9B6A-428E-967F-351030DB06F6}">
      <dgm:prSet/>
      <dgm:spPr/>
      <dgm:t>
        <a:bodyPr/>
        <a:lstStyle/>
        <a:p>
          <a:r>
            <a:rPr lang="en-AU" b="1" dirty="0"/>
            <a:t>S.C</a:t>
          </a:r>
          <a:endParaRPr lang="fr-FR" b="1" dirty="0"/>
        </a:p>
      </dgm:t>
    </dgm:pt>
    <dgm:pt modelId="{13AE219B-9267-482E-8A6A-C44BD8C4925E}" type="parTrans" cxnId="{8904D446-D272-4BE8-BD28-A96BA075D855}">
      <dgm:prSet/>
      <dgm:spPr/>
      <dgm:t>
        <a:bodyPr/>
        <a:lstStyle/>
        <a:p>
          <a:endParaRPr lang="fr-FR"/>
        </a:p>
      </dgm:t>
    </dgm:pt>
    <dgm:pt modelId="{FD53DA75-DA56-4804-8D4F-651B8F1E4627}" type="sibTrans" cxnId="{8904D446-D272-4BE8-BD28-A96BA075D855}">
      <dgm:prSet/>
      <dgm:spPr/>
      <dgm:t>
        <a:bodyPr/>
        <a:lstStyle/>
        <a:p>
          <a:endParaRPr lang="fr-FR"/>
        </a:p>
      </dgm:t>
    </dgm:pt>
    <dgm:pt modelId="{5A9BE6F9-976B-4D52-B0BA-20594A1107DD}" type="pres">
      <dgm:prSet presAssocID="{7C1D490C-E12E-480C-9C4B-218417B86EA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D9833B9-379A-4B8F-83A3-F17D5DAFAFF6}" type="pres">
      <dgm:prSet presAssocID="{6DA59B85-48C9-49A8-BDE6-EA010C1F2100}" presName="hierRoot1" presStyleCnt="0"/>
      <dgm:spPr/>
    </dgm:pt>
    <dgm:pt modelId="{492BB368-2964-4BAD-A25F-354D257BA912}" type="pres">
      <dgm:prSet presAssocID="{6DA59B85-48C9-49A8-BDE6-EA010C1F2100}" presName="composite" presStyleCnt="0"/>
      <dgm:spPr/>
    </dgm:pt>
    <dgm:pt modelId="{5AD273AB-5ECD-4193-A800-552F9FCC76CD}" type="pres">
      <dgm:prSet presAssocID="{6DA59B85-48C9-49A8-BDE6-EA010C1F2100}" presName="background" presStyleLbl="node0" presStyleIdx="0" presStyleCnt="1"/>
      <dgm:spPr/>
    </dgm:pt>
    <dgm:pt modelId="{6FC08E4B-3611-4E59-BF73-E3D0A877B95F}" type="pres">
      <dgm:prSet presAssocID="{6DA59B85-48C9-49A8-BDE6-EA010C1F2100}" presName="text" presStyleLbl="fgAcc0" presStyleIdx="0" presStyleCnt="1" custScaleX="159531">
        <dgm:presLayoutVars>
          <dgm:chPref val="3"/>
        </dgm:presLayoutVars>
      </dgm:prSet>
      <dgm:spPr/>
    </dgm:pt>
    <dgm:pt modelId="{2CC18195-F236-4999-8CF4-467EBB95A34B}" type="pres">
      <dgm:prSet presAssocID="{6DA59B85-48C9-49A8-BDE6-EA010C1F2100}" presName="hierChild2" presStyleCnt="0"/>
      <dgm:spPr/>
    </dgm:pt>
    <dgm:pt modelId="{3DC7F5C3-3E0F-43EF-BC28-4D1E0C815C90}" type="pres">
      <dgm:prSet presAssocID="{EE9AD2EC-4FF7-44B1-AC22-F0A2AB81BEB2}" presName="Name10" presStyleLbl="parChTrans1D2" presStyleIdx="0" presStyleCnt="2"/>
      <dgm:spPr/>
    </dgm:pt>
    <dgm:pt modelId="{350B6563-D71D-44F7-9B8A-C5A0488AFD9F}" type="pres">
      <dgm:prSet presAssocID="{BE5D9E3A-B06E-4197-875D-C9DE60E64CF7}" presName="hierRoot2" presStyleCnt="0"/>
      <dgm:spPr/>
    </dgm:pt>
    <dgm:pt modelId="{32415A53-777C-4226-8B1F-A2CE1D59F376}" type="pres">
      <dgm:prSet presAssocID="{BE5D9E3A-B06E-4197-875D-C9DE60E64CF7}" presName="composite2" presStyleCnt="0"/>
      <dgm:spPr/>
    </dgm:pt>
    <dgm:pt modelId="{CBFEB1D5-CD96-4890-8DF1-9AB0851CE39D}" type="pres">
      <dgm:prSet presAssocID="{BE5D9E3A-B06E-4197-875D-C9DE60E64CF7}" presName="background2" presStyleLbl="node2" presStyleIdx="0" presStyleCnt="2"/>
      <dgm:spPr/>
    </dgm:pt>
    <dgm:pt modelId="{C6EAF0CC-C622-44C9-B375-5217141F19BC}" type="pres">
      <dgm:prSet presAssocID="{BE5D9E3A-B06E-4197-875D-C9DE60E64CF7}" presName="text2" presStyleLbl="fgAcc2" presStyleIdx="0" presStyleCnt="2" custScaleX="146973" custLinFactNeighborX="-8037" custLinFactNeighborY="-2090">
        <dgm:presLayoutVars>
          <dgm:chPref val="3"/>
        </dgm:presLayoutVars>
      </dgm:prSet>
      <dgm:spPr/>
    </dgm:pt>
    <dgm:pt modelId="{E49660E8-DEB6-4B08-AC3A-D354C07DFF10}" type="pres">
      <dgm:prSet presAssocID="{BE5D9E3A-B06E-4197-875D-C9DE60E64CF7}" presName="hierChild3" presStyleCnt="0"/>
      <dgm:spPr/>
    </dgm:pt>
    <dgm:pt modelId="{CB36B1DB-8D78-482E-B4B8-1536508E5E1E}" type="pres">
      <dgm:prSet presAssocID="{AB74DB8F-818F-4BA3-A579-CAC0E17F31EB}" presName="Name17" presStyleLbl="parChTrans1D3" presStyleIdx="0" presStyleCnt="2"/>
      <dgm:spPr/>
    </dgm:pt>
    <dgm:pt modelId="{A36E9E0C-6880-4598-9849-BD93C3F227C5}" type="pres">
      <dgm:prSet presAssocID="{B2C2B090-A7F9-4257-84F5-A4BCAAC9DAE3}" presName="hierRoot3" presStyleCnt="0"/>
      <dgm:spPr/>
    </dgm:pt>
    <dgm:pt modelId="{8F541337-EAA4-44A7-99B4-B71F32691F94}" type="pres">
      <dgm:prSet presAssocID="{B2C2B090-A7F9-4257-84F5-A4BCAAC9DAE3}" presName="composite3" presStyleCnt="0"/>
      <dgm:spPr/>
    </dgm:pt>
    <dgm:pt modelId="{CE777EA5-2FF7-49CE-B3F4-A4C8E77222AD}" type="pres">
      <dgm:prSet presAssocID="{B2C2B090-A7F9-4257-84F5-A4BCAAC9DAE3}" presName="background3" presStyleLbl="node3" presStyleIdx="0" presStyleCnt="2"/>
      <dgm:spPr/>
    </dgm:pt>
    <dgm:pt modelId="{7866671B-9EFE-44F4-91A5-8704A39A27A0}" type="pres">
      <dgm:prSet presAssocID="{B2C2B090-A7F9-4257-84F5-A4BCAAC9DAE3}" presName="text3" presStyleLbl="fgAcc3" presStyleIdx="0" presStyleCnt="2">
        <dgm:presLayoutVars>
          <dgm:chPref val="3"/>
        </dgm:presLayoutVars>
      </dgm:prSet>
      <dgm:spPr/>
    </dgm:pt>
    <dgm:pt modelId="{B1D210DF-A458-42D8-A82E-51A93DC729A6}" type="pres">
      <dgm:prSet presAssocID="{B2C2B090-A7F9-4257-84F5-A4BCAAC9DAE3}" presName="hierChild4" presStyleCnt="0"/>
      <dgm:spPr/>
    </dgm:pt>
    <dgm:pt modelId="{FBD3F461-36C1-413F-8A5F-30F99F3B027F}" type="pres">
      <dgm:prSet presAssocID="{913D2E5E-22D7-4D88-B405-3B0ED69A337D}" presName="Name23" presStyleLbl="parChTrans1D4" presStyleIdx="0" presStyleCnt="6"/>
      <dgm:spPr/>
    </dgm:pt>
    <dgm:pt modelId="{98248CFF-D646-4B54-88C2-B865C6D0A9A0}" type="pres">
      <dgm:prSet presAssocID="{76CE1E2C-AE58-4D86-ACF1-2484751A1B19}" presName="hierRoot4" presStyleCnt="0"/>
      <dgm:spPr/>
    </dgm:pt>
    <dgm:pt modelId="{832C9270-D138-4596-878B-7A6C8F48702C}" type="pres">
      <dgm:prSet presAssocID="{76CE1E2C-AE58-4D86-ACF1-2484751A1B19}" presName="composite4" presStyleCnt="0"/>
      <dgm:spPr/>
    </dgm:pt>
    <dgm:pt modelId="{AEE23B39-FC54-46AD-A0A0-150B96343EDA}" type="pres">
      <dgm:prSet presAssocID="{76CE1E2C-AE58-4D86-ACF1-2484751A1B19}" presName="background4" presStyleLbl="node4" presStyleIdx="0" presStyleCnt="6"/>
      <dgm:spPr/>
    </dgm:pt>
    <dgm:pt modelId="{4604AB73-7B26-4E25-AFF6-C7F7B70240C4}" type="pres">
      <dgm:prSet presAssocID="{76CE1E2C-AE58-4D86-ACF1-2484751A1B19}" presName="text4" presStyleLbl="fgAcc4" presStyleIdx="0" presStyleCnt="6" custLinFactNeighborX="-17374" custLinFactNeighborY="-1990">
        <dgm:presLayoutVars>
          <dgm:chPref val="3"/>
        </dgm:presLayoutVars>
      </dgm:prSet>
      <dgm:spPr/>
    </dgm:pt>
    <dgm:pt modelId="{E0B1D9B7-EE9F-4ABD-8DAE-F514C2186B84}" type="pres">
      <dgm:prSet presAssocID="{76CE1E2C-AE58-4D86-ACF1-2484751A1B19}" presName="hierChild5" presStyleCnt="0"/>
      <dgm:spPr/>
    </dgm:pt>
    <dgm:pt modelId="{26BA05C3-B247-4AAE-9B7F-A3E6355B4551}" type="pres">
      <dgm:prSet presAssocID="{35089620-6706-4072-8148-9245E79CE64F}" presName="Name23" presStyleLbl="parChTrans1D4" presStyleIdx="1" presStyleCnt="6"/>
      <dgm:spPr/>
    </dgm:pt>
    <dgm:pt modelId="{816B69EB-52CC-4DC2-8488-0FDC5D2D9AC9}" type="pres">
      <dgm:prSet presAssocID="{DA203C97-F77B-45B4-A93A-8B7CA00A1589}" presName="hierRoot4" presStyleCnt="0"/>
      <dgm:spPr/>
    </dgm:pt>
    <dgm:pt modelId="{BEA16DE9-156B-477F-B6A9-1365D5E60AA6}" type="pres">
      <dgm:prSet presAssocID="{DA203C97-F77B-45B4-A93A-8B7CA00A1589}" presName="composite4" presStyleCnt="0"/>
      <dgm:spPr/>
    </dgm:pt>
    <dgm:pt modelId="{85CDF468-1252-413B-9D95-BB6A71A52212}" type="pres">
      <dgm:prSet presAssocID="{DA203C97-F77B-45B4-A93A-8B7CA00A1589}" presName="background4" presStyleLbl="node4" presStyleIdx="1" presStyleCnt="6"/>
      <dgm:spPr/>
    </dgm:pt>
    <dgm:pt modelId="{51BFAA9A-8902-4342-9F19-AB1E8BCEC56A}" type="pres">
      <dgm:prSet presAssocID="{DA203C97-F77B-45B4-A93A-8B7CA00A1589}" presName="text4" presStyleLbl="fgAcc4" presStyleIdx="1" presStyleCnt="6" custLinFactNeighborX="1177" custLinFactNeighborY="24357">
        <dgm:presLayoutVars>
          <dgm:chPref val="3"/>
        </dgm:presLayoutVars>
      </dgm:prSet>
      <dgm:spPr/>
    </dgm:pt>
    <dgm:pt modelId="{93E16F97-F51F-4AD3-81B9-FE1A2F7E654B}" type="pres">
      <dgm:prSet presAssocID="{DA203C97-F77B-45B4-A93A-8B7CA00A1589}" presName="hierChild5" presStyleCnt="0"/>
      <dgm:spPr/>
    </dgm:pt>
    <dgm:pt modelId="{06FF96D2-CF5D-462E-9E35-BB8962627BB3}" type="pres">
      <dgm:prSet presAssocID="{A6960A73-2E55-4778-B14C-D8E9CEF1E485}" presName="Name23" presStyleLbl="parChTrans1D4" presStyleIdx="2" presStyleCnt="6"/>
      <dgm:spPr/>
    </dgm:pt>
    <dgm:pt modelId="{A3B87A4D-BA66-4AB2-B89C-005D58F8A174}" type="pres">
      <dgm:prSet presAssocID="{09168458-1640-4D76-A530-73073880B75E}" presName="hierRoot4" presStyleCnt="0"/>
      <dgm:spPr/>
    </dgm:pt>
    <dgm:pt modelId="{F96A964A-51C8-4B2F-AD0C-C57820279A4E}" type="pres">
      <dgm:prSet presAssocID="{09168458-1640-4D76-A530-73073880B75E}" presName="composite4" presStyleCnt="0"/>
      <dgm:spPr/>
    </dgm:pt>
    <dgm:pt modelId="{E130D831-90D2-4656-B82F-C71F7355D73B}" type="pres">
      <dgm:prSet presAssocID="{09168458-1640-4D76-A530-73073880B75E}" presName="background4" presStyleLbl="node4" presStyleIdx="2" presStyleCnt="6"/>
      <dgm:spPr/>
    </dgm:pt>
    <dgm:pt modelId="{428D24EC-710B-4269-BB72-EFE5F8A1A3CC}" type="pres">
      <dgm:prSet presAssocID="{09168458-1640-4D76-A530-73073880B75E}" presName="text4" presStyleLbl="fgAcc4" presStyleIdx="2" presStyleCnt="6" custLinFactNeighborX="-1828" custLinFactNeighborY="-503">
        <dgm:presLayoutVars>
          <dgm:chPref val="3"/>
        </dgm:presLayoutVars>
      </dgm:prSet>
      <dgm:spPr/>
    </dgm:pt>
    <dgm:pt modelId="{7009953D-6784-441C-B191-5EDD2CFA6E25}" type="pres">
      <dgm:prSet presAssocID="{09168458-1640-4D76-A530-73073880B75E}" presName="hierChild5" presStyleCnt="0"/>
      <dgm:spPr/>
    </dgm:pt>
    <dgm:pt modelId="{E1D97D88-16F9-4DB0-8610-A0AC57AE8085}" type="pres">
      <dgm:prSet presAssocID="{31E414EE-A626-4446-A327-27E13DB5C3A8}" presName="Name17" presStyleLbl="parChTrans1D3" presStyleIdx="1" presStyleCnt="2"/>
      <dgm:spPr/>
    </dgm:pt>
    <dgm:pt modelId="{654A2C72-4E18-447C-B88D-080E00099B37}" type="pres">
      <dgm:prSet presAssocID="{49DD225E-7DE7-4D04-8E9D-B76B3E175B81}" presName="hierRoot3" presStyleCnt="0"/>
      <dgm:spPr/>
    </dgm:pt>
    <dgm:pt modelId="{D1AD08E2-2B6A-4BF8-A017-7987EB801664}" type="pres">
      <dgm:prSet presAssocID="{49DD225E-7DE7-4D04-8E9D-B76B3E175B81}" presName="composite3" presStyleCnt="0"/>
      <dgm:spPr/>
    </dgm:pt>
    <dgm:pt modelId="{D6860B54-B2B7-4922-9C2B-69EC1C6977F6}" type="pres">
      <dgm:prSet presAssocID="{49DD225E-7DE7-4D04-8E9D-B76B3E175B81}" presName="background3" presStyleLbl="node3" presStyleIdx="1" presStyleCnt="2"/>
      <dgm:spPr/>
    </dgm:pt>
    <dgm:pt modelId="{C5474093-5848-430B-BB81-57B8566FF833}" type="pres">
      <dgm:prSet presAssocID="{49DD225E-7DE7-4D04-8E9D-B76B3E175B81}" presName="text3" presStyleLbl="fgAcc3" presStyleIdx="1" presStyleCnt="2">
        <dgm:presLayoutVars>
          <dgm:chPref val="3"/>
        </dgm:presLayoutVars>
      </dgm:prSet>
      <dgm:spPr/>
    </dgm:pt>
    <dgm:pt modelId="{5BAAC2F8-B103-4697-BFB5-2646B4F2E5FC}" type="pres">
      <dgm:prSet presAssocID="{49DD225E-7DE7-4D04-8E9D-B76B3E175B81}" presName="hierChild4" presStyleCnt="0"/>
      <dgm:spPr/>
    </dgm:pt>
    <dgm:pt modelId="{3B3DED0E-02F0-43BE-A492-870300CA0E9F}" type="pres">
      <dgm:prSet presAssocID="{9B7779EF-E57B-41BF-8BD8-68DBF8BCCB8C}" presName="Name23" presStyleLbl="parChTrans1D4" presStyleIdx="3" presStyleCnt="6"/>
      <dgm:spPr/>
    </dgm:pt>
    <dgm:pt modelId="{EC4ADB8F-BC63-4769-B7B4-44C585E29F31}" type="pres">
      <dgm:prSet presAssocID="{38875D70-2450-422F-BF0A-96B8FEE53CA6}" presName="hierRoot4" presStyleCnt="0"/>
      <dgm:spPr/>
    </dgm:pt>
    <dgm:pt modelId="{A3A964BE-191A-4CF7-AED0-81696CA8FD29}" type="pres">
      <dgm:prSet presAssocID="{38875D70-2450-422F-BF0A-96B8FEE53CA6}" presName="composite4" presStyleCnt="0"/>
      <dgm:spPr/>
    </dgm:pt>
    <dgm:pt modelId="{113C2052-BF91-4E3B-9F0A-989FCD000FC1}" type="pres">
      <dgm:prSet presAssocID="{38875D70-2450-422F-BF0A-96B8FEE53CA6}" presName="background4" presStyleLbl="node4" presStyleIdx="3" presStyleCnt="6"/>
      <dgm:spPr/>
    </dgm:pt>
    <dgm:pt modelId="{D40769EC-C553-4274-A05E-4E45F78EB75D}" type="pres">
      <dgm:prSet presAssocID="{38875D70-2450-422F-BF0A-96B8FEE53CA6}" presName="text4" presStyleLbl="fgAcc4" presStyleIdx="3" presStyleCnt="6" custLinFactNeighborX="-396" custLinFactNeighborY="-503">
        <dgm:presLayoutVars>
          <dgm:chPref val="3"/>
        </dgm:presLayoutVars>
      </dgm:prSet>
      <dgm:spPr/>
    </dgm:pt>
    <dgm:pt modelId="{11178984-117E-4C3F-BC05-2D403B351A7B}" type="pres">
      <dgm:prSet presAssocID="{38875D70-2450-422F-BF0A-96B8FEE53CA6}" presName="hierChild5" presStyleCnt="0"/>
      <dgm:spPr/>
    </dgm:pt>
    <dgm:pt modelId="{7607088D-EFEC-4D31-8D6A-68DDD126F878}" type="pres">
      <dgm:prSet presAssocID="{1057324F-8865-469B-A6A5-01890AD02E1F}" presName="Name23" presStyleLbl="parChTrans1D4" presStyleIdx="4" presStyleCnt="6"/>
      <dgm:spPr/>
    </dgm:pt>
    <dgm:pt modelId="{06CBA52A-E085-4E8D-8F0A-3F8DAFA05265}" type="pres">
      <dgm:prSet presAssocID="{DE1B98D0-C890-4366-A24E-9196667CEB31}" presName="hierRoot4" presStyleCnt="0"/>
      <dgm:spPr/>
    </dgm:pt>
    <dgm:pt modelId="{4DD1AA88-F318-4382-B7E9-ED80F4FB9602}" type="pres">
      <dgm:prSet presAssocID="{DE1B98D0-C890-4366-A24E-9196667CEB31}" presName="composite4" presStyleCnt="0"/>
      <dgm:spPr/>
    </dgm:pt>
    <dgm:pt modelId="{7FAFDADB-B7E2-4861-ADF9-BA489D094054}" type="pres">
      <dgm:prSet presAssocID="{DE1B98D0-C890-4366-A24E-9196667CEB31}" presName="background4" presStyleLbl="node4" presStyleIdx="4" presStyleCnt="6"/>
      <dgm:spPr/>
    </dgm:pt>
    <dgm:pt modelId="{6421016A-385B-4026-B24D-D1B68FB468D7}" type="pres">
      <dgm:prSet presAssocID="{DE1B98D0-C890-4366-A24E-9196667CEB31}" presName="text4" presStyleLbl="fgAcc4" presStyleIdx="4" presStyleCnt="6">
        <dgm:presLayoutVars>
          <dgm:chPref val="3"/>
        </dgm:presLayoutVars>
      </dgm:prSet>
      <dgm:spPr/>
    </dgm:pt>
    <dgm:pt modelId="{066C30EF-7C1F-4FA8-B24F-A83FAE32E007}" type="pres">
      <dgm:prSet presAssocID="{DE1B98D0-C890-4366-A24E-9196667CEB31}" presName="hierChild5" presStyleCnt="0"/>
      <dgm:spPr/>
    </dgm:pt>
    <dgm:pt modelId="{A4D8C3C3-519A-42A0-9274-1B9E6E593F91}" type="pres">
      <dgm:prSet presAssocID="{13AE219B-9267-482E-8A6A-C44BD8C4925E}" presName="Name23" presStyleLbl="parChTrans1D4" presStyleIdx="5" presStyleCnt="6"/>
      <dgm:spPr/>
    </dgm:pt>
    <dgm:pt modelId="{A1CC54C6-D807-41ED-8276-5FAB6ABC6B1D}" type="pres">
      <dgm:prSet presAssocID="{B084C195-9B6A-428E-967F-351030DB06F6}" presName="hierRoot4" presStyleCnt="0"/>
      <dgm:spPr/>
    </dgm:pt>
    <dgm:pt modelId="{ACFBD7C2-6FE3-4EE6-9148-A117F7536386}" type="pres">
      <dgm:prSet presAssocID="{B084C195-9B6A-428E-967F-351030DB06F6}" presName="composite4" presStyleCnt="0"/>
      <dgm:spPr/>
    </dgm:pt>
    <dgm:pt modelId="{C1EE3F75-94A1-4D42-8BF1-FA05909C7057}" type="pres">
      <dgm:prSet presAssocID="{B084C195-9B6A-428E-967F-351030DB06F6}" presName="background4" presStyleLbl="node4" presStyleIdx="5" presStyleCnt="6"/>
      <dgm:spPr/>
    </dgm:pt>
    <dgm:pt modelId="{74AB34E6-18EA-4C8A-A633-D0B9E97D9942}" type="pres">
      <dgm:prSet presAssocID="{B084C195-9B6A-428E-967F-351030DB06F6}" presName="text4" presStyleLbl="fgAcc4" presStyleIdx="5" presStyleCnt="6" custLinFactNeighborX="-4041" custLinFactNeighborY="-503">
        <dgm:presLayoutVars>
          <dgm:chPref val="3"/>
        </dgm:presLayoutVars>
      </dgm:prSet>
      <dgm:spPr/>
    </dgm:pt>
    <dgm:pt modelId="{7A73435B-159C-43D4-9FCF-B18478C1DEC8}" type="pres">
      <dgm:prSet presAssocID="{B084C195-9B6A-428E-967F-351030DB06F6}" presName="hierChild5" presStyleCnt="0"/>
      <dgm:spPr/>
    </dgm:pt>
    <dgm:pt modelId="{A3929507-4F56-4997-A591-4B31FBED2A55}" type="pres">
      <dgm:prSet presAssocID="{07420B64-704A-4978-96DC-C5A9A6119272}" presName="Name10" presStyleLbl="parChTrans1D2" presStyleIdx="1" presStyleCnt="2"/>
      <dgm:spPr/>
    </dgm:pt>
    <dgm:pt modelId="{E058186D-DE97-460E-B751-3B93212CCAE7}" type="pres">
      <dgm:prSet presAssocID="{A1F175E0-3547-4290-9848-99F3FC1DDEAA}" presName="hierRoot2" presStyleCnt="0"/>
      <dgm:spPr/>
    </dgm:pt>
    <dgm:pt modelId="{F9AB8D3E-10DF-42FE-9F83-815148738ED2}" type="pres">
      <dgm:prSet presAssocID="{A1F175E0-3547-4290-9848-99F3FC1DDEAA}" presName="composite2" presStyleCnt="0"/>
      <dgm:spPr/>
    </dgm:pt>
    <dgm:pt modelId="{1F75358F-87B1-4A32-828C-3B545F3662B5}" type="pres">
      <dgm:prSet presAssocID="{A1F175E0-3547-4290-9848-99F3FC1DDEAA}" presName="background2" presStyleLbl="node2" presStyleIdx="1" presStyleCnt="2"/>
      <dgm:spPr/>
    </dgm:pt>
    <dgm:pt modelId="{B1B2B596-B620-41D2-97F2-02E96B7F1CAA}" type="pres">
      <dgm:prSet presAssocID="{A1F175E0-3547-4290-9848-99F3FC1DDEAA}" presName="text2" presStyleLbl="fgAcc2" presStyleIdx="1" presStyleCnt="2" custScaleX="86984" custLinFactX="66276" custLinFactNeighborX="100000" custLinFactNeighborY="-6122">
        <dgm:presLayoutVars>
          <dgm:chPref val="3"/>
        </dgm:presLayoutVars>
      </dgm:prSet>
      <dgm:spPr/>
    </dgm:pt>
    <dgm:pt modelId="{B5BE6504-8400-41CB-82DC-ED30DF756F16}" type="pres">
      <dgm:prSet presAssocID="{A1F175E0-3547-4290-9848-99F3FC1DDEAA}" presName="hierChild3" presStyleCnt="0"/>
      <dgm:spPr/>
    </dgm:pt>
  </dgm:ptLst>
  <dgm:cxnLst>
    <dgm:cxn modelId="{D7E90507-8A57-49A9-92B2-D4BE58FA9350}" type="presOf" srcId="{BE5D9E3A-B06E-4197-875D-C9DE60E64CF7}" destId="{C6EAF0CC-C622-44C9-B375-5217141F19BC}" srcOrd="0" destOrd="0" presId="urn:microsoft.com/office/officeart/2005/8/layout/hierarchy1"/>
    <dgm:cxn modelId="{348A7F0A-1B4A-4CC1-97AA-9EE11242F696}" type="presOf" srcId="{DA203C97-F77B-45B4-A93A-8B7CA00A1589}" destId="{51BFAA9A-8902-4342-9F19-AB1E8BCEC56A}" srcOrd="0" destOrd="0" presId="urn:microsoft.com/office/officeart/2005/8/layout/hierarchy1"/>
    <dgm:cxn modelId="{2B720A0E-4931-41BC-9F17-820968046376}" srcId="{B2C2B090-A7F9-4257-84F5-A4BCAAC9DAE3}" destId="{76CE1E2C-AE58-4D86-ACF1-2484751A1B19}" srcOrd="0" destOrd="0" parTransId="{913D2E5E-22D7-4D88-B405-3B0ED69A337D}" sibTransId="{19684006-C7BD-4EDF-9C05-5C96903A20BA}"/>
    <dgm:cxn modelId="{D8C21337-3D72-4C95-9EB2-3E4002380AEC}" srcId="{6DA59B85-48C9-49A8-BDE6-EA010C1F2100}" destId="{BE5D9E3A-B06E-4197-875D-C9DE60E64CF7}" srcOrd="0" destOrd="0" parTransId="{EE9AD2EC-4FF7-44B1-AC22-F0A2AB81BEB2}" sibTransId="{F5D745B7-C048-4D58-B402-E940BEC8146E}"/>
    <dgm:cxn modelId="{E9066138-A08F-449E-8D75-42F8C31D927B}" type="presOf" srcId="{B2C2B090-A7F9-4257-84F5-A4BCAAC9DAE3}" destId="{7866671B-9EFE-44F4-91A5-8704A39A27A0}" srcOrd="0" destOrd="0" presId="urn:microsoft.com/office/officeart/2005/8/layout/hierarchy1"/>
    <dgm:cxn modelId="{CF7BAB39-CF56-4BFB-8796-6C8BA7696257}" srcId="{6DA59B85-48C9-49A8-BDE6-EA010C1F2100}" destId="{A1F175E0-3547-4290-9848-99F3FC1DDEAA}" srcOrd="1" destOrd="0" parTransId="{07420B64-704A-4978-96DC-C5A9A6119272}" sibTransId="{05C1F342-3FD0-4865-BA28-087CF5AEF85E}"/>
    <dgm:cxn modelId="{0AA2495F-2E0C-4C12-867E-DA78751F06E3}" type="presOf" srcId="{EE9AD2EC-4FF7-44B1-AC22-F0A2AB81BEB2}" destId="{3DC7F5C3-3E0F-43EF-BC28-4D1E0C815C90}" srcOrd="0" destOrd="0" presId="urn:microsoft.com/office/officeart/2005/8/layout/hierarchy1"/>
    <dgm:cxn modelId="{4527B743-161D-487F-B8A3-CE5F8F3A877E}" type="presOf" srcId="{A1F175E0-3547-4290-9848-99F3FC1DDEAA}" destId="{B1B2B596-B620-41D2-97F2-02E96B7F1CAA}" srcOrd="0" destOrd="0" presId="urn:microsoft.com/office/officeart/2005/8/layout/hierarchy1"/>
    <dgm:cxn modelId="{8904D446-D272-4BE8-BD28-A96BA075D855}" srcId="{49DD225E-7DE7-4D04-8E9D-B76B3E175B81}" destId="{B084C195-9B6A-428E-967F-351030DB06F6}" srcOrd="2" destOrd="0" parTransId="{13AE219B-9267-482E-8A6A-C44BD8C4925E}" sibTransId="{FD53DA75-DA56-4804-8D4F-651B8F1E4627}"/>
    <dgm:cxn modelId="{2EFBEC4A-95C9-4EA3-BE9A-E831B0D55EF2}" srcId="{49DD225E-7DE7-4D04-8E9D-B76B3E175B81}" destId="{38875D70-2450-422F-BF0A-96B8FEE53CA6}" srcOrd="0" destOrd="0" parTransId="{9B7779EF-E57B-41BF-8BD8-68DBF8BCCB8C}" sibTransId="{34215539-5D87-4452-BBB8-A7AF6EB79BE2}"/>
    <dgm:cxn modelId="{50827E6E-C944-468A-AD7C-EFD0E7D6CE6F}" type="presOf" srcId="{AB74DB8F-818F-4BA3-A579-CAC0E17F31EB}" destId="{CB36B1DB-8D78-482E-B4B8-1536508E5E1E}" srcOrd="0" destOrd="0" presId="urn:microsoft.com/office/officeart/2005/8/layout/hierarchy1"/>
    <dgm:cxn modelId="{A2F2CE7E-81FE-4EB9-BFBC-79007FFC5C92}" type="presOf" srcId="{9B7779EF-E57B-41BF-8BD8-68DBF8BCCB8C}" destId="{3B3DED0E-02F0-43BE-A492-870300CA0E9F}" srcOrd="0" destOrd="0" presId="urn:microsoft.com/office/officeart/2005/8/layout/hierarchy1"/>
    <dgm:cxn modelId="{3309148C-1E42-4AF2-B29F-1BE8FE871BD1}" type="presOf" srcId="{1057324F-8865-469B-A6A5-01890AD02E1F}" destId="{7607088D-EFEC-4D31-8D6A-68DDD126F878}" srcOrd="0" destOrd="0" presId="urn:microsoft.com/office/officeart/2005/8/layout/hierarchy1"/>
    <dgm:cxn modelId="{56D37990-B21A-4C41-B066-D6C356144E3D}" type="presOf" srcId="{76CE1E2C-AE58-4D86-ACF1-2484751A1B19}" destId="{4604AB73-7B26-4E25-AFF6-C7F7B70240C4}" srcOrd="0" destOrd="0" presId="urn:microsoft.com/office/officeart/2005/8/layout/hierarchy1"/>
    <dgm:cxn modelId="{3C664A91-FD61-480F-8E11-DE9E9108E9CC}" srcId="{B2C2B090-A7F9-4257-84F5-A4BCAAC9DAE3}" destId="{09168458-1640-4D76-A530-73073880B75E}" srcOrd="2" destOrd="0" parTransId="{A6960A73-2E55-4778-B14C-D8E9CEF1E485}" sibTransId="{E056183F-068C-4886-9FB7-4D35A61B798C}"/>
    <dgm:cxn modelId="{5E5D4194-CC0F-4FBE-9F4A-4D99330BEAAA}" srcId="{7C1D490C-E12E-480C-9C4B-218417B86EA3}" destId="{6DA59B85-48C9-49A8-BDE6-EA010C1F2100}" srcOrd="0" destOrd="0" parTransId="{7364454F-78FC-4212-AAD7-B4844E6E9CB8}" sibTransId="{26502493-14F3-4368-9CBC-3A5608962D50}"/>
    <dgm:cxn modelId="{2A63A496-8E3E-4B08-A5BD-0B6953D85574}" type="presOf" srcId="{31E414EE-A626-4446-A327-27E13DB5C3A8}" destId="{E1D97D88-16F9-4DB0-8610-A0AC57AE8085}" srcOrd="0" destOrd="0" presId="urn:microsoft.com/office/officeart/2005/8/layout/hierarchy1"/>
    <dgm:cxn modelId="{3C45389B-85B5-4C48-B415-351F43DDA18C}" srcId="{49DD225E-7DE7-4D04-8E9D-B76B3E175B81}" destId="{DE1B98D0-C890-4366-A24E-9196667CEB31}" srcOrd="1" destOrd="0" parTransId="{1057324F-8865-469B-A6A5-01890AD02E1F}" sibTransId="{408E5316-3E95-4848-A2F1-2A6E9828C0A2}"/>
    <dgm:cxn modelId="{8222C8A4-03FC-4A26-B936-5DD9ADC437B8}" type="presOf" srcId="{B084C195-9B6A-428E-967F-351030DB06F6}" destId="{74AB34E6-18EA-4C8A-A633-D0B9E97D9942}" srcOrd="0" destOrd="0" presId="urn:microsoft.com/office/officeart/2005/8/layout/hierarchy1"/>
    <dgm:cxn modelId="{92CD53A7-7750-4F0E-80B9-6FCD4097C935}" srcId="{B2C2B090-A7F9-4257-84F5-A4BCAAC9DAE3}" destId="{DA203C97-F77B-45B4-A93A-8B7CA00A1589}" srcOrd="1" destOrd="0" parTransId="{35089620-6706-4072-8148-9245E79CE64F}" sibTransId="{C2A713B9-DA7A-40FC-8D10-FCA215876E61}"/>
    <dgm:cxn modelId="{60B960A8-6718-48E2-B293-444B779E2542}" srcId="{BE5D9E3A-B06E-4197-875D-C9DE60E64CF7}" destId="{B2C2B090-A7F9-4257-84F5-A4BCAAC9DAE3}" srcOrd="0" destOrd="0" parTransId="{AB74DB8F-818F-4BA3-A579-CAC0E17F31EB}" sibTransId="{1DE4E5F5-B5D7-4CD6-8808-34F10324E6C1}"/>
    <dgm:cxn modelId="{A927EAB0-B9C6-443D-B5A7-AEE1E6137D88}" type="presOf" srcId="{07420B64-704A-4978-96DC-C5A9A6119272}" destId="{A3929507-4F56-4997-A591-4B31FBED2A55}" srcOrd="0" destOrd="0" presId="urn:microsoft.com/office/officeart/2005/8/layout/hierarchy1"/>
    <dgm:cxn modelId="{80EABEC4-D3CD-4DF4-BC7C-6375A4A5B21A}" type="presOf" srcId="{DE1B98D0-C890-4366-A24E-9196667CEB31}" destId="{6421016A-385B-4026-B24D-D1B68FB468D7}" srcOrd="0" destOrd="0" presId="urn:microsoft.com/office/officeart/2005/8/layout/hierarchy1"/>
    <dgm:cxn modelId="{1827A0C8-8952-45B2-864E-3BD6A4F7E4C6}" type="presOf" srcId="{7C1D490C-E12E-480C-9C4B-218417B86EA3}" destId="{5A9BE6F9-976B-4D52-B0BA-20594A1107DD}" srcOrd="0" destOrd="0" presId="urn:microsoft.com/office/officeart/2005/8/layout/hierarchy1"/>
    <dgm:cxn modelId="{E08C8FD9-0C3B-409E-BEBA-344C4916F181}" type="presOf" srcId="{6DA59B85-48C9-49A8-BDE6-EA010C1F2100}" destId="{6FC08E4B-3611-4E59-BF73-E3D0A877B95F}" srcOrd="0" destOrd="0" presId="urn:microsoft.com/office/officeart/2005/8/layout/hierarchy1"/>
    <dgm:cxn modelId="{DCC9BFDD-E5A1-456C-A6E0-A6ECDE08B2C3}" type="presOf" srcId="{38875D70-2450-422F-BF0A-96B8FEE53CA6}" destId="{D40769EC-C553-4274-A05E-4E45F78EB75D}" srcOrd="0" destOrd="0" presId="urn:microsoft.com/office/officeart/2005/8/layout/hierarchy1"/>
    <dgm:cxn modelId="{D1308CE3-9FE9-488F-98AE-10684E4E7D18}" type="presOf" srcId="{913D2E5E-22D7-4D88-B405-3B0ED69A337D}" destId="{FBD3F461-36C1-413F-8A5F-30F99F3B027F}" srcOrd="0" destOrd="0" presId="urn:microsoft.com/office/officeart/2005/8/layout/hierarchy1"/>
    <dgm:cxn modelId="{15F898E4-36C4-448A-A852-D7B6684EB4E2}" type="presOf" srcId="{49DD225E-7DE7-4D04-8E9D-B76B3E175B81}" destId="{C5474093-5848-430B-BB81-57B8566FF833}" srcOrd="0" destOrd="0" presId="urn:microsoft.com/office/officeart/2005/8/layout/hierarchy1"/>
    <dgm:cxn modelId="{95D6F3E6-9666-45DF-A541-62312547DC1F}" type="presOf" srcId="{A6960A73-2E55-4778-B14C-D8E9CEF1E485}" destId="{06FF96D2-CF5D-462E-9E35-BB8962627BB3}" srcOrd="0" destOrd="0" presId="urn:microsoft.com/office/officeart/2005/8/layout/hierarchy1"/>
    <dgm:cxn modelId="{388CD3E7-7850-4E02-B104-36950167CA7E}" type="presOf" srcId="{13AE219B-9267-482E-8A6A-C44BD8C4925E}" destId="{A4D8C3C3-519A-42A0-9274-1B9E6E593F91}" srcOrd="0" destOrd="0" presId="urn:microsoft.com/office/officeart/2005/8/layout/hierarchy1"/>
    <dgm:cxn modelId="{98C395EC-EFF0-42F1-8CC4-30E445199BAD}" type="presOf" srcId="{09168458-1640-4D76-A530-73073880B75E}" destId="{428D24EC-710B-4269-BB72-EFE5F8A1A3CC}" srcOrd="0" destOrd="0" presId="urn:microsoft.com/office/officeart/2005/8/layout/hierarchy1"/>
    <dgm:cxn modelId="{DCDEBEFA-C472-4C59-9AA9-485744168687}" type="presOf" srcId="{35089620-6706-4072-8148-9245E79CE64F}" destId="{26BA05C3-B247-4AAE-9B7F-A3E6355B4551}" srcOrd="0" destOrd="0" presId="urn:microsoft.com/office/officeart/2005/8/layout/hierarchy1"/>
    <dgm:cxn modelId="{D086A8FB-6C4D-446F-BF46-580663374CE7}" srcId="{BE5D9E3A-B06E-4197-875D-C9DE60E64CF7}" destId="{49DD225E-7DE7-4D04-8E9D-B76B3E175B81}" srcOrd="1" destOrd="0" parTransId="{31E414EE-A626-4446-A327-27E13DB5C3A8}" sibTransId="{94FD7A3E-E0AF-4A4F-9CF4-D0173149EDCC}"/>
    <dgm:cxn modelId="{B5BFD0AC-1B47-41DE-9EA4-D1E44A920069}" type="presParOf" srcId="{5A9BE6F9-976B-4D52-B0BA-20594A1107DD}" destId="{DD9833B9-379A-4B8F-83A3-F17D5DAFAFF6}" srcOrd="0" destOrd="0" presId="urn:microsoft.com/office/officeart/2005/8/layout/hierarchy1"/>
    <dgm:cxn modelId="{26F6EE57-0B9A-46BD-BC2A-32DFBEC09FF6}" type="presParOf" srcId="{DD9833B9-379A-4B8F-83A3-F17D5DAFAFF6}" destId="{492BB368-2964-4BAD-A25F-354D257BA912}" srcOrd="0" destOrd="0" presId="urn:microsoft.com/office/officeart/2005/8/layout/hierarchy1"/>
    <dgm:cxn modelId="{281AF096-5066-4D72-B553-87D3093DDE20}" type="presParOf" srcId="{492BB368-2964-4BAD-A25F-354D257BA912}" destId="{5AD273AB-5ECD-4193-A800-552F9FCC76CD}" srcOrd="0" destOrd="0" presId="urn:microsoft.com/office/officeart/2005/8/layout/hierarchy1"/>
    <dgm:cxn modelId="{85977F41-746A-4AAD-9DC6-7B4D743C8A11}" type="presParOf" srcId="{492BB368-2964-4BAD-A25F-354D257BA912}" destId="{6FC08E4B-3611-4E59-BF73-E3D0A877B95F}" srcOrd="1" destOrd="0" presId="urn:microsoft.com/office/officeart/2005/8/layout/hierarchy1"/>
    <dgm:cxn modelId="{557D9B3A-2E89-4341-94A5-2CD06485ABFB}" type="presParOf" srcId="{DD9833B9-379A-4B8F-83A3-F17D5DAFAFF6}" destId="{2CC18195-F236-4999-8CF4-467EBB95A34B}" srcOrd="1" destOrd="0" presId="urn:microsoft.com/office/officeart/2005/8/layout/hierarchy1"/>
    <dgm:cxn modelId="{5219C4DE-1244-43CE-8B74-76C850B800BA}" type="presParOf" srcId="{2CC18195-F236-4999-8CF4-467EBB95A34B}" destId="{3DC7F5C3-3E0F-43EF-BC28-4D1E0C815C90}" srcOrd="0" destOrd="0" presId="urn:microsoft.com/office/officeart/2005/8/layout/hierarchy1"/>
    <dgm:cxn modelId="{2AADB56D-DAD9-4285-8B61-B2622C83340F}" type="presParOf" srcId="{2CC18195-F236-4999-8CF4-467EBB95A34B}" destId="{350B6563-D71D-44F7-9B8A-C5A0488AFD9F}" srcOrd="1" destOrd="0" presId="urn:microsoft.com/office/officeart/2005/8/layout/hierarchy1"/>
    <dgm:cxn modelId="{CF246D46-D779-4E96-925D-49C18DAA96F6}" type="presParOf" srcId="{350B6563-D71D-44F7-9B8A-C5A0488AFD9F}" destId="{32415A53-777C-4226-8B1F-A2CE1D59F376}" srcOrd="0" destOrd="0" presId="urn:microsoft.com/office/officeart/2005/8/layout/hierarchy1"/>
    <dgm:cxn modelId="{20CCFE25-4279-4EAE-936C-0D95FA2FCE72}" type="presParOf" srcId="{32415A53-777C-4226-8B1F-A2CE1D59F376}" destId="{CBFEB1D5-CD96-4890-8DF1-9AB0851CE39D}" srcOrd="0" destOrd="0" presId="urn:microsoft.com/office/officeart/2005/8/layout/hierarchy1"/>
    <dgm:cxn modelId="{AD2AEBAA-9AC3-43F2-B38E-D622362C041F}" type="presParOf" srcId="{32415A53-777C-4226-8B1F-A2CE1D59F376}" destId="{C6EAF0CC-C622-44C9-B375-5217141F19BC}" srcOrd="1" destOrd="0" presId="urn:microsoft.com/office/officeart/2005/8/layout/hierarchy1"/>
    <dgm:cxn modelId="{9A05E2DB-09A1-40DF-86B8-A14730752F7F}" type="presParOf" srcId="{350B6563-D71D-44F7-9B8A-C5A0488AFD9F}" destId="{E49660E8-DEB6-4B08-AC3A-D354C07DFF10}" srcOrd="1" destOrd="0" presId="urn:microsoft.com/office/officeart/2005/8/layout/hierarchy1"/>
    <dgm:cxn modelId="{168E9EE2-3175-4C6C-AD93-4AC16BCB7F50}" type="presParOf" srcId="{E49660E8-DEB6-4B08-AC3A-D354C07DFF10}" destId="{CB36B1DB-8D78-482E-B4B8-1536508E5E1E}" srcOrd="0" destOrd="0" presId="urn:microsoft.com/office/officeart/2005/8/layout/hierarchy1"/>
    <dgm:cxn modelId="{66635282-3607-4D60-A96F-B8CB646CAA02}" type="presParOf" srcId="{E49660E8-DEB6-4B08-AC3A-D354C07DFF10}" destId="{A36E9E0C-6880-4598-9849-BD93C3F227C5}" srcOrd="1" destOrd="0" presId="urn:microsoft.com/office/officeart/2005/8/layout/hierarchy1"/>
    <dgm:cxn modelId="{B55ABB3D-C515-422A-81BA-B0046705168D}" type="presParOf" srcId="{A36E9E0C-6880-4598-9849-BD93C3F227C5}" destId="{8F541337-EAA4-44A7-99B4-B71F32691F94}" srcOrd="0" destOrd="0" presId="urn:microsoft.com/office/officeart/2005/8/layout/hierarchy1"/>
    <dgm:cxn modelId="{08DD4BBA-5AB6-4AC5-9C17-31E06131C9A4}" type="presParOf" srcId="{8F541337-EAA4-44A7-99B4-B71F32691F94}" destId="{CE777EA5-2FF7-49CE-B3F4-A4C8E77222AD}" srcOrd="0" destOrd="0" presId="urn:microsoft.com/office/officeart/2005/8/layout/hierarchy1"/>
    <dgm:cxn modelId="{02E99E21-BFC9-4C88-8BF7-76AFB2156EE9}" type="presParOf" srcId="{8F541337-EAA4-44A7-99B4-B71F32691F94}" destId="{7866671B-9EFE-44F4-91A5-8704A39A27A0}" srcOrd="1" destOrd="0" presId="urn:microsoft.com/office/officeart/2005/8/layout/hierarchy1"/>
    <dgm:cxn modelId="{FA7A3CB3-B73D-4332-823B-FF71D8B308E0}" type="presParOf" srcId="{A36E9E0C-6880-4598-9849-BD93C3F227C5}" destId="{B1D210DF-A458-42D8-A82E-51A93DC729A6}" srcOrd="1" destOrd="0" presId="urn:microsoft.com/office/officeart/2005/8/layout/hierarchy1"/>
    <dgm:cxn modelId="{465D290E-F449-44FB-B4D2-AE446A9D4FCA}" type="presParOf" srcId="{B1D210DF-A458-42D8-A82E-51A93DC729A6}" destId="{FBD3F461-36C1-413F-8A5F-30F99F3B027F}" srcOrd="0" destOrd="0" presId="urn:microsoft.com/office/officeart/2005/8/layout/hierarchy1"/>
    <dgm:cxn modelId="{DFE68638-607C-448F-BAC1-1666E5E62A28}" type="presParOf" srcId="{B1D210DF-A458-42D8-A82E-51A93DC729A6}" destId="{98248CFF-D646-4B54-88C2-B865C6D0A9A0}" srcOrd="1" destOrd="0" presId="urn:microsoft.com/office/officeart/2005/8/layout/hierarchy1"/>
    <dgm:cxn modelId="{35D24814-55AE-46C5-B42F-B601904DDA11}" type="presParOf" srcId="{98248CFF-D646-4B54-88C2-B865C6D0A9A0}" destId="{832C9270-D138-4596-878B-7A6C8F48702C}" srcOrd="0" destOrd="0" presId="urn:microsoft.com/office/officeart/2005/8/layout/hierarchy1"/>
    <dgm:cxn modelId="{643F8A44-89E5-49BF-96F5-3F3ADADC8C43}" type="presParOf" srcId="{832C9270-D138-4596-878B-7A6C8F48702C}" destId="{AEE23B39-FC54-46AD-A0A0-150B96343EDA}" srcOrd="0" destOrd="0" presId="urn:microsoft.com/office/officeart/2005/8/layout/hierarchy1"/>
    <dgm:cxn modelId="{62837352-178D-4171-91A7-34205E7903C1}" type="presParOf" srcId="{832C9270-D138-4596-878B-7A6C8F48702C}" destId="{4604AB73-7B26-4E25-AFF6-C7F7B70240C4}" srcOrd="1" destOrd="0" presId="urn:microsoft.com/office/officeart/2005/8/layout/hierarchy1"/>
    <dgm:cxn modelId="{86D64E22-5B15-4132-8246-505AA7771DC1}" type="presParOf" srcId="{98248CFF-D646-4B54-88C2-B865C6D0A9A0}" destId="{E0B1D9B7-EE9F-4ABD-8DAE-F514C2186B84}" srcOrd="1" destOrd="0" presId="urn:microsoft.com/office/officeart/2005/8/layout/hierarchy1"/>
    <dgm:cxn modelId="{96511F81-A328-47B0-A6EA-2367B77635AC}" type="presParOf" srcId="{B1D210DF-A458-42D8-A82E-51A93DC729A6}" destId="{26BA05C3-B247-4AAE-9B7F-A3E6355B4551}" srcOrd="2" destOrd="0" presId="urn:microsoft.com/office/officeart/2005/8/layout/hierarchy1"/>
    <dgm:cxn modelId="{3E64BD79-8649-4C07-AF83-23637D75C2A6}" type="presParOf" srcId="{B1D210DF-A458-42D8-A82E-51A93DC729A6}" destId="{816B69EB-52CC-4DC2-8488-0FDC5D2D9AC9}" srcOrd="3" destOrd="0" presId="urn:microsoft.com/office/officeart/2005/8/layout/hierarchy1"/>
    <dgm:cxn modelId="{A3CE3649-FE9E-4DE0-8483-801075F51155}" type="presParOf" srcId="{816B69EB-52CC-4DC2-8488-0FDC5D2D9AC9}" destId="{BEA16DE9-156B-477F-B6A9-1365D5E60AA6}" srcOrd="0" destOrd="0" presId="urn:microsoft.com/office/officeart/2005/8/layout/hierarchy1"/>
    <dgm:cxn modelId="{59B6E425-6F32-4AEA-B6E8-DAC43EFDF841}" type="presParOf" srcId="{BEA16DE9-156B-477F-B6A9-1365D5E60AA6}" destId="{85CDF468-1252-413B-9D95-BB6A71A52212}" srcOrd="0" destOrd="0" presId="urn:microsoft.com/office/officeart/2005/8/layout/hierarchy1"/>
    <dgm:cxn modelId="{11D3976D-9DD3-474D-9BDC-5F1E1DA4E867}" type="presParOf" srcId="{BEA16DE9-156B-477F-B6A9-1365D5E60AA6}" destId="{51BFAA9A-8902-4342-9F19-AB1E8BCEC56A}" srcOrd="1" destOrd="0" presId="urn:microsoft.com/office/officeart/2005/8/layout/hierarchy1"/>
    <dgm:cxn modelId="{E73ADA7F-AE52-4757-B4CA-47DD443A8CD5}" type="presParOf" srcId="{816B69EB-52CC-4DC2-8488-0FDC5D2D9AC9}" destId="{93E16F97-F51F-4AD3-81B9-FE1A2F7E654B}" srcOrd="1" destOrd="0" presId="urn:microsoft.com/office/officeart/2005/8/layout/hierarchy1"/>
    <dgm:cxn modelId="{4F59F5BA-3D80-4B90-805D-8023BB2A83EE}" type="presParOf" srcId="{B1D210DF-A458-42D8-A82E-51A93DC729A6}" destId="{06FF96D2-CF5D-462E-9E35-BB8962627BB3}" srcOrd="4" destOrd="0" presId="urn:microsoft.com/office/officeart/2005/8/layout/hierarchy1"/>
    <dgm:cxn modelId="{400DA2DE-1CBA-440A-9022-DB0E7E8360FE}" type="presParOf" srcId="{B1D210DF-A458-42D8-A82E-51A93DC729A6}" destId="{A3B87A4D-BA66-4AB2-B89C-005D58F8A174}" srcOrd="5" destOrd="0" presId="urn:microsoft.com/office/officeart/2005/8/layout/hierarchy1"/>
    <dgm:cxn modelId="{1E227EE5-85C0-432B-A0AF-707824B01144}" type="presParOf" srcId="{A3B87A4D-BA66-4AB2-B89C-005D58F8A174}" destId="{F96A964A-51C8-4B2F-AD0C-C57820279A4E}" srcOrd="0" destOrd="0" presId="urn:microsoft.com/office/officeart/2005/8/layout/hierarchy1"/>
    <dgm:cxn modelId="{2163727F-22BB-4CAE-ACA1-2DDCBFF4C59C}" type="presParOf" srcId="{F96A964A-51C8-4B2F-AD0C-C57820279A4E}" destId="{E130D831-90D2-4656-B82F-C71F7355D73B}" srcOrd="0" destOrd="0" presId="urn:microsoft.com/office/officeart/2005/8/layout/hierarchy1"/>
    <dgm:cxn modelId="{7C00FC8F-16FE-473B-958C-B09FD45529E8}" type="presParOf" srcId="{F96A964A-51C8-4B2F-AD0C-C57820279A4E}" destId="{428D24EC-710B-4269-BB72-EFE5F8A1A3CC}" srcOrd="1" destOrd="0" presId="urn:microsoft.com/office/officeart/2005/8/layout/hierarchy1"/>
    <dgm:cxn modelId="{633F2826-8472-499A-A235-9D3F5889D4E4}" type="presParOf" srcId="{A3B87A4D-BA66-4AB2-B89C-005D58F8A174}" destId="{7009953D-6784-441C-B191-5EDD2CFA6E25}" srcOrd="1" destOrd="0" presId="urn:microsoft.com/office/officeart/2005/8/layout/hierarchy1"/>
    <dgm:cxn modelId="{FF6D3F3B-3C88-468F-9C4F-30B0768678F7}" type="presParOf" srcId="{E49660E8-DEB6-4B08-AC3A-D354C07DFF10}" destId="{E1D97D88-16F9-4DB0-8610-A0AC57AE8085}" srcOrd="2" destOrd="0" presId="urn:microsoft.com/office/officeart/2005/8/layout/hierarchy1"/>
    <dgm:cxn modelId="{02FFBEB6-FC36-4C37-867D-842693E2C5E9}" type="presParOf" srcId="{E49660E8-DEB6-4B08-AC3A-D354C07DFF10}" destId="{654A2C72-4E18-447C-B88D-080E00099B37}" srcOrd="3" destOrd="0" presId="urn:microsoft.com/office/officeart/2005/8/layout/hierarchy1"/>
    <dgm:cxn modelId="{86B831C1-0A56-4E75-9685-2857FD5EC6B7}" type="presParOf" srcId="{654A2C72-4E18-447C-B88D-080E00099B37}" destId="{D1AD08E2-2B6A-4BF8-A017-7987EB801664}" srcOrd="0" destOrd="0" presId="urn:microsoft.com/office/officeart/2005/8/layout/hierarchy1"/>
    <dgm:cxn modelId="{B8ABC05C-6000-4F35-B336-4AB44F4E4AD6}" type="presParOf" srcId="{D1AD08E2-2B6A-4BF8-A017-7987EB801664}" destId="{D6860B54-B2B7-4922-9C2B-69EC1C6977F6}" srcOrd="0" destOrd="0" presId="urn:microsoft.com/office/officeart/2005/8/layout/hierarchy1"/>
    <dgm:cxn modelId="{4BB9FE75-F481-4873-9EE4-16C4B5415A80}" type="presParOf" srcId="{D1AD08E2-2B6A-4BF8-A017-7987EB801664}" destId="{C5474093-5848-430B-BB81-57B8566FF833}" srcOrd="1" destOrd="0" presId="urn:microsoft.com/office/officeart/2005/8/layout/hierarchy1"/>
    <dgm:cxn modelId="{1FE0BD22-A792-4421-90A8-AF314CC12E8A}" type="presParOf" srcId="{654A2C72-4E18-447C-B88D-080E00099B37}" destId="{5BAAC2F8-B103-4697-BFB5-2646B4F2E5FC}" srcOrd="1" destOrd="0" presId="urn:microsoft.com/office/officeart/2005/8/layout/hierarchy1"/>
    <dgm:cxn modelId="{8FA9A8B8-7A10-4815-B535-839D7E186427}" type="presParOf" srcId="{5BAAC2F8-B103-4697-BFB5-2646B4F2E5FC}" destId="{3B3DED0E-02F0-43BE-A492-870300CA0E9F}" srcOrd="0" destOrd="0" presId="urn:microsoft.com/office/officeart/2005/8/layout/hierarchy1"/>
    <dgm:cxn modelId="{4526165D-5E91-4511-91E4-E5D9068535A9}" type="presParOf" srcId="{5BAAC2F8-B103-4697-BFB5-2646B4F2E5FC}" destId="{EC4ADB8F-BC63-4769-B7B4-44C585E29F31}" srcOrd="1" destOrd="0" presId="urn:microsoft.com/office/officeart/2005/8/layout/hierarchy1"/>
    <dgm:cxn modelId="{33BD7CDA-032D-4EF6-8653-C3C9FD6D2272}" type="presParOf" srcId="{EC4ADB8F-BC63-4769-B7B4-44C585E29F31}" destId="{A3A964BE-191A-4CF7-AED0-81696CA8FD29}" srcOrd="0" destOrd="0" presId="urn:microsoft.com/office/officeart/2005/8/layout/hierarchy1"/>
    <dgm:cxn modelId="{FB9E7E12-090D-4B84-8A03-2C4B269CF0C5}" type="presParOf" srcId="{A3A964BE-191A-4CF7-AED0-81696CA8FD29}" destId="{113C2052-BF91-4E3B-9F0A-989FCD000FC1}" srcOrd="0" destOrd="0" presId="urn:microsoft.com/office/officeart/2005/8/layout/hierarchy1"/>
    <dgm:cxn modelId="{1B2CA361-B994-4EF7-945C-B6685E743B0A}" type="presParOf" srcId="{A3A964BE-191A-4CF7-AED0-81696CA8FD29}" destId="{D40769EC-C553-4274-A05E-4E45F78EB75D}" srcOrd="1" destOrd="0" presId="urn:microsoft.com/office/officeart/2005/8/layout/hierarchy1"/>
    <dgm:cxn modelId="{AC728527-E27A-423E-A502-20D1383710F6}" type="presParOf" srcId="{EC4ADB8F-BC63-4769-B7B4-44C585E29F31}" destId="{11178984-117E-4C3F-BC05-2D403B351A7B}" srcOrd="1" destOrd="0" presId="urn:microsoft.com/office/officeart/2005/8/layout/hierarchy1"/>
    <dgm:cxn modelId="{923209B5-A904-4BFB-8775-A02ED0B9DA84}" type="presParOf" srcId="{5BAAC2F8-B103-4697-BFB5-2646B4F2E5FC}" destId="{7607088D-EFEC-4D31-8D6A-68DDD126F878}" srcOrd="2" destOrd="0" presId="urn:microsoft.com/office/officeart/2005/8/layout/hierarchy1"/>
    <dgm:cxn modelId="{787BD31E-0F2C-49A9-9158-70C1E4373522}" type="presParOf" srcId="{5BAAC2F8-B103-4697-BFB5-2646B4F2E5FC}" destId="{06CBA52A-E085-4E8D-8F0A-3F8DAFA05265}" srcOrd="3" destOrd="0" presId="urn:microsoft.com/office/officeart/2005/8/layout/hierarchy1"/>
    <dgm:cxn modelId="{B4353EE6-0B05-428A-A8BB-88C47A3691BE}" type="presParOf" srcId="{06CBA52A-E085-4E8D-8F0A-3F8DAFA05265}" destId="{4DD1AA88-F318-4382-B7E9-ED80F4FB9602}" srcOrd="0" destOrd="0" presId="urn:microsoft.com/office/officeart/2005/8/layout/hierarchy1"/>
    <dgm:cxn modelId="{A122CDEC-FBEF-45CC-BF90-086A89928DC0}" type="presParOf" srcId="{4DD1AA88-F318-4382-B7E9-ED80F4FB9602}" destId="{7FAFDADB-B7E2-4861-ADF9-BA489D094054}" srcOrd="0" destOrd="0" presId="urn:microsoft.com/office/officeart/2005/8/layout/hierarchy1"/>
    <dgm:cxn modelId="{04DD1365-5FC5-438B-88A1-BFDEF797C948}" type="presParOf" srcId="{4DD1AA88-F318-4382-B7E9-ED80F4FB9602}" destId="{6421016A-385B-4026-B24D-D1B68FB468D7}" srcOrd="1" destOrd="0" presId="urn:microsoft.com/office/officeart/2005/8/layout/hierarchy1"/>
    <dgm:cxn modelId="{FD7C0297-4AFA-4479-94D6-52E0215EDE5E}" type="presParOf" srcId="{06CBA52A-E085-4E8D-8F0A-3F8DAFA05265}" destId="{066C30EF-7C1F-4FA8-B24F-A83FAE32E007}" srcOrd="1" destOrd="0" presId="urn:microsoft.com/office/officeart/2005/8/layout/hierarchy1"/>
    <dgm:cxn modelId="{3B2C1EA7-28DB-44F7-B3FF-AB46127EF1B8}" type="presParOf" srcId="{5BAAC2F8-B103-4697-BFB5-2646B4F2E5FC}" destId="{A4D8C3C3-519A-42A0-9274-1B9E6E593F91}" srcOrd="4" destOrd="0" presId="urn:microsoft.com/office/officeart/2005/8/layout/hierarchy1"/>
    <dgm:cxn modelId="{2416005C-086F-451F-9055-AFAE7F683540}" type="presParOf" srcId="{5BAAC2F8-B103-4697-BFB5-2646B4F2E5FC}" destId="{A1CC54C6-D807-41ED-8276-5FAB6ABC6B1D}" srcOrd="5" destOrd="0" presId="urn:microsoft.com/office/officeart/2005/8/layout/hierarchy1"/>
    <dgm:cxn modelId="{5E010EEE-04CF-4EE4-99F3-347081492652}" type="presParOf" srcId="{A1CC54C6-D807-41ED-8276-5FAB6ABC6B1D}" destId="{ACFBD7C2-6FE3-4EE6-9148-A117F7536386}" srcOrd="0" destOrd="0" presId="urn:microsoft.com/office/officeart/2005/8/layout/hierarchy1"/>
    <dgm:cxn modelId="{65F0FE6E-F463-4CF2-8FFC-CDF8A1731407}" type="presParOf" srcId="{ACFBD7C2-6FE3-4EE6-9148-A117F7536386}" destId="{C1EE3F75-94A1-4D42-8BF1-FA05909C7057}" srcOrd="0" destOrd="0" presId="urn:microsoft.com/office/officeart/2005/8/layout/hierarchy1"/>
    <dgm:cxn modelId="{45C6FEFC-3DC5-4F17-B70D-40EBC2A74EF4}" type="presParOf" srcId="{ACFBD7C2-6FE3-4EE6-9148-A117F7536386}" destId="{74AB34E6-18EA-4C8A-A633-D0B9E97D9942}" srcOrd="1" destOrd="0" presId="urn:microsoft.com/office/officeart/2005/8/layout/hierarchy1"/>
    <dgm:cxn modelId="{8A5E2145-DE96-40DE-B7C3-CAABF046BA1D}" type="presParOf" srcId="{A1CC54C6-D807-41ED-8276-5FAB6ABC6B1D}" destId="{7A73435B-159C-43D4-9FCF-B18478C1DEC8}" srcOrd="1" destOrd="0" presId="urn:microsoft.com/office/officeart/2005/8/layout/hierarchy1"/>
    <dgm:cxn modelId="{D23E240D-D175-4E10-A1BA-6C2F12B0DBB9}" type="presParOf" srcId="{2CC18195-F236-4999-8CF4-467EBB95A34B}" destId="{A3929507-4F56-4997-A591-4B31FBED2A55}" srcOrd="2" destOrd="0" presId="urn:microsoft.com/office/officeart/2005/8/layout/hierarchy1"/>
    <dgm:cxn modelId="{1EB0E47C-2201-417D-8506-51107FD62885}" type="presParOf" srcId="{2CC18195-F236-4999-8CF4-467EBB95A34B}" destId="{E058186D-DE97-460E-B751-3B93212CCAE7}" srcOrd="3" destOrd="0" presId="urn:microsoft.com/office/officeart/2005/8/layout/hierarchy1"/>
    <dgm:cxn modelId="{5052A4F7-5974-40EC-8EB9-3D2DD623B674}" type="presParOf" srcId="{E058186D-DE97-460E-B751-3B93212CCAE7}" destId="{F9AB8D3E-10DF-42FE-9F83-815148738ED2}" srcOrd="0" destOrd="0" presId="urn:microsoft.com/office/officeart/2005/8/layout/hierarchy1"/>
    <dgm:cxn modelId="{31E5401F-1DF3-4F36-9551-92F53F195B7E}" type="presParOf" srcId="{F9AB8D3E-10DF-42FE-9F83-815148738ED2}" destId="{1F75358F-87B1-4A32-828C-3B545F3662B5}" srcOrd="0" destOrd="0" presId="urn:microsoft.com/office/officeart/2005/8/layout/hierarchy1"/>
    <dgm:cxn modelId="{A452E7AA-2437-48FB-9570-761EB1C89E10}" type="presParOf" srcId="{F9AB8D3E-10DF-42FE-9F83-815148738ED2}" destId="{B1B2B596-B620-41D2-97F2-02E96B7F1CAA}" srcOrd="1" destOrd="0" presId="urn:microsoft.com/office/officeart/2005/8/layout/hierarchy1"/>
    <dgm:cxn modelId="{2B43494B-BCA9-442D-8D15-33BC9D0654AC}" type="presParOf" srcId="{E058186D-DE97-460E-B751-3B93212CCAE7}" destId="{B5BE6504-8400-41CB-82DC-ED30DF756F1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929507-4F56-4997-A591-4B31FBED2A55}">
      <dsp:nvSpPr>
        <dsp:cNvPr id="0" name=""/>
        <dsp:cNvSpPr/>
      </dsp:nvSpPr>
      <dsp:spPr>
        <a:xfrm>
          <a:off x="4746609" y="1949902"/>
          <a:ext cx="2902640" cy="2915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335"/>
              </a:lnTo>
              <a:lnTo>
                <a:pt x="2902640" y="184335"/>
              </a:lnTo>
              <a:lnTo>
                <a:pt x="2902640" y="29151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D8C3C3-519A-42A0-9274-1B9E6E593F91}">
      <dsp:nvSpPr>
        <dsp:cNvPr id="0" name=""/>
        <dsp:cNvSpPr/>
      </dsp:nvSpPr>
      <dsp:spPr>
        <a:xfrm>
          <a:off x="6236035" y="4092304"/>
          <a:ext cx="1367372" cy="3328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5618"/>
              </a:lnTo>
              <a:lnTo>
                <a:pt x="1367372" y="225618"/>
              </a:lnTo>
              <a:lnTo>
                <a:pt x="1367372" y="33280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07088D-EFEC-4D31-8D6A-68DDD126F878}">
      <dsp:nvSpPr>
        <dsp:cNvPr id="0" name=""/>
        <dsp:cNvSpPr/>
      </dsp:nvSpPr>
      <dsp:spPr>
        <a:xfrm>
          <a:off x="6190315" y="4092304"/>
          <a:ext cx="91440" cy="33649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64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3DED0E-02F0-43BE-A492-870300CA0E9F}">
      <dsp:nvSpPr>
        <dsp:cNvPr id="0" name=""/>
        <dsp:cNvSpPr/>
      </dsp:nvSpPr>
      <dsp:spPr>
        <a:xfrm>
          <a:off x="4817326" y="4092304"/>
          <a:ext cx="1418708" cy="332802"/>
        </a:xfrm>
        <a:custGeom>
          <a:avLst/>
          <a:gdLst/>
          <a:ahLst/>
          <a:cxnLst/>
          <a:rect l="0" t="0" r="0" b="0"/>
          <a:pathLst>
            <a:path>
              <a:moveTo>
                <a:pt x="1418708" y="0"/>
              </a:moveTo>
              <a:lnTo>
                <a:pt x="1418708" y="225618"/>
              </a:lnTo>
              <a:lnTo>
                <a:pt x="0" y="225618"/>
              </a:lnTo>
              <a:lnTo>
                <a:pt x="0" y="33280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D97D88-16F9-4DB0-8610-A0AC57AE8085}">
      <dsp:nvSpPr>
        <dsp:cNvPr id="0" name=""/>
        <dsp:cNvSpPr/>
      </dsp:nvSpPr>
      <dsp:spPr>
        <a:xfrm>
          <a:off x="4021855" y="3005748"/>
          <a:ext cx="2214179" cy="3518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668"/>
              </a:lnTo>
              <a:lnTo>
                <a:pt x="2214179" y="244668"/>
              </a:lnTo>
              <a:lnTo>
                <a:pt x="2214179" y="35185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FF96D2-CF5D-462E-9E35-BB8962627BB3}">
      <dsp:nvSpPr>
        <dsp:cNvPr id="0" name=""/>
        <dsp:cNvSpPr/>
      </dsp:nvSpPr>
      <dsp:spPr>
        <a:xfrm>
          <a:off x="1993653" y="4092304"/>
          <a:ext cx="1392976" cy="3328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5618"/>
              </a:lnTo>
              <a:lnTo>
                <a:pt x="1392976" y="225618"/>
              </a:lnTo>
              <a:lnTo>
                <a:pt x="1392976" y="33280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BA05C3-B247-4AAE-9B7F-A3E6355B4551}">
      <dsp:nvSpPr>
        <dsp:cNvPr id="0" name=""/>
        <dsp:cNvSpPr/>
      </dsp:nvSpPr>
      <dsp:spPr>
        <a:xfrm>
          <a:off x="1947933" y="4092304"/>
          <a:ext cx="91440" cy="51544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8265"/>
              </a:lnTo>
              <a:lnTo>
                <a:pt x="59338" y="408265"/>
              </a:lnTo>
              <a:lnTo>
                <a:pt x="59338" y="51544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D3F461-36C1-413F-8A5F-30F99F3B027F}">
      <dsp:nvSpPr>
        <dsp:cNvPr id="0" name=""/>
        <dsp:cNvSpPr/>
      </dsp:nvSpPr>
      <dsp:spPr>
        <a:xfrm>
          <a:off x="449949" y="4092304"/>
          <a:ext cx="1543704" cy="321877"/>
        </a:xfrm>
        <a:custGeom>
          <a:avLst/>
          <a:gdLst/>
          <a:ahLst/>
          <a:cxnLst/>
          <a:rect l="0" t="0" r="0" b="0"/>
          <a:pathLst>
            <a:path>
              <a:moveTo>
                <a:pt x="1543704" y="0"/>
              </a:moveTo>
              <a:lnTo>
                <a:pt x="1543704" y="214692"/>
              </a:lnTo>
              <a:lnTo>
                <a:pt x="0" y="214692"/>
              </a:lnTo>
              <a:lnTo>
                <a:pt x="0" y="32187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36B1DB-8D78-482E-B4B8-1536508E5E1E}">
      <dsp:nvSpPr>
        <dsp:cNvPr id="0" name=""/>
        <dsp:cNvSpPr/>
      </dsp:nvSpPr>
      <dsp:spPr>
        <a:xfrm>
          <a:off x="1993653" y="3005748"/>
          <a:ext cx="2028201" cy="351853"/>
        </a:xfrm>
        <a:custGeom>
          <a:avLst/>
          <a:gdLst/>
          <a:ahLst/>
          <a:cxnLst/>
          <a:rect l="0" t="0" r="0" b="0"/>
          <a:pathLst>
            <a:path>
              <a:moveTo>
                <a:pt x="2028201" y="0"/>
              </a:moveTo>
              <a:lnTo>
                <a:pt x="2028201" y="244668"/>
              </a:lnTo>
              <a:lnTo>
                <a:pt x="0" y="244668"/>
              </a:lnTo>
              <a:lnTo>
                <a:pt x="0" y="35185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C7F5C3-3E0F-43EF-BC28-4D1E0C815C90}">
      <dsp:nvSpPr>
        <dsp:cNvPr id="0" name=""/>
        <dsp:cNvSpPr/>
      </dsp:nvSpPr>
      <dsp:spPr>
        <a:xfrm>
          <a:off x="4021855" y="1949902"/>
          <a:ext cx="724754" cy="321142"/>
        </a:xfrm>
        <a:custGeom>
          <a:avLst/>
          <a:gdLst/>
          <a:ahLst/>
          <a:cxnLst/>
          <a:rect l="0" t="0" r="0" b="0"/>
          <a:pathLst>
            <a:path>
              <a:moveTo>
                <a:pt x="724754" y="0"/>
              </a:moveTo>
              <a:lnTo>
                <a:pt x="724754" y="213958"/>
              </a:lnTo>
              <a:lnTo>
                <a:pt x="0" y="213958"/>
              </a:lnTo>
              <a:lnTo>
                <a:pt x="0" y="3211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D273AB-5ECD-4193-A800-552F9FCC76CD}">
      <dsp:nvSpPr>
        <dsp:cNvPr id="0" name=""/>
        <dsp:cNvSpPr/>
      </dsp:nvSpPr>
      <dsp:spPr>
        <a:xfrm>
          <a:off x="3823712" y="1215198"/>
          <a:ext cx="1845794" cy="7347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FC08E4B-3611-4E59-BF73-E3D0A877B95F}">
      <dsp:nvSpPr>
        <dsp:cNvPr id="0" name=""/>
        <dsp:cNvSpPr/>
      </dsp:nvSpPr>
      <dsp:spPr>
        <a:xfrm>
          <a:off x="3952269" y="1337328"/>
          <a:ext cx="1845794" cy="7347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400" b="1" kern="1200" dirty="0"/>
            <a:t>Voies d’administration </a:t>
          </a:r>
          <a:endParaRPr lang="fr-FR" sz="1400" b="1" kern="1200" dirty="0"/>
        </a:p>
      </dsp:txBody>
      <dsp:txXfrm>
        <a:off x="3973788" y="1358847"/>
        <a:ext cx="1802756" cy="691665"/>
      </dsp:txXfrm>
    </dsp:sp>
    <dsp:sp modelId="{CBFEB1D5-CD96-4890-8DF1-9AB0851CE39D}">
      <dsp:nvSpPr>
        <dsp:cNvPr id="0" name=""/>
        <dsp:cNvSpPr/>
      </dsp:nvSpPr>
      <dsp:spPr>
        <a:xfrm>
          <a:off x="3171606" y="2271044"/>
          <a:ext cx="1700496" cy="7347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6EAF0CC-C622-44C9-B375-5217141F19BC}">
      <dsp:nvSpPr>
        <dsp:cNvPr id="0" name=""/>
        <dsp:cNvSpPr/>
      </dsp:nvSpPr>
      <dsp:spPr>
        <a:xfrm>
          <a:off x="3300163" y="2393174"/>
          <a:ext cx="1700496" cy="7347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 </a:t>
          </a:r>
          <a:r>
            <a:rPr lang="fr-FR" sz="1200" b="1" kern="1200" dirty="0"/>
            <a:t>Générales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/>
            <a:t>(systémiques</a:t>
          </a:r>
          <a:r>
            <a:rPr lang="en-AU" sz="1200" b="1" kern="1200" dirty="0"/>
            <a:t>)</a:t>
          </a:r>
          <a:endParaRPr lang="fr-FR" sz="1200" b="1" kern="1200" dirty="0"/>
        </a:p>
      </dsp:txBody>
      <dsp:txXfrm>
        <a:off x="3321682" y="2414693"/>
        <a:ext cx="1657458" cy="691665"/>
      </dsp:txXfrm>
    </dsp:sp>
    <dsp:sp modelId="{CE777EA5-2FF7-49CE-B3F4-A4C8E77222AD}">
      <dsp:nvSpPr>
        <dsp:cNvPr id="0" name=""/>
        <dsp:cNvSpPr/>
      </dsp:nvSpPr>
      <dsp:spPr>
        <a:xfrm>
          <a:off x="1415147" y="3357601"/>
          <a:ext cx="1157013" cy="7347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866671B-9EFE-44F4-91A5-8704A39A27A0}">
      <dsp:nvSpPr>
        <dsp:cNvPr id="0" name=""/>
        <dsp:cNvSpPr/>
      </dsp:nvSpPr>
      <dsp:spPr>
        <a:xfrm>
          <a:off x="1543704" y="3479730"/>
          <a:ext cx="1157013" cy="7347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u="none" kern="1200" dirty="0"/>
            <a:t>voies entérales (digestives)</a:t>
          </a:r>
          <a:endParaRPr lang="fr-FR" sz="1200" u="none" kern="1200" dirty="0"/>
        </a:p>
      </dsp:txBody>
      <dsp:txXfrm>
        <a:off x="1565223" y="3501249"/>
        <a:ext cx="1113975" cy="691665"/>
      </dsp:txXfrm>
    </dsp:sp>
    <dsp:sp modelId="{AEE23B39-FC54-46AD-A0A0-150B96343EDA}">
      <dsp:nvSpPr>
        <dsp:cNvPr id="0" name=""/>
        <dsp:cNvSpPr/>
      </dsp:nvSpPr>
      <dsp:spPr>
        <a:xfrm>
          <a:off x="-128557" y="4414182"/>
          <a:ext cx="1157013" cy="7347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604AB73-7B26-4E25-AFF6-C7F7B70240C4}">
      <dsp:nvSpPr>
        <dsp:cNvPr id="0" name=""/>
        <dsp:cNvSpPr/>
      </dsp:nvSpPr>
      <dsp:spPr>
        <a:xfrm>
          <a:off x="0" y="4536311"/>
          <a:ext cx="1157013" cy="7347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/>
            <a:t>Orale </a:t>
          </a:r>
          <a:endParaRPr lang="fr-FR" sz="1200" b="1" kern="1200" dirty="0"/>
        </a:p>
      </dsp:txBody>
      <dsp:txXfrm>
        <a:off x="21519" y="4557830"/>
        <a:ext cx="1113975" cy="691665"/>
      </dsp:txXfrm>
    </dsp:sp>
    <dsp:sp modelId="{85CDF468-1252-413B-9D95-BB6A71A52212}">
      <dsp:nvSpPr>
        <dsp:cNvPr id="0" name=""/>
        <dsp:cNvSpPr/>
      </dsp:nvSpPr>
      <dsp:spPr>
        <a:xfrm>
          <a:off x="1428765" y="4607754"/>
          <a:ext cx="1157013" cy="7347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1BFAA9A-8902-4342-9F19-AB1E8BCEC56A}">
      <dsp:nvSpPr>
        <dsp:cNvPr id="0" name=""/>
        <dsp:cNvSpPr/>
      </dsp:nvSpPr>
      <dsp:spPr>
        <a:xfrm>
          <a:off x="1557322" y="4729883"/>
          <a:ext cx="1157013" cy="7347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/>
            <a:t>Sublinguale</a:t>
          </a:r>
          <a:endParaRPr lang="fr-FR" sz="1200" b="1" kern="1200" dirty="0"/>
        </a:p>
      </dsp:txBody>
      <dsp:txXfrm>
        <a:off x="1578841" y="4751402"/>
        <a:ext cx="1113975" cy="691665"/>
      </dsp:txXfrm>
    </dsp:sp>
    <dsp:sp modelId="{E130D831-90D2-4656-B82F-C71F7355D73B}">
      <dsp:nvSpPr>
        <dsp:cNvPr id="0" name=""/>
        <dsp:cNvSpPr/>
      </dsp:nvSpPr>
      <dsp:spPr>
        <a:xfrm>
          <a:off x="2808124" y="4425107"/>
          <a:ext cx="1157013" cy="7347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28D24EC-710B-4269-BB72-EFE5F8A1A3CC}">
      <dsp:nvSpPr>
        <dsp:cNvPr id="0" name=""/>
        <dsp:cNvSpPr/>
      </dsp:nvSpPr>
      <dsp:spPr>
        <a:xfrm>
          <a:off x="2936681" y="4547236"/>
          <a:ext cx="1157013" cy="7347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AU" sz="1200" b="1" kern="1200" dirty="0"/>
            <a:t>Rectale</a:t>
          </a:r>
          <a:endParaRPr lang="fr-FR" sz="1200" b="1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200" kern="1200" dirty="0"/>
        </a:p>
      </dsp:txBody>
      <dsp:txXfrm>
        <a:off x="2958200" y="4568755"/>
        <a:ext cx="1113975" cy="691665"/>
      </dsp:txXfrm>
    </dsp:sp>
    <dsp:sp modelId="{D6860B54-B2B7-4922-9C2B-69EC1C6977F6}">
      <dsp:nvSpPr>
        <dsp:cNvPr id="0" name=""/>
        <dsp:cNvSpPr/>
      </dsp:nvSpPr>
      <dsp:spPr>
        <a:xfrm>
          <a:off x="5657528" y="3357601"/>
          <a:ext cx="1157013" cy="7347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5474093-5848-430B-BB81-57B8566FF833}">
      <dsp:nvSpPr>
        <dsp:cNvPr id="0" name=""/>
        <dsp:cNvSpPr/>
      </dsp:nvSpPr>
      <dsp:spPr>
        <a:xfrm>
          <a:off x="5786085" y="3479730"/>
          <a:ext cx="1157013" cy="7347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u="none" kern="1200" dirty="0"/>
            <a:t>voies parentérales</a:t>
          </a:r>
          <a:endParaRPr lang="fr-FR" sz="1200" u="none" kern="1200" dirty="0"/>
        </a:p>
      </dsp:txBody>
      <dsp:txXfrm>
        <a:off x="5807604" y="3501249"/>
        <a:ext cx="1113975" cy="691665"/>
      </dsp:txXfrm>
    </dsp:sp>
    <dsp:sp modelId="{113C2052-BF91-4E3B-9F0A-989FCD000FC1}">
      <dsp:nvSpPr>
        <dsp:cNvPr id="0" name=""/>
        <dsp:cNvSpPr/>
      </dsp:nvSpPr>
      <dsp:spPr>
        <a:xfrm>
          <a:off x="4238819" y="4425107"/>
          <a:ext cx="1157013" cy="7347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40769EC-C553-4274-A05E-4E45F78EB75D}">
      <dsp:nvSpPr>
        <dsp:cNvPr id="0" name=""/>
        <dsp:cNvSpPr/>
      </dsp:nvSpPr>
      <dsp:spPr>
        <a:xfrm>
          <a:off x="4367376" y="4547236"/>
          <a:ext cx="1157013" cy="7347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/>
            <a:t>I.V</a:t>
          </a:r>
          <a:endParaRPr lang="fr-FR" sz="1200" b="1" kern="1200" dirty="0"/>
        </a:p>
      </dsp:txBody>
      <dsp:txXfrm>
        <a:off x="4388895" y="4568755"/>
        <a:ext cx="1113975" cy="691665"/>
      </dsp:txXfrm>
    </dsp:sp>
    <dsp:sp modelId="{7FAFDADB-B7E2-4861-ADF9-BA489D094054}">
      <dsp:nvSpPr>
        <dsp:cNvPr id="0" name=""/>
        <dsp:cNvSpPr/>
      </dsp:nvSpPr>
      <dsp:spPr>
        <a:xfrm>
          <a:off x="5657528" y="4428802"/>
          <a:ext cx="1157013" cy="7347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421016A-385B-4026-B24D-D1B68FB468D7}">
      <dsp:nvSpPr>
        <dsp:cNvPr id="0" name=""/>
        <dsp:cNvSpPr/>
      </dsp:nvSpPr>
      <dsp:spPr>
        <a:xfrm>
          <a:off x="5786085" y="4550931"/>
          <a:ext cx="1157013" cy="7347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/>
            <a:t>I.M</a:t>
          </a:r>
          <a:endParaRPr lang="fr-FR" sz="1200" b="1" kern="1200" dirty="0"/>
        </a:p>
      </dsp:txBody>
      <dsp:txXfrm>
        <a:off x="5807604" y="4572450"/>
        <a:ext cx="1113975" cy="691665"/>
      </dsp:txXfrm>
    </dsp:sp>
    <dsp:sp modelId="{C1EE3F75-94A1-4D42-8BF1-FA05909C7057}">
      <dsp:nvSpPr>
        <dsp:cNvPr id="0" name=""/>
        <dsp:cNvSpPr/>
      </dsp:nvSpPr>
      <dsp:spPr>
        <a:xfrm>
          <a:off x="7024900" y="4425107"/>
          <a:ext cx="1157013" cy="7347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4AB34E6-18EA-4C8A-A633-D0B9E97D9942}">
      <dsp:nvSpPr>
        <dsp:cNvPr id="0" name=""/>
        <dsp:cNvSpPr/>
      </dsp:nvSpPr>
      <dsp:spPr>
        <a:xfrm>
          <a:off x="7153457" y="4547236"/>
          <a:ext cx="1157013" cy="7347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/>
            <a:t>S.C</a:t>
          </a:r>
          <a:endParaRPr lang="fr-FR" sz="1200" b="1" kern="1200" dirty="0"/>
        </a:p>
      </dsp:txBody>
      <dsp:txXfrm>
        <a:off x="7174976" y="4568755"/>
        <a:ext cx="1113975" cy="691665"/>
      </dsp:txXfrm>
    </dsp:sp>
    <dsp:sp modelId="{1F75358F-87B1-4A32-828C-3B545F3662B5}">
      <dsp:nvSpPr>
        <dsp:cNvPr id="0" name=""/>
        <dsp:cNvSpPr/>
      </dsp:nvSpPr>
      <dsp:spPr>
        <a:xfrm>
          <a:off x="7146041" y="2241421"/>
          <a:ext cx="1006416" cy="7347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1B2B596-B620-41D2-97F2-02E96B7F1CAA}">
      <dsp:nvSpPr>
        <dsp:cNvPr id="0" name=""/>
        <dsp:cNvSpPr/>
      </dsp:nvSpPr>
      <dsp:spPr>
        <a:xfrm>
          <a:off x="7274598" y="2363550"/>
          <a:ext cx="1006416" cy="7347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/>
            <a:t>Locales</a:t>
          </a:r>
        </a:p>
      </dsp:txBody>
      <dsp:txXfrm>
        <a:off x="7296117" y="2385069"/>
        <a:ext cx="963378" cy="6916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6E4E67D-926A-4C18-AE44-FBC11B9DA494}" type="datetimeFigureOut">
              <a:rPr lang="fr-FR"/>
              <a:pPr>
                <a:defRPr/>
              </a:pPr>
              <a:t>04/01/2025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E98A3B2-052F-4DB5-BD11-5BA4016951E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JO"/>
          </a:p>
        </p:txBody>
      </p:sp>
      <p:sp>
        <p:nvSpPr>
          <p:cNvPr id="3994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66C9048-B5B8-4A33-8AD8-EC032400F17F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339FCE2-6E34-453B-AAE3-568C92358B88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fr-FR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050" b="1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840304-C460-4CB6-85B2-B617A0492E6E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fr-FR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050" b="1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F9E778-75E3-40DD-A609-5F247DA0D768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fr-FR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JO" sz="1100" b="1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670443-CD33-4200-BBCB-7D4143CC36BB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fr-FR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JO" b="1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29E413-4148-4E8D-B899-E1ED7823F554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fr-FR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JO" b="1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9351B8-7C7A-4012-AC2A-29B27D5E999B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fr-FR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JO" b="1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EB75969-9203-4191-8E87-36F521A68ACC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fr-FR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b="1"/>
          </a:p>
          <a:p>
            <a:pPr eaLnBrk="1" hangingPunct="1">
              <a:spcBef>
                <a:spcPct val="0"/>
              </a:spcBef>
            </a:pPr>
            <a:endParaRPr lang="fr-FR" b="1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5B5AD9-2657-452E-BE30-046D19662224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fr-FR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JO" b="1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JO"/>
          </a:p>
        </p:txBody>
      </p:sp>
      <p:sp>
        <p:nvSpPr>
          <p:cNvPr id="5632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A17AA2-5972-4B75-92D9-A1F6E65EE414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5734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A16BA0-4824-49AE-A2E9-B58CC5F6ACED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JO"/>
          </a:p>
        </p:txBody>
      </p:sp>
      <p:sp>
        <p:nvSpPr>
          <p:cNvPr id="4096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AA3162-958D-4C02-87A6-314A02185A78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JO"/>
          </a:p>
        </p:txBody>
      </p:sp>
      <p:sp>
        <p:nvSpPr>
          <p:cNvPr id="5837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8A48FFC-F551-48AA-B7E2-B19669809564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  <a:p>
            <a:pPr eaLnBrk="1" hangingPunct="1">
              <a:spcBef>
                <a:spcPct val="0"/>
              </a:spcBef>
            </a:pPr>
            <a:r>
              <a:rPr lang="fr-FR"/>
              <a:t>La biodisponibilité de la vancomycine par voie orale est négligeable, la voie intraveineuse s’impose donc dans toutes les indications sauf une, le traitement per os de la colite pseudomembraneuse.</a:t>
            </a:r>
          </a:p>
        </p:txBody>
      </p:sp>
      <p:sp>
        <p:nvSpPr>
          <p:cNvPr id="5939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116C6B-94B7-480F-BED2-D51C055564C3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JO"/>
          </a:p>
        </p:txBody>
      </p:sp>
      <p:sp>
        <p:nvSpPr>
          <p:cNvPr id="419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0A77746-48AF-4272-B6AE-80ED19C378C7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JO"/>
          </a:p>
        </p:txBody>
      </p:sp>
      <p:sp>
        <p:nvSpPr>
          <p:cNvPr id="5632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A17AA2-5972-4B75-92D9-A1F6E65EE414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477AA3-0C13-4E9A-8871-898BF72B0A0D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fr-FR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JO" b="1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C1BE91-19CF-4799-910E-514A71450398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fr-FR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JO" sz="1100" b="1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574B52-D5BF-44FE-A7A9-74CF8B7FD3F2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fr-FR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JO" b="1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D05E18-6531-4376-B0B9-2663629E7794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fr-FR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JO" b="1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BBBFDF-6B63-49F6-B167-F3F195BE263A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fr-FR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J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onnecteur droit 18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Connecteur droit 19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Connecteur droit 20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Connecteur droit 23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Connecteur droit 2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Connecteur droit 25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Ellipse 27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Ellipse 28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Ellipse 29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Ellipse 30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Ellipse 31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r-FR"/>
              <a:t>Cliquez pour modifier le style des sous-titres du masque</a:t>
            </a:r>
            <a:endParaRPr lang="en-US"/>
          </a:p>
        </p:txBody>
      </p:sp>
      <p:sp>
        <p:nvSpPr>
          <p:cNvPr id="22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C405D-57F2-41A3-884E-F3FAF246F181}" type="datetimeFigureOut">
              <a:rPr lang="fr-FR"/>
              <a:pPr>
                <a:defRPr/>
              </a:pPr>
              <a:t>04/01/2025</a:t>
            </a:fld>
            <a:endParaRPr lang="fr-FR"/>
          </a:p>
        </p:txBody>
      </p:sp>
      <p:sp>
        <p:nvSpPr>
          <p:cNvPr id="23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4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64CC28-2022-4B4E-982B-136E3CEDF13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0B27C-2718-4CF9-B7AF-F6F6393C144D}" type="datetimeFigureOut">
              <a:rPr lang="fr-FR"/>
              <a:pPr>
                <a:defRPr/>
              </a:pPr>
              <a:t>04/01/2025</a:t>
            </a:fld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233A5-E63F-48C1-A5D4-198B2D10BA7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10644-A0A3-4CA8-B041-04993539B546}" type="datetimeFigureOut">
              <a:rPr lang="fr-FR"/>
              <a:pPr>
                <a:defRPr/>
              </a:pPr>
              <a:t>04/01/2025</a:t>
            </a:fld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CEA2E3-B5CE-41D9-B944-581B5BBEBBE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3BFBC44-672D-4849-8E4F-C741CC6DA0EC}" type="datetimeFigureOut">
              <a:rPr lang="fr-FR"/>
              <a:pPr>
                <a:defRPr/>
              </a:pPr>
              <a:t>04/01/2025</a:t>
            </a:fld>
            <a:endParaRPr lang="fr-FR"/>
          </a:p>
        </p:txBody>
      </p:sp>
      <p:sp>
        <p:nvSpPr>
          <p:cNvPr id="5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FCD94BD-943C-4FAA-8EF1-30193A51BB6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6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Connecteur droit 18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Connecteur droit 19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Connecteur droit 20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Connecteur droit 23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Connecteur droit 2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Ellipse 2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Ellipse 27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Ellipse 2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Ellipse 29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Ellipse 30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Connecteur droit 31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357D5-E259-4DF3-AA5D-F8FF578E0C2F}" type="datetimeFigureOut">
              <a:rPr lang="fr-FR"/>
              <a:pPr>
                <a:defRPr/>
              </a:pPr>
              <a:t>04/01/2025</a:t>
            </a:fld>
            <a:endParaRPr lang="fr-FR"/>
          </a:p>
        </p:txBody>
      </p:sp>
      <p:sp>
        <p:nvSpPr>
          <p:cNvPr id="21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2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02CDC-7371-4554-B15F-3DAF8088756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AC9AE-9803-4676-B94E-36C954CA8535}" type="datetimeFigureOut">
              <a:rPr lang="fr-FR"/>
              <a:pPr>
                <a:defRPr/>
              </a:pPr>
              <a:t>04/01/2025</a:t>
            </a:fld>
            <a:endParaRPr lang="fr-FR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8FC84-C213-4B18-BEE3-D2C910EC1E4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399BB-5795-4F48-997E-A6DC29844BAF}" type="datetimeFigureOut">
              <a:rPr lang="fr-FR"/>
              <a:pPr>
                <a:defRPr/>
              </a:pPr>
              <a:t>04/01/2025</a:t>
            </a:fld>
            <a:endParaRPr lang="fr-FR"/>
          </a:p>
        </p:txBody>
      </p:sp>
      <p:sp>
        <p:nvSpPr>
          <p:cNvPr id="8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9C738-F7A6-4100-BED9-0503E9B6961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8E65589-D134-489E-A1CF-12AAA65AB433}" type="datetimeFigureOut">
              <a:rPr lang="fr-FR"/>
              <a:pPr>
                <a:defRPr/>
              </a:pPr>
              <a:t>04/01/2025</a:t>
            </a:fld>
            <a:endParaRPr lang="fr-FR"/>
          </a:p>
        </p:txBody>
      </p:sp>
      <p:sp>
        <p:nvSpPr>
          <p:cNvPr id="4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3EDB8F6-9470-482D-AFA0-725F796673F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5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09AFD-CDA0-4468-9878-E818207EE863}" type="datetimeFigureOut">
              <a:rPr lang="fr-FR"/>
              <a:pPr>
                <a:defRPr/>
              </a:pPr>
              <a:t>04/01/2025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F5C6D-C251-41CD-AAC4-C1CD86D977B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necteur droit 12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Connecteur droit 14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Connecteur droit 1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Connecteur droit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onnecteur droit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Ellipse 2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12" name="Espace réservé de la date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94D28C0-8CF2-49F1-BF66-C0C721318E42}" type="datetimeFigureOut">
              <a:rPr lang="fr-FR"/>
              <a:pPr>
                <a:defRPr/>
              </a:pPr>
              <a:t>04/01/2025</a:t>
            </a:fld>
            <a:endParaRPr lang="fr-FR"/>
          </a:p>
        </p:txBody>
      </p:sp>
      <p:sp>
        <p:nvSpPr>
          <p:cNvPr id="13" name="Espace réservé du numéro de diapositive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D0E7F5D-08C1-49D1-A693-0830F010041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4" name="Espace réservé du pied de page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necteur droit 12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Ellipse 14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Connecteur droit 1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Connecteur droit 1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Connecteur droit 1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Connecteur droit 2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r-FR" noProof="0"/>
              <a:t>Cliquez sur l'icône pour ajouter une image</a:t>
            </a:r>
            <a:endParaRPr lang="en-US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0FD52D7-4E80-46C7-BD2B-06682C303BC4}" type="datetimeFigureOut">
              <a:rPr lang="fr-FR"/>
              <a:pPr>
                <a:defRPr/>
              </a:pPr>
              <a:t>04/01/2025</a:t>
            </a:fld>
            <a:endParaRPr lang="fr-FR"/>
          </a:p>
        </p:txBody>
      </p:sp>
      <p:sp>
        <p:nvSpPr>
          <p:cNvPr id="13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AFD4A03-C0C3-4F2A-849B-BA99E1A39C1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4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2052" name="Espace réservé du texte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C5F221-24D7-47A8-A7C9-A04024EB2086}" type="datetimeFigureOut">
              <a:rPr lang="fr-FR"/>
              <a:pPr>
                <a:defRPr/>
              </a:pPr>
              <a:t>04/01/2025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A609E81-698E-4037-9793-7FCE0E140A9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796" r:id="rId4"/>
    <p:sldLayoutId id="2147483797" r:id="rId5"/>
    <p:sldLayoutId id="2147483804" r:id="rId6"/>
    <p:sldLayoutId id="2147483798" r:id="rId7"/>
    <p:sldLayoutId id="2147483805" r:id="rId8"/>
    <p:sldLayoutId id="2147483806" r:id="rId9"/>
    <p:sldLayoutId id="2147483799" r:id="rId10"/>
    <p:sldLayoutId id="2147483800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A2355B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D8AFB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D2B8DA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071688" y="1285875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3200" dirty="0">
                <a:solidFill>
                  <a:schemeClr val="tx2">
                    <a:satMod val="130000"/>
                  </a:schemeClr>
                </a:solidFill>
              </a:rPr>
              <a:t>Les voies d’ administration des médicaments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643188" y="4071938"/>
            <a:ext cx="4000500" cy="871537"/>
          </a:xfrm>
        </p:spPr>
        <p:txBody>
          <a:bodyPr>
            <a:normAutofit fontScale="92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br>
              <a:rPr lang="fr-FR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fr-FR" sz="1900" dirty="0">
                <a:solidFill>
                  <a:schemeClr val="tx2">
                    <a:satMod val="130000"/>
                  </a:schemeClr>
                </a:solidFill>
              </a:rPr>
              <a:t>Faculté de Médecine Tlemcen</a:t>
            </a:r>
            <a:endParaRPr lang="en-AU" sz="1900" dirty="0">
              <a:solidFill>
                <a:schemeClr val="tx2">
                  <a:satMod val="130000"/>
                </a:schemeClr>
              </a:solidFill>
            </a:endParaRPr>
          </a:p>
          <a:p>
            <a:pPr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AU" sz="1900" dirty="0">
                <a:solidFill>
                  <a:schemeClr val="tx2">
                    <a:satMod val="130000"/>
                  </a:schemeClr>
                </a:solidFill>
              </a:rPr>
              <a:t>2024-2025</a:t>
            </a:r>
            <a:endParaRPr lang="fr-FR" sz="190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7772400" cy="7921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b="1" dirty="0">
                <a:solidFill>
                  <a:schemeClr val="tx2">
                    <a:satMod val="130000"/>
                  </a:schemeClr>
                </a:solidFill>
              </a:rPr>
              <a:t>Voie rectale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79388" y="981075"/>
            <a:ext cx="4316412" cy="5472113"/>
          </a:xfrm>
        </p:spPr>
        <p:txBody>
          <a:bodyPr/>
          <a:lstStyle/>
          <a:p>
            <a:pPr eaLnBrk="1" hangingPunct="1"/>
            <a:endParaRPr lang="fr-FR" sz="3200">
              <a:solidFill>
                <a:schemeClr val="accent2"/>
              </a:solidFill>
            </a:endParaRPr>
          </a:p>
          <a:p>
            <a:pPr eaLnBrk="1" hangingPunct="1"/>
            <a:endParaRPr lang="fr-FR" sz="320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500063" y="1357313"/>
            <a:ext cx="7572375" cy="4572000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</a:pPr>
            <a:r>
              <a:rPr lang="fr-FR"/>
              <a:t>Médicament introduit par l’anus </a:t>
            </a:r>
            <a:r>
              <a:rPr lang="en-AU"/>
              <a:t>(</a:t>
            </a:r>
            <a:r>
              <a:rPr lang="fr-FR"/>
              <a:t>Suppositoires</a:t>
            </a:r>
            <a:r>
              <a:rPr lang="en-AU"/>
              <a:t>)</a:t>
            </a:r>
            <a:r>
              <a:rPr lang="fr-FR"/>
              <a:t> </a:t>
            </a:r>
          </a:p>
          <a:p>
            <a:pPr eaLnBrk="1" hangingPunct="1"/>
            <a:endParaRPr lang="fr-FR"/>
          </a:p>
          <a:p>
            <a:pPr eaLnBrk="1" hangingPunct="1">
              <a:buFont typeface="Wingdings" pitchFamily="2" charset="2"/>
              <a:buChar char="q"/>
            </a:pPr>
            <a:r>
              <a:rPr lang="fr-FR"/>
              <a:t>Résorbé par la muqueuse rectale et arrive dans la circulation sanguine par les veines hémorroïdales</a:t>
            </a:r>
          </a:p>
          <a:p>
            <a:pPr eaLnBrk="1" hangingPunct="1">
              <a:buFont typeface="Wingdings" pitchFamily="2" charset="2"/>
              <a:buChar char="q"/>
            </a:pPr>
            <a:endParaRPr lang="fr-FR"/>
          </a:p>
          <a:p>
            <a:pPr eaLnBrk="1" hangingPunct="1">
              <a:buFont typeface="Wingdings" pitchFamily="2" charset="2"/>
              <a:buChar char="q"/>
            </a:pPr>
            <a:r>
              <a:rPr lang="en-US"/>
              <a:t>Seule la proportion de médicament véhiculée par les </a:t>
            </a:r>
            <a:r>
              <a:rPr lang="fr-FR"/>
              <a:t>veines</a:t>
            </a:r>
            <a:r>
              <a:rPr lang="en-US"/>
              <a:t> hémorroïdales inférieures et moyennes évite la biotransformation hépatique</a:t>
            </a:r>
            <a:endParaRPr lang="en-AU"/>
          </a:p>
          <a:p>
            <a:pPr eaLnBrk="1" hangingPunct="1"/>
            <a:endParaRPr lang="en-AU"/>
          </a:p>
          <a:p>
            <a:pPr eaLnBrk="1" hangingPunct="1">
              <a:buFont typeface="Wingdings" pitchFamily="2" charset="2"/>
              <a:buNone/>
            </a:pPr>
            <a:r>
              <a:rPr lang="en-AU"/>
              <a:t>   </a:t>
            </a:r>
            <a:r>
              <a:rPr lang="en-AU">
                <a:solidFill>
                  <a:srgbClr val="FF0000"/>
                </a:solidFill>
              </a:rPr>
              <a:t>N.B</a:t>
            </a:r>
            <a:r>
              <a:rPr lang="en-AU"/>
              <a:t>:</a:t>
            </a:r>
            <a:r>
              <a:rPr lang="fr-FR"/>
              <a:t> Les produits actifs non résorbés ont une action locale (anti-hémorroïdes) </a:t>
            </a:r>
          </a:p>
          <a:p>
            <a:pPr eaLnBrk="1" hangingPunct="1"/>
            <a:endParaRPr lang="fr-FR"/>
          </a:p>
        </p:txBody>
      </p:sp>
      <p:pic>
        <p:nvPicPr>
          <p:cNvPr id="17413" name="Picture 8" descr="supp00"/>
          <p:cNvPicPr>
            <a:picLocks noChangeAspect="1" noChangeArrowheads="1"/>
          </p:cNvPicPr>
          <p:nvPr/>
        </p:nvPicPr>
        <p:blipFill>
          <a:blip r:embed="rId3" cstate="print">
            <a:lum bright="12000"/>
          </a:blip>
          <a:srcRect/>
          <a:stretch>
            <a:fillRect/>
          </a:stretch>
        </p:blipFill>
        <p:spPr bwMode="auto">
          <a:xfrm>
            <a:off x="6715125" y="214313"/>
            <a:ext cx="1793875" cy="114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88" y="142875"/>
            <a:ext cx="7467600" cy="7747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b="1" dirty="0">
                <a:solidFill>
                  <a:schemeClr val="tx2">
                    <a:satMod val="130000"/>
                  </a:schemeClr>
                </a:solidFill>
              </a:rPr>
              <a:t>Voie rectale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000125"/>
            <a:ext cx="3657600" cy="5572125"/>
          </a:xfrm>
        </p:spPr>
        <p:txBody>
          <a:bodyPr>
            <a:normAutofit fontScale="47500" lnSpcReduction="20000"/>
          </a:bodyPr>
          <a:lstStyle/>
          <a:p>
            <a:pPr marL="274320" indent="-274320" eaLnBrk="1" fontAlgn="t" hangingPunct="1">
              <a:spcAft>
                <a:spcPts val="0"/>
              </a:spcAft>
              <a:buFont typeface="Wingdings"/>
              <a:buNone/>
              <a:defRPr/>
            </a:pPr>
            <a:r>
              <a:rPr lang="fr-FR" sz="42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     </a:t>
            </a:r>
            <a:r>
              <a:rPr lang="fr-FR" sz="42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fr-FR" sz="4200" b="1" dirty="0">
                <a:solidFill>
                  <a:srgbClr val="FF0000"/>
                </a:solidFill>
              </a:rPr>
              <a:t>Avantages</a:t>
            </a:r>
          </a:p>
          <a:p>
            <a:pPr marL="274320" indent="-274320" eaLnBrk="1" fontAlgn="t" hangingPunct="1">
              <a:spcAft>
                <a:spcPts val="0"/>
              </a:spcAft>
              <a:buFont typeface="Wingdings"/>
              <a:buNone/>
              <a:defRPr/>
            </a:pPr>
            <a:endParaRPr lang="fr-FR" b="1" dirty="0">
              <a:solidFill>
                <a:srgbClr val="FF0000"/>
              </a:solidFill>
            </a:endParaRPr>
          </a:p>
          <a:p>
            <a:pPr marL="274320" indent="-274320" eaLnBrk="1" fontAlgn="t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fr-FR" sz="3800" dirty="0"/>
              <a:t>Facilité d’emploi chez le petit enfant</a:t>
            </a:r>
          </a:p>
          <a:p>
            <a:pPr marL="274320" indent="-274320" eaLnBrk="1" fontAlgn="t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3800" dirty="0"/>
          </a:p>
          <a:p>
            <a:pPr marL="274320" indent="-274320" eaLnBrk="1" fontAlgn="t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3800" dirty="0"/>
              <a:t>Utile </a:t>
            </a:r>
            <a:r>
              <a:rPr lang="en-US" sz="3800" dirty="0" err="1"/>
              <a:t>si</a:t>
            </a:r>
            <a:r>
              <a:rPr lang="en-US" sz="3800" dirty="0"/>
              <a:t> patient </a:t>
            </a:r>
            <a:r>
              <a:rPr lang="en-US" sz="3800" dirty="0" err="1"/>
              <a:t>inconscient</a:t>
            </a:r>
            <a:r>
              <a:rPr lang="en-US" sz="3800" dirty="0"/>
              <a:t>, </a:t>
            </a:r>
            <a:r>
              <a:rPr lang="en-US" sz="3800" dirty="0" err="1"/>
              <a:t>ou</a:t>
            </a:r>
            <a:r>
              <a:rPr lang="en-US" sz="3800" dirty="0"/>
              <a:t> en </a:t>
            </a:r>
            <a:r>
              <a:rPr lang="en-US" sz="3800" dirty="0" err="1"/>
              <a:t>cas</a:t>
            </a:r>
            <a:r>
              <a:rPr lang="en-US" sz="3800" dirty="0"/>
              <a:t> de </a:t>
            </a:r>
            <a:r>
              <a:rPr lang="en-US" sz="3800" dirty="0" err="1"/>
              <a:t>vomissement</a:t>
            </a:r>
            <a:endParaRPr lang="fr-FR" sz="3800" dirty="0"/>
          </a:p>
          <a:p>
            <a:pPr marL="274320" indent="-274320" eaLnBrk="1" fontAlgn="t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fr-FR" sz="3800" dirty="0"/>
          </a:p>
          <a:p>
            <a:pPr marL="274320" indent="-274320" eaLnBrk="1" fontAlgn="t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fr-FR" sz="3800" dirty="0"/>
              <a:t>Réduction de l’effet de premier passage hépatique</a:t>
            </a:r>
          </a:p>
          <a:p>
            <a:pPr marL="274320" indent="-274320" eaLnBrk="1" fontAlgn="t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fr-FR" sz="3800" dirty="0"/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fr-FR" sz="3800" dirty="0"/>
              <a:t>Relative rapidité d’ action </a:t>
            </a:r>
          </a:p>
          <a:p>
            <a:pPr marL="274320" indent="-274320" eaLnBrk="1" fontAlgn="t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fr-FR" sz="3800" dirty="0"/>
          </a:p>
          <a:p>
            <a:pPr marL="274320" indent="-274320" eaLnBrk="1" fontAlgn="t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fr-FR" sz="3800" dirty="0"/>
              <a:t>Évite la dégradation par les enzymes du tube digestif</a:t>
            </a:r>
          </a:p>
          <a:p>
            <a:pPr marL="274320" indent="-274320" eaLnBrk="1" fontAlgn="t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fr-FR" sz="3800" dirty="0"/>
          </a:p>
          <a:p>
            <a:pPr marL="274320" indent="-274320" eaLnBrk="1" fontAlgn="t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fr-FR" sz="3800" dirty="0"/>
              <a:t>Administration de substances de goût ou d'odeur désagréables ou irritantes pour le tube digestif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270375" y="928688"/>
            <a:ext cx="3657600" cy="5243512"/>
          </a:xfrm>
        </p:spPr>
        <p:txBody>
          <a:bodyPr>
            <a:normAutofit fontScale="47500" lnSpcReduction="20000"/>
          </a:bodyPr>
          <a:lstStyle/>
          <a:p>
            <a:pPr marL="274320" indent="-274320" eaLnBrk="1" fontAlgn="t" hangingPunct="1">
              <a:spcAft>
                <a:spcPts val="0"/>
              </a:spcAft>
              <a:buFont typeface="Wingdings"/>
              <a:buNone/>
              <a:defRPr/>
            </a:pPr>
            <a:r>
              <a:rPr lang="fr-FR" sz="4200" dirty="0">
                <a:solidFill>
                  <a:srgbClr val="FF0000"/>
                </a:solidFill>
              </a:rPr>
              <a:t>      </a:t>
            </a:r>
            <a:r>
              <a:rPr lang="fr-FR" sz="4200" b="1" dirty="0">
                <a:solidFill>
                  <a:srgbClr val="FF0000"/>
                </a:solidFill>
              </a:rPr>
              <a:t> Inconvénients</a:t>
            </a:r>
          </a:p>
          <a:p>
            <a:pPr marL="274320" indent="-274320" eaLnBrk="1" fontAlgn="t" hangingPunct="1">
              <a:spcAft>
                <a:spcPts val="0"/>
              </a:spcAft>
              <a:buFont typeface="Wingdings"/>
              <a:buNone/>
              <a:defRPr/>
            </a:pPr>
            <a:endParaRPr lang="fr-FR" b="1" dirty="0">
              <a:solidFill>
                <a:srgbClr val="FF0000"/>
              </a:solidFill>
            </a:endParaRPr>
          </a:p>
          <a:p>
            <a:pPr marL="274320" indent="-274320" eaLnBrk="1" fontAlgn="t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fr-FR" sz="3800" dirty="0"/>
              <a:t>Absorption irrégulière (rejet, irritation, dissolution du suppositoire)</a:t>
            </a:r>
          </a:p>
          <a:p>
            <a:pPr marL="274320" indent="-274320" eaLnBrk="1" fontAlgn="t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fr-FR" sz="3800" dirty="0"/>
          </a:p>
          <a:p>
            <a:pPr marL="274320" indent="-274320" eaLnBrk="1" fontAlgn="t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fr-FR" sz="3800" dirty="0"/>
              <a:t>Effet de premier passage partiel</a:t>
            </a:r>
          </a:p>
          <a:p>
            <a:pPr marL="274320" indent="-274320" eaLnBrk="1" fontAlgn="t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fr-FR" sz="3800" dirty="0"/>
          </a:p>
          <a:p>
            <a:pPr marL="274320" indent="-274320" eaLnBrk="1" fontAlgn="t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fr-FR" sz="3800" dirty="0"/>
              <a:t>Quantité limitée du produit à administrer</a:t>
            </a:r>
          </a:p>
          <a:p>
            <a:pPr marL="274320" indent="-274320" eaLnBrk="1" fontAlgn="t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fr-FR" sz="3800" dirty="0"/>
          </a:p>
          <a:p>
            <a:pPr marL="274320" indent="-274320" eaLnBrk="1" fontAlgn="t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fr-FR" sz="3800" dirty="0"/>
              <a:t>Irritation de la muqueuse rectale</a:t>
            </a:r>
          </a:p>
          <a:p>
            <a:pPr marL="274320" indent="-274320" eaLnBrk="1" fontAlgn="t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fr-FR" sz="3800" dirty="0"/>
          </a:p>
          <a:p>
            <a:pPr marL="274320" indent="-274320" eaLnBrk="1" fontAlgn="t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fr-FR" sz="3800" dirty="0"/>
              <a:t>Inutile en cas de diarrhées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85750"/>
            <a:ext cx="7772400" cy="1335088"/>
          </a:xfrm>
        </p:spPr>
        <p:txBody>
          <a:bodyPr lIns="92075" tIns="46038" rIns="92075" bIns="46038"/>
          <a:lstStyle/>
          <a:p>
            <a:pPr marL="0" indent="0" algn="ctr" defTabSz="762000" eaLnBrk="1" hangingPunct="1">
              <a:buFontTx/>
              <a:buNone/>
            </a:pPr>
            <a:r>
              <a:rPr lang="fr-FR" sz="2800" b="1">
                <a:solidFill>
                  <a:schemeClr val="accent1"/>
                </a:solidFill>
              </a:rPr>
              <a:t>Administration parentérale des médicaments</a:t>
            </a:r>
          </a:p>
        </p:txBody>
      </p:sp>
      <p:graphicFrame>
        <p:nvGraphicFramePr>
          <p:cNvPr id="1026" name="Object 1028"/>
          <p:cNvGraphicFramePr>
            <a:graphicFrameLocks/>
          </p:cNvGraphicFramePr>
          <p:nvPr/>
        </p:nvGraphicFramePr>
        <p:xfrm>
          <a:off x="7258050" y="0"/>
          <a:ext cx="1385888" cy="164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Clip" r:id="rId3" imgW="1901520" imgH="1881000" progId="">
                  <p:embed/>
                </p:oleObj>
              </mc:Choice>
              <mc:Fallback>
                <p:oleObj name="Clip" r:id="rId3" imgW="1901520" imgH="1881000" progId="">
                  <p:embed/>
                  <p:pic>
                    <p:nvPicPr>
                      <p:cNvPr id="0" name="Object 1028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8050" y="0"/>
                        <a:ext cx="1385888" cy="164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500063" y="1714500"/>
            <a:ext cx="8643937" cy="689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fr-FR" sz="12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r>
              <a:rPr lang="fr-FR" sz="2400" b="1">
                <a:solidFill>
                  <a:srgbClr val="FF0000"/>
                </a:solidFill>
                <a:latin typeface="Century Schoolbook" pitchFamily="18" charset="0"/>
                <a:ea typeface="Calibri" pitchFamily="34" charset="0"/>
                <a:cs typeface="Times New Roman" pitchFamily="18" charset="0"/>
              </a:rPr>
              <a:t>Parentéral</a:t>
            </a:r>
            <a:r>
              <a:rPr lang="fr-FR" sz="2400">
                <a:solidFill>
                  <a:srgbClr val="FF0000"/>
                </a:solidFill>
                <a:latin typeface="Century Schoolbook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lang="fr-FR" sz="2400">
                <a:latin typeface="Century Schoolbook" pitchFamily="18" charset="0"/>
                <a:ea typeface="Calibri" pitchFamily="34" charset="0"/>
                <a:cs typeface="Times New Roman" pitchFamily="18" charset="0"/>
              </a:rPr>
              <a:t> para (à côté) et enteros (tube digestif)</a:t>
            </a:r>
          </a:p>
          <a:p>
            <a:endParaRPr lang="fr-FR" sz="2800">
              <a:latin typeface="Century Schoolbook" pitchFamily="18" charset="0"/>
              <a:ea typeface="Calibri" pitchFamily="34" charset="0"/>
              <a:cs typeface="Times New Roman" pitchFamily="18" charset="0"/>
            </a:endParaRPr>
          </a:p>
          <a:p>
            <a:pPr>
              <a:buSzPct val="90000"/>
              <a:buFont typeface="Wingdings" pitchFamily="2" charset="2"/>
              <a:buChar char="q"/>
            </a:pPr>
            <a:r>
              <a:rPr lang="fr-FR" sz="2800">
                <a:latin typeface="Century Schoolbook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400">
                <a:latin typeface="Century Schoolbook" pitchFamily="18" charset="0"/>
                <a:ea typeface="Calibri" pitchFamily="34" charset="0"/>
                <a:cs typeface="Times New Roman" pitchFamily="18" charset="0"/>
              </a:rPr>
              <a:t>Administration qui consiste à faire </a:t>
            </a:r>
            <a:r>
              <a:rPr lang="fr-FR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pénétrer le médicament par effraction à travers la peau</a:t>
            </a:r>
          </a:p>
          <a:p>
            <a:pPr>
              <a:buFont typeface="Wingdings" pitchFamily="2" charset="2"/>
              <a:buChar char="q"/>
            </a:pPr>
            <a:endParaRPr lang="en-AU" sz="24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Implique une qualité quasi impérative aux solutés injectables: </a:t>
            </a:r>
            <a:r>
              <a:rPr lang="fr-FR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stérilité</a:t>
            </a:r>
            <a:r>
              <a:rPr lang="fr-FR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fr-FR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 voisin de la neutralit</a:t>
            </a:r>
            <a:r>
              <a:rPr lang="fr-FR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2400"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fr-FR" sz="2400" b="1">
                <a:latin typeface="Century Schoolbook" pitchFamily="18" charset="0"/>
              </a:rPr>
              <a:t>Apyrogène</a:t>
            </a:r>
          </a:p>
          <a:p>
            <a:pPr lvl="1" eaLnBrk="0" hangingPunct="0">
              <a:buFontTx/>
              <a:buChar char="-"/>
            </a:pPr>
            <a:endParaRPr lang="fr-FR" sz="2800">
              <a:latin typeface="Times New Roman" pitchFamily="18" charset="0"/>
            </a:endParaRPr>
          </a:p>
          <a:p>
            <a:pPr lvl="1" eaLnBrk="0" hangingPunct="0">
              <a:buFontTx/>
              <a:buChar char="-"/>
            </a:pPr>
            <a:endParaRPr lang="en-AU" sz="2800">
              <a:latin typeface="Times New Roman" pitchFamily="18" charset="0"/>
              <a:cs typeface="Times New Roman" pitchFamily="18" charset="0"/>
            </a:endParaRPr>
          </a:p>
          <a:p>
            <a:pPr lvl="1" eaLnBrk="0" hangingPunct="0">
              <a:buFontTx/>
              <a:buChar char="-"/>
            </a:pPr>
            <a:endParaRPr lang="en-AU" sz="2800">
              <a:latin typeface="Times New Roman" pitchFamily="18" charset="0"/>
              <a:cs typeface="Times New Roman" pitchFamily="18" charset="0"/>
            </a:endParaRPr>
          </a:p>
          <a:p>
            <a:pPr lvl="1" eaLnBrk="0" hangingPunct="0">
              <a:buFontTx/>
              <a:buChar char="-"/>
            </a:pPr>
            <a:endParaRPr lang="en-AU" sz="2800">
              <a:latin typeface="Times New Roman" pitchFamily="18" charset="0"/>
              <a:cs typeface="Times New Roman" pitchFamily="18" charset="0"/>
            </a:endParaRPr>
          </a:p>
          <a:p>
            <a:pPr lvl="1" eaLnBrk="0" hangingPunct="0">
              <a:buFontTx/>
              <a:buChar char="-"/>
            </a:pPr>
            <a:endParaRPr lang="en-AU" sz="2800">
              <a:latin typeface="Times New Roman" pitchFamily="18" charset="0"/>
              <a:cs typeface="Times New Roman" pitchFamily="18" charset="0"/>
            </a:endParaRPr>
          </a:p>
          <a:p>
            <a:pPr lvl="1" eaLnBrk="0" hangingPunct="0">
              <a:buFontTx/>
              <a:buChar char="-"/>
            </a:pPr>
            <a:endParaRPr lang="en-AU" sz="1200">
              <a:latin typeface="Times New Roman" pitchFamily="18" charset="0"/>
              <a:cs typeface="Times New Roman" pitchFamily="18" charset="0"/>
            </a:endParaRPr>
          </a:p>
          <a:p>
            <a:pPr lvl="1" eaLnBrk="0" hangingPunct="0">
              <a:buFontTx/>
              <a:buChar char="-"/>
            </a:pPr>
            <a:endParaRPr lang="en-AU" sz="1200">
              <a:latin typeface="Times New Roman" pitchFamily="18" charset="0"/>
              <a:cs typeface="Times New Roman" pitchFamily="18" charset="0"/>
            </a:endParaRPr>
          </a:p>
          <a:p>
            <a:pPr lvl="1" eaLnBrk="0" hangingPunct="0">
              <a:buFontTx/>
              <a:buChar char="-"/>
            </a:pPr>
            <a:endParaRPr lang="en-AU" sz="1200">
              <a:latin typeface="Times New Roman" pitchFamily="18" charset="0"/>
              <a:cs typeface="Times New Roman" pitchFamily="18" charset="0"/>
            </a:endParaRPr>
          </a:p>
          <a:p>
            <a:pPr lvl="1" eaLnBrk="0" hangingPunct="0">
              <a:buFontTx/>
              <a:buChar char="-"/>
            </a:pPr>
            <a:endParaRPr lang="en-AU" sz="1200">
              <a:latin typeface="Times New Roman" pitchFamily="18" charset="0"/>
              <a:cs typeface="Times New Roman" pitchFamily="18" charset="0"/>
            </a:endParaRPr>
          </a:p>
          <a:p>
            <a:pPr lvl="1" eaLnBrk="0" hangingPunct="0">
              <a:buFontTx/>
              <a:buChar char="-"/>
            </a:pPr>
            <a:endParaRPr lang="en-AU" sz="1200">
              <a:latin typeface="Times New Roman" pitchFamily="18" charset="0"/>
              <a:cs typeface="Times New Roman" pitchFamily="18" charset="0"/>
            </a:endParaRPr>
          </a:p>
          <a:p>
            <a:pPr lvl="1" eaLnBrk="0" hangingPunct="0">
              <a:buFontTx/>
              <a:buChar char="-"/>
            </a:pPr>
            <a:endParaRPr lang="en-AU" sz="1200">
              <a:latin typeface="Times New Roman" pitchFamily="18" charset="0"/>
              <a:cs typeface="Times New Roman" pitchFamily="18" charset="0"/>
            </a:endParaRPr>
          </a:p>
          <a:p>
            <a:pPr lvl="1" eaLnBrk="0" hangingPunct="0">
              <a:buFontTx/>
              <a:buChar char="-"/>
            </a:pPr>
            <a:endParaRPr lang="en-AU" sz="1200">
              <a:latin typeface="Times New Roman" pitchFamily="18" charset="0"/>
              <a:cs typeface="Times New Roman" pitchFamily="18" charset="0"/>
            </a:endParaRPr>
          </a:p>
          <a:p>
            <a:pPr lvl="1" eaLnBrk="0" hangingPunct="0">
              <a:buFontTx/>
              <a:buChar char="-"/>
            </a:pPr>
            <a:endParaRPr lang="en-AU" sz="1200">
              <a:latin typeface="Times New Roman" pitchFamily="18" charset="0"/>
              <a:cs typeface="Times New Roman" pitchFamily="18" charset="0"/>
            </a:endParaRPr>
          </a:p>
          <a:p>
            <a:pPr lvl="1" eaLnBrk="0" hangingPunct="0">
              <a:buFontTx/>
              <a:buChar char="-"/>
            </a:pPr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3" descr="Diag0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50" y="785813"/>
            <a:ext cx="6686550" cy="542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42938" y="0"/>
            <a:ext cx="7772400" cy="836613"/>
          </a:xfrm>
        </p:spPr>
        <p:txBody>
          <a:bodyPr lIns="92075" tIns="46038" rIns="92075" bIns="46038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2800" b="1" dirty="0">
                <a:solidFill>
                  <a:schemeClr val="tx2">
                    <a:satMod val="130000"/>
                  </a:schemeClr>
                </a:solidFill>
              </a:rPr>
              <a:t>VOIE INTRAVEINEUSE</a:t>
            </a:r>
          </a:p>
        </p:txBody>
      </p:sp>
      <p:sp>
        <p:nvSpPr>
          <p:cNvPr id="20483" name="Rectangle 1027"/>
          <p:cNvSpPr>
            <a:spLocks noGrp="1" noChangeArrowheads="1"/>
          </p:cNvSpPr>
          <p:nvPr>
            <p:ph sz="half" idx="1"/>
          </p:nvPr>
        </p:nvSpPr>
        <p:spPr>
          <a:xfrm>
            <a:off x="571500" y="1571625"/>
            <a:ext cx="8072438" cy="4524375"/>
          </a:xfrm>
        </p:spPr>
        <p:txBody>
          <a:bodyPr lIns="92075" tIns="46038" rIns="92075" bIns="46038"/>
          <a:lstStyle/>
          <a:p>
            <a:pPr eaLnBrk="1" hangingPunct="1">
              <a:buFontTx/>
              <a:buNone/>
            </a:pPr>
            <a:r>
              <a:rPr lang="fr-FR" sz="1800" b="1">
                <a:solidFill>
                  <a:srgbClr val="FF0000"/>
                </a:solidFill>
              </a:rPr>
              <a:t>		</a:t>
            </a:r>
            <a:endParaRPr lang="fr-FR" sz="2000">
              <a:solidFill>
                <a:schemeClr val="accent2"/>
              </a:solidFill>
            </a:endParaRPr>
          </a:p>
        </p:txBody>
      </p:sp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571500" y="1225550"/>
            <a:ext cx="80010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fr-FR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Médicament directement injecté dans les veines, selon différentes modalités:</a:t>
            </a:r>
          </a:p>
          <a:p>
            <a:endParaRPr lang="fr-FR" sz="2400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fr-FR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•</a:t>
            </a:r>
            <a:r>
              <a:rPr lang="fr-FR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Intraveineuse directe (IVD):</a:t>
            </a:r>
            <a:r>
              <a:rPr lang="fr-FR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injection directe dans une veine </a:t>
            </a:r>
            <a:endParaRPr lang="fr-FR" sz="2400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fr-FR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endParaRPr lang="fr-FR" sz="2400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fr-FR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•</a:t>
            </a:r>
            <a:r>
              <a:rPr lang="fr-FR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Perfusion intraveineuse:</a:t>
            </a:r>
            <a:r>
              <a:rPr lang="fr-FR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administration de volumes importants (50 à 1000ml) , nécessite un matériel adapté (perfuseur)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3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32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7772400" cy="836613"/>
          </a:xfrm>
        </p:spPr>
        <p:txBody>
          <a:bodyPr lIns="92075" tIns="46038" rIns="92075" bIns="46038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2800" b="1" dirty="0">
                <a:solidFill>
                  <a:schemeClr val="tx2">
                    <a:satMod val="130000"/>
                  </a:schemeClr>
                </a:solidFill>
              </a:rPr>
              <a:t>VOIE INTRAVEINEUSE</a:t>
            </a:r>
          </a:p>
        </p:txBody>
      </p:sp>
      <p:sp>
        <p:nvSpPr>
          <p:cNvPr id="28675" name="Rectangle 1027"/>
          <p:cNvSpPr>
            <a:spLocks noGrp="1" noChangeArrowheads="1"/>
          </p:cNvSpPr>
          <p:nvPr>
            <p:ph sz="half" idx="1"/>
          </p:nvPr>
        </p:nvSpPr>
        <p:spPr>
          <a:xfrm>
            <a:off x="-214313" y="785813"/>
            <a:ext cx="4495801" cy="5403850"/>
          </a:xfrm>
        </p:spPr>
        <p:txBody>
          <a:bodyPr lIns="92075" tIns="46038" rIns="92075" bIns="46038"/>
          <a:lstStyle/>
          <a:p>
            <a:pPr eaLnBrk="1" hangingPunct="1">
              <a:buFontTx/>
              <a:buNone/>
            </a:pPr>
            <a:r>
              <a:rPr lang="fr-FR" sz="1800" b="1">
                <a:solidFill>
                  <a:srgbClr val="FF0000"/>
                </a:solidFill>
              </a:rPr>
              <a:t>		 </a:t>
            </a:r>
          </a:p>
          <a:p>
            <a:pPr algn="ctr" eaLnBrk="1" hangingPunct="1">
              <a:buFontTx/>
              <a:buNone/>
            </a:pPr>
            <a:r>
              <a:rPr lang="fr-FR" sz="2000" b="1">
                <a:solidFill>
                  <a:srgbClr val="FF0000"/>
                </a:solidFill>
              </a:rPr>
              <a:t>Avantages</a:t>
            </a:r>
            <a:endParaRPr lang="fr-FR" sz="2000">
              <a:solidFill>
                <a:srgbClr val="FF0000"/>
              </a:solidFill>
            </a:endParaRPr>
          </a:p>
          <a:p>
            <a:pPr lvl="1" eaLnBrk="1" hangingPunct="1"/>
            <a:endParaRPr lang="fr-FR" sz="2000"/>
          </a:p>
          <a:p>
            <a:pPr lvl="1" eaLnBrk="1" hangingPunct="1">
              <a:buFont typeface="Wingdings" pitchFamily="2" charset="2"/>
              <a:buChar char="§"/>
            </a:pPr>
            <a:r>
              <a:rPr lang="fr-FR" sz="2000"/>
              <a:t>Effet très rapide,  immédiat </a:t>
            </a:r>
            <a:r>
              <a:rPr lang="fr-FR" sz="2000">
                <a:sym typeface="Wingdings" pitchFamily="2" charset="2"/>
              </a:rPr>
              <a:t> </a:t>
            </a:r>
            <a:r>
              <a:rPr lang="fr-FR" sz="2000"/>
              <a:t>voie de </a:t>
            </a:r>
            <a:r>
              <a:rPr lang="fr-FR" sz="2000" b="1">
                <a:solidFill>
                  <a:srgbClr val="FF0000"/>
                </a:solidFill>
              </a:rPr>
              <a:t>l’urgence</a:t>
            </a:r>
          </a:p>
          <a:p>
            <a:pPr lvl="1" eaLnBrk="1" hangingPunct="1">
              <a:buFont typeface="Wingdings" pitchFamily="2" charset="2"/>
              <a:buChar char="§"/>
            </a:pPr>
            <a:endParaRPr lang="fr-FR" sz="2000" b="1"/>
          </a:p>
          <a:p>
            <a:pPr lvl="1" eaLnBrk="1" hangingPunct="1">
              <a:buFont typeface="Wingdings" pitchFamily="2" charset="2"/>
              <a:buChar char="§"/>
            </a:pPr>
            <a:r>
              <a:rPr lang="fr-FR" sz="2000"/>
              <a:t>Pas de dégradation du P.A dans le système digestif</a:t>
            </a:r>
          </a:p>
          <a:p>
            <a:pPr lvl="1" eaLnBrk="1" hangingPunct="1">
              <a:buFont typeface="Wingdings" pitchFamily="2" charset="2"/>
              <a:buChar char="§"/>
            </a:pPr>
            <a:endParaRPr lang="fr-FR" sz="2000"/>
          </a:p>
          <a:p>
            <a:pPr lvl="1" eaLnBrk="1" hangingPunct="1">
              <a:buFont typeface="Wingdings" pitchFamily="2" charset="2"/>
              <a:buChar char="§"/>
            </a:pPr>
            <a:r>
              <a:rPr lang="en-AU" sz="2000"/>
              <a:t>Pas </a:t>
            </a:r>
            <a:r>
              <a:rPr lang="fr-FR" sz="2000"/>
              <a:t>d’effet</a:t>
            </a:r>
            <a:r>
              <a:rPr lang="en-AU" sz="2000"/>
              <a:t> de premier passage </a:t>
            </a:r>
            <a:r>
              <a:rPr lang="fr-FR" sz="2000"/>
              <a:t>hépatique</a:t>
            </a:r>
          </a:p>
          <a:p>
            <a:pPr lvl="1" eaLnBrk="1" hangingPunct="1">
              <a:buFont typeface="Wingdings" pitchFamily="2" charset="2"/>
              <a:buChar char="§"/>
            </a:pPr>
            <a:endParaRPr lang="fr-FR" sz="2000"/>
          </a:p>
          <a:p>
            <a:pPr lvl="1" eaLnBrk="1" hangingPunct="1">
              <a:buFont typeface="Wingdings" pitchFamily="2" charset="2"/>
              <a:buChar char="§"/>
            </a:pPr>
            <a:r>
              <a:rPr lang="fr-FR" sz="2000"/>
              <a:t>Contrôle précis des quantités administrées</a:t>
            </a:r>
          </a:p>
          <a:p>
            <a:pPr lvl="1" eaLnBrk="1" hangingPunct="1"/>
            <a:endParaRPr lang="fr-FR" sz="2000"/>
          </a:p>
        </p:txBody>
      </p:sp>
      <p:sp>
        <p:nvSpPr>
          <p:cNvPr id="28676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4427538" y="1071563"/>
            <a:ext cx="4716462" cy="6021387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fr-FR" sz="2000" b="1">
                <a:solidFill>
                  <a:srgbClr val="FF0000"/>
                </a:solidFill>
              </a:rPr>
              <a:t>Inconvénients</a:t>
            </a:r>
            <a:endParaRPr lang="fr-FR" sz="2000">
              <a:solidFill>
                <a:srgbClr val="FF0000"/>
              </a:solidFill>
            </a:endParaRPr>
          </a:p>
          <a:p>
            <a:pPr lvl="1" eaLnBrk="1" hangingPunct="1">
              <a:buFont typeface="Wingdings" pitchFamily="2" charset="2"/>
              <a:buChar char="§"/>
            </a:pPr>
            <a:endParaRPr lang="fr-FR" sz="2000"/>
          </a:p>
          <a:p>
            <a:pPr eaLnBrk="1" hangingPunct="1">
              <a:buSzPct val="80000"/>
              <a:buFont typeface="Wingdings" pitchFamily="2" charset="2"/>
              <a:buChar char="§"/>
            </a:pPr>
            <a:r>
              <a:rPr lang="fr-FR" sz="2000"/>
              <a:t>Injection possible de solutions aqueuses seulement</a:t>
            </a:r>
          </a:p>
          <a:p>
            <a:pPr eaLnBrk="1" hangingPunct="1">
              <a:buSzPct val="80000"/>
              <a:buFont typeface="Wingdings" pitchFamily="2" charset="2"/>
              <a:buChar char="§"/>
            </a:pPr>
            <a:r>
              <a:rPr lang="fr-FR" sz="2000"/>
              <a:t>Irritation veineuse possible</a:t>
            </a:r>
          </a:p>
          <a:p>
            <a:pPr eaLnBrk="1" hangingPunct="1">
              <a:buSzPct val="80000"/>
              <a:buFont typeface="Wingdings" pitchFamily="2" charset="2"/>
              <a:buChar char="§"/>
            </a:pPr>
            <a:r>
              <a:rPr lang="fr-FR" sz="2000"/>
              <a:t>Dangereuse en cas d’injection trop rapide ou d’injection d</a:t>
            </a:r>
            <a:r>
              <a:rPr lang="en-AU" sz="2000"/>
              <a:t>’air</a:t>
            </a:r>
            <a:endParaRPr lang="fr-FR" sz="2000"/>
          </a:p>
          <a:p>
            <a:pPr eaLnBrk="1" hangingPunct="1">
              <a:buSzPct val="80000"/>
              <a:buFont typeface="Wingdings" pitchFamily="2" charset="2"/>
              <a:buChar char="§"/>
            </a:pPr>
            <a:r>
              <a:rPr lang="fr-FR" sz="2000"/>
              <a:t>Irréversible </a:t>
            </a:r>
          </a:p>
          <a:p>
            <a:pPr eaLnBrk="1" hangingPunct="1">
              <a:buSzPct val="80000"/>
              <a:buFont typeface="Wingdings" pitchFamily="2" charset="2"/>
              <a:buChar char="§"/>
            </a:pPr>
            <a:r>
              <a:rPr lang="fr-FR" sz="2000"/>
              <a:t>Risque d’infection</a:t>
            </a:r>
          </a:p>
          <a:p>
            <a:pPr eaLnBrk="1" hangingPunct="1">
              <a:buSzPct val="80000"/>
              <a:buFont typeface="Wingdings" pitchFamily="2" charset="2"/>
              <a:buChar char="§"/>
            </a:pPr>
            <a:r>
              <a:rPr lang="fr-FR" sz="2000"/>
              <a:t>Difficultés d’administration (matériel, technique, conditions cliniques)</a:t>
            </a:r>
          </a:p>
          <a:p>
            <a:pPr eaLnBrk="1" hangingPunct="1">
              <a:buSzPct val="80000"/>
              <a:buFont typeface="Wingdings" pitchFamily="2" charset="2"/>
              <a:buChar char="§"/>
            </a:pPr>
            <a:r>
              <a:rPr lang="fr-FR" sz="2000"/>
              <a:t>Coût élevé</a:t>
            </a:r>
          </a:p>
          <a:p>
            <a:pPr eaLnBrk="1" hangingPunct="1">
              <a:buSzPct val="79000"/>
            </a:pPr>
            <a:endParaRPr lang="fr-FR" sz="200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8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86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86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86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286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286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75" y="357188"/>
            <a:ext cx="7772400" cy="515937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3200" b="1" dirty="0">
                <a:solidFill>
                  <a:schemeClr val="tx2">
                    <a:satMod val="130000"/>
                  </a:schemeClr>
                </a:solidFill>
              </a:rPr>
              <a:t>Voie intramusculaire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0" y="2143125"/>
            <a:ext cx="4495800" cy="5475288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fr-FR" sz="2000" b="1" dirty="0">
                <a:solidFill>
                  <a:srgbClr val="FF0000"/>
                </a:solidFill>
              </a:rPr>
              <a:t>Avantages</a:t>
            </a:r>
            <a:r>
              <a:rPr lang="fr-FR" sz="2000" dirty="0"/>
              <a:t> </a:t>
            </a:r>
          </a:p>
          <a:p>
            <a:pPr eaLnBrk="1" hangingPunct="1">
              <a:buSzPct val="80000"/>
              <a:buFont typeface="Wingdings" pitchFamily="2" charset="2"/>
              <a:buChar char="§"/>
            </a:pPr>
            <a:r>
              <a:rPr lang="fr-FR" sz="2000" dirty="0"/>
              <a:t>Résorption rapide</a:t>
            </a:r>
          </a:p>
          <a:p>
            <a:pPr eaLnBrk="1" hangingPunct="1">
              <a:buSzPct val="80000"/>
              <a:buFont typeface="Wingdings" pitchFamily="2" charset="2"/>
              <a:buChar char="§"/>
            </a:pPr>
            <a:r>
              <a:rPr lang="fr-FR" sz="2000" dirty="0"/>
              <a:t>Quantité précise</a:t>
            </a:r>
          </a:p>
          <a:p>
            <a:pPr eaLnBrk="1" hangingPunct="1">
              <a:buSzPct val="80000"/>
              <a:buFont typeface="Wingdings" pitchFamily="2" charset="2"/>
              <a:buChar char="§"/>
            </a:pPr>
            <a:r>
              <a:rPr lang="fr-FR" sz="2000" dirty="0"/>
              <a:t>Possible pour solutions non miscibles au sang (suspensions et solutions huileuses)</a:t>
            </a:r>
          </a:p>
          <a:p>
            <a:pPr eaLnBrk="1" hangingPunct="1">
              <a:buSzPct val="80000"/>
              <a:buFont typeface="Wingdings" pitchFamily="2" charset="2"/>
              <a:buChar char="§"/>
            </a:pPr>
            <a:r>
              <a:rPr lang="fr-FR" sz="2000" dirty="0"/>
              <a:t>Préparations retard possibles (antibiotiques …) </a:t>
            </a:r>
          </a:p>
          <a:p>
            <a:pPr eaLnBrk="1" hangingPunct="1"/>
            <a:endParaRPr lang="fr-FR" dirty="0"/>
          </a:p>
        </p:txBody>
      </p:sp>
      <p:sp>
        <p:nvSpPr>
          <p:cNvPr id="29700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4211638" y="2000250"/>
            <a:ext cx="4932362" cy="53308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fr-FR" sz="2000" b="1">
                <a:solidFill>
                  <a:srgbClr val="FF0000"/>
                </a:solidFill>
              </a:rPr>
              <a:t>Inconvénients</a:t>
            </a:r>
            <a:r>
              <a:rPr lang="fr-FR" sz="2000"/>
              <a:t> </a:t>
            </a:r>
          </a:p>
          <a:p>
            <a:pPr eaLnBrk="1" hangingPunct="1">
              <a:buSzPct val="80000"/>
              <a:buFont typeface="Wingdings" pitchFamily="2" charset="2"/>
              <a:buChar char="§"/>
            </a:pPr>
            <a:r>
              <a:rPr lang="fr-FR" sz="2000"/>
              <a:t>Parfois douloureuse</a:t>
            </a:r>
          </a:p>
          <a:p>
            <a:pPr eaLnBrk="1" hangingPunct="1">
              <a:buSzPct val="80000"/>
              <a:buFont typeface="Wingdings" pitchFamily="2" charset="2"/>
              <a:buChar char="§"/>
            </a:pPr>
            <a:r>
              <a:rPr lang="fr-FR" sz="2000"/>
              <a:t>Dangereuse en cas d’atteinte de nerfs, veines ou artères</a:t>
            </a:r>
          </a:p>
          <a:p>
            <a:pPr eaLnBrk="1" hangingPunct="1">
              <a:buSzPct val="80000"/>
              <a:buFont typeface="Wingdings" pitchFamily="2" charset="2"/>
              <a:buChar char="§"/>
            </a:pPr>
            <a:r>
              <a:rPr lang="fr-FR" sz="2000"/>
              <a:t>Risque d’infection</a:t>
            </a:r>
          </a:p>
          <a:p>
            <a:pPr eaLnBrk="1" hangingPunct="1">
              <a:buSzPct val="80000"/>
              <a:buFont typeface="Wingdings" pitchFamily="2" charset="2"/>
              <a:buChar char="§"/>
            </a:pPr>
            <a:r>
              <a:rPr lang="fr-FR" sz="2000"/>
              <a:t>Irréversible </a:t>
            </a:r>
          </a:p>
          <a:p>
            <a:pPr eaLnBrk="1" hangingPunct="1">
              <a:buSzPct val="80000"/>
              <a:buFont typeface="Wingdings" pitchFamily="2" charset="2"/>
              <a:buChar char="§"/>
            </a:pPr>
            <a:r>
              <a:rPr lang="fr-FR" sz="2000"/>
              <a:t>Risque d'hématome (en particulier en cas de troubles de coagulation) </a:t>
            </a:r>
            <a:endParaRPr lang="fr-FR" sz="2000">
              <a:solidFill>
                <a:schemeClr val="hlink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14313" y="1071563"/>
            <a:ext cx="82153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000">
                <a:latin typeface="Century Schoolbook" pitchFamily="18" charset="0"/>
              </a:rPr>
              <a:t>Le plus souvent dans le quadrant supéro-externe du fessier, plus rarement du deltoïde (vaccins)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97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9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97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297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50" y="428625"/>
            <a:ext cx="4500563" cy="7032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b="1" dirty="0">
                <a:solidFill>
                  <a:schemeClr val="tx2">
                    <a:satMod val="130000"/>
                  </a:schemeClr>
                </a:solidFill>
              </a:rPr>
              <a:t>Voie sous-cutanée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28625" y="1714500"/>
            <a:ext cx="8043863" cy="4572000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  <a:defRPr/>
            </a:pPr>
            <a:r>
              <a:rPr lang="fr-FR" dirty="0"/>
              <a:t>Médicament déposé </a:t>
            </a:r>
            <a:r>
              <a:rPr lang="fr-FR" b="1" dirty="0">
                <a:solidFill>
                  <a:srgbClr val="C00000"/>
                </a:solidFill>
              </a:rPr>
              <a:t>sous la peau </a:t>
            </a:r>
            <a:r>
              <a:rPr lang="fr-FR" dirty="0"/>
              <a:t>dans le tissu conjonctif (Abdomen, bras, cuisse).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endParaRPr lang="fr-FR" dirty="0"/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Ex. Insuline – Morphine – </a:t>
            </a:r>
            <a:r>
              <a:rPr lang="fr-FR" b="1" dirty="0" err="1">
                <a:solidFill>
                  <a:schemeClr val="accent6">
                    <a:lumMod val="75000"/>
                  </a:schemeClr>
                </a:solidFill>
              </a:rPr>
              <a:t>Déxamethasone</a:t>
            </a:r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 – </a:t>
            </a:r>
            <a:r>
              <a:rPr lang="fr-FR" b="1" dirty="0" err="1">
                <a:solidFill>
                  <a:schemeClr val="accent6">
                    <a:lumMod val="75000"/>
                  </a:schemeClr>
                </a:solidFill>
              </a:rPr>
              <a:t>Granisetron</a:t>
            </a:r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eaLnBrk="1" hangingPunct="1">
              <a:defRPr/>
            </a:pPr>
            <a:endParaRPr lang="fr-FR" dirty="0"/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fr-FR" dirty="0"/>
              <a:t>Cette voie est fondée sur la diffusion vers les vaisseaux </a:t>
            </a:r>
            <a:r>
              <a:rPr lang="fr-FR" dirty="0" err="1"/>
              <a:t>vascularisant</a:t>
            </a:r>
            <a:r>
              <a:rPr lang="fr-FR" dirty="0"/>
              <a:t> le derme</a:t>
            </a:r>
          </a:p>
        </p:txBody>
      </p:sp>
      <p:pic>
        <p:nvPicPr>
          <p:cNvPr id="23556" name="Picture 4" descr="subINJ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0" y="357188"/>
            <a:ext cx="1571625" cy="117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7" name="Freeform 7"/>
          <p:cNvSpPr>
            <a:spLocks/>
          </p:cNvSpPr>
          <p:nvPr/>
        </p:nvSpPr>
        <p:spPr bwMode="auto">
          <a:xfrm>
            <a:off x="6429375" y="571500"/>
            <a:ext cx="714375" cy="361950"/>
          </a:xfrm>
          <a:custGeom>
            <a:avLst/>
            <a:gdLst>
              <a:gd name="T0" fmla="*/ 2147483647 w 1320"/>
              <a:gd name="T1" fmla="*/ 0 h 408"/>
              <a:gd name="T2" fmla="*/ 0 w 1320"/>
              <a:gd name="T3" fmla="*/ 2147483647 h 408"/>
              <a:gd name="T4" fmla="*/ 0 60000 65536"/>
              <a:gd name="T5" fmla="*/ 0 60000 65536"/>
              <a:gd name="T6" fmla="*/ 0 w 1320"/>
              <a:gd name="T7" fmla="*/ 0 h 408"/>
              <a:gd name="T8" fmla="*/ 1320 w 1320"/>
              <a:gd name="T9" fmla="*/ 408 h 40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320" h="408">
                <a:moveTo>
                  <a:pt x="1320" y="0"/>
                </a:moveTo>
                <a:lnTo>
                  <a:pt x="0" y="408"/>
                </a:lnTo>
              </a:path>
            </a:pathLst>
          </a:custGeom>
          <a:noFill/>
          <a:ln w="41275">
            <a:solidFill>
              <a:srgbClr val="00FF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6962775" y="142875"/>
            <a:ext cx="21812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>
                <a:latin typeface="Century Schoolbook" pitchFamily="18" charset="0"/>
              </a:rPr>
              <a:t>Un patient diabétique faisant une injection S.C</a:t>
            </a:r>
            <a:endParaRPr lang="en-US" sz="1600">
              <a:latin typeface="Century Schoolbook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88913"/>
            <a:ext cx="7772400" cy="8747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>
                <a:solidFill>
                  <a:schemeClr val="tx2">
                    <a:satMod val="130000"/>
                  </a:schemeClr>
                </a:solidFill>
              </a:rPr>
              <a:t>Voie sous-cutanée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50825" y="1125538"/>
            <a:ext cx="4244975" cy="49704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fr-FR" b="1">
                <a:solidFill>
                  <a:srgbClr val="FF0000"/>
                </a:solidFill>
              </a:rPr>
              <a:t>Avantages</a:t>
            </a:r>
          </a:p>
          <a:p>
            <a:pPr algn="ctr" eaLnBrk="1" hangingPunct="1">
              <a:buFontTx/>
              <a:buNone/>
            </a:pPr>
            <a:endParaRPr lang="fr-FR" b="1"/>
          </a:p>
          <a:p>
            <a:pPr eaLnBrk="1" hangingPunct="1">
              <a:buFont typeface="Wingdings" pitchFamily="2" charset="2"/>
              <a:buChar char="§"/>
            </a:pPr>
            <a:r>
              <a:rPr lang="fr-FR"/>
              <a:t>Effet de rapidité « intermédiaire » 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fr-FR"/>
              <a:t>Quantité précise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fr-FR"/>
              <a:t>Possible pour solutions non miscibles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fr-FR"/>
              <a:t>Préparations retard possibles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fr-FR"/>
              <a:t>Faisable par le malade lui-même</a:t>
            </a:r>
          </a:p>
        </p:txBody>
      </p:sp>
      <p:sp>
        <p:nvSpPr>
          <p:cNvPr id="30724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4067175" y="1125538"/>
            <a:ext cx="5076825" cy="4970462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fr-FR" b="1">
                <a:solidFill>
                  <a:srgbClr val="FF0000"/>
                </a:solidFill>
              </a:rPr>
              <a:t>Inconvénients</a:t>
            </a:r>
            <a:r>
              <a:rPr lang="fr-FR" b="1"/>
              <a:t> </a:t>
            </a:r>
          </a:p>
          <a:p>
            <a:pPr algn="ctr" eaLnBrk="1" hangingPunct="1">
              <a:buFont typeface="Wingdings" pitchFamily="2" charset="2"/>
              <a:buNone/>
            </a:pPr>
            <a:endParaRPr lang="fr-FR" b="1"/>
          </a:p>
          <a:p>
            <a:pPr eaLnBrk="1" hangingPunct="1">
              <a:buFont typeface="Wingdings" pitchFamily="2" charset="2"/>
              <a:buChar char="§"/>
            </a:pPr>
            <a:r>
              <a:rPr lang="fr-FR"/>
              <a:t>Résorption tributaire de la vascularisation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fr-FR"/>
              <a:t>Risque d’infection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fr-FR"/>
              <a:t>Irréversible </a:t>
            </a:r>
          </a:p>
          <a:p>
            <a:pPr eaLnBrk="1" hangingPunct="1">
              <a:buFont typeface="Wingdings" pitchFamily="2" charset="2"/>
              <a:buChar char="§"/>
            </a:pPr>
            <a:endParaRPr lang="fr-FR"/>
          </a:p>
          <a:p>
            <a:pPr eaLnBrk="1" hangingPunct="1">
              <a:buFontTx/>
              <a:buNone/>
            </a:pPr>
            <a:endParaRPr lang="fr-FR">
              <a:solidFill>
                <a:schemeClr val="hlink"/>
              </a:solidFill>
            </a:endParaRPr>
          </a:p>
          <a:p>
            <a:pPr eaLnBrk="1" hangingPunct="1">
              <a:buFontTx/>
              <a:buNone/>
            </a:pPr>
            <a:endParaRPr lang="fr-FR"/>
          </a:p>
          <a:p>
            <a:pPr eaLnBrk="1" hangingPunct="1"/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0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07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07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85750" y="285750"/>
            <a:ext cx="9144000" cy="10572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3200" b="1" dirty="0"/>
              <a:t>Voies parentérales particulières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85750" y="1857375"/>
            <a:ext cx="9144000" cy="3581400"/>
          </a:xfrm>
        </p:spPr>
        <p:txBody>
          <a:bodyPr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fr-FR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FR" sz="2800" dirty="0">
                <a:solidFill>
                  <a:srgbClr val="FF0000"/>
                </a:solidFill>
              </a:rPr>
              <a:t>Intra-artérielle</a:t>
            </a:r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fr-FR" sz="2800" dirty="0">
                <a:solidFill>
                  <a:srgbClr val="FF0000"/>
                </a:solidFill>
              </a:rPr>
              <a:t> </a:t>
            </a:r>
            <a:r>
              <a:rPr lang="fr-FR" sz="2800" dirty="0" err="1">
                <a:solidFill>
                  <a:srgbClr val="FF0000"/>
                </a:solidFill>
              </a:rPr>
              <a:t>Intra-rachidienne</a:t>
            </a:r>
            <a:r>
              <a:rPr lang="fr-FR" sz="2800" dirty="0"/>
              <a:t> : dans le LCR (rachianesthésie)</a:t>
            </a:r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fr-FR" sz="2800" dirty="0">
                <a:solidFill>
                  <a:srgbClr val="FF0000"/>
                </a:solidFill>
              </a:rPr>
              <a:t> </a:t>
            </a:r>
            <a:r>
              <a:rPr lang="fr-FR" sz="2800" dirty="0" err="1">
                <a:solidFill>
                  <a:srgbClr val="FF0000"/>
                </a:solidFill>
              </a:rPr>
              <a:t>Intra-cardiaque</a:t>
            </a:r>
            <a:r>
              <a:rPr lang="fr-FR" sz="2800" dirty="0"/>
              <a:t>: dans les cavités cardiaques</a:t>
            </a:r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fr-FR" sz="2800" dirty="0">
                <a:solidFill>
                  <a:srgbClr val="FF0000"/>
                </a:solidFill>
              </a:rPr>
              <a:t> Intra-articulaire</a:t>
            </a:r>
            <a:r>
              <a:rPr lang="fr-FR" sz="2800" dirty="0"/>
              <a:t>: épaule, genou, …</a:t>
            </a:r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fr-FR" sz="2800" dirty="0">
                <a:solidFill>
                  <a:srgbClr val="FF0000"/>
                </a:solidFill>
              </a:rPr>
              <a:t> Péridurale</a:t>
            </a:r>
            <a:r>
              <a:rPr lang="fr-FR" sz="2800" dirty="0"/>
              <a:t>: espace entre dure mère et paroi du canal rachidien</a:t>
            </a:r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fr-FR" sz="2800" dirty="0">
                <a:solidFill>
                  <a:srgbClr val="FF0000"/>
                </a:solidFill>
              </a:rPr>
              <a:t> Intradermique: </a:t>
            </a:r>
            <a:r>
              <a:rPr lang="fr-FR" sz="2800" dirty="0"/>
              <a:t>l’Injection se fait dans l’épaisseur du derme (utilisée surtout pour des testes d’allergie)</a:t>
            </a: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fr-FR" sz="2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7467600" cy="9890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AU" b="1" dirty="0"/>
              <a:t>introduction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</a:pPr>
            <a:r>
              <a:rPr lang="fr-FR"/>
              <a:t>Une voie d’administration définit le mode d’acheminement du principe actif à son lieu d’action</a:t>
            </a:r>
          </a:p>
          <a:p>
            <a:pPr eaLnBrk="1" hangingPunct="1">
              <a:buFont typeface="Wingdings" pitchFamily="2" charset="2"/>
              <a:buChar char="q"/>
            </a:pPr>
            <a:endParaRPr lang="en-AU"/>
          </a:p>
          <a:p>
            <a:pPr eaLnBrk="1" hangingPunct="1">
              <a:buFont typeface="Wingdings" pitchFamily="2" charset="2"/>
              <a:buChar char="q"/>
            </a:pPr>
            <a:endParaRPr lang="fr-FR"/>
          </a:p>
          <a:p>
            <a:pPr eaLnBrk="1" hangingPunct="1">
              <a:buFont typeface="Wingdings" pitchFamily="2" charset="2"/>
              <a:buChar char="q"/>
            </a:pPr>
            <a:r>
              <a:rPr lang="fr-FR"/>
              <a:t>Elle indique la façon dont le médicament est administré au patient. </a:t>
            </a:r>
          </a:p>
          <a:p>
            <a:pPr eaLnBrk="1" hangingPunct="1"/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500063" y="214313"/>
            <a:ext cx="8001000" cy="1066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b="1" dirty="0"/>
              <a:t>Voie percutanée (transcutanée ou </a:t>
            </a:r>
            <a:r>
              <a:rPr lang="fr-FR" sz="3200" b="1" dirty="0"/>
              <a:t>transdermique</a:t>
            </a:r>
            <a:r>
              <a:rPr lang="fr-FR" b="1" dirty="0"/>
              <a:t>)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85750" y="1643063"/>
            <a:ext cx="9144000" cy="5214937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fr-FR" dirty="0"/>
              <a:t>Permet le passage des médicaments à travers la peau </a:t>
            </a:r>
            <a:r>
              <a:rPr lang="fr-FR" b="1" dirty="0">
                <a:solidFill>
                  <a:srgbClr val="FF0000"/>
                </a:solidFill>
              </a:rPr>
              <a:t>sans effraction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AU" sz="2800" b="1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fr-FR" dirty="0"/>
              <a:t>La pénétration dans la peau comporte 2 phases: une pénétration dans les structures cutanées puis le passage dans la circulation.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fr-FR" sz="2800" b="1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fr-FR" sz="2800" b="1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fr-FR" sz="2800" b="1" dirty="0"/>
              <a:t>     Ex: </a:t>
            </a:r>
            <a:r>
              <a:rPr lang="fr-FR" sz="2800" dirty="0"/>
              <a:t>Patchs transdermiques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fr-FR" sz="2800" b="1" dirty="0">
                <a:solidFill>
                  <a:schemeClr val="accent6">
                    <a:lumMod val="75000"/>
                  </a:schemeClr>
                </a:solidFill>
              </a:rPr>
              <a:t>Trinitrine – Nicotine –  </a:t>
            </a:r>
            <a:r>
              <a:rPr lang="fr-FR" sz="2800" b="1" dirty="0" err="1">
                <a:solidFill>
                  <a:schemeClr val="accent6">
                    <a:lumMod val="75000"/>
                  </a:schemeClr>
                </a:solidFill>
              </a:rPr>
              <a:t>Fentanyl</a:t>
            </a:r>
            <a:r>
              <a:rPr lang="fr-FR" sz="2800" b="1" dirty="0">
                <a:solidFill>
                  <a:schemeClr val="accent6">
                    <a:lumMod val="75000"/>
                  </a:schemeClr>
                </a:solidFill>
              </a:rPr>
              <a:t> – </a:t>
            </a:r>
            <a:r>
              <a:rPr lang="fr-FR" sz="2800" b="1" dirty="0" err="1">
                <a:solidFill>
                  <a:schemeClr val="accent6">
                    <a:lumMod val="75000"/>
                  </a:schemeClr>
                </a:solidFill>
              </a:rPr>
              <a:t>Estradiol</a:t>
            </a:r>
            <a:r>
              <a:rPr lang="fr-FR" sz="2800" b="1" dirty="0">
                <a:solidFill>
                  <a:schemeClr val="accent6">
                    <a:lumMod val="75000"/>
                  </a:schemeClr>
                </a:solidFill>
              </a:rPr>
              <a:t>/</a:t>
            </a:r>
            <a:r>
              <a:rPr lang="fr-FR" sz="2800" b="1" dirty="0" err="1">
                <a:solidFill>
                  <a:schemeClr val="accent6">
                    <a:lumMod val="75000"/>
                  </a:schemeClr>
                </a:solidFill>
              </a:rPr>
              <a:t>Norethistérone</a:t>
            </a:r>
            <a:r>
              <a:rPr lang="fr-FR" sz="2800" b="1" dirty="0">
                <a:solidFill>
                  <a:schemeClr val="accent6">
                    <a:lumMod val="75000"/>
                  </a:schemeClr>
                </a:solidFill>
              </a:rPr>
              <a:t> – Scopolamine.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fr-FR" sz="2800" i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ctr" eaLnBrk="1" fontAlgn="auto" hangingPunct="1">
              <a:spcAft>
                <a:spcPts val="0"/>
              </a:spcAft>
              <a:buFontTx/>
              <a:buNone/>
              <a:defRPr/>
            </a:pPr>
            <a:endParaRPr lang="fr-FR" sz="28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fr-FR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endParaRPr lang="fr-FR" sz="2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fr-FR" sz="2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fr-FR" sz="2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4450"/>
            <a:ext cx="7772400" cy="6477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4000">
                <a:solidFill>
                  <a:schemeClr val="tx2">
                    <a:satMod val="130000"/>
                  </a:schemeClr>
                </a:solidFill>
              </a:rPr>
              <a:t>Voie percutanée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286250" y="1500188"/>
            <a:ext cx="4495800" cy="6237287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fr-FR" b="1">
                <a:solidFill>
                  <a:srgbClr val="FF0000"/>
                </a:solidFill>
              </a:rPr>
              <a:t>Inconvénients</a:t>
            </a:r>
            <a:r>
              <a:rPr lang="fr-FR">
                <a:solidFill>
                  <a:srgbClr val="FF0000"/>
                </a:solidFill>
              </a:rPr>
              <a:t> </a:t>
            </a:r>
          </a:p>
          <a:p>
            <a:pPr eaLnBrk="1" hangingPunct="1">
              <a:buFontTx/>
              <a:buNone/>
            </a:pPr>
            <a:endParaRPr lang="fr-FR">
              <a:solidFill>
                <a:srgbClr val="FF0000"/>
              </a:solidFill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fr-FR"/>
              <a:t>Nécessité d'une peau saine, non cornée</a:t>
            </a:r>
          </a:p>
          <a:p>
            <a:pPr eaLnBrk="1" hangingPunct="1">
              <a:buFont typeface="Wingdings" pitchFamily="2" charset="2"/>
              <a:buChar char="§"/>
            </a:pPr>
            <a:endParaRPr lang="fr-FR"/>
          </a:p>
          <a:p>
            <a:pPr eaLnBrk="1" hangingPunct="1">
              <a:buFont typeface="Wingdings" pitchFamily="2" charset="2"/>
              <a:buChar char="§"/>
            </a:pPr>
            <a:r>
              <a:rPr lang="fr-FR"/>
              <a:t>Variabilité inter individuelle</a:t>
            </a:r>
          </a:p>
        </p:txBody>
      </p:sp>
      <p:sp>
        <p:nvSpPr>
          <p:cNvPr id="32772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357188" y="1500188"/>
            <a:ext cx="3929062" cy="590391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fr-FR">
                <a:solidFill>
                  <a:srgbClr val="FF0000"/>
                </a:solidFill>
              </a:rPr>
              <a:t> </a:t>
            </a:r>
            <a:r>
              <a:rPr lang="fr-FR" b="1">
                <a:solidFill>
                  <a:srgbClr val="FF0000"/>
                </a:solidFill>
              </a:rPr>
              <a:t>   Avantages </a:t>
            </a:r>
            <a:endParaRPr lang="fr-FR" b="1"/>
          </a:p>
          <a:p>
            <a:pPr eaLnBrk="1" hangingPunct="1">
              <a:buFontTx/>
              <a:buNone/>
            </a:pPr>
            <a:endParaRPr lang="fr-FR"/>
          </a:p>
          <a:p>
            <a:pPr eaLnBrk="1" hangingPunct="1">
              <a:buFont typeface="Wingdings" pitchFamily="2" charset="2"/>
              <a:buChar char="§"/>
            </a:pPr>
            <a:r>
              <a:rPr lang="fr-FR"/>
              <a:t>Simplicité </a:t>
            </a:r>
          </a:p>
          <a:p>
            <a:pPr eaLnBrk="1" hangingPunct="1">
              <a:buFont typeface="Wingdings" pitchFamily="2" charset="2"/>
              <a:buChar char="§"/>
            </a:pPr>
            <a:endParaRPr lang="fr-FR"/>
          </a:p>
          <a:p>
            <a:pPr eaLnBrk="1" hangingPunct="1">
              <a:buFont typeface="Wingdings" pitchFamily="2" charset="2"/>
              <a:buChar char="§"/>
            </a:pPr>
            <a:r>
              <a:rPr lang="fr-FR"/>
              <a:t>Praticabilité</a:t>
            </a:r>
          </a:p>
          <a:p>
            <a:pPr eaLnBrk="1" hangingPunct="1">
              <a:buFont typeface="Wingdings" pitchFamily="2" charset="2"/>
              <a:buChar char="§"/>
            </a:pPr>
            <a:endParaRPr lang="fr-FR"/>
          </a:p>
          <a:p>
            <a:pPr eaLnBrk="1" hangingPunct="1">
              <a:buFont typeface="Wingdings" pitchFamily="2" charset="2"/>
              <a:buChar char="§"/>
            </a:pPr>
            <a:r>
              <a:rPr lang="fr-FR"/>
              <a:t>Résorption constante et régulière</a:t>
            </a:r>
          </a:p>
          <a:p>
            <a:pPr eaLnBrk="1" hangingPunct="1">
              <a:buFont typeface="Wingdings" pitchFamily="2" charset="2"/>
              <a:buChar char="§"/>
            </a:pPr>
            <a:endParaRPr lang="fr-FR"/>
          </a:p>
          <a:p>
            <a:pPr eaLnBrk="1" hangingPunct="1">
              <a:buFont typeface="Wingdings" pitchFamily="2" charset="2"/>
              <a:buChar char="§"/>
            </a:pPr>
            <a:r>
              <a:rPr lang="fr-FR"/>
              <a:t> Libération prolongée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2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27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27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85750" y="357188"/>
            <a:ext cx="5181600" cy="9144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b="1" dirty="0"/>
              <a:t>Voie pulmonaire (inhalation)</a:t>
            </a: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28625" y="1214438"/>
            <a:ext cx="8153400" cy="5357812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fr-FR" sz="2800" dirty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r-FR" sz="2800" dirty="0"/>
              <a:t> Produits volatils et gazeux,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r-FR" sz="2800" dirty="0"/>
              <a:t> Action rapide, pas d’effet de premier passage hépatique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r-FR" sz="2800" dirty="0"/>
              <a:t> Action à visée locale (bronchodilatateurs)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r-FR" sz="2800" dirty="0"/>
              <a:t> Action générale: anesthésiques volatils et gazeux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r-FR" sz="2800" dirty="0"/>
              <a:t> </a:t>
            </a:r>
            <a:r>
              <a:rPr lang="fr-FR" sz="2800" b="1" dirty="0">
                <a:solidFill>
                  <a:schemeClr val="accent6">
                    <a:lumMod val="75000"/>
                  </a:schemeClr>
                </a:solidFill>
              </a:rPr>
              <a:t>Ex. </a:t>
            </a:r>
            <a:r>
              <a:rPr lang="fr-FR" sz="2800" b="1" dirty="0" err="1">
                <a:solidFill>
                  <a:schemeClr val="accent6">
                    <a:lumMod val="75000"/>
                  </a:schemeClr>
                </a:solidFill>
              </a:rPr>
              <a:t>Terbutaline</a:t>
            </a:r>
            <a:r>
              <a:rPr lang="fr-FR" sz="2800" b="1" dirty="0">
                <a:solidFill>
                  <a:schemeClr val="accent6">
                    <a:lumMod val="75000"/>
                  </a:schemeClr>
                </a:solidFill>
              </a:rPr>
              <a:t> – </a:t>
            </a:r>
            <a:r>
              <a:rPr lang="fr-FR" sz="2800" b="1" dirty="0" err="1">
                <a:solidFill>
                  <a:schemeClr val="accent6">
                    <a:lumMod val="75000"/>
                  </a:schemeClr>
                </a:solidFill>
              </a:rPr>
              <a:t>Salbutamol</a:t>
            </a:r>
            <a:r>
              <a:rPr lang="fr-FR" sz="2800" b="1" dirty="0">
                <a:solidFill>
                  <a:schemeClr val="accent6">
                    <a:lumMod val="75000"/>
                  </a:schemeClr>
                </a:solidFill>
              </a:rPr>
              <a:t> – Halothane.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fr-FR" sz="2800" dirty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fr-FR" sz="2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fr-FR" sz="2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fr-FR" sz="2800" dirty="0"/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fr-FR" sz="2800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2867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75" y="214313"/>
            <a:ext cx="2817813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27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26"/>
          <p:cNvSpPr>
            <a:spLocks noChangeArrowheads="1"/>
          </p:cNvSpPr>
          <p:nvPr/>
        </p:nvSpPr>
        <p:spPr bwMode="auto">
          <a:xfrm>
            <a:off x="6781800" y="1524000"/>
            <a:ext cx="2133600" cy="1422400"/>
          </a:xfrm>
          <a:prstGeom prst="rect">
            <a:avLst/>
          </a:prstGeom>
          <a:solidFill>
            <a:srgbClr val="FFCC99"/>
          </a:solidFill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 sz="4400" b="1">
              <a:solidFill>
                <a:schemeClr val="tx2"/>
              </a:solidFill>
              <a:latin typeface="Century Schoolbook" pitchFamily="18" charset="0"/>
            </a:endParaRPr>
          </a:p>
        </p:txBody>
      </p:sp>
      <p:grpSp>
        <p:nvGrpSpPr>
          <p:cNvPr id="29699" name="Group 1027"/>
          <p:cNvGrpSpPr>
            <a:grpSpLocks/>
          </p:cNvGrpSpPr>
          <p:nvPr/>
        </p:nvGrpSpPr>
        <p:grpSpPr bwMode="auto">
          <a:xfrm rot="5400000" flipV="1">
            <a:off x="7810500" y="1243013"/>
            <a:ext cx="76200" cy="609600"/>
            <a:chOff x="1185" y="2736"/>
            <a:chExt cx="48" cy="384"/>
          </a:xfrm>
        </p:grpSpPr>
        <p:sp>
          <p:nvSpPr>
            <p:cNvPr id="29756" name="Line 1028"/>
            <p:cNvSpPr>
              <a:spLocks noChangeShapeType="1"/>
            </p:cNvSpPr>
            <p:nvPr/>
          </p:nvSpPr>
          <p:spPr bwMode="auto">
            <a:xfrm>
              <a:off x="1185" y="2736"/>
              <a:ext cx="48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7" name="Line 1029"/>
            <p:cNvSpPr>
              <a:spLocks noChangeShapeType="1"/>
            </p:cNvSpPr>
            <p:nvPr/>
          </p:nvSpPr>
          <p:spPr bwMode="auto">
            <a:xfrm>
              <a:off x="1185" y="2928"/>
              <a:ext cx="48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8" name="Line 1030"/>
            <p:cNvSpPr>
              <a:spLocks noChangeShapeType="1"/>
            </p:cNvSpPr>
            <p:nvPr/>
          </p:nvSpPr>
          <p:spPr bwMode="auto">
            <a:xfrm>
              <a:off x="1185" y="3120"/>
              <a:ext cx="48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700" name="Rectangle 1031"/>
          <p:cNvSpPr>
            <a:spLocks noChangeArrowheads="1"/>
          </p:cNvSpPr>
          <p:nvPr/>
        </p:nvSpPr>
        <p:spPr bwMode="auto">
          <a:xfrm>
            <a:off x="1158875" y="1208088"/>
            <a:ext cx="152400" cy="990600"/>
          </a:xfrm>
          <a:prstGeom prst="rect">
            <a:avLst/>
          </a:prstGeom>
          <a:solidFill>
            <a:srgbClr val="FFCC66"/>
          </a:solidFill>
          <a:ln w="9525">
            <a:solidFill>
              <a:srgbClr val="FFCC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 sz="4400" b="1">
              <a:solidFill>
                <a:schemeClr val="tx2"/>
              </a:solidFill>
              <a:latin typeface="Century Schoolbook" pitchFamily="18" charset="0"/>
            </a:endParaRPr>
          </a:p>
        </p:txBody>
      </p:sp>
      <p:sp>
        <p:nvSpPr>
          <p:cNvPr id="29701" name="Rectangle 1032"/>
          <p:cNvSpPr>
            <a:spLocks noChangeArrowheads="1"/>
          </p:cNvSpPr>
          <p:nvPr/>
        </p:nvSpPr>
        <p:spPr bwMode="auto">
          <a:xfrm>
            <a:off x="854075" y="2184400"/>
            <a:ext cx="762000" cy="2390775"/>
          </a:xfrm>
          <a:prstGeom prst="rect">
            <a:avLst/>
          </a:prstGeom>
          <a:solidFill>
            <a:srgbClr val="FFCC66"/>
          </a:solidFill>
          <a:ln w="9525">
            <a:solidFill>
              <a:srgbClr val="FFCC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 sz="4400" b="1">
              <a:solidFill>
                <a:schemeClr val="tx2"/>
              </a:solidFill>
              <a:latin typeface="Century Schoolbook" pitchFamily="18" charset="0"/>
            </a:endParaRPr>
          </a:p>
        </p:txBody>
      </p:sp>
      <p:sp>
        <p:nvSpPr>
          <p:cNvPr id="29702" name="Rectangle 1033"/>
          <p:cNvSpPr>
            <a:spLocks noChangeArrowheads="1"/>
          </p:cNvSpPr>
          <p:nvPr/>
        </p:nvSpPr>
        <p:spPr bwMode="auto">
          <a:xfrm>
            <a:off x="1457325" y="4560888"/>
            <a:ext cx="152400" cy="1066800"/>
          </a:xfrm>
          <a:prstGeom prst="rect">
            <a:avLst/>
          </a:prstGeom>
          <a:solidFill>
            <a:srgbClr val="FFCC66"/>
          </a:solidFill>
          <a:ln w="9525">
            <a:solidFill>
              <a:srgbClr val="FFCC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 sz="4400" b="1">
              <a:solidFill>
                <a:schemeClr val="tx2"/>
              </a:solidFill>
              <a:latin typeface="Century Schoolbook" pitchFamily="18" charset="0"/>
            </a:endParaRPr>
          </a:p>
        </p:txBody>
      </p:sp>
      <p:sp>
        <p:nvSpPr>
          <p:cNvPr id="29703" name="Rectangle 1034"/>
          <p:cNvSpPr>
            <a:spLocks noChangeArrowheads="1"/>
          </p:cNvSpPr>
          <p:nvPr/>
        </p:nvSpPr>
        <p:spPr bwMode="auto">
          <a:xfrm>
            <a:off x="1849438" y="3113088"/>
            <a:ext cx="1447800" cy="381000"/>
          </a:xfrm>
          <a:prstGeom prst="rect">
            <a:avLst/>
          </a:prstGeom>
          <a:solidFill>
            <a:srgbClr val="FFCCFF"/>
          </a:solidFill>
          <a:ln w="9525">
            <a:solidFill>
              <a:srgbClr val="99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29704" name="Rectangle 1035"/>
          <p:cNvSpPr>
            <a:spLocks noChangeArrowheads="1"/>
          </p:cNvSpPr>
          <p:nvPr/>
        </p:nvSpPr>
        <p:spPr bwMode="auto">
          <a:xfrm>
            <a:off x="3954463" y="3113088"/>
            <a:ext cx="4648200" cy="381000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 sz="4400" b="1">
              <a:solidFill>
                <a:schemeClr val="tx2"/>
              </a:solidFill>
              <a:latin typeface="Century Schoolbook" pitchFamily="18" charset="0"/>
            </a:endParaRPr>
          </a:p>
        </p:txBody>
      </p:sp>
      <p:sp>
        <p:nvSpPr>
          <p:cNvPr id="29705" name="Line 1036"/>
          <p:cNvSpPr>
            <a:spLocks noChangeShapeType="1"/>
          </p:cNvSpPr>
          <p:nvPr/>
        </p:nvSpPr>
        <p:spPr bwMode="auto">
          <a:xfrm>
            <a:off x="5457825" y="5399088"/>
            <a:ext cx="1066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6" name="Line 1037"/>
          <p:cNvSpPr>
            <a:spLocks noChangeShapeType="1"/>
          </p:cNvSpPr>
          <p:nvPr/>
        </p:nvSpPr>
        <p:spPr bwMode="auto">
          <a:xfrm flipV="1">
            <a:off x="6019800" y="3570288"/>
            <a:ext cx="0" cy="1828800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07" name="Rectangle 1038"/>
          <p:cNvSpPr>
            <a:spLocks noChangeArrowheads="1"/>
          </p:cNvSpPr>
          <p:nvPr/>
        </p:nvSpPr>
        <p:spPr bwMode="auto">
          <a:xfrm>
            <a:off x="3228975" y="2198688"/>
            <a:ext cx="1266825" cy="2362200"/>
          </a:xfrm>
          <a:prstGeom prst="rect">
            <a:avLst/>
          </a:prstGeom>
          <a:solidFill>
            <a:srgbClr val="CC99FF"/>
          </a:solidFill>
          <a:ln w="9525">
            <a:solidFill>
              <a:srgbClr val="9900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 sz="4400" b="1">
              <a:solidFill>
                <a:schemeClr val="tx2"/>
              </a:solidFill>
              <a:latin typeface="Century Schoolbook" pitchFamily="18" charset="0"/>
            </a:endParaRPr>
          </a:p>
        </p:txBody>
      </p:sp>
      <p:sp>
        <p:nvSpPr>
          <p:cNvPr id="29708" name="Text Box 1039"/>
          <p:cNvSpPr txBox="1">
            <a:spLocks noChangeArrowheads="1"/>
          </p:cNvSpPr>
          <p:nvPr/>
        </p:nvSpPr>
        <p:spPr bwMode="auto">
          <a:xfrm>
            <a:off x="3455988" y="3113088"/>
            <a:ext cx="811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>
                <a:solidFill>
                  <a:srgbClr val="990099"/>
                </a:solidFill>
                <a:latin typeface="Arial Black" pitchFamily="34" charset="0"/>
              </a:rPr>
              <a:t>foie</a:t>
            </a:r>
          </a:p>
        </p:txBody>
      </p:sp>
      <p:sp>
        <p:nvSpPr>
          <p:cNvPr id="29709" name="Text Box 1040"/>
          <p:cNvSpPr txBox="1">
            <a:spLocks noChangeArrowheads="1"/>
          </p:cNvSpPr>
          <p:nvPr/>
        </p:nvSpPr>
        <p:spPr bwMode="auto">
          <a:xfrm>
            <a:off x="7105650" y="2971800"/>
            <a:ext cx="1504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>
                <a:solidFill>
                  <a:srgbClr val="CC0000"/>
                </a:solidFill>
                <a:latin typeface="Arial Black" pitchFamily="34" charset="0"/>
              </a:rPr>
              <a:t>poumon</a:t>
            </a:r>
          </a:p>
        </p:txBody>
      </p:sp>
      <p:sp>
        <p:nvSpPr>
          <p:cNvPr id="17422" name="Text Box 1041"/>
          <p:cNvSpPr txBox="1">
            <a:spLocks noChangeArrowheads="1"/>
          </p:cNvSpPr>
          <p:nvPr/>
        </p:nvSpPr>
        <p:spPr bwMode="auto">
          <a:xfrm>
            <a:off x="5005388" y="5670550"/>
            <a:ext cx="2157412" cy="8255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</a:pPr>
            <a:r>
              <a:rPr lang="fr-FR" sz="2000" b="1"/>
              <a:t>sous-cutanée</a:t>
            </a:r>
          </a:p>
          <a:p>
            <a:pPr algn="ctr">
              <a:lnSpc>
                <a:spcPct val="80000"/>
              </a:lnSpc>
            </a:pPr>
            <a:r>
              <a:rPr lang="fr-FR" sz="2000" b="1"/>
              <a:t>intra-musculaire</a:t>
            </a:r>
          </a:p>
          <a:p>
            <a:pPr algn="ctr">
              <a:lnSpc>
                <a:spcPct val="80000"/>
              </a:lnSpc>
            </a:pPr>
            <a:r>
              <a:rPr lang="fr-FR" sz="2000" b="1"/>
              <a:t>transdermique</a:t>
            </a:r>
          </a:p>
        </p:txBody>
      </p:sp>
      <p:sp>
        <p:nvSpPr>
          <p:cNvPr id="29711" name="Text Box 1042"/>
          <p:cNvSpPr txBox="1">
            <a:spLocks noChangeArrowheads="1"/>
          </p:cNvSpPr>
          <p:nvPr/>
        </p:nvSpPr>
        <p:spPr bwMode="auto">
          <a:xfrm>
            <a:off x="1911350" y="3105150"/>
            <a:ext cx="1136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solidFill>
                  <a:srgbClr val="990099"/>
                </a:solidFill>
                <a:latin typeface="Arial Black" pitchFamily="34" charset="0"/>
              </a:rPr>
              <a:t>v. porte</a:t>
            </a:r>
          </a:p>
        </p:txBody>
      </p:sp>
      <p:sp>
        <p:nvSpPr>
          <p:cNvPr id="29712" name="Text Box 1043"/>
          <p:cNvSpPr txBox="1">
            <a:spLocks noChangeArrowheads="1"/>
          </p:cNvSpPr>
          <p:nvPr/>
        </p:nvSpPr>
        <p:spPr bwMode="auto">
          <a:xfrm>
            <a:off x="4641850" y="3113088"/>
            <a:ext cx="1911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solidFill>
                  <a:srgbClr val="0000FF"/>
                </a:solidFill>
                <a:latin typeface="Arial Black" pitchFamily="34" charset="0"/>
              </a:rPr>
              <a:t>système cave</a:t>
            </a:r>
          </a:p>
        </p:txBody>
      </p:sp>
      <p:sp>
        <p:nvSpPr>
          <p:cNvPr id="17425" name="Text Box 1044"/>
          <p:cNvSpPr txBox="1">
            <a:spLocks noChangeArrowheads="1"/>
          </p:cNvSpPr>
          <p:nvPr/>
        </p:nvSpPr>
        <p:spPr bwMode="auto">
          <a:xfrm>
            <a:off x="7151688" y="1066800"/>
            <a:ext cx="1382712" cy="33655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fr-FR" sz="2000" b="1"/>
              <a:t>inhalation</a:t>
            </a:r>
          </a:p>
        </p:txBody>
      </p:sp>
      <p:sp>
        <p:nvSpPr>
          <p:cNvPr id="29714" name="Rectangle 1045"/>
          <p:cNvSpPr>
            <a:spLocks noChangeArrowheads="1"/>
          </p:cNvSpPr>
          <p:nvPr/>
        </p:nvSpPr>
        <p:spPr bwMode="auto">
          <a:xfrm rot="-5400000">
            <a:off x="507207" y="3050381"/>
            <a:ext cx="14366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400">
                <a:solidFill>
                  <a:srgbClr val="FF6600"/>
                </a:solidFill>
                <a:latin typeface="Arial Black" pitchFamily="34" charset="0"/>
              </a:rPr>
              <a:t>tube</a:t>
            </a:r>
          </a:p>
          <a:p>
            <a:pPr algn="ctr"/>
            <a:r>
              <a:rPr lang="fr-FR" sz="2400">
                <a:solidFill>
                  <a:srgbClr val="FF6600"/>
                </a:solidFill>
                <a:latin typeface="Arial Black" pitchFamily="34" charset="0"/>
              </a:rPr>
              <a:t>digestif</a:t>
            </a:r>
          </a:p>
        </p:txBody>
      </p:sp>
      <p:sp>
        <p:nvSpPr>
          <p:cNvPr id="17427" name="Text Box 1046"/>
          <p:cNvSpPr txBox="1">
            <a:spLocks noChangeArrowheads="1"/>
          </p:cNvSpPr>
          <p:nvPr/>
        </p:nvSpPr>
        <p:spPr bwMode="auto">
          <a:xfrm>
            <a:off x="361950" y="1235075"/>
            <a:ext cx="788988" cy="7778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</a:pPr>
            <a:r>
              <a:rPr lang="fr-FR" sz="800" b="1">
                <a:solidFill>
                  <a:srgbClr val="FF3300"/>
                </a:solidFill>
              </a:rPr>
              <a:t>  </a:t>
            </a:r>
          </a:p>
          <a:p>
            <a:pPr algn="ctr">
              <a:lnSpc>
                <a:spcPct val="80000"/>
              </a:lnSpc>
            </a:pPr>
            <a:r>
              <a:rPr lang="fr-FR" sz="2000" b="1">
                <a:solidFill>
                  <a:srgbClr val="FF3300"/>
                </a:solidFill>
              </a:rPr>
              <a:t> per  </a:t>
            </a:r>
          </a:p>
          <a:p>
            <a:pPr algn="ctr">
              <a:lnSpc>
                <a:spcPct val="80000"/>
              </a:lnSpc>
            </a:pPr>
            <a:r>
              <a:rPr lang="fr-FR" sz="2000" b="1">
                <a:solidFill>
                  <a:srgbClr val="FF3300"/>
                </a:solidFill>
              </a:rPr>
              <a:t>os </a:t>
            </a:r>
          </a:p>
          <a:p>
            <a:pPr algn="ctr">
              <a:lnSpc>
                <a:spcPct val="80000"/>
              </a:lnSpc>
            </a:pPr>
            <a:r>
              <a:rPr lang="fr-FR" sz="800" b="1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17428" name="Text Box 1047"/>
          <p:cNvSpPr txBox="1">
            <a:spLocks noChangeArrowheads="1"/>
          </p:cNvSpPr>
          <p:nvPr/>
        </p:nvSpPr>
        <p:spPr bwMode="auto">
          <a:xfrm>
            <a:off x="446088" y="4710113"/>
            <a:ext cx="1001712" cy="92392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endParaRPr lang="fr-FR" sz="800" b="1">
              <a:solidFill>
                <a:srgbClr val="FF3300"/>
              </a:solidFill>
            </a:endParaRPr>
          </a:p>
          <a:p>
            <a:pPr>
              <a:lnSpc>
                <a:spcPct val="80000"/>
              </a:lnSpc>
            </a:pPr>
            <a:endParaRPr lang="fr-FR" sz="800" b="1">
              <a:solidFill>
                <a:srgbClr val="FF3300"/>
              </a:solidFill>
            </a:endParaRPr>
          </a:p>
          <a:p>
            <a:pPr>
              <a:lnSpc>
                <a:spcPct val="80000"/>
              </a:lnSpc>
            </a:pPr>
            <a:endParaRPr lang="fr-FR" sz="800" b="1">
              <a:solidFill>
                <a:srgbClr val="FF3300"/>
              </a:solidFill>
            </a:endParaRPr>
          </a:p>
          <a:p>
            <a:pPr>
              <a:lnSpc>
                <a:spcPct val="80000"/>
              </a:lnSpc>
            </a:pPr>
            <a:r>
              <a:rPr lang="fr-FR" sz="2000" b="1">
                <a:solidFill>
                  <a:srgbClr val="FF3300"/>
                </a:solidFill>
              </a:rPr>
              <a:t>rectale</a:t>
            </a:r>
          </a:p>
          <a:p>
            <a:pPr>
              <a:lnSpc>
                <a:spcPct val="80000"/>
              </a:lnSpc>
            </a:pPr>
            <a:endParaRPr lang="fr-FR" sz="2400" b="1">
              <a:solidFill>
                <a:srgbClr val="FF3300"/>
              </a:solidFill>
            </a:endParaRPr>
          </a:p>
        </p:txBody>
      </p:sp>
      <p:sp>
        <p:nvSpPr>
          <p:cNvPr id="29717" name="Line 1048"/>
          <p:cNvSpPr>
            <a:spLocks noChangeShapeType="1"/>
          </p:cNvSpPr>
          <p:nvPr/>
        </p:nvSpPr>
        <p:spPr bwMode="auto">
          <a:xfrm>
            <a:off x="1849438" y="5194300"/>
            <a:ext cx="0" cy="35718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18" name="Line 1049"/>
          <p:cNvSpPr>
            <a:spLocks noChangeShapeType="1"/>
          </p:cNvSpPr>
          <p:nvPr/>
        </p:nvSpPr>
        <p:spPr bwMode="auto">
          <a:xfrm>
            <a:off x="1849438" y="5348288"/>
            <a:ext cx="2971800" cy="0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19" name="Line 1050"/>
          <p:cNvSpPr>
            <a:spLocks noChangeShapeType="1"/>
          </p:cNvSpPr>
          <p:nvPr/>
        </p:nvSpPr>
        <p:spPr bwMode="auto">
          <a:xfrm flipV="1">
            <a:off x="4821238" y="3843338"/>
            <a:ext cx="0" cy="1524000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32" name="Text Box 1051"/>
          <p:cNvSpPr txBox="1">
            <a:spLocks noChangeArrowheads="1"/>
          </p:cNvSpPr>
          <p:nvPr/>
        </p:nvSpPr>
        <p:spPr bwMode="auto">
          <a:xfrm>
            <a:off x="2216150" y="5291138"/>
            <a:ext cx="2565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>
                <a:solidFill>
                  <a:srgbClr val="0000FF"/>
                </a:solidFill>
              </a:rPr>
              <a:t>v. hémorroïdale inférieure </a:t>
            </a:r>
          </a:p>
          <a:p>
            <a:r>
              <a:rPr lang="fr-FR" sz="1600">
                <a:solidFill>
                  <a:srgbClr val="0000FF"/>
                </a:solidFill>
              </a:rPr>
              <a:t>et moyenne</a:t>
            </a:r>
          </a:p>
        </p:txBody>
      </p:sp>
      <p:sp>
        <p:nvSpPr>
          <p:cNvPr id="17433" name="Text Box 1052"/>
          <p:cNvSpPr txBox="1">
            <a:spLocks noChangeArrowheads="1"/>
          </p:cNvSpPr>
          <p:nvPr/>
        </p:nvSpPr>
        <p:spPr bwMode="auto">
          <a:xfrm>
            <a:off x="5414963" y="1498600"/>
            <a:ext cx="1271587" cy="58102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</a:pPr>
            <a:r>
              <a:rPr lang="fr-FR" sz="2000" b="1">
                <a:solidFill>
                  <a:srgbClr val="0000FF"/>
                </a:solidFill>
              </a:rPr>
              <a:t>intra-</a:t>
            </a:r>
          </a:p>
          <a:p>
            <a:pPr algn="ctr">
              <a:lnSpc>
                <a:spcPct val="80000"/>
              </a:lnSpc>
            </a:pPr>
            <a:r>
              <a:rPr lang="fr-FR" sz="2000" b="1">
                <a:solidFill>
                  <a:srgbClr val="0000FF"/>
                </a:solidFill>
              </a:rPr>
              <a:t>veineuse</a:t>
            </a:r>
          </a:p>
        </p:txBody>
      </p:sp>
      <p:sp>
        <p:nvSpPr>
          <p:cNvPr id="29722" name="Line 1053"/>
          <p:cNvSpPr>
            <a:spLocks noChangeShapeType="1"/>
          </p:cNvSpPr>
          <p:nvPr/>
        </p:nvSpPr>
        <p:spPr bwMode="auto">
          <a:xfrm>
            <a:off x="2763838" y="1330325"/>
            <a:ext cx="0" cy="381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23" name="Line 1054"/>
          <p:cNvSpPr>
            <a:spLocks noChangeShapeType="1"/>
          </p:cNvSpPr>
          <p:nvPr/>
        </p:nvSpPr>
        <p:spPr bwMode="auto">
          <a:xfrm>
            <a:off x="4821238" y="1493838"/>
            <a:ext cx="0" cy="1366837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36" name="Text Box 1055"/>
          <p:cNvSpPr txBox="1">
            <a:spLocks noChangeArrowheads="1"/>
          </p:cNvSpPr>
          <p:nvPr/>
        </p:nvSpPr>
        <p:spPr bwMode="auto">
          <a:xfrm>
            <a:off x="1376363" y="1222375"/>
            <a:ext cx="1143000" cy="581025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</a:pPr>
            <a:r>
              <a:rPr lang="fr-FR" sz="2000" b="1"/>
              <a:t>sub-</a:t>
            </a:r>
          </a:p>
          <a:p>
            <a:pPr algn="ctr">
              <a:lnSpc>
                <a:spcPct val="80000"/>
              </a:lnSpc>
            </a:pPr>
            <a:r>
              <a:rPr lang="fr-FR" sz="2000" b="1"/>
              <a:t>linguale</a:t>
            </a:r>
          </a:p>
        </p:txBody>
      </p:sp>
      <p:sp>
        <p:nvSpPr>
          <p:cNvPr id="29725" name="Text Box 1056"/>
          <p:cNvSpPr txBox="1">
            <a:spLocks noChangeArrowheads="1"/>
          </p:cNvSpPr>
          <p:nvPr/>
        </p:nvSpPr>
        <p:spPr bwMode="auto">
          <a:xfrm>
            <a:off x="104775" y="201613"/>
            <a:ext cx="90566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>
                <a:latin typeface="Arial Black" pitchFamily="34" charset="0"/>
              </a:rPr>
              <a:t>Différentes voies d’administration des médicaments </a:t>
            </a:r>
          </a:p>
        </p:txBody>
      </p:sp>
      <p:sp>
        <p:nvSpPr>
          <p:cNvPr id="29726" name="Line 1057"/>
          <p:cNvSpPr>
            <a:spLocks noChangeShapeType="1"/>
          </p:cNvSpPr>
          <p:nvPr/>
        </p:nvSpPr>
        <p:spPr bwMode="auto">
          <a:xfrm>
            <a:off x="2763838" y="1460500"/>
            <a:ext cx="2057400" cy="0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27" name="Rectangle 1058"/>
          <p:cNvSpPr>
            <a:spLocks noChangeArrowheads="1"/>
          </p:cNvSpPr>
          <p:nvPr/>
        </p:nvSpPr>
        <p:spPr bwMode="auto">
          <a:xfrm rot="5400000">
            <a:off x="7260431" y="4321969"/>
            <a:ext cx="1404938" cy="381000"/>
          </a:xfrm>
          <a:prstGeom prst="rect">
            <a:avLst/>
          </a:prstGeom>
          <a:solidFill>
            <a:srgbClr val="FFFF99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 sz="4400" b="1">
              <a:solidFill>
                <a:schemeClr val="tx2"/>
              </a:solidFill>
              <a:latin typeface="Century Schoolbook" pitchFamily="18" charset="0"/>
            </a:endParaRPr>
          </a:p>
        </p:txBody>
      </p:sp>
      <p:sp>
        <p:nvSpPr>
          <p:cNvPr id="29728" name="Oval 1059"/>
          <p:cNvSpPr>
            <a:spLocks noChangeArrowheads="1"/>
          </p:cNvSpPr>
          <p:nvPr/>
        </p:nvSpPr>
        <p:spPr bwMode="auto">
          <a:xfrm>
            <a:off x="7162800" y="2619375"/>
            <a:ext cx="1524000" cy="1219200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grpSp>
        <p:nvGrpSpPr>
          <p:cNvPr id="29729" name="Group 1060"/>
          <p:cNvGrpSpPr>
            <a:grpSpLocks/>
          </p:cNvGrpSpPr>
          <p:nvPr/>
        </p:nvGrpSpPr>
        <p:grpSpPr bwMode="auto">
          <a:xfrm>
            <a:off x="7586663" y="3124200"/>
            <a:ext cx="762000" cy="228600"/>
            <a:chOff x="4752" y="2607"/>
            <a:chExt cx="480" cy="144"/>
          </a:xfrm>
        </p:grpSpPr>
        <p:sp>
          <p:nvSpPr>
            <p:cNvPr id="29754" name="Freeform 1061"/>
            <p:cNvSpPr>
              <a:spLocks/>
            </p:cNvSpPr>
            <p:nvPr/>
          </p:nvSpPr>
          <p:spPr bwMode="auto">
            <a:xfrm>
              <a:off x="4752" y="2634"/>
              <a:ext cx="480" cy="96"/>
            </a:xfrm>
            <a:custGeom>
              <a:avLst/>
              <a:gdLst>
                <a:gd name="T0" fmla="*/ 0 w 336"/>
                <a:gd name="T1" fmla="*/ 96 h 96"/>
                <a:gd name="T2" fmla="*/ 816 w 336"/>
                <a:gd name="T3" fmla="*/ 0 h 96"/>
                <a:gd name="T4" fmla="*/ 2041 w 336"/>
                <a:gd name="T5" fmla="*/ 96 h 96"/>
                <a:gd name="T6" fmla="*/ 2857 w 336"/>
                <a:gd name="T7" fmla="*/ 0 h 9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6"/>
                <a:gd name="T13" fmla="*/ 0 h 96"/>
                <a:gd name="T14" fmla="*/ 336 w 336"/>
                <a:gd name="T15" fmla="*/ 96 h 9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6" h="96">
                  <a:moveTo>
                    <a:pt x="0" y="96"/>
                  </a:moveTo>
                  <a:cubicBezTo>
                    <a:pt x="28" y="48"/>
                    <a:pt x="56" y="0"/>
                    <a:pt x="96" y="0"/>
                  </a:cubicBezTo>
                  <a:cubicBezTo>
                    <a:pt x="136" y="0"/>
                    <a:pt x="200" y="96"/>
                    <a:pt x="240" y="96"/>
                  </a:cubicBezTo>
                  <a:cubicBezTo>
                    <a:pt x="280" y="96"/>
                    <a:pt x="308" y="48"/>
                    <a:pt x="336" y="0"/>
                  </a:cubicBezTo>
                </a:path>
              </a:pathLst>
            </a:custGeom>
            <a:noFill/>
            <a:ln w="5715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5" name="Oval 1062"/>
            <p:cNvSpPr>
              <a:spLocks noChangeArrowheads="1"/>
            </p:cNvSpPr>
            <p:nvPr/>
          </p:nvSpPr>
          <p:spPr bwMode="auto">
            <a:xfrm>
              <a:off x="4917" y="2607"/>
              <a:ext cx="144" cy="144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ar-JO" sz="4400" b="1">
                <a:solidFill>
                  <a:schemeClr val="tx2"/>
                </a:solidFill>
                <a:latin typeface="Century Schoolbook" pitchFamily="18" charset="0"/>
              </a:endParaRPr>
            </a:p>
          </p:txBody>
        </p:sp>
      </p:grpSp>
      <p:sp>
        <p:nvSpPr>
          <p:cNvPr id="29730" name="Text Box 1063"/>
          <p:cNvSpPr txBox="1">
            <a:spLocks noChangeArrowheads="1"/>
          </p:cNvSpPr>
          <p:nvPr/>
        </p:nvSpPr>
        <p:spPr bwMode="auto">
          <a:xfrm>
            <a:off x="7778750" y="3975100"/>
            <a:ext cx="354013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75000"/>
              </a:lnSpc>
            </a:pPr>
            <a:r>
              <a:rPr lang="fr-FR" sz="2000">
                <a:solidFill>
                  <a:srgbClr val="FF3300"/>
                </a:solidFill>
                <a:latin typeface="Arial Black" pitchFamily="34" charset="0"/>
              </a:rPr>
              <a:t>a</a:t>
            </a:r>
          </a:p>
          <a:p>
            <a:pPr algn="ctr">
              <a:lnSpc>
                <a:spcPct val="75000"/>
              </a:lnSpc>
            </a:pPr>
            <a:r>
              <a:rPr lang="fr-FR" sz="2000">
                <a:solidFill>
                  <a:srgbClr val="FF3300"/>
                </a:solidFill>
                <a:latin typeface="Arial Black" pitchFamily="34" charset="0"/>
              </a:rPr>
              <a:t>o</a:t>
            </a:r>
          </a:p>
          <a:p>
            <a:pPr algn="ctr">
              <a:lnSpc>
                <a:spcPct val="75000"/>
              </a:lnSpc>
            </a:pPr>
            <a:r>
              <a:rPr lang="fr-FR" sz="2000">
                <a:solidFill>
                  <a:srgbClr val="FF3300"/>
                </a:solidFill>
                <a:latin typeface="Arial Black" pitchFamily="34" charset="0"/>
              </a:rPr>
              <a:t>r</a:t>
            </a:r>
          </a:p>
          <a:p>
            <a:pPr algn="ctr">
              <a:lnSpc>
                <a:spcPct val="75000"/>
              </a:lnSpc>
            </a:pPr>
            <a:r>
              <a:rPr lang="fr-FR" sz="2000">
                <a:solidFill>
                  <a:srgbClr val="FF3300"/>
                </a:solidFill>
                <a:latin typeface="Arial Black" pitchFamily="34" charset="0"/>
              </a:rPr>
              <a:t>t</a:t>
            </a:r>
          </a:p>
          <a:p>
            <a:pPr algn="ctr">
              <a:lnSpc>
                <a:spcPct val="75000"/>
              </a:lnSpc>
            </a:pPr>
            <a:r>
              <a:rPr lang="fr-FR" sz="2000">
                <a:solidFill>
                  <a:srgbClr val="FF3300"/>
                </a:solidFill>
                <a:latin typeface="Arial Black" pitchFamily="34" charset="0"/>
              </a:rPr>
              <a:t>e</a:t>
            </a:r>
          </a:p>
        </p:txBody>
      </p:sp>
      <p:sp>
        <p:nvSpPr>
          <p:cNvPr id="29731" name="Rectangle 1064"/>
          <p:cNvSpPr>
            <a:spLocks noChangeArrowheads="1"/>
          </p:cNvSpPr>
          <p:nvPr/>
        </p:nvSpPr>
        <p:spPr bwMode="auto">
          <a:xfrm>
            <a:off x="7391400" y="2743200"/>
            <a:ext cx="1030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>
                <a:solidFill>
                  <a:srgbClr val="FF3300"/>
                </a:solidFill>
                <a:latin typeface="Arial Black" pitchFamily="34" charset="0"/>
              </a:rPr>
              <a:t>cœur</a:t>
            </a:r>
          </a:p>
        </p:txBody>
      </p:sp>
      <p:sp>
        <p:nvSpPr>
          <p:cNvPr id="29732" name="AutoShape 1065"/>
          <p:cNvSpPr>
            <a:spLocks noChangeArrowheads="1"/>
          </p:cNvSpPr>
          <p:nvPr/>
        </p:nvSpPr>
        <p:spPr bwMode="auto">
          <a:xfrm flipV="1">
            <a:off x="7653338" y="5210175"/>
            <a:ext cx="609600" cy="304800"/>
          </a:xfrm>
          <a:prstGeom prst="triangle">
            <a:avLst>
              <a:gd name="adj" fmla="val 50000"/>
            </a:avLst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 sz="4400" b="1">
              <a:solidFill>
                <a:schemeClr val="tx2"/>
              </a:solidFill>
              <a:latin typeface="Century Schoolbook" pitchFamily="18" charset="0"/>
            </a:endParaRPr>
          </a:p>
        </p:txBody>
      </p:sp>
      <p:sp>
        <p:nvSpPr>
          <p:cNvPr id="29733" name="Line 1066"/>
          <p:cNvSpPr>
            <a:spLocks noChangeShapeType="1"/>
          </p:cNvSpPr>
          <p:nvPr/>
        </p:nvSpPr>
        <p:spPr bwMode="auto">
          <a:xfrm>
            <a:off x="1724025" y="3276600"/>
            <a:ext cx="76200" cy="0"/>
          </a:xfrm>
          <a:prstGeom prst="line">
            <a:avLst/>
          </a:prstGeom>
          <a:noFill/>
          <a:ln w="28575">
            <a:solidFill>
              <a:srgbClr val="CC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34" name="Line 1067"/>
          <p:cNvSpPr>
            <a:spLocks noChangeShapeType="1"/>
          </p:cNvSpPr>
          <p:nvPr/>
        </p:nvSpPr>
        <p:spPr bwMode="auto">
          <a:xfrm>
            <a:off x="1724025" y="3581400"/>
            <a:ext cx="76200" cy="0"/>
          </a:xfrm>
          <a:prstGeom prst="line">
            <a:avLst/>
          </a:prstGeom>
          <a:noFill/>
          <a:ln w="28575">
            <a:solidFill>
              <a:srgbClr val="CC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35" name="Line 1068"/>
          <p:cNvSpPr>
            <a:spLocks noChangeShapeType="1"/>
          </p:cNvSpPr>
          <p:nvPr/>
        </p:nvSpPr>
        <p:spPr bwMode="auto">
          <a:xfrm>
            <a:off x="1724025" y="3886200"/>
            <a:ext cx="76200" cy="0"/>
          </a:xfrm>
          <a:prstGeom prst="line">
            <a:avLst/>
          </a:prstGeom>
          <a:noFill/>
          <a:ln w="28575">
            <a:solidFill>
              <a:srgbClr val="CC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36" name="Line 1069"/>
          <p:cNvSpPr>
            <a:spLocks noChangeShapeType="1"/>
          </p:cNvSpPr>
          <p:nvPr/>
        </p:nvSpPr>
        <p:spPr bwMode="auto">
          <a:xfrm>
            <a:off x="1724025" y="4191000"/>
            <a:ext cx="76200" cy="0"/>
          </a:xfrm>
          <a:prstGeom prst="line">
            <a:avLst/>
          </a:prstGeom>
          <a:noFill/>
          <a:ln w="28575">
            <a:solidFill>
              <a:srgbClr val="CC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37" name="Line 1070"/>
          <p:cNvSpPr>
            <a:spLocks noChangeShapeType="1"/>
          </p:cNvSpPr>
          <p:nvPr/>
        </p:nvSpPr>
        <p:spPr bwMode="auto">
          <a:xfrm>
            <a:off x="1724025" y="4495800"/>
            <a:ext cx="76200" cy="0"/>
          </a:xfrm>
          <a:prstGeom prst="line">
            <a:avLst/>
          </a:prstGeom>
          <a:noFill/>
          <a:ln w="28575">
            <a:solidFill>
              <a:srgbClr val="CC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38" name="Line 1071"/>
          <p:cNvSpPr>
            <a:spLocks noChangeShapeType="1"/>
          </p:cNvSpPr>
          <p:nvPr/>
        </p:nvSpPr>
        <p:spPr bwMode="auto">
          <a:xfrm>
            <a:off x="1724025" y="4772025"/>
            <a:ext cx="76200" cy="0"/>
          </a:xfrm>
          <a:prstGeom prst="line">
            <a:avLst/>
          </a:prstGeom>
          <a:noFill/>
          <a:ln w="28575">
            <a:solidFill>
              <a:srgbClr val="CC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39" name="Line 1072"/>
          <p:cNvSpPr>
            <a:spLocks noChangeShapeType="1"/>
          </p:cNvSpPr>
          <p:nvPr/>
        </p:nvSpPr>
        <p:spPr bwMode="auto">
          <a:xfrm>
            <a:off x="1724025" y="2652713"/>
            <a:ext cx="76200" cy="0"/>
          </a:xfrm>
          <a:prstGeom prst="line">
            <a:avLst/>
          </a:prstGeom>
          <a:noFill/>
          <a:ln w="28575">
            <a:solidFill>
              <a:srgbClr val="CC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40" name="Line 1073"/>
          <p:cNvSpPr>
            <a:spLocks noChangeShapeType="1"/>
          </p:cNvSpPr>
          <p:nvPr/>
        </p:nvSpPr>
        <p:spPr bwMode="auto">
          <a:xfrm>
            <a:off x="1724025" y="2957513"/>
            <a:ext cx="76200" cy="0"/>
          </a:xfrm>
          <a:prstGeom prst="line">
            <a:avLst/>
          </a:prstGeom>
          <a:noFill/>
          <a:ln w="28575">
            <a:solidFill>
              <a:srgbClr val="CC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41" name="Line 1074"/>
          <p:cNvSpPr>
            <a:spLocks noChangeShapeType="1"/>
          </p:cNvSpPr>
          <p:nvPr/>
        </p:nvSpPr>
        <p:spPr bwMode="auto">
          <a:xfrm>
            <a:off x="1724025" y="2362200"/>
            <a:ext cx="76200" cy="0"/>
          </a:xfrm>
          <a:prstGeom prst="line">
            <a:avLst/>
          </a:prstGeom>
          <a:noFill/>
          <a:ln w="28575">
            <a:solidFill>
              <a:srgbClr val="CC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42" name="Line 1075"/>
          <p:cNvSpPr>
            <a:spLocks noChangeShapeType="1"/>
          </p:cNvSpPr>
          <p:nvPr/>
        </p:nvSpPr>
        <p:spPr bwMode="auto">
          <a:xfrm>
            <a:off x="1724025" y="5534025"/>
            <a:ext cx="762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43" name="Line 1076"/>
          <p:cNvSpPr>
            <a:spLocks noChangeShapeType="1"/>
          </p:cNvSpPr>
          <p:nvPr/>
        </p:nvSpPr>
        <p:spPr bwMode="auto">
          <a:xfrm>
            <a:off x="1728788" y="5243513"/>
            <a:ext cx="762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44" name="Line 1077"/>
          <p:cNvSpPr>
            <a:spLocks noChangeShapeType="1"/>
          </p:cNvSpPr>
          <p:nvPr/>
        </p:nvSpPr>
        <p:spPr bwMode="auto">
          <a:xfrm>
            <a:off x="2633663" y="1662113"/>
            <a:ext cx="762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45" name="Line 1078"/>
          <p:cNvSpPr>
            <a:spLocks noChangeShapeType="1"/>
          </p:cNvSpPr>
          <p:nvPr/>
        </p:nvSpPr>
        <p:spPr bwMode="auto">
          <a:xfrm>
            <a:off x="2638425" y="1371600"/>
            <a:ext cx="762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29746" name="Group 1079"/>
          <p:cNvGrpSpPr>
            <a:grpSpLocks/>
          </p:cNvGrpSpPr>
          <p:nvPr/>
        </p:nvGrpSpPr>
        <p:grpSpPr bwMode="auto">
          <a:xfrm rot="-5400000">
            <a:off x="5967413" y="5219700"/>
            <a:ext cx="76200" cy="609600"/>
            <a:chOff x="1185" y="2736"/>
            <a:chExt cx="48" cy="384"/>
          </a:xfrm>
        </p:grpSpPr>
        <p:sp>
          <p:nvSpPr>
            <p:cNvPr id="29751" name="Line 1080"/>
            <p:cNvSpPr>
              <a:spLocks noChangeShapeType="1"/>
            </p:cNvSpPr>
            <p:nvPr/>
          </p:nvSpPr>
          <p:spPr bwMode="auto">
            <a:xfrm>
              <a:off x="1185" y="2736"/>
              <a:ext cx="4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2" name="Line 1081"/>
            <p:cNvSpPr>
              <a:spLocks noChangeShapeType="1"/>
            </p:cNvSpPr>
            <p:nvPr/>
          </p:nvSpPr>
          <p:spPr bwMode="auto">
            <a:xfrm>
              <a:off x="1185" y="2928"/>
              <a:ext cx="4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3" name="Line 1082"/>
            <p:cNvSpPr>
              <a:spLocks noChangeShapeType="1"/>
            </p:cNvSpPr>
            <p:nvPr/>
          </p:nvSpPr>
          <p:spPr bwMode="auto">
            <a:xfrm>
              <a:off x="1185" y="3120"/>
              <a:ext cx="4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747" name="Line 1083"/>
          <p:cNvSpPr>
            <a:spLocks noChangeShapeType="1"/>
          </p:cNvSpPr>
          <p:nvPr/>
        </p:nvSpPr>
        <p:spPr bwMode="auto">
          <a:xfrm rot="5400000">
            <a:off x="5514975" y="2590800"/>
            <a:ext cx="10668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48" name="Line 1084"/>
          <p:cNvSpPr>
            <a:spLocks noChangeShapeType="1"/>
          </p:cNvSpPr>
          <p:nvPr/>
        </p:nvSpPr>
        <p:spPr bwMode="auto">
          <a:xfrm>
            <a:off x="1724025" y="5029200"/>
            <a:ext cx="76200" cy="0"/>
          </a:xfrm>
          <a:prstGeom prst="line">
            <a:avLst/>
          </a:prstGeom>
          <a:noFill/>
          <a:ln w="28575">
            <a:solidFill>
              <a:srgbClr val="CC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49" name="Line 1085"/>
          <p:cNvSpPr>
            <a:spLocks noChangeShapeType="1"/>
          </p:cNvSpPr>
          <p:nvPr/>
        </p:nvSpPr>
        <p:spPr bwMode="auto">
          <a:xfrm>
            <a:off x="1843088" y="2286000"/>
            <a:ext cx="0" cy="2819400"/>
          </a:xfrm>
          <a:prstGeom prst="line">
            <a:avLst/>
          </a:prstGeom>
          <a:noFill/>
          <a:ln w="38100">
            <a:solidFill>
              <a:srgbClr val="99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50" name="Rectangle 1086"/>
          <p:cNvSpPr>
            <a:spLocks noChangeArrowheads="1"/>
          </p:cNvSpPr>
          <p:nvPr/>
        </p:nvSpPr>
        <p:spPr bwMode="auto">
          <a:xfrm>
            <a:off x="7162800" y="1828800"/>
            <a:ext cx="1504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>
                <a:solidFill>
                  <a:srgbClr val="FF3300"/>
                </a:solidFill>
                <a:latin typeface="Arial Black" pitchFamily="34" charset="0"/>
              </a:rPr>
              <a:t>poumon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7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74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74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74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74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7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74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74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74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7" grpId="0" animBg="1"/>
      <p:bldP spid="17428" grpId="0" animBg="1"/>
      <p:bldP spid="1743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AU" b="1" dirty="0"/>
              <a:t>Voies  d’administration locales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endParaRPr lang="fr-FR"/>
          </a:p>
          <a:p>
            <a:pPr eaLnBrk="1" hangingPunct="1">
              <a:buFont typeface="Wingdings" pitchFamily="2" charset="2"/>
              <a:buChar char="q"/>
            </a:pPr>
            <a:r>
              <a:rPr lang="fr-FR"/>
              <a:t>Le médicament est directement appliqué sur son lieu d’action </a:t>
            </a:r>
          </a:p>
          <a:p>
            <a:pPr eaLnBrk="1" hangingPunct="1"/>
            <a:endParaRPr lang="fr-FR"/>
          </a:p>
          <a:p>
            <a:pPr eaLnBrk="1" hangingPunct="1">
              <a:buFont typeface="Wingdings" pitchFamily="2" charset="2"/>
              <a:buChar char="q"/>
            </a:pPr>
            <a:r>
              <a:rPr lang="fr-FR"/>
              <a:t>Il exerce son action au site précis de l’affection</a:t>
            </a:r>
          </a:p>
          <a:p>
            <a:pPr eaLnBrk="1" hangingPunct="1">
              <a:buFont typeface="Wingdings" pitchFamily="2" charset="2"/>
              <a:buNone/>
            </a:pPr>
            <a:r>
              <a:rPr lang="fr-FR"/>
              <a:t> 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fr-FR"/>
              <a:t>Moindre diffusion du produit actif au-delà du site d’administration ce qui limite les effets indésirables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88" y="214313"/>
            <a:ext cx="7467600" cy="6318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b="1" dirty="0"/>
              <a:t>La voie cutanée 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000125"/>
            <a:ext cx="7972425" cy="5473700"/>
          </a:xfrm>
        </p:spPr>
        <p:txBody>
          <a:bodyPr/>
          <a:lstStyle/>
          <a:p>
            <a:pPr eaLnBrk="1" hangingPunct="1">
              <a:defRPr/>
            </a:pPr>
            <a:endParaRPr lang="fr-FR" dirty="0"/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fr-FR" dirty="0"/>
              <a:t>Médicament déposé sur la peau 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fr-FR" dirty="0"/>
              <a:t>Pénétration nulle ou limitée du PA 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fr-FR" dirty="0"/>
              <a:t>Voie utilisée principalement pour les affections dermatologiques. 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PROFENID Gel.</a:t>
            </a:r>
          </a:p>
          <a:p>
            <a:pPr eaLnBrk="1" hangingPunct="1">
              <a:defRPr/>
            </a:pPr>
            <a:endParaRPr lang="fr-FR" dirty="0"/>
          </a:p>
          <a:p>
            <a:pPr eaLnBrk="1" hangingPunct="1">
              <a:defRPr/>
            </a:pPr>
            <a:endParaRPr lang="fr-FR" dirty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dirty="0"/>
              <a:t>   </a:t>
            </a:r>
            <a:r>
              <a:rPr lang="fr-FR" b="1" dirty="0">
                <a:solidFill>
                  <a:srgbClr val="FF0000"/>
                </a:solidFill>
              </a:rPr>
              <a:t>N. B: </a:t>
            </a:r>
            <a:r>
              <a:rPr lang="fr-FR" dirty="0"/>
              <a:t>en cas d’altération cutanée, on peut avoir une résorption non négligeable du produit actif avec passage dans les capillaires du derme et action générale. </a:t>
            </a:r>
          </a:p>
          <a:p>
            <a:pPr eaLnBrk="1" hangingPunct="1">
              <a:defRPr/>
            </a:pPr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625" y="500063"/>
            <a:ext cx="7467600" cy="7032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b="1" dirty="0"/>
              <a:t>voie oculaire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  <a:defRPr/>
            </a:pPr>
            <a:r>
              <a:rPr lang="fr-FR" dirty="0"/>
              <a:t>Le médicament est administré directement au niveau de l’œil dans la conjonctive pour une action locale (mais avec possibilité d'absorption et d'effets généraux)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endParaRPr lang="en-US" dirty="0"/>
          </a:p>
          <a:p>
            <a:pPr eaLnBrk="1" hangingPunct="1">
              <a:buFont typeface="Wingdings" pitchFamily="2" charset="2"/>
              <a:buChar char="q"/>
              <a:defRPr/>
            </a:pPr>
            <a:endParaRPr lang="fr-FR" dirty="0"/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fr-FR" dirty="0"/>
              <a:t>Le médicament doit être stérile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b="1" dirty="0" err="1">
                <a:solidFill>
                  <a:schemeClr val="accent6">
                    <a:lumMod val="75000"/>
                  </a:schemeClr>
                </a:solidFill>
              </a:rPr>
              <a:t>Norfloxacine</a:t>
            </a:r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 CHIBROXINE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TOBREX 0.3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% </a:t>
            </a:r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 Collyre.</a:t>
            </a:r>
          </a:p>
        </p:txBody>
      </p:sp>
      <p:pic>
        <p:nvPicPr>
          <p:cNvPr id="3277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50" y="214313"/>
            <a:ext cx="1520825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b="1" dirty="0"/>
              <a:t>voie nasale</a:t>
            </a:r>
            <a:r>
              <a:rPr lang="fr-FR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86675" cy="4873625"/>
          </a:xfrm>
        </p:spPr>
        <p:txBody>
          <a:bodyPr/>
          <a:lstStyle/>
          <a:p>
            <a:pPr eaLnBrk="1" hangingPunct="1">
              <a:defRPr/>
            </a:pPr>
            <a:endParaRPr lang="fr-FR" dirty="0"/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fr-FR" dirty="0"/>
              <a:t>Directement déposé sur la muqueuse nasale </a:t>
            </a:r>
          </a:p>
          <a:p>
            <a:pPr eaLnBrk="1" hangingPunct="1">
              <a:defRPr/>
            </a:pPr>
            <a:endParaRPr lang="fr-FR" dirty="0"/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fr-FR" dirty="0"/>
              <a:t>Action locale (mais avec possibilité d'absorption et d'effets généraux)</a:t>
            </a:r>
          </a:p>
          <a:p>
            <a:pPr eaLnBrk="1" hangingPunct="1">
              <a:defRPr/>
            </a:pPr>
            <a:endParaRPr lang="fr-FR" dirty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dirty="0"/>
              <a:t>Ex: Vasoconstricteurs (décongestion nasale)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b="1" dirty="0" err="1">
                <a:solidFill>
                  <a:schemeClr val="accent6">
                    <a:lumMod val="75000"/>
                  </a:schemeClr>
                </a:solidFill>
              </a:rPr>
              <a:t>Oxymétazoline</a:t>
            </a:r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 RESPIBIEN.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fr-FR" dirty="0"/>
          </a:p>
        </p:txBody>
      </p:sp>
      <p:pic>
        <p:nvPicPr>
          <p:cNvPr id="3379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285750"/>
            <a:ext cx="175736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7467600" cy="8461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b="1" dirty="0"/>
              <a:t>voie auriculaire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28625" y="2000250"/>
            <a:ext cx="7467600" cy="5445125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  <a:defRPr/>
            </a:pPr>
            <a:r>
              <a:rPr lang="fr-FR" dirty="0"/>
              <a:t>Médicament déposé dans le conduit auditif externe de l’oreille 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endParaRPr lang="fr-FR" dirty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Ex. </a:t>
            </a:r>
            <a:r>
              <a:rPr lang="fr-FR" b="1" dirty="0" err="1">
                <a:solidFill>
                  <a:schemeClr val="accent6">
                    <a:lumMod val="75000"/>
                  </a:schemeClr>
                </a:solidFill>
              </a:rPr>
              <a:t>Ofloxacine</a:t>
            </a:r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 OFLOCET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fr-FR" dirty="0"/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fr-FR" dirty="0"/>
              <a:t>Agit localement sauf si altération tympanique : dans ce cas, le PA passe dans l’oreille moyenne et peut diffuser dans l’organisme.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fr-FR" dirty="0"/>
          </a:p>
        </p:txBody>
      </p:sp>
      <p:pic>
        <p:nvPicPr>
          <p:cNvPr id="3482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2250" y="571500"/>
            <a:ext cx="1741488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b="1" dirty="0"/>
              <a:t>Critères de choix de la voie d’administration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 marL="457200" indent="-45720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fr-FR" b="1" u="sng" dirty="0">
                <a:solidFill>
                  <a:srgbClr val="FF0000"/>
                </a:solidFill>
              </a:rPr>
              <a:t>1. Critères cliniques:</a:t>
            </a:r>
            <a:r>
              <a:rPr lang="fr-FR" dirty="0">
                <a:solidFill>
                  <a:srgbClr val="FF0000"/>
                </a:solidFill>
              </a:rPr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fr-FR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fr-FR" b="1" dirty="0"/>
              <a:t>a) Notion d’urgence</a:t>
            </a:r>
            <a:r>
              <a:rPr lang="fr-FR" dirty="0"/>
              <a:t> </a:t>
            </a:r>
            <a:r>
              <a:rPr lang="fr-FR" dirty="0">
                <a:sym typeface="Wingdings"/>
              </a:rPr>
              <a:t></a:t>
            </a:r>
            <a:r>
              <a:rPr lang="fr-FR" dirty="0"/>
              <a:t> voie à délai d’action court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fr-FR" dirty="0"/>
              <a:t>Voie parentérale (IV surtout, IM)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fr-FR" dirty="0"/>
              <a:t>Voie sublinguale (trinitrine en cas de crise d’angor)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fr-FR" dirty="0"/>
              <a:t>Voie pulmonaire locale (salbutamol en cas de crise d’asthme)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fr-FR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fr-FR" b="1" dirty="0"/>
              <a:t>b) Pathologies non urgentes</a:t>
            </a:r>
            <a:r>
              <a:rPr lang="fr-FR" dirty="0"/>
              <a:t> (maladies chroniques)</a:t>
            </a:r>
            <a:r>
              <a:rPr lang="en-US" dirty="0">
                <a:sym typeface="Wingdings"/>
              </a:rPr>
              <a:t></a:t>
            </a:r>
            <a:r>
              <a:rPr lang="fr-FR" dirty="0"/>
              <a:t> voie orale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88" y="214313"/>
            <a:ext cx="7467600" cy="7747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3200" dirty="0">
                <a:solidFill>
                  <a:srgbClr val="FF0000"/>
                </a:solidFill>
              </a:rPr>
              <a:t>Classification</a:t>
            </a:r>
            <a:endParaRPr lang="fr-FR" dirty="0"/>
          </a:p>
        </p:txBody>
      </p:sp>
      <p:sp>
        <p:nvSpPr>
          <p:cNvPr id="11267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endParaRPr lang="fr-FR"/>
          </a:p>
          <a:p>
            <a:pPr eaLnBrk="1" hangingPunct="1"/>
            <a:endParaRPr lang="fr-FR"/>
          </a:p>
          <a:p>
            <a:pPr eaLnBrk="1" hangingPunct="1"/>
            <a:endParaRPr lang="fr-FR"/>
          </a:p>
          <a:p>
            <a:pPr eaLnBrk="1" hangingPunct="1"/>
            <a:endParaRPr lang="fr-FR"/>
          </a:p>
          <a:p>
            <a:pPr eaLnBrk="1" hangingPunct="1"/>
            <a:endParaRPr lang="fr-FR"/>
          </a:p>
          <a:p>
            <a:pPr eaLnBrk="1" hangingPunct="1"/>
            <a:endParaRPr lang="fr-FR"/>
          </a:p>
          <a:p>
            <a:pPr eaLnBrk="1" hangingPunct="1"/>
            <a:endParaRPr lang="fr-FR"/>
          </a:p>
          <a:p>
            <a:pPr eaLnBrk="1" hangingPunct="1"/>
            <a:endParaRPr lang="fr-FR"/>
          </a:p>
          <a:p>
            <a:pPr eaLnBrk="1" hangingPunct="1"/>
            <a:endParaRPr lang="fr-FR"/>
          </a:p>
          <a:p>
            <a:pPr eaLnBrk="1" hangingPunct="1"/>
            <a:endParaRPr lang="fr-FR"/>
          </a:p>
          <a:p>
            <a:pPr eaLnBrk="1" hangingPunct="1"/>
            <a:endParaRPr lang="fr-FR"/>
          </a:p>
          <a:p>
            <a:pPr eaLnBrk="1" hangingPunct="1">
              <a:buFont typeface="Wingdings" pitchFamily="2" charset="2"/>
              <a:buNone/>
            </a:pPr>
            <a:endParaRPr lang="fr-FR"/>
          </a:p>
          <a:p>
            <a:pPr eaLnBrk="1" hangingPunct="1"/>
            <a:endParaRPr lang="fr-FR"/>
          </a:p>
        </p:txBody>
      </p:sp>
      <p:graphicFrame>
        <p:nvGraphicFramePr>
          <p:cNvPr id="5" name="Diagramme 4"/>
          <p:cNvGraphicFramePr/>
          <p:nvPr/>
        </p:nvGraphicFramePr>
        <p:xfrm>
          <a:off x="285720" y="357166"/>
          <a:ext cx="8358246" cy="6500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b="1" dirty="0"/>
              <a:t>Critères de choix de la voie d’administration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fontScale="92500" lnSpcReduction="20000"/>
          </a:bodyPr>
          <a:lstStyle/>
          <a:p>
            <a:pPr marL="457200" indent="-45720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fr-FR" b="1" u="sng" dirty="0">
                <a:solidFill>
                  <a:srgbClr val="FF0000"/>
                </a:solidFill>
              </a:rPr>
              <a:t>2. Critères pharmacologiques: </a:t>
            </a:r>
            <a:endParaRPr lang="fr-FR" dirty="0">
              <a:solidFill>
                <a:srgbClr val="FF0000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fr-FR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fr-FR" dirty="0"/>
              <a:t>Si le PA est détruit par le enzymes digestives (insuline) ou non résorbé par les muqueuses du tractus digestif, il devra être administré en parentéral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fr-FR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fr-FR" dirty="0"/>
              <a:t> La présentation galénique: goût, forme huileuse ou aqueuse…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AU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fr-FR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fr-FR" dirty="0"/>
              <a:t>Un même produit actif peut avoir des actions différentes selon la voie d’administration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fr-FR" dirty="0"/>
              <a:t>    Ex:</a:t>
            </a:r>
            <a:r>
              <a:rPr lang="fr-FR" b="1" dirty="0"/>
              <a:t> VANCOMYCINE </a:t>
            </a:r>
            <a:r>
              <a:rPr lang="fr-FR" dirty="0"/>
              <a:t>: action anti-staphylococcique générale par voie IV et action uniquement locale par voie orale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b="1" dirty="0"/>
              <a:t>Critères de choix de la voie d’administration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fontScale="92500" lnSpcReduction="20000"/>
          </a:bodyPr>
          <a:lstStyle/>
          <a:p>
            <a:pPr marL="457200" indent="-45720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fr-FR" b="1" u="sng" dirty="0">
                <a:solidFill>
                  <a:srgbClr val="FF0000"/>
                </a:solidFill>
              </a:rPr>
              <a:t>3. Critères physiopathologiques:</a:t>
            </a:r>
            <a:r>
              <a:rPr lang="fr-FR" dirty="0">
                <a:solidFill>
                  <a:srgbClr val="FF0000"/>
                </a:solidFill>
              </a:rPr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fr-FR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fr-FR" b="1" dirty="0"/>
              <a:t>a) L’âge </a:t>
            </a:r>
            <a:endParaRPr lang="fr-FR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fr-FR" dirty="0"/>
              <a:t>La voie rectale est bien adaptée aux enfants et bébés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fr-FR" dirty="0"/>
              <a:t>La voie orale (forme liquide) est bien adaptée aux personnes âgées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fr-FR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fr-FR" b="1" dirty="0"/>
              <a:t> b) La grossesse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fr-FR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fr-FR" b="1" dirty="0"/>
              <a:t> b) Les pathologies associées </a:t>
            </a:r>
            <a:endParaRPr lang="fr-FR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fr-FR" dirty="0"/>
              <a:t>Voie parentérale chez les patients ne pouvant pas avaler (vomissements, comateux) …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fr-FR" b="1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fr-FR" b="1" dirty="0"/>
              <a:t>c) La localisation de la maladie</a:t>
            </a:r>
            <a:endParaRPr lang="fr-FR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26"/>
          <p:cNvSpPr>
            <a:spLocks noChangeArrowheads="1"/>
          </p:cNvSpPr>
          <p:nvPr/>
        </p:nvSpPr>
        <p:spPr bwMode="auto">
          <a:xfrm>
            <a:off x="6781800" y="1524000"/>
            <a:ext cx="2133600" cy="1422400"/>
          </a:xfrm>
          <a:prstGeom prst="rect">
            <a:avLst/>
          </a:prstGeom>
          <a:solidFill>
            <a:srgbClr val="FFCC99"/>
          </a:solidFill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 sz="4400" b="1">
              <a:solidFill>
                <a:schemeClr val="tx2"/>
              </a:solidFill>
              <a:latin typeface="Century Schoolbook" pitchFamily="18" charset="0"/>
            </a:endParaRPr>
          </a:p>
        </p:txBody>
      </p:sp>
      <p:grpSp>
        <p:nvGrpSpPr>
          <p:cNvPr id="2" name="Group 1027"/>
          <p:cNvGrpSpPr>
            <a:grpSpLocks/>
          </p:cNvGrpSpPr>
          <p:nvPr/>
        </p:nvGrpSpPr>
        <p:grpSpPr bwMode="auto">
          <a:xfrm rot="5400000" flipV="1">
            <a:off x="7810500" y="1243013"/>
            <a:ext cx="76200" cy="609600"/>
            <a:chOff x="1185" y="2736"/>
            <a:chExt cx="48" cy="384"/>
          </a:xfrm>
        </p:grpSpPr>
        <p:sp>
          <p:nvSpPr>
            <p:cNvPr id="29756" name="Line 1028"/>
            <p:cNvSpPr>
              <a:spLocks noChangeShapeType="1"/>
            </p:cNvSpPr>
            <p:nvPr/>
          </p:nvSpPr>
          <p:spPr bwMode="auto">
            <a:xfrm>
              <a:off x="1185" y="2736"/>
              <a:ext cx="48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7" name="Line 1029"/>
            <p:cNvSpPr>
              <a:spLocks noChangeShapeType="1"/>
            </p:cNvSpPr>
            <p:nvPr/>
          </p:nvSpPr>
          <p:spPr bwMode="auto">
            <a:xfrm>
              <a:off x="1185" y="2928"/>
              <a:ext cx="48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8" name="Line 1030"/>
            <p:cNvSpPr>
              <a:spLocks noChangeShapeType="1"/>
            </p:cNvSpPr>
            <p:nvPr/>
          </p:nvSpPr>
          <p:spPr bwMode="auto">
            <a:xfrm>
              <a:off x="1185" y="3120"/>
              <a:ext cx="48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700" name="Rectangle 1031"/>
          <p:cNvSpPr>
            <a:spLocks noChangeArrowheads="1"/>
          </p:cNvSpPr>
          <p:nvPr/>
        </p:nvSpPr>
        <p:spPr bwMode="auto">
          <a:xfrm>
            <a:off x="1158875" y="1208088"/>
            <a:ext cx="152400" cy="990600"/>
          </a:xfrm>
          <a:prstGeom prst="rect">
            <a:avLst/>
          </a:prstGeom>
          <a:solidFill>
            <a:srgbClr val="FFCC66"/>
          </a:solidFill>
          <a:ln w="9525">
            <a:solidFill>
              <a:srgbClr val="FFCC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 sz="4400" b="1">
              <a:solidFill>
                <a:schemeClr val="tx2"/>
              </a:solidFill>
              <a:latin typeface="Century Schoolbook" pitchFamily="18" charset="0"/>
            </a:endParaRPr>
          </a:p>
        </p:txBody>
      </p:sp>
      <p:sp>
        <p:nvSpPr>
          <p:cNvPr id="29701" name="Rectangle 1032"/>
          <p:cNvSpPr>
            <a:spLocks noChangeArrowheads="1"/>
          </p:cNvSpPr>
          <p:nvPr/>
        </p:nvSpPr>
        <p:spPr bwMode="auto">
          <a:xfrm>
            <a:off x="854075" y="2184400"/>
            <a:ext cx="762000" cy="2390775"/>
          </a:xfrm>
          <a:prstGeom prst="rect">
            <a:avLst/>
          </a:prstGeom>
          <a:solidFill>
            <a:srgbClr val="FFCC66"/>
          </a:solidFill>
          <a:ln w="9525">
            <a:solidFill>
              <a:srgbClr val="FFCC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 sz="4400" b="1">
              <a:solidFill>
                <a:schemeClr val="tx2"/>
              </a:solidFill>
              <a:latin typeface="Century Schoolbook" pitchFamily="18" charset="0"/>
            </a:endParaRPr>
          </a:p>
        </p:txBody>
      </p:sp>
      <p:sp>
        <p:nvSpPr>
          <p:cNvPr id="29702" name="Rectangle 1033"/>
          <p:cNvSpPr>
            <a:spLocks noChangeArrowheads="1"/>
          </p:cNvSpPr>
          <p:nvPr/>
        </p:nvSpPr>
        <p:spPr bwMode="auto">
          <a:xfrm>
            <a:off x="1457325" y="4560888"/>
            <a:ext cx="152400" cy="1066800"/>
          </a:xfrm>
          <a:prstGeom prst="rect">
            <a:avLst/>
          </a:prstGeom>
          <a:solidFill>
            <a:srgbClr val="FFCC66"/>
          </a:solidFill>
          <a:ln w="9525">
            <a:solidFill>
              <a:srgbClr val="FFCC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 sz="4400" b="1">
              <a:solidFill>
                <a:schemeClr val="tx2"/>
              </a:solidFill>
              <a:latin typeface="Century Schoolbook" pitchFamily="18" charset="0"/>
            </a:endParaRPr>
          </a:p>
        </p:txBody>
      </p:sp>
      <p:sp>
        <p:nvSpPr>
          <p:cNvPr id="29703" name="Rectangle 1034"/>
          <p:cNvSpPr>
            <a:spLocks noChangeArrowheads="1"/>
          </p:cNvSpPr>
          <p:nvPr/>
        </p:nvSpPr>
        <p:spPr bwMode="auto">
          <a:xfrm>
            <a:off x="1849438" y="3113088"/>
            <a:ext cx="1447800" cy="381000"/>
          </a:xfrm>
          <a:prstGeom prst="rect">
            <a:avLst/>
          </a:prstGeom>
          <a:solidFill>
            <a:srgbClr val="FFCCFF"/>
          </a:solidFill>
          <a:ln w="9525">
            <a:solidFill>
              <a:srgbClr val="99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29704" name="Rectangle 1035"/>
          <p:cNvSpPr>
            <a:spLocks noChangeArrowheads="1"/>
          </p:cNvSpPr>
          <p:nvPr/>
        </p:nvSpPr>
        <p:spPr bwMode="auto">
          <a:xfrm>
            <a:off x="3954463" y="3113088"/>
            <a:ext cx="4648200" cy="381000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 sz="4400" b="1">
              <a:solidFill>
                <a:schemeClr val="tx2"/>
              </a:solidFill>
              <a:latin typeface="Century Schoolbook" pitchFamily="18" charset="0"/>
            </a:endParaRPr>
          </a:p>
        </p:txBody>
      </p:sp>
      <p:sp>
        <p:nvSpPr>
          <p:cNvPr id="29705" name="Line 1036"/>
          <p:cNvSpPr>
            <a:spLocks noChangeShapeType="1"/>
          </p:cNvSpPr>
          <p:nvPr/>
        </p:nvSpPr>
        <p:spPr bwMode="auto">
          <a:xfrm>
            <a:off x="5457825" y="5399088"/>
            <a:ext cx="1066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6" name="Line 1037"/>
          <p:cNvSpPr>
            <a:spLocks noChangeShapeType="1"/>
          </p:cNvSpPr>
          <p:nvPr/>
        </p:nvSpPr>
        <p:spPr bwMode="auto">
          <a:xfrm flipV="1">
            <a:off x="6019800" y="3570288"/>
            <a:ext cx="0" cy="1828800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07" name="Rectangle 1038"/>
          <p:cNvSpPr>
            <a:spLocks noChangeArrowheads="1"/>
          </p:cNvSpPr>
          <p:nvPr/>
        </p:nvSpPr>
        <p:spPr bwMode="auto">
          <a:xfrm>
            <a:off x="3228975" y="2198688"/>
            <a:ext cx="1266825" cy="2362200"/>
          </a:xfrm>
          <a:prstGeom prst="rect">
            <a:avLst/>
          </a:prstGeom>
          <a:solidFill>
            <a:srgbClr val="CC99FF"/>
          </a:solidFill>
          <a:ln w="9525">
            <a:solidFill>
              <a:srgbClr val="9900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 sz="4400" b="1">
              <a:solidFill>
                <a:schemeClr val="tx2"/>
              </a:solidFill>
              <a:latin typeface="Century Schoolbook" pitchFamily="18" charset="0"/>
            </a:endParaRPr>
          </a:p>
        </p:txBody>
      </p:sp>
      <p:sp>
        <p:nvSpPr>
          <p:cNvPr id="29708" name="Text Box 1039"/>
          <p:cNvSpPr txBox="1">
            <a:spLocks noChangeArrowheads="1"/>
          </p:cNvSpPr>
          <p:nvPr/>
        </p:nvSpPr>
        <p:spPr bwMode="auto">
          <a:xfrm>
            <a:off x="3455988" y="3113088"/>
            <a:ext cx="811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>
                <a:solidFill>
                  <a:srgbClr val="990099"/>
                </a:solidFill>
                <a:latin typeface="Arial Black" pitchFamily="34" charset="0"/>
              </a:rPr>
              <a:t>foie</a:t>
            </a:r>
          </a:p>
        </p:txBody>
      </p:sp>
      <p:sp>
        <p:nvSpPr>
          <p:cNvPr id="29709" name="Text Box 1040"/>
          <p:cNvSpPr txBox="1">
            <a:spLocks noChangeArrowheads="1"/>
          </p:cNvSpPr>
          <p:nvPr/>
        </p:nvSpPr>
        <p:spPr bwMode="auto">
          <a:xfrm>
            <a:off x="7105650" y="2971800"/>
            <a:ext cx="1504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>
                <a:solidFill>
                  <a:srgbClr val="CC0000"/>
                </a:solidFill>
                <a:latin typeface="Arial Black" pitchFamily="34" charset="0"/>
              </a:rPr>
              <a:t>poumon</a:t>
            </a:r>
          </a:p>
        </p:txBody>
      </p:sp>
      <p:sp>
        <p:nvSpPr>
          <p:cNvPr id="17422" name="Text Box 1041"/>
          <p:cNvSpPr txBox="1">
            <a:spLocks noChangeArrowheads="1"/>
          </p:cNvSpPr>
          <p:nvPr/>
        </p:nvSpPr>
        <p:spPr bwMode="auto">
          <a:xfrm>
            <a:off x="5005388" y="5670550"/>
            <a:ext cx="2157412" cy="8255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</a:pPr>
            <a:r>
              <a:rPr lang="fr-FR" sz="2000" b="1"/>
              <a:t>sous-cutanée</a:t>
            </a:r>
          </a:p>
          <a:p>
            <a:pPr algn="ctr">
              <a:lnSpc>
                <a:spcPct val="80000"/>
              </a:lnSpc>
            </a:pPr>
            <a:r>
              <a:rPr lang="fr-FR" sz="2000" b="1"/>
              <a:t>intra-musculaire</a:t>
            </a:r>
          </a:p>
          <a:p>
            <a:pPr algn="ctr">
              <a:lnSpc>
                <a:spcPct val="80000"/>
              </a:lnSpc>
            </a:pPr>
            <a:r>
              <a:rPr lang="fr-FR" sz="2000" b="1"/>
              <a:t>transdermique</a:t>
            </a:r>
          </a:p>
        </p:txBody>
      </p:sp>
      <p:sp>
        <p:nvSpPr>
          <p:cNvPr id="29711" name="Text Box 1042"/>
          <p:cNvSpPr txBox="1">
            <a:spLocks noChangeArrowheads="1"/>
          </p:cNvSpPr>
          <p:nvPr/>
        </p:nvSpPr>
        <p:spPr bwMode="auto">
          <a:xfrm>
            <a:off x="1911350" y="3105150"/>
            <a:ext cx="1136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solidFill>
                  <a:srgbClr val="990099"/>
                </a:solidFill>
                <a:latin typeface="Arial Black" pitchFamily="34" charset="0"/>
              </a:rPr>
              <a:t>v. porte</a:t>
            </a:r>
          </a:p>
        </p:txBody>
      </p:sp>
      <p:sp>
        <p:nvSpPr>
          <p:cNvPr id="29712" name="Text Box 1043"/>
          <p:cNvSpPr txBox="1">
            <a:spLocks noChangeArrowheads="1"/>
          </p:cNvSpPr>
          <p:nvPr/>
        </p:nvSpPr>
        <p:spPr bwMode="auto">
          <a:xfrm>
            <a:off x="4641850" y="3113088"/>
            <a:ext cx="1911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solidFill>
                  <a:srgbClr val="0000FF"/>
                </a:solidFill>
                <a:latin typeface="Arial Black" pitchFamily="34" charset="0"/>
              </a:rPr>
              <a:t>système cave</a:t>
            </a:r>
          </a:p>
        </p:txBody>
      </p:sp>
      <p:sp>
        <p:nvSpPr>
          <p:cNvPr id="17425" name="Text Box 1044"/>
          <p:cNvSpPr txBox="1">
            <a:spLocks noChangeArrowheads="1"/>
          </p:cNvSpPr>
          <p:nvPr/>
        </p:nvSpPr>
        <p:spPr bwMode="auto">
          <a:xfrm>
            <a:off x="7151688" y="1066800"/>
            <a:ext cx="1382712" cy="33655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fr-FR" sz="2000" b="1"/>
              <a:t>inhalation</a:t>
            </a:r>
          </a:p>
        </p:txBody>
      </p:sp>
      <p:sp>
        <p:nvSpPr>
          <p:cNvPr id="29714" name="Rectangle 1045"/>
          <p:cNvSpPr>
            <a:spLocks noChangeArrowheads="1"/>
          </p:cNvSpPr>
          <p:nvPr/>
        </p:nvSpPr>
        <p:spPr bwMode="auto">
          <a:xfrm rot="-5400000">
            <a:off x="507207" y="3050381"/>
            <a:ext cx="14366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400">
                <a:solidFill>
                  <a:srgbClr val="FF6600"/>
                </a:solidFill>
                <a:latin typeface="Arial Black" pitchFamily="34" charset="0"/>
              </a:rPr>
              <a:t>tube</a:t>
            </a:r>
          </a:p>
          <a:p>
            <a:pPr algn="ctr"/>
            <a:r>
              <a:rPr lang="fr-FR" sz="2400">
                <a:solidFill>
                  <a:srgbClr val="FF6600"/>
                </a:solidFill>
                <a:latin typeface="Arial Black" pitchFamily="34" charset="0"/>
              </a:rPr>
              <a:t>digestif</a:t>
            </a:r>
          </a:p>
        </p:txBody>
      </p:sp>
      <p:sp>
        <p:nvSpPr>
          <p:cNvPr id="17427" name="Text Box 1046"/>
          <p:cNvSpPr txBox="1">
            <a:spLocks noChangeArrowheads="1"/>
          </p:cNvSpPr>
          <p:nvPr/>
        </p:nvSpPr>
        <p:spPr bwMode="auto">
          <a:xfrm>
            <a:off x="361950" y="1235075"/>
            <a:ext cx="788988" cy="7778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</a:pPr>
            <a:r>
              <a:rPr lang="fr-FR" sz="800" b="1">
                <a:solidFill>
                  <a:srgbClr val="FF3300"/>
                </a:solidFill>
              </a:rPr>
              <a:t>  </a:t>
            </a:r>
          </a:p>
          <a:p>
            <a:pPr algn="ctr">
              <a:lnSpc>
                <a:spcPct val="80000"/>
              </a:lnSpc>
            </a:pPr>
            <a:r>
              <a:rPr lang="fr-FR" sz="2000" b="1">
                <a:solidFill>
                  <a:srgbClr val="FF3300"/>
                </a:solidFill>
              </a:rPr>
              <a:t> per  </a:t>
            </a:r>
          </a:p>
          <a:p>
            <a:pPr algn="ctr">
              <a:lnSpc>
                <a:spcPct val="80000"/>
              </a:lnSpc>
            </a:pPr>
            <a:r>
              <a:rPr lang="fr-FR" sz="2000" b="1">
                <a:solidFill>
                  <a:srgbClr val="FF3300"/>
                </a:solidFill>
              </a:rPr>
              <a:t>os </a:t>
            </a:r>
          </a:p>
          <a:p>
            <a:pPr algn="ctr">
              <a:lnSpc>
                <a:spcPct val="80000"/>
              </a:lnSpc>
            </a:pPr>
            <a:r>
              <a:rPr lang="fr-FR" sz="800" b="1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17428" name="Text Box 1047"/>
          <p:cNvSpPr txBox="1">
            <a:spLocks noChangeArrowheads="1"/>
          </p:cNvSpPr>
          <p:nvPr/>
        </p:nvSpPr>
        <p:spPr bwMode="auto">
          <a:xfrm>
            <a:off x="446088" y="4710113"/>
            <a:ext cx="1001712" cy="92392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endParaRPr lang="fr-FR" sz="800" b="1">
              <a:solidFill>
                <a:srgbClr val="FF3300"/>
              </a:solidFill>
            </a:endParaRPr>
          </a:p>
          <a:p>
            <a:pPr>
              <a:lnSpc>
                <a:spcPct val="80000"/>
              </a:lnSpc>
            </a:pPr>
            <a:endParaRPr lang="fr-FR" sz="800" b="1">
              <a:solidFill>
                <a:srgbClr val="FF3300"/>
              </a:solidFill>
            </a:endParaRPr>
          </a:p>
          <a:p>
            <a:pPr>
              <a:lnSpc>
                <a:spcPct val="80000"/>
              </a:lnSpc>
            </a:pPr>
            <a:endParaRPr lang="fr-FR" sz="800" b="1">
              <a:solidFill>
                <a:srgbClr val="FF3300"/>
              </a:solidFill>
            </a:endParaRPr>
          </a:p>
          <a:p>
            <a:pPr>
              <a:lnSpc>
                <a:spcPct val="80000"/>
              </a:lnSpc>
            </a:pPr>
            <a:r>
              <a:rPr lang="fr-FR" sz="2000" b="1">
                <a:solidFill>
                  <a:srgbClr val="FF3300"/>
                </a:solidFill>
              </a:rPr>
              <a:t>rectale</a:t>
            </a:r>
          </a:p>
          <a:p>
            <a:pPr>
              <a:lnSpc>
                <a:spcPct val="80000"/>
              </a:lnSpc>
            </a:pPr>
            <a:endParaRPr lang="fr-FR" sz="2400" b="1">
              <a:solidFill>
                <a:srgbClr val="FF3300"/>
              </a:solidFill>
            </a:endParaRPr>
          </a:p>
        </p:txBody>
      </p:sp>
      <p:sp>
        <p:nvSpPr>
          <p:cNvPr id="29717" name="Line 1048"/>
          <p:cNvSpPr>
            <a:spLocks noChangeShapeType="1"/>
          </p:cNvSpPr>
          <p:nvPr/>
        </p:nvSpPr>
        <p:spPr bwMode="auto">
          <a:xfrm>
            <a:off x="1849438" y="5194300"/>
            <a:ext cx="0" cy="35718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18" name="Line 1049"/>
          <p:cNvSpPr>
            <a:spLocks noChangeShapeType="1"/>
          </p:cNvSpPr>
          <p:nvPr/>
        </p:nvSpPr>
        <p:spPr bwMode="auto">
          <a:xfrm>
            <a:off x="1849438" y="5348288"/>
            <a:ext cx="2971800" cy="0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19" name="Line 1050"/>
          <p:cNvSpPr>
            <a:spLocks noChangeShapeType="1"/>
          </p:cNvSpPr>
          <p:nvPr/>
        </p:nvSpPr>
        <p:spPr bwMode="auto">
          <a:xfrm flipV="1">
            <a:off x="4821238" y="3843338"/>
            <a:ext cx="0" cy="1524000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32" name="Text Box 1051"/>
          <p:cNvSpPr txBox="1">
            <a:spLocks noChangeArrowheads="1"/>
          </p:cNvSpPr>
          <p:nvPr/>
        </p:nvSpPr>
        <p:spPr bwMode="auto">
          <a:xfrm>
            <a:off x="2216150" y="5291138"/>
            <a:ext cx="2565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>
                <a:solidFill>
                  <a:srgbClr val="0000FF"/>
                </a:solidFill>
              </a:rPr>
              <a:t>v. hémorroïdale inférieure </a:t>
            </a:r>
          </a:p>
          <a:p>
            <a:r>
              <a:rPr lang="fr-FR" sz="1600">
                <a:solidFill>
                  <a:srgbClr val="0000FF"/>
                </a:solidFill>
              </a:rPr>
              <a:t>et moyenne</a:t>
            </a:r>
          </a:p>
        </p:txBody>
      </p:sp>
      <p:sp>
        <p:nvSpPr>
          <p:cNvPr id="17433" name="Text Box 1052"/>
          <p:cNvSpPr txBox="1">
            <a:spLocks noChangeArrowheads="1"/>
          </p:cNvSpPr>
          <p:nvPr/>
        </p:nvSpPr>
        <p:spPr bwMode="auto">
          <a:xfrm>
            <a:off x="5414963" y="1498600"/>
            <a:ext cx="1271587" cy="58102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</a:pPr>
            <a:r>
              <a:rPr lang="fr-FR" sz="2000" b="1">
                <a:solidFill>
                  <a:srgbClr val="0000FF"/>
                </a:solidFill>
              </a:rPr>
              <a:t>intra-</a:t>
            </a:r>
          </a:p>
          <a:p>
            <a:pPr algn="ctr">
              <a:lnSpc>
                <a:spcPct val="80000"/>
              </a:lnSpc>
            </a:pPr>
            <a:r>
              <a:rPr lang="fr-FR" sz="2000" b="1">
                <a:solidFill>
                  <a:srgbClr val="0000FF"/>
                </a:solidFill>
              </a:rPr>
              <a:t>veineuse</a:t>
            </a:r>
          </a:p>
        </p:txBody>
      </p:sp>
      <p:sp>
        <p:nvSpPr>
          <p:cNvPr id="29722" name="Line 1053"/>
          <p:cNvSpPr>
            <a:spLocks noChangeShapeType="1"/>
          </p:cNvSpPr>
          <p:nvPr/>
        </p:nvSpPr>
        <p:spPr bwMode="auto">
          <a:xfrm>
            <a:off x="2763838" y="1330325"/>
            <a:ext cx="0" cy="381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23" name="Line 1054"/>
          <p:cNvSpPr>
            <a:spLocks noChangeShapeType="1"/>
          </p:cNvSpPr>
          <p:nvPr/>
        </p:nvSpPr>
        <p:spPr bwMode="auto">
          <a:xfrm>
            <a:off x="4821238" y="1493838"/>
            <a:ext cx="0" cy="1366837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36" name="Text Box 1055"/>
          <p:cNvSpPr txBox="1">
            <a:spLocks noChangeArrowheads="1"/>
          </p:cNvSpPr>
          <p:nvPr/>
        </p:nvSpPr>
        <p:spPr bwMode="auto">
          <a:xfrm>
            <a:off x="1376363" y="1222375"/>
            <a:ext cx="1143000" cy="581025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</a:pPr>
            <a:r>
              <a:rPr lang="fr-FR" sz="2000" b="1"/>
              <a:t>sub-</a:t>
            </a:r>
          </a:p>
          <a:p>
            <a:pPr algn="ctr">
              <a:lnSpc>
                <a:spcPct val="80000"/>
              </a:lnSpc>
            </a:pPr>
            <a:r>
              <a:rPr lang="fr-FR" sz="2000" b="1"/>
              <a:t>linguale</a:t>
            </a:r>
          </a:p>
        </p:txBody>
      </p:sp>
      <p:sp>
        <p:nvSpPr>
          <p:cNvPr id="29725" name="Text Box 1056"/>
          <p:cNvSpPr txBox="1">
            <a:spLocks noChangeArrowheads="1"/>
          </p:cNvSpPr>
          <p:nvPr/>
        </p:nvSpPr>
        <p:spPr bwMode="auto">
          <a:xfrm>
            <a:off x="104775" y="201613"/>
            <a:ext cx="90566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>
                <a:latin typeface="Arial Black" pitchFamily="34" charset="0"/>
              </a:rPr>
              <a:t>Différentes voies d’administration des médicaments </a:t>
            </a:r>
          </a:p>
        </p:txBody>
      </p:sp>
      <p:sp>
        <p:nvSpPr>
          <p:cNvPr id="29726" name="Line 1057"/>
          <p:cNvSpPr>
            <a:spLocks noChangeShapeType="1"/>
          </p:cNvSpPr>
          <p:nvPr/>
        </p:nvSpPr>
        <p:spPr bwMode="auto">
          <a:xfrm>
            <a:off x="2763838" y="1460500"/>
            <a:ext cx="2057400" cy="0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27" name="Rectangle 1058"/>
          <p:cNvSpPr>
            <a:spLocks noChangeArrowheads="1"/>
          </p:cNvSpPr>
          <p:nvPr/>
        </p:nvSpPr>
        <p:spPr bwMode="auto">
          <a:xfrm rot="5400000">
            <a:off x="7260431" y="4321969"/>
            <a:ext cx="1404938" cy="381000"/>
          </a:xfrm>
          <a:prstGeom prst="rect">
            <a:avLst/>
          </a:prstGeom>
          <a:solidFill>
            <a:srgbClr val="FFFF99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 sz="4400" b="1">
              <a:solidFill>
                <a:schemeClr val="tx2"/>
              </a:solidFill>
              <a:latin typeface="Century Schoolbook" pitchFamily="18" charset="0"/>
            </a:endParaRPr>
          </a:p>
        </p:txBody>
      </p:sp>
      <p:sp>
        <p:nvSpPr>
          <p:cNvPr id="29728" name="Oval 1059"/>
          <p:cNvSpPr>
            <a:spLocks noChangeArrowheads="1"/>
          </p:cNvSpPr>
          <p:nvPr/>
        </p:nvSpPr>
        <p:spPr bwMode="auto">
          <a:xfrm>
            <a:off x="7162800" y="2619375"/>
            <a:ext cx="1524000" cy="1219200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grpSp>
        <p:nvGrpSpPr>
          <p:cNvPr id="3" name="Group 1060"/>
          <p:cNvGrpSpPr>
            <a:grpSpLocks/>
          </p:cNvGrpSpPr>
          <p:nvPr/>
        </p:nvGrpSpPr>
        <p:grpSpPr bwMode="auto">
          <a:xfrm>
            <a:off x="7586663" y="3124200"/>
            <a:ext cx="762000" cy="228600"/>
            <a:chOff x="4752" y="2607"/>
            <a:chExt cx="480" cy="144"/>
          </a:xfrm>
        </p:grpSpPr>
        <p:sp>
          <p:nvSpPr>
            <p:cNvPr id="29754" name="Freeform 1061"/>
            <p:cNvSpPr>
              <a:spLocks/>
            </p:cNvSpPr>
            <p:nvPr/>
          </p:nvSpPr>
          <p:spPr bwMode="auto">
            <a:xfrm>
              <a:off x="4752" y="2634"/>
              <a:ext cx="480" cy="96"/>
            </a:xfrm>
            <a:custGeom>
              <a:avLst/>
              <a:gdLst>
                <a:gd name="T0" fmla="*/ 0 w 336"/>
                <a:gd name="T1" fmla="*/ 96 h 96"/>
                <a:gd name="T2" fmla="*/ 816 w 336"/>
                <a:gd name="T3" fmla="*/ 0 h 96"/>
                <a:gd name="T4" fmla="*/ 2041 w 336"/>
                <a:gd name="T5" fmla="*/ 96 h 96"/>
                <a:gd name="T6" fmla="*/ 2857 w 336"/>
                <a:gd name="T7" fmla="*/ 0 h 9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6"/>
                <a:gd name="T13" fmla="*/ 0 h 96"/>
                <a:gd name="T14" fmla="*/ 336 w 336"/>
                <a:gd name="T15" fmla="*/ 96 h 9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6" h="96">
                  <a:moveTo>
                    <a:pt x="0" y="96"/>
                  </a:moveTo>
                  <a:cubicBezTo>
                    <a:pt x="28" y="48"/>
                    <a:pt x="56" y="0"/>
                    <a:pt x="96" y="0"/>
                  </a:cubicBezTo>
                  <a:cubicBezTo>
                    <a:pt x="136" y="0"/>
                    <a:pt x="200" y="96"/>
                    <a:pt x="240" y="96"/>
                  </a:cubicBezTo>
                  <a:cubicBezTo>
                    <a:pt x="280" y="96"/>
                    <a:pt x="308" y="48"/>
                    <a:pt x="336" y="0"/>
                  </a:cubicBezTo>
                </a:path>
              </a:pathLst>
            </a:custGeom>
            <a:noFill/>
            <a:ln w="5715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5" name="Oval 1062"/>
            <p:cNvSpPr>
              <a:spLocks noChangeArrowheads="1"/>
            </p:cNvSpPr>
            <p:nvPr/>
          </p:nvSpPr>
          <p:spPr bwMode="auto">
            <a:xfrm>
              <a:off x="4917" y="2607"/>
              <a:ext cx="144" cy="144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ar-JO" sz="4400" b="1">
                <a:solidFill>
                  <a:schemeClr val="tx2"/>
                </a:solidFill>
                <a:latin typeface="Century Schoolbook" pitchFamily="18" charset="0"/>
              </a:endParaRPr>
            </a:p>
          </p:txBody>
        </p:sp>
      </p:grpSp>
      <p:sp>
        <p:nvSpPr>
          <p:cNvPr id="29730" name="Text Box 1063"/>
          <p:cNvSpPr txBox="1">
            <a:spLocks noChangeArrowheads="1"/>
          </p:cNvSpPr>
          <p:nvPr/>
        </p:nvSpPr>
        <p:spPr bwMode="auto">
          <a:xfrm>
            <a:off x="7778750" y="3975100"/>
            <a:ext cx="354013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75000"/>
              </a:lnSpc>
            </a:pPr>
            <a:r>
              <a:rPr lang="fr-FR" sz="2000">
                <a:solidFill>
                  <a:srgbClr val="FF3300"/>
                </a:solidFill>
                <a:latin typeface="Arial Black" pitchFamily="34" charset="0"/>
              </a:rPr>
              <a:t>a</a:t>
            </a:r>
          </a:p>
          <a:p>
            <a:pPr algn="ctr">
              <a:lnSpc>
                <a:spcPct val="75000"/>
              </a:lnSpc>
            </a:pPr>
            <a:r>
              <a:rPr lang="fr-FR" sz="2000">
                <a:solidFill>
                  <a:srgbClr val="FF3300"/>
                </a:solidFill>
                <a:latin typeface="Arial Black" pitchFamily="34" charset="0"/>
              </a:rPr>
              <a:t>o</a:t>
            </a:r>
          </a:p>
          <a:p>
            <a:pPr algn="ctr">
              <a:lnSpc>
                <a:spcPct val="75000"/>
              </a:lnSpc>
            </a:pPr>
            <a:r>
              <a:rPr lang="fr-FR" sz="2000">
                <a:solidFill>
                  <a:srgbClr val="FF3300"/>
                </a:solidFill>
                <a:latin typeface="Arial Black" pitchFamily="34" charset="0"/>
              </a:rPr>
              <a:t>r</a:t>
            </a:r>
          </a:p>
          <a:p>
            <a:pPr algn="ctr">
              <a:lnSpc>
                <a:spcPct val="75000"/>
              </a:lnSpc>
            </a:pPr>
            <a:r>
              <a:rPr lang="fr-FR" sz="2000">
                <a:solidFill>
                  <a:srgbClr val="FF3300"/>
                </a:solidFill>
                <a:latin typeface="Arial Black" pitchFamily="34" charset="0"/>
              </a:rPr>
              <a:t>t</a:t>
            </a:r>
          </a:p>
          <a:p>
            <a:pPr algn="ctr">
              <a:lnSpc>
                <a:spcPct val="75000"/>
              </a:lnSpc>
            </a:pPr>
            <a:r>
              <a:rPr lang="fr-FR" sz="2000">
                <a:solidFill>
                  <a:srgbClr val="FF3300"/>
                </a:solidFill>
                <a:latin typeface="Arial Black" pitchFamily="34" charset="0"/>
              </a:rPr>
              <a:t>e</a:t>
            </a:r>
          </a:p>
        </p:txBody>
      </p:sp>
      <p:sp>
        <p:nvSpPr>
          <p:cNvPr id="29731" name="Rectangle 1064"/>
          <p:cNvSpPr>
            <a:spLocks noChangeArrowheads="1"/>
          </p:cNvSpPr>
          <p:nvPr/>
        </p:nvSpPr>
        <p:spPr bwMode="auto">
          <a:xfrm>
            <a:off x="7391400" y="2743200"/>
            <a:ext cx="1030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>
                <a:solidFill>
                  <a:srgbClr val="FF3300"/>
                </a:solidFill>
                <a:latin typeface="Arial Black" pitchFamily="34" charset="0"/>
              </a:rPr>
              <a:t>cœur</a:t>
            </a:r>
          </a:p>
        </p:txBody>
      </p:sp>
      <p:sp>
        <p:nvSpPr>
          <p:cNvPr id="29732" name="AutoShape 1065"/>
          <p:cNvSpPr>
            <a:spLocks noChangeArrowheads="1"/>
          </p:cNvSpPr>
          <p:nvPr/>
        </p:nvSpPr>
        <p:spPr bwMode="auto">
          <a:xfrm flipV="1">
            <a:off x="7653338" y="5210175"/>
            <a:ext cx="609600" cy="304800"/>
          </a:xfrm>
          <a:prstGeom prst="triangle">
            <a:avLst>
              <a:gd name="adj" fmla="val 50000"/>
            </a:avLst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 sz="4400" b="1">
              <a:solidFill>
                <a:schemeClr val="tx2"/>
              </a:solidFill>
              <a:latin typeface="Century Schoolbook" pitchFamily="18" charset="0"/>
            </a:endParaRPr>
          </a:p>
        </p:txBody>
      </p:sp>
      <p:sp>
        <p:nvSpPr>
          <p:cNvPr id="29733" name="Line 1066"/>
          <p:cNvSpPr>
            <a:spLocks noChangeShapeType="1"/>
          </p:cNvSpPr>
          <p:nvPr/>
        </p:nvSpPr>
        <p:spPr bwMode="auto">
          <a:xfrm>
            <a:off x="1724025" y="3276600"/>
            <a:ext cx="76200" cy="0"/>
          </a:xfrm>
          <a:prstGeom prst="line">
            <a:avLst/>
          </a:prstGeom>
          <a:noFill/>
          <a:ln w="28575">
            <a:solidFill>
              <a:srgbClr val="CC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34" name="Line 1067"/>
          <p:cNvSpPr>
            <a:spLocks noChangeShapeType="1"/>
          </p:cNvSpPr>
          <p:nvPr/>
        </p:nvSpPr>
        <p:spPr bwMode="auto">
          <a:xfrm>
            <a:off x="1724025" y="3581400"/>
            <a:ext cx="76200" cy="0"/>
          </a:xfrm>
          <a:prstGeom prst="line">
            <a:avLst/>
          </a:prstGeom>
          <a:noFill/>
          <a:ln w="28575">
            <a:solidFill>
              <a:srgbClr val="CC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35" name="Line 1068"/>
          <p:cNvSpPr>
            <a:spLocks noChangeShapeType="1"/>
          </p:cNvSpPr>
          <p:nvPr/>
        </p:nvSpPr>
        <p:spPr bwMode="auto">
          <a:xfrm>
            <a:off x="1724025" y="3886200"/>
            <a:ext cx="76200" cy="0"/>
          </a:xfrm>
          <a:prstGeom prst="line">
            <a:avLst/>
          </a:prstGeom>
          <a:noFill/>
          <a:ln w="28575">
            <a:solidFill>
              <a:srgbClr val="CC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36" name="Line 1069"/>
          <p:cNvSpPr>
            <a:spLocks noChangeShapeType="1"/>
          </p:cNvSpPr>
          <p:nvPr/>
        </p:nvSpPr>
        <p:spPr bwMode="auto">
          <a:xfrm>
            <a:off x="1724025" y="4191000"/>
            <a:ext cx="76200" cy="0"/>
          </a:xfrm>
          <a:prstGeom prst="line">
            <a:avLst/>
          </a:prstGeom>
          <a:noFill/>
          <a:ln w="28575">
            <a:solidFill>
              <a:srgbClr val="CC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37" name="Line 1070"/>
          <p:cNvSpPr>
            <a:spLocks noChangeShapeType="1"/>
          </p:cNvSpPr>
          <p:nvPr/>
        </p:nvSpPr>
        <p:spPr bwMode="auto">
          <a:xfrm>
            <a:off x="1724025" y="4495800"/>
            <a:ext cx="76200" cy="0"/>
          </a:xfrm>
          <a:prstGeom prst="line">
            <a:avLst/>
          </a:prstGeom>
          <a:noFill/>
          <a:ln w="28575">
            <a:solidFill>
              <a:srgbClr val="CC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38" name="Line 1071"/>
          <p:cNvSpPr>
            <a:spLocks noChangeShapeType="1"/>
          </p:cNvSpPr>
          <p:nvPr/>
        </p:nvSpPr>
        <p:spPr bwMode="auto">
          <a:xfrm>
            <a:off x="1724025" y="4772025"/>
            <a:ext cx="76200" cy="0"/>
          </a:xfrm>
          <a:prstGeom prst="line">
            <a:avLst/>
          </a:prstGeom>
          <a:noFill/>
          <a:ln w="28575">
            <a:solidFill>
              <a:srgbClr val="CC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39" name="Line 1072"/>
          <p:cNvSpPr>
            <a:spLocks noChangeShapeType="1"/>
          </p:cNvSpPr>
          <p:nvPr/>
        </p:nvSpPr>
        <p:spPr bwMode="auto">
          <a:xfrm>
            <a:off x="1724025" y="2652713"/>
            <a:ext cx="76200" cy="0"/>
          </a:xfrm>
          <a:prstGeom prst="line">
            <a:avLst/>
          </a:prstGeom>
          <a:noFill/>
          <a:ln w="28575">
            <a:solidFill>
              <a:srgbClr val="CC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40" name="Line 1073"/>
          <p:cNvSpPr>
            <a:spLocks noChangeShapeType="1"/>
          </p:cNvSpPr>
          <p:nvPr/>
        </p:nvSpPr>
        <p:spPr bwMode="auto">
          <a:xfrm>
            <a:off x="1724025" y="2957513"/>
            <a:ext cx="76200" cy="0"/>
          </a:xfrm>
          <a:prstGeom prst="line">
            <a:avLst/>
          </a:prstGeom>
          <a:noFill/>
          <a:ln w="28575">
            <a:solidFill>
              <a:srgbClr val="CC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41" name="Line 1074"/>
          <p:cNvSpPr>
            <a:spLocks noChangeShapeType="1"/>
          </p:cNvSpPr>
          <p:nvPr/>
        </p:nvSpPr>
        <p:spPr bwMode="auto">
          <a:xfrm>
            <a:off x="1724025" y="2362200"/>
            <a:ext cx="76200" cy="0"/>
          </a:xfrm>
          <a:prstGeom prst="line">
            <a:avLst/>
          </a:prstGeom>
          <a:noFill/>
          <a:ln w="28575">
            <a:solidFill>
              <a:srgbClr val="CC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42" name="Line 1075"/>
          <p:cNvSpPr>
            <a:spLocks noChangeShapeType="1"/>
          </p:cNvSpPr>
          <p:nvPr/>
        </p:nvSpPr>
        <p:spPr bwMode="auto">
          <a:xfrm>
            <a:off x="1724025" y="5534025"/>
            <a:ext cx="762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43" name="Line 1076"/>
          <p:cNvSpPr>
            <a:spLocks noChangeShapeType="1"/>
          </p:cNvSpPr>
          <p:nvPr/>
        </p:nvSpPr>
        <p:spPr bwMode="auto">
          <a:xfrm>
            <a:off x="1728788" y="5243513"/>
            <a:ext cx="762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44" name="Line 1077"/>
          <p:cNvSpPr>
            <a:spLocks noChangeShapeType="1"/>
          </p:cNvSpPr>
          <p:nvPr/>
        </p:nvSpPr>
        <p:spPr bwMode="auto">
          <a:xfrm>
            <a:off x="2633663" y="1662113"/>
            <a:ext cx="762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45" name="Line 1078"/>
          <p:cNvSpPr>
            <a:spLocks noChangeShapeType="1"/>
          </p:cNvSpPr>
          <p:nvPr/>
        </p:nvSpPr>
        <p:spPr bwMode="auto">
          <a:xfrm>
            <a:off x="2638425" y="1371600"/>
            <a:ext cx="762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4" name="Group 1079"/>
          <p:cNvGrpSpPr>
            <a:grpSpLocks/>
          </p:cNvGrpSpPr>
          <p:nvPr/>
        </p:nvGrpSpPr>
        <p:grpSpPr bwMode="auto">
          <a:xfrm rot="-5400000">
            <a:off x="5967413" y="5219700"/>
            <a:ext cx="76200" cy="609600"/>
            <a:chOff x="1185" y="2736"/>
            <a:chExt cx="48" cy="384"/>
          </a:xfrm>
        </p:grpSpPr>
        <p:sp>
          <p:nvSpPr>
            <p:cNvPr id="29751" name="Line 1080"/>
            <p:cNvSpPr>
              <a:spLocks noChangeShapeType="1"/>
            </p:cNvSpPr>
            <p:nvPr/>
          </p:nvSpPr>
          <p:spPr bwMode="auto">
            <a:xfrm>
              <a:off x="1185" y="2736"/>
              <a:ext cx="4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2" name="Line 1081"/>
            <p:cNvSpPr>
              <a:spLocks noChangeShapeType="1"/>
            </p:cNvSpPr>
            <p:nvPr/>
          </p:nvSpPr>
          <p:spPr bwMode="auto">
            <a:xfrm>
              <a:off x="1185" y="2928"/>
              <a:ext cx="4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3" name="Line 1082"/>
            <p:cNvSpPr>
              <a:spLocks noChangeShapeType="1"/>
            </p:cNvSpPr>
            <p:nvPr/>
          </p:nvSpPr>
          <p:spPr bwMode="auto">
            <a:xfrm>
              <a:off x="1185" y="3120"/>
              <a:ext cx="4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747" name="Line 1083"/>
          <p:cNvSpPr>
            <a:spLocks noChangeShapeType="1"/>
          </p:cNvSpPr>
          <p:nvPr/>
        </p:nvSpPr>
        <p:spPr bwMode="auto">
          <a:xfrm rot="5400000">
            <a:off x="5514975" y="2590800"/>
            <a:ext cx="10668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48" name="Line 1084"/>
          <p:cNvSpPr>
            <a:spLocks noChangeShapeType="1"/>
          </p:cNvSpPr>
          <p:nvPr/>
        </p:nvSpPr>
        <p:spPr bwMode="auto">
          <a:xfrm>
            <a:off x="1724025" y="5029200"/>
            <a:ext cx="76200" cy="0"/>
          </a:xfrm>
          <a:prstGeom prst="line">
            <a:avLst/>
          </a:prstGeom>
          <a:noFill/>
          <a:ln w="28575">
            <a:solidFill>
              <a:srgbClr val="CC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49" name="Line 1085"/>
          <p:cNvSpPr>
            <a:spLocks noChangeShapeType="1"/>
          </p:cNvSpPr>
          <p:nvPr/>
        </p:nvSpPr>
        <p:spPr bwMode="auto">
          <a:xfrm>
            <a:off x="1843088" y="2286000"/>
            <a:ext cx="0" cy="2819400"/>
          </a:xfrm>
          <a:prstGeom prst="line">
            <a:avLst/>
          </a:prstGeom>
          <a:noFill/>
          <a:ln w="38100">
            <a:solidFill>
              <a:srgbClr val="99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50" name="Rectangle 1086"/>
          <p:cNvSpPr>
            <a:spLocks noChangeArrowheads="1"/>
          </p:cNvSpPr>
          <p:nvPr/>
        </p:nvSpPr>
        <p:spPr bwMode="auto">
          <a:xfrm>
            <a:off x="7162800" y="1828800"/>
            <a:ext cx="1504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>
                <a:solidFill>
                  <a:srgbClr val="FF3300"/>
                </a:solidFill>
                <a:latin typeface="Arial Black" pitchFamily="34" charset="0"/>
              </a:rPr>
              <a:t>poumon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7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74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74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74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74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7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74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74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74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7" grpId="0" animBg="1"/>
      <p:bldP spid="17428" grpId="0" animBg="1"/>
      <p:bldP spid="1743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AU" b="1" dirty="0"/>
              <a:t>Voies  d’administration </a:t>
            </a:r>
            <a:r>
              <a:rPr lang="fr-FR" b="1" dirty="0"/>
              <a:t>générales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endParaRPr lang="fr-FR"/>
          </a:p>
          <a:p>
            <a:pPr eaLnBrk="1" hangingPunct="1">
              <a:buFont typeface="Wingdings" pitchFamily="2" charset="2"/>
              <a:buChar char="q"/>
            </a:pPr>
            <a:r>
              <a:rPr lang="fr-FR"/>
              <a:t>Le principe actif est déposé à distance de son site d'action, il doit passer par la circulation générale c'est à dire par le sang pour atteindre ses sites récepteurs.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57188" y="0"/>
            <a:ext cx="6400800" cy="85725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b="1" dirty="0"/>
              <a:t>Voie orale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57188" y="1071563"/>
            <a:ext cx="9144000" cy="5486400"/>
          </a:xfrm>
        </p:spPr>
        <p:txBody>
          <a:bodyPr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fr-FR" sz="2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fr-FR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FR" sz="2800" dirty="0"/>
              <a:t>Voie per os (P.O): « par la bouche »</a:t>
            </a:r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fr-FR" sz="2800" dirty="0"/>
              <a:t> Médicament dégluti</a:t>
            </a:r>
          </a:p>
          <a:p>
            <a:pPr marL="0" indent="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fr-FR" sz="2800" dirty="0"/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fr-FR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</a:t>
            </a:r>
            <a:r>
              <a:rPr lang="fr-FR" sz="2800" b="1" dirty="0">
                <a:solidFill>
                  <a:srgbClr val="FF0000"/>
                </a:solidFill>
              </a:rPr>
              <a:t>Avantages:</a:t>
            </a:r>
            <a:r>
              <a:rPr lang="fr-FR" sz="2800" b="1" dirty="0"/>
              <a:t> </a:t>
            </a: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fr-FR" sz="2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sz="2800" dirty="0"/>
              <a:t>Pratique et facile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sz="2800" dirty="0"/>
              <a:t>Voie d’entretien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sz="2800" dirty="0"/>
              <a:t>Économique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sz="2800" dirty="0"/>
              <a:t>Réversible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sz="2800" dirty="0"/>
              <a:t>Pas de risque infectieux</a:t>
            </a: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en-AU" sz="2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fr-FR" sz="2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3316" name="Picture 5" descr="ROCHE-TURKEY-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6625" y="357188"/>
            <a:ext cx="123348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6" descr="oral solutio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13" y="1857375"/>
            <a:ext cx="914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785938" y="214313"/>
            <a:ext cx="5410200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b="1" dirty="0"/>
              <a:t>Voie orale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57188" y="1143000"/>
            <a:ext cx="8572500" cy="5715000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fr-FR" b="1" dirty="0">
                <a:solidFill>
                  <a:srgbClr val="FF0000"/>
                </a:solidFill>
              </a:rPr>
              <a:t>Inconvénients :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r-FR" sz="2800" dirty="0"/>
              <a:t> </a:t>
            </a:r>
            <a:r>
              <a:rPr lang="fr-FR" dirty="0"/>
              <a:t>Intolérance (goût parfois désagréable)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r-FR" dirty="0"/>
              <a:t> Irritation possible du tube digestif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r-FR" dirty="0"/>
              <a:t> Risque de dégradation du P.A par les enzymes intestinales (insuline) ou l’acidité </a:t>
            </a:r>
            <a:r>
              <a:rPr lang="fr-FR" dirty="0" err="1"/>
              <a:t>gastri</a:t>
            </a:r>
            <a:r>
              <a:rPr lang="en-AU" dirty="0"/>
              <a:t>que (</a:t>
            </a:r>
            <a:r>
              <a:rPr lang="fr-FR" dirty="0"/>
              <a:t>pénicilline G)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r-FR" dirty="0"/>
              <a:t> Coopération du malade nécessaire (coma, enfant)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r-FR" dirty="0"/>
              <a:t> Absorption limitée si troubles digestifs (vomissements,…)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r-FR" dirty="0"/>
              <a:t> </a:t>
            </a:r>
            <a:r>
              <a:rPr lang="fr-FR" b="1" dirty="0">
                <a:solidFill>
                  <a:srgbClr val="C00000"/>
                </a:solidFill>
              </a:rPr>
              <a:t>Effet de premier passage hépatique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r-FR" dirty="0"/>
              <a:t> Latence d'action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r-FR" dirty="0"/>
              <a:t> Interférences avec l’alimentation ou entre 2  médicaments 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fr-FR" sz="2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28625" y="214313"/>
            <a:ext cx="6134100" cy="92868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b="1" dirty="0"/>
              <a:t>Voie Sublinguale (perlinguale)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14313" y="1714500"/>
            <a:ext cx="8572500" cy="4714875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r-FR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FR" dirty="0"/>
              <a:t>Médicament non dégluti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r-FR" dirty="0"/>
              <a:t> Sous la langue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r-FR" dirty="0"/>
              <a:t> Résorbé par la muqueuse linguale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fr-FR" dirty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Examples:</a:t>
            </a:r>
            <a:endParaRPr lang="fr-FR" dirty="0"/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fr-FR" b="1" dirty="0"/>
              <a:t> </a:t>
            </a:r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Trinitrine</a:t>
            </a:r>
            <a:r>
              <a:rPr lang="fr-FR" dirty="0"/>
              <a:t> dans le traitement de la crise d’angine de poitrine</a:t>
            </a:r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endParaRPr lang="en-US" dirty="0"/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dirty="0"/>
              <a:t> </a:t>
            </a:r>
            <a:r>
              <a:rPr lang="fr-FR" dirty="0"/>
              <a:t>lyophilisats</a:t>
            </a:r>
            <a:r>
              <a:rPr lang="en-US" dirty="0"/>
              <a:t> </a:t>
            </a:r>
            <a:r>
              <a:rPr lang="fr-FR" dirty="0"/>
              <a:t>oraux</a:t>
            </a:r>
            <a:r>
              <a:rPr lang="en-US" dirty="0"/>
              <a:t>: Spasfon </a:t>
            </a:r>
            <a:r>
              <a:rPr lang="en-US" b="1" dirty="0">
                <a:solidFill>
                  <a:srgbClr val="FF0000"/>
                </a:solidFill>
              </a:rPr>
              <a:t>lyoc</a:t>
            </a:r>
            <a:endParaRPr lang="fr-FR" b="1" dirty="0">
              <a:solidFill>
                <a:srgbClr val="FF000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n-US" sz="2800" dirty="0"/>
          </a:p>
          <a:p>
            <a:pPr marL="0" indent="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fr-FR" sz="2800" dirty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fr-FR" sz="2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5364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500" y="428625"/>
            <a:ext cx="2271713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625" y="285750"/>
            <a:ext cx="7467600" cy="9175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b="1" dirty="0"/>
              <a:t>      Voie sublinguale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28625" y="1714500"/>
            <a:ext cx="3657600" cy="4572000"/>
          </a:xfrm>
        </p:spPr>
        <p:txBody>
          <a:bodyPr>
            <a:normAutofit/>
          </a:bodyPr>
          <a:lstStyle/>
          <a:p>
            <a:pPr marL="274320" indent="-274320" eaLnBrk="1" fontAlgn="t" hangingPunct="1">
              <a:spcAft>
                <a:spcPts val="0"/>
              </a:spcAft>
              <a:buFont typeface="Wingdings"/>
              <a:buNone/>
              <a:defRPr/>
            </a:pPr>
            <a:r>
              <a:rPr lang="fr-FR" b="1" dirty="0">
                <a:solidFill>
                  <a:srgbClr val="FF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      </a:t>
            </a:r>
            <a:r>
              <a:rPr lang="fr-FR" b="1" dirty="0">
                <a:solidFill>
                  <a:srgbClr val="FF0000"/>
                </a:solidFill>
              </a:rPr>
              <a:t>Avantages</a:t>
            </a:r>
          </a:p>
          <a:p>
            <a:pPr marL="274320" indent="-274320" eaLnBrk="1" fontAlgn="t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fr-FR" dirty="0"/>
              <a:t>Absorption très rapide</a:t>
            </a:r>
          </a:p>
          <a:p>
            <a:pPr marL="274320" indent="-274320" eaLnBrk="1" fontAlgn="t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fr-FR" dirty="0"/>
          </a:p>
          <a:p>
            <a:pPr marL="274320" indent="-274320" eaLnBrk="1" fontAlgn="t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fr-FR" dirty="0"/>
              <a:t>Pas d’effet de premier passage hépatique</a:t>
            </a:r>
          </a:p>
          <a:p>
            <a:pPr marL="274320" indent="-274320" eaLnBrk="1" fontAlgn="t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fr-FR" dirty="0"/>
          </a:p>
          <a:p>
            <a:pPr marL="274320" indent="-274320" eaLnBrk="1" fontAlgn="t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fr-FR" dirty="0"/>
              <a:t>Pas de destruction par les secrétions digestives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429125" y="1643063"/>
            <a:ext cx="3657600" cy="4572000"/>
          </a:xfrm>
        </p:spPr>
        <p:txBody>
          <a:bodyPr/>
          <a:lstStyle/>
          <a:p>
            <a:pPr algn="ctr" eaLnBrk="1" fontAlgn="t" hangingPunct="1">
              <a:buFont typeface="Wingdings" pitchFamily="2" charset="2"/>
              <a:buNone/>
            </a:pPr>
            <a:r>
              <a:rPr lang="fr-FR" b="1">
                <a:solidFill>
                  <a:srgbClr val="FF0000"/>
                </a:solidFill>
              </a:rPr>
              <a:t>     Inconvénients</a:t>
            </a:r>
          </a:p>
          <a:p>
            <a:pPr eaLnBrk="1" fontAlgn="t" hangingPunct="1">
              <a:buFont typeface="Wingdings" pitchFamily="2" charset="2"/>
              <a:buChar char="§"/>
            </a:pPr>
            <a:r>
              <a:rPr lang="fr-FR"/>
              <a:t>Il faut garder le médicament sous la langue jusqu'à complète absorption</a:t>
            </a:r>
          </a:p>
          <a:p>
            <a:pPr eaLnBrk="1" fontAlgn="t" hangingPunct="1">
              <a:buFont typeface="Wingdings" pitchFamily="2" charset="2"/>
              <a:buChar char="§"/>
            </a:pPr>
            <a:endParaRPr lang="fr-FR"/>
          </a:p>
          <a:p>
            <a:pPr eaLnBrk="1" fontAlgn="t" hangingPunct="1">
              <a:buFont typeface="Wingdings" pitchFamily="2" charset="2"/>
              <a:buChar char="§"/>
            </a:pPr>
            <a:r>
              <a:rPr lang="fr-FR"/>
              <a:t>Goût parfois désagréable</a:t>
            </a:r>
          </a:p>
          <a:p>
            <a:pPr eaLnBrk="1" hangingPunct="1"/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pulent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6838</TotalTime>
  <Words>1499</Words>
  <Application>Microsoft Office PowerPoint</Application>
  <PresentationFormat>Affichage à l'écran (4:3)</PresentationFormat>
  <Paragraphs>391</Paragraphs>
  <Slides>31</Slides>
  <Notes>21</Notes>
  <HiddenSlides>0</HiddenSlides>
  <MMClips>0</MMClips>
  <ScaleCrop>false</ScaleCrop>
  <HeadingPairs>
    <vt:vector size="8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31</vt:i4>
      </vt:variant>
    </vt:vector>
  </HeadingPairs>
  <TitlesOfParts>
    <vt:vector size="40" baseType="lpstr">
      <vt:lpstr>Arial</vt:lpstr>
      <vt:lpstr>Arial Black</vt:lpstr>
      <vt:lpstr>Calibri</vt:lpstr>
      <vt:lpstr>Century Schoolbook</vt:lpstr>
      <vt:lpstr>Times New Roman</vt:lpstr>
      <vt:lpstr>Wingdings</vt:lpstr>
      <vt:lpstr>Wingdings 2</vt:lpstr>
      <vt:lpstr>Oriel</vt:lpstr>
      <vt:lpstr>Clip</vt:lpstr>
      <vt:lpstr>Les voies d’ administration des médicaments</vt:lpstr>
      <vt:lpstr>introduction</vt:lpstr>
      <vt:lpstr>Classification</vt:lpstr>
      <vt:lpstr>Présentation PowerPoint</vt:lpstr>
      <vt:lpstr>Voies  d’administration générales</vt:lpstr>
      <vt:lpstr>Voie orale</vt:lpstr>
      <vt:lpstr>Voie orale</vt:lpstr>
      <vt:lpstr>Voie Sublinguale (perlinguale)</vt:lpstr>
      <vt:lpstr>      Voie sublinguale</vt:lpstr>
      <vt:lpstr>Voie rectale</vt:lpstr>
      <vt:lpstr>Voie rectale</vt:lpstr>
      <vt:lpstr>Présentation PowerPoint</vt:lpstr>
      <vt:lpstr>Présentation PowerPoint</vt:lpstr>
      <vt:lpstr>VOIE INTRAVEINEUSE</vt:lpstr>
      <vt:lpstr>VOIE INTRAVEINEUSE</vt:lpstr>
      <vt:lpstr>Voie intramusculaire</vt:lpstr>
      <vt:lpstr>Voie sous-cutanée</vt:lpstr>
      <vt:lpstr>Voie sous-cutanée</vt:lpstr>
      <vt:lpstr>Voies parentérales particulières</vt:lpstr>
      <vt:lpstr>Voie percutanée (transcutanée ou transdermique)</vt:lpstr>
      <vt:lpstr>Voie percutanée</vt:lpstr>
      <vt:lpstr>Voie pulmonaire (inhalation)</vt:lpstr>
      <vt:lpstr>Présentation PowerPoint</vt:lpstr>
      <vt:lpstr>Voies  d’administration locales</vt:lpstr>
      <vt:lpstr>La voie cutanée  </vt:lpstr>
      <vt:lpstr>voie oculaire</vt:lpstr>
      <vt:lpstr>voie nasale </vt:lpstr>
      <vt:lpstr>voie auriculaire</vt:lpstr>
      <vt:lpstr>Critères de choix de la voie d’administration</vt:lpstr>
      <vt:lpstr>Critères de choix de la voie d’administration</vt:lpstr>
      <vt:lpstr>Critères de choix de la voie d’administration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info</dc:creator>
  <cp:lastModifiedBy>nassim boukli hacene</cp:lastModifiedBy>
  <cp:revision>182</cp:revision>
  <dcterms:created xsi:type="dcterms:W3CDTF">2013-09-23T22:34:19Z</dcterms:created>
  <dcterms:modified xsi:type="dcterms:W3CDTF">2025-01-04T19:48:55Z</dcterms:modified>
</cp:coreProperties>
</file>