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257" r:id="rId3"/>
    <p:sldId id="258" r:id="rId4"/>
    <p:sldId id="313" r:id="rId5"/>
    <p:sldId id="266" r:id="rId6"/>
    <p:sldId id="272" r:id="rId7"/>
    <p:sldId id="273" r:id="rId8"/>
    <p:sldId id="314" r:id="rId9"/>
    <p:sldId id="268" r:id="rId10"/>
    <p:sldId id="269" r:id="rId11"/>
    <p:sldId id="274" r:id="rId12"/>
    <p:sldId id="315" r:id="rId13"/>
    <p:sldId id="296" r:id="rId14"/>
    <p:sldId id="298" r:id="rId15"/>
    <p:sldId id="316" r:id="rId16"/>
    <p:sldId id="29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58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5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5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5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16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6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4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4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4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33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1B7C0-4131-4DF4-817A-9C670CD6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981" y="1955800"/>
            <a:ext cx="12288982" cy="18613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Pathologies des Glandes Surrénales</a:t>
            </a:r>
            <a:br>
              <a:rPr lang="fr-F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L’insuffisance surrénalienne</a:t>
            </a:r>
            <a:br>
              <a:rPr lang="fr-F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d’Endocrinologie </a:t>
            </a:r>
            <a:b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année de médecine 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33FBD1-D054-4A6C-B4F4-B49D2E136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5098473"/>
            <a:ext cx="10058400" cy="857873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Khelil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endocrinologie- diabétologie et maladies métaboliques</a:t>
            </a:r>
          </a:p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Faculté de médecine de Tlemcen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1689FE-7936-4B18-9255-36A80BCC6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091" y="190924"/>
            <a:ext cx="1024217" cy="9693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AAD6B46-18C5-4472-B7EA-F0CA60B16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3" y="190924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6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66683" y="-4296"/>
            <a:ext cx="7110804" cy="883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60000"/>
                  <a:lumOff val="40000"/>
                </a:srgbClr>
              </a:solidFill>
              <a:effectLst/>
              <a:uLnTx/>
              <a:uFillTx/>
              <a:latin typeface="Edwardian Script ITC" panose="030303020407070D0804" pitchFamily="66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679" y="1413407"/>
            <a:ext cx="10283848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054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3817" y="2023856"/>
            <a:ext cx="10736535" cy="452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Signes spécifiques : Les dosages hormonaux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Cortisolémie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8 heures du matin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* Effondrée (&lt; 138 nmol/L) = IS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* &gt; 500 nmol/L élimine l’IS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* Entre les deux: avoir recours au test  stimulation: test au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Synacthène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ACTH 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Elevée en cas d’ISC basse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Abaissée ou « anormalement normal » (inadaptée) en cas d’insuffisance corticotrope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aldostéronémie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normale ou basse avec hausse de la rénine active plasmatique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androgènes: Δ4-androstènedione,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déhydroépiandrostérone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(DHA) et sulfate de DHA, sont bas.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Test au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Synacthène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 (ACTH recombinante)</a:t>
            </a: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B2D1F">
                  <a:lumMod val="40000"/>
                  <a:lumOff val="60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L'injection de 0,25 mg de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Synacthène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 IM (test immédiat) n'entraîne pas d'élévation notable du taux de cortisol plasmatique, un taux &lt;500 nmol/L signe l’IS</a:t>
            </a: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B2D1F">
                  <a:lumMod val="40000"/>
                  <a:lumOff val="60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Nb: dans l’insuffisance centrale on peut avoir recours à d’autres tests: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hypogly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insulinique , test à la métopirone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80D9EC-7CFF-4015-A580-54CD00EC87F5}"/>
              </a:ext>
            </a:extLst>
          </p:cNvPr>
          <p:cNvSpPr/>
          <p:nvPr/>
        </p:nvSpPr>
        <p:spPr>
          <a:xfrm>
            <a:off x="1298713" y="569843"/>
            <a:ext cx="5579165" cy="883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Tableau biologique </a:t>
            </a:r>
          </a:p>
        </p:txBody>
      </p:sp>
    </p:spTree>
    <p:extLst>
      <p:ext uri="{BB962C8B-B14F-4D97-AF65-F5344CB8AC3E}">
        <p14:creationId xmlns:p14="http://schemas.microsoft.com/office/powerpoint/2010/main" val="231426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93187" y="0"/>
            <a:ext cx="7110804" cy="883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60000"/>
                  <a:lumOff val="40000"/>
                </a:srgbClr>
              </a:solidFill>
              <a:effectLst/>
              <a:uLnTx/>
              <a:uFillTx/>
              <a:latin typeface="Edwardian Script ITC" panose="030303020407070D0804" pitchFamily="66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680" y="1558732"/>
            <a:ext cx="9466266" cy="383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IS périphérique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L'atrophie corticale auto-immune : cause la plus fréquente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tuberculose des surrénales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Iatrogène : chirurgie, Mitotane , Kétoconazole.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Infection : VIH ou mycoses disséminées ( cryptococcose, histoplasmose)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Envahissement / infiltration : lymphome, sarcoïdose, amylose, métastases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adrénoleucodystrophie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Blocs enzymatiques : 21 hydroxylase….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B1FA0-601A-4DA3-BC2A-FD0FB57A7A91}"/>
              </a:ext>
            </a:extLst>
          </p:cNvPr>
          <p:cNvSpPr/>
          <p:nvPr/>
        </p:nvSpPr>
        <p:spPr>
          <a:xfrm>
            <a:off x="1232452" y="689113"/>
            <a:ext cx="5512905" cy="8696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Diagnostic étiologique </a:t>
            </a:r>
          </a:p>
        </p:txBody>
      </p:sp>
    </p:spTree>
    <p:extLst>
      <p:ext uri="{BB962C8B-B14F-4D97-AF65-F5344CB8AC3E}">
        <p14:creationId xmlns:p14="http://schemas.microsoft.com/office/powerpoint/2010/main" val="54754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42F6E-882B-4B22-9B9F-4C77EEDD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61390"/>
            <a:ext cx="10058400" cy="875969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 étiologique </a:t>
            </a:r>
            <a:br>
              <a:rPr lang="fr-FR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66F2CA-4C67-4860-819D-040BE3D2A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Causes centrales:</a:t>
            </a:r>
          </a:p>
          <a:p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Corticothérapie au long court avec mise au repos de l’axe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hypothalamo-hypophyso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surrénalien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Cause tumorale: Adénome hypophysaire sécrétant ou non, tumeur hypothalamique ou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parasellaire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craniopharyngiome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Causes infectieuses: méningoencéphalite, TBC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Causes vasculaire: syndrome de Sheehan, anévrysme de la carotide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thrombose du sinus caverneux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Causes infiltratives: hypophysite lymphocytaire, hémochromatose, sarcoïdose, histiocytose X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Post chirurgicale ou post radiothérapie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Selle turcique vide</a:t>
            </a:r>
          </a:p>
        </p:txBody>
      </p:sp>
    </p:spTree>
    <p:extLst>
      <p:ext uri="{BB962C8B-B14F-4D97-AF65-F5344CB8AC3E}">
        <p14:creationId xmlns:p14="http://schemas.microsoft.com/office/powerpoint/2010/main" val="403862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88670" y="811530"/>
            <a:ext cx="8688817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Prise en charge thérapeutique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680" y="1415484"/>
            <a:ext cx="10929709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Hormonothérapie substitutive à vie :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Hydrocortisone : 30 mg/j en 2 à 3 prises (matin, midi , 16h)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Fludrocortisone (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Syncortyl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: 50-100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/j (minéralocorticoïde)</a:t>
            </a:r>
          </a:p>
          <a:p>
            <a:pPr marL="914400" marR="0" lvl="2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Traitement étiologique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chaque fois que possible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Education et règles hygiéno-diététiques :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Régime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normosodé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 d’automédication : pas de diurétiques ou laxatifs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Eviter le jeun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Connaître les situations et les signes de décompensation (Stress, chirurgie, infections, OTR, coup de chaleur, médicaments, régime sans sel, mauvaise observance…)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Doubler ou tripler sa dose d’hydrocortisone lors de ces situations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 d’une carte d’insuffisant surrénal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Surveillance 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Poids, TA, Kaliémie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3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66683" y="-4296"/>
            <a:ext cx="7110804" cy="883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60000"/>
                  <a:lumOff val="40000"/>
                </a:srgbClr>
              </a:solidFill>
              <a:effectLst/>
              <a:uLnTx/>
              <a:uFillTx/>
              <a:latin typeface="Edwardian Script ITC" panose="030303020407070D0804" pitchFamily="66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680" y="887013"/>
            <a:ext cx="9983096" cy="85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Particularités de l’insuffisance surrénalienne aigue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680" y="1818653"/>
            <a:ext cx="10784750" cy="4943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 marR="0" lvl="0" indent="44958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Toute suspicion d’ISA = traitement en urgence +++ sans attendre la confirmation</a:t>
            </a:r>
          </a:p>
          <a:p>
            <a:pPr marL="1798320" marR="0" lvl="0" indent="44958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Signes digestifs : nausées, vomissements, douleurs abdominales, diarrhées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Déshydratation extracellulaire sévère: faciès creusé, hypotonie des globes oculaires, pli cutané et éventuelle hyperthermie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Collapsus, choc hypovolémique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Confusion, coma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Douleurs diffuses (myalgies, crampes, lombalgies)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 complémentaire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NFS : Hémoconcentration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Ionogramme sanguin : Hyponatrémie, hyperkaliémie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Insuffisance rénale fonctionnelle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Hypoglycémie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Rechercher une cause de décompensation : Bilan infectieux, IDM….</a:t>
            </a:r>
          </a:p>
        </p:txBody>
      </p:sp>
    </p:spTree>
    <p:extLst>
      <p:ext uri="{BB962C8B-B14F-4D97-AF65-F5344CB8AC3E}">
        <p14:creationId xmlns:p14="http://schemas.microsoft.com/office/powerpoint/2010/main" val="3272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D633B-FA56-45A2-8B5A-259CB29A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Particularités de l’insuffisance surrénalienne aigue </a:t>
            </a:r>
            <a:br>
              <a:rPr lang="fr-FR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3DA60-13F1-4455-8710-6C6FBCC80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9779"/>
          </a:xfrm>
        </p:spPr>
        <p:txBody>
          <a:bodyPr>
            <a:normAutofit fontScale="92500"/>
          </a:bodyPr>
          <a:lstStyle/>
          <a:p>
            <a:r>
              <a:rPr lang="fr-F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Etiologies: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Décompensation d’une IS chronique suite à une circonstance déclenchante: maladie intercurrente, agression physique et psychique, prise de diurétiques, régime désodé….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Causes iatrogènes: arrêt brutal d’une corticothérapie prolongée, à l’issue d’une surrénalectomie ou 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hypophysaire, Mitotane, kétoconazole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L’ISA peut survenir sur des surrénales antérieurement saines                 Mécanisme vasculaire: 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Hématome des surrénales au cours des TRT anticoagulants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Thrombose des veines surrénaliennes au cours d’une hémopathie ou une thrombopénie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Nécrose hémorragique des surrénales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aucours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septicémie à gram – ou des méningococcémies aigues</a:t>
            </a:r>
          </a:p>
          <a:p>
            <a:pPr marL="0" indent="0">
              <a:buNone/>
            </a:pP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65A48AA-6717-4A14-A7DA-BB70AB8AC6C1}"/>
              </a:ext>
            </a:extLst>
          </p:cNvPr>
          <p:cNvSpPr/>
          <p:nvPr/>
        </p:nvSpPr>
        <p:spPr>
          <a:xfrm flipV="1">
            <a:off x="7560060" y="3870995"/>
            <a:ext cx="768626" cy="27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66683" y="-4296"/>
            <a:ext cx="7110804" cy="883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60000"/>
                  <a:lumOff val="40000"/>
                </a:srgbClr>
              </a:solidFill>
              <a:effectLst/>
              <a:uLnTx/>
              <a:uFillTx/>
              <a:latin typeface="Edwardian Script ITC" panose="030303020407070D0804" pitchFamily="66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680" y="1946243"/>
            <a:ext cx="11535320" cy="40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Traitement d’urgence 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en milieu hospitalier 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domicile si possible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Rééquilibre hydro-électrolytique : remplissage vasculaire, supplémentation sodée et glucidique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Hormonothérapie :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·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Hydrocortisone bolus ( IVD) de 100 mg puis 50 à 100 mg toutes les 6h durant les premières 24 H (IVSE)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·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Poursuivre 3 à 4 jours avec baisse progressive puis passage à la forme orale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·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Syncortyl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10mg): 10mg /12h en IM pendant les 48 premières heures, puis relais par la fludrocortisone per os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·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Recherche et traitement du facteur déclenchant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Surveillance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E0CE4-566C-435B-9DFF-8D2F05DA300B}"/>
              </a:ext>
            </a:extLst>
          </p:cNvPr>
          <p:cNvSpPr/>
          <p:nvPr/>
        </p:nvSpPr>
        <p:spPr>
          <a:xfrm>
            <a:off x="1211580" y="879284"/>
            <a:ext cx="10081260" cy="778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Prise en charge de l’insuffisance surrénalienne aigue </a:t>
            </a:r>
          </a:p>
        </p:txBody>
      </p:sp>
    </p:spTree>
    <p:extLst>
      <p:ext uri="{BB962C8B-B14F-4D97-AF65-F5344CB8AC3E}">
        <p14:creationId xmlns:p14="http://schemas.microsoft.com/office/powerpoint/2010/main" val="250221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9883" y="789541"/>
            <a:ext cx="7110804" cy="88358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943099"/>
            <a:ext cx="10595579" cy="441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L’insuffisance surrénale = déficit plus ou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moins complet de production et de sécrétion des hormones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corticosurrénaliennes : glucocorticoïdes, minéralocorticoïdes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androgènes surrénaliens.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déficit peut être: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*Primitif par atteinte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glandes surrénales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*Secondaire par atteinte de la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commande hypothalamo-hypophysaire.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mode d’installation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peut être brutal (ISA mettant en jeu le pronostic vital) ou au contraire très progressif (IS lente).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manif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clq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bio résultent d’un déficit variables en aldostérone, cortisol et androgènes surrénaliens.</a:t>
            </a:r>
          </a:p>
        </p:txBody>
      </p:sp>
    </p:spTree>
    <p:extLst>
      <p:ext uri="{BB962C8B-B14F-4D97-AF65-F5344CB8AC3E}">
        <p14:creationId xmlns:p14="http://schemas.microsoft.com/office/powerpoint/2010/main" val="270820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053005" y="827433"/>
            <a:ext cx="7110804" cy="861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Tableau clinique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534" y="1220206"/>
            <a:ext cx="11438695" cy="643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B2D1F">
                  <a:lumMod val="40000"/>
                  <a:lumOff val="60000"/>
                </a:srgbClr>
              </a:buClr>
              <a:buSzTx/>
              <a:buFont typeface="+mj-lt"/>
              <a:buAutoNum type="arabicPeriod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9B2D1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B2D1F">
                  <a:lumMod val="40000"/>
                  <a:lumOff val="60000"/>
                </a:srgbClr>
              </a:buClr>
              <a:buSzTx/>
              <a:buFont typeface="+mj-lt"/>
              <a:buAutoNum type="arabicPeriod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9B2D1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B2D1F">
                  <a:lumMod val="40000"/>
                  <a:lumOff val="60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L'asthénie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9B2D1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c’est le principal motif de consultation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257300" marR="0" lvl="2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Globale: physique , psychique et sexuelle</a:t>
            </a:r>
          </a:p>
          <a:p>
            <a:pPr marL="1257300" marR="0" lvl="2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 importante le matin , elle croit durant la journée et devient maximale le soir</a:t>
            </a:r>
          </a:p>
          <a:p>
            <a:pPr marL="1257300" marR="0" lvl="2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 importante à l’effort obligeant le patient à interrompre ses activités</a:t>
            </a:r>
          </a:p>
          <a:p>
            <a:pPr marL="914400" marR="0" lvl="2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D34817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2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L'amaigrissement :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(plusieurs kilos), rapide (en quelques mois) avec fonte musculaire.</a:t>
            </a:r>
          </a:p>
          <a:p>
            <a:pPr marL="914400" marR="0" lvl="2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2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troubles digestifs :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Anorexie et constipation.</a:t>
            </a:r>
          </a:p>
          <a:p>
            <a:pPr marL="914400" marR="0" lvl="2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L’apparition de douleurs abdominales, diarrhées, nausées et vomissements, font redoutés une décompensation aiguë.</a:t>
            </a:r>
          </a:p>
          <a:p>
            <a:pPr marL="914400" marR="0" lvl="2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lvl="2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lvl="2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2" indent="44958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1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495B2-17E3-489A-B06B-16A4314EF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5600"/>
            <a:ext cx="10058400" cy="1765300"/>
          </a:xfrm>
        </p:spPr>
        <p:txBody>
          <a:bodyPr>
            <a:normAutofit fontScale="90000"/>
          </a:bodyPr>
          <a:lstStyle/>
          <a:p>
            <a:b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clinique</a:t>
            </a:r>
            <a:br>
              <a:rPr lang="fr-FR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16C222-B1E2-4ACF-BFDF-ED5C8FFA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41600"/>
            <a:ext cx="10058400" cy="3227494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L’hypotension artérielle: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Signe le moins spécifique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Initialement modérée s’accentue en orthostatisme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Systolo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-diastolique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6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66683" y="-4296"/>
            <a:ext cx="7110804" cy="883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60000"/>
                  <a:lumOff val="40000"/>
                </a:srgbClr>
              </a:solidFill>
              <a:effectLst/>
              <a:uLnTx/>
              <a:uFillTx/>
              <a:latin typeface="Edwardian Script ITC" panose="030303020407070D0804" pitchFamily="66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538" y="1158684"/>
            <a:ext cx="7585849" cy="5668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Tableau clinique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B2D1F">
                  <a:lumMod val="40000"/>
                  <a:lumOff val="60000"/>
                </a:srgbClr>
              </a:buClr>
              <a:buSzTx/>
              <a:buFontTx/>
              <a:buNone/>
              <a:tabLst/>
              <a:defRPr/>
            </a:pPr>
            <a:endParaRPr kumimoji="0" lang="fr-FR" sz="3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B2D1F">
                  <a:lumMod val="40000"/>
                  <a:lumOff val="60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D34817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 La mélanodermie 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pathognomonique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B2D1F">
                  <a:lumMod val="40000"/>
                  <a:lumOff val="60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Signe l’atteinte périphérique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pigmentation cutanée : 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prédomine au niveau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Des zones découvertes : décolleté, visage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Des zones de frottement : bretelles, ceinture, zone d'appui de l'avant-bras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Des régions normalement pigmentées : les mamelons, OGE.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Des cicatrices  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118" y="0"/>
            <a:ext cx="2795163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87" y="-4296"/>
            <a:ext cx="15621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7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66683" y="-4296"/>
            <a:ext cx="7110804" cy="883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60000"/>
                  <a:lumOff val="40000"/>
                </a:srgbClr>
              </a:solidFill>
              <a:effectLst/>
              <a:uLnTx/>
              <a:uFillTx/>
              <a:latin typeface="Edwardian Script ITC" panose="030303020407070D0804" pitchFamily="66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901" y="1879600"/>
            <a:ext cx="6055808" cy="418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9B2D1F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C'est un signe.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Typique aux mains =&gt;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main «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addisonienne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sa face palmaire, pigmentée au niveau des plis de flexion;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sa face dorsale, pigmentée au niveau des plis de flexion-extension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interphalangiens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ongles sont entourés d'un halo brun et souvent striés de traînées brunes.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99" y="91822"/>
            <a:ext cx="5588000" cy="17877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99" y="1879601"/>
            <a:ext cx="5677893" cy="2057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271C33-6A84-4D44-8729-5145BD734CF2}"/>
              </a:ext>
            </a:extLst>
          </p:cNvPr>
          <p:cNvSpPr/>
          <p:nvPr/>
        </p:nvSpPr>
        <p:spPr>
          <a:xfrm>
            <a:off x="508000" y="879284"/>
            <a:ext cx="5588000" cy="10003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Tableau clinique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A76423-F38D-4DCA-8D6E-9624CC8D6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099" y="3937001"/>
            <a:ext cx="5677893" cy="23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0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66683" y="-4296"/>
            <a:ext cx="7110804" cy="883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60000"/>
                  <a:lumOff val="40000"/>
                </a:srgbClr>
              </a:solidFill>
              <a:effectLst/>
              <a:uLnTx/>
              <a:uFillTx/>
              <a:latin typeface="Edwardian Script ITC" panose="030303020407070D0804" pitchFamily="66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301" y="1765300"/>
            <a:ext cx="6234804" cy="514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B2D1F">
                  <a:lumMod val="40000"/>
                  <a:lumOff val="60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'est un signe.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 startAt="2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pigmentation muqueuse 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Petites taches ardoisées au niveau des gencives, des joues, du palais.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mélanodermie 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Peut être difficilement perceptible sur certaines peaux très pigmentées (chez les Noirs) ;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Peut être peu marquée, voire absente chez certains sujets à peau très pâle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Peut s'associe à un vitiligo (15% des cas).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cours de l’IS centrale, la mélanodermie est absente , elle laisse place à une dépigmentation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79" y="1244641"/>
            <a:ext cx="4438783" cy="28569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84" y="4219941"/>
            <a:ext cx="3847518" cy="24626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76661D-2B0C-4AD1-AB38-334B45B169AE}"/>
              </a:ext>
            </a:extLst>
          </p:cNvPr>
          <p:cNvSpPr/>
          <p:nvPr/>
        </p:nvSpPr>
        <p:spPr>
          <a:xfrm>
            <a:off x="736600" y="977900"/>
            <a:ext cx="5359400" cy="787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Tableau clinique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25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CC067-20B8-4555-84C3-22028440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>
            <a:normAutofit fontScale="90000"/>
          </a:bodyPr>
          <a:lstStyle/>
          <a:p>
            <a:br>
              <a:rPr lang="fr-FR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clinique</a:t>
            </a:r>
            <a:br>
              <a:rPr lang="fr-FR" sz="4800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9C4A1D-A69A-4F4C-8AEA-66952434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Autres signes: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Manifestations hypoglycémiques ou amélioration de l’équilibre glycémique chez un diabétique 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Troubles musculaires: crampes et myalgies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Troubles du caractère: irritabilités , épisodes dépressifs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Troubles sensoriels à type d’augmentation de la perception olfactive et auditive et exagération du gout en particulier pour les aliments salés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Troubles génitaux à type d’impuissance chez l’homme, spanioménorrhée ou aménorrhée chez la femme avec dépilation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axillo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-pubienne.</a:t>
            </a:r>
          </a:p>
        </p:txBody>
      </p:sp>
    </p:spTree>
    <p:extLst>
      <p:ext uri="{BB962C8B-B14F-4D97-AF65-F5344CB8AC3E}">
        <p14:creationId xmlns:p14="http://schemas.microsoft.com/office/powerpoint/2010/main" val="50487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366683" y="-4296"/>
            <a:ext cx="7110804" cy="883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60000"/>
                  <a:lumOff val="40000"/>
                </a:srgbClr>
              </a:solidFill>
              <a:effectLst/>
              <a:uLnTx/>
              <a:uFillTx/>
              <a:latin typeface="Edwardian Script ITC" panose="030303020407070D0804" pitchFamily="66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0121" y="1866900"/>
            <a:ext cx="10203927" cy="337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054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 Signes non spécifiques :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Biologiques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NFS : Anémie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normochrome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normocytaire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leuconeutropénie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hyperéosinophilie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glycémie à jeun : hypoglycémie (se majore à l'effort+++)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ionogramme sanguin : hyponatrémie et hyperkaliémie font craindre une crise aiguë 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ionogramme urinaire :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hypernatriurèse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0545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Radiologique et électrocardiographique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Radio du thorax : petit cœur en goutte.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ECG : recherche des signes de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microvoltage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hyperkaliémie.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44DFD5-B650-4F4F-8D4B-DA55CB97032B}"/>
              </a:ext>
            </a:extLst>
          </p:cNvPr>
          <p:cNvSpPr/>
          <p:nvPr/>
        </p:nvSpPr>
        <p:spPr>
          <a:xfrm>
            <a:off x="1079500" y="879284"/>
            <a:ext cx="5778500" cy="6314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Tableau biologique </a:t>
            </a:r>
          </a:p>
        </p:txBody>
      </p:sp>
    </p:spTree>
    <p:extLst>
      <p:ext uri="{BB962C8B-B14F-4D97-AF65-F5344CB8AC3E}">
        <p14:creationId xmlns:p14="http://schemas.microsoft.com/office/powerpoint/2010/main" val="325325511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1314</Words>
  <Application>Microsoft Office PowerPoint</Application>
  <PresentationFormat>Grand écran</PresentationFormat>
  <Paragraphs>162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Edwardian Script ITC</vt:lpstr>
      <vt:lpstr>Symbol</vt:lpstr>
      <vt:lpstr>Times New Roman</vt:lpstr>
      <vt:lpstr>Rétrospective</vt:lpstr>
      <vt:lpstr>Pathologies des Glandes Surrénales L’insuffisance surrénalienne  Module d’Endocrinologie  5 ème année de médecine </vt:lpstr>
      <vt:lpstr>Introduction</vt:lpstr>
      <vt:lpstr>Présentation PowerPoint</vt:lpstr>
      <vt:lpstr>      Tableau clinique </vt:lpstr>
      <vt:lpstr>Présentation PowerPoint</vt:lpstr>
      <vt:lpstr>Présentation PowerPoint</vt:lpstr>
      <vt:lpstr>Présentation PowerPoint</vt:lpstr>
      <vt:lpstr>        Tableau clinique </vt:lpstr>
      <vt:lpstr>Présentation PowerPoint</vt:lpstr>
      <vt:lpstr>Présentation PowerPoint</vt:lpstr>
      <vt:lpstr>Présentation PowerPoint</vt:lpstr>
      <vt:lpstr>Diagnostic étiologique  </vt:lpstr>
      <vt:lpstr>Présentation PowerPoint</vt:lpstr>
      <vt:lpstr>Présentation PowerPoint</vt:lpstr>
      <vt:lpstr>Particularités de l’insuffisance surrénalienne aigue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Pathologies des Glandes Surrénales L’insuffisance surrénalienne  Module d’Endocrinologie  5 ème année de médecine </dc:title>
  <dc:creator>KHELLIL NOUR EL HOUDA</dc:creator>
  <cp:lastModifiedBy>KHELLIL NOUR EL HOUDA</cp:lastModifiedBy>
  <cp:revision>1</cp:revision>
  <dcterms:created xsi:type="dcterms:W3CDTF">2024-03-22T21:31:25Z</dcterms:created>
  <dcterms:modified xsi:type="dcterms:W3CDTF">2024-03-22T21:37:33Z</dcterms:modified>
</cp:coreProperties>
</file>