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12" r:id="rId2"/>
    <p:sldId id="257" r:id="rId3"/>
    <p:sldId id="258" r:id="rId4"/>
    <p:sldId id="313" r:id="rId5"/>
    <p:sldId id="266" r:id="rId6"/>
    <p:sldId id="272" r:id="rId7"/>
    <p:sldId id="273" r:id="rId8"/>
    <p:sldId id="314" r:id="rId9"/>
    <p:sldId id="268" r:id="rId10"/>
    <p:sldId id="269" r:id="rId11"/>
    <p:sldId id="274" r:id="rId12"/>
    <p:sldId id="315" r:id="rId13"/>
    <p:sldId id="296" r:id="rId14"/>
    <p:sldId id="298" r:id="rId15"/>
    <p:sldId id="316" r:id="rId16"/>
    <p:sldId id="297" r:id="rId1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3/22/2024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5582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5655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4959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2650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3/22/2024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5162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3/22/2024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263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3/22/2024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82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2041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3640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509A250-FF31-4206-8172-F9D3106AACB1}" type="datetimeFigureOut">
              <a:rPr lang="en-US" smtClean="0"/>
              <a:t>3/22/2024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4041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091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3/22/2024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0332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31B7C0-4131-4DF4-817A-9C670CD6A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96981" y="1955800"/>
            <a:ext cx="12288982" cy="1861312"/>
          </a:xfrm>
        </p:spPr>
        <p:txBody>
          <a:bodyPr>
            <a:normAutofit fontScale="90000"/>
          </a:bodyPr>
          <a:lstStyle/>
          <a:p>
            <a:pPr algn="ctr"/>
            <a:r>
              <a:rPr lang="fr-FR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Pathologies des Glandes Surrénales</a:t>
            </a:r>
            <a:br>
              <a:rPr lang="fr-FR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L’insuffisance surrénalienne</a:t>
            </a:r>
            <a:br>
              <a:rPr lang="fr-FR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fr-FR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Module d’Endocrinologie </a:t>
            </a:r>
            <a:b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fr-FR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ème</a:t>
            </a:r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année de médecine </a:t>
            </a:r>
            <a:endParaRPr lang="fr-FR" sz="2400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F33FBD1-D054-4A6C-B4F4-B49D2E1365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7280" y="5098473"/>
            <a:ext cx="10058400" cy="857873"/>
          </a:xfrm>
        </p:spPr>
        <p:txBody>
          <a:bodyPr>
            <a:normAutofit fontScale="47500" lnSpcReduction="20000"/>
          </a:bodyPr>
          <a:lstStyle/>
          <a:p>
            <a:pPr algn="ctr"/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 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Khelil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neh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Mca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endocrinologie- diabétologie et maladies métaboliques</a:t>
            </a:r>
          </a:p>
          <a:p>
            <a:pPr algn="ctr"/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Faculté de médecine de Tlemcen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41689FE-7936-4B18-9255-36A80BCC64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0091" y="190924"/>
            <a:ext cx="1024217" cy="96934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AAD6B46-18C5-4472-B7EA-F0CA60B168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63" y="190924"/>
            <a:ext cx="1024217" cy="969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2634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 txBox="1">
            <a:spLocks/>
          </p:cNvSpPr>
          <p:nvPr/>
        </p:nvSpPr>
        <p:spPr>
          <a:xfrm>
            <a:off x="2366683" y="-4296"/>
            <a:ext cx="7110804" cy="8835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7000" b="0" i="0" u="none" strike="noStrike" kern="1200" cap="none" spc="0" normalizeH="0" baseline="0" noProof="0" dirty="0">
              <a:ln>
                <a:noFill/>
              </a:ln>
              <a:solidFill>
                <a:srgbClr val="A28E6A">
                  <a:lumMod val="60000"/>
                  <a:lumOff val="40000"/>
                </a:srgbClr>
              </a:solidFill>
              <a:effectLst/>
              <a:uLnTx/>
              <a:uFillTx/>
              <a:latin typeface="Edwardian Script ITC" panose="030303020407070D0804" pitchFamily="66" charset="0"/>
              <a:ea typeface="+mj-ea"/>
              <a:cs typeface="+mj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56679" y="1413407"/>
            <a:ext cx="10283848" cy="407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50545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53817" y="2023856"/>
            <a:ext cx="10736535" cy="4524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1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2- Signes spécifiques : Les dosages hormonaux 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Cortisolémie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à 8 heures du matin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* Effondrée (&lt; 138 nmol/L) = IS 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* &gt; 500 nmol/L élimine l’IS 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* Entre les deux: avoir recours au test  stimulation: test au </a:t>
            </a: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Synacthène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ACTH 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Elevée en cas d’ISC basse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Abaissée ou « anormalement normal » (inadaptée) en cas d’insuffisance corticotrope</a:t>
            </a: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L'</a:t>
            </a:r>
            <a:r>
              <a:rPr kumimoji="0" lang="fr-F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aldostéronémie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normale ou basse avec hausse de la rénine active plasmatique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Les androgènes: Δ4-androstènedione, </a:t>
            </a: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déhydroépiandrostérone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(DHA) et sulfate de DHA, sont bas.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Test au </a:t>
            </a:r>
            <a:r>
              <a:rPr kumimoji="0" lang="fr-F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Synacthène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® (ACTH recombinante)</a:t>
            </a:r>
          </a:p>
          <a:p>
            <a:pPr marL="457200" marR="0" lvl="1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9B2D1F">
                  <a:lumMod val="40000"/>
                  <a:lumOff val="60000"/>
                </a:srgbClr>
              </a:buClr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L'injection de 0,25 mg de </a:t>
            </a: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Synacthène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® IM (test immédiat) n'entraîne pas d'élévation notable du taux de cortisol plasmatique, un taux &lt;500 nmol/L signe l’IS</a:t>
            </a:r>
          </a:p>
          <a:p>
            <a:pPr marL="457200" marR="0" lvl="1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9B2D1F">
                  <a:lumMod val="40000"/>
                  <a:lumOff val="60000"/>
                </a:srgbClr>
              </a:buClr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Nb: dans l’insuffisance centrale on peut avoir recours à d’autres tests: </a:t>
            </a: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hypogly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insulinique , test à la métopirone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480D9EC-7CFF-4015-A580-54CD00EC87F5}"/>
              </a:ext>
            </a:extLst>
          </p:cNvPr>
          <p:cNvSpPr/>
          <p:nvPr/>
        </p:nvSpPr>
        <p:spPr>
          <a:xfrm>
            <a:off x="1298713" y="569843"/>
            <a:ext cx="5579165" cy="88358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Tableau biologique </a:t>
            </a:r>
          </a:p>
        </p:txBody>
      </p:sp>
    </p:spTree>
    <p:extLst>
      <p:ext uri="{BB962C8B-B14F-4D97-AF65-F5344CB8AC3E}">
        <p14:creationId xmlns:p14="http://schemas.microsoft.com/office/powerpoint/2010/main" val="23142615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 txBox="1">
            <a:spLocks/>
          </p:cNvSpPr>
          <p:nvPr/>
        </p:nvSpPr>
        <p:spPr>
          <a:xfrm>
            <a:off x="2393187" y="0"/>
            <a:ext cx="7110804" cy="8835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7000" b="0" i="0" u="none" strike="noStrike" kern="1200" cap="none" spc="0" normalizeH="0" baseline="0" noProof="0" dirty="0">
              <a:ln>
                <a:noFill/>
              </a:ln>
              <a:solidFill>
                <a:srgbClr val="A28E6A">
                  <a:lumMod val="60000"/>
                  <a:lumOff val="40000"/>
                </a:srgbClr>
              </a:solidFill>
              <a:effectLst/>
              <a:uLnTx/>
              <a:uFillTx/>
              <a:latin typeface="Edwardian Script ITC" panose="030303020407070D0804" pitchFamily="66" charset="0"/>
              <a:ea typeface="+mj-ea"/>
              <a:cs typeface="+mj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56680" y="1558732"/>
            <a:ext cx="9466266" cy="3830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A/ IS périphérique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L'atrophie corticale auto-immune : cause la plus fréquente</a:t>
            </a: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tuberculose des surrénales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Iatrogène : chirurgie, Mitotane , Kétoconazole.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Infection : VIH ou mycoses disséminées ( cryptococcose, histoplasmose)</a:t>
            </a: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Envahissement / infiltration : lymphome, sarcoïdose, amylose, métastases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L’</a:t>
            </a:r>
            <a:r>
              <a:rPr kumimoji="0" lang="fr-FR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adrénoleucodystrophie</a:t>
            </a:r>
            <a:endParaRPr kumimoji="0" lang="fr-FR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Blocs enzymatiques : 21 hydroxylase….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endParaRPr kumimoji="0" lang="fr-FR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9FB1FA0-601A-4DA3-BC2A-FD0FB57A7A91}"/>
              </a:ext>
            </a:extLst>
          </p:cNvPr>
          <p:cNvSpPr/>
          <p:nvPr/>
        </p:nvSpPr>
        <p:spPr>
          <a:xfrm>
            <a:off x="1232452" y="689113"/>
            <a:ext cx="5512905" cy="869619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Diagnostic étiologique </a:t>
            </a:r>
          </a:p>
        </p:txBody>
      </p:sp>
    </p:spTree>
    <p:extLst>
      <p:ext uri="{BB962C8B-B14F-4D97-AF65-F5344CB8AC3E}">
        <p14:creationId xmlns:p14="http://schemas.microsoft.com/office/powerpoint/2010/main" val="5475434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542F6E-882B-4B22-9B9F-4C77EEDD4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861390"/>
            <a:ext cx="10058400" cy="875969"/>
          </a:xfrm>
        </p:spPr>
        <p:txBody>
          <a:bodyPr>
            <a:normAutofit fontScale="90000"/>
          </a:bodyPr>
          <a:lstStyle/>
          <a:p>
            <a:r>
              <a:rPr lang="fr-FR" sz="4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Diagnostic étiologique </a:t>
            </a:r>
            <a:br>
              <a:rPr lang="fr-FR" sz="4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sz="40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66F2CA-4C67-4860-819D-040BE3D2A4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B/ Causes centrales:</a:t>
            </a:r>
          </a:p>
          <a:p>
            <a:r>
              <a:rPr lang="fr-F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Corticothérapie au long court avec mise au repos de l’axe </a:t>
            </a:r>
            <a:r>
              <a:rPr lang="fr-F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hypothalamo-hypophyso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surrénalien</a:t>
            </a:r>
          </a:p>
          <a:p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Cause tumorale: Adénome hypophysaire sécrétant ou non, tumeur hypothalamique ou </a:t>
            </a:r>
            <a:r>
              <a:rPr lang="fr-F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parasellaire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craniopharyngiome</a:t>
            </a:r>
          </a:p>
          <a:p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Causes infectieuses: méningoencéphalite, TBC</a:t>
            </a:r>
          </a:p>
          <a:p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Causes vasculaire: syndrome de Sheehan, anévrysme de la carotide </a:t>
            </a:r>
            <a:r>
              <a:rPr lang="fr-F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thrombose du sinus caverneux</a:t>
            </a:r>
          </a:p>
          <a:p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Causes infiltratives: hypophysite lymphocytaire, hémochromatose, sarcoïdose, histiocytose X</a:t>
            </a:r>
          </a:p>
          <a:p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Post chirurgicale ou post radiothérapie</a:t>
            </a:r>
          </a:p>
          <a:p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Selle turcique vide</a:t>
            </a:r>
          </a:p>
        </p:txBody>
      </p:sp>
    </p:spTree>
    <p:extLst>
      <p:ext uri="{BB962C8B-B14F-4D97-AF65-F5344CB8AC3E}">
        <p14:creationId xmlns:p14="http://schemas.microsoft.com/office/powerpoint/2010/main" val="40386286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 txBox="1">
            <a:spLocks/>
          </p:cNvSpPr>
          <p:nvPr/>
        </p:nvSpPr>
        <p:spPr>
          <a:xfrm>
            <a:off x="788670" y="811530"/>
            <a:ext cx="8688817" cy="74295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Prise en charge thérapeutique </a:t>
            </a:r>
          </a:p>
        </p:txBody>
      </p:sp>
      <p:sp>
        <p:nvSpPr>
          <p:cNvPr id="6" name="Rectangle 5"/>
          <p:cNvSpPr/>
          <p:nvPr/>
        </p:nvSpPr>
        <p:spPr>
          <a:xfrm>
            <a:off x="656680" y="1415484"/>
            <a:ext cx="10929709" cy="5442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Hormonothérapie substitutive à vie :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marR="0" lvl="2" indent="-2286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Hydrocortisone : 30 mg/j en 2 à 3 prises (matin, midi , 16h)</a:t>
            </a:r>
          </a:p>
          <a:p>
            <a:pPr marL="1143000" marR="0" lvl="2" indent="-2286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Fludrocortisone ( </a:t>
            </a: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Syncortyl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 : 50-100 </a:t>
            </a: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ug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/j (minéralocorticoïde)</a:t>
            </a:r>
          </a:p>
          <a:p>
            <a:pPr marL="914400" marR="0" lvl="2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Traitement étiologique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à chaque fois que possible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Education et règles hygiéno-diététiques :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marR="0" lvl="2" indent="-2286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Régime </a:t>
            </a: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normosodé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marR="0" lvl="2" indent="-2286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Pas d’automédication : pas de diurétiques ou laxatifs</a:t>
            </a:r>
          </a:p>
          <a:p>
            <a:pPr marL="1143000" marR="0" lvl="2" indent="-2286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Eviter le jeun</a:t>
            </a:r>
          </a:p>
          <a:p>
            <a:pPr marL="1143000" marR="0" lvl="2" indent="-2286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Connaître les situations et les signes de décompensation (Stress, chirurgie, infections, OTR, coup de chaleur, médicaments, régime sans sel, mauvaise observance…)</a:t>
            </a:r>
          </a:p>
          <a:p>
            <a:pPr marL="1143000" marR="0" lvl="2" indent="-2286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Doubler ou tripler sa dose d’hydrocortisone lors de ces situations</a:t>
            </a:r>
          </a:p>
          <a:p>
            <a:pPr marL="1143000" marR="0" lvl="2" indent="-2286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Port d’une carte d’insuffisant surrénal 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 Surveillance :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Poids, TA, Kaliémie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81380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 txBox="1">
            <a:spLocks/>
          </p:cNvSpPr>
          <p:nvPr/>
        </p:nvSpPr>
        <p:spPr>
          <a:xfrm>
            <a:off x="2366683" y="-4296"/>
            <a:ext cx="7110804" cy="8835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7000" b="0" i="0" u="none" strike="noStrike" kern="1200" cap="none" spc="0" normalizeH="0" baseline="0" noProof="0" dirty="0">
              <a:ln>
                <a:noFill/>
              </a:ln>
              <a:solidFill>
                <a:srgbClr val="A28E6A">
                  <a:lumMod val="60000"/>
                  <a:lumOff val="40000"/>
                </a:srgbClr>
              </a:solidFill>
              <a:effectLst/>
              <a:uLnTx/>
              <a:uFillTx/>
              <a:latin typeface="Edwardian Script ITC" panose="030303020407070D0804" pitchFamily="66" charset="0"/>
              <a:ea typeface="+mj-ea"/>
              <a:cs typeface="+mj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56680" y="887013"/>
            <a:ext cx="9983096" cy="8582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Particularités de l’insuffisance surrénalienne aigue 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56680" y="1818653"/>
            <a:ext cx="10784750" cy="49439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8320" marR="0" lvl="0" indent="44958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Toute suspicion d’ISA = traitement en urgence +++ sans attendre la confirmation</a:t>
            </a:r>
          </a:p>
          <a:p>
            <a:pPr marL="1798320" marR="0" lvl="0" indent="44958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Signes digestifs : nausées, vomissements, douleurs abdominales, diarrhées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Déshydratation extracellulaire sévère: faciès creusé, hypotonie des globes oculaires, pli cutané et éventuelle hyperthermie</a:t>
            </a: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Collapsus, choc hypovolémique</a:t>
            </a: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Confusion, coma</a:t>
            </a: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Douleurs diffuses (myalgies, crampes, lombalgies)</a:t>
            </a: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Bilan complémentaire</a:t>
            </a: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NFS : Hémoconcentration</a:t>
            </a: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Ionogramme sanguin : Hyponatrémie, hyperkaliémie</a:t>
            </a: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Insuffisance rénale fonctionnelle</a:t>
            </a: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Hypoglycémie</a:t>
            </a: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Rechercher une cause de décompensation : Bilan infectieux, IDM….</a:t>
            </a:r>
          </a:p>
        </p:txBody>
      </p:sp>
    </p:spTree>
    <p:extLst>
      <p:ext uri="{BB962C8B-B14F-4D97-AF65-F5344CB8AC3E}">
        <p14:creationId xmlns:p14="http://schemas.microsoft.com/office/powerpoint/2010/main" val="327245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FD633B-FA56-45A2-8B5A-259CB29A5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sz="4000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Particularités de l’insuffisance surrénalienne aigue </a:t>
            </a:r>
            <a:br>
              <a:rPr lang="fr-FR" sz="4800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AF3DA60-13F1-4455-8710-6C6FBCC808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329779"/>
          </a:xfrm>
        </p:spPr>
        <p:txBody>
          <a:bodyPr>
            <a:normAutofit fontScale="92500"/>
          </a:bodyPr>
          <a:lstStyle/>
          <a:p>
            <a:r>
              <a:rPr lang="fr-F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Etiologies:</a:t>
            </a:r>
          </a:p>
          <a:p>
            <a:r>
              <a:rPr lang="fr-F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Décompensation d’une IS chronique suite à une circonstance déclenchante: maladie intercurrente, agression physique et psychique, prise de diurétiques, régime désodé….</a:t>
            </a:r>
          </a:p>
          <a:p>
            <a:r>
              <a:rPr lang="fr-F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Causes iatrogènes: arrêt brutal d’une corticothérapie prolongée, à l’issue d’une surrénalectomie ou  </a:t>
            </a:r>
            <a:r>
              <a:rPr lang="fr-F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chir</a:t>
            </a:r>
            <a:r>
              <a:rPr lang="fr-F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hypophysaire, Mitotane, kétoconazole</a:t>
            </a:r>
          </a:p>
          <a:p>
            <a:r>
              <a:rPr lang="fr-F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L’ISA peut survenir sur des surrénales antérieurement saines                 Mécanisme vasculaire: </a:t>
            </a:r>
          </a:p>
          <a:p>
            <a:r>
              <a:rPr lang="fr-F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* Hématome des surrénales au cours des TRT anticoagulants</a:t>
            </a:r>
          </a:p>
          <a:p>
            <a:r>
              <a:rPr lang="fr-F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* Thrombose des veines surrénaliennes au cours d’une hémopathie ou une thrombopénie</a:t>
            </a:r>
          </a:p>
          <a:p>
            <a:r>
              <a:rPr lang="fr-F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* Nécrose hémorragique des surrénales </a:t>
            </a:r>
            <a:r>
              <a:rPr lang="fr-F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aucours</a:t>
            </a:r>
            <a:r>
              <a:rPr lang="fr-F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des septicémie à gram – ou des méningococcémies aigues</a:t>
            </a:r>
          </a:p>
          <a:p>
            <a:pPr marL="0" indent="0">
              <a:buNone/>
            </a:pPr>
            <a:endParaRPr lang="fr-F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lèche : droite 3">
            <a:extLst>
              <a:ext uri="{FF2B5EF4-FFF2-40B4-BE49-F238E27FC236}">
                <a16:creationId xmlns:a16="http://schemas.microsoft.com/office/drawing/2014/main" id="{965A48AA-6717-4A14-A7DA-BB70AB8AC6C1}"/>
              </a:ext>
            </a:extLst>
          </p:cNvPr>
          <p:cNvSpPr/>
          <p:nvPr/>
        </p:nvSpPr>
        <p:spPr>
          <a:xfrm flipV="1">
            <a:off x="7560060" y="3870995"/>
            <a:ext cx="768626" cy="27925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233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 txBox="1">
            <a:spLocks/>
          </p:cNvSpPr>
          <p:nvPr/>
        </p:nvSpPr>
        <p:spPr>
          <a:xfrm>
            <a:off x="2366683" y="-4296"/>
            <a:ext cx="7110804" cy="8835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7000" b="0" i="0" u="none" strike="noStrike" kern="1200" cap="none" spc="0" normalizeH="0" baseline="0" noProof="0" dirty="0">
              <a:ln>
                <a:noFill/>
              </a:ln>
              <a:solidFill>
                <a:srgbClr val="A28E6A">
                  <a:lumMod val="60000"/>
                  <a:lumOff val="40000"/>
                </a:srgbClr>
              </a:solidFill>
              <a:effectLst/>
              <a:uLnTx/>
              <a:uFillTx/>
              <a:latin typeface="Edwardian Script ITC" panose="030303020407070D0804" pitchFamily="66" charset="0"/>
              <a:ea typeface="+mj-ea"/>
              <a:cs typeface="+mj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56680" y="1946243"/>
            <a:ext cx="11535320" cy="4021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Traitement d’urgence 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en milieu hospitalier 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noFill/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à domicile si possible</a:t>
            </a: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Rééquilibre hydro-électrolytique : remplissage vasculaire, supplémentation sodée et glucidique</a:t>
            </a: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Hormonothérapie : </a:t>
            </a:r>
          </a:p>
          <a:p>
            <a:pPr marL="742950" marR="0" lvl="1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·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Hydrocortisone bolus ( IVD) de 100 mg puis 50 à 100 mg toutes les 6h durant les premières 24 H (IVSE) </a:t>
            </a:r>
          </a:p>
          <a:p>
            <a:pPr marL="742950" marR="0" lvl="1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·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Poursuivre 3 à 4 jours avec baisse progressive puis passage à la forme orale</a:t>
            </a:r>
          </a:p>
          <a:p>
            <a:pPr marL="742950" marR="0" lvl="1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·"/>
              <a:tabLst/>
              <a:defRPr/>
            </a:pP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Syncortyl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</a:t>
            </a: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Amp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10mg): 10mg /12h en IM pendant les 48 premières heures, puis relais par la fludrocortisone per os</a:t>
            </a:r>
          </a:p>
          <a:p>
            <a:pPr marL="742950" marR="0" lvl="1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·"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Recherche et traitement du facteur déclenchant</a:t>
            </a: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Surveillance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B5E0CE4-566C-435B-9DFF-8D2F05DA300B}"/>
              </a:ext>
            </a:extLst>
          </p:cNvPr>
          <p:cNvSpPr/>
          <p:nvPr/>
        </p:nvSpPr>
        <p:spPr>
          <a:xfrm>
            <a:off x="1211580" y="879284"/>
            <a:ext cx="10081260" cy="77806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Prise en charge de l’insuffisance surrénalienne aigue </a:t>
            </a:r>
          </a:p>
        </p:txBody>
      </p:sp>
    </p:spTree>
    <p:extLst>
      <p:ext uri="{BB962C8B-B14F-4D97-AF65-F5344CB8AC3E}">
        <p14:creationId xmlns:p14="http://schemas.microsoft.com/office/powerpoint/2010/main" val="2502215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99883" y="789541"/>
            <a:ext cx="7110804" cy="883580"/>
          </a:xfrm>
        </p:spPr>
        <p:txBody>
          <a:bodyPr>
            <a:normAutofit/>
          </a:bodyPr>
          <a:lstStyle/>
          <a:p>
            <a:r>
              <a:rPr lang="fr-FR" sz="4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838200" y="1943099"/>
            <a:ext cx="10595579" cy="44126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L’insuffisance surrénale = déficit plus ou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moins complet de production et de sécrétion des hormones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corticosurrénaliennes : glucocorticoïdes, minéralocorticoïdes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 androgènes surrénaliens. 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déficit peut être:</a:t>
            </a: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*Primitif par atteinte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 glandes surrénales</a:t>
            </a: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*Secondaire par atteinte de la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commande hypothalamo-hypophysaire. </a:t>
            </a: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 mode d’installation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peut être brutal (ISA mettant en jeu le pronostic vital) ou au contraire très progressif (IS lente).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Les manif </a:t>
            </a:r>
            <a:r>
              <a:rPr kumimoji="0" lang="fr-FR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clq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et bio résultent d’un déficit variables en aldostérone, cortisol et androgènes surrénaliens.</a:t>
            </a:r>
          </a:p>
        </p:txBody>
      </p:sp>
    </p:spTree>
    <p:extLst>
      <p:ext uri="{BB962C8B-B14F-4D97-AF65-F5344CB8AC3E}">
        <p14:creationId xmlns:p14="http://schemas.microsoft.com/office/powerpoint/2010/main" val="2708202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 txBox="1">
            <a:spLocks/>
          </p:cNvSpPr>
          <p:nvPr/>
        </p:nvSpPr>
        <p:spPr>
          <a:xfrm>
            <a:off x="1053005" y="827433"/>
            <a:ext cx="7110804" cy="86166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Tableau clinique</a:t>
            </a:r>
          </a:p>
        </p:txBody>
      </p:sp>
      <p:sp>
        <p:nvSpPr>
          <p:cNvPr id="7" name="Rectangle 6"/>
          <p:cNvSpPr/>
          <p:nvPr/>
        </p:nvSpPr>
        <p:spPr>
          <a:xfrm>
            <a:off x="477534" y="1220206"/>
            <a:ext cx="11438695" cy="64324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marR="0" lvl="1" indent="-45720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9B2D1F">
                  <a:lumMod val="40000"/>
                  <a:lumOff val="60000"/>
                </a:srgbClr>
              </a:buClr>
              <a:buSzTx/>
              <a:buFont typeface="+mj-lt"/>
              <a:buAutoNum type="arabicPeriod"/>
              <a:tabLst/>
              <a:defRPr/>
            </a:pPr>
            <a:endParaRPr kumimoji="0" lang="fr-FR" sz="2200" b="0" i="0" u="none" strike="noStrike" kern="1200" cap="none" spc="0" normalizeH="0" baseline="0" noProof="0" dirty="0">
              <a:ln>
                <a:noFill/>
              </a:ln>
              <a:solidFill>
                <a:srgbClr val="9B2D1F">
                  <a:lumMod val="40000"/>
                  <a:lumOff val="6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914400" marR="0" lvl="1" indent="-45720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9B2D1F">
                  <a:lumMod val="40000"/>
                  <a:lumOff val="60000"/>
                </a:srgbClr>
              </a:buClr>
              <a:buSzTx/>
              <a:buFont typeface="+mj-lt"/>
              <a:buAutoNum type="arabicPeriod"/>
              <a:tabLst/>
              <a:defRPr/>
            </a:pPr>
            <a:endParaRPr kumimoji="0" lang="fr-FR" sz="2200" b="0" i="0" u="none" strike="noStrike" kern="1200" cap="none" spc="0" normalizeH="0" baseline="0" noProof="0" dirty="0">
              <a:ln>
                <a:noFill/>
              </a:ln>
              <a:solidFill>
                <a:srgbClr val="9B2D1F">
                  <a:lumMod val="40000"/>
                  <a:lumOff val="6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marR="0" lvl="1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9B2D1F">
                  <a:lumMod val="40000"/>
                  <a:lumOff val="60000"/>
                </a:srgbClr>
              </a:buClr>
              <a:buSzTx/>
              <a:buFontTx/>
              <a:buNone/>
              <a:tabLst/>
              <a:defRPr/>
            </a:pP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srgbClr val="D3481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</a:t>
            </a: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srgbClr val="D34817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1- L'asthénie</a:t>
            </a: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srgbClr val="9B2D1F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: </a:t>
            </a: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c’est le principal motif de consultation</a:t>
            </a: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noFill/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1257300" marR="0" lvl="2" indent="-34290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Globale: physique , psychique et sexuelle</a:t>
            </a:r>
          </a:p>
          <a:p>
            <a:pPr marL="1257300" marR="0" lvl="2" indent="-34290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Peu importante le matin , elle croit durant la journée et devient maximale le soir</a:t>
            </a:r>
          </a:p>
          <a:p>
            <a:pPr marL="1257300" marR="0" lvl="2" indent="-34290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Plus importante à l’effort obligeant le patient à interrompre ses activités</a:t>
            </a:r>
          </a:p>
          <a:p>
            <a:pPr marL="914400" marR="0" lvl="2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200" b="0" i="0" u="none" strike="noStrike" kern="1200" cap="none" spc="0" normalizeH="0" baseline="0" noProof="0" dirty="0">
              <a:ln>
                <a:noFill/>
              </a:ln>
              <a:solidFill>
                <a:srgbClr val="D34817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marR="0" lvl="2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D34817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2- L'amaigrissement 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Important (plusieurs kilos), rapide (en quelques mois) avec fonte musculaire.</a:t>
            </a:r>
          </a:p>
          <a:p>
            <a:pPr marL="914400" marR="0" lvl="2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marR="0" lvl="2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srgbClr val="D34817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3-</a:t>
            </a: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D34817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Les troubles digestifs :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Anorexie et constipation.</a:t>
            </a:r>
          </a:p>
          <a:p>
            <a:pPr marL="914400" marR="0" lvl="2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L’apparition de douleurs abdominales, diarrhées, nausées et vomissements, font redoutés une décompensation aiguë.</a:t>
            </a:r>
          </a:p>
          <a:p>
            <a:pPr marL="914400" marR="0" lvl="2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57300" marR="0" lvl="2" indent="-34290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fr-FR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57300" marR="0" lvl="2" indent="-34290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fr-FR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marR="0" lvl="2" indent="44958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80110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F495B2-17E3-489A-B06B-16A4314EF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355600"/>
            <a:ext cx="10058400" cy="1765300"/>
          </a:xfrm>
        </p:spPr>
        <p:txBody>
          <a:bodyPr>
            <a:normAutofit fontScale="90000"/>
          </a:bodyPr>
          <a:lstStyle/>
          <a:p>
            <a:br>
              <a:rPr lang="fr-F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fr-F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fr-F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fr-F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fr-F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fr-F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sz="4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Tableau clinique</a:t>
            </a:r>
            <a:br>
              <a:rPr lang="fr-FR" sz="4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516C222-B1E2-4ACF-BFDF-ED5C8FFA61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641600"/>
            <a:ext cx="10058400" cy="3227494"/>
          </a:xfrm>
        </p:spPr>
        <p:txBody>
          <a:bodyPr/>
          <a:lstStyle/>
          <a:p>
            <a:r>
              <a:rPr lang="fr-FR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fr-FR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fr-FR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L’hypotension artérielle:</a:t>
            </a:r>
          </a:p>
          <a:p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Signe le moins spécifique</a:t>
            </a:r>
          </a:p>
          <a:p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Initialement modérée s’accentue en orthostatisme</a:t>
            </a:r>
          </a:p>
          <a:p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Systolo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-diastolique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336290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 txBox="1">
            <a:spLocks/>
          </p:cNvSpPr>
          <p:nvPr/>
        </p:nvSpPr>
        <p:spPr>
          <a:xfrm>
            <a:off x="2366683" y="-4296"/>
            <a:ext cx="7110804" cy="8835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7000" b="0" i="0" u="none" strike="noStrike" kern="1200" cap="none" spc="0" normalizeH="0" baseline="0" noProof="0" dirty="0">
              <a:ln>
                <a:noFill/>
              </a:ln>
              <a:solidFill>
                <a:srgbClr val="A28E6A">
                  <a:lumMod val="60000"/>
                  <a:lumOff val="40000"/>
                </a:srgbClr>
              </a:solidFill>
              <a:effectLst/>
              <a:uLnTx/>
              <a:uFillTx/>
              <a:latin typeface="Edwardian Script ITC" panose="030303020407070D0804" pitchFamily="66" charset="0"/>
              <a:ea typeface="+mj-ea"/>
              <a:cs typeface="+mj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9538" y="1158684"/>
            <a:ext cx="7585849" cy="5668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Tableau clinique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9B2D1F">
                  <a:lumMod val="40000"/>
                  <a:lumOff val="60000"/>
                </a:srgbClr>
              </a:buClr>
              <a:buSzTx/>
              <a:buFontTx/>
              <a:buNone/>
              <a:tabLst/>
              <a:defRPr/>
            </a:pPr>
            <a:endParaRPr kumimoji="0" lang="fr-FR" sz="30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9B2D1F">
                  <a:lumMod val="40000"/>
                  <a:lumOff val="60000"/>
                </a:srgbClr>
              </a:buClr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D34817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5- La mélanodermie :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pathognomonique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9B2D1F">
                  <a:lumMod val="40000"/>
                  <a:lumOff val="60000"/>
                </a:srgbClr>
              </a:buClr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Signe l’atteinte périphérique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noFill/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diagnostic.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arenR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pigmentation cutanée : 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prédomine au niveau</a:t>
            </a: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Des zones découvertes : décolleté, visage</a:t>
            </a: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 Des zones de frottement : bretelles, ceinture, zone d'appui de l'avant-bras </a:t>
            </a: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 Des régions normalement pigmentées : les mamelons, OGE.</a:t>
            </a: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 Des cicatrices  </a:t>
            </a: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0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2118" y="0"/>
            <a:ext cx="2795163" cy="5181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5387" y="-4296"/>
            <a:ext cx="1562100" cy="5181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1752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 txBox="1">
            <a:spLocks/>
          </p:cNvSpPr>
          <p:nvPr/>
        </p:nvSpPr>
        <p:spPr>
          <a:xfrm>
            <a:off x="2366683" y="-4296"/>
            <a:ext cx="7110804" cy="8835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7000" b="0" i="0" u="none" strike="noStrike" kern="1200" cap="none" spc="0" normalizeH="0" baseline="0" noProof="0" dirty="0">
              <a:ln>
                <a:noFill/>
              </a:ln>
              <a:solidFill>
                <a:srgbClr val="A28E6A">
                  <a:lumMod val="60000"/>
                  <a:lumOff val="40000"/>
                </a:srgbClr>
              </a:solidFill>
              <a:effectLst/>
              <a:uLnTx/>
              <a:uFillTx/>
              <a:latin typeface="Edwardian Script ITC" panose="030303020407070D0804" pitchFamily="66" charset="0"/>
              <a:ea typeface="+mj-ea"/>
              <a:cs typeface="+mj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5901" y="1879600"/>
            <a:ext cx="6055808" cy="4186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9B2D1F">
                    <a:lumMod val="40000"/>
                    <a:lumOff val="6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noFill/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C'est un signe.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noFill/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Typique aux mains =&gt;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main «</a:t>
            </a:r>
            <a:r>
              <a:rPr kumimoji="0" 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addisonienne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:</a:t>
            </a: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à sa face palmaire, pigmentée au niveau des plis de flexion;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à sa face dorsale, pigmentée au niveau des plis de flexion-extension </a:t>
            </a: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interphalangiens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Les ongles sont entourés d'un halo brun et souvent striés de traînées brunes.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0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8099" y="91822"/>
            <a:ext cx="5588000" cy="1787778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8099" y="1879601"/>
            <a:ext cx="5677893" cy="20574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0271C33-6A84-4D44-8729-5145BD734CF2}"/>
              </a:ext>
            </a:extLst>
          </p:cNvPr>
          <p:cNvSpPr/>
          <p:nvPr/>
        </p:nvSpPr>
        <p:spPr>
          <a:xfrm>
            <a:off x="508000" y="879284"/>
            <a:ext cx="5588000" cy="100031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Tableau clinique</a:t>
            </a:r>
            <a:endParaRPr kumimoji="0" lang="fr-FR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BA76423-F38D-4DCA-8D6E-9624CC8D6D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8099" y="3937001"/>
            <a:ext cx="5677893" cy="2324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8079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 txBox="1">
            <a:spLocks/>
          </p:cNvSpPr>
          <p:nvPr/>
        </p:nvSpPr>
        <p:spPr>
          <a:xfrm>
            <a:off x="2366683" y="-4296"/>
            <a:ext cx="7110804" cy="8835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7000" b="0" i="0" u="none" strike="noStrike" kern="1200" cap="none" spc="0" normalizeH="0" baseline="0" noProof="0" dirty="0">
              <a:ln>
                <a:noFill/>
              </a:ln>
              <a:solidFill>
                <a:srgbClr val="A28E6A">
                  <a:lumMod val="60000"/>
                  <a:lumOff val="40000"/>
                </a:srgbClr>
              </a:solidFill>
              <a:effectLst/>
              <a:uLnTx/>
              <a:uFillTx/>
              <a:latin typeface="Edwardian Script ITC" panose="030303020407070D0804" pitchFamily="66" charset="0"/>
              <a:ea typeface="+mj-ea"/>
              <a:cs typeface="+mj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1301" y="1765300"/>
            <a:ext cx="6234804" cy="5141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9B2D1F">
                  <a:lumMod val="40000"/>
                  <a:lumOff val="60000"/>
                </a:srgbClr>
              </a:buClr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noFill/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'est un signe.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noFill/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arenR" startAt="2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pigmentation muqueuse :</a:t>
            </a: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- Petites taches ardoisées au niveau des gencives, des joues, du palais.</a:t>
            </a: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mélanodermie :</a:t>
            </a: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Peut être difficilement perceptible sur certaines peaux très pigmentées (chez les Noirs) ;</a:t>
            </a: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Peut être peu marquée, voire absente chez certains sujets à peau très pâle 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Peut s'associe à un vitiligo (15% des cas).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 cours de l’IS centrale, la mélanodermie est absente , elle laisse place à une dépigmentation </a:t>
            </a: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0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8179" y="1244641"/>
            <a:ext cx="4438783" cy="2856962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4284" y="4219941"/>
            <a:ext cx="3847518" cy="246261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D76661D-2B0C-4AD1-AB38-334B45B169AE}"/>
              </a:ext>
            </a:extLst>
          </p:cNvPr>
          <p:cNvSpPr/>
          <p:nvPr/>
        </p:nvSpPr>
        <p:spPr>
          <a:xfrm>
            <a:off x="736600" y="977900"/>
            <a:ext cx="5359400" cy="787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Tableau clinique</a:t>
            </a:r>
            <a:endParaRPr kumimoji="0" lang="fr-FR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02593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3CC067-20B8-4555-84C3-220284401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988906"/>
            <a:ext cx="10058400" cy="748454"/>
          </a:xfrm>
        </p:spPr>
        <p:txBody>
          <a:bodyPr>
            <a:normAutofit fontScale="90000"/>
          </a:bodyPr>
          <a:lstStyle/>
          <a:p>
            <a:br>
              <a:rPr lang="fr-FR" sz="4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fr-FR" sz="4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fr-FR" sz="4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fr-FR" sz="4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fr-FR" sz="4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fr-FR" sz="4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fr-FR" sz="4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fr-FR" sz="4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sz="4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Tableau clinique</a:t>
            </a:r>
            <a:br>
              <a:rPr lang="fr-FR" sz="4800" dirty="0"/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19C4A1D-A69A-4F4C-8AEA-66952434E4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24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6- Autres signes:</a:t>
            </a:r>
          </a:p>
          <a:p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Manifestations hypoglycémiques ou amélioration de l’équilibre glycémique chez un diabétique </a:t>
            </a:r>
          </a:p>
          <a:p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Troubles musculaires: crampes et myalgies</a:t>
            </a:r>
          </a:p>
          <a:p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Troubles du caractère: irritabilités , épisodes dépressifs</a:t>
            </a:r>
          </a:p>
          <a:p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Troubles sensoriels à type d’augmentation de la perception olfactive et auditive et exagération du gout en particulier pour les aliments salés</a:t>
            </a:r>
          </a:p>
          <a:p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Troubles génitaux à type d’impuissance chez l’homme, spanioménorrhée ou aménorrhée chez la femme avec dépilation </a:t>
            </a:r>
            <a:r>
              <a:rPr lang="fr-F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axillo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-pubienne.</a:t>
            </a:r>
          </a:p>
        </p:txBody>
      </p:sp>
    </p:spTree>
    <p:extLst>
      <p:ext uri="{BB962C8B-B14F-4D97-AF65-F5344CB8AC3E}">
        <p14:creationId xmlns:p14="http://schemas.microsoft.com/office/powerpoint/2010/main" val="5048710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 txBox="1">
            <a:spLocks/>
          </p:cNvSpPr>
          <p:nvPr/>
        </p:nvSpPr>
        <p:spPr>
          <a:xfrm>
            <a:off x="2366683" y="-4296"/>
            <a:ext cx="7110804" cy="8835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7000" b="0" i="0" u="none" strike="noStrike" kern="1200" cap="none" spc="0" normalizeH="0" baseline="0" noProof="0" dirty="0">
              <a:ln>
                <a:noFill/>
              </a:ln>
              <a:solidFill>
                <a:srgbClr val="A28E6A">
                  <a:lumMod val="60000"/>
                  <a:lumOff val="40000"/>
                </a:srgbClr>
              </a:solidFill>
              <a:effectLst/>
              <a:uLnTx/>
              <a:uFillTx/>
              <a:latin typeface="Edwardian Script ITC" panose="030303020407070D0804" pitchFamily="66" charset="0"/>
              <a:ea typeface="+mj-ea"/>
              <a:cs typeface="+mj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20121" y="1866900"/>
            <a:ext cx="10203927" cy="3370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50545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1- Signes non spécifiques :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Biologiques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NFS : Anémie </a:t>
            </a: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normochrome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normocytaire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leuconeutropénie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et </a:t>
            </a: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hyperéosinophilie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glycémie à jeun : hypoglycémie (se majore à l'effort+++)</a:t>
            </a: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ionogramme sanguin : hyponatrémie et hyperkaliémie font craindre une crise aiguë ;</a:t>
            </a: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ionogramme urinaire : </a:t>
            </a: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hypernatriurèse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505451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Radiologique et électrocardiographique</a:t>
            </a: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Radio du thorax : petit cœur en goutte.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ECG : recherche des signes de </a:t>
            </a: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microvoltage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et hyperkaliémie.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744DFD5-B650-4F4F-8D4B-DA55CB97032B}"/>
              </a:ext>
            </a:extLst>
          </p:cNvPr>
          <p:cNvSpPr/>
          <p:nvPr/>
        </p:nvSpPr>
        <p:spPr>
          <a:xfrm>
            <a:off x="1079500" y="879284"/>
            <a:ext cx="5778500" cy="63146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Tableau biologique </a:t>
            </a:r>
          </a:p>
        </p:txBody>
      </p:sp>
    </p:spTree>
    <p:extLst>
      <p:ext uri="{BB962C8B-B14F-4D97-AF65-F5344CB8AC3E}">
        <p14:creationId xmlns:p14="http://schemas.microsoft.com/office/powerpoint/2010/main" val="3253255118"/>
      </p:ext>
    </p:extLst>
  </p:cSld>
  <p:clrMapOvr>
    <a:masterClrMapping/>
  </p:clrMapOvr>
</p:sld>
</file>

<file path=ppt/theme/theme1.xml><?xml version="1.0" encoding="utf-8"?>
<a:theme xmlns:a="http://schemas.openxmlformats.org/drawingml/2006/main" name="Rétrospective">
  <a:themeElements>
    <a:clrScheme name="Rétrospectiv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Rétrospectiv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étrospectiv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1314</Words>
  <Application>Microsoft Office PowerPoint</Application>
  <PresentationFormat>Grand écran</PresentationFormat>
  <Paragraphs>162</Paragraphs>
  <Slides>16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2" baseType="lpstr">
      <vt:lpstr>Calibri</vt:lpstr>
      <vt:lpstr>Calibri Light</vt:lpstr>
      <vt:lpstr>Edwardian Script ITC</vt:lpstr>
      <vt:lpstr>Symbol</vt:lpstr>
      <vt:lpstr>Times New Roman</vt:lpstr>
      <vt:lpstr>Rétrospective</vt:lpstr>
      <vt:lpstr>Pathologies des Glandes Surrénales L’insuffisance surrénalienne  Module d’Endocrinologie  5 ème année de médecine </vt:lpstr>
      <vt:lpstr>Introduction</vt:lpstr>
      <vt:lpstr>Présentation PowerPoint</vt:lpstr>
      <vt:lpstr>      Tableau clinique </vt:lpstr>
      <vt:lpstr>Présentation PowerPoint</vt:lpstr>
      <vt:lpstr>Présentation PowerPoint</vt:lpstr>
      <vt:lpstr>Présentation PowerPoint</vt:lpstr>
      <vt:lpstr>        Tableau clinique </vt:lpstr>
      <vt:lpstr>Présentation PowerPoint</vt:lpstr>
      <vt:lpstr>Présentation PowerPoint</vt:lpstr>
      <vt:lpstr>Présentation PowerPoint</vt:lpstr>
      <vt:lpstr>Diagnostic étiologique  </vt:lpstr>
      <vt:lpstr>Présentation PowerPoint</vt:lpstr>
      <vt:lpstr>Présentation PowerPoint</vt:lpstr>
      <vt:lpstr>Particularités de l’insuffisance surrénalienne aigue  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Pathologies des Glandes Surrénales L’insuffisance surrénalienne  Module d’Endocrinologie  5 ème année de médecine </dc:title>
  <dc:creator>KHELLIL NOUR EL HOUDA</dc:creator>
  <cp:lastModifiedBy>KHELLIL NOUR EL HOUDA</cp:lastModifiedBy>
  <cp:revision>1</cp:revision>
  <dcterms:created xsi:type="dcterms:W3CDTF">2024-03-22T21:31:25Z</dcterms:created>
  <dcterms:modified xsi:type="dcterms:W3CDTF">2024-03-22T21:37:33Z</dcterms:modified>
</cp:coreProperties>
</file>