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7" r:id="rId4"/>
    <p:sldId id="269" r:id="rId5"/>
    <p:sldId id="260" r:id="rId6"/>
    <p:sldId id="258" r:id="rId7"/>
    <p:sldId id="262" r:id="rId8"/>
    <p:sldId id="264" r:id="rId9"/>
    <p:sldId id="270" r:id="rId10"/>
    <p:sldId id="273" r:id="rId11"/>
    <p:sldId id="277" r:id="rId12"/>
    <p:sldId id="271" r:id="rId13"/>
    <p:sldId id="268" r:id="rId14"/>
    <p:sldId id="272" r:id="rId15"/>
    <p:sldId id="266" r:id="rId16"/>
    <p:sldId id="279" r:id="rId17"/>
    <p:sldId id="261" r:id="rId18"/>
    <p:sldId id="280" r:id="rId19"/>
    <p:sldId id="282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00"/>
    <a:srgbClr val="FF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4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24B6C-C361-4856-B22A-8AE07C7CC11C}" type="datetime1">
              <a:rPr lang="fr-FR" smtClean="0"/>
              <a:pPr/>
              <a:t>24/11/2023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FC55C-EA54-46D0-B27D-C11E80CA289E}" type="datetime1">
              <a:rPr lang="fr-FR" smtClean="0"/>
              <a:pPr/>
              <a:t>24/11/2023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9296C9-D1F3-4BE7-8703-CA2C8BA781C9}" type="datetime1">
              <a:rPr lang="fr-FR" smtClean="0"/>
              <a:pPr/>
              <a:t>24/11/2023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24F3B-A453-439F-8F45-2500E0AACCAE}" type="datetime1">
              <a:rPr lang="fr-FR" smtClean="0"/>
              <a:pPr/>
              <a:t>24/11/2023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E2A2E-BC34-436E-83EC-0CA68D1A774E}" type="datetime1">
              <a:rPr lang="fr-FR" smtClean="0"/>
              <a:pPr/>
              <a:t>24/11/2023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B8C4A-EB13-47BF-9FF1-54BC9B1E9655}" type="datetime1">
              <a:rPr lang="fr-FR" smtClean="0"/>
              <a:pPr/>
              <a:t>24/11/2023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1DD207-0BDB-4A15-A406-75C4EA27B8B5}" type="datetime1">
              <a:rPr lang="fr-FR" smtClean="0"/>
              <a:pPr/>
              <a:t>24/11/2023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4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24D9B-3E3D-4D7A-A6A4-4E68016DFA05}" type="datetime1">
              <a:rPr lang="fr-FR" smtClean="0"/>
              <a:pPr/>
              <a:t>24/11/2023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4A5C2-142C-409A-9909-A239309DC712}" type="datetime1">
              <a:rPr lang="fr-FR" smtClean="0"/>
              <a:pPr/>
              <a:t>24/11/2023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A46247-2773-4FBE-A71D-4C3AB4F95449}" type="datetime1">
              <a:rPr lang="fr-FR" smtClean="0"/>
              <a:pPr/>
              <a:t>24/11/2023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B796A-17DC-467B-9706-30075A83B67F}" type="datetime1">
              <a:rPr lang="fr-FR" smtClean="0"/>
              <a:pPr/>
              <a:t>24/11/2023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6" name="Chevron 5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4" name="Chevron 3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/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/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C09C9-A5DF-4529-BF51-5AAD32A6231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50000"/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4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6353387"/>
            <a:chExt cx="9144000" cy="361763"/>
          </a:xfrm>
        </p:grpSpPr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663"/>
            <a:ext cx="1643063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6FC09C9-A5DF-4529-BF51-5AAD32A6231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63" y="6570663"/>
            <a:ext cx="4214812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8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570663"/>
            <a:ext cx="571500" cy="287337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fld id="{FBD8A561-4DBD-4645-BBC8-C51DF056E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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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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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F9D8F3E-6AF2-412C-A49C-3A52F168B7F5}" type="datetime1">
              <a:rPr lang="fr-FR" smtClean="0"/>
              <a:pPr/>
              <a:t>24/11/2023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48A2A9D-921F-4AF4-857E-F26907433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162880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Physiologie des grandes fonctions</a:t>
            </a:r>
            <a:endParaRPr lang="fr-FR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20072" y="5805264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Dr. </a:t>
            </a:r>
            <a:r>
              <a:rPr lang="fr-FR" b="1" dirty="0" err="1" smtClean="0"/>
              <a:t>Belkacem</a:t>
            </a:r>
            <a:r>
              <a:rPr lang="fr-FR" b="1" dirty="0" smtClean="0"/>
              <a:t> </a:t>
            </a:r>
            <a:r>
              <a:rPr lang="fr-FR" b="1" dirty="0" err="1" smtClean="0"/>
              <a:t>Nacéra</a:t>
            </a:r>
            <a:endParaRPr lang="fr-FR" b="1" dirty="0" smtClean="0"/>
          </a:p>
          <a:p>
            <a:r>
              <a:rPr lang="fr-FR" b="1" dirty="0" smtClean="0"/>
              <a:t>b_nacera511@yahoo.fr 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400506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Excrétion rénale</a:t>
            </a:r>
            <a:endParaRPr lang="fr-FR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Université </a:t>
            </a:r>
            <a:r>
              <a:rPr lang="fr-FR" b="1" dirty="0" err="1" smtClean="0"/>
              <a:t>Aboubekr</a:t>
            </a:r>
            <a:r>
              <a:rPr lang="fr-FR" b="1" dirty="0" smtClean="0"/>
              <a:t> </a:t>
            </a:r>
            <a:r>
              <a:rPr lang="fr-FR" b="1" dirty="0" err="1" smtClean="0"/>
              <a:t>Belkaïd</a:t>
            </a:r>
            <a:r>
              <a:rPr lang="fr-FR" b="1" dirty="0" smtClean="0"/>
              <a:t>-Tlemcen-</a:t>
            </a:r>
          </a:p>
          <a:p>
            <a:r>
              <a:rPr lang="fr-FR" b="1" dirty="0" smtClean="0"/>
              <a:t>Faculté SNV-STU</a:t>
            </a:r>
          </a:p>
          <a:p>
            <a:r>
              <a:rPr lang="fr-FR" b="1" dirty="0" smtClean="0"/>
              <a:t>Département de Biologie</a:t>
            </a:r>
          </a:p>
          <a:p>
            <a:r>
              <a:rPr lang="fr-FR" b="1" dirty="0" smtClean="0"/>
              <a:t>Master 1: Biochimie Appliquée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95135"/>
            <a:ext cx="8460432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r-FR" sz="2200" b="1" dirty="0" smtClean="0">
                <a:latin typeface="+mj-lt"/>
                <a:ea typeface="Calibri" pitchFamily="34" charset="0"/>
                <a:cs typeface="Arial" pitchFamily="34" charset="0"/>
              </a:rPr>
              <a:t>La filtration glomérulaire s’effectue au niveau du corpuscule de Malpighi</a:t>
            </a: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fr-FR" sz="2200" b="1" dirty="0" smtClean="0">
                <a:latin typeface="+mj-lt"/>
                <a:ea typeface="Calibri" pitchFamily="34" charset="0"/>
                <a:cs typeface="Arial" pitchFamily="34" charset="0"/>
              </a:rPr>
              <a:t>La filtration glomérulaire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est purement passive,</a:t>
            </a:r>
            <a:r>
              <a:rPr kumimoji="0" lang="fr-FR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endParaRPr kumimoji="0" lang="fr-F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Seules les formes libres passent, celles liées aux protéines plasmatiques ne passent pas. </a:t>
            </a:r>
          </a:p>
          <a:p>
            <a:pPr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r-FR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Filtrat = </a:t>
            </a:r>
            <a:r>
              <a:rPr lang="fr-FR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urine primitive </a:t>
            </a:r>
            <a:r>
              <a:rPr lang="fr-FR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même composition que le plasma sans les prot</a:t>
            </a:r>
            <a:r>
              <a:rPr lang="fr-FR" sz="2200" b="1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ines.</a:t>
            </a:r>
          </a:p>
          <a:p>
            <a:pPr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Le taux de filtration glomérulaire est de 100 à 120 </a:t>
            </a:r>
            <a:r>
              <a:rPr lang="fr-FR" sz="2200" b="1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/min</a:t>
            </a:r>
          </a:p>
          <a:p>
            <a:pPr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Chez l’adulte environ 180L sont filtrés chaque jours</a:t>
            </a:r>
          </a:p>
          <a:p>
            <a:pPr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L’urine primitive est réabsorbée (99% de filtrat) par la suite dans les tubules menant à la production d’</a:t>
            </a:r>
            <a:r>
              <a:rPr lang="fr-FR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urine définitive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d’environ 1,5 L par jours. </a:t>
            </a:r>
            <a:endParaRPr lang="fr-FR" sz="2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fr-F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fr-F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6024" y="1886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4.2. La réabsorption tubulaire</a:t>
            </a:r>
            <a:endParaRPr lang="fr-FR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5536" y="1268703"/>
            <a:ext cx="8352928" cy="460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Elle se produit d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que le filtrat arrive dans le tubule contourn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proximal(TCP). </a:t>
            </a: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m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canismes de r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absorption varient selon les mol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cules</a:t>
            </a:r>
            <a:r>
              <a:rPr lang="fr-FR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fr-F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une r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absorption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passive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(eau, Anions:</a:t>
            </a:r>
            <a:r>
              <a:rPr kumimoji="0" lang="fr-FR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Cl-, HCO</a:t>
            </a:r>
            <a:r>
              <a:rPr kumimoji="0" lang="fr-FR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2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Une réabsorption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active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(transporteurs membranaires)</a:t>
            </a:r>
            <a:r>
              <a:rPr kumimoji="0" lang="fr-FR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(glucose, acides amin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s, acides lactique,</a:t>
            </a:r>
            <a:r>
              <a:rPr kumimoji="0" lang="fr-FR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vi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tamines</a:t>
            </a:r>
            <a:r>
              <a:rPr lang="fr-FR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ions: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Na+,</a:t>
            </a:r>
            <a:r>
              <a:rPr kumimoji="0" lang="fr-FR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K+,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ions et l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eau sont r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absorb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selon une r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gulation qui permet d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assurer l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hom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ostasie du milieu int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089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63688" y="6093296"/>
            <a:ext cx="561662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Réabsorption tubulaire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260648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4.3. La sécrétion tubulaire</a:t>
            </a:r>
            <a:endParaRPr lang="fr-FR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860514"/>
            <a:ext cx="82089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Le processus de sécrétion tubulaire est un transport actif, (transporteurs), des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capillaires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péritubulaires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  vers la lumière du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tubule rénal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;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Le liquide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péritubulaire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est constitué du sang déjà filtré au niveau du glomérule où il s'est appauvri en diverses substances de faible poids moléculaire.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+mj-lt"/>
                <a:ea typeface="Calibri" pitchFamily="34" charset="0"/>
                <a:cs typeface="Arial" pitchFamily="34" charset="0"/>
              </a:rPr>
              <a:t>Élimination de certaines substances qui ne sont pas filtrées : telles que des médicaments ou des toxines, et rajout de substances telles que H+, K+, selon les besoins de l'homéostasie.</a:t>
            </a: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l="43327" t="51255" r="28043" b="10251"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>
          <a:xfrm>
            <a:off x="1691680" y="3573016"/>
            <a:ext cx="2016224" cy="720080"/>
          </a:xfrm>
          <a:prstGeom prst="ellipse">
            <a:avLst/>
          </a:prstGeom>
          <a:noFill/>
          <a:ln w="5715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7092280" y="4149080"/>
            <a:ext cx="1979712" cy="864096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980728"/>
            <a:ext cx="835292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 smtClean="0"/>
              <a:t>Cet organe assure la filtration du sang et l’évacuation via l’urine des déchets du corps. Il est aussi responsable de nombreux éléments essentiels à la stabilité de l’organisme. </a:t>
            </a:r>
            <a:endParaRPr lang="fr-FR" sz="2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33265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Fonctions et rôles des reins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564904"/>
            <a:ext cx="950505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fr-FR" sz="2200" b="1" dirty="0" smtClean="0"/>
              <a:t>La formation de l’urine permet : </a:t>
            </a:r>
          </a:p>
          <a:p>
            <a:pPr marL="457200" indent="-457200">
              <a:lnSpc>
                <a:spcPct val="150000"/>
              </a:lnSpc>
            </a:pPr>
            <a:r>
              <a:rPr lang="fr-FR" sz="2200" b="1" dirty="0" smtClean="0"/>
              <a:t>1. l’Elimination des déchets de l’organisme et des toxines 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/>
              <a:t>2. Le maintien de la composition du milieu intérieur 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/>
              <a:t>3. d’Assurer la stabilité des concentrations des minéraux (Na+, K+)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/>
              <a:t>4. La régulation de la pression artérielle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39552" y="573325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La fonction exocrine est sous dépendance d’hormones, notamment l’ADH (hypophyse), l’aldostérone (surrénale) et la rénine</a:t>
            </a:r>
            <a:endParaRPr lang="fr-FR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475656" y="260648"/>
            <a:ext cx="554461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Régulation  hormonale</a:t>
            </a:r>
            <a:endParaRPr lang="fr-FR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24744"/>
            <a:ext cx="75729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Deux hormones principales interviennent dans la r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gulation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fr-FR" sz="2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1520" y="1700808"/>
            <a:ext cx="889248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Antidiur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tique hormone (ADH)=Vasopressine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secr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par l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hypophyse, stimule la r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absorption de l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eau au niveau du tube contourn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distal et tube collecteur. Un d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ficit de sa synth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ou de r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ponse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cette hormone entraine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diab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 insipide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caract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ris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par une sensation intense de soif et de graves pertes hydriques</a:t>
            </a:r>
            <a:endParaRPr kumimoji="0" lang="fr-F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22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ldost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rone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s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par la glande surr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nale, augmente la r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absorption tubulaire de Na.</a:t>
            </a:r>
            <a:endParaRPr kumimoji="0" lang="fr-F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87329"/>
            <a:ext cx="84604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Rénine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dirty="0" smtClean="0"/>
              <a:t>Hormone produite par les reins en réponse à une baisse de la PA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dirty="0" smtClean="0"/>
              <a:t>Entraine la transformation  de l’</a:t>
            </a:r>
            <a:r>
              <a:rPr lang="fr-FR" sz="2000" b="1" dirty="0" err="1" smtClean="0"/>
              <a:t>angiotensinogène</a:t>
            </a:r>
            <a:r>
              <a:rPr lang="fr-FR" sz="2000" b="1" dirty="0" smtClean="0"/>
              <a:t> en angiotensine I qui devient angiotensine II qui stimule la sécrétion de l’aldostérone.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dirty="0" smtClean="0"/>
              <a:t>↑ PA (vasoconstricteur et ↑aldostérone)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83568" y="2852936"/>
            <a:ext cx="6762750" cy="2952328"/>
            <a:chOff x="683568" y="2852936"/>
            <a:chExt cx="6762750" cy="295232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11089" b="58338"/>
            <a:stretch>
              <a:fillRect/>
            </a:stretch>
          </p:blipFill>
          <p:spPr bwMode="auto">
            <a:xfrm>
              <a:off x="683568" y="2852936"/>
              <a:ext cx="6762750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716016" y="5157192"/>
              <a:ext cx="1584176" cy="6480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rgbClr val="FF0000"/>
                  </a:solidFill>
                </a:rPr>
                <a:t>PA</a:t>
              </a:r>
              <a:r>
                <a:rPr lang="fr-FR" sz="2400" b="1" dirty="0" smtClean="0">
                  <a:solidFill>
                    <a:srgbClr val="FF0000"/>
                  </a:solidFill>
                  <a:sym typeface="Symbol"/>
                </a:rPr>
                <a:t>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03648" y="2132856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Merci pour votre attention</a:t>
            </a:r>
            <a:endParaRPr lang="fr-FR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792071"/>
            <a:ext cx="8604448" cy="20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200" b="1" dirty="0" smtClean="0"/>
              <a:t>Chaque cellule rejette ses déchets dans le courant sanguin qui les transporte aux organes d'excrétion: les reins, les poumons, la peau et le tube digestif. Ces organes se chargent de les éliminer hors du corps.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3212976"/>
            <a:ext cx="8568952" cy="206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 smtClean="0"/>
              <a:t>Une accumulation importante de déchets dans les cellules provoque rapidement leur empoisonnement et leur asphyxie, car elles deviennent alors incapables d'absorber des aliments ou de l'oxygène. </a:t>
            </a:r>
            <a:endParaRPr lang="fr-FR" sz="2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33265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Introduction 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980728"/>
            <a:ext cx="8352928" cy="256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200" b="1" dirty="0" smtClean="0"/>
              <a:t>Organe vital (deux reins : </a:t>
            </a:r>
            <a:r>
              <a:rPr lang="fr-FR" sz="2200" b="1" dirty="0" smtClean="0">
                <a:sym typeface="Symbol"/>
              </a:rPr>
              <a:t></a:t>
            </a:r>
            <a:r>
              <a:rPr lang="fr-FR" sz="2200" b="1" dirty="0" smtClean="0"/>
              <a:t> 150g/rein, 12cm H/6cm L);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200" b="1" dirty="0" smtClean="0"/>
              <a:t>Se situent sous les côtes, de part et d’autre de la colonne vertébrale ; Position: Postérieure , derrière le péritoine;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200" b="1" dirty="0" smtClean="0"/>
              <a:t> sur le pôle supérieur, repose la surrénale.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fr-FR" sz="2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5496" y="33265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Les reins : Anatomie fonctionnelle 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3356992"/>
            <a:ext cx="88569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b="1" dirty="0" smtClean="0"/>
              <a:t>Le rein est formé de 2 zones distinctes :</a:t>
            </a:r>
          </a:p>
          <a:p>
            <a:pPr algn="just"/>
            <a:r>
              <a:rPr lang="fr-FR" sz="2200" b="1" dirty="0" smtClean="0"/>
              <a:t> </a:t>
            </a:r>
          </a:p>
          <a:p>
            <a:pPr algn="just">
              <a:lnSpc>
                <a:spcPct val="150000"/>
              </a:lnSpc>
            </a:pPr>
            <a:r>
              <a:rPr lang="fr-FR" sz="2200" b="1" dirty="0" smtClean="0">
                <a:solidFill>
                  <a:schemeClr val="bg2">
                    <a:lumMod val="50000"/>
                  </a:schemeClr>
                </a:solidFill>
              </a:rPr>
              <a:t>-Le cortex </a:t>
            </a:r>
            <a:r>
              <a:rPr lang="fr-FR" sz="2200" b="1" dirty="0" smtClean="0"/>
              <a:t>: périphérique</a:t>
            </a:r>
          </a:p>
          <a:p>
            <a:pPr algn="just">
              <a:lnSpc>
                <a:spcPct val="150000"/>
              </a:lnSpc>
            </a:pPr>
            <a:r>
              <a:rPr lang="fr-FR" sz="2200" b="1" dirty="0" smtClean="0">
                <a:solidFill>
                  <a:schemeClr val="bg2">
                    <a:lumMod val="50000"/>
                  </a:schemeClr>
                </a:solidFill>
              </a:rPr>
              <a:t>-La médullaire</a:t>
            </a:r>
            <a:r>
              <a:rPr lang="fr-FR" sz="2200" b="1" dirty="0" smtClean="0"/>
              <a:t> : profonde centrale. Elle est formée de zones triangulaires : </a:t>
            </a:r>
            <a:r>
              <a:rPr lang="fr-FR" sz="2200" b="1" dirty="0" smtClean="0">
                <a:solidFill>
                  <a:schemeClr val="accent5">
                    <a:lumMod val="75000"/>
                  </a:schemeClr>
                </a:solidFill>
              </a:rPr>
              <a:t>les pyramides de Malpighi</a:t>
            </a:r>
            <a:r>
              <a:rPr lang="fr-FR" sz="2200" b="1" dirty="0" smtClean="0"/>
              <a:t>. Leur base est tournée vers le cortex.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805" t="17578" r="23133" b="6250"/>
          <a:stretch>
            <a:fillRect/>
          </a:stretch>
        </p:blipFill>
        <p:spPr bwMode="auto">
          <a:xfrm>
            <a:off x="539552" y="0"/>
            <a:ext cx="828092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763688" y="5949280"/>
            <a:ext cx="561662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Situation des reins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s fonctions du rein"/>
          <p:cNvPicPr>
            <a:picLocks noChangeAspect="1" noChangeArrowheads="1"/>
          </p:cNvPicPr>
          <p:nvPr/>
        </p:nvPicPr>
        <p:blipFill>
          <a:blip r:embed="rId2" cstate="print"/>
          <a:srcRect t="9110"/>
          <a:stretch>
            <a:fillRect/>
          </a:stretch>
        </p:blipFill>
        <p:spPr bwMode="auto">
          <a:xfrm>
            <a:off x="0" y="-27384"/>
            <a:ext cx="9144000" cy="6192688"/>
          </a:xfrm>
          <a:prstGeom prst="rect">
            <a:avLst/>
          </a:prstGeom>
          <a:noFill/>
        </p:spPr>
      </p:pic>
      <p:sp>
        <p:nvSpPr>
          <p:cNvPr id="3" name="Ellipse 2"/>
          <p:cNvSpPr/>
          <p:nvPr/>
        </p:nvSpPr>
        <p:spPr>
          <a:xfrm>
            <a:off x="251520" y="1268760"/>
            <a:ext cx="1440160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35496" y="4437112"/>
            <a:ext cx="2088232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763688" y="6237312"/>
            <a:ext cx="561662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Un rein en coupe 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1520" y="1886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L’unité fonctionnelle des reins : </a:t>
            </a: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 Néphron</a:t>
            </a:r>
            <a:endParaRPr lang="fr-FR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7504" y="4138412"/>
            <a:ext cx="345638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/>
              <a:t>Chaque rein est constitué d’un million de néphrons.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/>
              <a:t>Deux parties principales dans le néphron : </a:t>
            </a: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glomérule rénal </a:t>
            </a:r>
            <a:r>
              <a:rPr lang="fr-FR" sz="2000" b="1" dirty="0" smtClean="0"/>
              <a:t>et </a:t>
            </a:r>
            <a:r>
              <a:rPr lang="fr-FR" sz="2000" b="1" dirty="0" smtClean="0">
                <a:solidFill>
                  <a:srgbClr val="C00000"/>
                </a:solidFill>
              </a:rPr>
              <a:t>tubule rénal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b="11893"/>
          <a:stretch>
            <a:fillRect/>
          </a:stretch>
        </p:blipFill>
        <p:spPr bwMode="auto">
          <a:xfrm>
            <a:off x="3528504" y="2079346"/>
            <a:ext cx="5580000" cy="466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33843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courbée vers le bas 6"/>
          <p:cNvSpPr/>
          <p:nvPr/>
        </p:nvSpPr>
        <p:spPr>
          <a:xfrm rot="1854479">
            <a:off x="3280358" y="831865"/>
            <a:ext cx="1586609" cy="736535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220072" y="2817040"/>
            <a:ext cx="1224000" cy="972000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72200" y="2060848"/>
            <a:ext cx="1152000" cy="540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779912" y="2033084"/>
            <a:ext cx="1152000" cy="540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7992000" y="5589240"/>
            <a:ext cx="1152000" cy="540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491880" y="5949280"/>
            <a:ext cx="2644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 Néphron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l="29453" t="51255" r="28019" b="8787"/>
          <a:stretch>
            <a:fillRect/>
          </a:stretch>
        </p:blipFill>
        <p:spPr bwMode="auto">
          <a:xfrm>
            <a:off x="144016" y="836712"/>
            <a:ext cx="882047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51520" y="1886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Excrétion rénale</a:t>
            </a:r>
            <a:endParaRPr lang="fr-FR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l="20971" t="29498" r="22451" b="2720"/>
          <a:stretch>
            <a:fillRect/>
          </a:stretch>
        </p:blipFill>
        <p:spPr bwMode="auto">
          <a:xfrm>
            <a:off x="4212488" y="1124744"/>
            <a:ext cx="4752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910470"/>
            <a:ext cx="3851920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C’est un processus de filtration du sang (</a:t>
            </a:r>
            <a:r>
              <a:rPr kumimoji="0" lang="fr-FR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ultrafiltation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) des capillaires</a:t>
            </a:r>
            <a:r>
              <a:rPr kumimoji="0" lang="fr-FR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glomérulaires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induisant la formation de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l’urine primitive. </a:t>
            </a: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200" b="1" dirty="0" smtClean="0">
                <a:latin typeface="+mj-lt"/>
                <a:ea typeface="Calibri" pitchFamily="34" charset="0"/>
                <a:cs typeface="Arial" pitchFamily="34" charset="0"/>
              </a:rPr>
              <a:t>La barrière de filtration du glomérule est composée de:</a:t>
            </a:r>
          </a:p>
          <a:p>
            <a:pPr lvl="1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L’endothélium,</a:t>
            </a:r>
          </a:p>
          <a:p>
            <a:pPr lvl="1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200" b="1" dirty="0" smtClean="0">
                <a:solidFill>
                  <a:srgbClr val="FF6600"/>
                </a:solidFill>
                <a:latin typeface="+mj-lt"/>
                <a:ea typeface="Calibri" pitchFamily="34" charset="0"/>
                <a:cs typeface="Arial" pitchFamily="34" charset="0"/>
              </a:rPr>
              <a:t>Membrane basale;</a:t>
            </a:r>
          </a:p>
          <a:p>
            <a:pPr lvl="1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Fentes de filtration.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20" y="260648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4.1. la filtration glomérulaire</a:t>
            </a:r>
            <a:endParaRPr lang="fr-FR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932040" y="1628800"/>
            <a:ext cx="1512168" cy="648072"/>
          </a:xfrm>
          <a:prstGeom prst="ellipse">
            <a:avLst/>
          </a:prstGeom>
          <a:noFill/>
          <a:ln w="57150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948264" y="1484784"/>
            <a:ext cx="1296144" cy="944488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788024" y="5157192"/>
            <a:ext cx="1512168" cy="648072"/>
          </a:xfrm>
          <a:prstGeom prst="ellipse">
            <a:avLst/>
          </a:prstGeom>
          <a:noFill/>
          <a:ln w="5715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ème1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460</TotalTime>
  <Words>600</Words>
  <Application>Microsoft Office PowerPoint</Application>
  <PresentationFormat>Affichage à l'écran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Thème1</vt:lpstr>
      <vt:lpstr>Aspect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Lenovo</dc:creator>
  <cp:lastModifiedBy>Lenovo</cp:lastModifiedBy>
  <cp:revision>18</cp:revision>
  <dcterms:created xsi:type="dcterms:W3CDTF">2023-08-28T13:24:04Z</dcterms:created>
  <dcterms:modified xsi:type="dcterms:W3CDTF">2023-11-24T15:56:00Z</dcterms:modified>
</cp:coreProperties>
</file>