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6" r:id="rId2"/>
  </p:sldMasterIdLst>
  <p:notesMasterIdLst>
    <p:notesMasterId r:id="rId19"/>
  </p:notesMasterIdLst>
  <p:sldIdLst>
    <p:sldId id="305" r:id="rId3"/>
    <p:sldId id="309" r:id="rId4"/>
    <p:sldId id="310" r:id="rId5"/>
    <p:sldId id="341" r:id="rId6"/>
    <p:sldId id="313" r:id="rId7"/>
    <p:sldId id="329" r:id="rId8"/>
    <p:sldId id="320" r:id="rId9"/>
    <p:sldId id="321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07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80" d="100"/>
          <a:sy n="80" d="100"/>
        </p:scale>
        <p:origin x="-5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FEAE4-8C0A-4A13-9BD4-6E5BE895BF1C}" type="datetimeFigureOut">
              <a:rPr lang="fr-FR" smtClean="0"/>
              <a:t>19/10/2024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F3F0F-33F2-459A-B311-581AAACAD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39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F3F0F-33F2-459A-B311-581AAACAD9D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59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297F-AFC1-455C-8058-A61372592C59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909C-E1EB-4BC8-A5D9-3B06F639B67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766356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25C25-8FFE-4B4C-8F2B-266285175DD8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FCD5-6BB6-42F8-A64A-E85F9ADB3F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0554820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899A-5D89-47AD-9E94-D552E28F922D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776D-5AF3-4582-8959-6DC54E06C8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476299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81829-4A07-4C39-B51F-9868E5BEF97D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909C-E1EB-4BC8-A5D9-3B06F639B679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86509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CE21-93B0-4C50-BC00-235085B3111C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F0FD-B41A-417E-8F5A-A92CAD9C45C5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61008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D810-E8D0-4ED2-9707-CC270E5F6CA3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5A08-75F4-480D-813D-EEBBC7E08795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9295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E16F-AE92-43C6-B8B9-DB6B4E7DC3BC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5BA4-23EC-4FFE-842E-E57787CFEBD6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83920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5971-C8B5-413F-BA90-BCA0ECA8303E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98B4-88DF-476D-A25A-B5F5A708DE4B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30135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95BA-A5DC-49CC-B1AA-E04F2FA54F14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B124-7C68-4E7E-93FF-09D14E237A4D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27460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2C6D-D2EF-447D-9CB1-96AC89B085E3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2E37-3109-428F-BFD1-EA40751681C6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82720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1F82-62A2-428C-8140-56E19CDF15F6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6501-6560-4AE9-BAD8-77324CEE3CF0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86193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E430-7B0B-4D73-9B42-6C4D8EC64A53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F0FD-B41A-417E-8F5A-A92CAD9C45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332437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81B9-9FC4-47A3-8DE1-4FF3AC846EFF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0CB1-D788-4A5A-897A-F5F8CD51E4D8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77187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1848-4938-48AA-9A3D-271B609DBDE2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FCD5-6BB6-42F8-A64A-E85F9ADB3FD7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31225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4E93-BB34-421A-B790-27CD4FDAFBBE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776D-5AF3-4582-8959-6DC54E06C8DA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68291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389D-BB98-4B9C-896E-55CD3EAA5EA9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45A08-75F4-480D-813D-EEBBC7E0879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277408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0FB9-633A-4E1D-B44D-C777B975A5A5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85BA4-23EC-4FFE-842E-E57787CFEBD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02290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241E-1A8B-47F2-B25B-63B861267EF4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98B4-88DF-476D-A25A-B5F5A708DE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548764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EB71-ACE5-4283-B554-8FBC99D4A799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B124-7C68-4E7E-93FF-09D14E237A4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0899339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DAA2-2EF3-4ECA-A5D7-5912785BB297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2E37-3109-428F-BFD1-EA40751681C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665280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3414-9B63-423C-8F95-40E72165671F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6501-6560-4AE9-BAD8-77324CEE3CF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555314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1526-EF85-472A-B947-1485B0A50D5C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0CB1-D788-4A5A-897A-F5F8CD51E4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921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A951B2-E959-4101-835A-9B150A99494D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254882-CCC3-406E-BD51-6A7912651A7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0F0F3E-8EE6-4AA7-8164-B275399AADFA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254882-CCC3-406E-BD51-6A7912651A74}" type="slidenum">
              <a:rPr lang="fr-F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dissolve/>
  </p:transition>
  <p:timing>
    <p:tnLst>
      <p:par>
        <p:cTn id="1" dur="indefinite" restart="never" nodeType="tmRoot"/>
      </p:par>
    </p:tnLst>
  </p:timing>
  <p:hf hdr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hoto\Photo portable\picture\attachmentD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500313" y="2214563"/>
            <a:ext cx="5929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ar-SA" sz="5400" b="1" i="1">
                <a:latin typeface="Cambria" pitchFamily="18" charset="0"/>
                <a:ea typeface="Calibri" pitchFamily="34" charset="0"/>
              </a:rPr>
              <a:t>بسم الله الرحمان الرحيم</a:t>
            </a:r>
            <a:endParaRPr lang="en-US" sz="5400">
              <a:latin typeface="Arial" charset="0"/>
              <a:ea typeface="Calibri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3BEE8-C40C-4AE7-9A06-9F7CF227ECEB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92E37-3109-428F-BFD1-EA40751681C6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5903" y="332656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Ore </a:t>
            </a:r>
            <a:r>
              <a:rPr lang="en-US" sz="2400" dirty="0">
                <a:solidFill>
                  <a:prstClr val="black"/>
                </a:solidFill>
              </a:rPr>
              <a:t>is a mineral substance that bathes in a sterile substance called gangue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ores that are found in nature are in the </a:t>
            </a:r>
            <a:r>
              <a:rPr lang="en-US" sz="2400" dirty="0" smtClean="0">
                <a:solidFill>
                  <a:prstClr val="black"/>
                </a:solidFill>
              </a:rPr>
              <a:t>form: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</a:rPr>
              <a:t>ofoxides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(Fe203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carbonates </a:t>
            </a:r>
            <a:r>
              <a:rPr lang="en-US" sz="2400" dirty="0">
                <a:solidFill>
                  <a:prstClr val="black"/>
                </a:solidFill>
              </a:rPr>
              <a:t>(CaCo3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sulfides 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PbS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silicates </a:t>
            </a:r>
            <a:r>
              <a:rPr lang="en-US" sz="2400" dirty="0">
                <a:solidFill>
                  <a:prstClr val="black"/>
                </a:solidFill>
              </a:rPr>
              <a:t>(Al4(SiO4</a:t>
            </a:r>
            <a:r>
              <a:rPr lang="en-US" sz="2400" dirty="0" smtClean="0">
                <a:solidFill>
                  <a:prstClr val="black"/>
                </a:solidFill>
              </a:rPr>
              <a:t>)).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possibility of economic exploitation of an ore depends on the content of the base metal</a:t>
            </a:r>
            <a:r>
              <a:rPr lang="en-US" sz="2400" dirty="0" smtClean="0">
                <a:solidFill>
                  <a:prstClr val="black"/>
                </a:solidFill>
              </a:rPr>
              <a:t>, the abundance the </a:t>
            </a:r>
            <a:r>
              <a:rPr lang="en-US" sz="2400" dirty="0">
                <a:solidFill>
                  <a:prstClr val="black"/>
                </a:solidFill>
              </a:rPr>
              <a:t>rarity of the metal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Industrially</a:t>
            </a:r>
            <a:r>
              <a:rPr lang="en-US" sz="2400" dirty="0">
                <a:solidFill>
                  <a:prstClr val="black"/>
                </a:solidFill>
              </a:rPr>
              <a:t>, an ore is any mineral product from which a metal or alloy can be extracted at a suitable cost price.</a:t>
            </a:r>
            <a:endParaRPr lang="fr-FR" sz="2400" dirty="0" smtClean="0">
              <a:solidFill>
                <a:prstClr val="black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177B95C-73BE-4CDE-AE33-E5B9404B2883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778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6336" y="18864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minimum content of exploitable ores depends essentially on the value of the metal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gold-bearing quartz containing 20g of gold per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tonne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considered a rich ore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rock with 20% iron (10,000 times higher content) is not generally exploited.</a:t>
            </a:r>
            <a:endParaRPr lang="fr-F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62896"/>
            <a:ext cx="3860279" cy="304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24" y="2632415"/>
            <a:ext cx="4032299" cy="30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EC6BB71-E530-4549-8628-78216E437946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11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28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5529" y="188640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ore undergoes a preliminary preparation which consists </a:t>
            </a:r>
            <a:r>
              <a:rPr lang="en-US" sz="2400" dirty="0" smtClean="0">
                <a:solidFill>
                  <a:prstClr val="black"/>
                </a:solidFill>
              </a:rPr>
              <a:t>of: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Crushing</a:t>
            </a:r>
            <a:r>
              <a:rPr lang="en-US" sz="2400" dirty="0" smtClean="0">
                <a:solidFill>
                  <a:prstClr val="black"/>
                </a:solidFill>
              </a:rPr>
              <a:t>: of </a:t>
            </a:r>
            <a:r>
              <a:rPr lang="en-US" sz="2400" dirty="0">
                <a:solidFill>
                  <a:prstClr val="black"/>
                </a:solidFill>
              </a:rPr>
              <a:t>large pieces using a rotary, jaw or hammer crusher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Grinding</a:t>
            </a:r>
            <a:r>
              <a:rPr lang="en-US" sz="2400" dirty="0" smtClean="0">
                <a:solidFill>
                  <a:prstClr val="black"/>
                </a:solidFill>
              </a:rPr>
              <a:t>: to </a:t>
            </a:r>
            <a:r>
              <a:rPr lang="en-US" sz="2400" dirty="0">
                <a:solidFill>
                  <a:prstClr val="black"/>
                </a:solidFill>
              </a:rPr>
              <a:t>obtain even finer ore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prstClr val="black"/>
                </a:solidFill>
              </a:rPr>
              <a:t>Sorting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Washing</a:t>
            </a:r>
            <a:r>
              <a:rPr lang="en-US" sz="2400" dirty="0" smtClean="0">
                <a:solidFill>
                  <a:prstClr val="black"/>
                </a:solidFill>
              </a:rPr>
              <a:t>: of </a:t>
            </a: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ore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by flotation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fr-FR" sz="2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507785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8FE7F5B-10E6-4AC8-8C1F-5B9DE705AD96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729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7849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5 - Extraction of </a:t>
            </a:r>
            <a:r>
              <a:rPr lang="en-US" sz="3600" b="1" dirty="0" smtClean="0">
                <a:solidFill>
                  <a:prstClr val="black"/>
                </a:solidFill>
              </a:rPr>
              <a:t>metals</a:t>
            </a:r>
          </a:p>
          <a:p>
            <a:pPr algn="just"/>
            <a:endParaRPr lang="en-US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To </a:t>
            </a:r>
            <a:r>
              <a:rPr lang="en-US" sz="2400" dirty="0">
                <a:solidFill>
                  <a:prstClr val="black"/>
                </a:solidFill>
              </a:rPr>
              <a:t>extract metals from ores, the following operations are applied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</a:rPr>
              <a:t>Thermal treatments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</a:rPr>
              <a:t>Chemical treatments</a:t>
            </a: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use of one or the other depends on the chemical composition of the ore and the nature of its gangue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In </a:t>
            </a:r>
            <a:r>
              <a:rPr lang="en-US" sz="2400" dirty="0">
                <a:solidFill>
                  <a:prstClr val="black"/>
                </a:solidFill>
              </a:rPr>
              <a:t>general, the treatments are carried out in high-temperature furnaces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operation consists of ensuring on the one hand the fusion of the ore and on the other hand the elimination of unwanted elements through contact with agents added voluntarily.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0B597C2-A96C-43AC-8881-6221CB583304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13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8784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903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</a:rPr>
              <a:t>		</a:t>
            </a:r>
            <a:endParaRPr lang="fr-FR" dirty="0">
              <a:solidFill>
                <a:prstClr val="black"/>
              </a:solidFill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Reduction applied to oxide ores, under the effect of heat, the carbon and the oxide combine, releasing the metal and carbon dioxide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 algn="just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example: Fe2 03 + 3 CO —► 2Fe + 3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C02</a:t>
            </a:r>
          </a:p>
          <a:p>
            <a:pPr lvl="1" algn="just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Roasting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consists of heating sulfide ores. By this operation, the sulfides are transformed into oxides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0100" lvl="1" indent="-342900" algn="just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Calcination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consists of heating carbonate ores away from the air. By this operation, the carbonates are transformed into oxides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 algn="just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example: CaCO3 —►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CO2</a:t>
            </a:r>
            <a:endParaRPr lang="fr-FR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1AD43DB-B8F6-4ECC-83DA-7A67A965EFC5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120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oxides obtained by these methods are treated by reduction to extract the metal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processed metals are not pure and must undergo chemical or electrochemical refining operations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metals obtained are then prepared in various commercial forms by the following processes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Plastic deformation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Rolling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Drawing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Casting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Machining</a:t>
            </a:r>
            <a:endParaRPr lang="fr-F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005C3C1-B758-4862-91F9-5EE98F241338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15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765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492896"/>
            <a:ext cx="5616624" cy="244827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ransparent" pitchFamily="2" charset="-78"/>
              </a:rPr>
              <a:t>THANK YOU FOR YOUR ATTENTION</a:t>
            </a:r>
            <a:endParaRPr lang="fr-FR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884ED97-808D-4A4A-A413-05BAFF460A1B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9287"/>
            <a:ext cx="8229600" cy="5832648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fr-FR" sz="2400" dirty="0" smtClean="0"/>
              <a:t>République Algérienne Démocratique et Populaire</a:t>
            </a:r>
            <a:br>
              <a:rPr lang="fr-FR" sz="2400" dirty="0" smtClean="0"/>
            </a:br>
            <a:r>
              <a:rPr lang="fr-FR" sz="1800" dirty="0" smtClean="0"/>
              <a:t>Ministère de l’Enseignement Supérieur et de la Recherche Scientifique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2800" dirty="0" smtClean="0"/>
              <a:t>Université </a:t>
            </a:r>
            <a:r>
              <a:rPr lang="fr-FR" sz="2800" dirty="0"/>
              <a:t>Abou Bekr Belkaid </a:t>
            </a:r>
            <a:r>
              <a:rPr lang="fr-FR" sz="2800" dirty="0" smtClean="0"/>
              <a:t>Tlemcen</a:t>
            </a: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Faculté </a:t>
            </a:r>
            <a:r>
              <a:rPr lang="fr-FR" sz="4000" dirty="0"/>
              <a:t>de Technologie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>Département GM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>
                <a:solidFill>
                  <a:srgbClr val="0070C0"/>
                </a:solidFill>
              </a:rPr>
              <a:t>L2</a:t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4000" dirty="0" smtClean="0">
                <a:solidFill>
                  <a:srgbClr val="0070C0"/>
                </a:solidFill>
              </a:rPr>
              <a:t/>
            </a:r>
            <a:br>
              <a:rPr lang="fr-FR" sz="4000" dirty="0" smtClean="0">
                <a:solidFill>
                  <a:srgbClr val="0070C0"/>
                </a:solidFill>
              </a:rPr>
            </a:br>
            <a:r>
              <a:rPr lang="fr-FR" sz="2700" dirty="0" smtClean="0">
                <a:solidFill>
                  <a:srgbClr val="0070C0"/>
                </a:solidFill>
              </a:rPr>
              <a:t>Année universitaire 2024/2025</a:t>
            </a:r>
            <a:endParaRPr lang="fr-FR" sz="2700" dirty="0"/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 rot="8731382">
            <a:off x="6155894" y="3273997"/>
            <a:ext cx="2849563" cy="1828800"/>
            <a:chOff x="1632" y="1248"/>
            <a:chExt cx="2682" cy="2286"/>
          </a:xfrm>
        </p:grpSpPr>
        <p:sp>
          <p:nvSpPr>
            <p:cNvPr id="717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r-FR"/>
            </a:p>
          </p:txBody>
        </p:sp>
        <p:sp>
          <p:nvSpPr>
            <p:cNvPr id="7173" name="AutoShape 6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4 w 21600"/>
                <a:gd name="T1" fmla="*/ 0 h 21600"/>
                <a:gd name="T2" fmla="*/ 1429 w 21600"/>
                <a:gd name="T3" fmla="*/ 627 h 21600"/>
                <a:gd name="T4" fmla="*/ 714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r-FR"/>
            </a:p>
          </p:txBody>
        </p:sp>
        <p:sp>
          <p:nvSpPr>
            <p:cNvPr id="7174" name="AutoShape 7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fr-FR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A89D721-AFD8-4136-82EA-D0A65D3DAC77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90277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850" y="404813"/>
            <a:ext cx="8640763" cy="5721350"/>
          </a:xfrm>
        </p:spPr>
        <p:txBody>
          <a:bodyPr rtlCol="0">
            <a:normAutofit/>
          </a:bodyPr>
          <a:lstStyle/>
          <a:p>
            <a:pPr marL="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r-FR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Chapter</a:t>
            </a: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dalus" pitchFamily="18" charset="-78"/>
                <a:cs typeface="Andalus" pitchFamily="18" charset="-78"/>
              </a:rPr>
              <a:t>1</a:t>
            </a: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endParaRPr lang="fr-FR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 algn="ctr" fontAlgn="auto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r-F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lgerian" pitchFamily="82" charset="0"/>
                <a:cs typeface="Andalus" pitchFamily="18" charset="-78"/>
              </a:rPr>
              <a:t>Materials</a:t>
            </a:r>
            <a:endParaRPr lang="fr-F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lgerian" pitchFamily="82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0E845BA-9CE4-4B9F-970F-6700D396BDE7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799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In nature, matter exists in three physical states (liquid, </a:t>
            </a:r>
            <a:r>
              <a:rPr lang="en-US" dirty="0" smtClean="0">
                <a:solidFill>
                  <a:prstClr val="black"/>
                </a:solidFill>
              </a:rPr>
              <a:t>gas, </a:t>
            </a:r>
            <a:r>
              <a:rPr lang="en-US" dirty="0">
                <a:solidFill>
                  <a:prstClr val="black"/>
                </a:solidFill>
              </a:rPr>
              <a:t>solid).</a:t>
            </a:r>
            <a:endParaRPr lang="fr-FR" dirty="0" smtClean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96012"/>
            <a:ext cx="6768752" cy="537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76" y="764704"/>
            <a:ext cx="430753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D86D454-9562-4403-8A6A-322095E46F7D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382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 </a:t>
            </a:r>
            <a:r>
              <a:rPr lang="fr-FR" sz="2400" b="1" dirty="0" smtClean="0"/>
              <a:t>1- </a:t>
            </a:r>
            <a:r>
              <a:rPr lang="fr-FR" sz="2400" b="1" dirty="0" err="1"/>
              <a:t>Mineral</a:t>
            </a:r>
            <a:r>
              <a:rPr lang="fr-FR" sz="2400" b="1" dirty="0"/>
              <a:t> </a:t>
            </a:r>
            <a:r>
              <a:rPr lang="fr-FR" sz="2400" b="1" dirty="0" err="1"/>
              <a:t>matter</a:t>
            </a:r>
            <a:endParaRPr lang="fr-FR" dirty="0"/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824330" y="714682"/>
            <a:ext cx="1534795" cy="4462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err="1" smtClean="0">
                <a:effectLst/>
                <a:latin typeface="Times New Roman"/>
                <a:ea typeface="Calibri"/>
                <a:cs typeface="Arial"/>
              </a:rPr>
              <a:t>Matter</a:t>
            </a:r>
            <a:endParaRPr lang="fr-FR" sz="2000" dirty="0">
              <a:effectLst/>
              <a:latin typeface="Times New Roman"/>
              <a:ea typeface="Calibri"/>
              <a:cs typeface="Arial"/>
            </a:endParaRPr>
          </a:p>
        </p:txBody>
      </p:sp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866256" y="2001416"/>
            <a:ext cx="1675015" cy="4167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err="1" smtClean="0"/>
              <a:t>Liquid</a:t>
            </a:r>
            <a:endParaRPr lang="fr-FR" sz="2000" dirty="0"/>
          </a:p>
        </p:txBody>
      </p:sp>
      <p:sp>
        <p:nvSpPr>
          <p:cNvPr id="6" name="Zone de texte 3"/>
          <p:cNvSpPr txBox="1">
            <a:spLocks noChangeArrowheads="1"/>
          </p:cNvSpPr>
          <p:nvPr/>
        </p:nvSpPr>
        <p:spPr bwMode="auto">
          <a:xfrm>
            <a:off x="3582853" y="2042292"/>
            <a:ext cx="2083235" cy="4178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effectLst/>
                <a:latin typeface="Times New Roman"/>
                <a:ea typeface="Calibri"/>
                <a:cs typeface="Arial"/>
              </a:rPr>
              <a:t>Solid</a:t>
            </a:r>
            <a:endParaRPr lang="fr-FR" sz="2000" dirty="0">
              <a:effectLst/>
              <a:latin typeface="Times New Roman"/>
              <a:ea typeface="Calibri"/>
              <a:cs typeface="Arial"/>
            </a:endParaRPr>
          </a:p>
        </p:txBody>
      </p:sp>
      <p:sp>
        <p:nvSpPr>
          <p:cNvPr id="7" name="Zone de texte 4"/>
          <p:cNvSpPr txBox="1">
            <a:spLocks noChangeArrowheads="1"/>
          </p:cNvSpPr>
          <p:nvPr/>
        </p:nvSpPr>
        <p:spPr bwMode="auto">
          <a:xfrm>
            <a:off x="6886596" y="2022304"/>
            <a:ext cx="1658248" cy="4178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Gas</a:t>
            </a:r>
            <a:endParaRPr lang="fr-FR" sz="2000" dirty="0">
              <a:effectLst/>
              <a:latin typeface="Times New Roman"/>
              <a:ea typeface="Calibri"/>
              <a:cs typeface="Arial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2532946" y="1151433"/>
            <a:ext cx="1291384" cy="8637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5359125" y="1160958"/>
            <a:ext cx="1527471" cy="863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4" idx="2"/>
          </p:cNvCxnSpPr>
          <p:nvPr/>
        </p:nvCxnSpPr>
        <p:spPr>
          <a:xfrm flipH="1">
            <a:off x="4591070" y="1160958"/>
            <a:ext cx="658" cy="854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726592" y="2708920"/>
            <a:ext cx="3810" cy="198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493405" y="2708919"/>
            <a:ext cx="3810" cy="1987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 de texte 28"/>
          <p:cNvSpPr txBox="1">
            <a:spLocks noChangeArrowheads="1"/>
          </p:cNvSpPr>
          <p:nvPr/>
        </p:nvSpPr>
        <p:spPr bwMode="auto">
          <a:xfrm>
            <a:off x="3275857" y="2907675"/>
            <a:ext cx="2646872" cy="4178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Times New Roman"/>
                <a:ea typeface="Calibri"/>
                <a:cs typeface="Arial"/>
              </a:rPr>
              <a:t>Non-</a:t>
            </a:r>
            <a:r>
              <a:rPr lang="fr-FR" sz="2000" dirty="0" err="1">
                <a:latin typeface="Times New Roman"/>
                <a:ea typeface="Calibri"/>
                <a:cs typeface="Arial"/>
              </a:rPr>
              <a:t>ferrous</a:t>
            </a:r>
            <a:r>
              <a:rPr lang="fr-FR" sz="2000" dirty="0">
                <a:latin typeface="Times New Roman"/>
                <a:ea typeface="Calibri"/>
                <a:cs typeface="Arial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Arial"/>
              </a:rPr>
              <a:t>metals</a:t>
            </a:r>
            <a:endParaRPr lang="fr-FR" sz="2000" dirty="0">
              <a:effectLst/>
              <a:latin typeface="Times New Roman"/>
              <a:ea typeface="Calibri"/>
              <a:cs typeface="Arial"/>
            </a:endParaRPr>
          </a:p>
        </p:txBody>
      </p:sp>
      <p:sp>
        <p:nvSpPr>
          <p:cNvPr id="15" name="Zone de texte 29"/>
          <p:cNvSpPr txBox="1">
            <a:spLocks noChangeArrowheads="1"/>
          </p:cNvSpPr>
          <p:nvPr/>
        </p:nvSpPr>
        <p:spPr bwMode="auto">
          <a:xfrm>
            <a:off x="323528" y="2907675"/>
            <a:ext cx="2431218" cy="4178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err="1">
                <a:latin typeface="Times New Roman"/>
                <a:ea typeface="Calibri"/>
                <a:cs typeface="Arial"/>
              </a:rPr>
              <a:t>Ferrous</a:t>
            </a:r>
            <a:r>
              <a:rPr lang="fr-FR" sz="2000" dirty="0">
                <a:latin typeface="Times New Roman"/>
                <a:ea typeface="Calibri"/>
                <a:cs typeface="Arial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Arial"/>
              </a:rPr>
              <a:t>metals</a:t>
            </a:r>
            <a:endParaRPr lang="fr-FR" sz="2000" dirty="0">
              <a:effectLst/>
              <a:latin typeface="Times New Roman"/>
              <a:ea typeface="Calibri"/>
              <a:cs typeface="Arial"/>
            </a:endParaRPr>
          </a:p>
        </p:txBody>
      </p:sp>
      <p:sp>
        <p:nvSpPr>
          <p:cNvPr id="16" name="Zone de texte 30"/>
          <p:cNvSpPr txBox="1">
            <a:spLocks noChangeArrowheads="1"/>
          </p:cNvSpPr>
          <p:nvPr/>
        </p:nvSpPr>
        <p:spPr bwMode="auto">
          <a:xfrm>
            <a:off x="6297406" y="2907675"/>
            <a:ext cx="2379050" cy="4178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err="1">
                <a:latin typeface="Times New Roman"/>
                <a:ea typeface="Calibri"/>
                <a:cs typeface="Arial"/>
              </a:rPr>
              <a:t>Metalloids</a:t>
            </a:r>
            <a:endParaRPr lang="fr-FR" sz="2000" dirty="0">
              <a:effectLst/>
              <a:latin typeface="Times New Roman"/>
              <a:ea typeface="Calibri"/>
              <a:cs typeface="Arial"/>
            </a:endParaRPr>
          </a:p>
        </p:txBody>
      </p:sp>
      <p:sp>
        <p:nvSpPr>
          <p:cNvPr id="17" name="Zone de texte 31"/>
          <p:cNvSpPr txBox="1">
            <a:spLocks noChangeArrowheads="1"/>
          </p:cNvSpPr>
          <p:nvPr/>
        </p:nvSpPr>
        <p:spPr bwMode="auto">
          <a:xfrm>
            <a:off x="5494548" y="5509101"/>
            <a:ext cx="3613956" cy="7718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err="1">
                <a:latin typeface="Times New Roman"/>
                <a:ea typeface="Calibri"/>
                <a:cs typeface="Arial"/>
              </a:rPr>
              <a:t>Inorganic</a:t>
            </a:r>
            <a:r>
              <a:rPr lang="fr-FR" sz="2000" dirty="0">
                <a:latin typeface="Times New Roman"/>
                <a:ea typeface="Calibri"/>
                <a:cs typeface="Arial"/>
              </a:rPr>
              <a:t> </a:t>
            </a:r>
            <a:r>
              <a:rPr lang="fr-FR" sz="2000" dirty="0" err="1" smtClean="0">
                <a:latin typeface="Times New Roman"/>
                <a:ea typeface="Calibri"/>
                <a:cs typeface="Arial"/>
              </a:rPr>
              <a:t>materials</a:t>
            </a:r>
            <a:endParaRPr lang="fr-FR" sz="2000" dirty="0" smtClean="0">
              <a:latin typeface="Times New Roman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Times New Roman"/>
                <a:ea typeface="Calibri"/>
                <a:cs typeface="Arial"/>
              </a:rPr>
              <a:t>(</a:t>
            </a:r>
            <a:r>
              <a:rPr lang="fr-FR" sz="2000" dirty="0" err="1">
                <a:latin typeface="Times New Roman"/>
                <a:ea typeface="Calibri"/>
                <a:cs typeface="Arial"/>
              </a:rPr>
              <a:t>Artificial</a:t>
            </a:r>
            <a:r>
              <a:rPr lang="fr-FR" sz="2000" dirty="0">
                <a:latin typeface="Times New Roman"/>
                <a:ea typeface="Calibri"/>
                <a:cs typeface="Arial"/>
              </a:rPr>
              <a:t>)</a:t>
            </a:r>
            <a:endParaRPr lang="fr-FR" sz="2000" dirty="0">
              <a:effectLst/>
              <a:latin typeface="Times New Roman"/>
              <a:ea typeface="Calibri"/>
              <a:cs typeface="Arial"/>
            </a:endParaRPr>
          </a:p>
        </p:txBody>
      </p:sp>
      <p:sp>
        <p:nvSpPr>
          <p:cNvPr id="18" name="Zone de texte 288"/>
          <p:cNvSpPr txBox="1">
            <a:spLocks noChangeArrowheads="1"/>
          </p:cNvSpPr>
          <p:nvPr/>
        </p:nvSpPr>
        <p:spPr bwMode="auto">
          <a:xfrm>
            <a:off x="1691680" y="5509101"/>
            <a:ext cx="3348432" cy="7718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err="1">
                <a:latin typeface="Times New Roman"/>
                <a:ea typeface="Calibri"/>
                <a:cs typeface="Arial"/>
              </a:rPr>
              <a:t>Organic</a:t>
            </a:r>
            <a:r>
              <a:rPr lang="fr-FR" sz="2000" dirty="0">
                <a:latin typeface="Times New Roman"/>
                <a:ea typeface="Calibri"/>
                <a:cs typeface="Arial"/>
              </a:rPr>
              <a:t> </a:t>
            </a:r>
            <a:r>
              <a:rPr lang="fr-FR" sz="2000" dirty="0" err="1" smtClean="0">
                <a:latin typeface="Times New Roman"/>
                <a:ea typeface="Calibri"/>
                <a:cs typeface="Arial"/>
              </a:rPr>
              <a:t>materials</a:t>
            </a:r>
            <a:endParaRPr lang="fr-FR" sz="2000" dirty="0" smtClean="0">
              <a:latin typeface="Times New Roman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Times New Roman"/>
                <a:ea typeface="Calibri"/>
                <a:cs typeface="Arial"/>
              </a:rPr>
              <a:t>(</a:t>
            </a:r>
            <a:r>
              <a:rPr lang="fr-FR" sz="2000" dirty="0">
                <a:latin typeface="Times New Roman"/>
                <a:ea typeface="Calibri"/>
                <a:cs typeface="Arial"/>
              </a:rPr>
              <a:t>Natural)</a:t>
            </a:r>
            <a:endParaRPr lang="fr-FR" sz="2000" dirty="0">
              <a:effectLst/>
              <a:latin typeface="Times New Roman"/>
              <a:ea typeface="Calibri"/>
              <a:cs typeface="Arial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8316416" y="3353952"/>
            <a:ext cx="0" cy="21551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5040111" y="3353952"/>
            <a:ext cx="3276305" cy="21551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2499125" y="2708920"/>
            <a:ext cx="42506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 de texte 289"/>
          <p:cNvSpPr txBox="1">
            <a:spLocks noChangeArrowheads="1"/>
          </p:cNvSpPr>
          <p:nvPr/>
        </p:nvSpPr>
        <p:spPr bwMode="auto">
          <a:xfrm>
            <a:off x="483075" y="3479390"/>
            <a:ext cx="184114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fr-FR" sz="2000" dirty="0" err="1">
                <a:latin typeface="Times New Roman"/>
                <a:ea typeface="Calibri"/>
                <a:cs typeface="Arial"/>
              </a:rPr>
              <a:t>Steel</a:t>
            </a:r>
            <a:r>
              <a:rPr lang="fr-FR" sz="2000" dirty="0" smtClean="0">
                <a:latin typeface="Times New Roman"/>
                <a:ea typeface="Calibri"/>
                <a:cs typeface="Arial"/>
              </a:rPr>
              <a:t>,</a:t>
            </a: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fr-FR" sz="2000" dirty="0" err="1" smtClean="0">
                <a:latin typeface="Times New Roman"/>
                <a:ea typeface="Calibri"/>
                <a:cs typeface="Arial"/>
              </a:rPr>
              <a:t>Cast</a:t>
            </a:r>
            <a:r>
              <a:rPr lang="fr-FR" sz="20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fr-FR" sz="2000" dirty="0" err="1">
                <a:latin typeface="Times New Roman"/>
                <a:ea typeface="Calibri"/>
                <a:cs typeface="Arial"/>
              </a:rPr>
              <a:t>iron</a:t>
            </a:r>
            <a:endParaRPr lang="fr-FR" sz="2000" dirty="0">
              <a:effectLst/>
              <a:latin typeface="Times New Roman"/>
              <a:ea typeface="Calibri"/>
              <a:cs typeface="Arial"/>
            </a:endParaRPr>
          </a:p>
        </p:txBody>
      </p:sp>
      <p:sp>
        <p:nvSpPr>
          <p:cNvPr id="23" name="Zone de texte 290"/>
          <p:cNvSpPr txBox="1">
            <a:spLocks noChangeArrowheads="1"/>
          </p:cNvSpPr>
          <p:nvPr/>
        </p:nvSpPr>
        <p:spPr bwMode="auto">
          <a:xfrm>
            <a:off x="3152708" y="3353952"/>
            <a:ext cx="297015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270510" indent="-228600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Times New Roman"/>
                <a:ea typeface="Calibri"/>
                <a:cs typeface="Arial"/>
              </a:rPr>
              <a:t>Basic</a:t>
            </a:r>
            <a:r>
              <a:rPr lang="fr-FR" sz="2000" dirty="0">
                <a:effectLst/>
                <a:latin typeface="Times New Roman"/>
                <a:ea typeface="Calibri"/>
                <a:cs typeface="Arial"/>
              </a:rPr>
              <a:t> </a:t>
            </a:r>
            <a:r>
              <a:rPr lang="fr-FR" sz="2000" dirty="0" smtClean="0">
                <a:effectLst/>
                <a:latin typeface="Times New Roman"/>
                <a:ea typeface="Calibri"/>
                <a:cs typeface="Arial"/>
              </a:rPr>
              <a:t>:Cu</a:t>
            </a:r>
            <a:r>
              <a:rPr lang="fr-FR" sz="2000" dirty="0">
                <a:effectLst/>
                <a:latin typeface="Times New Roman"/>
                <a:ea typeface="Calibri"/>
                <a:cs typeface="Arial"/>
              </a:rPr>
              <a:t>, Pb, Zn, </a:t>
            </a:r>
            <a:r>
              <a:rPr lang="fr-FR" sz="2000" dirty="0" smtClean="0">
                <a:effectLst/>
                <a:latin typeface="Times New Roman"/>
                <a:ea typeface="Calibri"/>
                <a:cs typeface="Arial"/>
              </a:rPr>
              <a:t>Sn</a:t>
            </a:r>
            <a:endParaRPr lang="fr-FR" sz="2000" dirty="0">
              <a:effectLst/>
              <a:latin typeface="Times New Roman"/>
              <a:ea typeface="Calibri"/>
              <a:cs typeface="Arial"/>
            </a:endParaRPr>
          </a:p>
          <a:p>
            <a:pPr marL="270510" indent="-228600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Times New Roman"/>
                <a:ea typeface="Calibri"/>
                <a:cs typeface="Arial"/>
              </a:rPr>
              <a:t>Light   </a:t>
            </a:r>
            <a:r>
              <a:rPr lang="fr-FR" sz="2000" dirty="0" smtClean="0">
                <a:effectLst/>
                <a:latin typeface="Times New Roman"/>
                <a:ea typeface="Calibri"/>
                <a:cs typeface="Arial"/>
              </a:rPr>
              <a:t>:Al</a:t>
            </a:r>
            <a:r>
              <a:rPr lang="fr-FR" sz="2000" dirty="0">
                <a:effectLst/>
                <a:latin typeface="Times New Roman"/>
                <a:ea typeface="Calibri"/>
                <a:cs typeface="Arial"/>
              </a:rPr>
              <a:t>, Mg, Ti</a:t>
            </a:r>
          </a:p>
          <a:p>
            <a:pPr marL="270510" indent="-228600">
              <a:lnSpc>
                <a:spcPct val="115000"/>
              </a:lnSpc>
              <a:spcAft>
                <a:spcPts val="0"/>
              </a:spcAft>
            </a:pPr>
            <a:r>
              <a:rPr lang="fr-FR" sz="2000" dirty="0" err="1">
                <a:latin typeface="Times New Roman"/>
                <a:ea typeface="Calibri"/>
                <a:cs typeface="Arial"/>
              </a:rPr>
              <a:t>Precious</a:t>
            </a:r>
            <a:r>
              <a:rPr lang="fr-FR" sz="2000" dirty="0">
                <a:effectLst/>
                <a:latin typeface="Times New Roman"/>
                <a:ea typeface="Calibri"/>
                <a:cs typeface="Arial"/>
              </a:rPr>
              <a:t> </a:t>
            </a:r>
            <a:r>
              <a:rPr lang="fr-FR" sz="2000" dirty="0" smtClean="0">
                <a:effectLst/>
                <a:latin typeface="Times New Roman"/>
                <a:ea typeface="Calibri"/>
                <a:cs typeface="Arial"/>
              </a:rPr>
              <a:t>:Au</a:t>
            </a:r>
            <a:r>
              <a:rPr lang="fr-FR" sz="2000" dirty="0">
                <a:effectLst/>
                <a:latin typeface="Times New Roman"/>
                <a:ea typeface="Calibri"/>
                <a:cs typeface="Arial"/>
              </a:rPr>
              <a:t>, Ag, Pt</a:t>
            </a:r>
          </a:p>
          <a:p>
            <a:pPr marL="270510" indent="-228600">
              <a:lnSpc>
                <a:spcPct val="115000"/>
              </a:lnSpc>
              <a:spcAft>
                <a:spcPts val="0"/>
              </a:spcAft>
            </a:pPr>
            <a:r>
              <a:rPr lang="fr-FR" sz="2000" dirty="0">
                <a:latin typeface="Times New Roman"/>
                <a:ea typeface="Calibri"/>
                <a:cs typeface="Arial"/>
              </a:rPr>
              <a:t>Rare</a:t>
            </a:r>
            <a:r>
              <a:rPr lang="fr-FR" sz="2000" dirty="0">
                <a:effectLst/>
                <a:latin typeface="Times New Roman"/>
                <a:ea typeface="Calibri"/>
                <a:cs typeface="Arial"/>
              </a:rPr>
              <a:t> </a:t>
            </a:r>
            <a:r>
              <a:rPr lang="fr-FR" sz="2000" dirty="0" smtClean="0">
                <a:effectLst/>
                <a:latin typeface="Times New Roman"/>
                <a:ea typeface="Calibri"/>
                <a:cs typeface="Arial"/>
              </a:rPr>
              <a:t>:Rh, </a:t>
            </a:r>
            <a:r>
              <a:rPr lang="fr-FR" sz="2000" dirty="0">
                <a:effectLst/>
                <a:latin typeface="Times New Roman"/>
                <a:ea typeface="Calibri"/>
                <a:cs typeface="Arial"/>
              </a:rPr>
              <a:t>Be	 </a:t>
            </a:r>
          </a:p>
        </p:txBody>
      </p:sp>
      <p:sp>
        <p:nvSpPr>
          <p:cNvPr id="24" name="Zone de texte 291"/>
          <p:cNvSpPr txBox="1">
            <a:spLocks noChangeArrowheads="1"/>
          </p:cNvSpPr>
          <p:nvPr/>
        </p:nvSpPr>
        <p:spPr bwMode="auto">
          <a:xfrm>
            <a:off x="1403648" y="6237312"/>
            <a:ext cx="3329791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lvl="0" indent="-342900" algn="ctr" rt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fr-FR" sz="2000" dirty="0">
                <a:effectLst/>
                <a:latin typeface="Times New Roman"/>
                <a:ea typeface="Calibri"/>
                <a:cs typeface="Arial"/>
              </a:rPr>
              <a:t>Cuir, Bois, Caoutchouc</a:t>
            </a:r>
          </a:p>
        </p:txBody>
      </p:sp>
      <p:sp>
        <p:nvSpPr>
          <p:cNvPr id="25" name="Zone de texte 292"/>
          <p:cNvSpPr txBox="1">
            <a:spLocks noChangeArrowheads="1"/>
          </p:cNvSpPr>
          <p:nvPr/>
        </p:nvSpPr>
        <p:spPr bwMode="auto">
          <a:xfrm>
            <a:off x="5148064" y="6237312"/>
            <a:ext cx="3456384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lvl="0" indent="-342900" algn="ctr" rtl="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fr-FR" sz="2000" dirty="0">
                <a:effectLst/>
                <a:latin typeface="Times New Roman"/>
                <a:ea typeface="Calibri"/>
                <a:cs typeface="Arial"/>
              </a:rPr>
              <a:t>Béton, Verre, Plastique</a:t>
            </a:r>
          </a:p>
        </p:txBody>
      </p:sp>
      <p:cxnSp>
        <p:nvCxnSpPr>
          <p:cNvPr id="43" name="Connecteur droit 42"/>
          <p:cNvCxnSpPr>
            <a:endCxn id="14" idx="0"/>
          </p:cNvCxnSpPr>
          <p:nvPr/>
        </p:nvCxnSpPr>
        <p:spPr>
          <a:xfrm flipH="1">
            <a:off x="4599293" y="2468580"/>
            <a:ext cx="15458" cy="439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AC1C5-FBEA-4E31-838E-D6825C52F071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MS 371 ( L2 GM 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40512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Mineral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matter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6" name="Image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8784975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7153F35-2F06-4DBF-B485-D6DEB85F8BFC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8141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/>
          </a:p>
          <a:p>
            <a:pPr algn="ctr"/>
            <a:r>
              <a:rPr lang="fr-FR" sz="2400" b="1" dirty="0" smtClean="0"/>
              <a:t>2- Constitution </a:t>
            </a:r>
            <a:r>
              <a:rPr lang="fr-FR" sz="2400" b="1" dirty="0"/>
              <a:t>of </a:t>
            </a:r>
            <a:r>
              <a:rPr lang="fr-FR" sz="2400" b="1" dirty="0" err="1"/>
              <a:t>matter</a:t>
            </a:r>
            <a:endParaRPr lang="fr-FR" sz="2400" b="1" dirty="0" smtClean="0"/>
          </a:p>
          <a:p>
            <a:pPr algn="ctr"/>
            <a:endParaRPr lang="fr-FR" sz="2400" b="1" dirty="0"/>
          </a:p>
          <a:p>
            <a:r>
              <a:rPr lang="en-US" sz="2400" dirty="0"/>
              <a:t>Matter is made up of small particles called “atoms</a:t>
            </a:r>
            <a:r>
              <a:rPr lang="en-US" sz="2400" dirty="0" smtClean="0"/>
              <a:t>.”</a:t>
            </a:r>
          </a:p>
          <a:p>
            <a:endParaRPr lang="fr-FR" sz="2400" dirty="0" smtClean="0"/>
          </a:p>
          <a:p>
            <a:r>
              <a:rPr lang="en-US" sz="2400" dirty="0"/>
              <a:t>It is the smallest part of matter</a:t>
            </a:r>
            <a:r>
              <a:rPr lang="en-US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en-US" sz="2400" dirty="0"/>
              <a:t>It is made up of a nucleus around which electrons gravitate on electronic layers (K, L, M, N, O, P) and which carry a certain number of electrons (2, 8, 16, 32 etc.).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en-US" sz="2400" dirty="0"/>
              <a:t>The peripheral layer is the most important, it defines the chemical properties of the atoms.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BBAC4D6-F94F-46B1-8238-A6F1D6131D4E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67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400" b="1" dirty="0" smtClean="0"/>
              <a:t>2- </a:t>
            </a:r>
            <a:r>
              <a:rPr lang="fr-FR" sz="2400" b="1" dirty="0">
                <a:solidFill>
                  <a:prstClr val="black"/>
                </a:solidFill>
              </a:rPr>
              <a:t>Constitution of </a:t>
            </a:r>
            <a:r>
              <a:rPr lang="fr-FR" sz="2400" b="1" dirty="0" err="1">
                <a:solidFill>
                  <a:prstClr val="black"/>
                </a:solidFill>
              </a:rPr>
              <a:t>matter</a:t>
            </a:r>
            <a:endParaRPr lang="fr-FR" sz="2400" b="1" dirty="0">
              <a:solidFill>
                <a:prstClr val="black"/>
              </a:solidFill>
            </a:endParaRPr>
          </a:p>
          <a:p>
            <a:pPr algn="ctr"/>
            <a:endParaRPr lang="fr-FR" sz="2400" b="1" dirty="0"/>
          </a:p>
          <a:p>
            <a:r>
              <a:rPr lang="fr-FR" sz="2400" dirty="0" smtClean="0"/>
              <a:t>	</a:t>
            </a:r>
            <a:endParaRPr lang="fr-FR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88969"/>
            <a:ext cx="4632825" cy="412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C9BED7-B7DC-412F-9750-7BE43C338FDE}" type="datetime1">
              <a:rPr lang="fr-FR" smtClean="0"/>
              <a:t>19/10/2024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2722"/>
            <a:ext cx="4176464" cy="38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MS 371 ( L2 GM 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4475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332656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	</a:t>
            </a:r>
            <a:r>
              <a:rPr lang="fr-FR" sz="3200" b="1" dirty="0">
                <a:solidFill>
                  <a:prstClr val="black"/>
                </a:solidFill>
              </a:rPr>
              <a:t>3- </a:t>
            </a:r>
            <a:r>
              <a:rPr lang="fr-FR" sz="3200" b="1" dirty="0" smtClean="0">
                <a:solidFill>
                  <a:prstClr val="black"/>
                </a:solidFill>
              </a:rPr>
              <a:t>Ore</a:t>
            </a:r>
          </a:p>
          <a:p>
            <a:endParaRPr lang="fr-FR" sz="3200" b="1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	</a:t>
            </a:r>
            <a:r>
              <a:rPr lang="en-US" sz="2000" dirty="0">
                <a:solidFill>
                  <a:prstClr val="black"/>
                </a:solidFill>
              </a:rPr>
              <a:t>Generally all metals are not found in the native state (pure state) in nature, but in the form of rock, earth, called ore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only a few metals that can be found in pure state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Gold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Mercury (Hg)</a:t>
            </a:r>
            <a:endParaRPr lang="fr-FR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Ore is a combination of a metal or metals with other elements such </a:t>
            </a:r>
            <a:r>
              <a:rPr lang="en-US" sz="2000" dirty="0" smtClean="0">
                <a:solidFill>
                  <a:prstClr val="black"/>
                </a:solidFill>
              </a:rPr>
              <a:t>as: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Oxygen O2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Carbon C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Nitrogen N2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Phosphorus P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Silicium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589C0A6-19D7-46C1-B45C-020FBD21D006}" type="datetime1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19/10/2024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MS 371 ( L2 GM )</a:t>
            </a:r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7B3F0FD-B41A-417E-8F5A-A92CAD9C45C5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9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080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37863</TotalTime>
  <Words>564</Words>
  <Application>Microsoft Office PowerPoint</Application>
  <PresentationFormat>Affichage à l'écran (4:3)</PresentationFormat>
  <Paragraphs>159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Sillage</vt:lpstr>
      <vt:lpstr>1_Sillage</vt:lpstr>
      <vt:lpstr>Présentation PowerPoint</vt:lpstr>
      <vt:lpstr>République Algérienne Démocratique et Populaire Ministère de l’Enseignement Supérieur et de la Recherche Scientifique  Université Abou Bekr Belkaid Tlemcen  Faculté de Technologie   Département GM  L2  Année universitaire 2024/2025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Maintieninfo</cp:lastModifiedBy>
  <cp:revision>131</cp:revision>
  <dcterms:created xsi:type="dcterms:W3CDTF">2011-10-13T20:34:16Z</dcterms:created>
  <dcterms:modified xsi:type="dcterms:W3CDTF">2024-10-19T14:17:28Z</dcterms:modified>
</cp:coreProperties>
</file>