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86" r:id="rId2"/>
  </p:sldMasterIdLst>
  <p:notesMasterIdLst>
    <p:notesMasterId r:id="rId19"/>
  </p:notesMasterIdLst>
  <p:sldIdLst>
    <p:sldId id="305" r:id="rId3"/>
    <p:sldId id="309" r:id="rId4"/>
    <p:sldId id="310" r:id="rId5"/>
    <p:sldId id="341" r:id="rId6"/>
    <p:sldId id="313" r:id="rId7"/>
    <p:sldId id="329" r:id="rId8"/>
    <p:sldId id="320" r:id="rId9"/>
    <p:sldId id="321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07" r:id="rId18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86" autoAdjust="0"/>
  </p:normalViewPr>
  <p:slideViewPr>
    <p:cSldViewPr>
      <p:cViewPr>
        <p:scale>
          <a:sx n="80" d="100"/>
          <a:sy n="80" d="100"/>
        </p:scale>
        <p:origin x="-52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FEAE4-8C0A-4A13-9BD4-6E5BE895BF1C}" type="datetimeFigureOut">
              <a:rPr lang="fr-FR" smtClean="0"/>
              <a:t>19/10/2024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6F3F0F-33F2-459A-B311-581AAACAD9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339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6F3F0F-33F2-459A-B311-581AAACAD9D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1590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0297F-AFC1-455C-8058-A61372592C59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1909C-E1EB-4BC8-A5D9-3B06F639B67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9766356"/>
      </p:ext>
    </p:extLst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25C25-8FFE-4B4C-8F2B-266285175DD8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FCD5-6BB6-42F8-A64A-E85F9ADB3FD7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0554820"/>
      </p:ext>
    </p:extLst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B899A-5D89-47AD-9E94-D552E28F922D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D776D-5AF3-4582-8959-6DC54E06C8DA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2476299"/>
      </p:ext>
    </p:extLst>
  </p:cSld>
  <p:clrMapOvr>
    <a:masterClrMapping/>
  </p:clrMapOvr>
  <p:transition spd="slow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81829-4A07-4C39-B51F-9868E5BEF97D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1909C-E1EB-4BC8-A5D9-3B06F639B679}" type="slidenum">
              <a:rPr lang="fr-FR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‹N°›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186509"/>
      </p:ext>
    </p:extLst>
  </p:cSld>
  <p:clrMapOvr>
    <a:masterClrMapping/>
  </p:clrMapOvr>
  <p:transition spd="slow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ECE21-93B0-4C50-BC00-235085B3111C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3F0FD-B41A-417E-8F5A-A92CAD9C45C5}" type="slidenum">
              <a:rPr lang="fr-FR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‹N°›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561008"/>
      </p:ext>
    </p:extLst>
  </p:cSld>
  <p:clrMapOvr>
    <a:masterClrMapping/>
  </p:clrMapOvr>
  <p:transition spd="slow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7D810-E8D0-4ED2-9707-CC270E5F6CA3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45A08-75F4-480D-813D-EEBBC7E08795}" type="slidenum">
              <a:rPr lang="fr-FR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‹N°›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592950"/>
      </p:ext>
    </p:extLst>
  </p:cSld>
  <p:clrMapOvr>
    <a:masterClrMapping/>
  </p:clrMapOvr>
  <p:transition spd="slow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5E16F-AE92-43C6-B8B9-DB6B4E7DC3BC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85BA4-23EC-4FFE-842E-E57787CFEBD6}" type="slidenum">
              <a:rPr lang="fr-FR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‹N°›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083920"/>
      </p:ext>
    </p:extLst>
  </p:cSld>
  <p:clrMapOvr>
    <a:masterClrMapping/>
  </p:clrMapOvr>
  <p:transition spd="slow"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35971-C8B5-413F-BA90-BCA0ECA8303E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F98B4-88DF-476D-A25A-B5F5A708DE4B}" type="slidenum">
              <a:rPr lang="fr-FR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‹N°›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730135"/>
      </p:ext>
    </p:extLst>
  </p:cSld>
  <p:clrMapOvr>
    <a:masterClrMapping/>
  </p:clrMapOvr>
  <p:transition spd="slow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995BA-A5DC-49CC-B1AA-E04F2FA54F14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0B124-7C68-4E7E-93FF-09D14E237A4D}" type="slidenum">
              <a:rPr lang="fr-FR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‹N°›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527460"/>
      </p:ext>
    </p:extLst>
  </p:cSld>
  <p:clrMapOvr>
    <a:masterClrMapping/>
  </p:clrMapOvr>
  <p:transition spd="slow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62C6D-D2EF-447D-9CB1-96AC89B085E3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92E37-3109-428F-BFD1-EA40751681C6}" type="slidenum">
              <a:rPr lang="fr-FR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‹N°›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182720"/>
      </p:ext>
    </p:extLst>
  </p:cSld>
  <p:clrMapOvr>
    <a:masterClrMapping/>
  </p:clrMapOvr>
  <p:transition spd="slow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51F82-62A2-428C-8140-56E19CDF15F6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36501-6560-4AE9-BAD8-77324CEE3CF0}" type="slidenum">
              <a:rPr lang="fr-FR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‹N°›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586193"/>
      </p:ext>
    </p:extLst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7E430-7B0B-4D73-9B42-6C4D8EC64A53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3F0FD-B41A-417E-8F5A-A92CAD9C45C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9332437"/>
      </p:ext>
    </p:extLst>
  </p:cSld>
  <p:clrMapOvr>
    <a:masterClrMapping/>
  </p:clrMapOvr>
  <p:transition spd="slow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dirty="0" smtClean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C81B9-9FC4-47A3-8DE1-4FF3AC846EFF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70CB1-D788-4A5A-897A-F5F8CD51E4D8}" type="slidenum">
              <a:rPr lang="fr-FR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‹N°›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677187"/>
      </p:ext>
    </p:extLst>
  </p:cSld>
  <p:clrMapOvr>
    <a:masterClrMapping/>
  </p:clrMapOvr>
  <p:transition spd="slow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51848-4938-48AA-9A3D-271B609DBDE2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FCD5-6BB6-42F8-A64A-E85F9ADB3FD7}" type="slidenum">
              <a:rPr lang="fr-FR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‹N°›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331225"/>
      </p:ext>
    </p:extLst>
  </p:cSld>
  <p:clrMapOvr>
    <a:masterClrMapping/>
  </p:clrMapOvr>
  <p:transition spd="slow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84E93-BB34-421A-B790-27CD4FDAFBBE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D776D-5AF3-4582-8959-6DC54E06C8DA}" type="slidenum">
              <a:rPr lang="fr-FR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‹N°›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968291"/>
      </p:ext>
    </p:extLst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C389D-BB98-4B9C-896E-55CD3EAA5EA9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45A08-75F4-480D-813D-EEBBC7E0879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3277408"/>
      </p:ext>
    </p:extLst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B0FB9-633A-4E1D-B44D-C777B975A5A5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85BA4-23EC-4FFE-842E-E57787CFEBD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4302290"/>
      </p:ext>
    </p:extLst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3241E-1A8B-47F2-B25B-63B861267EF4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F98B4-88DF-476D-A25A-B5F5A708DE4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9548764"/>
      </p:ext>
    </p:extLst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8EB71-ACE5-4283-B554-8FBC99D4A799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0B124-7C68-4E7E-93FF-09D14E237A4D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0899339"/>
      </p:ext>
    </p:extLst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ADAA2-2EF3-4ECA-A5D7-5912785BB297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92E37-3109-428F-BFD1-EA40751681C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5665280"/>
      </p:ext>
    </p:extLst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53414-9B63-423C-8F95-40E72165671F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36501-6560-4AE9-BAD8-77324CEE3CF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3555314"/>
      </p:ext>
    </p:extLst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dirty="0" smtClean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91526-EF85-472A-B947-1485B0A50D5C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70CB1-D788-4A5A-897A-F5F8CD51E4D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9219"/>
      </p:ext>
    </p:extLst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A951B2-E959-4101-835A-9B150A99494D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254882-CCC3-406E-BD51-6A7912651A74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5" r:id="rId2"/>
    <p:sldLayoutId id="2147483684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5" r:id="rId9"/>
    <p:sldLayoutId id="2147483681" r:id="rId10"/>
    <p:sldLayoutId id="2147483682" r:id="rId11"/>
  </p:sldLayoutIdLst>
  <p:transition spd="slow">
    <p:dissolve/>
  </p:transition>
  <p:timing>
    <p:tnLst>
      <p:par>
        <p:cTn id="1" dur="indefinite" restart="never" nodeType="tmRoot"/>
      </p:par>
    </p:tnLst>
  </p:timing>
  <p:hf hdr="0"/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0F0F3E-8EE6-4AA7-8164-B275399AADFA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254882-CCC3-406E-BD51-6A7912651A74}" type="slidenum">
              <a:rPr lang="fr-FR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‹N°›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49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 spd="slow">
    <p:dissolve/>
  </p:transition>
  <p:timing>
    <p:tnLst>
      <p:par>
        <p:cTn id="1" dur="indefinite" restart="never" nodeType="tmRoot"/>
      </p:par>
    </p:tnLst>
  </p:timing>
  <p:hf hdr="0"/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Photo\Photo portable\picture\attachmentD (1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2500313" y="2214563"/>
            <a:ext cx="59293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ar-SA" sz="5400" b="1" i="1">
                <a:latin typeface="Cambria" pitchFamily="18" charset="0"/>
                <a:ea typeface="Calibri" pitchFamily="34" charset="0"/>
              </a:rPr>
              <a:t>بسم الله الرحمان الرحيم</a:t>
            </a:r>
            <a:endParaRPr lang="en-US" sz="5400">
              <a:latin typeface="Arial" charset="0"/>
              <a:ea typeface="Calibri" pitchFamily="34" charset="0"/>
            </a:endParaRP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C3BEE8-C40C-4AE7-9A06-9F7CF227ECEB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792E37-3109-428F-BFD1-EA40751681C6}" type="slidenum">
              <a:rPr lang="fr-FR" smtClean="0"/>
              <a:pPr>
                <a:defRPr/>
              </a:pPr>
              <a:t>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103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65903" y="332656"/>
            <a:ext cx="87849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Ore </a:t>
            </a:r>
            <a:r>
              <a:rPr lang="en-US" sz="2400" dirty="0">
                <a:solidFill>
                  <a:prstClr val="black"/>
                </a:solidFill>
              </a:rPr>
              <a:t>is a mineral substance that bathes in a sterile substance called gangue</a:t>
            </a:r>
            <a:r>
              <a:rPr lang="en-US" sz="2400" dirty="0" smtClean="0">
                <a:solidFill>
                  <a:prstClr val="black"/>
                </a:solidFill>
              </a:rPr>
              <a:t>.</a:t>
            </a:r>
          </a:p>
          <a:p>
            <a:endParaRPr lang="en-US" sz="2400" dirty="0" smtClean="0">
              <a:solidFill>
                <a:prstClr val="black"/>
              </a:solidFill>
            </a:endParaRPr>
          </a:p>
          <a:p>
            <a:r>
              <a:rPr lang="en-US" sz="2400" dirty="0" smtClean="0">
                <a:solidFill>
                  <a:prstClr val="black"/>
                </a:solidFill>
              </a:rPr>
              <a:t>The </a:t>
            </a:r>
            <a:r>
              <a:rPr lang="en-US" sz="2400" dirty="0">
                <a:solidFill>
                  <a:prstClr val="black"/>
                </a:solidFill>
              </a:rPr>
              <a:t>ores that are found in nature are in the </a:t>
            </a:r>
            <a:r>
              <a:rPr lang="en-US" sz="2400" dirty="0" smtClean="0">
                <a:solidFill>
                  <a:prstClr val="black"/>
                </a:solidFill>
              </a:rPr>
              <a:t>form: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err="1" smtClean="0">
                <a:solidFill>
                  <a:prstClr val="black"/>
                </a:solidFill>
              </a:rPr>
              <a:t>ofoxides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(Fe203</a:t>
            </a:r>
            <a:r>
              <a:rPr lang="en-US" sz="2400" dirty="0" smtClean="0">
                <a:solidFill>
                  <a:prstClr val="black"/>
                </a:solidFill>
              </a:rPr>
              <a:t>)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</a:rPr>
              <a:t>carbonates </a:t>
            </a:r>
            <a:r>
              <a:rPr lang="en-US" sz="2400" dirty="0">
                <a:solidFill>
                  <a:prstClr val="black"/>
                </a:solidFill>
              </a:rPr>
              <a:t>(CaCo3</a:t>
            </a:r>
            <a:r>
              <a:rPr lang="en-US" sz="2400" dirty="0" smtClean="0">
                <a:solidFill>
                  <a:prstClr val="black"/>
                </a:solidFill>
              </a:rPr>
              <a:t>)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</a:rPr>
              <a:t>sulfides </a:t>
            </a:r>
            <a:r>
              <a:rPr lang="en-US" sz="2400" dirty="0">
                <a:solidFill>
                  <a:prstClr val="black"/>
                </a:solidFill>
              </a:rPr>
              <a:t>(</a:t>
            </a:r>
            <a:r>
              <a:rPr lang="en-US" sz="2400" dirty="0" err="1">
                <a:solidFill>
                  <a:prstClr val="black"/>
                </a:solidFill>
              </a:rPr>
              <a:t>PbS</a:t>
            </a:r>
            <a:r>
              <a:rPr lang="en-US" sz="2400" dirty="0" smtClean="0">
                <a:solidFill>
                  <a:prstClr val="black"/>
                </a:solidFill>
              </a:rPr>
              <a:t>)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</a:rPr>
              <a:t>silicates </a:t>
            </a:r>
            <a:r>
              <a:rPr lang="en-US" sz="2400" dirty="0">
                <a:solidFill>
                  <a:prstClr val="black"/>
                </a:solidFill>
              </a:rPr>
              <a:t>(Al4(SiO4</a:t>
            </a:r>
            <a:r>
              <a:rPr lang="en-US" sz="2400" dirty="0" smtClean="0">
                <a:solidFill>
                  <a:prstClr val="black"/>
                </a:solidFill>
              </a:rPr>
              <a:t>)).</a:t>
            </a:r>
          </a:p>
          <a:p>
            <a:endParaRPr lang="en-US" sz="2400" dirty="0" smtClean="0">
              <a:solidFill>
                <a:prstClr val="black"/>
              </a:solidFill>
            </a:endParaRPr>
          </a:p>
          <a:p>
            <a:r>
              <a:rPr lang="en-US" sz="2400" dirty="0" smtClean="0">
                <a:solidFill>
                  <a:prstClr val="black"/>
                </a:solidFill>
              </a:rPr>
              <a:t>The </a:t>
            </a:r>
            <a:r>
              <a:rPr lang="en-US" sz="2400" dirty="0">
                <a:solidFill>
                  <a:prstClr val="black"/>
                </a:solidFill>
              </a:rPr>
              <a:t>possibility of economic exploitation of an ore depends on the content of the base metal</a:t>
            </a:r>
            <a:r>
              <a:rPr lang="en-US" sz="2400" dirty="0" smtClean="0">
                <a:solidFill>
                  <a:prstClr val="black"/>
                </a:solidFill>
              </a:rPr>
              <a:t>, the abundance the </a:t>
            </a:r>
            <a:r>
              <a:rPr lang="en-US" sz="2400" dirty="0">
                <a:solidFill>
                  <a:prstClr val="black"/>
                </a:solidFill>
              </a:rPr>
              <a:t>rarity of the metal</a:t>
            </a:r>
            <a:r>
              <a:rPr lang="en-US" sz="2400" dirty="0" smtClean="0">
                <a:solidFill>
                  <a:prstClr val="black"/>
                </a:solidFill>
              </a:rPr>
              <a:t>.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Industrially</a:t>
            </a:r>
            <a:r>
              <a:rPr lang="en-US" sz="2400" dirty="0">
                <a:solidFill>
                  <a:prstClr val="black"/>
                </a:solidFill>
              </a:rPr>
              <a:t>, an ore is any mineral product from which a metal or alloy can be extracted at a suitable cost price.</a:t>
            </a:r>
            <a:endParaRPr lang="fr-FR" sz="2400" dirty="0" smtClean="0">
              <a:solidFill>
                <a:prstClr val="black"/>
              </a:solidFill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4177B95C-73BE-4CDE-AE33-E5B9404B2883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10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777848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06336" y="188640"/>
            <a:ext cx="87849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</a:rPr>
              <a:t>	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 minimum content of exploitable ores depends essentially on the value of the metal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gold-bearing quartz containing 20g of gold per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tonne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is considered a rich ore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while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 rock with 20% iron (10,000 times higher content) is not generally exploited.</a:t>
            </a:r>
            <a:endParaRPr lang="fr-FR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62896"/>
            <a:ext cx="3860279" cy="3042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824" y="2632415"/>
            <a:ext cx="4032299" cy="307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DEC6BB71-E530-4549-8628-78216E437946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11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92878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65529" y="188640"/>
            <a:ext cx="87849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The </a:t>
            </a:r>
            <a:r>
              <a:rPr lang="en-US" sz="2400" dirty="0">
                <a:solidFill>
                  <a:prstClr val="black"/>
                </a:solidFill>
              </a:rPr>
              <a:t>ore undergoes a preliminary preparation which consists </a:t>
            </a:r>
            <a:r>
              <a:rPr lang="en-US" sz="2400" dirty="0" smtClean="0">
                <a:solidFill>
                  <a:prstClr val="black"/>
                </a:solidFill>
              </a:rPr>
              <a:t>of:</a:t>
            </a:r>
          </a:p>
          <a:p>
            <a:endParaRPr lang="en-US" sz="2400" dirty="0">
              <a:solidFill>
                <a:prstClr val="black"/>
              </a:solidFill>
            </a:endParaRPr>
          </a:p>
          <a:p>
            <a:r>
              <a:rPr lang="en-US" sz="2400" b="1" dirty="0" smtClean="0">
                <a:solidFill>
                  <a:prstClr val="black"/>
                </a:solidFill>
              </a:rPr>
              <a:t>Crushing</a:t>
            </a:r>
            <a:r>
              <a:rPr lang="en-US" sz="2400" dirty="0" smtClean="0">
                <a:solidFill>
                  <a:prstClr val="black"/>
                </a:solidFill>
              </a:rPr>
              <a:t>: of </a:t>
            </a:r>
            <a:r>
              <a:rPr lang="en-US" sz="2400" dirty="0">
                <a:solidFill>
                  <a:prstClr val="black"/>
                </a:solidFill>
              </a:rPr>
              <a:t>large pieces using a rotary, jaw or hammer crusher</a:t>
            </a:r>
            <a:r>
              <a:rPr lang="en-US" sz="2400" dirty="0" smtClean="0">
                <a:solidFill>
                  <a:prstClr val="black"/>
                </a:solidFill>
              </a:rPr>
              <a:t>.</a:t>
            </a:r>
          </a:p>
          <a:p>
            <a:endParaRPr lang="en-US" sz="2400" dirty="0" smtClean="0">
              <a:solidFill>
                <a:prstClr val="black"/>
              </a:solidFill>
            </a:endParaRPr>
          </a:p>
          <a:p>
            <a:r>
              <a:rPr lang="en-US" sz="2400" b="1" dirty="0" smtClean="0">
                <a:solidFill>
                  <a:prstClr val="black"/>
                </a:solidFill>
              </a:rPr>
              <a:t>Grinding</a:t>
            </a:r>
            <a:r>
              <a:rPr lang="en-US" sz="2400" dirty="0" smtClean="0">
                <a:solidFill>
                  <a:prstClr val="black"/>
                </a:solidFill>
              </a:rPr>
              <a:t>: to </a:t>
            </a:r>
            <a:r>
              <a:rPr lang="en-US" sz="2400" dirty="0">
                <a:solidFill>
                  <a:prstClr val="black"/>
                </a:solidFill>
              </a:rPr>
              <a:t>obtain even finer ore</a:t>
            </a:r>
            <a:r>
              <a:rPr lang="en-US" sz="2400" dirty="0" smtClean="0">
                <a:solidFill>
                  <a:prstClr val="black"/>
                </a:solidFill>
              </a:rPr>
              <a:t>.</a:t>
            </a:r>
          </a:p>
          <a:p>
            <a:r>
              <a:rPr lang="en-US" sz="2400" b="1" dirty="0" smtClean="0">
                <a:solidFill>
                  <a:prstClr val="black"/>
                </a:solidFill>
              </a:rPr>
              <a:t>Sorting</a:t>
            </a:r>
            <a:r>
              <a:rPr lang="en-US" sz="2400" dirty="0" smtClean="0">
                <a:solidFill>
                  <a:prstClr val="black"/>
                </a:solidFill>
              </a:rPr>
              <a:t>:</a:t>
            </a:r>
          </a:p>
          <a:p>
            <a:endParaRPr lang="en-US" sz="2400" dirty="0" smtClean="0">
              <a:solidFill>
                <a:prstClr val="black"/>
              </a:solidFill>
            </a:endParaRPr>
          </a:p>
          <a:p>
            <a:r>
              <a:rPr lang="en-US" sz="2400" b="1" dirty="0" smtClean="0">
                <a:solidFill>
                  <a:prstClr val="black"/>
                </a:solidFill>
              </a:rPr>
              <a:t>Washing</a:t>
            </a:r>
            <a:r>
              <a:rPr lang="en-US" sz="2400" dirty="0" smtClean="0">
                <a:solidFill>
                  <a:prstClr val="black"/>
                </a:solidFill>
              </a:rPr>
              <a:t>: of </a:t>
            </a:r>
            <a:r>
              <a:rPr lang="en-US" sz="2400" dirty="0">
                <a:solidFill>
                  <a:prstClr val="black"/>
                </a:solidFill>
              </a:rPr>
              <a:t>the </a:t>
            </a:r>
            <a:r>
              <a:rPr lang="en-US" sz="2400" dirty="0" smtClean="0">
                <a:solidFill>
                  <a:prstClr val="black"/>
                </a:solidFill>
              </a:rPr>
              <a:t>ore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by flotation</a:t>
            </a:r>
            <a:r>
              <a:rPr lang="en-US" sz="2000" dirty="0">
                <a:solidFill>
                  <a:prstClr val="black"/>
                </a:solidFill>
              </a:rPr>
              <a:t>.</a:t>
            </a:r>
            <a:endParaRPr lang="fr-FR" sz="2000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780928"/>
            <a:ext cx="5077859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98FE7F5B-10E6-4AC8-8C1F-5B9DE705AD96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12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57292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188640"/>
            <a:ext cx="878497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prstClr val="black"/>
                </a:solidFill>
              </a:rPr>
              <a:t>5 - Extraction of </a:t>
            </a:r>
            <a:r>
              <a:rPr lang="en-US" sz="3600" b="1" dirty="0" smtClean="0">
                <a:solidFill>
                  <a:prstClr val="black"/>
                </a:solidFill>
              </a:rPr>
              <a:t>metals</a:t>
            </a:r>
          </a:p>
          <a:p>
            <a:pPr algn="just"/>
            <a:endParaRPr lang="en-US" sz="2400" dirty="0" smtClean="0">
              <a:solidFill>
                <a:prstClr val="black"/>
              </a:solidFill>
            </a:endParaRPr>
          </a:p>
          <a:p>
            <a:pPr algn="just"/>
            <a:r>
              <a:rPr lang="en-US" sz="2400" dirty="0" smtClean="0">
                <a:solidFill>
                  <a:prstClr val="black"/>
                </a:solidFill>
              </a:rPr>
              <a:t>To </a:t>
            </a:r>
            <a:r>
              <a:rPr lang="en-US" sz="2400" dirty="0">
                <a:solidFill>
                  <a:prstClr val="black"/>
                </a:solidFill>
              </a:rPr>
              <a:t>extract metals from ores, the following operations are applied</a:t>
            </a:r>
            <a:r>
              <a:rPr lang="en-US" sz="2400" dirty="0" smtClean="0">
                <a:solidFill>
                  <a:prstClr val="black"/>
                </a:solidFill>
              </a:rPr>
              <a:t>:</a:t>
            </a:r>
          </a:p>
          <a:p>
            <a:pPr marL="800100" lvl="1" indent="-342900" algn="just">
              <a:buFont typeface="Wingdings" pitchFamily="2" charset="2"/>
              <a:buChar char="ü"/>
            </a:pPr>
            <a:r>
              <a:rPr lang="en-US" sz="2400" b="1" dirty="0" smtClean="0">
                <a:solidFill>
                  <a:prstClr val="black"/>
                </a:solidFill>
              </a:rPr>
              <a:t>Thermal treatments</a:t>
            </a:r>
          </a:p>
          <a:p>
            <a:pPr marL="800100" lvl="1" indent="-342900" algn="just">
              <a:buFont typeface="Wingdings" pitchFamily="2" charset="2"/>
              <a:buChar char="ü"/>
            </a:pPr>
            <a:r>
              <a:rPr lang="en-US" sz="2400" b="1" dirty="0" smtClean="0">
                <a:solidFill>
                  <a:prstClr val="black"/>
                </a:solidFill>
              </a:rPr>
              <a:t>Chemical treatments</a:t>
            </a:r>
          </a:p>
          <a:p>
            <a:pPr algn="just"/>
            <a:r>
              <a:rPr lang="en-US" sz="2400" dirty="0" smtClean="0">
                <a:solidFill>
                  <a:prstClr val="black"/>
                </a:solidFill>
              </a:rPr>
              <a:t>The </a:t>
            </a:r>
            <a:r>
              <a:rPr lang="en-US" sz="2400" dirty="0">
                <a:solidFill>
                  <a:prstClr val="black"/>
                </a:solidFill>
              </a:rPr>
              <a:t>use of one or the other depends on the chemical composition of the ore and the nature of its gangue</a:t>
            </a:r>
            <a:r>
              <a:rPr lang="en-US" sz="2400" dirty="0" smtClean="0">
                <a:solidFill>
                  <a:prstClr val="black"/>
                </a:solidFill>
              </a:rPr>
              <a:t>.</a:t>
            </a:r>
          </a:p>
          <a:p>
            <a:pPr algn="just"/>
            <a:endParaRPr lang="en-US" sz="2400" dirty="0" smtClean="0">
              <a:solidFill>
                <a:prstClr val="black"/>
              </a:solidFill>
            </a:endParaRPr>
          </a:p>
          <a:p>
            <a:pPr algn="just"/>
            <a:r>
              <a:rPr lang="en-US" sz="2400" dirty="0" smtClean="0">
                <a:solidFill>
                  <a:prstClr val="black"/>
                </a:solidFill>
              </a:rPr>
              <a:t>In </a:t>
            </a:r>
            <a:r>
              <a:rPr lang="en-US" sz="2400" dirty="0">
                <a:solidFill>
                  <a:prstClr val="black"/>
                </a:solidFill>
              </a:rPr>
              <a:t>general, the treatments are carried out in high-temperature furnaces</a:t>
            </a:r>
            <a:r>
              <a:rPr lang="en-US" sz="2400" dirty="0" smtClean="0">
                <a:solidFill>
                  <a:prstClr val="black"/>
                </a:solidFill>
              </a:rPr>
              <a:t>.</a:t>
            </a:r>
          </a:p>
          <a:p>
            <a:pPr algn="just"/>
            <a:endParaRPr lang="en-US" sz="2400" dirty="0" smtClean="0">
              <a:solidFill>
                <a:prstClr val="black"/>
              </a:solidFill>
            </a:endParaRPr>
          </a:p>
          <a:p>
            <a:pPr algn="just"/>
            <a:r>
              <a:rPr lang="en-US" sz="2400" dirty="0" smtClean="0">
                <a:solidFill>
                  <a:prstClr val="black"/>
                </a:solidFill>
              </a:rPr>
              <a:t>The </a:t>
            </a:r>
            <a:r>
              <a:rPr lang="en-US" sz="2400" dirty="0">
                <a:solidFill>
                  <a:prstClr val="black"/>
                </a:solidFill>
              </a:rPr>
              <a:t>operation consists of ensuring on the one hand the fusion of the ore and on the other hand the elimination of unwanted elements through contact with agents added voluntarily.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90B597C2-A96C-43AC-8881-6221CB583304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13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68784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188640"/>
            <a:ext cx="903649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prstClr val="black"/>
                </a:solidFill>
              </a:rPr>
              <a:t>		</a:t>
            </a:r>
            <a:endParaRPr lang="fr-FR" dirty="0">
              <a:solidFill>
                <a:prstClr val="black"/>
              </a:solidFill>
            </a:endParaRP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Reduction applied to oxide ores, under the effect of heat, the carbon and the oxide combine, releasing the metal and carbon dioxide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 algn="just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example: Fe2 03 + 3 CO —► 2Fe + 3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C02</a:t>
            </a:r>
          </a:p>
          <a:p>
            <a:pPr lvl="1" algn="just"/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Roasting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consists of heating sulfide ores. By this operation, the sulfides are transformed into oxides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00100" lvl="1" indent="-342900" algn="just">
              <a:buFont typeface="Arial" pitchFamily="34" charset="0"/>
              <a:buChar char="•"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just">
              <a:buFont typeface="Arial" pitchFamily="34" charset="0"/>
              <a:buChar char="•"/>
            </a:pP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Calcination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consists of heating carbonate ores away from the air. By this operation, the carbonates are transformed into oxides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 algn="just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example: CaCO3 —►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+ CO2</a:t>
            </a:r>
            <a:endParaRPr lang="fr-FR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11AD43DB-B8F6-4ECC-83DA-7A67A965EFC5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14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81209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188640"/>
            <a:ext cx="87849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fr-FR" sz="2400" dirty="0" smtClean="0">
              <a:solidFill>
                <a:prstClr val="black"/>
              </a:solidFill>
            </a:endParaRPr>
          </a:p>
          <a:p>
            <a:pPr lvl="1"/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 oxides obtained by these methods are treated by reduction to extract the metal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Some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processed metals are not pure and must undergo chemical or electrochemical refining operations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metals obtained are then prepared in various commercial forms by the following processes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Plastic deformation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Rolling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Drawing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Casting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Machining</a:t>
            </a:r>
            <a:endParaRPr lang="fr-FR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C005C3C1-B758-4862-91F9-5EE98F241338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15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07659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1680" y="2492896"/>
            <a:ext cx="5616624" cy="244827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en-US" sz="48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Narrow" pitchFamily="34" charset="0"/>
                <a:cs typeface="Arabic Transparent" pitchFamily="2" charset="-78"/>
              </a:rPr>
              <a:t>THANK YOU FOR YOUR ATTENTION</a:t>
            </a:r>
            <a:endParaRPr lang="fr-FR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B884ED97-808D-4A4A-A413-05BAFF460A1B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16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269287"/>
            <a:ext cx="8229600" cy="5832648"/>
          </a:xfrm>
        </p:spPr>
        <p:txBody>
          <a:bodyPr>
            <a:normAutofit fontScale="90000"/>
          </a:bodyPr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fr-FR" sz="2400" dirty="0" smtClean="0"/>
              <a:t>République Algérienne Démocratique et Populaire</a:t>
            </a:r>
            <a:br>
              <a:rPr lang="fr-FR" sz="2400" dirty="0" smtClean="0"/>
            </a:br>
            <a:r>
              <a:rPr lang="fr-FR" sz="1800" dirty="0" smtClean="0"/>
              <a:t>Ministère de l’Enseignement Supérieur et de la Recherche Scientifique</a:t>
            </a:r>
            <a:r>
              <a:rPr lang="fr-FR" sz="4000" dirty="0" smtClean="0"/>
              <a:t/>
            </a:r>
            <a:br>
              <a:rPr lang="fr-FR" sz="4000" dirty="0" smtClean="0"/>
            </a:br>
            <a:r>
              <a:rPr lang="fr-FR" sz="4000" dirty="0" smtClean="0"/>
              <a:t/>
            </a:r>
            <a:br>
              <a:rPr lang="fr-FR" sz="4000" dirty="0" smtClean="0"/>
            </a:br>
            <a:r>
              <a:rPr lang="fr-FR" sz="2800" dirty="0" smtClean="0"/>
              <a:t>Université </a:t>
            </a:r>
            <a:r>
              <a:rPr lang="fr-FR" sz="2800" dirty="0"/>
              <a:t>Abou Bekr Belkaid </a:t>
            </a:r>
            <a:r>
              <a:rPr lang="fr-FR" sz="2800" dirty="0" smtClean="0"/>
              <a:t>Tlemcen</a:t>
            </a:r>
            <a:r>
              <a:rPr lang="fr-FR" sz="4000" dirty="0"/>
              <a:t/>
            </a:r>
            <a:br>
              <a:rPr lang="fr-FR" sz="4000" dirty="0"/>
            </a:br>
            <a:r>
              <a:rPr lang="fr-FR" sz="4000" dirty="0" smtClean="0"/>
              <a:t/>
            </a:r>
            <a:br>
              <a:rPr lang="fr-FR" sz="4000" dirty="0" smtClean="0"/>
            </a:br>
            <a:r>
              <a:rPr lang="fr-FR" sz="4000" dirty="0" smtClean="0"/>
              <a:t>Faculté </a:t>
            </a:r>
            <a:r>
              <a:rPr lang="fr-FR" sz="4000" dirty="0"/>
              <a:t>de Technologie </a:t>
            </a:r>
            <a:r>
              <a:rPr lang="fr-FR" sz="4000" dirty="0" smtClean="0"/>
              <a:t/>
            </a:r>
            <a:br>
              <a:rPr lang="fr-FR" sz="4000" dirty="0" smtClean="0"/>
            </a:br>
            <a:r>
              <a:rPr lang="fr-FR" sz="4000" dirty="0"/>
              <a:t/>
            </a:r>
            <a:br>
              <a:rPr lang="fr-FR" sz="4000" dirty="0"/>
            </a:br>
            <a:r>
              <a:rPr lang="fr-FR" sz="4000" dirty="0" smtClean="0"/>
              <a:t>Département GM</a:t>
            </a:r>
            <a:br>
              <a:rPr lang="fr-FR" sz="4000" dirty="0" smtClean="0"/>
            </a:br>
            <a:r>
              <a:rPr lang="fr-FR" sz="4000" dirty="0" smtClean="0"/>
              <a:t/>
            </a:r>
            <a:br>
              <a:rPr lang="fr-FR" sz="4000" dirty="0" smtClean="0"/>
            </a:br>
            <a:r>
              <a:rPr lang="fr-FR" sz="4000" dirty="0" smtClean="0">
                <a:solidFill>
                  <a:srgbClr val="0070C0"/>
                </a:solidFill>
              </a:rPr>
              <a:t>L2</a:t>
            </a:r>
            <a:br>
              <a:rPr lang="fr-FR" sz="4000" dirty="0" smtClean="0">
                <a:solidFill>
                  <a:srgbClr val="0070C0"/>
                </a:solidFill>
              </a:rPr>
            </a:br>
            <a:r>
              <a:rPr lang="fr-FR" sz="4000" dirty="0" smtClean="0">
                <a:solidFill>
                  <a:srgbClr val="0070C0"/>
                </a:solidFill>
              </a:rPr>
              <a:t/>
            </a:r>
            <a:br>
              <a:rPr lang="fr-FR" sz="4000" dirty="0" smtClean="0">
                <a:solidFill>
                  <a:srgbClr val="0070C0"/>
                </a:solidFill>
              </a:rPr>
            </a:br>
            <a:r>
              <a:rPr lang="fr-FR" sz="2700" dirty="0" smtClean="0">
                <a:solidFill>
                  <a:srgbClr val="0070C0"/>
                </a:solidFill>
              </a:rPr>
              <a:t>Année universitaire 2024/2025</a:t>
            </a:r>
            <a:endParaRPr lang="fr-FR" sz="2700" dirty="0"/>
          </a:p>
        </p:txBody>
      </p:sp>
      <p:grpSp>
        <p:nvGrpSpPr>
          <p:cNvPr id="7171" name="Group 4"/>
          <p:cNvGrpSpPr>
            <a:grpSpLocks/>
          </p:cNvGrpSpPr>
          <p:nvPr/>
        </p:nvGrpSpPr>
        <p:grpSpPr bwMode="auto">
          <a:xfrm rot="8731382">
            <a:off x="6155894" y="3273997"/>
            <a:ext cx="2849563" cy="1828800"/>
            <a:chOff x="1632" y="1248"/>
            <a:chExt cx="2682" cy="2286"/>
          </a:xfrm>
        </p:grpSpPr>
        <p:sp>
          <p:nvSpPr>
            <p:cNvPr id="7172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598 w 21600"/>
                <a:gd name="T1" fmla="*/ 0 h 21600"/>
                <a:gd name="T2" fmla="*/ 1195 w 21600"/>
                <a:gd name="T3" fmla="*/ 524 h 21600"/>
                <a:gd name="T4" fmla="*/ 598 w 21600"/>
                <a:gd name="T5" fmla="*/ 1048 h 21600"/>
                <a:gd name="T6" fmla="*/ 0 w 21600"/>
                <a:gd name="T7" fmla="*/ 524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74 w 21600"/>
                <a:gd name="T13" fmla="*/ 3957 h 21600"/>
                <a:gd name="T14" fmla="*/ 17840 w 21600"/>
                <a:gd name="T15" fmla="*/ 1764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round/>
              <a:headEnd/>
              <a:tailEnd/>
            </a:ln>
            <a:effectLst/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fr-FR"/>
            </a:p>
          </p:txBody>
        </p:sp>
        <p:sp>
          <p:nvSpPr>
            <p:cNvPr id="7173" name="AutoShape 6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714 w 21600"/>
                <a:gd name="T1" fmla="*/ 0 h 21600"/>
                <a:gd name="T2" fmla="*/ 1429 w 21600"/>
                <a:gd name="T3" fmla="*/ 627 h 21600"/>
                <a:gd name="T4" fmla="*/ 714 w 21600"/>
                <a:gd name="T5" fmla="*/ 1253 h 21600"/>
                <a:gd name="T6" fmla="*/ 0 w 21600"/>
                <a:gd name="T7" fmla="*/ 62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68 w 21600"/>
                <a:gd name="T13" fmla="*/ 3965 h 21600"/>
                <a:gd name="T14" fmla="*/ 17836 w 21600"/>
                <a:gd name="T15" fmla="*/ 1763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round/>
              <a:headEnd/>
              <a:tailEnd/>
            </a:ln>
            <a:effectLst/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fr-FR"/>
            </a:p>
          </p:txBody>
        </p:sp>
        <p:sp>
          <p:nvSpPr>
            <p:cNvPr id="7174" name="AutoShape 7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794 w 21600"/>
                <a:gd name="T1" fmla="*/ 0 h 21600"/>
                <a:gd name="T2" fmla="*/ 1588 w 21600"/>
                <a:gd name="T3" fmla="*/ 696 h 21600"/>
                <a:gd name="T4" fmla="*/ 794 w 21600"/>
                <a:gd name="T5" fmla="*/ 1392 h 21600"/>
                <a:gd name="T6" fmla="*/ 0 w 21600"/>
                <a:gd name="T7" fmla="*/ 69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0 w 21600"/>
                <a:gd name="T13" fmla="*/ 3957 h 21600"/>
                <a:gd name="T14" fmla="*/ 17846 w 21600"/>
                <a:gd name="T15" fmla="*/ 1762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round/>
              <a:headEnd/>
              <a:tailEnd/>
            </a:ln>
            <a:effectLst/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fr-FR"/>
            </a:p>
          </p:txBody>
        </p:sp>
      </p:grp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DA89D721-AFD8-4136-82EA-D0A65D3DAC77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590277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323850" y="404813"/>
            <a:ext cx="8640763" cy="5721350"/>
          </a:xfrm>
        </p:spPr>
        <p:txBody>
          <a:bodyPr rtlCol="0">
            <a:normAutofit/>
          </a:bodyPr>
          <a:lstStyle/>
          <a:p>
            <a:pPr marL="0" indent="0" algn="ctr" fontAlgn="auto"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fr-FR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ndalus" pitchFamily="18" charset="-78"/>
                <a:cs typeface="Andalus" pitchFamily="18" charset="-78"/>
              </a:rPr>
              <a:t>Chapter</a:t>
            </a:r>
            <a:r>
              <a:rPr lang="fr-F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fr-FR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dalus" pitchFamily="18" charset="-78"/>
                <a:cs typeface="Andalus" pitchFamily="18" charset="-78"/>
              </a:rPr>
              <a:t>1</a:t>
            </a:r>
          </a:p>
          <a:p>
            <a:pPr marL="0" indent="0" algn="ctr" fontAlgn="auto">
              <a:buClr>
                <a:schemeClr val="accent6">
                  <a:lumMod val="75000"/>
                </a:schemeClr>
              </a:buClr>
              <a:buNone/>
              <a:defRPr/>
            </a:pPr>
            <a:endParaRPr lang="fr-FR" sz="4000" dirty="0">
              <a:solidFill>
                <a:schemeClr val="tx1">
                  <a:lumMod val="75000"/>
                  <a:lumOff val="25000"/>
                </a:schemeClr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ctr" fontAlgn="auto">
              <a:buClr>
                <a:schemeClr val="accent6">
                  <a:lumMod val="75000"/>
                </a:schemeClr>
              </a:buClr>
              <a:buNone/>
              <a:defRPr/>
            </a:pPr>
            <a:endParaRPr lang="fr-FR" sz="4000" dirty="0" smtClean="0">
              <a:solidFill>
                <a:schemeClr val="tx1">
                  <a:lumMod val="75000"/>
                  <a:lumOff val="25000"/>
                </a:schemeClr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ctr" fontAlgn="auto">
              <a:buClr>
                <a:schemeClr val="accent6">
                  <a:lumMod val="75000"/>
                </a:schemeClr>
              </a:buClr>
              <a:buNone/>
              <a:defRPr/>
            </a:pPr>
            <a:endParaRPr lang="fr-FR" sz="4000" dirty="0">
              <a:solidFill>
                <a:schemeClr val="tx1">
                  <a:lumMod val="75000"/>
                  <a:lumOff val="25000"/>
                </a:schemeClr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ctr" fontAlgn="auto"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fr-FR" sz="4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lgerian" pitchFamily="82" charset="0"/>
                <a:cs typeface="Andalus" pitchFamily="18" charset="-78"/>
              </a:rPr>
              <a:t>Materials</a:t>
            </a:r>
            <a:endParaRPr lang="fr-FR" sz="4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lgerian" pitchFamily="82" charset="0"/>
            </a:endParaRP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10E845BA-9CE4-4B9F-970F-6700D396BDE7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327990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188640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In nature, matter exists in three physical states (liquid, </a:t>
            </a:r>
            <a:r>
              <a:rPr lang="en-US" dirty="0" smtClean="0">
                <a:solidFill>
                  <a:prstClr val="black"/>
                </a:solidFill>
              </a:rPr>
              <a:t>gas, </a:t>
            </a:r>
            <a:r>
              <a:rPr lang="en-US" dirty="0">
                <a:solidFill>
                  <a:prstClr val="black"/>
                </a:solidFill>
              </a:rPr>
              <a:t>solid).</a:t>
            </a:r>
            <a:endParaRPr lang="fr-FR" dirty="0" smtClean="0">
              <a:solidFill>
                <a:prstClr val="black"/>
              </a:solidFill>
            </a:endParaRPr>
          </a:p>
          <a:p>
            <a:endParaRPr lang="fr-FR" dirty="0">
              <a:solidFill>
                <a:prstClr val="black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296012"/>
            <a:ext cx="6768752" cy="537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676" y="764704"/>
            <a:ext cx="4307534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AD86D454-9562-4403-8A6A-322095E46F7D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43821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188640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 </a:t>
            </a:r>
            <a:r>
              <a:rPr lang="fr-FR" sz="2400" b="1" dirty="0" smtClean="0"/>
              <a:t>1- </a:t>
            </a:r>
            <a:r>
              <a:rPr lang="fr-FR" sz="2400" b="1" dirty="0" err="1"/>
              <a:t>Mineral</a:t>
            </a:r>
            <a:r>
              <a:rPr lang="fr-FR" sz="2400" b="1" dirty="0"/>
              <a:t> </a:t>
            </a:r>
            <a:r>
              <a:rPr lang="fr-FR" sz="2400" b="1" dirty="0" err="1"/>
              <a:t>matter</a:t>
            </a:r>
            <a:endParaRPr lang="fr-FR" dirty="0"/>
          </a:p>
        </p:txBody>
      </p:sp>
      <p:sp>
        <p:nvSpPr>
          <p:cNvPr id="4" name="Zone de texte 2"/>
          <p:cNvSpPr txBox="1">
            <a:spLocks noChangeArrowheads="1"/>
          </p:cNvSpPr>
          <p:nvPr/>
        </p:nvSpPr>
        <p:spPr bwMode="auto">
          <a:xfrm>
            <a:off x="3824330" y="714682"/>
            <a:ext cx="1534795" cy="44627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2000" dirty="0" err="1" smtClean="0">
                <a:effectLst/>
                <a:latin typeface="Times New Roman"/>
                <a:ea typeface="Calibri"/>
                <a:cs typeface="Arial"/>
              </a:rPr>
              <a:t>Matter</a:t>
            </a:r>
            <a:endParaRPr lang="fr-FR" sz="2000" dirty="0">
              <a:effectLst/>
              <a:latin typeface="Times New Roman"/>
              <a:ea typeface="Calibri"/>
              <a:cs typeface="Arial"/>
            </a:endParaRPr>
          </a:p>
        </p:txBody>
      </p:sp>
      <p:sp>
        <p:nvSpPr>
          <p:cNvPr id="5" name="Zone de texte 2"/>
          <p:cNvSpPr txBox="1">
            <a:spLocks noChangeArrowheads="1"/>
          </p:cNvSpPr>
          <p:nvPr/>
        </p:nvSpPr>
        <p:spPr bwMode="auto">
          <a:xfrm>
            <a:off x="866256" y="2001416"/>
            <a:ext cx="1675015" cy="41671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2000" dirty="0" err="1" smtClean="0"/>
              <a:t>Liquid</a:t>
            </a:r>
            <a:endParaRPr lang="fr-FR" sz="2000" dirty="0"/>
          </a:p>
        </p:txBody>
      </p:sp>
      <p:sp>
        <p:nvSpPr>
          <p:cNvPr id="6" name="Zone de texte 3"/>
          <p:cNvSpPr txBox="1">
            <a:spLocks noChangeArrowheads="1"/>
          </p:cNvSpPr>
          <p:nvPr/>
        </p:nvSpPr>
        <p:spPr bwMode="auto">
          <a:xfrm>
            <a:off x="3582853" y="2042292"/>
            <a:ext cx="2083235" cy="41787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2000" dirty="0" smtClean="0">
                <a:effectLst/>
                <a:latin typeface="Times New Roman"/>
                <a:ea typeface="Calibri"/>
                <a:cs typeface="Arial"/>
              </a:rPr>
              <a:t>Solid</a:t>
            </a:r>
            <a:endParaRPr lang="fr-FR" sz="2000" dirty="0">
              <a:effectLst/>
              <a:latin typeface="Times New Roman"/>
              <a:ea typeface="Calibri"/>
              <a:cs typeface="Arial"/>
            </a:endParaRPr>
          </a:p>
        </p:txBody>
      </p:sp>
      <p:sp>
        <p:nvSpPr>
          <p:cNvPr id="7" name="Zone de texte 4"/>
          <p:cNvSpPr txBox="1">
            <a:spLocks noChangeArrowheads="1"/>
          </p:cNvSpPr>
          <p:nvPr/>
        </p:nvSpPr>
        <p:spPr bwMode="auto">
          <a:xfrm>
            <a:off x="6886596" y="2022304"/>
            <a:ext cx="1658248" cy="41787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</a:rPr>
              <a:t>Gas</a:t>
            </a:r>
            <a:endParaRPr lang="fr-FR" sz="2000" dirty="0">
              <a:effectLst/>
              <a:latin typeface="Times New Roman"/>
              <a:ea typeface="Calibri"/>
              <a:cs typeface="Arial"/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H="1">
            <a:off x="2532946" y="1151433"/>
            <a:ext cx="1291384" cy="8637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 flipV="1">
            <a:off x="5359125" y="1160958"/>
            <a:ext cx="1527471" cy="8630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>
            <a:stCxn id="4" idx="2"/>
          </p:cNvCxnSpPr>
          <p:nvPr/>
        </p:nvCxnSpPr>
        <p:spPr>
          <a:xfrm flipH="1">
            <a:off x="4591070" y="1160958"/>
            <a:ext cx="658" cy="8542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6726592" y="2708920"/>
            <a:ext cx="3810" cy="1987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2493405" y="2708919"/>
            <a:ext cx="3810" cy="1987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 de texte 28"/>
          <p:cNvSpPr txBox="1">
            <a:spLocks noChangeArrowheads="1"/>
          </p:cNvSpPr>
          <p:nvPr/>
        </p:nvSpPr>
        <p:spPr bwMode="auto">
          <a:xfrm>
            <a:off x="3275857" y="2907675"/>
            <a:ext cx="2646872" cy="41787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2000" dirty="0">
                <a:latin typeface="Times New Roman"/>
                <a:ea typeface="Calibri"/>
                <a:cs typeface="Arial"/>
              </a:rPr>
              <a:t>Non-</a:t>
            </a:r>
            <a:r>
              <a:rPr lang="fr-FR" sz="2000" dirty="0" err="1">
                <a:latin typeface="Times New Roman"/>
                <a:ea typeface="Calibri"/>
                <a:cs typeface="Arial"/>
              </a:rPr>
              <a:t>ferrous</a:t>
            </a:r>
            <a:r>
              <a:rPr lang="fr-FR" sz="2000" dirty="0">
                <a:latin typeface="Times New Roman"/>
                <a:ea typeface="Calibri"/>
                <a:cs typeface="Arial"/>
              </a:rPr>
              <a:t> </a:t>
            </a:r>
            <a:r>
              <a:rPr lang="fr-FR" sz="2000" dirty="0" err="1">
                <a:latin typeface="Times New Roman"/>
                <a:ea typeface="Calibri"/>
                <a:cs typeface="Arial"/>
              </a:rPr>
              <a:t>metals</a:t>
            </a:r>
            <a:endParaRPr lang="fr-FR" sz="2000" dirty="0">
              <a:effectLst/>
              <a:latin typeface="Times New Roman"/>
              <a:ea typeface="Calibri"/>
              <a:cs typeface="Arial"/>
            </a:endParaRPr>
          </a:p>
        </p:txBody>
      </p:sp>
      <p:sp>
        <p:nvSpPr>
          <p:cNvPr id="15" name="Zone de texte 29"/>
          <p:cNvSpPr txBox="1">
            <a:spLocks noChangeArrowheads="1"/>
          </p:cNvSpPr>
          <p:nvPr/>
        </p:nvSpPr>
        <p:spPr bwMode="auto">
          <a:xfrm>
            <a:off x="323528" y="2907675"/>
            <a:ext cx="2431218" cy="41787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2000" dirty="0" err="1">
                <a:latin typeface="Times New Roman"/>
                <a:ea typeface="Calibri"/>
                <a:cs typeface="Arial"/>
              </a:rPr>
              <a:t>Ferrous</a:t>
            </a:r>
            <a:r>
              <a:rPr lang="fr-FR" sz="2000" dirty="0">
                <a:latin typeface="Times New Roman"/>
                <a:ea typeface="Calibri"/>
                <a:cs typeface="Arial"/>
              </a:rPr>
              <a:t> </a:t>
            </a:r>
            <a:r>
              <a:rPr lang="fr-FR" sz="2000" dirty="0" err="1">
                <a:latin typeface="Times New Roman"/>
                <a:ea typeface="Calibri"/>
                <a:cs typeface="Arial"/>
              </a:rPr>
              <a:t>metals</a:t>
            </a:r>
            <a:endParaRPr lang="fr-FR" sz="2000" dirty="0">
              <a:effectLst/>
              <a:latin typeface="Times New Roman"/>
              <a:ea typeface="Calibri"/>
              <a:cs typeface="Arial"/>
            </a:endParaRPr>
          </a:p>
        </p:txBody>
      </p:sp>
      <p:sp>
        <p:nvSpPr>
          <p:cNvPr id="16" name="Zone de texte 30"/>
          <p:cNvSpPr txBox="1">
            <a:spLocks noChangeArrowheads="1"/>
          </p:cNvSpPr>
          <p:nvPr/>
        </p:nvSpPr>
        <p:spPr bwMode="auto">
          <a:xfrm>
            <a:off x="6297406" y="2907675"/>
            <a:ext cx="2379050" cy="41787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2000" dirty="0" err="1">
                <a:latin typeface="Times New Roman"/>
                <a:ea typeface="Calibri"/>
                <a:cs typeface="Arial"/>
              </a:rPr>
              <a:t>Metalloids</a:t>
            </a:r>
            <a:endParaRPr lang="fr-FR" sz="2000" dirty="0">
              <a:effectLst/>
              <a:latin typeface="Times New Roman"/>
              <a:ea typeface="Calibri"/>
              <a:cs typeface="Arial"/>
            </a:endParaRPr>
          </a:p>
        </p:txBody>
      </p:sp>
      <p:sp>
        <p:nvSpPr>
          <p:cNvPr id="17" name="Zone de texte 31"/>
          <p:cNvSpPr txBox="1">
            <a:spLocks noChangeArrowheads="1"/>
          </p:cNvSpPr>
          <p:nvPr/>
        </p:nvSpPr>
        <p:spPr bwMode="auto">
          <a:xfrm>
            <a:off x="5494548" y="5509101"/>
            <a:ext cx="3613956" cy="77181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2000" dirty="0" err="1">
                <a:latin typeface="Times New Roman"/>
                <a:ea typeface="Calibri"/>
                <a:cs typeface="Arial"/>
              </a:rPr>
              <a:t>Inorganic</a:t>
            </a:r>
            <a:r>
              <a:rPr lang="fr-FR" sz="2000" dirty="0">
                <a:latin typeface="Times New Roman"/>
                <a:ea typeface="Calibri"/>
                <a:cs typeface="Arial"/>
              </a:rPr>
              <a:t> </a:t>
            </a:r>
            <a:r>
              <a:rPr lang="fr-FR" sz="2000" dirty="0" err="1" smtClean="0">
                <a:latin typeface="Times New Roman"/>
                <a:ea typeface="Calibri"/>
                <a:cs typeface="Arial"/>
              </a:rPr>
              <a:t>materials</a:t>
            </a:r>
            <a:endParaRPr lang="fr-FR" sz="2000" dirty="0" smtClean="0">
              <a:latin typeface="Times New Roman"/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2000" dirty="0" smtClean="0">
                <a:latin typeface="Times New Roman"/>
                <a:ea typeface="Calibri"/>
                <a:cs typeface="Arial"/>
              </a:rPr>
              <a:t>(</a:t>
            </a:r>
            <a:r>
              <a:rPr lang="fr-FR" sz="2000" dirty="0" err="1">
                <a:latin typeface="Times New Roman"/>
                <a:ea typeface="Calibri"/>
                <a:cs typeface="Arial"/>
              </a:rPr>
              <a:t>Artificial</a:t>
            </a:r>
            <a:r>
              <a:rPr lang="fr-FR" sz="2000" dirty="0">
                <a:latin typeface="Times New Roman"/>
                <a:ea typeface="Calibri"/>
                <a:cs typeface="Arial"/>
              </a:rPr>
              <a:t>)</a:t>
            </a:r>
            <a:endParaRPr lang="fr-FR" sz="2000" dirty="0">
              <a:effectLst/>
              <a:latin typeface="Times New Roman"/>
              <a:ea typeface="Calibri"/>
              <a:cs typeface="Arial"/>
            </a:endParaRPr>
          </a:p>
        </p:txBody>
      </p:sp>
      <p:sp>
        <p:nvSpPr>
          <p:cNvPr id="18" name="Zone de texte 288"/>
          <p:cNvSpPr txBox="1">
            <a:spLocks noChangeArrowheads="1"/>
          </p:cNvSpPr>
          <p:nvPr/>
        </p:nvSpPr>
        <p:spPr bwMode="auto">
          <a:xfrm>
            <a:off x="1691680" y="5509101"/>
            <a:ext cx="3348432" cy="77181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2000" dirty="0" err="1">
                <a:latin typeface="Times New Roman"/>
                <a:ea typeface="Calibri"/>
                <a:cs typeface="Arial"/>
              </a:rPr>
              <a:t>Organic</a:t>
            </a:r>
            <a:r>
              <a:rPr lang="fr-FR" sz="2000" dirty="0">
                <a:latin typeface="Times New Roman"/>
                <a:ea typeface="Calibri"/>
                <a:cs typeface="Arial"/>
              </a:rPr>
              <a:t> </a:t>
            </a:r>
            <a:r>
              <a:rPr lang="fr-FR" sz="2000" dirty="0" err="1" smtClean="0">
                <a:latin typeface="Times New Roman"/>
                <a:ea typeface="Calibri"/>
                <a:cs typeface="Arial"/>
              </a:rPr>
              <a:t>materials</a:t>
            </a:r>
            <a:endParaRPr lang="fr-FR" sz="2000" dirty="0" smtClean="0">
              <a:latin typeface="Times New Roman"/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2000" dirty="0" smtClean="0">
                <a:latin typeface="Times New Roman"/>
                <a:ea typeface="Calibri"/>
                <a:cs typeface="Arial"/>
              </a:rPr>
              <a:t>(</a:t>
            </a:r>
            <a:r>
              <a:rPr lang="fr-FR" sz="2000" dirty="0">
                <a:latin typeface="Times New Roman"/>
                <a:ea typeface="Calibri"/>
                <a:cs typeface="Arial"/>
              </a:rPr>
              <a:t>Natural)</a:t>
            </a:r>
            <a:endParaRPr lang="fr-FR" sz="2000" dirty="0">
              <a:effectLst/>
              <a:latin typeface="Times New Roman"/>
              <a:ea typeface="Calibri"/>
              <a:cs typeface="Arial"/>
            </a:endParaRPr>
          </a:p>
        </p:txBody>
      </p:sp>
      <p:cxnSp>
        <p:nvCxnSpPr>
          <p:cNvPr id="19" name="Connecteur droit 18"/>
          <p:cNvCxnSpPr/>
          <p:nvPr/>
        </p:nvCxnSpPr>
        <p:spPr>
          <a:xfrm flipV="1">
            <a:off x="8316416" y="3353952"/>
            <a:ext cx="0" cy="21551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V="1">
            <a:off x="5040111" y="3353952"/>
            <a:ext cx="3276305" cy="21551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H="1">
            <a:off x="2499125" y="2708920"/>
            <a:ext cx="425069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 de texte 289"/>
          <p:cNvSpPr txBox="1">
            <a:spLocks noChangeArrowheads="1"/>
          </p:cNvSpPr>
          <p:nvPr/>
        </p:nvSpPr>
        <p:spPr bwMode="auto">
          <a:xfrm>
            <a:off x="483075" y="3479390"/>
            <a:ext cx="1841145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fr-FR" sz="2000" dirty="0" err="1">
                <a:latin typeface="Times New Roman"/>
                <a:ea typeface="Calibri"/>
                <a:cs typeface="Arial"/>
              </a:rPr>
              <a:t>Steel</a:t>
            </a:r>
            <a:r>
              <a:rPr lang="fr-FR" sz="2000" dirty="0" smtClean="0">
                <a:latin typeface="Times New Roman"/>
                <a:ea typeface="Calibri"/>
                <a:cs typeface="Arial"/>
              </a:rPr>
              <a:t>,</a:t>
            </a: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fr-FR" sz="2000" dirty="0" err="1" smtClean="0">
                <a:latin typeface="Times New Roman"/>
                <a:ea typeface="Calibri"/>
                <a:cs typeface="Arial"/>
              </a:rPr>
              <a:t>Cast</a:t>
            </a:r>
            <a:r>
              <a:rPr lang="fr-FR" sz="2000" dirty="0" smtClean="0">
                <a:latin typeface="Times New Roman"/>
                <a:ea typeface="Calibri"/>
                <a:cs typeface="Arial"/>
              </a:rPr>
              <a:t> </a:t>
            </a:r>
            <a:r>
              <a:rPr lang="fr-FR" sz="2000" dirty="0" err="1">
                <a:latin typeface="Times New Roman"/>
                <a:ea typeface="Calibri"/>
                <a:cs typeface="Arial"/>
              </a:rPr>
              <a:t>iron</a:t>
            </a:r>
            <a:endParaRPr lang="fr-FR" sz="2000" dirty="0">
              <a:effectLst/>
              <a:latin typeface="Times New Roman"/>
              <a:ea typeface="Calibri"/>
              <a:cs typeface="Arial"/>
            </a:endParaRPr>
          </a:p>
        </p:txBody>
      </p:sp>
      <p:sp>
        <p:nvSpPr>
          <p:cNvPr id="23" name="Zone de texte 290"/>
          <p:cNvSpPr txBox="1">
            <a:spLocks noChangeArrowheads="1"/>
          </p:cNvSpPr>
          <p:nvPr/>
        </p:nvSpPr>
        <p:spPr bwMode="auto">
          <a:xfrm>
            <a:off x="3152708" y="3353952"/>
            <a:ext cx="2970152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270510" indent="-228600">
              <a:lnSpc>
                <a:spcPct val="115000"/>
              </a:lnSpc>
              <a:spcAft>
                <a:spcPts val="0"/>
              </a:spcAft>
            </a:pPr>
            <a:r>
              <a:rPr lang="fr-FR" sz="2000" dirty="0">
                <a:latin typeface="Times New Roman"/>
                <a:ea typeface="Calibri"/>
                <a:cs typeface="Arial"/>
              </a:rPr>
              <a:t>Basic</a:t>
            </a:r>
            <a:r>
              <a:rPr lang="fr-FR" sz="2000" dirty="0">
                <a:effectLst/>
                <a:latin typeface="Times New Roman"/>
                <a:ea typeface="Calibri"/>
                <a:cs typeface="Arial"/>
              </a:rPr>
              <a:t> </a:t>
            </a:r>
            <a:r>
              <a:rPr lang="fr-FR" sz="2000" dirty="0" smtClean="0">
                <a:effectLst/>
                <a:latin typeface="Times New Roman"/>
                <a:ea typeface="Calibri"/>
                <a:cs typeface="Arial"/>
              </a:rPr>
              <a:t>:Cu</a:t>
            </a:r>
            <a:r>
              <a:rPr lang="fr-FR" sz="2000" dirty="0">
                <a:effectLst/>
                <a:latin typeface="Times New Roman"/>
                <a:ea typeface="Calibri"/>
                <a:cs typeface="Arial"/>
              </a:rPr>
              <a:t>, Pb, Zn, </a:t>
            </a:r>
            <a:r>
              <a:rPr lang="fr-FR" sz="2000" dirty="0" smtClean="0">
                <a:effectLst/>
                <a:latin typeface="Times New Roman"/>
                <a:ea typeface="Calibri"/>
                <a:cs typeface="Arial"/>
              </a:rPr>
              <a:t>Sn</a:t>
            </a:r>
            <a:endParaRPr lang="fr-FR" sz="2000" dirty="0">
              <a:effectLst/>
              <a:latin typeface="Times New Roman"/>
              <a:ea typeface="Calibri"/>
              <a:cs typeface="Arial"/>
            </a:endParaRPr>
          </a:p>
          <a:p>
            <a:pPr marL="270510" indent="-228600">
              <a:lnSpc>
                <a:spcPct val="115000"/>
              </a:lnSpc>
              <a:spcAft>
                <a:spcPts val="0"/>
              </a:spcAft>
            </a:pPr>
            <a:r>
              <a:rPr lang="fr-FR" sz="2000" dirty="0">
                <a:latin typeface="Times New Roman"/>
                <a:ea typeface="Calibri"/>
                <a:cs typeface="Arial"/>
              </a:rPr>
              <a:t>Light   </a:t>
            </a:r>
            <a:r>
              <a:rPr lang="fr-FR" sz="2000" dirty="0" smtClean="0">
                <a:effectLst/>
                <a:latin typeface="Times New Roman"/>
                <a:ea typeface="Calibri"/>
                <a:cs typeface="Arial"/>
              </a:rPr>
              <a:t>:Al</a:t>
            </a:r>
            <a:r>
              <a:rPr lang="fr-FR" sz="2000" dirty="0">
                <a:effectLst/>
                <a:latin typeface="Times New Roman"/>
                <a:ea typeface="Calibri"/>
                <a:cs typeface="Arial"/>
              </a:rPr>
              <a:t>, Mg, Ti</a:t>
            </a:r>
          </a:p>
          <a:p>
            <a:pPr marL="270510" indent="-228600">
              <a:lnSpc>
                <a:spcPct val="115000"/>
              </a:lnSpc>
              <a:spcAft>
                <a:spcPts val="0"/>
              </a:spcAft>
            </a:pPr>
            <a:r>
              <a:rPr lang="fr-FR" sz="2000" dirty="0" err="1">
                <a:latin typeface="Times New Roman"/>
                <a:ea typeface="Calibri"/>
                <a:cs typeface="Arial"/>
              </a:rPr>
              <a:t>Precious</a:t>
            </a:r>
            <a:r>
              <a:rPr lang="fr-FR" sz="2000" dirty="0">
                <a:effectLst/>
                <a:latin typeface="Times New Roman"/>
                <a:ea typeface="Calibri"/>
                <a:cs typeface="Arial"/>
              </a:rPr>
              <a:t> </a:t>
            </a:r>
            <a:r>
              <a:rPr lang="fr-FR" sz="2000" dirty="0" smtClean="0">
                <a:effectLst/>
                <a:latin typeface="Times New Roman"/>
                <a:ea typeface="Calibri"/>
                <a:cs typeface="Arial"/>
              </a:rPr>
              <a:t>:Au</a:t>
            </a:r>
            <a:r>
              <a:rPr lang="fr-FR" sz="2000" dirty="0">
                <a:effectLst/>
                <a:latin typeface="Times New Roman"/>
                <a:ea typeface="Calibri"/>
                <a:cs typeface="Arial"/>
              </a:rPr>
              <a:t>, Ag, Pt</a:t>
            </a:r>
          </a:p>
          <a:p>
            <a:pPr marL="270510" indent="-228600">
              <a:lnSpc>
                <a:spcPct val="115000"/>
              </a:lnSpc>
              <a:spcAft>
                <a:spcPts val="0"/>
              </a:spcAft>
            </a:pPr>
            <a:r>
              <a:rPr lang="fr-FR" sz="2000" dirty="0">
                <a:latin typeface="Times New Roman"/>
                <a:ea typeface="Calibri"/>
                <a:cs typeface="Arial"/>
              </a:rPr>
              <a:t>Rare</a:t>
            </a:r>
            <a:r>
              <a:rPr lang="fr-FR" sz="2000" dirty="0">
                <a:effectLst/>
                <a:latin typeface="Times New Roman"/>
                <a:ea typeface="Calibri"/>
                <a:cs typeface="Arial"/>
              </a:rPr>
              <a:t> </a:t>
            </a:r>
            <a:r>
              <a:rPr lang="fr-FR" sz="2000" dirty="0" smtClean="0">
                <a:effectLst/>
                <a:latin typeface="Times New Roman"/>
                <a:ea typeface="Calibri"/>
                <a:cs typeface="Arial"/>
              </a:rPr>
              <a:t>:Rh, </a:t>
            </a:r>
            <a:r>
              <a:rPr lang="fr-FR" sz="2000" dirty="0">
                <a:effectLst/>
                <a:latin typeface="Times New Roman"/>
                <a:ea typeface="Calibri"/>
                <a:cs typeface="Arial"/>
              </a:rPr>
              <a:t>Be	 </a:t>
            </a:r>
          </a:p>
        </p:txBody>
      </p:sp>
      <p:sp>
        <p:nvSpPr>
          <p:cNvPr id="24" name="Zone de texte 291"/>
          <p:cNvSpPr txBox="1">
            <a:spLocks noChangeArrowheads="1"/>
          </p:cNvSpPr>
          <p:nvPr/>
        </p:nvSpPr>
        <p:spPr bwMode="auto">
          <a:xfrm>
            <a:off x="1403648" y="6237312"/>
            <a:ext cx="3329791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342900" lvl="0" indent="-342900" algn="ctr" rtl="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fr-FR" sz="2000" dirty="0">
                <a:effectLst/>
                <a:latin typeface="Times New Roman"/>
                <a:ea typeface="Calibri"/>
                <a:cs typeface="Arial"/>
              </a:rPr>
              <a:t>Cuir, Bois, Caoutchouc</a:t>
            </a:r>
          </a:p>
        </p:txBody>
      </p:sp>
      <p:sp>
        <p:nvSpPr>
          <p:cNvPr id="25" name="Zone de texte 292"/>
          <p:cNvSpPr txBox="1">
            <a:spLocks noChangeArrowheads="1"/>
          </p:cNvSpPr>
          <p:nvPr/>
        </p:nvSpPr>
        <p:spPr bwMode="auto">
          <a:xfrm>
            <a:off x="5148064" y="6237312"/>
            <a:ext cx="3456384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342900" lvl="0" indent="-342900" algn="ctr" rtl="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fr-FR" sz="2000" dirty="0">
                <a:effectLst/>
                <a:latin typeface="Times New Roman"/>
                <a:ea typeface="Calibri"/>
                <a:cs typeface="Arial"/>
              </a:rPr>
              <a:t>Béton, Verre, Plastique</a:t>
            </a:r>
          </a:p>
        </p:txBody>
      </p:sp>
      <p:cxnSp>
        <p:nvCxnSpPr>
          <p:cNvPr id="43" name="Connecteur droit 42"/>
          <p:cNvCxnSpPr>
            <a:endCxn id="14" idx="0"/>
          </p:cNvCxnSpPr>
          <p:nvPr/>
        </p:nvCxnSpPr>
        <p:spPr>
          <a:xfrm flipH="1">
            <a:off x="4599293" y="2468580"/>
            <a:ext cx="15458" cy="4390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DFEAC1C5-FBEA-4E31-838E-D6825C52F071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26" name="Espace réservé du numéro de diapositive 2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MS 371 ( L2 GM 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405127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188640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prstClr val="black"/>
                </a:solidFill>
              </a:rPr>
              <a:t> </a:t>
            </a:r>
            <a:r>
              <a:rPr lang="fr-FR" dirty="0" err="1">
                <a:solidFill>
                  <a:prstClr val="black"/>
                </a:solidFill>
              </a:rPr>
              <a:t>Mineral</a:t>
            </a:r>
            <a:r>
              <a:rPr lang="fr-FR" dirty="0">
                <a:solidFill>
                  <a:prstClr val="black"/>
                </a:solidFill>
              </a:rPr>
              <a:t> </a:t>
            </a:r>
            <a:r>
              <a:rPr lang="fr-FR" dirty="0" err="1">
                <a:solidFill>
                  <a:prstClr val="black"/>
                </a:solidFill>
              </a:rPr>
              <a:t>matter</a:t>
            </a:r>
            <a:endParaRPr lang="fr-FR" dirty="0">
              <a:solidFill>
                <a:prstClr val="black"/>
              </a:solidFill>
            </a:endParaRPr>
          </a:p>
        </p:txBody>
      </p:sp>
      <p:pic>
        <p:nvPicPr>
          <p:cNvPr id="26" name="Image 2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7"/>
            <a:ext cx="8784975" cy="56886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57153F35-2F06-4DBF-B485-D6DEB85F8BFC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181419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188640"/>
            <a:ext cx="87849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400" b="1" dirty="0" smtClean="0"/>
          </a:p>
          <a:p>
            <a:pPr algn="ctr"/>
            <a:r>
              <a:rPr lang="fr-FR" sz="2400" b="1" dirty="0" smtClean="0"/>
              <a:t>2- Constitution </a:t>
            </a:r>
            <a:r>
              <a:rPr lang="fr-FR" sz="2400" b="1" dirty="0"/>
              <a:t>of </a:t>
            </a:r>
            <a:r>
              <a:rPr lang="fr-FR" sz="2400" b="1" dirty="0" err="1"/>
              <a:t>matter</a:t>
            </a:r>
            <a:endParaRPr lang="fr-FR" sz="2400" b="1" dirty="0" smtClean="0"/>
          </a:p>
          <a:p>
            <a:pPr algn="ctr"/>
            <a:endParaRPr lang="fr-FR" sz="2400" b="1" dirty="0"/>
          </a:p>
          <a:p>
            <a:r>
              <a:rPr lang="en-US" sz="2400" dirty="0"/>
              <a:t>Matter is made up of small particles called “atoms</a:t>
            </a:r>
            <a:r>
              <a:rPr lang="en-US" sz="2400" dirty="0" smtClean="0"/>
              <a:t>.”</a:t>
            </a:r>
          </a:p>
          <a:p>
            <a:endParaRPr lang="fr-FR" sz="2400" dirty="0" smtClean="0"/>
          </a:p>
          <a:p>
            <a:r>
              <a:rPr lang="en-US" sz="2400" dirty="0"/>
              <a:t>It is the smallest part of matter</a:t>
            </a:r>
            <a:r>
              <a:rPr lang="en-US" sz="2400" dirty="0" smtClean="0"/>
              <a:t>.</a:t>
            </a:r>
          </a:p>
          <a:p>
            <a:endParaRPr lang="fr-FR" sz="2400" dirty="0" smtClean="0"/>
          </a:p>
          <a:p>
            <a:r>
              <a:rPr lang="fr-FR" sz="2400" dirty="0" smtClean="0"/>
              <a:t> </a:t>
            </a:r>
            <a:r>
              <a:rPr lang="en-US" sz="2400" dirty="0"/>
              <a:t>It is made up of a nucleus around which electrons gravitate on electronic layers (K, L, M, N, O, P) and which carry a certain number of electrons (2, 8, 16, 32 etc.).</a:t>
            </a:r>
            <a:endParaRPr lang="fr-FR" sz="2400" dirty="0" smtClean="0"/>
          </a:p>
          <a:p>
            <a:endParaRPr lang="fr-FR" sz="2400" dirty="0" smtClean="0"/>
          </a:p>
          <a:p>
            <a:endParaRPr lang="fr-FR" sz="2400" dirty="0" smtClean="0"/>
          </a:p>
          <a:p>
            <a:r>
              <a:rPr lang="en-US" sz="2400" dirty="0"/>
              <a:t>The peripheral layer is the most important, it defines the chemical properties of the atoms.</a:t>
            </a:r>
            <a:endParaRPr lang="fr-FR" sz="2400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7BBAC4D6-F94F-46B1-8238-A6F1D6131D4E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7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70674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188640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2400" b="1" dirty="0" smtClean="0"/>
              <a:t>2- </a:t>
            </a:r>
            <a:r>
              <a:rPr lang="fr-FR" sz="2400" b="1" dirty="0">
                <a:solidFill>
                  <a:prstClr val="black"/>
                </a:solidFill>
              </a:rPr>
              <a:t>Constitution of </a:t>
            </a:r>
            <a:r>
              <a:rPr lang="fr-FR" sz="2400" b="1" dirty="0" err="1">
                <a:solidFill>
                  <a:prstClr val="black"/>
                </a:solidFill>
              </a:rPr>
              <a:t>matter</a:t>
            </a:r>
            <a:endParaRPr lang="fr-FR" sz="2400" b="1" dirty="0">
              <a:solidFill>
                <a:prstClr val="black"/>
              </a:solidFill>
            </a:endParaRPr>
          </a:p>
          <a:p>
            <a:pPr algn="ctr"/>
            <a:endParaRPr lang="fr-FR" sz="2400" b="1" dirty="0"/>
          </a:p>
          <a:p>
            <a:r>
              <a:rPr lang="fr-FR" sz="2400" dirty="0" smtClean="0"/>
              <a:t>	</a:t>
            </a:r>
            <a:endParaRPr lang="fr-FR" sz="2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388969"/>
            <a:ext cx="4632825" cy="412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03C9BED7-B7DC-412F-9750-7BE43C338FDE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8</a:t>
            </a:fld>
            <a:endParaRPr lang="fr-FR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12722"/>
            <a:ext cx="4176464" cy="3848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MS 371 ( L2 GM )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344753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332656"/>
            <a:ext cx="878497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</a:rPr>
              <a:t>	</a:t>
            </a:r>
            <a:r>
              <a:rPr lang="fr-FR" sz="3200" b="1" dirty="0">
                <a:solidFill>
                  <a:prstClr val="black"/>
                </a:solidFill>
              </a:rPr>
              <a:t>3- </a:t>
            </a:r>
            <a:r>
              <a:rPr lang="fr-FR" sz="3200" b="1" dirty="0" smtClean="0">
                <a:solidFill>
                  <a:prstClr val="black"/>
                </a:solidFill>
              </a:rPr>
              <a:t>Ore</a:t>
            </a:r>
          </a:p>
          <a:p>
            <a:endParaRPr lang="fr-FR" sz="3200" b="1" dirty="0" smtClean="0">
              <a:solidFill>
                <a:prstClr val="black"/>
              </a:solidFill>
            </a:endParaRPr>
          </a:p>
          <a:p>
            <a:r>
              <a:rPr lang="fr-FR" dirty="0" smtClean="0">
                <a:solidFill>
                  <a:prstClr val="black"/>
                </a:solidFill>
              </a:rPr>
              <a:t>	</a:t>
            </a:r>
            <a:r>
              <a:rPr lang="en-US" sz="2000" dirty="0">
                <a:solidFill>
                  <a:prstClr val="black"/>
                </a:solidFill>
              </a:rPr>
              <a:t>Generally all metals are not found in the native state (pure state) in nature, but in the form of rock, earth, called ore</a:t>
            </a:r>
            <a:r>
              <a:rPr lang="en-US" sz="2000" dirty="0" smtClean="0">
                <a:solidFill>
                  <a:prstClr val="black"/>
                </a:solidFill>
              </a:rPr>
              <a:t>.</a:t>
            </a:r>
          </a:p>
          <a:p>
            <a:endParaRPr lang="en-US" sz="2000" dirty="0" smtClean="0">
              <a:solidFill>
                <a:prstClr val="black"/>
              </a:solidFill>
            </a:endParaRPr>
          </a:p>
          <a:p>
            <a:r>
              <a:rPr lang="en-US" sz="2000" dirty="0">
                <a:solidFill>
                  <a:prstClr val="black"/>
                </a:solidFill>
              </a:rPr>
              <a:t>only a few metals that can be found in pure state</a:t>
            </a:r>
            <a:r>
              <a:rPr lang="en-US" sz="2000" dirty="0" smtClean="0">
                <a:solidFill>
                  <a:prstClr val="black"/>
                </a:solidFill>
              </a:rPr>
              <a:t>.</a:t>
            </a:r>
          </a:p>
          <a:p>
            <a:r>
              <a:rPr lang="en-US" sz="2000" dirty="0" smtClean="0">
                <a:solidFill>
                  <a:prstClr val="black"/>
                </a:solidFill>
              </a:rPr>
              <a:t>Gold</a:t>
            </a:r>
            <a:r>
              <a:rPr lang="en-US" sz="2000" dirty="0">
                <a:solidFill>
                  <a:prstClr val="black"/>
                </a:solidFill>
              </a:rPr>
              <a:t>, </a:t>
            </a:r>
            <a:endParaRPr lang="en-US" sz="2000" dirty="0" smtClean="0">
              <a:solidFill>
                <a:prstClr val="black"/>
              </a:solidFill>
            </a:endParaRPr>
          </a:p>
          <a:p>
            <a:r>
              <a:rPr lang="en-US" sz="2000" dirty="0" smtClean="0">
                <a:solidFill>
                  <a:prstClr val="black"/>
                </a:solidFill>
              </a:rPr>
              <a:t>Mercury (Hg)</a:t>
            </a:r>
            <a:endParaRPr lang="fr-FR" sz="2000" dirty="0">
              <a:solidFill>
                <a:prstClr val="black"/>
              </a:solidFill>
            </a:endParaRPr>
          </a:p>
          <a:p>
            <a:r>
              <a:rPr lang="en-US" sz="2000" dirty="0">
                <a:solidFill>
                  <a:prstClr val="black"/>
                </a:solidFill>
              </a:rPr>
              <a:t>Ore is a combination of a metal or metals with other elements such </a:t>
            </a:r>
            <a:r>
              <a:rPr lang="en-US" sz="2000" dirty="0" smtClean="0">
                <a:solidFill>
                  <a:prstClr val="black"/>
                </a:solidFill>
              </a:rPr>
              <a:t>as:</a:t>
            </a:r>
          </a:p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Oxygen O2</a:t>
            </a:r>
          </a:p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Carbon C</a:t>
            </a:r>
          </a:p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Nitrogen N2</a:t>
            </a:r>
          </a:p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Phosphorus P</a:t>
            </a:r>
          </a:p>
          <a:p>
            <a:pPr algn="ctr"/>
            <a:r>
              <a:rPr lang="en-US" sz="2000" dirty="0" err="1" smtClean="0">
                <a:solidFill>
                  <a:prstClr val="black"/>
                </a:solidFill>
              </a:rPr>
              <a:t>Silicium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>
                <a:solidFill>
                  <a:prstClr val="black"/>
                </a:solidFill>
              </a:rPr>
              <a:t>S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E589C0A6-19D7-46C1-B45C-020FBD21D006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MS 371 ( L2 GM 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9</a:t>
            </a:fld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80804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llage">
  <a:themeElements>
    <a:clrScheme name="Sillag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illage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illage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llage">
  <a:themeElements>
    <a:clrScheme name="Sillag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illage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illage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37863</TotalTime>
  <Words>564</Words>
  <Application>Microsoft Office PowerPoint</Application>
  <PresentationFormat>Affichage à l'écran (4:3)</PresentationFormat>
  <Paragraphs>159</Paragraphs>
  <Slides>16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18" baseType="lpstr">
      <vt:lpstr>Sillage</vt:lpstr>
      <vt:lpstr>1_Sillage</vt:lpstr>
      <vt:lpstr>Présentation PowerPoint</vt:lpstr>
      <vt:lpstr>République Algérienne Démocratique et Populaire Ministère de l’Enseignement Supérieur et de la Recherche Scientifique  Université Abou Bekr Belkaid Tlemcen  Faculté de Technologie   Département GM  L2  Année universitaire 2024/2025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THANK YOU FOR YOUR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acer</dc:creator>
  <cp:lastModifiedBy>Maintieninfo</cp:lastModifiedBy>
  <cp:revision>131</cp:revision>
  <dcterms:created xsi:type="dcterms:W3CDTF">2011-10-13T20:34:16Z</dcterms:created>
  <dcterms:modified xsi:type="dcterms:W3CDTF">2024-10-19T14:17:28Z</dcterms:modified>
</cp:coreProperties>
</file>