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55" r:id="rId3"/>
    <p:sldId id="274" r:id="rId4"/>
    <p:sldId id="275" r:id="rId5"/>
    <p:sldId id="276" r:id="rId6"/>
    <p:sldId id="277" r:id="rId7"/>
    <p:sldId id="289" r:id="rId8"/>
    <p:sldId id="555" r:id="rId9"/>
    <p:sldId id="278" r:id="rId10"/>
    <p:sldId id="556" r:id="rId11"/>
    <p:sldId id="279" r:id="rId12"/>
    <p:sldId id="281" r:id="rId13"/>
    <p:sldId id="492" r:id="rId14"/>
    <p:sldId id="282" r:id="rId15"/>
    <p:sldId id="557" r:id="rId16"/>
    <p:sldId id="558" r:id="rId17"/>
    <p:sldId id="458" r:id="rId18"/>
    <p:sldId id="283" r:id="rId19"/>
    <p:sldId id="554" r:id="rId20"/>
    <p:sldId id="494" r:id="rId21"/>
    <p:sldId id="493" r:id="rId22"/>
    <p:sldId id="496" r:id="rId23"/>
    <p:sldId id="501" r:id="rId24"/>
    <p:sldId id="570" r:id="rId25"/>
    <p:sldId id="284" r:id="rId26"/>
    <p:sldId id="481" r:id="rId27"/>
    <p:sldId id="486" r:id="rId28"/>
    <p:sldId id="482" r:id="rId29"/>
    <p:sldId id="485" r:id="rId30"/>
    <p:sldId id="483" r:id="rId31"/>
    <p:sldId id="484" r:id="rId32"/>
    <p:sldId id="286" r:id="rId33"/>
    <p:sldId id="358" r:id="rId34"/>
    <p:sldId id="288" r:id="rId35"/>
    <p:sldId id="539" r:id="rId36"/>
    <p:sldId id="542" r:id="rId37"/>
    <p:sldId id="541" r:id="rId38"/>
    <p:sldId id="498" r:id="rId39"/>
    <p:sldId id="499" r:id="rId40"/>
    <p:sldId id="559" r:id="rId41"/>
    <p:sldId id="560" r:id="rId42"/>
    <p:sldId id="561" r:id="rId43"/>
    <p:sldId id="562" r:id="rId44"/>
    <p:sldId id="563" r:id="rId45"/>
    <p:sldId id="564" r:id="rId46"/>
    <p:sldId id="565" r:id="rId47"/>
    <p:sldId id="566" r:id="rId48"/>
    <p:sldId id="567" r:id="rId49"/>
    <p:sldId id="572" r:id="rId50"/>
    <p:sldId id="575" r:id="rId51"/>
    <p:sldId id="576" r:id="rId52"/>
    <p:sldId id="573" r:id="rId53"/>
    <p:sldId id="574" r:id="rId54"/>
    <p:sldId id="577" r:id="rId55"/>
    <p:sldId id="568" r:id="rId5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94660"/>
  </p:normalViewPr>
  <p:slideViewPr>
    <p:cSldViewPr snapToGrid="0">
      <p:cViewPr varScale="1">
        <p:scale>
          <a:sx n="75" d="100"/>
          <a:sy n="75" d="100"/>
        </p:scale>
        <p:origin x="2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CAA34-939D-481B-92BE-0482157C34C0}" type="datetimeFigureOut">
              <a:rPr lang="fr-FR" smtClean="0"/>
              <a:t>10/12/2024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48350-5CF3-49C5-A832-A0674B966D8F}" type="slidenum">
              <a:rPr lang="fr-FR" smtClean="0"/>
              <a:t>‹N°›</a:t>
            </a:fld>
            <a:endParaRPr lang="fr-FR"/>
          </a:p>
        </p:txBody>
      </p:sp>
    </p:spTree>
    <p:extLst>
      <p:ext uri="{BB962C8B-B14F-4D97-AF65-F5344CB8AC3E}">
        <p14:creationId xmlns:p14="http://schemas.microsoft.com/office/powerpoint/2010/main" val="227854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273639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60607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14</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14</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34595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16</a:t>
            </a:fld>
            <a:endParaRPr lang="ru-RU" altLang="ru-RU"/>
          </a:p>
        </p:txBody>
      </p:sp>
    </p:spTree>
    <p:extLst>
      <p:ext uri="{BB962C8B-B14F-4D97-AF65-F5344CB8AC3E}">
        <p14:creationId xmlns:p14="http://schemas.microsoft.com/office/powerpoint/2010/main" val="2171254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17</a:t>
            </a:fld>
            <a:endParaRPr lang="ru-RU" altLang="ru-RU"/>
          </a:p>
        </p:txBody>
      </p:sp>
    </p:spTree>
    <p:extLst>
      <p:ext uri="{BB962C8B-B14F-4D97-AF65-F5344CB8AC3E}">
        <p14:creationId xmlns:p14="http://schemas.microsoft.com/office/powerpoint/2010/main" val="2613416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18</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18</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59652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19</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19</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48347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20</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20</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406634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21</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21</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125705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97955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23</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23</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24819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a:t>
            </a:fld>
            <a:endParaRPr lang="en-GB" sz="1300" dirty="0"/>
          </a:p>
        </p:txBody>
      </p:sp>
      <p:sp>
        <p:nvSpPr>
          <p:cNvPr id="97284" name="Rectangle 2"/>
          <p:cNvSpPr>
            <a:spLocks noGrp="1" noRot="1" noChangeAspect="1" noChangeArrowheads="1" noTextEdit="1"/>
          </p:cNvSpPr>
          <p:nvPr>
            <p:ph type="sldImg"/>
          </p:nvPr>
        </p:nvSpPr>
        <p:spPr>
          <a:xfrm>
            <a:off x="381000" y="685800"/>
            <a:ext cx="6097588"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721749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25</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25</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699201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27</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27</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801913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503210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33</a:t>
            </a:fld>
            <a:endParaRPr lang="ru-RU" altLang="ru-RU"/>
          </a:p>
        </p:txBody>
      </p:sp>
    </p:spTree>
    <p:extLst>
      <p:ext uri="{BB962C8B-B14F-4D97-AF65-F5344CB8AC3E}">
        <p14:creationId xmlns:p14="http://schemas.microsoft.com/office/powerpoint/2010/main" val="3444906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34</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34</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156720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36</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36</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503635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37</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37</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113412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38</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38</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114883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40</a:t>
            </a:fld>
            <a:endParaRPr lang="ru-RU" altLang="ru-RU"/>
          </a:p>
        </p:txBody>
      </p:sp>
    </p:spTree>
    <p:extLst>
      <p:ext uri="{BB962C8B-B14F-4D97-AF65-F5344CB8AC3E}">
        <p14:creationId xmlns:p14="http://schemas.microsoft.com/office/powerpoint/2010/main" val="2511751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41</a:t>
            </a:fld>
            <a:endParaRPr lang="ru-RU" altLang="ru-RU"/>
          </a:p>
        </p:txBody>
      </p:sp>
    </p:spTree>
    <p:extLst>
      <p:ext uri="{BB962C8B-B14F-4D97-AF65-F5344CB8AC3E}">
        <p14:creationId xmlns:p14="http://schemas.microsoft.com/office/powerpoint/2010/main" val="364411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4</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4</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baseline="0" noProof="1">
              <a:cs typeface="Arial" pitchFamily="34" charset="0"/>
            </a:endParaRPr>
          </a:p>
        </p:txBody>
      </p:sp>
    </p:spTree>
    <p:extLst>
      <p:ext uri="{BB962C8B-B14F-4D97-AF65-F5344CB8AC3E}">
        <p14:creationId xmlns:p14="http://schemas.microsoft.com/office/powerpoint/2010/main" val="1547728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42</a:t>
            </a:fld>
            <a:endParaRPr lang="ru-RU" altLang="ru-RU"/>
          </a:p>
        </p:txBody>
      </p:sp>
    </p:spTree>
    <p:extLst>
      <p:ext uri="{BB962C8B-B14F-4D97-AF65-F5344CB8AC3E}">
        <p14:creationId xmlns:p14="http://schemas.microsoft.com/office/powerpoint/2010/main" val="33518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43</a:t>
            </a:fld>
            <a:endParaRPr lang="ru-RU" altLang="ru-RU"/>
          </a:p>
        </p:txBody>
      </p:sp>
    </p:spTree>
    <p:extLst>
      <p:ext uri="{BB962C8B-B14F-4D97-AF65-F5344CB8AC3E}">
        <p14:creationId xmlns:p14="http://schemas.microsoft.com/office/powerpoint/2010/main" val="661274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44</a:t>
            </a:fld>
            <a:endParaRPr lang="ru-RU" altLang="ru-RU"/>
          </a:p>
        </p:txBody>
      </p:sp>
    </p:spTree>
    <p:extLst>
      <p:ext uri="{BB962C8B-B14F-4D97-AF65-F5344CB8AC3E}">
        <p14:creationId xmlns:p14="http://schemas.microsoft.com/office/powerpoint/2010/main" val="2182630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45</a:t>
            </a:fld>
            <a:endParaRPr lang="ru-RU" altLang="ru-RU"/>
          </a:p>
        </p:txBody>
      </p:sp>
    </p:spTree>
    <p:extLst>
      <p:ext uri="{BB962C8B-B14F-4D97-AF65-F5344CB8AC3E}">
        <p14:creationId xmlns:p14="http://schemas.microsoft.com/office/powerpoint/2010/main" val="660918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46</a:t>
            </a:fld>
            <a:endParaRPr lang="ru-RU" altLang="ru-RU"/>
          </a:p>
        </p:txBody>
      </p:sp>
    </p:spTree>
    <p:extLst>
      <p:ext uri="{BB962C8B-B14F-4D97-AF65-F5344CB8AC3E}">
        <p14:creationId xmlns:p14="http://schemas.microsoft.com/office/powerpoint/2010/main" val="3759588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47</a:t>
            </a:fld>
            <a:endParaRPr lang="ru-RU" altLang="ru-RU"/>
          </a:p>
        </p:txBody>
      </p:sp>
    </p:spTree>
    <p:extLst>
      <p:ext uri="{BB962C8B-B14F-4D97-AF65-F5344CB8AC3E}">
        <p14:creationId xmlns:p14="http://schemas.microsoft.com/office/powerpoint/2010/main" val="3885488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48</a:t>
            </a:fld>
            <a:endParaRPr lang="ru-RU" altLang="ru-RU"/>
          </a:p>
        </p:txBody>
      </p:sp>
    </p:spTree>
    <p:extLst>
      <p:ext uri="{BB962C8B-B14F-4D97-AF65-F5344CB8AC3E}">
        <p14:creationId xmlns:p14="http://schemas.microsoft.com/office/powerpoint/2010/main" val="2663121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49</a:t>
            </a:fld>
            <a:endParaRPr lang="ru-RU" altLang="ru-RU"/>
          </a:p>
        </p:txBody>
      </p:sp>
    </p:spTree>
    <p:extLst>
      <p:ext uri="{BB962C8B-B14F-4D97-AF65-F5344CB8AC3E}">
        <p14:creationId xmlns:p14="http://schemas.microsoft.com/office/powerpoint/2010/main" val="887895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50</a:t>
            </a:fld>
            <a:endParaRPr lang="ru-RU" altLang="ru-RU"/>
          </a:p>
        </p:txBody>
      </p:sp>
    </p:spTree>
    <p:extLst>
      <p:ext uri="{BB962C8B-B14F-4D97-AF65-F5344CB8AC3E}">
        <p14:creationId xmlns:p14="http://schemas.microsoft.com/office/powerpoint/2010/main" val="3064482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51</a:t>
            </a:fld>
            <a:endParaRPr lang="ru-RU" altLang="ru-RU"/>
          </a:p>
        </p:txBody>
      </p:sp>
    </p:spTree>
    <p:extLst>
      <p:ext uri="{BB962C8B-B14F-4D97-AF65-F5344CB8AC3E}">
        <p14:creationId xmlns:p14="http://schemas.microsoft.com/office/powerpoint/2010/main" val="376843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5</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5</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96766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52</a:t>
            </a:fld>
            <a:endParaRPr lang="ru-RU" altLang="ru-RU"/>
          </a:p>
        </p:txBody>
      </p:sp>
    </p:spTree>
    <p:extLst>
      <p:ext uri="{BB962C8B-B14F-4D97-AF65-F5344CB8AC3E}">
        <p14:creationId xmlns:p14="http://schemas.microsoft.com/office/powerpoint/2010/main" val="3858107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53</a:t>
            </a:fld>
            <a:endParaRPr lang="ru-RU" altLang="ru-RU"/>
          </a:p>
        </p:txBody>
      </p:sp>
    </p:spTree>
    <p:extLst>
      <p:ext uri="{BB962C8B-B14F-4D97-AF65-F5344CB8AC3E}">
        <p14:creationId xmlns:p14="http://schemas.microsoft.com/office/powerpoint/2010/main" val="3680380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54</a:t>
            </a:fld>
            <a:endParaRPr lang="ru-RU" altLang="ru-RU"/>
          </a:p>
        </p:txBody>
      </p:sp>
    </p:spTree>
    <p:extLst>
      <p:ext uri="{BB962C8B-B14F-4D97-AF65-F5344CB8AC3E}">
        <p14:creationId xmlns:p14="http://schemas.microsoft.com/office/powerpoint/2010/main" val="3261192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55</a:t>
            </a:fld>
            <a:endParaRPr lang="ru-RU" altLang="ru-RU"/>
          </a:p>
        </p:txBody>
      </p:sp>
    </p:spTree>
    <p:extLst>
      <p:ext uri="{BB962C8B-B14F-4D97-AF65-F5344CB8AC3E}">
        <p14:creationId xmlns:p14="http://schemas.microsoft.com/office/powerpoint/2010/main" val="1758771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6</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6</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82946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67640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99791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71726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2049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E4606-B537-3D6D-24D0-919A0B856D8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4BF8CE6-E3D9-65C1-CC93-7AD167DFD4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B2A1C89-FADE-CA56-FFEF-C963A23D84ED}"/>
              </a:ext>
            </a:extLst>
          </p:cNvPr>
          <p:cNvSpPr>
            <a:spLocks noGrp="1"/>
          </p:cNvSpPr>
          <p:nvPr>
            <p:ph type="dt" sz="half" idx="10"/>
          </p:nvPr>
        </p:nvSpPr>
        <p:spPr/>
        <p:txBody>
          <a:bodyPr/>
          <a:lstStyle/>
          <a:p>
            <a:fld id="{29EBBC0A-7473-43CA-9A30-0430BBDCD1E7}" type="datetimeFigureOut">
              <a:rPr lang="fr-FR" smtClean="0"/>
              <a:t>10/12/2024</a:t>
            </a:fld>
            <a:endParaRPr lang="fr-FR"/>
          </a:p>
        </p:txBody>
      </p:sp>
      <p:sp>
        <p:nvSpPr>
          <p:cNvPr id="5" name="Espace réservé du pied de page 4">
            <a:extLst>
              <a:ext uri="{FF2B5EF4-FFF2-40B4-BE49-F238E27FC236}">
                <a16:creationId xmlns:a16="http://schemas.microsoft.com/office/drawing/2014/main" id="{AB052F97-F2FD-C7A8-7421-D670AE64C6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58B1FF-913A-B010-B010-E7192C260FAC}"/>
              </a:ext>
            </a:extLst>
          </p:cNvPr>
          <p:cNvSpPr>
            <a:spLocks noGrp="1"/>
          </p:cNvSpPr>
          <p:nvPr>
            <p:ph type="sldNum" sz="quarter" idx="12"/>
          </p:nvPr>
        </p:nvSpPr>
        <p:spPr/>
        <p:txBody>
          <a:bodyPr/>
          <a:lstStyle/>
          <a:p>
            <a:fld id="{BC98F10F-6E27-4277-A15D-40101ECDB67D}" type="slidenum">
              <a:rPr lang="fr-FR" smtClean="0"/>
              <a:t>‹N°›</a:t>
            </a:fld>
            <a:endParaRPr lang="fr-FR"/>
          </a:p>
        </p:txBody>
      </p:sp>
    </p:spTree>
    <p:extLst>
      <p:ext uri="{BB962C8B-B14F-4D97-AF65-F5344CB8AC3E}">
        <p14:creationId xmlns:p14="http://schemas.microsoft.com/office/powerpoint/2010/main" val="365719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6EE3C-B9E1-D56D-72F7-771DC324EB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610B40F-6845-FF91-FAC2-C8CCEF0B99C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56A62E-2735-265D-4066-17E7AF537D01}"/>
              </a:ext>
            </a:extLst>
          </p:cNvPr>
          <p:cNvSpPr>
            <a:spLocks noGrp="1"/>
          </p:cNvSpPr>
          <p:nvPr>
            <p:ph type="dt" sz="half" idx="10"/>
          </p:nvPr>
        </p:nvSpPr>
        <p:spPr/>
        <p:txBody>
          <a:bodyPr/>
          <a:lstStyle/>
          <a:p>
            <a:fld id="{29EBBC0A-7473-43CA-9A30-0430BBDCD1E7}" type="datetimeFigureOut">
              <a:rPr lang="fr-FR" smtClean="0"/>
              <a:t>10/12/2024</a:t>
            </a:fld>
            <a:endParaRPr lang="fr-FR"/>
          </a:p>
        </p:txBody>
      </p:sp>
      <p:sp>
        <p:nvSpPr>
          <p:cNvPr id="5" name="Espace réservé du pied de page 4">
            <a:extLst>
              <a:ext uri="{FF2B5EF4-FFF2-40B4-BE49-F238E27FC236}">
                <a16:creationId xmlns:a16="http://schemas.microsoft.com/office/drawing/2014/main" id="{DAE59B0E-07FA-4590-BE85-FB25C9B626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1EE754-3D43-5995-9883-F30AE5D4E0B3}"/>
              </a:ext>
            </a:extLst>
          </p:cNvPr>
          <p:cNvSpPr>
            <a:spLocks noGrp="1"/>
          </p:cNvSpPr>
          <p:nvPr>
            <p:ph type="sldNum" sz="quarter" idx="12"/>
          </p:nvPr>
        </p:nvSpPr>
        <p:spPr/>
        <p:txBody>
          <a:bodyPr/>
          <a:lstStyle/>
          <a:p>
            <a:fld id="{BC98F10F-6E27-4277-A15D-40101ECDB67D}" type="slidenum">
              <a:rPr lang="fr-FR" smtClean="0"/>
              <a:t>‹N°›</a:t>
            </a:fld>
            <a:endParaRPr lang="fr-FR"/>
          </a:p>
        </p:txBody>
      </p:sp>
    </p:spTree>
    <p:extLst>
      <p:ext uri="{BB962C8B-B14F-4D97-AF65-F5344CB8AC3E}">
        <p14:creationId xmlns:p14="http://schemas.microsoft.com/office/powerpoint/2010/main" val="390635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E01363D-7E94-F3DE-A69C-190C0921065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B7A4D92-13B5-5D6A-29D0-C3B52024B50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2988B6-B743-D9FC-586B-D014D9BF1012}"/>
              </a:ext>
            </a:extLst>
          </p:cNvPr>
          <p:cNvSpPr>
            <a:spLocks noGrp="1"/>
          </p:cNvSpPr>
          <p:nvPr>
            <p:ph type="dt" sz="half" idx="10"/>
          </p:nvPr>
        </p:nvSpPr>
        <p:spPr/>
        <p:txBody>
          <a:bodyPr/>
          <a:lstStyle/>
          <a:p>
            <a:fld id="{29EBBC0A-7473-43CA-9A30-0430BBDCD1E7}" type="datetimeFigureOut">
              <a:rPr lang="fr-FR" smtClean="0"/>
              <a:t>10/12/2024</a:t>
            </a:fld>
            <a:endParaRPr lang="fr-FR"/>
          </a:p>
        </p:txBody>
      </p:sp>
      <p:sp>
        <p:nvSpPr>
          <p:cNvPr id="5" name="Espace réservé du pied de page 4">
            <a:extLst>
              <a:ext uri="{FF2B5EF4-FFF2-40B4-BE49-F238E27FC236}">
                <a16:creationId xmlns:a16="http://schemas.microsoft.com/office/drawing/2014/main" id="{A0C5ED49-C97B-FB0E-DEC4-D1A2C11639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DDE267-D054-EA37-194D-9FA1A7E3E156}"/>
              </a:ext>
            </a:extLst>
          </p:cNvPr>
          <p:cNvSpPr>
            <a:spLocks noGrp="1"/>
          </p:cNvSpPr>
          <p:nvPr>
            <p:ph type="sldNum" sz="quarter" idx="12"/>
          </p:nvPr>
        </p:nvSpPr>
        <p:spPr/>
        <p:txBody>
          <a:bodyPr/>
          <a:lstStyle/>
          <a:p>
            <a:fld id="{BC98F10F-6E27-4277-A15D-40101ECDB67D}" type="slidenum">
              <a:rPr lang="fr-FR" smtClean="0"/>
              <a:t>‹N°›</a:t>
            </a:fld>
            <a:endParaRPr lang="fr-FR"/>
          </a:p>
        </p:txBody>
      </p:sp>
    </p:spTree>
    <p:extLst>
      <p:ext uri="{BB962C8B-B14F-4D97-AF65-F5344CB8AC3E}">
        <p14:creationId xmlns:p14="http://schemas.microsoft.com/office/powerpoint/2010/main" val="337267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0" y="238540"/>
            <a:ext cx="11329456" cy="616455"/>
          </a:xfrm>
        </p:spPr>
        <p:txBody>
          <a:bodyPr anchor="ctr" anchorCtr="0">
            <a:noAutofit/>
          </a:bodyPr>
          <a:lstStyle>
            <a:lvl1pPr>
              <a:lnSpc>
                <a:spcPct val="100000"/>
              </a:lnSpc>
              <a:defRPr/>
            </a:lvl1pPr>
          </a:lstStyle>
          <a:p>
            <a:r>
              <a:rPr lang="de-DE" dirty="0"/>
              <a:t>Titelmasterformat durch Klicken bearbeiten</a:t>
            </a:r>
          </a:p>
        </p:txBody>
      </p:sp>
      <p:sp>
        <p:nvSpPr>
          <p:cNvPr id="3" name="Datumsplatzhalter 2"/>
          <p:cNvSpPr>
            <a:spLocks noGrp="1"/>
          </p:cNvSpPr>
          <p:nvPr>
            <p:ph type="dt" sz="half" idx="10"/>
          </p:nvPr>
        </p:nvSpPr>
        <p:spPr/>
        <p:txBody>
          <a:bodyPr/>
          <a:lstStyle/>
          <a:p>
            <a:fld id="{E373F149-83C4-4179-9681-702531CCFDAC}" type="datetimeFigureOut">
              <a:rPr lang="de-DE" smtClean="0"/>
              <a:pPr/>
              <a:t>10.12.2024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C1E638-3F78-4E0D-883A-B278700C48C0}" type="slidenum">
              <a:rPr lang="de-DE" smtClean="0"/>
              <a:pPr/>
              <a:t>‹N°›</a:t>
            </a:fld>
            <a:endParaRPr lang="de-DE"/>
          </a:p>
        </p:txBody>
      </p:sp>
      <p:sp>
        <p:nvSpPr>
          <p:cNvPr id="9" name="Textplatzhalter 7"/>
          <p:cNvSpPr>
            <a:spLocks noGrp="1"/>
          </p:cNvSpPr>
          <p:nvPr>
            <p:ph type="body" sz="quarter" idx="13"/>
          </p:nvPr>
        </p:nvSpPr>
        <p:spPr>
          <a:xfrm>
            <a:off x="431800" y="854994"/>
            <a:ext cx="11328400" cy="336244"/>
          </a:xfrm>
        </p:spPr>
        <p:txBody>
          <a:bodyPr lIns="0" tIns="0" rIns="0" bIns="0" anchor="t" anchorCtr="0">
            <a:noAutofit/>
          </a:bodyPr>
          <a:lstStyle>
            <a:lvl1pPr>
              <a:buNone/>
              <a:defRPr sz="1999"/>
            </a:lvl1pPr>
          </a:lstStyle>
          <a:p>
            <a:pPr lvl="0"/>
            <a:r>
              <a:rPr lang="de-DE" dirty="0"/>
              <a:t>Textmasterformate durch Klicken bearbeiten</a:t>
            </a:r>
          </a:p>
        </p:txBody>
      </p:sp>
    </p:spTree>
    <p:extLst>
      <p:ext uri="{BB962C8B-B14F-4D97-AF65-F5344CB8AC3E}">
        <p14:creationId xmlns:p14="http://schemas.microsoft.com/office/powerpoint/2010/main" val="288839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7A5AD-BC7A-54B3-C907-87DC477B2B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7F9EF7-8412-7DC9-AE1F-2610CE26674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B2A0CA-C313-5A1C-773B-C8BF13E4EEF8}"/>
              </a:ext>
            </a:extLst>
          </p:cNvPr>
          <p:cNvSpPr>
            <a:spLocks noGrp="1"/>
          </p:cNvSpPr>
          <p:nvPr>
            <p:ph type="dt" sz="half" idx="10"/>
          </p:nvPr>
        </p:nvSpPr>
        <p:spPr/>
        <p:txBody>
          <a:bodyPr/>
          <a:lstStyle/>
          <a:p>
            <a:fld id="{29EBBC0A-7473-43CA-9A30-0430BBDCD1E7}" type="datetimeFigureOut">
              <a:rPr lang="fr-FR" smtClean="0"/>
              <a:t>10/12/2024</a:t>
            </a:fld>
            <a:endParaRPr lang="fr-FR"/>
          </a:p>
        </p:txBody>
      </p:sp>
      <p:sp>
        <p:nvSpPr>
          <p:cNvPr id="5" name="Espace réservé du pied de page 4">
            <a:extLst>
              <a:ext uri="{FF2B5EF4-FFF2-40B4-BE49-F238E27FC236}">
                <a16:creationId xmlns:a16="http://schemas.microsoft.com/office/drawing/2014/main" id="{B8CB0F59-9825-4BCE-B66F-77A3B6B57A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CF7335-2CC6-7EC0-5507-A58649A8A37D}"/>
              </a:ext>
            </a:extLst>
          </p:cNvPr>
          <p:cNvSpPr>
            <a:spLocks noGrp="1"/>
          </p:cNvSpPr>
          <p:nvPr>
            <p:ph type="sldNum" sz="quarter" idx="12"/>
          </p:nvPr>
        </p:nvSpPr>
        <p:spPr/>
        <p:txBody>
          <a:bodyPr/>
          <a:lstStyle/>
          <a:p>
            <a:fld id="{BC98F10F-6E27-4277-A15D-40101ECDB67D}" type="slidenum">
              <a:rPr lang="fr-FR" smtClean="0"/>
              <a:t>‹N°›</a:t>
            </a:fld>
            <a:endParaRPr lang="fr-FR"/>
          </a:p>
        </p:txBody>
      </p:sp>
    </p:spTree>
    <p:extLst>
      <p:ext uri="{BB962C8B-B14F-4D97-AF65-F5344CB8AC3E}">
        <p14:creationId xmlns:p14="http://schemas.microsoft.com/office/powerpoint/2010/main" val="273289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35DE4-ABCC-950B-F4DD-A4036528033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B1E473E-1B12-4017-3FE8-66DD89368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81086AF-1145-EBF2-42D0-6D89566C3C51}"/>
              </a:ext>
            </a:extLst>
          </p:cNvPr>
          <p:cNvSpPr>
            <a:spLocks noGrp="1"/>
          </p:cNvSpPr>
          <p:nvPr>
            <p:ph type="dt" sz="half" idx="10"/>
          </p:nvPr>
        </p:nvSpPr>
        <p:spPr/>
        <p:txBody>
          <a:bodyPr/>
          <a:lstStyle/>
          <a:p>
            <a:fld id="{29EBBC0A-7473-43CA-9A30-0430BBDCD1E7}" type="datetimeFigureOut">
              <a:rPr lang="fr-FR" smtClean="0"/>
              <a:t>10/12/2024</a:t>
            </a:fld>
            <a:endParaRPr lang="fr-FR"/>
          </a:p>
        </p:txBody>
      </p:sp>
      <p:sp>
        <p:nvSpPr>
          <p:cNvPr id="5" name="Espace réservé du pied de page 4">
            <a:extLst>
              <a:ext uri="{FF2B5EF4-FFF2-40B4-BE49-F238E27FC236}">
                <a16:creationId xmlns:a16="http://schemas.microsoft.com/office/drawing/2014/main" id="{0D7E1E34-7EE1-D736-E24E-DDA2879766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7674BB-E285-3BF0-8804-7F6F5BC91CCD}"/>
              </a:ext>
            </a:extLst>
          </p:cNvPr>
          <p:cNvSpPr>
            <a:spLocks noGrp="1"/>
          </p:cNvSpPr>
          <p:nvPr>
            <p:ph type="sldNum" sz="quarter" idx="12"/>
          </p:nvPr>
        </p:nvSpPr>
        <p:spPr/>
        <p:txBody>
          <a:bodyPr/>
          <a:lstStyle/>
          <a:p>
            <a:fld id="{BC98F10F-6E27-4277-A15D-40101ECDB67D}" type="slidenum">
              <a:rPr lang="fr-FR" smtClean="0"/>
              <a:t>‹N°›</a:t>
            </a:fld>
            <a:endParaRPr lang="fr-FR"/>
          </a:p>
        </p:txBody>
      </p:sp>
    </p:spTree>
    <p:extLst>
      <p:ext uri="{BB962C8B-B14F-4D97-AF65-F5344CB8AC3E}">
        <p14:creationId xmlns:p14="http://schemas.microsoft.com/office/powerpoint/2010/main" val="267518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7DC245-752A-DF1F-A377-8F0E25C4F01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79A2D6-F25B-7E79-4365-BF17EBD155D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64A7518-F6C3-4F6E-9946-49714FCA3A9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7016794-ED4D-8429-E2FD-A81898182B1D}"/>
              </a:ext>
            </a:extLst>
          </p:cNvPr>
          <p:cNvSpPr>
            <a:spLocks noGrp="1"/>
          </p:cNvSpPr>
          <p:nvPr>
            <p:ph type="dt" sz="half" idx="10"/>
          </p:nvPr>
        </p:nvSpPr>
        <p:spPr/>
        <p:txBody>
          <a:bodyPr/>
          <a:lstStyle/>
          <a:p>
            <a:fld id="{29EBBC0A-7473-43CA-9A30-0430BBDCD1E7}" type="datetimeFigureOut">
              <a:rPr lang="fr-FR" smtClean="0"/>
              <a:t>10/12/2024</a:t>
            </a:fld>
            <a:endParaRPr lang="fr-FR"/>
          </a:p>
        </p:txBody>
      </p:sp>
      <p:sp>
        <p:nvSpPr>
          <p:cNvPr id="6" name="Espace réservé du pied de page 5">
            <a:extLst>
              <a:ext uri="{FF2B5EF4-FFF2-40B4-BE49-F238E27FC236}">
                <a16:creationId xmlns:a16="http://schemas.microsoft.com/office/drawing/2014/main" id="{B648013B-BB88-5A31-B47F-5B46D8AEDB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BAFC3E-AC4F-606A-AE43-3304962E244B}"/>
              </a:ext>
            </a:extLst>
          </p:cNvPr>
          <p:cNvSpPr>
            <a:spLocks noGrp="1"/>
          </p:cNvSpPr>
          <p:nvPr>
            <p:ph type="sldNum" sz="quarter" idx="12"/>
          </p:nvPr>
        </p:nvSpPr>
        <p:spPr/>
        <p:txBody>
          <a:bodyPr/>
          <a:lstStyle/>
          <a:p>
            <a:fld id="{BC98F10F-6E27-4277-A15D-40101ECDB67D}" type="slidenum">
              <a:rPr lang="fr-FR" smtClean="0"/>
              <a:t>‹N°›</a:t>
            </a:fld>
            <a:endParaRPr lang="fr-FR"/>
          </a:p>
        </p:txBody>
      </p:sp>
    </p:spTree>
    <p:extLst>
      <p:ext uri="{BB962C8B-B14F-4D97-AF65-F5344CB8AC3E}">
        <p14:creationId xmlns:p14="http://schemas.microsoft.com/office/powerpoint/2010/main" val="222314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A7A514-4D38-4532-577A-EABBF5FFD74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EFD01EB-CD33-84FC-419A-3330F097DD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436CB2A-E149-23A9-4A03-552D17D4B1F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3382CA1-6D08-6049-6B99-74D109694A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B557CAD-C9DE-0F8B-6B77-74B3CA4BE8D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E60BA9F-8E8D-C9A1-4779-8F45BBCD56FE}"/>
              </a:ext>
            </a:extLst>
          </p:cNvPr>
          <p:cNvSpPr>
            <a:spLocks noGrp="1"/>
          </p:cNvSpPr>
          <p:nvPr>
            <p:ph type="dt" sz="half" idx="10"/>
          </p:nvPr>
        </p:nvSpPr>
        <p:spPr/>
        <p:txBody>
          <a:bodyPr/>
          <a:lstStyle/>
          <a:p>
            <a:fld id="{29EBBC0A-7473-43CA-9A30-0430BBDCD1E7}" type="datetimeFigureOut">
              <a:rPr lang="fr-FR" smtClean="0"/>
              <a:t>10/12/2024</a:t>
            </a:fld>
            <a:endParaRPr lang="fr-FR"/>
          </a:p>
        </p:txBody>
      </p:sp>
      <p:sp>
        <p:nvSpPr>
          <p:cNvPr id="8" name="Espace réservé du pied de page 7">
            <a:extLst>
              <a:ext uri="{FF2B5EF4-FFF2-40B4-BE49-F238E27FC236}">
                <a16:creationId xmlns:a16="http://schemas.microsoft.com/office/drawing/2014/main" id="{2D8BB7B3-BC3F-7A32-3D0F-3E45410C364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96141FE-57C8-C9E7-46C9-61EAEBA51FC3}"/>
              </a:ext>
            </a:extLst>
          </p:cNvPr>
          <p:cNvSpPr>
            <a:spLocks noGrp="1"/>
          </p:cNvSpPr>
          <p:nvPr>
            <p:ph type="sldNum" sz="quarter" idx="12"/>
          </p:nvPr>
        </p:nvSpPr>
        <p:spPr/>
        <p:txBody>
          <a:bodyPr/>
          <a:lstStyle/>
          <a:p>
            <a:fld id="{BC98F10F-6E27-4277-A15D-40101ECDB67D}" type="slidenum">
              <a:rPr lang="fr-FR" smtClean="0"/>
              <a:t>‹N°›</a:t>
            </a:fld>
            <a:endParaRPr lang="fr-FR"/>
          </a:p>
        </p:txBody>
      </p:sp>
    </p:spTree>
    <p:extLst>
      <p:ext uri="{BB962C8B-B14F-4D97-AF65-F5344CB8AC3E}">
        <p14:creationId xmlns:p14="http://schemas.microsoft.com/office/powerpoint/2010/main" val="316992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4665D-71C0-6532-5D9E-BA5B854F4AF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973B828-27C1-FDAA-617D-D022110FD3B9}"/>
              </a:ext>
            </a:extLst>
          </p:cNvPr>
          <p:cNvSpPr>
            <a:spLocks noGrp="1"/>
          </p:cNvSpPr>
          <p:nvPr>
            <p:ph type="dt" sz="half" idx="10"/>
          </p:nvPr>
        </p:nvSpPr>
        <p:spPr/>
        <p:txBody>
          <a:bodyPr/>
          <a:lstStyle/>
          <a:p>
            <a:fld id="{29EBBC0A-7473-43CA-9A30-0430BBDCD1E7}" type="datetimeFigureOut">
              <a:rPr lang="fr-FR" smtClean="0"/>
              <a:t>10/12/2024</a:t>
            </a:fld>
            <a:endParaRPr lang="fr-FR"/>
          </a:p>
        </p:txBody>
      </p:sp>
      <p:sp>
        <p:nvSpPr>
          <p:cNvPr id="4" name="Espace réservé du pied de page 3">
            <a:extLst>
              <a:ext uri="{FF2B5EF4-FFF2-40B4-BE49-F238E27FC236}">
                <a16:creationId xmlns:a16="http://schemas.microsoft.com/office/drawing/2014/main" id="{38CC5949-B458-ECE4-5CE8-D9F3D65CD1A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55A5343-B2FE-8B02-CC9C-86F056D31905}"/>
              </a:ext>
            </a:extLst>
          </p:cNvPr>
          <p:cNvSpPr>
            <a:spLocks noGrp="1"/>
          </p:cNvSpPr>
          <p:nvPr>
            <p:ph type="sldNum" sz="quarter" idx="12"/>
          </p:nvPr>
        </p:nvSpPr>
        <p:spPr/>
        <p:txBody>
          <a:bodyPr/>
          <a:lstStyle/>
          <a:p>
            <a:fld id="{BC98F10F-6E27-4277-A15D-40101ECDB67D}" type="slidenum">
              <a:rPr lang="fr-FR" smtClean="0"/>
              <a:t>‹N°›</a:t>
            </a:fld>
            <a:endParaRPr lang="fr-FR"/>
          </a:p>
        </p:txBody>
      </p:sp>
    </p:spTree>
    <p:extLst>
      <p:ext uri="{BB962C8B-B14F-4D97-AF65-F5344CB8AC3E}">
        <p14:creationId xmlns:p14="http://schemas.microsoft.com/office/powerpoint/2010/main" val="122396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679DD75-E07F-7278-D641-5C7ED5DA2909}"/>
              </a:ext>
            </a:extLst>
          </p:cNvPr>
          <p:cNvSpPr>
            <a:spLocks noGrp="1"/>
          </p:cNvSpPr>
          <p:nvPr>
            <p:ph type="dt" sz="half" idx="10"/>
          </p:nvPr>
        </p:nvSpPr>
        <p:spPr/>
        <p:txBody>
          <a:bodyPr/>
          <a:lstStyle/>
          <a:p>
            <a:fld id="{29EBBC0A-7473-43CA-9A30-0430BBDCD1E7}" type="datetimeFigureOut">
              <a:rPr lang="fr-FR" smtClean="0"/>
              <a:t>10/12/2024</a:t>
            </a:fld>
            <a:endParaRPr lang="fr-FR"/>
          </a:p>
        </p:txBody>
      </p:sp>
      <p:sp>
        <p:nvSpPr>
          <p:cNvPr id="3" name="Espace réservé du pied de page 2">
            <a:extLst>
              <a:ext uri="{FF2B5EF4-FFF2-40B4-BE49-F238E27FC236}">
                <a16:creationId xmlns:a16="http://schemas.microsoft.com/office/drawing/2014/main" id="{3375EE71-6EB3-FB17-5601-D6536B67440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EC732FA-8FB0-AB09-9937-EBA5EA8E73ED}"/>
              </a:ext>
            </a:extLst>
          </p:cNvPr>
          <p:cNvSpPr>
            <a:spLocks noGrp="1"/>
          </p:cNvSpPr>
          <p:nvPr>
            <p:ph type="sldNum" sz="quarter" idx="12"/>
          </p:nvPr>
        </p:nvSpPr>
        <p:spPr/>
        <p:txBody>
          <a:bodyPr/>
          <a:lstStyle/>
          <a:p>
            <a:fld id="{BC98F10F-6E27-4277-A15D-40101ECDB67D}" type="slidenum">
              <a:rPr lang="fr-FR" smtClean="0"/>
              <a:t>‹N°›</a:t>
            </a:fld>
            <a:endParaRPr lang="fr-FR"/>
          </a:p>
        </p:txBody>
      </p:sp>
    </p:spTree>
    <p:extLst>
      <p:ext uri="{BB962C8B-B14F-4D97-AF65-F5344CB8AC3E}">
        <p14:creationId xmlns:p14="http://schemas.microsoft.com/office/powerpoint/2010/main" val="394621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088B40-FE12-8462-67B7-D7CC2E9BDB8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7337421-9B82-66FD-989F-BC367DD55F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A3CE865-37EA-6291-4DCE-03E3AB89C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C91E7D-B582-BE4D-AB48-44FEE6FBAA34}"/>
              </a:ext>
            </a:extLst>
          </p:cNvPr>
          <p:cNvSpPr>
            <a:spLocks noGrp="1"/>
          </p:cNvSpPr>
          <p:nvPr>
            <p:ph type="dt" sz="half" idx="10"/>
          </p:nvPr>
        </p:nvSpPr>
        <p:spPr/>
        <p:txBody>
          <a:bodyPr/>
          <a:lstStyle/>
          <a:p>
            <a:fld id="{29EBBC0A-7473-43CA-9A30-0430BBDCD1E7}" type="datetimeFigureOut">
              <a:rPr lang="fr-FR" smtClean="0"/>
              <a:t>10/12/2024</a:t>
            </a:fld>
            <a:endParaRPr lang="fr-FR"/>
          </a:p>
        </p:txBody>
      </p:sp>
      <p:sp>
        <p:nvSpPr>
          <p:cNvPr id="6" name="Espace réservé du pied de page 5">
            <a:extLst>
              <a:ext uri="{FF2B5EF4-FFF2-40B4-BE49-F238E27FC236}">
                <a16:creationId xmlns:a16="http://schemas.microsoft.com/office/drawing/2014/main" id="{4BFDCAFA-2811-A679-C043-9D965EF1429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A0F83C3-A99E-242F-322A-A5337D387B32}"/>
              </a:ext>
            </a:extLst>
          </p:cNvPr>
          <p:cNvSpPr>
            <a:spLocks noGrp="1"/>
          </p:cNvSpPr>
          <p:nvPr>
            <p:ph type="sldNum" sz="quarter" idx="12"/>
          </p:nvPr>
        </p:nvSpPr>
        <p:spPr/>
        <p:txBody>
          <a:bodyPr/>
          <a:lstStyle/>
          <a:p>
            <a:fld id="{BC98F10F-6E27-4277-A15D-40101ECDB67D}" type="slidenum">
              <a:rPr lang="fr-FR" smtClean="0"/>
              <a:t>‹N°›</a:t>
            </a:fld>
            <a:endParaRPr lang="fr-FR"/>
          </a:p>
        </p:txBody>
      </p:sp>
    </p:spTree>
    <p:extLst>
      <p:ext uri="{BB962C8B-B14F-4D97-AF65-F5344CB8AC3E}">
        <p14:creationId xmlns:p14="http://schemas.microsoft.com/office/powerpoint/2010/main" val="25340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F25F7A-DF3E-D65C-E1E4-103F66E3A2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0A2E284-2149-8D05-ACA1-E9311CF31A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ED19B04-3223-7172-C4D2-A282A3408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E197A17-C1C4-7DF0-F11E-DB3A2D6B2EE0}"/>
              </a:ext>
            </a:extLst>
          </p:cNvPr>
          <p:cNvSpPr>
            <a:spLocks noGrp="1"/>
          </p:cNvSpPr>
          <p:nvPr>
            <p:ph type="dt" sz="half" idx="10"/>
          </p:nvPr>
        </p:nvSpPr>
        <p:spPr/>
        <p:txBody>
          <a:bodyPr/>
          <a:lstStyle/>
          <a:p>
            <a:fld id="{29EBBC0A-7473-43CA-9A30-0430BBDCD1E7}" type="datetimeFigureOut">
              <a:rPr lang="fr-FR" smtClean="0"/>
              <a:t>10/12/2024</a:t>
            </a:fld>
            <a:endParaRPr lang="fr-FR"/>
          </a:p>
        </p:txBody>
      </p:sp>
      <p:sp>
        <p:nvSpPr>
          <p:cNvPr id="6" name="Espace réservé du pied de page 5">
            <a:extLst>
              <a:ext uri="{FF2B5EF4-FFF2-40B4-BE49-F238E27FC236}">
                <a16:creationId xmlns:a16="http://schemas.microsoft.com/office/drawing/2014/main" id="{9C2BB8AE-549A-AB55-4712-A3EC666D48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F2295A0-AD73-EECA-53F1-C689122C00CE}"/>
              </a:ext>
            </a:extLst>
          </p:cNvPr>
          <p:cNvSpPr>
            <a:spLocks noGrp="1"/>
          </p:cNvSpPr>
          <p:nvPr>
            <p:ph type="sldNum" sz="quarter" idx="12"/>
          </p:nvPr>
        </p:nvSpPr>
        <p:spPr/>
        <p:txBody>
          <a:bodyPr/>
          <a:lstStyle/>
          <a:p>
            <a:fld id="{BC98F10F-6E27-4277-A15D-40101ECDB67D}" type="slidenum">
              <a:rPr lang="fr-FR" smtClean="0"/>
              <a:t>‹N°›</a:t>
            </a:fld>
            <a:endParaRPr lang="fr-FR"/>
          </a:p>
        </p:txBody>
      </p:sp>
    </p:spTree>
    <p:extLst>
      <p:ext uri="{BB962C8B-B14F-4D97-AF65-F5344CB8AC3E}">
        <p14:creationId xmlns:p14="http://schemas.microsoft.com/office/powerpoint/2010/main" val="325393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3CD359-E295-878E-96CC-C9FD5A5136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CD1C86E-AB55-CEED-E7A0-9797335B3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CD859A-FA55-C81C-ABDB-711FFB97FE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BBC0A-7473-43CA-9A30-0430BBDCD1E7}" type="datetimeFigureOut">
              <a:rPr lang="fr-FR" smtClean="0"/>
              <a:t>10/12/2024</a:t>
            </a:fld>
            <a:endParaRPr lang="fr-FR"/>
          </a:p>
        </p:txBody>
      </p:sp>
      <p:sp>
        <p:nvSpPr>
          <p:cNvPr id="5" name="Espace réservé du pied de page 4">
            <a:extLst>
              <a:ext uri="{FF2B5EF4-FFF2-40B4-BE49-F238E27FC236}">
                <a16:creationId xmlns:a16="http://schemas.microsoft.com/office/drawing/2014/main" id="{85FC0526-C5BB-9F51-D530-01538719F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A002F4A-071E-CEA9-2848-2416F0188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F10F-6E27-4277-A15D-40101ECDB67D}" type="slidenum">
              <a:rPr lang="fr-FR" smtClean="0"/>
              <a:t>‹N°›</a:t>
            </a:fld>
            <a:endParaRPr lang="fr-FR"/>
          </a:p>
        </p:txBody>
      </p:sp>
    </p:spTree>
    <p:extLst>
      <p:ext uri="{BB962C8B-B14F-4D97-AF65-F5344CB8AC3E}">
        <p14:creationId xmlns:p14="http://schemas.microsoft.com/office/powerpoint/2010/main" val="1960968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303D1-A20A-0AF2-419C-FFE04EC21957}"/>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6AC91FA1-EC4D-0083-B0CB-04FA525CB60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8513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4891" y="0"/>
            <a:ext cx="9789637" cy="616455"/>
          </a:xfrm>
        </p:spPr>
        <p:txBody>
          <a:bodyPr/>
          <a:lstStyle/>
          <a:p>
            <a:r>
              <a:rPr lang="fr-FR" dirty="0"/>
              <a:t>DEFINITIONS</a:t>
            </a:r>
          </a:p>
        </p:txBody>
      </p:sp>
      <p:sp>
        <p:nvSpPr>
          <p:cNvPr id="6" name="Espace réservé du texte 5"/>
          <p:cNvSpPr>
            <a:spLocks noGrp="1"/>
          </p:cNvSpPr>
          <p:nvPr>
            <p:ph type="body" sz="quarter" idx="13"/>
          </p:nvPr>
        </p:nvSpPr>
        <p:spPr>
          <a:xfrm>
            <a:off x="3168578" y="741532"/>
            <a:ext cx="6622263" cy="750367"/>
          </a:xfrm>
        </p:spPr>
        <p:txBody>
          <a:bodyPr/>
          <a:lstStyle/>
          <a:p>
            <a:pPr algn="ctr"/>
            <a:r>
              <a:rPr lang="fr-FR" sz="3999" dirty="0"/>
              <a:t>Répétabilité</a:t>
            </a:r>
          </a:p>
        </p:txBody>
      </p:sp>
      <p:sp>
        <p:nvSpPr>
          <p:cNvPr id="7" name="ZoneTexte 6"/>
          <p:cNvSpPr txBox="1"/>
          <p:nvPr/>
        </p:nvSpPr>
        <p:spPr>
          <a:xfrm>
            <a:off x="10223185" y="6116470"/>
            <a:ext cx="1535697" cy="338426"/>
          </a:xfrm>
          <a:prstGeom prst="rect">
            <a:avLst/>
          </a:prstGeom>
          <a:noFill/>
        </p:spPr>
        <p:txBody>
          <a:bodyPr wrap="square" rtlCol="0">
            <a:spAutoFit/>
          </a:bodyPr>
          <a:lstStyle/>
          <a:p>
            <a:r>
              <a:rPr lang="fr-FR" sz="1599" dirty="0"/>
              <a:t>ISO 5725 - 1</a:t>
            </a:r>
          </a:p>
        </p:txBody>
      </p:sp>
      <p:sp>
        <p:nvSpPr>
          <p:cNvPr id="3" name="Rectangle 2"/>
          <p:cNvSpPr/>
          <p:nvPr/>
        </p:nvSpPr>
        <p:spPr>
          <a:xfrm>
            <a:off x="2086559" y="1771740"/>
            <a:ext cx="8158389" cy="461537"/>
          </a:xfrm>
          <a:prstGeom prst="rect">
            <a:avLst/>
          </a:prstGeom>
        </p:spPr>
        <p:txBody>
          <a:bodyPr wrap="square">
            <a:spAutoFit/>
          </a:bodyPr>
          <a:lstStyle/>
          <a:p>
            <a:pPr algn="ctr"/>
            <a:r>
              <a:rPr lang="fr-FR" sz="2399" dirty="0"/>
              <a:t>Fidélité sous des </a:t>
            </a:r>
            <a:r>
              <a:rPr lang="fr-FR" sz="2399" u="sng" dirty="0"/>
              <a:t>conditions de répétabilité</a:t>
            </a:r>
            <a:r>
              <a:rPr lang="fr-FR" sz="2399" dirty="0"/>
              <a:t>. </a:t>
            </a:r>
          </a:p>
        </p:txBody>
      </p:sp>
      <p:sp>
        <p:nvSpPr>
          <p:cNvPr id="4" name="Rectangle 3"/>
          <p:cNvSpPr/>
          <p:nvPr/>
        </p:nvSpPr>
        <p:spPr>
          <a:xfrm>
            <a:off x="1768776" y="2391301"/>
            <a:ext cx="10413266" cy="1569148"/>
          </a:xfrm>
          <a:prstGeom prst="rect">
            <a:avLst/>
          </a:prstGeom>
        </p:spPr>
        <p:txBody>
          <a:bodyPr wrap="square">
            <a:spAutoFit/>
          </a:bodyPr>
          <a:lstStyle/>
          <a:p>
            <a:r>
              <a:rPr lang="fr-FR" sz="2399" u="sng" dirty="0"/>
              <a:t>Conditions de répétabilité</a:t>
            </a:r>
            <a:r>
              <a:rPr lang="fr-FR" sz="2399" dirty="0"/>
              <a:t>: Conditions où les résultats d’essai indépendants sont obtenus par la même méthode sur des individus d’essai identiques dans le même laboratoire, par le même opérateur, utilisant le même équipement et pendant un court intervalle de temps. </a:t>
            </a:r>
          </a:p>
        </p:txBody>
      </p:sp>
      <p:sp>
        <p:nvSpPr>
          <p:cNvPr id="5" name="Rectangle 4"/>
          <p:cNvSpPr/>
          <p:nvPr/>
        </p:nvSpPr>
        <p:spPr>
          <a:xfrm>
            <a:off x="1768775" y="4123832"/>
            <a:ext cx="10173991" cy="830740"/>
          </a:xfrm>
          <a:prstGeom prst="rect">
            <a:avLst/>
          </a:prstGeom>
        </p:spPr>
        <p:txBody>
          <a:bodyPr wrap="square">
            <a:spAutoFit/>
          </a:bodyPr>
          <a:lstStyle/>
          <a:p>
            <a:r>
              <a:rPr lang="fr-FR" sz="2399" dirty="0"/>
              <a:t>Ecart-type de répétabilité: Écart-type des résultats d’essai obtenus sous des conditions de répétabilité.  </a:t>
            </a:r>
          </a:p>
        </p:txBody>
      </p:sp>
    </p:spTree>
    <p:extLst>
      <p:ext uri="{BB962C8B-B14F-4D97-AF65-F5344CB8AC3E}">
        <p14:creationId xmlns:p14="http://schemas.microsoft.com/office/powerpoint/2010/main" val="212930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524000" y="-21499"/>
            <a:ext cx="10042919" cy="1211865"/>
          </a:xfrm>
        </p:spPr>
        <p:txBody>
          <a:bodyPr/>
          <a:lstStyle/>
          <a:p>
            <a:r>
              <a:rPr lang="fr-FR" dirty="0">
                <a:solidFill>
                  <a:schemeClr val="tx1"/>
                </a:solidFill>
              </a:rPr>
              <a:t>Répétabilité </a:t>
            </a:r>
            <a:r>
              <a:rPr lang="fr-FR" u="sng" dirty="0">
                <a:solidFill>
                  <a:schemeClr val="tx1"/>
                </a:solidFill>
              </a:rPr>
              <a:t>cas de la norme AFNOR: 148 </a:t>
            </a:r>
            <a:endParaRPr lang="en-US" u="sng" noProof="1">
              <a:solidFill>
                <a:schemeClr val="tx1"/>
              </a:solidFill>
            </a:endParaRPr>
          </a:p>
        </p:txBody>
      </p:sp>
      <p:sp>
        <p:nvSpPr>
          <p:cNvPr id="18" name="Espace réservé du contenu 2"/>
          <p:cNvSpPr txBox="1">
            <a:spLocks/>
          </p:cNvSpPr>
          <p:nvPr/>
        </p:nvSpPr>
        <p:spPr>
          <a:xfrm>
            <a:off x="1981201" y="1600200"/>
            <a:ext cx="8229600" cy="4525963"/>
          </a:xfrm>
          <a:prstGeom prst="rect">
            <a:avLst/>
          </a:prstGeom>
        </p:spPr>
        <p:txBody>
          <a:bodyPr>
            <a:normAutofit/>
          </a:bodyPr>
          <a:lstStyle/>
          <a:p>
            <a:pPr marL="342881" indent="-342881" defTabSz="914347">
              <a:spcBef>
                <a:spcPct val="20000"/>
              </a:spcBef>
              <a:buFont typeface="Arial" pitchFamily="34" charset="0"/>
              <a:buChar char="•"/>
              <a:defRPr/>
            </a:pPr>
            <a:endParaRPr lang="fr-FR" sz="3200" dirty="0"/>
          </a:p>
        </p:txBody>
      </p:sp>
      <p:sp>
        <p:nvSpPr>
          <p:cNvPr id="9" name="ZoneTexte 8"/>
          <p:cNvSpPr txBox="1"/>
          <p:nvPr/>
        </p:nvSpPr>
        <p:spPr>
          <a:xfrm>
            <a:off x="1536678" y="2741407"/>
            <a:ext cx="10584347" cy="1569148"/>
          </a:xfrm>
          <a:prstGeom prst="rect">
            <a:avLst/>
          </a:prstGeom>
          <a:noFill/>
        </p:spPr>
        <p:txBody>
          <a:bodyPr wrap="square" rtlCol="0">
            <a:spAutoFit/>
          </a:bodyPr>
          <a:lstStyle/>
          <a:p>
            <a:r>
              <a:rPr lang="fr-FR" sz="2399" dirty="0"/>
              <a:t>Fidélité déterminée sous des conditions de répétabilité (même échantillon, même opérateur, même appareil, mêmes réactifs, etc.)</a:t>
            </a:r>
          </a:p>
          <a:p>
            <a:r>
              <a:rPr lang="fr-FR" sz="2399" dirty="0"/>
              <a:t>Il faut déterminer </a:t>
            </a:r>
            <a:r>
              <a:rPr lang="fr-FR" sz="2399" u="sng" dirty="0"/>
              <a:t>6 à 10 fois </a:t>
            </a:r>
            <a:r>
              <a:rPr lang="fr-FR" sz="2399" dirty="0"/>
              <a:t>les concentrations de matrices typiques et calculer les concentrations moyennes ainsi que les écarts-types </a:t>
            </a:r>
          </a:p>
        </p:txBody>
      </p:sp>
      <p:sp>
        <p:nvSpPr>
          <p:cNvPr id="159746" name="Rectangle 2"/>
          <p:cNvSpPr>
            <a:spLocks noChangeArrowheads="1"/>
          </p:cNvSpPr>
          <p:nvPr/>
        </p:nvSpPr>
        <p:spPr bwMode="auto">
          <a:xfrm>
            <a:off x="1524000" y="-230769"/>
            <a:ext cx="184731" cy="461539"/>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endParaRPr lang="fr-FR" sz="2399"/>
          </a:p>
        </p:txBody>
      </p:sp>
      <p:sp>
        <p:nvSpPr>
          <p:cNvPr id="159748" name="Rectangle 4"/>
          <p:cNvSpPr>
            <a:spLocks noChangeArrowheads="1"/>
          </p:cNvSpPr>
          <p:nvPr/>
        </p:nvSpPr>
        <p:spPr bwMode="auto">
          <a:xfrm>
            <a:off x="1524000" y="-230769"/>
            <a:ext cx="184731" cy="461539"/>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endParaRPr lang="fr-FR" sz="2399"/>
          </a:p>
        </p:txBody>
      </p:sp>
      <p:sp>
        <p:nvSpPr>
          <p:cNvPr id="159750" name="Rectangle 6"/>
          <p:cNvSpPr>
            <a:spLocks noChangeArrowheads="1"/>
          </p:cNvSpPr>
          <p:nvPr/>
        </p:nvSpPr>
        <p:spPr bwMode="auto">
          <a:xfrm>
            <a:off x="1524000" y="-2169"/>
            <a:ext cx="184731" cy="461539"/>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endParaRPr lang="fr-FR" sz="2399"/>
          </a:p>
        </p:txBody>
      </p:sp>
      <p:sp>
        <p:nvSpPr>
          <p:cNvPr id="159752" name="Rectangle 8"/>
          <p:cNvSpPr>
            <a:spLocks noChangeArrowheads="1"/>
          </p:cNvSpPr>
          <p:nvPr/>
        </p:nvSpPr>
        <p:spPr bwMode="auto">
          <a:xfrm>
            <a:off x="1524000" y="-230769"/>
            <a:ext cx="184731" cy="461539"/>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endParaRPr lang="fr-FR" sz="2399"/>
          </a:p>
        </p:txBody>
      </p:sp>
      <p:sp>
        <p:nvSpPr>
          <p:cNvPr id="159754" name="Rectangle 10"/>
          <p:cNvSpPr>
            <a:spLocks noChangeArrowheads="1"/>
          </p:cNvSpPr>
          <p:nvPr/>
        </p:nvSpPr>
        <p:spPr bwMode="auto">
          <a:xfrm>
            <a:off x="1524000" y="-230769"/>
            <a:ext cx="184731" cy="461539"/>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endParaRPr lang="fr-FR" sz="2399"/>
          </a:p>
        </p:txBody>
      </p:sp>
      <p:sp>
        <p:nvSpPr>
          <p:cNvPr id="159756" name="Rectangle 12"/>
          <p:cNvSpPr>
            <a:spLocks noChangeArrowheads="1"/>
          </p:cNvSpPr>
          <p:nvPr/>
        </p:nvSpPr>
        <p:spPr bwMode="auto">
          <a:xfrm>
            <a:off x="1524000" y="-2169"/>
            <a:ext cx="184731" cy="461539"/>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endParaRPr lang="fr-FR" sz="2399"/>
          </a:p>
        </p:txBody>
      </p:sp>
      <p:sp>
        <p:nvSpPr>
          <p:cNvPr id="159758" name="Rectangle 14"/>
          <p:cNvSpPr>
            <a:spLocks noChangeArrowheads="1"/>
          </p:cNvSpPr>
          <p:nvPr/>
        </p:nvSpPr>
        <p:spPr bwMode="auto">
          <a:xfrm>
            <a:off x="1524000" y="-230769"/>
            <a:ext cx="184731" cy="461539"/>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endParaRPr lang="fr-FR" sz="2399"/>
          </a:p>
        </p:txBody>
      </p:sp>
      <p:sp>
        <p:nvSpPr>
          <p:cNvPr id="159760" name="Rectangle 16"/>
          <p:cNvSpPr>
            <a:spLocks noChangeArrowheads="1"/>
          </p:cNvSpPr>
          <p:nvPr/>
        </p:nvSpPr>
        <p:spPr bwMode="auto">
          <a:xfrm>
            <a:off x="1524000" y="-230769"/>
            <a:ext cx="184731" cy="461539"/>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endParaRPr lang="fr-FR" sz="2399"/>
          </a:p>
        </p:txBody>
      </p:sp>
      <p:sp>
        <p:nvSpPr>
          <p:cNvPr id="159762" name="Rectangle 18"/>
          <p:cNvSpPr>
            <a:spLocks noChangeArrowheads="1"/>
          </p:cNvSpPr>
          <p:nvPr/>
        </p:nvSpPr>
        <p:spPr bwMode="auto">
          <a:xfrm>
            <a:off x="1524000" y="-230769"/>
            <a:ext cx="184731" cy="461539"/>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endParaRPr lang="fr-FR" sz="2399"/>
          </a:p>
        </p:txBody>
      </p:sp>
      <p:sp>
        <p:nvSpPr>
          <p:cNvPr id="159764" name="Rectangle 20"/>
          <p:cNvSpPr>
            <a:spLocks noChangeArrowheads="1"/>
          </p:cNvSpPr>
          <p:nvPr/>
        </p:nvSpPr>
        <p:spPr bwMode="auto">
          <a:xfrm>
            <a:off x="1524000" y="-230769"/>
            <a:ext cx="184731" cy="461539"/>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endParaRPr lang="fr-FR" sz="2399"/>
          </a:p>
        </p:txBody>
      </p:sp>
      <p:sp>
        <p:nvSpPr>
          <p:cNvPr id="159766" name="Rectangle 22"/>
          <p:cNvSpPr>
            <a:spLocks noChangeArrowheads="1"/>
          </p:cNvSpPr>
          <p:nvPr/>
        </p:nvSpPr>
        <p:spPr bwMode="auto">
          <a:xfrm>
            <a:off x="1524000" y="-230769"/>
            <a:ext cx="184731" cy="461539"/>
          </a:xfrm>
          <a:prstGeom prst="rect">
            <a:avLst/>
          </a:prstGeom>
          <a:noFill/>
          <a:ln w="9525">
            <a:noFill/>
            <a:miter lim="800000"/>
            <a:headEnd/>
            <a:tailEnd/>
          </a:ln>
          <a:effectLst/>
        </p:spPr>
        <p:txBody>
          <a:bodyPr vert="horz" wrap="none" lIns="91440" tIns="45721" rIns="91440" bIns="45721" numCol="1" anchor="ctr" anchorCtr="0" compatLnSpc="1">
            <a:prstTxWarp prst="textNoShape">
              <a:avLst/>
            </a:prstTxWarp>
            <a:spAutoFit/>
          </a:bodyPr>
          <a:lstStyle/>
          <a:p>
            <a:endParaRPr lang="fr-FR" sz="2399"/>
          </a:p>
        </p:txBody>
      </p:sp>
      <p:sp>
        <p:nvSpPr>
          <p:cNvPr id="19"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a:solidFill>
                  <a:schemeClr val="tx1"/>
                </a:solidFill>
              </a:rPr>
              <a:t>Fidélité</a:t>
            </a:r>
            <a:endParaRPr lang="en-US" sz="4265" kern="0" noProof="1">
              <a:solidFill>
                <a:srgbClr val="FF0000"/>
              </a:solidFill>
            </a:endParaRPr>
          </a:p>
        </p:txBody>
      </p:sp>
    </p:spTree>
    <p:extLst>
      <p:ext uri="{BB962C8B-B14F-4D97-AF65-F5344CB8AC3E}">
        <p14:creationId xmlns:p14="http://schemas.microsoft.com/office/powerpoint/2010/main" val="9382660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668016" y="188641"/>
            <a:ext cx="8892479" cy="1211865"/>
          </a:xfrm>
        </p:spPr>
        <p:txBody>
          <a:bodyPr/>
          <a:lstStyle/>
          <a:p>
            <a:r>
              <a:rPr lang="fr-FR" dirty="0">
                <a:solidFill>
                  <a:schemeClr val="tx1"/>
                </a:solidFill>
              </a:rPr>
              <a:t>Définition: Fidélité intermédiaire</a:t>
            </a:r>
            <a:endParaRPr lang="en-US" noProof="1">
              <a:solidFill>
                <a:schemeClr val="tx1"/>
              </a:solidFill>
            </a:endParaRPr>
          </a:p>
        </p:txBody>
      </p:sp>
      <p:sp>
        <p:nvSpPr>
          <p:cNvPr id="18" name="Espace réservé du contenu 2"/>
          <p:cNvSpPr txBox="1">
            <a:spLocks/>
          </p:cNvSpPr>
          <p:nvPr/>
        </p:nvSpPr>
        <p:spPr>
          <a:xfrm>
            <a:off x="1981201" y="1600200"/>
            <a:ext cx="8229600" cy="4525963"/>
          </a:xfrm>
          <a:prstGeom prst="rect">
            <a:avLst/>
          </a:prstGeom>
        </p:spPr>
        <p:txBody>
          <a:bodyPr>
            <a:normAutofit/>
          </a:bodyPr>
          <a:lstStyle/>
          <a:p>
            <a:pPr marL="342881" indent="-342881" defTabSz="914347">
              <a:spcBef>
                <a:spcPct val="20000"/>
              </a:spcBef>
              <a:buFont typeface="Arial" pitchFamily="34" charset="0"/>
              <a:buChar char="•"/>
              <a:defRPr/>
            </a:pPr>
            <a:endParaRPr lang="fr-FR" sz="3200" dirty="0"/>
          </a:p>
        </p:txBody>
      </p:sp>
      <p:sp>
        <p:nvSpPr>
          <p:cNvPr id="9" name="ZoneTexte 8"/>
          <p:cNvSpPr txBox="1"/>
          <p:nvPr/>
        </p:nvSpPr>
        <p:spPr>
          <a:xfrm>
            <a:off x="1668016" y="1989284"/>
            <a:ext cx="10282828" cy="2676758"/>
          </a:xfrm>
          <a:prstGeom prst="rect">
            <a:avLst/>
          </a:prstGeom>
          <a:noFill/>
        </p:spPr>
        <p:txBody>
          <a:bodyPr wrap="square" rtlCol="0">
            <a:spAutoFit/>
          </a:bodyPr>
          <a:lstStyle/>
          <a:p>
            <a:r>
              <a:rPr lang="fr-FR" sz="2399" dirty="0"/>
              <a:t>Condition de mesurage dans un ensemble de conditions qui comprennent la même procédure de mesure, le même lieu et des mesurages répétés sur le même objet ou des objets similaires pendant une période de temps étendue, mais peuvent comprendre d'autres conditions que l'on fait varier </a:t>
            </a:r>
          </a:p>
          <a:p>
            <a:endParaRPr lang="fr-FR" sz="2399" dirty="0"/>
          </a:p>
          <a:p>
            <a:r>
              <a:rPr lang="fr-FR" sz="2399" dirty="0"/>
              <a:t>NOTE 1 Les conditions que l'on fait varier peuvent comprendre de nouveaux étalonnages, étalons, opérateurs et systèmes de mesure. </a:t>
            </a:r>
            <a:endParaRPr lang="fr-FR" sz="2399" dirty="0">
              <a:solidFill>
                <a:srgbClr val="FF0000"/>
              </a:solidFill>
            </a:endParaRPr>
          </a:p>
        </p:txBody>
      </p:sp>
      <p:sp>
        <p:nvSpPr>
          <p:cNvPr id="5"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a:solidFill>
                  <a:schemeClr val="tx1"/>
                </a:solidFill>
              </a:rPr>
              <a:t>Fidélité</a:t>
            </a:r>
            <a:endParaRPr lang="en-US" sz="4265" kern="0" noProof="1">
              <a:solidFill>
                <a:srgbClr val="FF0000"/>
              </a:solidFill>
            </a:endParaRPr>
          </a:p>
        </p:txBody>
      </p:sp>
      <p:sp>
        <p:nvSpPr>
          <p:cNvPr id="2" name="ZoneTexte 1"/>
          <p:cNvSpPr txBox="1"/>
          <p:nvPr/>
        </p:nvSpPr>
        <p:spPr>
          <a:xfrm>
            <a:off x="9935242" y="5636565"/>
            <a:ext cx="1439716" cy="461537"/>
          </a:xfrm>
          <a:prstGeom prst="rect">
            <a:avLst/>
          </a:prstGeom>
          <a:noFill/>
        </p:spPr>
        <p:txBody>
          <a:bodyPr wrap="square" rtlCol="0">
            <a:spAutoFit/>
          </a:bodyPr>
          <a:lstStyle/>
          <a:p>
            <a:r>
              <a:rPr lang="fr-FR" sz="2399" dirty="0"/>
              <a:t>VIM </a:t>
            </a:r>
          </a:p>
        </p:txBody>
      </p:sp>
    </p:spTree>
    <p:extLst>
      <p:ext uri="{BB962C8B-B14F-4D97-AF65-F5344CB8AC3E}">
        <p14:creationId xmlns:p14="http://schemas.microsoft.com/office/powerpoint/2010/main" val="20063485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668016" y="188641"/>
            <a:ext cx="8892479" cy="1211865"/>
          </a:xfrm>
        </p:spPr>
        <p:txBody>
          <a:bodyPr/>
          <a:lstStyle/>
          <a:p>
            <a:r>
              <a:rPr lang="fr-FR" dirty="0">
                <a:solidFill>
                  <a:schemeClr val="tx1"/>
                </a:solidFill>
              </a:rPr>
              <a:t>Fidélité intermédiaire</a:t>
            </a:r>
            <a:endParaRPr lang="en-US" noProof="1">
              <a:solidFill>
                <a:schemeClr val="tx1"/>
              </a:solidFill>
            </a:endParaRPr>
          </a:p>
        </p:txBody>
      </p:sp>
      <p:sp>
        <p:nvSpPr>
          <p:cNvPr id="18" name="Espace réservé du contenu 2"/>
          <p:cNvSpPr txBox="1">
            <a:spLocks/>
          </p:cNvSpPr>
          <p:nvPr/>
        </p:nvSpPr>
        <p:spPr>
          <a:xfrm>
            <a:off x="1981201" y="1600200"/>
            <a:ext cx="8229600" cy="4525963"/>
          </a:xfrm>
          <a:prstGeom prst="rect">
            <a:avLst/>
          </a:prstGeom>
        </p:spPr>
        <p:txBody>
          <a:bodyPr>
            <a:normAutofit/>
          </a:bodyPr>
          <a:lstStyle/>
          <a:p>
            <a:pPr marL="342881" indent="-342881" defTabSz="914347">
              <a:spcBef>
                <a:spcPct val="20000"/>
              </a:spcBef>
              <a:buFont typeface="Arial" pitchFamily="34" charset="0"/>
              <a:buChar char="•"/>
              <a:defRPr/>
            </a:pPr>
            <a:endParaRPr lang="fr-FR" sz="3200" dirty="0"/>
          </a:p>
        </p:txBody>
      </p:sp>
      <p:sp>
        <p:nvSpPr>
          <p:cNvPr id="5"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a:solidFill>
                  <a:schemeClr val="tx1"/>
                </a:solidFill>
              </a:rPr>
              <a:t>Fidélité</a:t>
            </a:r>
            <a:endParaRPr lang="en-US" sz="4265" kern="0" noProof="1">
              <a:solidFill>
                <a:srgbClr val="FF0000"/>
              </a:solidFill>
            </a:endParaRPr>
          </a:p>
        </p:txBody>
      </p:sp>
      <p:graphicFrame>
        <p:nvGraphicFramePr>
          <p:cNvPr id="2" name="Tableau 1"/>
          <p:cNvGraphicFramePr>
            <a:graphicFrameLocks noGrp="1"/>
          </p:cNvGraphicFramePr>
          <p:nvPr/>
        </p:nvGraphicFramePr>
        <p:xfrm>
          <a:off x="2390530" y="1904720"/>
          <a:ext cx="8125492" cy="3907007"/>
        </p:xfrm>
        <a:graphic>
          <a:graphicData uri="http://schemas.openxmlformats.org/drawingml/2006/table">
            <a:tbl>
              <a:tblPr firstRow="1" bandRow="1">
                <a:tableStyleId>{5C22544A-7EE6-4342-B048-85BDC9FD1C3A}</a:tableStyleId>
              </a:tblPr>
              <a:tblGrid>
                <a:gridCol w="2708497">
                  <a:extLst>
                    <a:ext uri="{9D8B030D-6E8A-4147-A177-3AD203B41FA5}">
                      <a16:colId xmlns:a16="http://schemas.microsoft.com/office/drawing/2014/main" val="402941926"/>
                    </a:ext>
                  </a:extLst>
                </a:gridCol>
                <a:gridCol w="2708497">
                  <a:extLst>
                    <a:ext uri="{9D8B030D-6E8A-4147-A177-3AD203B41FA5}">
                      <a16:colId xmlns:a16="http://schemas.microsoft.com/office/drawing/2014/main" val="4252857834"/>
                    </a:ext>
                  </a:extLst>
                </a:gridCol>
                <a:gridCol w="2708497">
                  <a:extLst>
                    <a:ext uri="{9D8B030D-6E8A-4147-A177-3AD203B41FA5}">
                      <a16:colId xmlns:a16="http://schemas.microsoft.com/office/drawing/2014/main" val="1821372299"/>
                    </a:ext>
                  </a:extLst>
                </a:gridCol>
              </a:tblGrid>
              <a:tr h="494301">
                <a:tc>
                  <a:txBody>
                    <a:bodyPr/>
                    <a:lstStyle/>
                    <a:p>
                      <a:pPr algn="ctr"/>
                      <a:r>
                        <a:rPr lang="fr-FR" sz="2400" dirty="0"/>
                        <a:t>Facteurs</a:t>
                      </a:r>
                    </a:p>
                  </a:txBody>
                  <a:tcPr marL="121882" marR="121882" marT="60941" marB="60941"/>
                </a:tc>
                <a:tc>
                  <a:txBody>
                    <a:bodyPr/>
                    <a:lstStyle/>
                    <a:p>
                      <a:pPr algn="ctr"/>
                      <a:r>
                        <a:rPr lang="fr-FR" sz="2400" dirty="0"/>
                        <a:t>Etat 1</a:t>
                      </a:r>
                    </a:p>
                  </a:txBody>
                  <a:tcPr marL="121882" marR="121882" marT="60941" marB="60941"/>
                </a:tc>
                <a:tc>
                  <a:txBody>
                    <a:bodyPr/>
                    <a:lstStyle/>
                    <a:p>
                      <a:pPr algn="ctr"/>
                      <a:r>
                        <a:rPr lang="fr-FR" sz="2400" dirty="0"/>
                        <a:t>Etat 2</a:t>
                      </a:r>
                    </a:p>
                  </a:txBody>
                  <a:tcPr marL="121882" marR="121882" marT="60941" marB="60941"/>
                </a:tc>
                <a:extLst>
                  <a:ext uri="{0D108BD9-81ED-4DB2-BD59-A6C34878D82A}">
                    <a16:rowId xmlns:a16="http://schemas.microsoft.com/office/drawing/2014/main" val="3561751018"/>
                  </a:ext>
                </a:extLst>
              </a:tr>
              <a:tr h="853177">
                <a:tc>
                  <a:txBody>
                    <a:bodyPr/>
                    <a:lstStyle/>
                    <a:p>
                      <a:r>
                        <a:rPr lang="fr-FR" sz="2400" dirty="0"/>
                        <a:t>Temps</a:t>
                      </a:r>
                    </a:p>
                  </a:txBody>
                  <a:tcPr marL="121882" marR="121882" marT="60941" marB="60941"/>
                </a:tc>
                <a:tc>
                  <a:txBody>
                    <a:bodyPr/>
                    <a:lstStyle/>
                    <a:p>
                      <a:r>
                        <a:rPr lang="fr-FR" sz="2400" dirty="0"/>
                        <a:t>Mesure au même moment </a:t>
                      </a:r>
                    </a:p>
                  </a:txBody>
                  <a:tcPr marL="121882" marR="121882" marT="60941" marB="60941"/>
                </a:tc>
                <a:tc>
                  <a:txBody>
                    <a:bodyPr/>
                    <a:lstStyle/>
                    <a:p>
                      <a:r>
                        <a:rPr lang="fr-FR" sz="2400" dirty="0"/>
                        <a:t>Mesures à différents moments </a:t>
                      </a:r>
                    </a:p>
                  </a:txBody>
                  <a:tcPr marL="121882" marR="121882" marT="60941" marB="60941"/>
                </a:tc>
                <a:extLst>
                  <a:ext uri="{0D108BD9-81ED-4DB2-BD59-A6C34878D82A}">
                    <a16:rowId xmlns:a16="http://schemas.microsoft.com/office/drawing/2014/main" val="102327339"/>
                  </a:ext>
                </a:extLst>
              </a:tr>
              <a:tr h="853177">
                <a:tc>
                  <a:txBody>
                    <a:bodyPr/>
                    <a:lstStyle/>
                    <a:p>
                      <a:r>
                        <a:rPr lang="fr-FR" sz="2400" dirty="0"/>
                        <a:t>Etalonnage</a:t>
                      </a:r>
                    </a:p>
                  </a:txBody>
                  <a:tcPr marL="121882" marR="121882" marT="60941" marB="60941"/>
                </a:tc>
                <a:tc>
                  <a:txBody>
                    <a:bodyPr/>
                    <a:lstStyle/>
                    <a:p>
                      <a:r>
                        <a:rPr lang="fr-FR" sz="2400" dirty="0"/>
                        <a:t>Pas d’étalonnage entre les mesures</a:t>
                      </a:r>
                    </a:p>
                  </a:txBody>
                  <a:tcPr marL="121882" marR="121882" marT="60941" marB="60941"/>
                </a:tc>
                <a:tc>
                  <a:txBody>
                    <a:bodyPr/>
                    <a:lstStyle/>
                    <a:p>
                      <a:r>
                        <a:rPr lang="fr-FR" sz="2400" dirty="0"/>
                        <a:t>Étalonnage entre les mesures </a:t>
                      </a:r>
                    </a:p>
                  </a:txBody>
                  <a:tcPr marL="121882" marR="121882" marT="60941" marB="60941"/>
                </a:tc>
                <a:extLst>
                  <a:ext uri="{0D108BD9-81ED-4DB2-BD59-A6C34878D82A}">
                    <a16:rowId xmlns:a16="http://schemas.microsoft.com/office/drawing/2014/main" val="3718546891"/>
                  </a:ext>
                </a:extLst>
              </a:tr>
              <a:tr h="853177">
                <a:tc>
                  <a:txBody>
                    <a:bodyPr/>
                    <a:lstStyle/>
                    <a:p>
                      <a:r>
                        <a:rPr lang="fr-FR" sz="2400" dirty="0"/>
                        <a:t>Operateur</a:t>
                      </a:r>
                    </a:p>
                  </a:txBody>
                  <a:tcPr marL="121882" marR="121882" marT="60941" marB="60941"/>
                </a:tc>
                <a:tc>
                  <a:txBody>
                    <a:bodyPr/>
                    <a:lstStyle/>
                    <a:p>
                      <a:r>
                        <a:rPr lang="fr-FR" sz="2400" dirty="0"/>
                        <a:t>Même opérateur </a:t>
                      </a:r>
                    </a:p>
                  </a:txBody>
                  <a:tcPr marL="121882" marR="121882" marT="60941" marB="60941"/>
                </a:tc>
                <a:tc>
                  <a:txBody>
                    <a:bodyPr/>
                    <a:lstStyle/>
                    <a:p>
                      <a:r>
                        <a:rPr lang="fr-FR" sz="2400" dirty="0"/>
                        <a:t>Opérateurs différents </a:t>
                      </a:r>
                    </a:p>
                  </a:txBody>
                  <a:tcPr marL="121882" marR="121882" marT="60941" marB="60941"/>
                </a:tc>
                <a:extLst>
                  <a:ext uri="{0D108BD9-81ED-4DB2-BD59-A6C34878D82A}">
                    <a16:rowId xmlns:a16="http://schemas.microsoft.com/office/drawing/2014/main" val="1058682212"/>
                  </a:ext>
                </a:extLst>
              </a:tr>
              <a:tr h="853177">
                <a:tc>
                  <a:txBody>
                    <a:bodyPr/>
                    <a:lstStyle/>
                    <a:p>
                      <a:r>
                        <a:rPr lang="fr-FR" sz="2400" dirty="0"/>
                        <a:t>Equipement </a:t>
                      </a:r>
                    </a:p>
                  </a:txBody>
                  <a:tcPr marL="121882" marR="121882" marT="60941" marB="60941"/>
                </a:tc>
                <a:tc>
                  <a:txBody>
                    <a:bodyPr/>
                    <a:lstStyle/>
                    <a:p>
                      <a:r>
                        <a:rPr lang="fr-FR" sz="2400" dirty="0"/>
                        <a:t>Même équipement sans réétalonnage </a:t>
                      </a:r>
                    </a:p>
                  </a:txBody>
                  <a:tcPr marL="121882" marR="121882" marT="60941" marB="60941"/>
                </a:tc>
                <a:tc>
                  <a:txBody>
                    <a:bodyPr/>
                    <a:lstStyle/>
                    <a:p>
                      <a:r>
                        <a:rPr lang="fr-FR" sz="2400" dirty="0"/>
                        <a:t>Différents équipements </a:t>
                      </a:r>
                    </a:p>
                  </a:txBody>
                  <a:tcPr marL="121882" marR="121882" marT="60941" marB="60941"/>
                </a:tc>
                <a:extLst>
                  <a:ext uri="{0D108BD9-81ED-4DB2-BD59-A6C34878D82A}">
                    <a16:rowId xmlns:a16="http://schemas.microsoft.com/office/drawing/2014/main" val="93198052"/>
                  </a:ext>
                </a:extLst>
              </a:tr>
            </a:tbl>
          </a:graphicData>
        </a:graphic>
      </p:graphicFrame>
    </p:spTree>
    <p:extLst>
      <p:ext uri="{BB962C8B-B14F-4D97-AF65-F5344CB8AC3E}">
        <p14:creationId xmlns:p14="http://schemas.microsoft.com/office/powerpoint/2010/main" val="19629296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_text"/>
          <p:cNvSpPr txBox="1">
            <a:spLocks/>
          </p:cNvSpPr>
          <p:nvPr/>
        </p:nvSpPr>
        <p:spPr bwMode="gray">
          <a:xfrm>
            <a:off x="1847851" y="1554163"/>
            <a:ext cx="4175125" cy="4248150"/>
          </a:xfrm>
          <a:prstGeom prst="rect">
            <a:avLst/>
          </a:prstGeom>
        </p:spPr>
        <p:txBody>
          <a:bodyPr vert="horz" lIns="0" tIns="0" rIns="0" bIns="0" rtlCol="0">
            <a:noAutofit/>
          </a:bodyPr>
          <a:lstStyle/>
          <a:p>
            <a:pPr marL="179989" indent="-179989">
              <a:lnSpc>
                <a:spcPct val="95000"/>
              </a:lnSpc>
              <a:spcAft>
                <a:spcPts val="800"/>
              </a:spcAft>
              <a:buFont typeface="Wingdings" pitchFamily="2" charset="2"/>
              <a:buChar char="§"/>
              <a:defRPr/>
            </a:pPr>
            <a:endParaRPr lang="fr-FR" sz="2399" b="1" noProof="1"/>
          </a:p>
        </p:txBody>
      </p:sp>
      <p:sp>
        <p:nvSpPr>
          <p:cNvPr id="9" name="ZoneTexte 8"/>
          <p:cNvSpPr txBox="1"/>
          <p:nvPr/>
        </p:nvSpPr>
        <p:spPr>
          <a:xfrm>
            <a:off x="1524000" y="1864057"/>
            <a:ext cx="10426845" cy="1815882"/>
          </a:xfrm>
          <a:prstGeom prst="rect">
            <a:avLst/>
          </a:prstGeom>
          <a:noFill/>
        </p:spPr>
        <p:txBody>
          <a:bodyPr wrap="square" rtlCol="0">
            <a:spAutoFit/>
          </a:bodyPr>
          <a:lstStyle/>
          <a:p>
            <a:r>
              <a:rPr lang="fr-FR" sz="2800" dirty="0"/>
              <a:t>Étroitesse de l’accord entre les mesurages successifs de la même quantité, effectués dans les conditions de reproductibilité. </a:t>
            </a:r>
          </a:p>
          <a:p>
            <a:endParaRPr lang="fr-FR" sz="2800" dirty="0"/>
          </a:p>
          <a:p>
            <a:r>
              <a:rPr lang="fr-FR" sz="2800" dirty="0"/>
              <a:t>Issue d’études inter laboratoires </a:t>
            </a:r>
          </a:p>
        </p:txBody>
      </p:sp>
      <p:sp>
        <p:nvSpPr>
          <p:cNvPr id="5"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a:solidFill>
                  <a:schemeClr val="tx1"/>
                </a:solidFill>
              </a:rPr>
              <a:t>Fidélité</a:t>
            </a:r>
            <a:endParaRPr lang="en-US" sz="4265" kern="0" noProof="1">
              <a:solidFill>
                <a:srgbClr val="FF0000"/>
              </a:solidFill>
            </a:endParaRPr>
          </a:p>
        </p:txBody>
      </p:sp>
      <p:sp>
        <p:nvSpPr>
          <p:cNvPr id="6" name="Titre 1"/>
          <p:cNvSpPr txBox="1">
            <a:spLocks/>
          </p:cNvSpPr>
          <p:nvPr/>
        </p:nvSpPr>
        <p:spPr bwMode="auto">
          <a:xfrm>
            <a:off x="1584891" y="0"/>
            <a:ext cx="9789637" cy="61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r>
              <a:rPr lang="fr-FR" sz="4265" kern="0" dirty="0"/>
              <a:t>DEFINITIONS : </a:t>
            </a:r>
            <a:r>
              <a:rPr lang="fr-FR" sz="4265" dirty="0">
                <a:solidFill>
                  <a:schemeClr val="tx1"/>
                </a:solidFill>
              </a:rPr>
              <a:t>Reproductibilité</a:t>
            </a:r>
            <a:endParaRPr lang="fr-FR" sz="4265" kern="0" dirty="0"/>
          </a:p>
        </p:txBody>
      </p:sp>
    </p:spTree>
    <p:extLst>
      <p:ext uri="{BB962C8B-B14F-4D97-AF65-F5344CB8AC3E}">
        <p14:creationId xmlns:p14="http://schemas.microsoft.com/office/powerpoint/2010/main" val="6101869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a:xfrm>
            <a:off x="3168578" y="741532"/>
            <a:ext cx="6622263" cy="750367"/>
          </a:xfrm>
        </p:spPr>
        <p:txBody>
          <a:bodyPr/>
          <a:lstStyle/>
          <a:p>
            <a:pPr algn="ctr"/>
            <a:r>
              <a:rPr lang="fr-FR" sz="3999" dirty="0"/>
              <a:t>Reproductibilité</a:t>
            </a:r>
          </a:p>
        </p:txBody>
      </p:sp>
      <p:sp>
        <p:nvSpPr>
          <p:cNvPr id="7" name="ZoneTexte 6"/>
          <p:cNvSpPr txBox="1"/>
          <p:nvPr/>
        </p:nvSpPr>
        <p:spPr>
          <a:xfrm>
            <a:off x="10223185" y="6116470"/>
            <a:ext cx="1535697" cy="338426"/>
          </a:xfrm>
          <a:prstGeom prst="rect">
            <a:avLst/>
          </a:prstGeom>
          <a:noFill/>
        </p:spPr>
        <p:txBody>
          <a:bodyPr wrap="square" rtlCol="0">
            <a:spAutoFit/>
          </a:bodyPr>
          <a:lstStyle/>
          <a:p>
            <a:r>
              <a:rPr lang="fr-FR" sz="1599" dirty="0"/>
              <a:t>ISO 5725 - 1</a:t>
            </a:r>
          </a:p>
        </p:txBody>
      </p:sp>
      <p:sp>
        <p:nvSpPr>
          <p:cNvPr id="3" name="Rectangle 2"/>
          <p:cNvSpPr/>
          <p:nvPr/>
        </p:nvSpPr>
        <p:spPr>
          <a:xfrm>
            <a:off x="1584891" y="2012662"/>
            <a:ext cx="10605228" cy="3045962"/>
          </a:xfrm>
          <a:prstGeom prst="rect">
            <a:avLst/>
          </a:prstGeom>
        </p:spPr>
        <p:txBody>
          <a:bodyPr wrap="square">
            <a:spAutoFit/>
          </a:bodyPr>
          <a:lstStyle/>
          <a:p>
            <a:pPr algn="ctr"/>
            <a:r>
              <a:rPr lang="fr-FR" sz="2399" dirty="0"/>
              <a:t>Fidélité sous des conditions de reproductibilité. . </a:t>
            </a:r>
          </a:p>
          <a:p>
            <a:endParaRPr lang="fr-FR" sz="2399" dirty="0"/>
          </a:p>
          <a:p>
            <a:r>
              <a:rPr lang="fr-FR" sz="2399" dirty="0"/>
              <a:t>Conditions de reproductibilité: Conditions où les résultats d’essai sont obtenus par la même méthode sur des individus d’essais identiques dans différents laboratoires, avec différents opérateurs et utilisant des équipements différents. </a:t>
            </a:r>
          </a:p>
          <a:p>
            <a:endParaRPr lang="fr-FR" sz="2399" dirty="0"/>
          </a:p>
          <a:p>
            <a:r>
              <a:rPr lang="fr-FR" sz="2399" dirty="0"/>
              <a:t>Ecart-type de reproductibilité: Écart-type des résultats d’essai obtenus sous des conditions de reproductibilité. </a:t>
            </a:r>
          </a:p>
        </p:txBody>
      </p:sp>
    </p:spTree>
    <p:extLst>
      <p:ext uri="{BB962C8B-B14F-4D97-AF65-F5344CB8AC3E}">
        <p14:creationId xmlns:p14="http://schemas.microsoft.com/office/powerpoint/2010/main" val="67254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69663"/>
            <a:ext cx="10653896" cy="1163668"/>
          </a:xfrm>
        </p:spPr>
        <p:txBody>
          <a:bodyPr/>
          <a:lstStyle/>
          <a:p>
            <a:pPr algn="ctr"/>
            <a:r>
              <a:rPr lang="fr-FR" dirty="0"/>
              <a:t>Conditions pour une expérience de fidélité </a:t>
            </a:r>
            <a:br>
              <a:rPr lang="fr-FR" dirty="0"/>
            </a:br>
            <a:r>
              <a:rPr lang="fr-FR" dirty="0"/>
              <a:t>Recrutement des laboratoires</a:t>
            </a:r>
            <a:endParaRPr lang="fr-FR" dirty="0">
              <a:solidFill>
                <a:srgbClr val="FF0000"/>
              </a:solidFill>
            </a:endParaRP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a:solidFill>
                  <a:schemeClr val="tx1"/>
                </a:solidFill>
              </a:rPr>
              <a:t>Fidélité</a:t>
            </a:r>
            <a:endParaRPr lang="en-US" sz="4265" kern="0" noProof="1">
              <a:solidFill>
                <a:srgbClr val="FF0000"/>
              </a:solidFill>
            </a:endParaRPr>
          </a:p>
        </p:txBody>
      </p:sp>
      <p:sp>
        <p:nvSpPr>
          <p:cNvPr id="3" name="Rectangle 2"/>
          <p:cNvSpPr/>
          <p:nvPr/>
        </p:nvSpPr>
        <p:spPr>
          <a:xfrm>
            <a:off x="1542803" y="2074144"/>
            <a:ext cx="10312060" cy="1938351"/>
          </a:xfrm>
          <a:prstGeom prst="rect">
            <a:avLst/>
          </a:prstGeom>
        </p:spPr>
        <p:txBody>
          <a:bodyPr wrap="square">
            <a:spAutoFit/>
          </a:bodyPr>
          <a:lstStyle/>
          <a:p>
            <a:r>
              <a:rPr lang="fr-FR" sz="2399" dirty="0"/>
              <a:t>Il convient que les laboratoires, participant à toute expérience pour estimer l’exactitude, soient choisis au hasard parmi tous les laboratoires utilisant la méthode de mesure. </a:t>
            </a:r>
          </a:p>
          <a:p>
            <a:endParaRPr lang="fr-FR" sz="2399" dirty="0"/>
          </a:p>
          <a:p>
            <a:r>
              <a:rPr lang="fr-FR" sz="2399" dirty="0"/>
              <a:t>Des volontaires ne peuvent représenter un échantillon réaliste. </a:t>
            </a:r>
          </a:p>
        </p:txBody>
      </p:sp>
    </p:spTree>
    <p:extLst>
      <p:ext uri="{BB962C8B-B14F-4D97-AF65-F5344CB8AC3E}">
        <p14:creationId xmlns:p14="http://schemas.microsoft.com/office/powerpoint/2010/main" val="13439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r>
              <a:rPr lang="fr-FR" dirty="0">
                <a:solidFill>
                  <a:schemeClr val="tx1"/>
                </a:solidFill>
              </a:rPr>
              <a:t>Estimations de l’</a:t>
            </a:r>
            <a:r>
              <a:rPr lang="fr-FR" dirty="0" err="1">
                <a:solidFill>
                  <a:schemeClr val="tx1"/>
                </a:solidFill>
              </a:rPr>
              <a:t>ecart</a:t>
            </a:r>
            <a:r>
              <a:rPr lang="fr-FR" dirty="0">
                <a:solidFill>
                  <a:schemeClr val="tx1"/>
                </a:solidFill>
              </a:rPr>
              <a:t>-type</a:t>
            </a:r>
          </a:p>
        </p:txBody>
      </p:sp>
      <p:sp>
        <p:nvSpPr>
          <p:cNvPr id="7" name="Rectangle 6"/>
          <p:cNvSpPr/>
          <p:nvPr/>
        </p:nvSpPr>
        <p:spPr>
          <a:xfrm>
            <a:off x="1542802" y="2562603"/>
            <a:ext cx="10461934" cy="1938351"/>
          </a:xfrm>
          <a:prstGeom prst="rect">
            <a:avLst/>
          </a:prstGeom>
        </p:spPr>
        <p:txBody>
          <a:bodyPr wrap="square">
            <a:spAutoFit/>
          </a:bodyPr>
          <a:lstStyle/>
          <a:p>
            <a:r>
              <a:rPr lang="fr-FR" sz="2399" dirty="0"/>
              <a:t>Dans la pratique statistique, lorsque la vraie valeur de l’écart-type, </a:t>
            </a:r>
            <a:r>
              <a:rPr lang="el-GR" sz="2399" dirty="0">
                <a:latin typeface="Verdana" panose="020B0604030504040204" pitchFamily="34" charset="0"/>
                <a:ea typeface="Verdana" panose="020B0604030504040204" pitchFamily="34" charset="0"/>
              </a:rPr>
              <a:t>δ</a:t>
            </a:r>
            <a:r>
              <a:rPr lang="fr-FR" sz="2399" dirty="0"/>
              <a:t>, n’est pas connue et est remplacée par une estimation fondée sur un échantillon, le symbole </a:t>
            </a:r>
            <a:r>
              <a:rPr lang="el-GR" sz="2399" dirty="0">
                <a:latin typeface="Verdana" panose="020B0604030504040204" pitchFamily="34" charset="0"/>
                <a:ea typeface="Verdana" panose="020B0604030504040204" pitchFamily="34" charset="0"/>
              </a:rPr>
              <a:t>δ</a:t>
            </a:r>
            <a:r>
              <a:rPr lang="fr-FR" sz="2399" dirty="0"/>
              <a:t> est alors remplacé par S pour signaler qu’il s’agit d’une estimation.</a:t>
            </a:r>
          </a:p>
          <a:p>
            <a:endParaRPr lang="fr-FR" sz="2399" dirty="0"/>
          </a:p>
          <a:p>
            <a:pPr algn="ctr"/>
            <a:r>
              <a:rPr lang="fr-FR" sz="2399" dirty="0">
                <a:solidFill>
                  <a:srgbClr val="FF0000"/>
                </a:solidFill>
              </a:rPr>
              <a:t> </a:t>
            </a: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a:solidFill>
                  <a:schemeClr val="tx1"/>
                </a:solidFill>
              </a:rPr>
              <a:t>Fidélité</a:t>
            </a:r>
            <a:endParaRPr lang="en-US" sz="4265" kern="0" noProof="1">
              <a:solidFill>
                <a:srgbClr val="FF0000"/>
              </a:solidFill>
            </a:endParaRPr>
          </a:p>
        </p:txBody>
      </p:sp>
    </p:spTree>
    <p:extLst>
      <p:ext uri="{BB962C8B-B14F-4D97-AF65-F5344CB8AC3E}">
        <p14:creationId xmlns:p14="http://schemas.microsoft.com/office/powerpoint/2010/main" val="267821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488910" y="9749"/>
            <a:ext cx="10701209" cy="1211865"/>
          </a:xfrm>
        </p:spPr>
        <p:txBody>
          <a:bodyPr/>
          <a:lstStyle/>
          <a:p>
            <a:r>
              <a:rPr lang="fr-FR" dirty="0"/>
              <a:t>DEFINITION: </a:t>
            </a:r>
            <a:r>
              <a:rPr lang="fr-FR" dirty="0">
                <a:solidFill>
                  <a:schemeClr val="tx1"/>
                </a:solidFill>
              </a:rPr>
              <a:t>Justesse</a:t>
            </a:r>
            <a:endParaRPr lang="en-US" noProof="1">
              <a:solidFill>
                <a:schemeClr val="tx1"/>
              </a:solidFill>
            </a:endParaRPr>
          </a:p>
        </p:txBody>
      </p:sp>
      <p:sp>
        <p:nvSpPr>
          <p:cNvPr id="9" name="ZoneTexte 8"/>
          <p:cNvSpPr txBox="1"/>
          <p:nvPr/>
        </p:nvSpPr>
        <p:spPr>
          <a:xfrm>
            <a:off x="1560557" y="2757133"/>
            <a:ext cx="10557915" cy="1938351"/>
          </a:xfrm>
          <a:prstGeom prst="rect">
            <a:avLst/>
          </a:prstGeom>
          <a:noFill/>
        </p:spPr>
        <p:txBody>
          <a:bodyPr wrap="square" rtlCol="0">
            <a:spAutoFit/>
          </a:bodyPr>
          <a:lstStyle/>
          <a:p>
            <a:r>
              <a:rPr lang="fr-FR" sz="2399" dirty="0"/>
              <a:t>Etroitesse de l'accord entre la moyenne d'un nombre infini de valeurs mesurées répétées et une valeur de référence</a:t>
            </a:r>
          </a:p>
          <a:p>
            <a:pPr>
              <a:buFont typeface="Arial" pitchFamily="34" charset="0"/>
              <a:buChar char="•"/>
            </a:pPr>
            <a:endParaRPr lang="fr-FR" sz="2399" dirty="0"/>
          </a:p>
          <a:p>
            <a:r>
              <a:rPr lang="fr-FR" sz="2399" dirty="0"/>
              <a:t>NOTES: La mesure de la justesse est généralement exprimée en termes de biais. </a:t>
            </a:r>
          </a:p>
          <a:p>
            <a:endParaRPr lang="fr-FR" sz="2399" dirty="0"/>
          </a:p>
        </p:txBody>
      </p:sp>
      <p:sp>
        <p:nvSpPr>
          <p:cNvPr id="5" name="ZoneTexte 4"/>
          <p:cNvSpPr txBox="1"/>
          <p:nvPr/>
        </p:nvSpPr>
        <p:spPr>
          <a:xfrm>
            <a:off x="10223185" y="6116470"/>
            <a:ext cx="1535697" cy="338426"/>
          </a:xfrm>
          <a:prstGeom prst="rect">
            <a:avLst/>
          </a:prstGeom>
          <a:noFill/>
        </p:spPr>
        <p:txBody>
          <a:bodyPr wrap="square" rtlCol="0">
            <a:spAutoFit/>
          </a:bodyPr>
          <a:lstStyle/>
          <a:p>
            <a:r>
              <a:rPr lang="fr-FR" sz="1599" dirty="0"/>
              <a:t>ISO 5725 - 1</a:t>
            </a:r>
          </a:p>
        </p:txBody>
      </p:sp>
      <p:sp>
        <p:nvSpPr>
          <p:cNvPr id="6"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Justesse</a:t>
            </a:r>
            <a:endParaRPr lang="en-US" sz="4265" kern="0" noProof="1">
              <a:solidFill>
                <a:srgbClr val="FF0000"/>
              </a:solidFill>
            </a:endParaRPr>
          </a:p>
        </p:txBody>
      </p:sp>
    </p:spTree>
    <p:extLst>
      <p:ext uri="{BB962C8B-B14F-4D97-AF65-F5344CB8AC3E}">
        <p14:creationId xmlns:p14="http://schemas.microsoft.com/office/powerpoint/2010/main" val="2577207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488910" y="9749"/>
            <a:ext cx="10701209" cy="1211865"/>
          </a:xfrm>
        </p:spPr>
        <p:txBody>
          <a:bodyPr/>
          <a:lstStyle/>
          <a:p>
            <a:r>
              <a:rPr lang="fr-FR" dirty="0"/>
              <a:t>DEFINITION: </a:t>
            </a:r>
            <a:r>
              <a:rPr lang="fr-FR" dirty="0">
                <a:solidFill>
                  <a:schemeClr val="tx1"/>
                </a:solidFill>
              </a:rPr>
              <a:t>Justesse</a:t>
            </a:r>
            <a:endParaRPr lang="en-US" noProof="1">
              <a:solidFill>
                <a:schemeClr val="tx1"/>
              </a:solidFill>
            </a:endParaRPr>
          </a:p>
        </p:txBody>
      </p:sp>
      <p:sp>
        <p:nvSpPr>
          <p:cNvPr id="4" name="Rectangle 3"/>
          <p:cNvSpPr/>
          <p:nvPr/>
        </p:nvSpPr>
        <p:spPr>
          <a:xfrm>
            <a:off x="1680872" y="1701342"/>
            <a:ext cx="9502123" cy="3702296"/>
          </a:xfrm>
          <a:prstGeom prst="rect">
            <a:avLst/>
          </a:prstGeom>
        </p:spPr>
        <p:txBody>
          <a:bodyPr wrap="square">
            <a:spAutoFit/>
          </a:bodyPr>
          <a:lstStyle/>
          <a:p>
            <a:r>
              <a:rPr lang="fr-FR" sz="4265" dirty="0">
                <a:latin typeface="+mj-lt"/>
                <a:ea typeface="+mj-ea"/>
                <a:cs typeface="+mj-cs"/>
              </a:rPr>
              <a:t>Le biais : </a:t>
            </a:r>
          </a:p>
          <a:p>
            <a:r>
              <a:rPr lang="fr-FR" sz="2399" dirty="0"/>
              <a:t>Différence entre l’espérance mathématique des résultats d’essai et une valeur de référence acceptée. </a:t>
            </a:r>
          </a:p>
          <a:p>
            <a:endParaRPr lang="fr-FR" sz="2399" dirty="0"/>
          </a:p>
          <a:p>
            <a:r>
              <a:rPr lang="fr-FR" sz="2399" dirty="0"/>
              <a:t>NOTE: Le biais est l’erreur systématique totale par opposition à l’erreur aléatoire. II peut y avoir une ou plusieurs composantes d’erreur systématique qui contribuent au biais. Une différence systématique plus importante par rapport a la valeur de référence acceptée est reflétée par une plus grande valeur du biais</a:t>
            </a:r>
          </a:p>
        </p:txBody>
      </p:sp>
      <p:sp>
        <p:nvSpPr>
          <p:cNvPr id="5" name="ZoneTexte 4"/>
          <p:cNvSpPr txBox="1"/>
          <p:nvPr/>
        </p:nvSpPr>
        <p:spPr>
          <a:xfrm>
            <a:off x="10223185" y="6116470"/>
            <a:ext cx="1535697" cy="338426"/>
          </a:xfrm>
          <a:prstGeom prst="rect">
            <a:avLst/>
          </a:prstGeom>
          <a:noFill/>
        </p:spPr>
        <p:txBody>
          <a:bodyPr wrap="square" rtlCol="0">
            <a:spAutoFit/>
          </a:bodyPr>
          <a:lstStyle/>
          <a:p>
            <a:r>
              <a:rPr lang="fr-FR" sz="1599" dirty="0"/>
              <a:t>ISO 5725 - 1</a:t>
            </a:r>
          </a:p>
        </p:txBody>
      </p:sp>
      <p:sp>
        <p:nvSpPr>
          <p:cNvPr id="6"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Justesse</a:t>
            </a:r>
            <a:endParaRPr lang="en-US" sz="4265" kern="0" noProof="1">
              <a:solidFill>
                <a:srgbClr val="FF0000"/>
              </a:solidFill>
            </a:endParaRPr>
          </a:p>
        </p:txBody>
      </p:sp>
    </p:spTree>
    <p:extLst>
      <p:ext uri="{BB962C8B-B14F-4D97-AF65-F5344CB8AC3E}">
        <p14:creationId xmlns:p14="http://schemas.microsoft.com/office/powerpoint/2010/main" val="8948138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847851" y="2757464"/>
            <a:ext cx="9335144" cy="1211865"/>
          </a:xfrm>
        </p:spPr>
        <p:txBody>
          <a:bodyPr/>
          <a:lstStyle/>
          <a:p>
            <a:pPr algn="ctr"/>
            <a:r>
              <a:rPr lang="fr-FR" b="1" dirty="0">
                <a:solidFill>
                  <a:schemeClr val="tx1"/>
                </a:solidFill>
              </a:rPr>
              <a:t>LES CRITÈRES DE VALIDATION D’UNE MÉTHODES D’ANALYSE</a:t>
            </a:r>
            <a:endParaRPr lang="en-US" b="1" noProof="1">
              <a:solidFill>
                <a:schemeClr val="tx1"/>
              </a:solidFill>
            </a:endParaRPr>
          </a:p>
        </p:txBody>
      </p:sp>
    </p:spTree>
    <p:extLst>
      <p:ext uri="{BB962C8B-B14F-4D97-AF65-F5344CB8AC3E}">
        <p14:creationId xmlns:p14="http://schemas.microsoft.com/office/powerpoint/2010/main" val="7544256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488910" y="9749"/>
            <a:ext cx="10701209" cy="1211865"/>
          </a:xfrm>
        </p:spPr>
        <p:txBody>
          <a:bodyPr/>
          <a:lstStyle/>
          <a:p>
            <a:r>
              <a:rPr lang="fr-FR" dirty="0">
                <a:solidFill>
                  <a:schemeClr val="tx1"/>
                </a:solidFill>
              </a:rPr>
              <a:t>Justesse</a:t>
            </a:r>
            <a:endParaRPr lang="en-US" noProof="1">
              <a:solidFill>
                <a:schemeClr val="tx1"/>
              </a:solidFill>
            </a:endParaRPr>
          </a:p>
        </p:txBody>
      </p:sp>
      <p:sp>
        <p:nvSpPr>
          <p:cNvPr id="9" name="ZoneTexte 8"/>
          <p:cNvSpPr txBox="1"/>
          <p:nvPr/>
        </p:nvSpPr>
        <p:spPr>
          <a:xfrm>
            <a:off x="1560557" y="1701341"/>
            <a:ext cx="10557915" cy="3045962"/>
          </a:xfrm>
          <a:prstGeom prst="rect">
            <a:avLst/>
          </a:prstGeom>
          <a:noFill/>
        </p:spPr>
        <p:txBody>
          <a:bodyPr wrap="square" rtlCol="0">
            <a:spAutoFit/>
          </a:bodyPr>
          <a:lstStyle/>
          <a:p>
            <a:r>
              <a:rPr lang="fr-FR" sz="2399" dirty="0"/>
              <a:t>Etroitesse de l'accord entre la moyenne d'un nombre infini de valeurs mesurées répétées et une valeur de référence</a:t>
            </a:r>
          </a:p>
          <a:p>
            <a:pPr>
              <a:buFont typeface="Arial" pitchFamily="34" charset="0"/>
              <a:buChar char="•"/>
            </a:pPr>
            <a:endParaRPr lang="fr-FR" sz="2399" dirty="0"/>
          </a:p>
          <a:p>
            <a:pPr>
              <a:buFont typeface="Arial" pitchFamily="34" charset="0"/>
              <a:buChar char="•"/>
            </a:pPr>
            <a:r>
              <a:rPr lang="fr-FR" sz="2399" dirty="0"/>
              <a:t>Déterminée à l’aide d’un matériau de référence</a:t>
            </a:r>
          </a:p>
          <a:p>
            <a:pPr>
              <a:buFont typeface="Arial" pitchFamily="34" charset="0"/>
              <a:buChar char="•"/>
            </a:pPr>
            <a:r>
              <a:rPr lang="fr-FR" sz="2399" dirty="0"/>
              <a:t>Déterminée à l’aide d’une seconde méthode</a:t>
            </a:r>
          </a:p>
          <a:p>
            <a:pPr>
              <a:buFont typeface="Arial" pitchFamily="34" charset="0"/>
              <a:buChar char="•"/>
            </a:pPr>
            <a:r>
              <a:rPr lang="fr-FR" sz="2399" dirty="0"/>
              <a:t>Déterminée à l’aide d’une comparaison inter laboratoire</a:t>
            </a:r>
            <a:endParaRPr lang="fr-FR" sz="2399" dirty="0">
              <a:solidFill>
                <a:srgbClr val="FF0000"/>
              </a:solidFill>
            </a:endParaRPr>
          </a:p>
          <a:p>
            <a:pPr>
              <a:buFont typeface="Arial" pitchFamily="34" charset="0"/>
              <a:buChar char="•"/>
            </a:pPr>
            <a:endParaRPr lang="fr-FR" sz="2399" dirty="0">
              <a:solidFill>
                <a:srgbClr val="FF0000"/>
              </a:solidFill>
            </a:endParaRPr>
          </a:p>
          <a:p>
            <a:endParaRPr lang="fr-FR" sz="2399" dirty="0"/>
          </a:p>
        </p:txBody>
      </p:sp>
      <p:sp>
        <p:nvSpPr>
          <p:cNvPr id="4"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Justesse</a:t>
            </a:r>
            <a:endParaRPr lang="en-US" sz="4265" kern="0" noProof="1">
              <a:solidFill>
                <a:srgbClr val="FF0000"/>
              </a:solidFill>
            </a:endParaRPr>
          </a:p>
        </p:txBody>
      </p:sp>
    </p:spTree>
    <p:extLst>
      <p:ext uri="{BB962C8B-B14F-4D97-AF65-F5344CB8AC3E}">
        <p14:creationId xmlns:p14="http://schemas.microsoft.com/office/powerpoint/2010/main" val="39982394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488910" y="9749"/>
            <a:ext cx="10701209" cy="1211865"/>
          </a:xfrm>
        </p:spPr>
        <p:txBody>
          <a:bodyPr/>
          <a:lstStyle/>
          <a:p>
            <a:r>
              <a:rPr lang="fr-FR" dirty="0">
                <a:solidFill>
                  <a:schemeClr val="tx1"/>
                </a:solidFill>
              </a:rPr>
              <a:t>Justesse</a:t>
            </a:r>
            <a:endParaRPr lang="en-US" noProof="1">
              <a:solidFill>
                <a:schemeClr val="tx1"/>
              </a:solidFill>
            </a:endParaRPr>
          </a:p>
        </p:txBody>
      </p:sp>
      <p:sp>
        <p:nvSpPr>
          <p:cNvPr id="9" name="ZoneTexte 8"/>
          <p:cNvSpPr txBox="1"/>
          <p:nvPr/>
        </p:nvSpPr>
        <p:spPr>
          <a:xfrm>
            <a:off x="1560557" y="1413399"/>
            <a:ext cx="10557915" cy="4522777"/>
          </a:xfrm>
          <a:prstGeom prst="rect">
            <a:avLst/>
          </a:prstGeom>
          <a:noFill/>
        </p:spPr>
        <p:txBody>
          <a:bodyPr wrap="square" rtlCol="0">
            <a:spAutoFit/>
          </a:bodyPr>
          <a:lstStyle/>
          <a:p>
            <a:r>
              <a:rPr lang="fr-FR" sz="2399" dirty="0"/>
              <a:t>Le matériau de référence  doit avoir des pro­priétés  connues  au niveau approprié à celui auquel la méthode  de mesure normalisée est supposée être appliquée,  par exemple,  concentration.  </a:t>
            </a:r>
          </a:p>
          <a:p>
            <a:endParaRPr lang="fr-FR" sz="2399" dirty="0"/>
          </a:p>
          <a:p>
            <a:r>
              <a:rPr lang="fr-FR" sz="2399" dirty="0"/>
              <a:t>Dans certains cas,  il  sera  important   d'inclure,   dans  l'expérience d'estimation, une série de matériaux de référence, chacun correspondant  à un niveau différent  de la pro­priété, car il est possible que le biais de la méthode d'essai normalisée  puisse être différent  à des niveaux différents. Il est  recommandé que le matériau  de ré­férence  ait une matrice  aussi proche que possible  de la matrice  du matériau  soumis  à la méthode  de me­ sure normalisée,  par exemple,  carbone dans du char­bon ou carbone dans de l'acier</a:t>
            </a:r>
            <a:r>
              <a:rPr lang="en-US" sz="2399" dirty="0"/>
              <a:t>.</a:t>
            </a:r>
            <a:endParaRPr lang="fr-FR" sz="2399" dirty="0"/>
          </a:p>
          <a:p>
            <a:endParaRPr lang="fr-FR" sz="2399" dirty="0"/>
          </a:p>
        </p:txBody>
      </p:sp>
      <p:sp>
        <p:nvSpPr>
          <p:cNvPr id="4"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Justesse</a:t>
            </a:r>
            <a:endParaRPr lang="en-US" sz="4265" kern="0" noProof="1">
              <a:solidFill>
                <a:srgbClr val="FF0000"/>
              </a:solidFill>
            </a:endParaRPr>
          </a:p>
        </p:txBody>
      </p:sp>
    </p:spTree>
    <p:extLst>
      <p:ext uri="{BB962C8B-B14F-4D97-AF65-F5344CB8AC3E}">
        <p14:creationId xmlns:p14="http://schemas.microsoft.com/office/powerpoint/2010/main" val="20236903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488910" y="9749"/>
            <a:ext cx="10701209" cy="1211865"/>
          </a:xfrm>
        </p:spPr>
        <p:txBody>
          <a:bodyPr/>
          <a:lstStyle/>
          <a:p>
            <a:r>
              <a:rPr lang="fr-FR" dirty="0">
                <a:solidFill>
                  <a:schemeClr val="tx1"/>
                </a:solidFill>
              </a:rPr>
              <a:t>Justesse</a:t>
            </a:r>
            <a:endParaRPr lang="en-US" noProof="1">
              <a:solidFill>
                <a:schemeClr val="tx1"/>
              </a:solidFill>
            </a:endParaRPr>
          </a:p>
        </p:txBody>
      </p:sp>
      <p:sp>
        <p:nvSpPr>
          <p:cNvPr id="9" name="ZoneTexte 8"/>
          <p:cNvSpPr txBox="1"/>
          <p:nvPr/>
        </p:nvSpPr>
        <p:spPr>
          <a:xfrm>
            <a:off x="1560557" y="1413398"/>
            <a:ext cx="10557915" cy="4153573"/>
          </a:xfrm>
          <a:prstGeom prst="rect">
            <a:avLst/>
          </a:prstGeom>
          <a:noFill/>
        </p:spPr>
        <p:txBody>
          <a:bodyPr wrap="square" rtlCol="0">
            <a:spAutoFit/>
          </a:bodyPr>
          <a:lstStyle/>
          <a:p>
            <a:r>
              <a:rPr lang="fr-FR" sz="2399" dirty="0"/>
              <a:t>La mesure de la justesse est généralement exprimée en termes de biais. </a:t>
            </a:r>
          </a:p>
          <a:p>
            <a:endParaRPr lang="fr-FR" sz="2399" dirty="0"/>
          </a:p>
          <a:p>
            <a:r>
              <a:rPr lang="fr-FR" sz="2399" dirty="0"/>
              <a:t>Lors de chaque contrôle comparaison inter laboratoire, le laboratoire doit calculer le biais pour l’ensemble des paramètres : </a:t>
            </a:r>
          </a:p>
          <a:p>
            <a:endParaRPr lang="fr-FR" sz="2399" dirty="0"/>
          </a:p>
          <a:p>
            <a:pPr lvl="3" algn="ctr"/>
            <a:r>
              <a:rPr lang="fr-FR" sz="2399" dirty="0"/>
              <a:t>Biais = (Vo– Vs) </a:t>
            </a:r>
          </a:p>
          <a:p>
            <a:pPr lvl="3" algn="ctr"/>
            <a:endParaRPr lang="fr-FR" sz="2399" dirty="0"/>
          </a:p>
          <a:p>
            <a:pPr marL="380876" indent="-380876">
              <a:buFontTx/>
              <a:buChar char="-"/>
            </a:pPr>
            <a:r>
              <a:rPr lang="fr-FR" sz="2399" dirty="0"/>
              <a:t>Vs : valeur suggérée</a:t>
            </a:r>
          </a:p>
          <a:p>
            <a:pPr marL="380876" indent="-380876">
              <a:buFontTx/>
              <a:buChar char="-"/>
            </a:pPr>
            <a:r>
              <a:rPr lang="fr-FR" sz="2399" dirty="0"/>
              <a:t>Vo: moyenne des valeurs observées</a:t>
            </a:r>
          </a:p>
          <a:p>
            <a:pPr marL="380876" indent="-380876">
              <a:buFontTx/>
              <a:buChar char="-"/>
            </a:pPr>
            <a:r>
              <a:rPr lang="fr-FR" sz="2399" dirty="0"/>
              <a:t>Biais : écart entre le résultat du laboratoire et la valeur assignée </a:t>
            </a:r>
          </a:p>
          <a:p>
            <a:r>
              <a:rPr lang="fr-FR" sz="2399" dirty="0"/>
              <a:t> </a:t>
            </a:r>
          </a:p>
        </p:txBody>
      </p:sp>
      <p:sp>
        <p:nvSpPr>
          <p:cNvPr id="4"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Justesse</a:t>
            </a:r>
            <a:endParaRPr lang="en-US" sz="4265" kern="0" noProof="1">
              <a:solidFill>
                <a:srgbClr val="FF0000"/>
              </a:solidFill>
            </a:endParaRPr>
          </a:p>
        </p:txBody>
      </p:sp>
    </p:spTree>
    <p:extLst>
      <p:ext uri="{BB962C8B-B14F-4D97-AF65-F5344CB8AC3E}">
        <p14:creationId xmlns:p14="http://schemas.microsoft.com/office/powerpoint/2010/main" val="29601500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488910" y="9749"/>
            <a:ext cx="10701209" cy="1211865"/>
          </a:xfrm>
        </p:spPr>
        <p:txBody>
          <a:bodyPr/>
          <a:lstStyle/>
          <a:p>
            <a:r>
              <a:rPr lang="fr-FR" dirty="0">
                <a:solidFill>
                  <a:schemeClr val="tx1"/>
                </a:solidFill>
              </a:rPr>
              <a:t>Justesse</a:t>
            </a:r>
            <a:endParaRPr lang="en-US" noProof="1">
              <a:solidFill>
                <a:schemeClr val="tx1"/>
              </a:solidFill>
            </a:endParaRPr>
          </a:p>
        </p:txBody>
      </p:sp>
      <mc:AlternateContent xmlns:mc="http://schemas.openxmlformats.org/markup-compatibility/2006">
        <mc:Choice xmlns:a14="http://schemas.microsoft.com/office/drawing/2010/main" Requires="a14">
          <p:sp>
            <p:nvSpPr>
              <p:cNvPr id="9" name="ZoneTexte 8"/>
              <p:cNvSpPr txBox="1"/>
              <p:nvPr/>
            </p:nvSpPr>
            <p:spPr>
              <a:xfrm>
                <a:off x="1560557" y="1413398"/>
                <a:ext cx="10557915" cy="2832122"/>
              </a:xfrm>
              <a:prstGeom prst="rect">
                <a:avLst/>
              </a:prstGeom>
              <a:noFill/>
            </p:spPr>
            <p:txBody>
              <a:bodyPr wrap="square" rtlCol="0">
                <a:spAutoFit/>
              </a:bodyPr>
              <a:lstStyle/>
              <a:p>
                <a:endParaRPr lang="fr-FR" sz="2399" dirty="0"/>
              </a:p>
              <a:p>
                <a:r>
                  <a:rPr lang="fr-FR" sz="2399" dirty="0"/>
                  <a:t>Biais de justesse relative(%) = </a:t>
                </a:r>
                <a14:m>
                  <m:oMath xmlns:m="http://schemas.openxmlformats.org/officeDocument/2006/math">
                    <m:f>
                      <m:fPr>
                        <m:ctrlPr>
                          <a:rPr lang="fr-FR" sz="2399" i="1">
                            <a:latin typeface="Cambria Math" panose="02040503050406030204" pitchFamily="18" charset="0"/>
                          </a:rPr>
                        </m:ctrlPr>
                      </m:fPr>
                      <m:num>
                        <m:r>
                          <a:rPr lang="fr-FR" sz="2399" i="1">
                            <a:latin typeface="Cambria Math" panose="02040503050406030204" pitchFamily="18" charset="0"/>
                          </a:rPr>
                          <m:t>𝑉</m:t>
                        </m:r>
                        <m:r>
                          <a:rPr lang="fr-FR" sz="2399" i="1">
                            <a:latin typeface="Cambria Math" panose="02040503050406030204" pitchFamily="18" charset="0"/>
                          </a:rPr>
                          <m:t>0 −</m:t>
                        </m:r>
                        <m:r>
                          <a:rPr lang="fr-FR" sz="2399" i="1">
                            <a:latin typeface="Cambria Math" panose="02040503050406030204" pitchFamily="18" charset="0"/>
                          </a:rPr>
                          <m:t>𝑉𝑠</m:t>
                        </m:r>
                      </m:num>
                      <m:den>
                        <m:r>
                          <a:rPr lang="fr-FR" sz="2399" i="1">
                            <a:latin typeface="Cambria Math" panose="02040503050406030204" pitchFamily="18" charset="0"/>
                          </a:rPr>
                          <m:t>𝑉𝑠</m:t>
                        </m:r>
                      </m:den>
                    </m:f>
                  </m:oMath>
                </a14:m>
                <a:r>
                  <a:rPr lang="fr-FR" sz="2399" dirty="0"/>
                  <a:t> X 100</a:t>
                </a:r>
              </a:p>
              <a:p>
                <a:endParaRPr lang="fr-FR" sz="2399" dirty="0"/>
              </a:p>
              <a:p>
                <a:endParaRPr lang="fr-FR" sz="2399" dirty="0"/>
              </a:p>
              <a:p>
                <a:r>
                  <a:rPr lang="fr-FR" sz="2399" dirty="0"/>
                  <a:t>Vo : moyenne des valeurs observées; </a:t>
                </a:r>
              </a:p>
              <a:p>
                <a:endParaRPr lang="fr-FR" sz="2399" dirty="0"/>
              </a:p>
              <a:p>
                <a:r>
                  <a:rPr lang="fr-FR" sz="2399" dirty="0"/>
                  <a:t>Vs : valeur suggérée.  </a:t>
                </a:r>
              </a:p>
            </p:txBody>
          </p:sp>
        </mc:Choice>
        <mc:Fallback>
          <p:sp>
            <p:nvSpPr>
              <p:cNvPr id="9" name="ZoneTexte 8"/>
              <p:cNvSpPr txBox="1">
                <a:spLocks noRot="1" noChangeAspect="1" noMove="1" noResize="1" noEditPoints="1" noAdjustHandles="1" noChangeArrowheads="1" noChangeShapeType="1" noTextEdit="1"/>
              </p:cNvSpPr>
              <p:nvPr/>
            </p:nvSpPr>
            <p:spPr>
              <a:xfrm>
                <a:off x="1560557" y="1413398"/>
                <a:ext cx="10557915" cy="2832122"/>
              </a:xfrm>
              <a:prstGeom prst="rect">
                <a:avLst/>
              </a:prstGeom>
              <a:blipFill>
                <a:blip r:embed="rId3"/>
                <a:stretch>
                  <a:fillRect l="-924" b="-4095"/>
                </a:stretch>
              </a:blipFill>
            </p:spPr>
            <p:txBody>
              <a:bodyPr/>
              <a:lstStyle/>
              <a:p>
                <a:r>
                  <a:rPr lang="fr-FR">
                    <a:noFill/>
                  </a:rPr>
                  <a:t> </a:t>
                </a:r>
              </a:p>
            </p:txBody>
          </p:sp>
        </mc:Fallback>
      </mc:AlternateContent>
      <p:sp>
        <p:nvSpPr>
          <p:cNvPr id="4"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Justesse</a:t>
            </a:r>
            <a:endParaRPr lang="en-US" sz="4265" kern="0" noProof="1">
              <a:solidFill>
                <a:srgbClr val="FF0000"/>
              </a:solidFill>
            </a:endParaRPr>
          </a:p>
        </p:txBody>
      </p:sp>
    </p:spTree>
    <p:extLst>
      <p:ext uri="{BB962C8B-B14F-4D97-AF65-F5344CB8AC3E}">
        <p14:creationId xmlns:p14="http://schemas.microsoft.com/office/powerpoint/2010/main" val="5338439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_h1"/>
          <p:cNvSpPr>
            <a:spLocks noGrp="1" noChangeArrowheads="1"/>
          </p:cNvSpPr>
          <p:nvPr>
            <p:ph type="title"/>
          </p:nvPr>
        </p:nvSpPr>
        <p:spPr bwMode="gray">
          <a:xfrm>
            <a:off x="1488910" y="9749"/>
            <a:ext cx="10701209" cy="1211865"/>
          </a:xfrm>
        </p:spPr>
        <p:txBody>
          <a:bodyPr/>
          <a:lstStyle/>
          <a:p>
            <a:r>
              <a:rPr lang="fr-FR" dirty="0">
                <a:solidFill>
                  <a:schemeClr val="tx1"/>
                </a:solidFill>
              </a:rPr>
              <a:t>Fidélité / justesse</a:t>
            </a:r>
            <a:endParaRPr lang="en-US" noProof="1">
              <a:solidFill>
                <a:schemeClr val="tx1"/>
              </a:solidFill>
            </a:endParaRPr>
          </a:p>
        </p:txBody>
      </p:sp>
      <p:pic>
        <p:nvPicPr>
          <p:cNvPr id="8" name="Image 7"/>
          <p:cNvPicPr>
            <a:picLocks noChangeAspect="1"/>
          </p:cNvPicPr>
          <p:nvPr/>
        </p:nvPicPr>
        <p:blipFill rotWithShape="1">
          <a:blip r:embed="rId2"/>
          <a:srcRect l="51660" t="29329" r="8492" b="22438"/>
          <a:stretch/>
        </p:blipFill>
        <p:spPr>
          <a:xfrm>
            <a:off x="3024607" y="1221613"/>
            <a:ext cx="6910635" cy="4703071"/>
          </a:xfrm>
          <a:prstGeom prst="rect">
            <a:avLst/>
          </a:prstGeom>
        </p:spPr>
      </p:pic>
    </p:spTree>
    <p:extLst>
      <p:ext uri="{BB962C8B-B14F-4D97-AF65-F5344CB8AC3E}">
        <p14:creationId xmlns:p14="http://schemas.microsoft.com/office/powerpoint/2010/main" val="480291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668016" y="188641"/>
            <a:ext cx="8892479" cy="1211865"/>
          </a:xfrm>
        </p:spPr>
        <p:txBody>
          <a:bodyPr/>
          <a:lstStyle/>
          <a:p>
            <a:r>
              <a:rPr lang="fr-FR" dirty="0">
                <a:solidFill>
                  <a:schemeClr val="tx1"/>
                </a:solidFill>
              </a:rPr>
              <a:t>Exactitude, exactitude relative</a:t>
            </a:r>
          </a:p>
        </p:txBody>
      </p:sp>
      <p:sp>
        <p:nvSpPr>
          <p:cNvPr id="18" name="Espace réservé du contenu 2"/>
          <p:cNvSpPr txBox="1">
            <a:spLocks/>
          </p:cNvSpPr>
          <p:nvPr/>
        </p:nvSpPr>
        <p:spPr>
          <a:xfrm>
            <a:off x="1659025" y="1676222"/>
            <a:ext cx="10387801" cy="4525963"/>
          </a:xfrm>
          <a:prstGeom prst="rect">
            <a:avLst/>
          </a:prstGeom>
        </p:spPr>
        <p:txBody>
          <a:bodyPr>
            <a:normAutofit/>
          </a:bodyPr>
          <a:lstStyle/>
          <a:p>
            <a:pPr marL="342881" indent="-342881" defTabSz="914347">
              <a:spcBef>
                <a:spcPct val="20000"/>
              </a:spcBef>
              <a:buFont typeface="Arial" pitchFamily="34" charset="0"/>
              <a:buChar char="•"/>
              <a:defRPr/>
            </a:pPr>
            <a:r>
              <a:rPr lang="fr-FR" sz="3200" dirty="0"/>
              <a:t>Exactitude : Étroitesse de l'accord entre le résultat d’essai et la valeur de référence acceptée.</a:t>
            </a:r>
          </a:p>
          <a:p>
            <a:pPr marL="342881" indent="-342881" defTabSz="914347">
              <a:spcBef>
                <a:spcPct val="20000"/>
              </a:spcBef>
              <a:buFont typeface="Arial" pitchFamily="34" charset="0"/>
              <a:buChar char="•"/>
              <a:defRPr/>
            </a:pPr>
            <a:endParaRPr lang="fr-FR" sz="3200" dirty="0"/>
          </a:p>
          <a:p>
            <a:pPr marL="342881" indent="-342881" defTabSz="914347">
              <a:spcBef>
                <a:spcPct val="20000"/>
              </a:spcBef>
              <a:buFont typeface="Arial" pitchFamily="34" charset="0"/>
              <a:buChar char="•"/>
              <a:defRPr/>
            </a:pPr>
            <a:r>
              <a:rPr lang="fr-FR" sz="3200" dirty="0"/>
              <a:t>Exactitude relative : Niveau de correspondance entre la réponse obtenue avec la méthode de référence et la réponse obtenue avec la méthode alternative sur les mêmes échantillons.</a:t>
            </a:r>
          </a:p>
          <a:p>
            <a:pPr marL="342881" indent="-342881" defTabSz="914347">
              <a:spcBef>
                <a:spcPct val="20000"/>
              </a:spcBef>
              <a:buFont typeface="Arial" pitchFamily="34" charset="0"/>
              <a:buChar char="•"/>
              <a:defRPr/>
            </a:pPr>
            <a:endParaRPr lang="fr-FR" sz="3200" dirty="0"/>
          </a:p>
        </p:txBody>
      </p:sp>
      <p:sp>
        <p:nvSpPr>
          <p:cNvPr id="2" name="Rectangle 1"/>
          <p:cNvSpPr/>
          <p:nvPr/>
        </p:nvSpPr>
        <p:spPr>
          <a:xfrm>
            <a:off x="2736663" y="5555697"/>
            <a:ext cx="8830256" cy="830740"/>
          </a:xfrm>
          <a:prstGeom prst="rect">
            <a:avLst/>
          </a:prstGeom>
        </p:spPr>
        <p:txBody>
          <a:bodyPr wrap="square">
            <a:spAutoFit/>
          </a:bodyPr>
          <a:lstStyle/>
          <a:p>
            <a:pPr algn="ctr"/>
            <a:r>
              <a:rPr lang="fr-FR" sz="2399" dirty="0">
                <a:solidFill>
                  <a:srgbClr val="FF66CC"/>
                </a:solidFill>
              </a:rPr>
              <a:t>si un biais significatif est mis en évidence, la méthode ne peut pas être validée</a:t>
            </a:r>
          </a:p>
        </p:txBody>
      </p:sp>
      <p:sp>
        <p:nvSpPr>
          <p:cNvPr id="5"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Exactitude</a:t>
            </a:r>
            <a:endParaRPr lang="en-US" sz="4265" kern="0" noProof="1">
              <a:solidFill>
                <a:srgbClr val="FF0000"/>
              </a:solidFill>
            </a:endParaRPr>
          </a:p>
        </p:txBody>
      </p:sp>
    </p:spTree>
    <p:extLst>
      <p:ext uri="{BB962C8B-B14F-4D97-AF65-F5344CB8AC3E}">
        <p14:creationId xmlns:p14="http://schemas.microsoft.com/office/powerpoint/2010/main" val="21908105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8910" y="11561"/>
            <a:ext cx="8925808" cy="616455"/>
          </a:xfrm>
        </p:spPr>
        <p:txBody>
          <a:bodyPr/>
          <a:lstStyle/>
          <a:p>
            <a:r>
              <a:rPr lang="fr-FR" dirty="0"/>
              <a:t>Calcul de l’exactitude</a:t>
            </a:r>
          </a:p>
        </p:txBody>
      </p:sp>
      <p:sp>
        <p:nvSpPr>
          <p:cNvPr id="7" name="ZoneTexte 6"/>
          <p:cNvSpPr txBox="1"/>
          <p:nvPr/>
        </p:nvSpPr>
        <p:spPr>
          <a:xfrm>
            <a:off x="1680872" y="1893304"/>
            <a:ext cx="10078010" cy="1938351"/>
          </a:xfrm>
          <a:prstGeom prst="rect">
            <a:avLst/>
          </a:prstGeom>
          <a:noFill/>
        </p:spPr>
        <p:txBody>
          <a:bodyPr wrap="square" rtlCol="0">
            <a:spAutoFit/>
          </a:bodyPr>
          <a:lstStyle/>
          <a:p>
            <a:r>
              <a:rPr lang="fr-FR" sz="2399" dirty="0"/>
              <a:t>Vérifier l’exactitude d’une mesure à partir:</a:t>
            </a:r>
          </a:p>
          <a:p>
            <a:endParaRPr lang="fr-FR" sz="2399" dirty="0"/>
          </a:p>
          <a:p>
            <a:pPr marL="1599680" lvl="2" indent="-380876">
              <a:buFont typeface="Arial" panose="020B0604020202020204" pitchFamily="34" charset="0"/>
              <a:buChar char="•"/>
            </a:pPr>
            <a:r>
              <a:rPr lang="fr-FR" sz="2399" dirty="0"/>
              <a:t>L’objet d’essai (une mesure)</a:t>
            </a:r>
          </a:p>
          <a:p>
            <a:pPr marL="1599680" lvl="2" indent="-380876">
              <a:buFont typeface="Arial" panose="020B0604020202020204" pitchFamily="34" charset="0"/>
              <a:buChar char="•"/>
            </a:pPr>
            <a:endParaRPr lang="fr-FR" sz="2399" dirty="0"/>
          </a:p>
          <a:p>
            <a:pPr marL="1599680" lvl="2" indent="-380876">
              <a:buFont typeface="Arial" panose="020B0604020202020204" pitchFamily="34" charset="0"/>
              <a:buChar char="•"/>
            </a:pPr>
            <a:r>
              <a:rPr lang="fr-FR" sz="2399" dirty="0"/>
              <a:t>En réalisant 2 essais en répétabilité</a:t>
            </a: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Exactitude</a:t>
            </a:r>
            <a:endParaRPr lang="en-US" sz="4265" kern="0" noProof="1">
              <a:solidFill>
                <a:srgbClr val="FF0000"/>
              </a:solidFill>
            </a:endParaRPr>
          </a:p>
        </p:txBody>
      </p:sp>
    </p:spTree>
    <p:extLst>
      <p:ext uri="{BB962C8B-B14F-4D97-AF65-F5344CB8AC3E}">
        <p14:creationId xmlns:p14="http://schemas.microsoft.com/office/powerpoint/2010/main" val="2032596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488910" y="69664"/>
            <a:ext cx="10461934" cy="1211865"/>
          </a:xfrm>
        </p:spPr>
        <p:txBody>
          <a:bodyPr/>
          <a:lstStyle/>
          <a:p>
            <a:r>
              <a:rPr lang="fr-FR" dirty="0">
                <a:solidFill>
                  <a:schemeClr val="tx1"/>
                </a:solidFill>
              </a:rPr>
              <a:t>Limite de décision (limite d’acceptabilité)</a:t>
            </a:r>
            <a:endParaRPr lang="en-US" noProof="1">
              <a:solidFill>
                <a:schemeClr val="tx1"/>
              </a:solidFill>
            </a:endParaRPr>
          </a:p>
        </p:txBody>
      </p:sp>
      <p:sp>
        <p:nvSpPr>
          <p:cNvPr id="9" name="ZoneTexte 8"/>
          <p:cNvSpPr txBox="1"/>
          <p:nvPr/>
        </p:nvSpPr>
        <p:spPr>
          <a:xfrm>
            <a:off x="1584891" y="2565171"/>
            <a:ext cx="10557915" cy="1199944"/>
          </a:xfrm>
          <a:prstGeom prst="rect">
            <a:avLst/>
          </a:prstGeom>
          <a:noFill/>
        </p:spPr>
        <p:txBody>
          <a:bodyPr wrap="square" rtlCol="0">
            <a:spAutoFit/>
          </a:bodyPr>
          <a:lstStyle/>
          <a:p>
            <a:r>
              <a:rPr lang="fr-FR" sz="2399" dirty="0"/>
              <a:t>Limite à laquelle et au-delà de laquelle il est permis de conclure avec une probabilité d’erreur α qu’un échantillon est positif. (conforme) </a:t>
            </a:r>
          </a:p>
          <a:p>
            <a:endParaRPr lang="fr-FR" sz="2399" dirty="0"/>
          </a:p>
        </p:txBody>
      </p:sp>
      <p:sp>
        <p:nvSpPr>
          <p:cNvPr id="4"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Exactitude</a:t>
            </a:r>
            <a:endParaRPr lang="en-US" sz="4265" kern="0" noProof="1">
              <a:solidFill>
                <a:srgbClr val="FF0000"/>
              </a:solidFill>
            </a:endParaRPr>
          </a:p>
        </p:txBody>
      </p:sp>
    </p:spTree>
    <p:extLst>
      <p:ext uri="{BB962C8B-B14F-4D97-AF65-F5344CB8AC3E}">
        <p14:creationId xmlns:p14="http://schemas.microsoft.com/office/powerpoint/2010/main" val="5187449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8910" y="453588"/>
            <a:ext cx="10701209" cy="616455"/>
          </a:xfrm>
        </p:spPr>
        <p:txBody>
          <a:bodyPr/>
          <a:lstStyle/>
          <a:p>
            <a:r>
              <a:rPr lang="fr-FR" dirty="0"/>
              <a:t>Calcul de l’exactitude a partir de l’objet d’essai</a:t>
            </a:r>
          </a:p>
        </p:txBody>
      </p:sp>
      <p:cxnSp>
        <p:nvCxnSpPr>
          <p:cNvPr id="4" name="Connecteur droit 3"/>
          <p:cNvCxnSpPr/>
          <p:nvPr/>
        </p:nvCxnSpPr>
        <p:spPr bwMode="auto">
          <a:xfrm>
            <a:off x="3216569" y="2565171"/>
            <a:ext cx="691063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necteur droit 9"/>
          <p:cNvCxnSpPr/>
          <p:nvPr/>
        </p:nvCxnSpPr>
        <p:spPr bwMode="auto">
          <a:xfrm>
            <a:off x="4656284" y="1797322"/>
            <a:ext cx="364728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avec flèche 11"/>
          <p:cNvCxnSpPr/>
          <p:nvPr/>
        </p:nvCxnSpPr>
        <p:spPr bwMode="auto">
          <a:xfrm>
            <a:off x="4656284" y="1893303"/>
            <a:ext cx="0" cy="671867"/>
          </a:xfrm>
          <a:prstGeom prst="straightConnector1">
            <a:avLst/>
          </a:prstGeom>
          <a:solidFill>
            <a:schemeClr val="accent1"/>
          </a:solidFill>
          <a:ln w="9525" cap="flat" cmpd="sng" algn="ctr">
            <a:solidFill>
              <a:schemeClr val="tx1"/>
            </a:solidFill>
            <a:prstDash val="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avec flèche 12"/>
          <p:cNvCxnSpPr/>
          <p:nvPr/>
        </p:nvCxnSpPr>
        <p:spPr bwMode="auto">
          <a:xfrm>
            <a:off x="8332687" y="1893303"/>
            <a:ext cx="0" cy="671867"/>
          </a:xfrm>
          <a:prstGeom prst="straightConnector1">
            <a:avLst/>
          </a:prstGeom>
          <a:solidFill>
            <a:schemeClr val="accent1"/>
          </a:solidFill>
          <a:ln w="9525" cap="flat" cmpd="sng" algn="ctr">
            <a:solidFill>
              <a:schemeClr val="tx1"/>
            </a:solidFill>
            <a:prstDash val="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ZoneTexte 13"/>
          <p:cNvSpPr txBox="1"/>
          <p:nvPr/>
        </p:nvSpPr>
        <p:spPr>
          <a:xfrm>
            <a:off x="4881676" y="1339720"/>
            <a:ext cx="3196497" cy="420564"/>
          </a:xfrm>
          <a:prstGeom prst="rect">
            <a:avLst/>
          </a:prstGeom>
          <a:noFill/>
        </p:spPr>
        <p:txBody>
          <a:bodyPr wrap="square" rtlCol="0">
            <a:spAutoFit/>
          </a:bodyPr>
          <a:lstStyle/>
          <a:p>
            <a:r>
              <a:rPr lang="fr-FR" sz="2133" dirty="0"/>
              <a:t>Intervalle d’acceptabilité</a:t>
            </a:r>
          </a:p>
        </p:txBody>
      </p:sp>
      <p:sp>
        <p:nvSpPr>
          <p:cNvPr id="15" name="ZoneTexte 14"/>
          <p:cNvSpPr txBox="1"/>
          <p:nvPr/>
        </p:nvSpPr>
        <p:spPr>
          <a:xfrm>
            <a:off x="3849879" y="2659167"/>
            <a:ext cx="2063592" cy="338426"/>
          </a:xfrm>
          <a:prstGeom prst="rect">
            <a:avLst/>
          </a:prstGeom>
          <a:noFill/>
        </p:spPr>
        <p:txBody>
          <a:bodyPr wrap="square" rtlCol="0">
            <a:spAutoFit/>
          </a:bodyPr>
          <a:lstStyle/>
          <a:p>
            <a:r>
              <a:rPr lang="fr-FR" sz="1599" dirty="0"/>
              <a:t>Lim </a:t>
            </a:r>
            <a:r>
              <a:rPr lang="fr-FR" sz="1599" dirty="0" err="1"/>
              <a:t>inf</a:t>
            </a:r>
            <a:r>
              <a:rPr lang="fr-FR" sz="1599" dirty="0"/>
              <a:t>=1,85 g/l</a:t>
            </a:r>
          </a:p>
        </p:txBody>
      </p:sp>
      <p:sp>
        <p:nvSpPr>
          <p:cNvPr id="16" name="ZoneTexte 15"/>
          <p:cNvSpPr txBox="1"/>
          <p:nvPr/>
        </p:nvSpPr>
        <p:spPr>
          <a:xfrm>
            <a:off x="7631697" y="2659168"/>
            <a:ext cx="2063592" cy="338426"/>
          </a:xfrm>
          <a:prstGeom prst="rect">
            <a:avLst/>
          </a:prstGeom>
          <a:noFill/>
        </p:spPr>
        <p:txBody>
          <a:bodyPr wrap="square" rtlCol="0">
            <a:spAutoFit/>
          </a:bodyPr>
          <a:lstStyle/>
          <a:p>
            <a:r>
              <a:rPr lang="fr-FR" sz="1599" dirty="0"/>
              <a:t>Lim sup=2,15 g/l</a:t>
            </a:r>
          </a:p>
        </p:txBody>
      </p:sp>
      <p:cxnSp>
        <p:nvCxnSpPr>
          <p:cNvPr id="18" name="Connecteur droit avec flèche 17"/>
          <p:cNvCxnSpPr/>
          <p:nvPr/>
        </p:nvCxnSpPr>
        <p:spPr bwMode="auto">
          <a:xfrm flipV="1">
            <a:off x="7151791" y="2565171"/>
            <a:ext cx="0" cy="57588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ZoneTexte 18"/>
          <p:cNvSpPr txBox="1"/>
          <p:nvPr/>
        </p:nvSpPr>
        <p:spPr>
          <a:xfrm>
            <a:off x="6727617" y="3228331"/>
            <a:ext cx="984144" cy="338426"/>
          </a:xfrm>
          <a:prstGeom prst="rect">
            <a:avLst/>
          </a:prstGeom>
          <a:noFill/>
        </p:spPr>
        <p:txBody>
          <a:bodyPr wrap="square" rtlCol="0">
            <a:spAutoFit/>
          </a:bodyPr>
          <a:lstStyle/>
          <a:p>
            <a:r>
              <a:rPr lang="fr-FR" sz="1599" dirty="0"/>
              <a:t>2,06 g/l</a:t>
            </a:r>
          </a:p>
        </p:txBody>
      </p:sp>
      <p:sp>
        <p:nvSpPr>
          <p:cNvPr id="20" name="ZoneTexte 19"/>
          <p:cNvSpPr txBox="1"/>
          <p:nvPr/>
        </p:nvSpPr>
        <p:spPr>
          <a:xfrm>
            <a:off x="1656538" y="4292103"/>
            <a:ext cx="10102343" cy="1569148"/>
          </a:xfrm>
          <a:prstGeom prst="rect">
            <a:avLst/>
          </a:prstGeom>
          <a:noFill/>
        </p:spPr>
        <p:txBody>
          <a:bodyPr wrap="square" rtlCol="0">
            <a:spAutoFit/>
          </a:bodyPr>
          <a:lstStyle/>
          <a:p>
            <a:r>
              <a:rPr lang="fr-FR" sz="2399" dirty="0"/>
              <a:t>Je conclue que la valeur mesurée est comprise dans l’intervalle d’acceptabilité. Elle est exacte donc conforme </a:t>
            </a:r>
          </a:p>
          <a:p>
            <a:endParaRPr lang="fr-FR" sz="2399" dirty="0"/>
          </a:p>
          <a:p>
            <a:r>
              <a:rPr lang="fr-FR" sz="2399" dirty="0"/>
              <a:t>Donc , les valeurs pour mes échantillons sont acceptés </a:t>
            </a:r>
          </a:p>
        </p:txBody>
      </p:sp>
      <p:sp>
        <p:nvSpPr>
          <p:cNvPr id="21" name="ZoneTexte 20"/>
          <p:cNvSpPr txBox="1"/>
          <p:nvPr/>
        </p:nvSpPr>
        <p:spPr>
          <a:xfrm>
            <a:off x="10489188" y="2380562"/>
            <a:ext cx="1700931" cy="338426"/>
          </a:xfrm>
          <a:prstGeom prst="rect">
            <a:avLst/>
          </a:prstGeom>
          <a:noFill/>
        </p:spPr>
        <p:txBody>
          <a:bodyPr wrap="square" rtlCol="0">
            <a:spAutoFit/>
          </a:bodyPr>
          <a:lstStyle/>
          <a:p>
            <a:r>
              <a:rPr lang="fr-FR" sz="1599" dirty="0"/>
              <a:t>Valeurs mesurées </a:t>
            </a:r>
          </a:p>
        </p:txBody>
      </p:sp>
      <p:cxnSp>
        <p:nvCxnSpPr>
          <p:cNvPr id="23" name="Connecteur droit avec flèche 22"/>
          <p:cNvCxnSpPr/>
          <p:nvPr/>
        </p:nvCxnSpPr>
        <p:spPr bwMode="auto">
          <a:xfrm>
            <a:off x="3216569" y="2565171"/>
            <a:ext cx="700661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Exactitude</a:t>
            </a:r>
            <a:endParaRPr lang="en-US" sz="4265" kern="0" noProof="1">
              <a:solidFill>
                <a:srgbClr val="FF0000"/>
              </a:solidFill>
            </a:endParaRPr>
          </a:p>
        </p:txBody>
      </p:sp>
    </p:spTree>
    <p:extLst>
      <p:ext uri="{BB962C8B-B14F-4D97-AF65-F5344CB8AC3E}">
        <p14:creationId xmlns:p14="http://schemas.microsoft.com/office/powerpoint/2010/main" val="806828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8910" y="453588"/>
            <a:ext cx="10701209" cy="616455"/>
          </a:xfrm>
        </p:spPr>
        <p:txBody>
          <a:bodyPr/>
          <a:lstStyle/>
          <a:p>
            <a:r>
              <a:rPr lang="fr-FR" dirty="0"/>
              <a:t>Calcul de l’exactitude a partir de l’objet d’essai</a:t>
            </a:r>
          </a:p>
        </p:txBody>
      </p:sp>
      <p:cxnSp>
        <p:nvCxnSpPr>
          <p:cNvPr id="4" name="Connecteur droit 3"/>
          <p:cNvCxnSpPr/>
          <p:nvPr/>
        </p:nvCxnSpPr>
        <p:spPr bwMode="auto">
          <a:xfrm>
            <a:off x="3216569" y="2565171"/>
            <a:ext cx="691063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necteur droit 9"/>
          <p:cNvCxnSpPr/>
          <p:nvPr/>
        </p:nvCxnSpPr>
        <p:spPr bwMode="auto">
          <a:xfrm>
            <a:off x="4656284" y="1797322"/>
            <a:ext cx="364728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avec flèche 11"/>
          <p:cNvCxnSpPr/>
          <p:nvPr/>
        </p:nvCxnSpPr>
        <p:spPr bwMode="auto">
          <a:xfrm>
            <a:off x="4656284" y="1893303"/>
            <a:ext cx="0" cy="671867"/>
          </a:xfrm>
          <a:prstGeom prst="straightConnector1">
            <a:avLst/>
          </a:prstGeom>
          <a:solidFill>
            <a:schemeClr val="accent1"/>
          </a:solidFill>
          <a:ln w="9525" cap="flat" cmpd="sng" algn="ctr">
            <a:solidFill>
              <a:schemeClr val="tx1"/>
            </a:solidFill>
            <a:prstDash val="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avec flèche 12"/>
          <p:cNvCxnSpPr/>
          <p:nvPr/>
        </p:nvCxnSpPr>
        <p:spPr bwMode="auto">
          <a:xfrm>
            <a:off x="8332687" y="1893303"/>
            <a:ext cx="0" cy="671867"/>
          </a:xfrm>
          <a:prstGeom prst="straightConnector1">
            <a:avLst/>
          </a:prstGeom>
          <a:solidFill>
            <a:schemeClr val="accent1"/>
          </a:solidFill>
          <a:ln w="9525" cap="flat" cmpd="sng" algn="ctr">
            <a:solidFill>
              <a:schemeClr val="tx1"/>
            </a:solidFill>
            <a:prstDash val="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ZoneTexte 13"/>
          <p:cNvSpPr txBox="1"/>
          <p:nvPr/>
        </p:nvSpPr>
        <p:spPr>
          <a:xfrm>
            <a:off x="4881676" y="1339720"/>
            <a:ext cx="3196497" cy="420564"/>
          </a:xfrm>
          <a:prstGeom prst="rect">
            <a:avLst/>
          </a:prstGeom>
          <a:noFill/>
        </p:spPr>
        <p:txBody>
          <a:bodyPr wrap="square" rtlCol="0">
            <a:spAutoFit/>
          </a:bodyPr>
          <a:lstStyle/>
          <a:p>
            <a:r>
              <a:rPr lang="fr-FR" sz="2133" dirty="0"/>
              <a:t>Intervalle d’acceptabilité</a:t>
            </a:r>
          </a:p>
        </p:txBody>
      </p:sp>
      <p:sp>
        <p:nvSpPr>
          <p:cNvPr id="15" name="ZoneTexte 14"/>
          <p:cNvSpPr txBox="1"/>
          <p:nvPr/>
        </p:nvSpPr>
        <p:spPr>
          <a:xfrm>
            <a:off x="3849879" y="2659167"/>
            <a:ext cx="2063592" cy="338426"/>
          </a:xfrm>
          <a:prstGeom prst="rect">
            <a:avLst/>
          </a:prstGeom>
          <a:noFill/>
        </p:spPr>
        <p:txBody>
          <a:bodyPr wrap="square" rtlCol="0">
            <a:spAutoFit/>
          </a:bodyPr>
          <a:lstStyle/>
          <a:p>
            <a:r>
              <a:rPr lang="fr-FR" sz="1599" dirty="0"/>
              <a:t>Lim </a:t>
            </a:r>
            <a:r>
              <a:rPr lang="fr-FR" sz="1599" dirty="0" err="1"/>
              <a:t>inf</a:t>
            </a:r>
            <a:r>
              <a:rPr lang="fr-FR" sz="1599" dirty="0"/>
              <a:t>=1,85 g/l</a:t>
            </a:r>
          </a:p>
        </p:txBody>
      </p:sp>
      <p:sp>
        <p:nvSpPr>
          <p:cNvPr id="16" name="ZoneTexte 15"/>
          <p:cNvSpPr txBox="1"/>
          <p:nvPr/>
        </p:nvSpPr>
        <p:spPr>
          <a:xfrm>
            <a:off x="7631697" y="2659168"/>
            <a:ext cx="2063592" cy="338426"/>
          </a:xfrm>
          <a:prstGeom prst="rect">
            <a:avLst/>
          </a:prstGeom>
          <a:noFill/>
        </p:spPr>
        <p:txBody>
          <a:bodyPr wrap="square" rtlCol="0">
            <a:spAutoFit/>
          </a:bodyPr>
          <a:lstStyle/>
          <a:p>
            <a:r>
              <a:rPr lang="fr-FR" sz="1599" dirty="0"/>
              <a:t>Lim sup=2,15 g/l</a:t>
            </a:r>
          </a:p>
        </p:txBody>
      </p:sp>
      <p:cxnSp>
        <p:nvCxnSpPr>
          <p:cNvPr id="18" name="Connecteur droit avec flèche 17"/>
          <p:cNvCxnSpPr/>
          <p:nvPr/>
        </p:nvCxnSpPr>
        <p:spPr bwMode="auto">
          <a:xfrm flipV="1">
            <a:off x="9695289" y="2565171"/>
            <a:ext cx="0" cy="57588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ZoneTexte 18"/>
          <p:cNvSpPr txBox="1"/>
          <p:nvPr/>
        </p:nvSpPr>
        <p:spPr>
          <a:xfrm>
            <a:off x="9192066" y="3219090"/>
            <a:ext cx="984144" cy="338426"/>
          </a:xfrm>
          <a:prstGeom prst="rect">
            <a:avLst/>
          </a:prstGeom>
          <a:noFill/>
        </p:spPr>
        <p:txBody>
          <a:bodyPr wrap="square" rtlCol="0">
            <a:spAutoFit/>
          </a:bodyPr>
          <a:lstStyle/>
          <a:p>
            <a:r>
              <a:rPr lang="fr-FR" sz="1599" dirty="0"/>
              <a:t>2,23 g/l</a:t>
            </a:r>
          </a:p>
        </p:txBody>
      </p:sp>
      <p:sp>
        <p:nvSpPr>
          <p:cNvPr id="20" name="ZoneTexte 19"/>
          <p:cNvSpPr txBox="1"/>
          <p:nvPr/>
        </p:nvSpPr>
        <p:spPr>
          <a:xfrm>
            <a:off x="1656538" y="4292103"/>
            <a:ext cx="10102343" cy="1569148"/>
          </a:xfrm>
          <a:prstGeom prst="rect">
            <a:avLst/>
          </a:prstGeom>
          <a:noFill/>
        </p:spPr>
        <p:txBody>
          <a:bodyPr wrap="square" rtlCol="0">
            <a:spAutoFit/>
          </a:bodyPr>
          <a:lstStyle/>
          <a:p>
            <a:r>
              <a:rPr lang="fr-FR" sz="2399" dirty="0"/>
              <a:t>Je conclue que la valeur mesurée n’est pas comprise dans l’intervalle d’acceptabilité. Elle n’est pas exacte donc non conforme </a:t>
            </a:r>
          </a:p>
          <a:p>
            <a:endParaRPr lang="fr-FR" sz="2399" dirty="0"/>
          </a:p>
          <a:p>
            <a:r>
              <a:rPr lang="fr-FR" sz="2399" dirty="0"/>
              <a:t>Donc , les valeurs pour mes échantillons ne sont pas acceptés </a:t>
            </a:r>
          </a:p>
        </p:txBody>
      </p:sp>
      <p:sp>
        <p:nvSpPr>
          <p:cNvPr id="21" name="ZoneTexte 20"/>
          <p:cNvSpPr txBox="1"/>
          <p:nvPr/>
        </p:nvSpPr>
        <p:spPr>
          <a:xfrm>
            <a:off x="10489188" y="2380562"/>
            <a:ext cx="1700931" cy="338426"/>
          </a:xfrm>
          <a:prstGeom prst="rect">
            <a:avLst/>
          </a:prstGeom>
          <a:noFill/>
        </p:spPr>
        <p:txBody>
          <a:bodyPr wrap="square" rtlCol="0">
            <a:spAutoFit/>
          </a:bodyPr>
          <a:lstStyle/>
          <a:p>
            <a:r>
              <a:rPr lang="fr-FR" sz="1599" dirty="0"/>
              <a:t>Valeurs mesurées </a:t>
            </a:r>
          </a:p>
        </p:txBody>
      </p:sp>
      <p:cxnSp>
        <p:nvCxnSpPr>
          <p:cNvPr id="23" name="Connecteur droit avec flèche 22"/>
          <p:cNvCxnSpPr/>
          <p:nvPr/>
        </p:nvCxnSpPr>
        <p:spPr bwMode="auto">
          <a:xfrm>
            <a:off x="3216569" y="2565171"/>
            <a:ext cx="700661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Exactitude</a:t>
            </a:r>
            <a:endParaRPr lang="en-US" sz="4265" kern="0" noProof="1">
              <a:solidFill>
                <a:srgbClr val="FF0000"/>
              </a:solidFill>
            </a:endParaRPr>
          </a:p>
        </p:txBody>
      </p:sp>
    </p:spTree>
    <p:extLst>
      <p:ext uri="{BB962C8B-B14F-4D97-AF65-F5344CB8AC3E}">
        <p14:creationId xmlns:p14="http://schemas.microsoft.com/office/powerpoint/2010/main" val="309138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668015" y="188641"/>
            <a:ext cx="10282828" cy="1211865"/>
          </a:xfrm>
        </p:spPr>
        <p:txBody>
          <a:bodyPr/>
          <a:lstStyle/>
          <a:p>
            <a:r>
              <a:rPr lang="fr-FR" dirty="0">
                <a:solidFill>
                  <a:schemeClr val="tx1"/>
                </a:solidFill>
              </a:rPr>
              <a:t>Les critères de validation d’une méthodes d’analyse</a:t>
            </a:r>
            <a:endParaRPr lang="en-US" noProof="1">
              <a:solidFill>
                <a:schemeClr val="tx1"/>
              </a:solidFill>
            </a:endParaRPr>
          </a:p>
        </p:txBody>
      </p:sp>
      <p:sp>
        <p:nvSpPr>
          <p:cNvPr id="23" name="_text"/>
          <p:cNvSpPr txBox="1">
            <a:spLocks/>
          </p:cNvSpPr>
          <p:nvPr/>
        </p:nvSpPr>
        <p:spPr bwMode="gray">
          <a:xfrm>
            <a:off x="1847851" y="1554163"/>
            <a:ext cx="4175125" cy="4248150"/>
          </a:xfrm>
          <a:prstGeom prst="rect">
            <a:avLst/>
          </a:prstGeom>
        </p:spPr>
        <p:txBody>
          <a:bodyPr vert="horz" lIns="0" tIns="0" rIns="0" bIns="0" rtlCol="0">
            <a:noAutofit/>
          </a:bodyPr>
          <a:lstStyle/>
          <a:p>
            <a:pPr marL="179989" indent="-179989">
              <a:lnSpc>
                <a:spcPct val="95000"/>
              </a:lnSpc>
              <a:spcAft>
                <a:spcPts val="800"/>
              </a:spcAft>
              <a:buFont typeface="Wingdings" pitchFamily="2" charset="2"/>
              <a:buChar char="§"/>
              <a:defRPr/>
            </a:pPr>
            <a:endParaRPr lang="fr-FR" sz="2399" b="1" noProof="1"/>
          </a:p>
        </p:txBody>
      </p:sp>
      <p:sp>
        <p:nvSpPr>
          <p:cNvPr id="18" name="Espace réservé du contenu 2"/>
          <p:cNvSpPr txBox="1">
            <a:spLocks/>
          </p:cNvSpPr>
          <p:nvPr/>
        </p:nvSpPr>
        <p:spPr>
          <a:xfrm>
            <a:off x="1908176" y="1797322"/>
            <a:ext cx="8229600" cy="4525963"/>
          </a:xfrm>
          <a:prstGeom prst="rect">
            <a:avLst/>
          </a:prstGeom>
        </p:spPr>
        <p:txBody>
          <a:bodyPr>
            <a:normAutofit fontScale="92500" lnSpcReduction="20000"/>
          </a:bodyPr>
          <a:lstStyle/>
          <a:p>
            <a:pPr marL="514319" indent="-514319">
              <a:spcBef>
                <a:spcPct val="20000"/>
              </a:spcBef>
              <a:buFont typeface="+mj-lt"/>
              <a:buAutoNum type="arabicPeriod"/>
              <a:defRPr/>
            </a:pPr>
            <a:r>
              <a:rPr lang="fr-FR" sz="3200" dirty="0"/>
              <a:t>Applicabilité</a:t>
            </a:r>
          </a:p>
          <a:p>
            <a:pPr marL="514319" indent="-514319">
              <a:spcBef>
                <a:spcPct val="20000"/>
              </a:spcBef>
              <a:buFont typeface="+mj-lt"/>
              <a:buAutoNum type="arabicPeriod"/>
              <a:defRPr/>
            </a:pPr>
            <a:r>
              <a:rPr lang="fr-FR" sz="3200" dirty="0"/>
              <a:t>Sélectivité/spécificité</a:t>
            </a:r>
          </a:p>
          <a:p>
            <a:pPr marL="514319" indent="-514319">
              <a:spcBef>
                <a:spcPct val="20000"/>
              </a:spcBef>
              <a:buFont typeface="+mj-lt"/>
              <a:buAutoNum type="arabicPeriod"/>
              <a:defRPr/>
            </a:pPr>
            <a:r>
              <a:rPr lang="fr-FR" sz="3200" dirty="0"/>
              <a:t>Fonction d’étalonnage</a:t>
            </a:r>
          </a:p>
          <a:p>
            <a:pPr marL="514319" indent="-514319">
              <a:spcBef>
                <a:spcPct val="20000"/>
              </a:spcBef>
              <a:buFont typeface="+mj-lt"/>
              <a:buAutoNum type="arabicPeriod"/>
              <a:defRPr/>
            </a:pPr>
            <a:r>
              <a:rPr lang="fr-FR" sz="3200" dirty="0"/>
              <a:t>Fidélité</a:t>
            </a:r>
          </a:p>
          <a:p>
            <a:pPr marL="514319" indent="-514319">
              <a:spcBef>
                <a:spcPct val="20000"/>
              </a:spcBef>
              <a:buFont typeface="+mj-lt"/>
              <a:buAutoNum type="arabicPeriod"/>
              <a:defRPr/>
            </a:pPr>
            <a:r>
              <a:rPr lang="fr-FR" sz="3200" dirty="0"/>
              <a:t>Justesse / Biais</a:t>
            </a:r>
          </a:p>
          <a:p>
            <a:pPr marL="514319" indent="-514319">
              <a:spcBef>
                <a:spcPct val="20000"/>
              </a:spcBef>
              <a:buFont typeface="+mj-lt"/>
              <a:buAutoNum type="arabicPeriod"/>
              <a:defRPr/>
            </a:pPr>
            <a:r>
              <a:rPr lang="fr-FR" sz="3200" dirty="0"/>
              <a:t>L’exactitude</a:t>
            </a:r>
          </a:p>
          <a:p>
            <a:pPr marL="514319" indent="-514319">
              <a:spcBef>
                <a:spcPct val="20000"/>
              </a:spcBef>
              <a:buFont typeface="+mj-lt"/>
              <a:buAutoNum type="arabicPeriod"/>
              <a:defRPr/>
            </a:pPr>
            <a:r>
              <a:rPr lang="fr-FR" sz="3200" dirty="0"/>
              <a:t>Limite de détermination</a:t>
            </a:r>
          </a:p>
          <a:p>
            <a:pPr marL="514319" indent="-514319">
              <a:spcBef>
                <a:spcPct val="20000"/>
              </a:spcBef>
              <a:buFont typeface="+mj-lt"/>
              <a:buAutoNum type="arabicPeriod"/>
              <a:defRPr/>
            </a:pPr>
            <a:r>
              <a:rPr lang="fr-FR" sz="3200" dirty="0"/>
              <a:t>Robustesse</a:t>
            </a:r>
          </a:p>
          <a:p>
            <a:pPr marL="514319" indent="-514319">
              <a:spcBef>
                <a:spcPct val="20000"/>
              </a:spcBef>
              <a:buFont typeface="+mj-lt"/>
              <a:buAutoNum type="arabicPeriod"/>
              <a:defRPr/>
            </a:pPr>
            <a:r>
              <a:rPr lang="fr-FR" sz="3200" dirty="0"/>
              <a:t>Incertitude de mesure</a:t>
            </a:r>
          </a:p>
          <a:p>
            <a:pPr marL="342881" indent="-342881" defTabSz="914347">
              <a:spcBef>
                <a:spcPct val="20000"/>
              </a:spcBef>
              <a:buFont typeface="Arial" pitchFamily="34" charset="0"/>
              <a:buChar char="•"/>
              <a:defRPr/>
            </a:pPr>
            <a:endParaRPr lang="fr-FR" sz="3200" dirty="0"/>
          </a:p>
        </p:txBody>
      </p:sp>
    </p:spTree>
    <p:extLst>
      <p:ext uri="{BB962C8B-B14F-4D97-AF65-F5344CB8AC3E}">
        <p14:creationId xmlns:p14="http://schemas.microsoft.com/office/powerpoint/2010/main" val="205018775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8910" y="261626"/>
            <a:ext cx="10701209" cy="616455"/>
          </a:xfrm>
        </p:spPr>
        <p:txBody>
          <a:bodyPr/>
          <a:lstStyle/>
          <a:p>
            <a:r>
              <a:rPr lang="fr-FR" dirty="0"/>
              <a:t>Calcul de l’exactitude réalisant 2 essais en répétabilité</a:t>
            </a:r>
          </a:p>
        </p:txBody>
      </p:sp>
      <p:sp>
        <p:nvSpPr>
          <p:cNvPr id="7" name="ZoneTexte 6"/>
          <p:cNvSpPr txBox="1"/>
          <p:nvPr/>
        </p:nvSpPr>
        <p:spPr>
          <a:xfrm>
            <a:off x="1608548" y="1317417"/>
            <a:ext cx="10461934" cy="4891980"/>
          </a:xfrm>
          <a:prstGeom prst="rect">
            <a:avLst/>
          </a:prstGeom>
          <a:noFill/>
        </p:spPr>
        <p:txBody>
          <a:bodyPr wrap="square" rtlCol="0">
            <a:spAutoFit/>
          </a:bodyPr>
          <a:lstStyle/>
          <a:p>
            <a:r>
              <a:rPr lang="fr-FR" sz="2399" dirty="0"/>
              <a:t>2 concentrations d’une substance (g/l) mesurées dans une solution donnée:</a:t>
            </a:r>
          </a:p>
          <a:p>
            <a:endParaRPr lang="fr-FR" sz="2399" dirty="0"/>
          </a:p>
          <a:p>
            <a:r>
              <a:rPr lang="fr-FR" sz="2399" dirty="0"/>
              <a:t> Résultat 1 = 22,92 g/l</a:t>
            </a:r>
          </a:p>
          <a:p>
            <a:r>
              <a:rPr lang="fr-FR" sz="2399" dirty="0"/>
              <a:t> Résultat 2= 23,35 g/l</a:t>
            </a:r>
          </a:p>
          <a:p>
            <a:endParaRPr lang="fr-FR" sz="2399" dirty="0"/>
          </a:p>
          <a:p>
            <a:r>
              <a:rPr lang="fr-FR" sz="2399" dirty="0"/>
              <a:t>Ecart-type : Sr = 0,5 g/l</a:t>
            </a:r>
          </a:p>
          <a:p>
            <a:endParaRPr lang="fr-FR" sz="2399" dirty="0"/>
          </a:p>
          <a:p>
            <a:r>
              <a:rPr lang="fr-FR" sz="2399" dirty="0"/>
              <a:t> I R1 – R2 I ≤ 2,8 Sr (2,8 = facteur d’élargissement)</a:t>
            </a:r>
          </a:p>
          <a:p>
            <a:endParaRPr lang="fr-FR" sz="2399" dirty="0"/>
          </a:p>
          <a:p>
            <a:pPr lvl="2"/>
            <a:r>
              <a:rPr lang="fr-FR" sz="2399" dirty="0"/>
              <a:t>Dans ce cas:  I R1 – R2 I = 0,43 g/l</a:t>
            </a:r>
          </a:p>
          <a:p>
            <a:pPr lvl="2"/>
            <a:r>
              <a:rPr lang="fr-FR" sz="2399" dirty="0"/>
              <a:t>                       2,8 Sr = 1,4 g/l</a:t>
            </a:r>
          </a:p>
          <a:p>
            <a:r>
              <a:rPr lang="fr-FR" sz="2399" dirty="0"/>
              <a:t>Mes valeurs sont compatibles , je peux faire la moyenne: </a:t>
            </a:r>
          </a:p>
          <a:p>
            <a:pPr algn="ctr"/>
            <a:r>
              <a:rPr lang="fr-FR" sz="2399" dirty="0"/>
              <a:t>(R1+R2)/2 = 23,135 g/l (valeur a retenir pour l’exactitude)</a:t>
            </a:r>
          </a:p>
        </p:txBody>
      </p:sp>
      <p:sp>
        <p:nvSpPr>
          <p:cNvPr id="4"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Exactitude</a:t>
            </a:r>
            <a:endParaRPr lang="en-US" sz="4265" kern="0" noProof="1">
              <a:solidFill>
                <a:srgbClr val="FF0000"/>
              </a:solidFill>
            </a:endParaRPr>
          </a:p>
        </p:txBody>
      </p:sp>
    </p:spTree>
    <p:extLst>
      <p:ext uri="{BB962C8B-B14F-4D97-AF65-F5344CB8AC3E}">
        <p14:creationId xmlns:p14="http://schemas.microsoft.com/office/powerpoint/2010/main" val="468008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8910" y="261626"/>
            <a:ext cx="10701209" cy="616455"/>
          </a:xfrm>
        </p:spPr>
        <p:txBody>
          <a:bodyPr/>
          <a:lstStyle/>
          <a:p>
            <a:r>
              <a:rPr lang="fr-FR" dirty="0"/>
              <a:t>Calcul de l’exactitude réalisant 2 essais en répétabilité</a:t>
            </a:r>
          </a:p>
        </p:txBody>
      </p:sp>
      <p:sp>
        <p:nvSpPr>
          <p:cNvPr id="7" name="ZoneTexte 6"/>
          <p:cNvSpPr txBox="1"/>
          <p:nvPr/>
        </p:nvSpPr>
        <p:spPr>
          <a:xfrm>
            <a:off x="1608548" y="1317418"/>
            <a:ext cx="10461934" cy="4153573"/>
          </a:xfrm>
          <a:prstGeom prst="rect">
            <a:avLst/>
          </a:prstGeom>
          <a:noFill/>
        </p:spPr>
        <p:txBody>
          <a:bodyPr wrap="square" rtlCol="0">
            <a:spAutoFit/>
          </a:bodyPr>
          <a:lstStyle/>
          <a:p>
            <a:r>
              <a:rPr lang="fr-FR" sz="2399" dirty="0"/>
              <a:t>Exemple 2:</a:t>
            </a:r>
          </a:p>
          <a:p>
            <a:endParaRPr lang="fr-FR" sz="2399" dirty="0"/>
          </a:p>
          <a:p>
            <a:r>
              <a:rPr lang="fr-FR" sz="2399" dirty="0"/>
              <a:t> Résultat 1 = 21,56 g/l</a:t>
            </a:r>
          </a:p>
          <a:p>
            <a:r>
              <a:rPr lang="fr-FR" sz="2399" dirty="0"/>
              <a:t> Résultat 2= 23,49 g/l</a:t>
            </a:r>
          </a:p>
          <a:p>
            <a:endParaRPr lang="fr-FR" sz="2399" dirty="0"/>
          </a:p>
          <a:p>
            <a:r>
              <a:rPr lang="fr-FR" sz="2399" dirty="0"/>
              <a:t>Ecart-type : Sr = 0,5 g/l</a:t>
            </a:r>
          </a:p>
          <a:p>
            <a:r>
              <a:rPr lang="fr-FR" sz="2399" dirty="0"/>
              <a:t> I R1 – R2 I ≤ 2,8 Sr</a:t>
            </a:r>
          </a:p>
          <a:p>
            <a:pPr lvl="2"/>
            <a:r>
              <a:rPr lang="fr-FR" sz="2399" dirty="0"/>
              <a:t>Dans ce cas:  I R1 – R2 I = </a:t>
            </a:r>
            <a:r>
              <a:rPr lang="fr-FR" sz="2399" dirty="0">
                <a:solidFill>
                  <a:srgbClr val="FF0000"/>
                </a:solidFill>
              </a:rPr>
              <a:t>……..</a:t>
            </a:r>
            <a:r>
              <a:rPr lang="fr-FR" sz="2399" dirty="0"/>
              <a:t>      g/l</a:t>
            </a:r>
          </a:p>
          <a:p>
            <a:pPr lvl="2"/>
            <a:r>
              <a:rPr lang="fr-FR" sz="2399" dirty="0"/>
              <a:t>                       2,8 Sr = 1,4 g/l</a:t>
            </a:r>
          </a:p>
          <a:p>
            <a:pPr lvl="2"/>
            <a:endParaRPr lang="fr-FR" sz="2399" dirty="0"/>
          </a:p>
          <a:p>
            <a:r>
              <a:rPr lang="fr-FR" sz="2399" dirty="0"/>
              <a:t>Conclure: </a:t>
            </a:r>
            <a:r>
              <a:rPr lang="fr-FR" sz="2399" dirty="0">
                <a:solidFill>
                  <a:srgbClr val="FF0000"/>
                </a:solidFill>
              </a:rPr>
              <a:t>………..</a:t>
            </a:r>
          </a:p>
        </p:txBody>
      </p:sp>
      <p:sp>
        <p:nvSpPr>
          <p:cNvPr id="4" name="ZoneTexte 3"/>
          <p:cNvSpPr txBox="1"/>
          <p:nvPr/>
        </p:nvSpPr>
        <p:spPr>
          <a:xfrm>
            <a:off x="6810392" y="3908906"/>
            <a:ext cx="1013267" cy="461537"/>
          </a:xfrm>
          <a:prstGeom prst="rect">
            <a:avLst/>
          </a:prstGeom>
          <a:noFill/>
        </p:spPr>
        <p:txBody>
          <a:bodyPr wrap="square" rtlCol="0">
            <a:spAutoFit/>
          </a:bodyPr>
          <a:lstStyle/>
          <a:p>
            <a:r>
              <a:rPr lang="fr-FR" sz="2399" dirty="0"/>
              <a:t>1,93</a:t>
            </a:r>
          </a:p>
        </p:txBody>
      </p:sp>
      <p:sp>
        <p:nvSpPr>
          <p:cNvPr id="6"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Exactitude</a:t>
            </a:r>
            <a:endParaRPr lang="en-US" sz="4265" kern="0" noProof="1">
              <a:solidFill>
                <a:srgbClr val="FF0000"/>
              </a:solidFill>
            </a:endParaRPr>
          </a:p>
        </p:txBody>
      </p:sp>
    </p:spTree>
    <p:extLst>
      <p:ext uri="{BB962C8B-B14F-4D97-AF65-F5344CB8AC3E}">
        <p14:creationId xmlns:p14="http://schemas.microsoft.com/office/powerpoint/2010/main" val="208826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482408" y="36080"/>
            <a:ext cx="8892479" cy="1211865"/>
          </a:xfrm>
        </p:spPr>
        <p:txBody>
          <a:bodyPr/>
          <a:lstStyle/>
          <a:p>
            <a:r>
              <a:rPr lang="fr-FR" dirty="0">
                <a:solidFill>
                  <a:schemeClr val="tx1"/>
                </a:solidFill>
              </a:rPr>
              <a:t>Limite de détermination</a:t>
            </a:r>
            <a:endParaRPr lang="en-US" noProof="1">
              <a:solidFill>
                <a:schemeClr val="tx1"/>
              </a:solidFill>
            </a:endParaRPr>
          </a:p>
        </p:txBody>
      </p:sp>
      <p:sp>
        <p:nvSpPr>
          <p:cNvPr id="9" name="ZoneTexte 8"/>
          <p:cNvSpPr txBox="1"/>
          <p:nvPr/>
        </p:nvSpPr>
        <p:spPr>
          <a:xfrm>
            <a:off x="1668016" y="1600201"/>
            <a:ext cx="8892479" cy="1569148"/>
          </a:xfrm>
          <a:prstGeom prst="rect">
            <a:avLst/>
          </a:prstGeom>
          <a:noFill/>
        </p:spPr>
        <p:txBody>
          <a:bodyPr wrap="square" rtlCol="0">
            <a:spAutoFit/>
          </a:bodyPr>
          <a:lstStyle/>
          <a:p>
            <a:endParaRPr lang="fr-FR" sz="2399" dirty="0"/>
          </a:p>
          <a:p>
            <a:r>
              <a:rPr lang="fr-FR" sz="2399" dirty="0"/>
              <a:t>Est la plus petite concentration qui puisse être détectée, identifiée et/ou quantifiée avec un risque d’erreur</a:t>
            </a:r>
          </a:p>
          <a:p>
            <a:endParaRPr lang="fr-FR" sz="2399" dirty="0"/>
          </a:p>
        </p:txBody>
      </p:sp>
      <p:sp>
        <p:nvSpPr>
          <p:cNvPr id="2" name="Rectangle 1"/>
          <p:cNvSpPr/>
          <p:nvPr/>
        </p:nvSpPr>
        <p:spPr>
          <a:xfrm>
            <a:off x="2832645" y="4772734"/>
            <a:ext cx="7245617" cy="1199944"/>
          </a:xfrm>
          <a:prstGeom prst="rect">
            <a:avLst/>
          </a:prstGeom>
        </p:spPr>
        <p:txBody>
          <a:bodyPr wrap="square">
            <a:spAutoFit/>
          </a:bodyPr>
          <a:lstStyle/>
          <a:p>
            <a:pPr algn="ctr"/>
            <a:r>
              <a:rPr lang="fr-FR" sz="2399" dirty="0">
                <a:solidFill>
                  <a:srgbClr val="FF66CC"/>
                </a:solidFill>
              </a:rPr>
              <a:t>Les calculs de ces limites sont décrits dans la norme NF EN ISO 11843 ; Capacité de détection</a:t>
            </a:r>
          </a:p>
          <a:p>
            <a:pPr algn="ctr"/>
            <a:endParaRPr lang="fr-FR" sz="2399" dirty="0">
              <a:solidFill>
                <a:srgbClr val="FF66CC"/>
              </a:solidFill>
            </a:endParaRPr>
          </a:p>
        </p:txBody>
      </p:sp>
      <p:sp>
        <p:nvSpPr>
          <p:cNvPr id="3" name="Rectangle 2"/>
          <p:cNvSpPr/>
          <p:nvPr/>
        </p:nvSpPr>
        <p:spPr>
          <a:xfrm>
            <a:off x="5092616" y="3181797"/>
            <a:ext cx="1632178" cy="461537"/>
          </a:xfrm>
          <a:prstGeom prst="rect">
            <a:avLst/>
          </a:prstGeom>
        </p:spPr>
        <p:txBody>
          <a:bodyPr wrap="none">
            <a:spAutoFit/>
          </a:bodyPr>
          <a:lstStyle/>
          <a:p>
            <a:r>
              <a:rPr lang="fr-FR" sz="2399" dirty="0"/>
              <a:t>LDM = 3 X s</a:t>
            </a:r>
          </a:p>
        </p:txBody>
      </p:sp>
    </p:spTree>
    <p:extLst>
      <p:ext uri="{BB962C8B-B14F-4D97-AF65-F5344CB8AC3E}">
        <p14:creationId xmlns:p14="http://schemas.microsoft.com/office/powerpoint/2010/main" val="7502017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8910" y="165645"/>
            <a:ext cx="9405713" cy="616455"/>
          </a:xfrm>
        </p:spPr>
        <p:txBody>
          <a:bodyPr/>
          <a:lstStyle/>
          <a:p>
            <a:r>
              <a:rPr lang="fr-FR" dirty="0"/>
              <a:t>Définition: Robustesse </a:t>
            </a:r>
          </a:p>
        </p:txBody>
      </p:sp>
      <p:sp>
        <p:nvSpPr>
          <p:cNvPr id="7" name="Rectangle 6"/>
          <p:cNvSpPr/>
          <p:nvPr/>
        </p:nvSpPr>
        <p:spPr>
          <a:xfrm>
            <a:off x="1488910" y="1413399"/>
            <a:ext cx="10461934" cy="4522777"/>
          </a:xfrm>
          <a:prstGeom prst="rect">
            <a:avLst/>
          </a:prstGeom>
        </p:spPr>
        <p:txBody>
          <a:bodyPr wrap="square">
            <a:spAutoFit/>
          </a:bodyPr>
          <a:lstStyle/>
          <a:p>
            <a:r>
              <a:rPr lang="fr-FR" sz="2399" dirty="0"/>
              <a:t>La robustesse d’une méthode d’analyse est une mesure de sa capacité à ne pas être affectée par de petites variations des conditions opératoires. </a:t>
            </a:r>
          </a:p>
          <a:p>
            <a:endParaRPr lang="fr-FR" sz="2399" dirty="0"/>
          </a:p>
          <a:p>
            <a:r>
              <a:rPr lang="fr-FR" sz="2399" dirty="0"/>
              <a:t>Ces variations doivent refléter celles qu’on rencontre lorsque l’on transfère la méthode d’un laboratoire à un autre ou lorsque on la remet en route. Son intérêt est de fournir une indication sur la stabilité des mesures dans des conditions normales d’utilisation. </a:t>
            </a:r>
          </a:p>
          <a:p>
            <a:endParaRPr lang="fr-FR" sz="2399" dirty="0"/>
          </a:p>
          <a:p>
            <a:r>
              <a:rPr lang="fr-FR" sz="2399" dirty="0"/>
              <a:t>Le principe du test de robustesse est donc de créer de légères modifications des valeurs sélectionnées pour le mode opératoire normalisé et de vérifier si elles ont une influence sur le résultat. Ces modifications sont définies en fonction des difficultés classiques de contrôle des paramètres opératoires.</a:t>
            </a:r>
          </a:p>
        </p:txBody>
      </p:sp>
    </p:spTree>
    <p:extLst>
      <p:ext uri="{BB962C8B-B14F-4D97-AF65-F5344CB8AC3E}">
        <p14:creationId xmlns:p14="http://schemas.microsoft.com/office/powerpoint/2010/main" val="4161797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524001" y="16598"/>
            <a:ext cx="8892479" cy="1211865"/>
          </a:xfrm>
        </p:spPr>
        <p:txBody>
          <a:bodyPr/>
          <a:lstStyle/>
          <a:p>
            <a:r>
              <a:rPr lang="fr-FR" dirty="0">
                <a:solidFill>
                  <a:schemeClr val="tx1"/>
                </a:solidFill>
              </a:rPr>
              <a:t>Définition: L’incertitude de mesure</a:t>
            </a:r>
            <a:endParaRPr lang="en-US" noProof="1">
              <a:solidFill>
                <a:schemeClr val="tx1"/>
              </a:solidFill>
            </a:endParaRPr>
          </a:p>
        </p:txBody>
      </p:sp>
      <p:sp>
        <p:nvSpPr>
          <p:cNvPr id="9" name="ZoneTexte 8"/>
          <p:cNvSpPr txBox="1"/>
          <p:nvPr/>
        </p:nvSpPr>
        <p:spPr>
          <a:xfrm>
            <a:off x="1524000" y="2277228"/>
            <a:ext cx="10269972" cy="1733295"/>
          </a:xfrm>
          <a:prstGeom prst="rect">
            <a:avLst/>
          </a:prstGeom>
          <a:noFill/>
        </p:spPr>
        <p:txBody>
          <a:bodyPr wrap="square" rtlCol="0">
            <a:spAutoFit/>
          </a:bodyPr>
          <a:lstStyle/>
          <a:p>
            <a:r>
              <a:rPr lang="fr-FR" sz="2666" dirty="0"/>
              <a:t>Paramètre non négatif qui caractérise la dispersion des valeurs attribuées à un </a:t>
            </a:r>
            <a:r>
              <a:rPr lang="fr-FR" sz="2666" dirty="0" err="1"/>
              <a:t>mesurande</a:t>
            </a:r>
            <a:r>
              <a:rPr lang="fr-FR" sz="2666" dirty="0"/>
              <a:t>, à partir des informations utilisées </a:t>
            </a:r>
          </a:p>
          <a:p>
            <a:endParaRPr lang="fr-FR" sz="2666" dirty="0"/>
          </a:p>
          <a:p>
            <a:r>
              <a:rPr lang="fr-FR" sz="2666" dirty="0"/>
              <a:t> </a:t>
            </a:r>
          </a:p>
        </p:txBody>
      </p:sp>
      <p:sp>
        <p:nvSpPr>
          <p:cNvPr id="2" name="ZoneTexte 1"/>
          <p:cNvSpPr txBox="1"/>
          <p:nvPr/>
        </p:nvSpPr>
        <p:spPr>
          <a:xfrm>
            <a:off x="9935242" y="5636565"/>
            <a:ext cx="1343735" cy="461537"/>
          </a:xfrm>
          <a:prstGeom prst="rect">
            <a:avLst/>
          </a:prstGeom>
          <a:noFill/>
        </p:spPr>
        <p:txBody>
          <a:bodyPr wrap="square" rtlCol="0">
            <a:spAutoFit/>
          </a:bodyPr>
          <a:lstStyle/>
          <a:p>
            <a:r>
              <a:rPr lang="fr-FR" sz="2399" dirty="0"/>
              <a:t>VIM</a:t>
            </a:r>
          </a:p>
        </p:txBody>
      </p:sp>
    </p:spTree>
    <p:extLst>
      <p:ext uri="{BB962C8B-B14F-4D97-AF65-F5344CB8AC3E}">
        <p14:creationId xmlns:p14="http://schemas.microsoft.com/office/powerpoint/2010/main" val="62438373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2834" y="2949095"/>
            <a:ext cx="9790066" cy="616455"/>
          </a:xfrm>
        </p:spPr>
        <p:txBody>
          <a:bodyPr/>
          <a:lstStyle/>
          <a:p>
            <a:pPr algn="ctr"/>
            <a:r>
              <a:rPr lang="fr-FR" b="1" dirty="0">
                <a:solidFill>
                  <a:schemeClr val="tx1"/>
                </a:solidFill>
              </a:rPr>
              <a:t>Contenu d’une méthode non normalisée</a:t>
            </a:r>
            <a:endParaRPr lang="fr-FR" dirty="0">
              <a:solidFill>
                <a:schemeClr val="tx1"/>
              </a:solidFill>
            </a:endParaRPr>
          </a:p>
        </p:txBody>
      </p:sp>
    </p:spTree>
    <p:extLst>
      <p:ext uri="{BB962C8B-B14F-4D97-AF65-F5344CB8AC3E}">
        <p14:creationId xmlns:p14="http://schemas.microsoft.com/office/powerpoint/2010/main" val="96642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576736" y="45268"/>
            <a:ext cx="10445365" cy="1211865"/>
          </a:xfrm>
        </p:spPr>
        <p:txBody>
          <a:bodyPr/>
          <a:lstStyle/>
          <a:p>
            <a:r>
              <a:rPr lang="fr-FR" b="1" dirty="0">
                <a:solidFill>
                  <a:schemeClr val="tx1"/>
                </a:solidFill>
              </a:rPr>
              <a:t>Contenu d’une méthode non normalisée</a:t>
            </a:r>
          </a:p>
        </p:txBody>
      </p:sp>
      <p:sp>
        <p:nvSpPr>
          <p:cNvPr id="23" name="_text"/>
          <p:cNvSpPr txBox="1">
            <a:spLocks/>
          </p:cNvSpPr>
          <p:nvPr/>
        </p:nvSpPr>
        <p:spPr bwMode="gray">
          <a:xfrm>
            <a:off x="1847851" y="1554163"/>
            <a:ext cx="4175125" cy="4248150"/>
          </a:xfrm>
          <a:prstGeom prst="rect">
            <a:avLst/>
          </a:prstGeom>
        </p:spPr>
        <p:txBody>
          <a:bodyPr vert="horz" lIns="0" tIns="0" rIns="0" bIns="0" rtlCol="0">
            <a:noAutofit/>
          </a:bodyPr>
          <a:lstStyle/>
          <a:p>
            <a:pPr marL="179989" indent="-179989">
              <a:lnSpc>
                <a:spcPct val="95000"/>
              </a:lnSpc>
              <a:spcAft>
                <a:spcPts val="800"/>
              </a:spcAft>
              <a:buFont typeface="Wingdings" pitchFamily="2" charset="2"/>
              <a:buChar char="§"/>
              <a:defRPr/>
            </a:pPr>
            <a:endParaRPr lang="fr-FR" sz="2399" b="1" noProof="1"/>
          </a:p>
        </p:txBody>
      </p:sp>
      <p:sp>
        <p:nvSpPr>
          <p:cNvPr id="18" name="ZoneTexte 17"/>
          <p:cNvSpPr txBox="1"/>
          <p:nvPr/>
        </p:nvSpPr>
        <p:spPr>
          <a:xfrm>
            <a:off x="1633672" y="1989284"/>
            <a:ext cx="10388430" cy="2307555"/>
          </a:xfrm>
          <a:prstGeom prst="rect">
            <a:avLst/>
          </a:prstGeom>
          <a:noFill/>
        </p:spPr>
        <p:txBody>
          <a:bodyPr wrap="square" rtlCol="0">
            <a:spAutoFit/>
          </a:bodyPr>
          <a:lstStyle/>
          <a:p>
            <a:r>
              <a:rPr lang="fr-FR" sz="2399" dirty="0"/>
              <a:t>a) identification appropriée;</a:t>
            </a:r>
          </a:p>
          <a:p>
            <a:r>
              <a:rPr lang="fr-FR" sz="2399" dirty="0"/>
              <a:t>b) domaine d'application;</a:t>
            </a:r>
          </a:p>
          <a:p>
            <a:r>
              <a:rPr lang="fr-FR" sz="2399" dirty="0"/>
              <a:t>c) description du type d'objet soumis à l'essai ou à l'étalonnage;</a:t>
            </a:r>
          </a:p>
          <a:p>
            <a:r>
              <a:rPr lang="fr-FR" sz="2399" dirty="0"/>
              <a:t>d) paramètres ou grandeurs et étendues à déterminer;</a:t>
            </a:r>
          </a:p>
          <a:p>
            <a:r>
              <a:rPr lang="fr-FR" sz="2399" dirty="0"/>
              <a:t>e) appareillage et équipement, y compris les exigences de performance technique;</a:t>
            </a:r>
          </a:p>
          <a:p>
            <a:r>
              <a:rPr lang="fr-FR" sz="2399" dirty="0"/>
              <a:t>f) étalons de référence et matériaux de référence requis;</a:t>
            </a:r>
          </a:p>
        </p:txBody>
      </p:sp>
    </p:spTree>
    <p:extLst>
      <p:ext uri="{BB962C8B-B14F-4D97-AF65-F5344CB8AC3E}">
        <p14:creationId xmlns:p14="http://schemas.microsoft.com/office/powerpoint/2010/main" val="25604519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576736" y="45268"/>
            <a:ext cx="10445365" cy="1211865"/>
          </a:xfrm>
        </p:spPr>
        <p:txBody>
          <a:bodyPr/>
          <a:lstStyle/>
          <a:p>
            <a:r>
              <a:rPr lang="fr-FR" b="1" dirty="0">
                <a:solidFill>
                  <a:schemeClr val="tx1"/>
                </a:solidFill>
              </a:rPr>
              <a:t>Contenu d’une méthode non normalisée       –Suite-</a:t>
            </a:r>
          </a:p>
        </p:txBody>
      </p:sp>
      <p:sp>
        <p:nvSpPr>
          <p:cNvPr id="23" name="_text"/>
          <p:cNvSpPr txBox="1">
            <a:spLocks/>
          </p:cNvSpPr>
          <p:nvPr/>
        </p:nvSpPr>
        <p:spPr bwMode="gray">
          <a:xfrm>
            <a:off x="1847851" y="1554163"/>
            <a:ext cx="4175125" cy="4248150"/>
          </a:xfrm>
          <a:prstGeom prst="rect">
            <a:avLst/>
          </a:prstGeom>
        </p:spPr>
        <p:txBody>
          <a:bodyPr vert="horz" lIns="0" tIns="0" rIns="0" bIns="0" rtlCol="0">
            <a:noAutofit/>
          </a:bodyPr>
          <a:lstStyle/>
          <a:p>
            <a:pPr marL="179989" indent="-179989">
              <a:lnSpc>
                <a:spcPct val="95000"/>
              </a:lnSpc>
              <a:spcAft>
                <a:spcPts val="800"/>
              </a:spcAft>
              <a:buFont typeface="Wingdings" pitchFamily="2" charset="2"/>
              <a:buChar char="§"/>
              <a:defRPr/>
            </a:pPr>
            <a:endParaRPr lang="fr-FR" sz="2399" b="1" noProof="1"/>
          </a:p>
        </p:txBody>
      </p:sp>
      <p:sp>
        <p:nvSpPr>
          <p:cNvPr id="18" name="ZoneTexte 17"/>
          <p:cNvSpPr txBox="1"/>
          <p:nvPr/>
        </p:nvSpPr>
        <p:spPr>
          <a:xfrm>
            <a:off x="1599044" y="1554163"/>
            <a:ext cx="10388430" cy="4522777"/>
          </a:xfrm>
          <a:prstGeom prst="rect">
            <a:avLst/>
          </a:prstGeom>
          <a:noFill/>
        </p:spPr>
        <p:txBody>
          <a:bodyPr wrap="square" rtlCol="0">
            <a:spAutoFit/>
          </a:bodyPr>
          <a:lstStyle/>
          <a:p>
            <a:r>
              <a:rPr lang="fr-FR" sz="2399" dirty="0"/>
              <a:t>g) conditions d'ambiance et toute période de stabilisation requises;</a:t>
            </a:r>
          </a:p>
          <a:p>
            <a:r>
              <a:rPr lang="fr-FR" sz="2399" dirty="0"/>
              <a:t>h) description de la procédure, y compris</a:t>
            </a:r>
          </a:p>
          <a:p>
            <a:pPr marL="1066453" lvl="1" indent="-457051">
              <a:buFont typeface="+mj-lt"/>
              <a:buAutoNum type="arabicPeriod"/>
            </a:pPr>
            <a:r>
              <a:rPr lang="fr-FR" sz="2399" dirty="0"/>
              <a:t>apposition de marques d'identification, manutention, transport, stockage et préparation des objets d'essai,</a:t>
            </a:r>
          </a:p>
          <a:p>
            <a:pPr marL="1066453" lvl="1" indent="-457051">
              <a:buFont typeface="+mj-lt"/>
              <a:buAutoNum type="arabicPeriod"/>
            </a:pPr>
            <a:r>
              <a:rPr lang="fr-FR" sz="2399" dirty="0"/>
              <a:t>vérifications à effectuer avant de commencer les travaux,</a:t>
            </a:r>
          </a:p>
          <a:p>
            <a:pPr marL="1066453" lvl="1" indent="-457051">
              <a:buFont typeface="+mj-lt"/>
              <a:buAutoNum type="arabicPeriod"/>
            </a:pPr>
            <a:r>
              <a:rPr lang="fr-FR" sz="2399" dirty="0"/>
              <a:t>vérification du bon fonctionnement de l'équipement et, s'il y a lieu, étalonnage et réglage de l'équipement avant chaque utilisation</a:t>
            </a:r>
          </a:p>
          <a:p>
            <a:pPr marL="1066453" lvl="1" indent="-457051">
              <a:buFont typeface="+mj-lt"/>
              <a:buAutoNum type="arabicPeriod"/>
            </a:pPr>
            <a:r>
              <a:rPr lang="fr-FR" sz="2399" dirty="0"/>
              <a:t>méthode d'enregistrement des observations et des résultats, . toutes mesures de sécurité à observer;</a:t>
            </a:r>
          </a:p>
          <a:p>
            <a:r>
              <a:rPr lang="fr-FR" sz="2399" dirty="0"/>
              <a:t>i) critères et/ou exigences d'approbation/refus;</a:t>
            </a:r>
          </a:p>
          <a:p>
            <a:r>
              <a:rPr lang="fr-FR" sz="2399" dirty="0"/>
              <a:t>j) données à enregistrer et méthode d'analyse et de présentation;</a:t>
            </a:r>
          </a:p>
          <a:p>
            <a:r>
              <a:rPr lang="fr-FR" sz="2399" dirty="0"/>
              <a:t>k) incertitude ou procédure d'estimation de l'incertitude</a:t>
            </a:r>
          </a:p>
        </p:txBody>
      </p:sp>
    </p:spTree>
    <p:extLst>
      <p:ext uri="{BB962C8B-B14F-4D97-AF65-F5344CB8AC3E}">
        <p14:creationId xmlns:p14="http://schemas.microsoft.com/office/powerpoint/2010/main" val="14240141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847851" y="2757464"/>
            <a:ext cx="9335144" cy="1211865"/>
          </a:xfrm>
        </p:spPr>
        <p:txBody>
          <a:bodyPr/>
          <a:lstStyle/>
          <a:p>
            <a:pPr algn="ctr"/>
            <a:r>
              <a:rPr lang="fr-FR" b="1" dirty="0">
                <a:solidFill>
                  <a:schemeClr val="tx1"/>
                </a:solidFill>
              </a:rPr>
              <a:t>LE PLAN D’EXPERIENCE</a:t>
            </a:r>
            <a:endParaRPr lang="en-US" b="1" noProof="1">
              <a:solidFill>
                <a:schemeClr val="tx1"/>
              </a:solidFill>
            </a:endParaRPr>
          </a:p>
        </p:txBody>
      </p:sp>
    </p:spTree>
    <p:extLst>
      <p:ext uri="{BB962C8B-B14F-4D97-AF65-F5344CB8AC3E}">
        <p14:creationId xmlns:p14="http://schemas.microsoft.com/office/powerpoint/2010/main" val="29353968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7854" y="27237"/>
            <a:ext cx="10270598" cy="616455"/>
          </a:xfrm>
        </p:spPr>
        <p:txBody>
          <a:bodyPr/>
          <a:lstStyle/>
          <a:p>
            <a:r>
              <a:rPr lang="fr-FR" dirty="0"/>
              <a:t>Plan d’expérience</a:t>
            </a:r>
          </a:p>
        </p:txBody>
      </p:sp>
      <p:sp>
        <p:nvSpPr>
          <p:cNvPr id="6" name="Espace réservé du texte 5"/>
          <p:cNvSpPr>
            <a:spLocks noGrp="1"/>
          </p:cNvSpPr>
          <p:nvPr>
            <p:ph type="body" sz="quarter" idx="13"/>
          </p:nvPr>
        </p:nvSpPr>
        <p:spPr>
          <a:xfrm>
            <a:off x="1776853" y="1605360"/>
            <a:ext cx="10173991" cy="3551299"/>
          </a:xfrm>
        </p:spPr>
        <p:txBody>
          <a:bodyPr/>
          <a:lstStyle/>
          <a:p>
            <a:r>
              <a:rPr lang="fr-FR" sz="2399" dirty="0">
                <a:latin typeface="Arial" panose="020B0604020202020204" pitchFamily="34" charset="0"/>
                <a:cs typeface="Arial" panose="020B0604020202020204" pitchFamily="34" charset="0"/>
              </a:rPr>
              <a:t>C’est une méthode qui nous permet de :</a:t>
            </a:r>
          </a:p>
          <a:p>
            <a:endParaRPr lang="fr-FR" sz="2399" dirty="0">
              <a:latin typeface="Arial" panose="020B0604020202020204" pitchFamily="34" charset="0"/>
              <a:cs typeface="Arial" panose="020B0604020202020204" pitchFamily="34" charset="0"/>
            </a:endParaRPr>
          </a:p>
          <a:p>
            <a:pPr lvl="1">
              <a:buFont typeface="Arial" panose="020B0604020202020204" pitchFamily="34" charset="0"/>
              <a:buChar char="•"/>
            </a:pPr>
            <a:r>
              <a:rPr lang="fr-FR" sz="3066" dirty="0">
                <a:latin typeface="Arial" panose="020B0604020202020204" pitchFamily="34" charset="0"/>
                <a:cs typeface="Arial" panose="020B0604020202020204" pitchFamily="34" charset="0"/>
              </a:rPr>
              <a:t>Planifier des essais</a:t>
            </a:r>
          </a:p>
          <a:p>
            <a:pPr lvl="1">
              <a:buFont typeface="Arial" panose="020B0604020202020204" pitchFamily="34" charset="0"/>
              <a:buChar char="•"/>
            </a:pPr>
            <a:r>
              <a:rPr lang="fr-FR" sz="3066" dirty="0">
                <a:latin typeface="Arial" panose="020B0604020202020204" pitchFamily="34" charset="0"/>
                <a:cs typeface="Arial" panose="020B0604020202020204" pitchFamily="34" charset="0"/>
              </a:rPr>
              <a:t>Réaliser ces essais </a:t>
            </a:r>
          </a:p>
          <a:p>
            <a:pPr lvl="1">
              <a:buFont typeface="Arial" panose="020B0604020202020204" pitchFamily="34" charset="0"/>
              <a:buChar char="•"/>
            </a:pPr>
            <a:r>
              <a:rPr lang="fr-FR" sz="3066" dirty="0">
                <a:latin typeface="Arial" panose="020B0604020202020204" pitchFamily="34" charset="0"/>
                <a:cs typeface="Arial" panose="020B0604020202020204" pitchFamily="34" charset="0"/>
              </a:rPr>
              <a:t>Analyser les données issus de ces essais</a:t>
            </a:r>
          </a:p>
          <a:p>
            <a:pPr lvl="1">
              <a:buFont typeface="Arial" panose="020B0604020202020204" pitchFamily="34" charset="0"/>
              <a:buChar char="•"/>
            </a:pPr>
            <a:r>
              <a:rPr lang="fr-FR" sz="3066" dirty="0">
                <a:latin typeface="Arial" panose="020B0604020202020204" pitchFamily="34" charset="0"/>
                <a:cs typeface="Arial" panose="020B0604020202020204" pitchFamily="34" charset="0"/>
              </a:rPr>
              <a:t>Interpréter ces données </a:t>
            </a:r>
          </a:p>
          <a:p>
            <a:endParaRPr lang="fr-FR" sz="2399" dirty="0">
              <a:latin typeface="Arial" panose="020B0604020202020204" pitchFamily="34" charset="0"/>
              <a:cs typeface="Arial" panose="020B0604020202020204" pitchFamily="34" charset="0"/>
            </a:endParaRPr>
          </a:p>
        </p:txBody>
      </p:sp>
      <p:sp>
        <p:nvSpPr>
          <p:cNvPr id="7" name="ZoneTexte 6"/>
          <p:cNvSpPr txBox="1"/>
          <p:nvPr/>
        </p:nvSpPr>
        <p:spPr>
          <a:xfrm>
            <a:off x="1968815" y="5156659"/>
            <a:ext cx="10221304" cy="461537"/>
          </a:xfrm>
          <a:prstGeom prst="rect">
            <a:avLst/>
          </a:prstGeom>
          <a:noFill/>
        </p:spPr>
        <p:txBody>
          <a:bodyPr wrap="square" rtlCol="0">
            <a:spAutoFit/>
          </a:bodyPr>
          <a:lstStyle/>
          <a:p>
            <a:r>
              <a:rPr lang="fr-FR" sz="2399" dirty="0"/>
              <a:t>Etudier les variations des réponses par rapports aux paramètres</a:t>
            </a:r>
          </a:p>
        </p:txBody>
      </p:sp>
    </p:spTree>
    <p:extLst>
      <p:ext uri="{BB962C8B-B14F-4D97-AF65-F5344CB8AC3E}">
        <p14:creationId xmlns:p14="http://schemas.microsoft.com/office/powerpoint/2010/main" val="383168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668016" y="188641"/>
            <a:ext cx="8892479" cy="1211865"/>
          </a:xfrm>
        </p:spPr>
        <p:txBody>
          <a:bodyPr/>
          <a:lstStyle/>
          <a:p>
            <a:r>
              <a:rPr lang="fr-FR" dirty="0">
                <a:solidFill>
                  <a:schemeClr val="tx1">
                    <a:lumMod val="95000"/>
                    <a:lumOff val="5000"/>
                  </a:schemeClr>
                </a:solidFill>
              </a:rPr>
              <a:t>Applicabilité (praticabilité)</a:t>
            </a:r>
            <a:endParaRPr lang="en-US" noProof="1">
              <a:solidFill>
                <a:srgbClr val="FF0000"/>
              </a:solidFill>
            </a:endParaRPr>
          </a:p>
        </p:txBody>
      </p:sp>
      <p:sp>
        <p:nvSpPr>
          <p:cNvPr id="23" name="_text"/>
          <p:cNvSpPr txBox="1">
            <a:spLocks/>
          </p:cNvSpPr>
          <p:nvPr/>
        </p:nvSpPr>
        <p:spPr bwMode="gray">
          <a:xfrm>
            <a:off x="1847851" y="1554163"/>
            <a:ext cx="4175125" cy="4248150"/>
          </a:xfrm>
          <a:prstGeom prst="rect">
            <a:avLst/>
          </a:prstGeom>
        </p:spPr>
        <p:txBody>
          <a:bodyPr vert="horz" lIns="0" tIns="0" rIns="0" bIns="0" rtlCol="0">
            <a:noAutofit/>
          </a:bodyPr>
          <a:lstStyle/>
          <a:p>
            <a:pPr marL="179989" indent="-179989">
              <a:lnSpc>
                <a:spcPct val="95000"/>
              </a:lnSpc>
              <a:spcAft>
                <a:spcPts val="800"/>
              </a:spcAft>
              <a:buFont typeface="Wingdings" pitchFamily="2" charset="2"/>
              <a:buChar char="§"/>
              <a:defRPr/>
            </a:pPr>
            <a:endParaRPr lang="fr-FR" sz="2399" b="1" noProof="1"/>
          </a:p>
        </p:txBody>
      </p:sp>
      <p:sp>
        <p:nvSpPr>
          <p:cNvPr id="18" name="Espace réservé du contenu 2"/>
          <p:cNvSpPr txBox="1">
            <a:spLocks/>
          </p:cNvSpPr>
          <p:nvPr/>
        </p:nvSpPr>
        <p:spPr>
          <a:xfrm>
            <a:off x="1981201" y="1600200"/>
            <a:ext cx="8229600" cy="4525963"/>
          </a:xfrm>
          <a:prstGeom prst="rect">
            <a:avLst/>
          </a:prstGeom>
        </p:spPr>
        <p:txBody>
          <a:bodyPr>
            <a:normAutofit/>
          </a:bodyPr>
          <a:lstStyle/>
          <a:p>
            <a:pPr marL="342881" indent="-342881" defTabSz="914347">
              <a:spcBef>
                <a:spcPct val="20000"/>
              </a:spcBef>
              <a:buFont typeface="Arial" pitchFamily="34" charset="0"/>
              <a:buChar char="•"/>
              <a:defRPr/>
            </a:pPr>
            <a:endParaRPr lang="fr-FR" sz="3200" dirty="0"/>
          </a:p>
        </p:txBody>
      </p:sp>
      <p:sp>
        <p:nvSpPr>
          <p:cNvPr id="9" name="ZoneTexte 8"/>
          <p:cNvSpPr txBox="1"/>
          <p:nvPr/>
        </p:nvSpPr>
        <p:spPr>
          <a:xfrm>
            <a:off x="1633995" y="2632455"/>
            <a:ext cx="10474790" cy="1199944"/>
          </a:xfrm>
          <a:prstGeom prst="rect">
            <a:avLst/>
          </a:prstGeom>
          <a:noFill/>
        </p:spPr>
        <p:txBody>
          <a:bodyPr wrap="square" rtlCol="0">
            <a:spAutoFit/>
          </a:bodyPr>
          <a:lstStyle/>
          <a:p>
            <a:r>
              <a:rPr lang="fr-FR" sz="2399" dirty="0"/>
              <a:t>Une méthode métrologiquement applicable à une ou plusieurs propriétés spécifiées</a:t>
            </a:r>
          </a:p>
          <a:p>
            <a:endParaRPr lang="fr-FR" sz="2399" dirty="0"/>
          </a:p>
        </p:txBody>
      </p:sp>
    </p:spTree>
    <p:extLst>
      <p:ext uri="{BB962C8B-B14F-4D97-AF65-F5344CB8AC3E}">
        <p14:creationId xmlns:p14="http://schemas.microsoft.com/office/powerpoint/2010/main" val="239727819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pPr algn="ctr"/>
            <a:r>
              <a:rPr lang="fr-FR" dirty="0"/>
              <a:t>Conditions pour une expérience de fidélité </a:t>
            </a:r>
            <a:br>
              <a:rPr lang="fr-FR" dirty="0"/>
            </a:br>
            <a:r>
              <a:rPr lang="fr-FR" dirty="0"/>
              <a:t>Schéma de l’expérience </a:t>
            </a: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a:solidFill>
                  <a:schemeClr val="tx1"/>
                </a:solidFill>
              </a:rPr>
              <a:t>Fidélité</a:t>
            </a:r>
            <a:endParaRPr lang="en-US" sz="4265" kern="0" noProof="1">
              <a:solidFill>
                <a:srgbClr val="FF0000"/>
              </a:solidFill>
            </a:endParaRPr>
          </a:p>
        </p:txBody>
      </p:sp>
      <p:sp>
        <p:nvSpPr>
          <p:cNvPr id="3" name="Rectangle 2"/>
          <p:cNvSpPr/>
          <p:nvPr/>
        </p:nvSpPr>
        <p:spPr>
          <a:xfrm>
            <a:off x="1542803" y="2565171"/>
            <a:ext cx="10504022" cy="1938351"/>
          </a:xfrm>
          <a:prstGeom prst="rect">
            <a:avLst/>
          </a:prstGeom>
        </p:spPr>
        <p:txBody>
          <a:bodyPr wrap="square">
            <a:spAutoFit/>
          </a:bodyPr>
          <a:lstStyle/>
          <a:p>
            <a:r>
              <a:rPr lang="fr-FR" sz="2399" dirty="0"/>
              <a:t>D</a:t>
            </a:r>
            <a:r>
              <a:rPr lang="fr-FR" sz="2399" u="sng" dirty="0"/>
              <a:t>ans la méthode de base</a:t>
            </a:r>
            <a:r>
              <a:rPr lang="fr-FR" sz="2399" dirty="0"/>
              <a:t>, des échantillons de 4 lots de matériaux, représentant 4 niveaux différents de l’essai, sont envoyés à p laboratoires qui effectuent chacun exactement n répliques de résultats d’essai, sous des conditions de répétabilité à chacun des 4 niveaux. Ce type d’expérience est appelé une expérience équilibrée aux mêmes niveaux. </a:t>
            </a:r>
          </a:p>
        </p:txBody>
      </p:sp>
    </p:spTree>
    <p:extLst>
      <p:ext uri="{BB962C8B-B14F-4D97-AF65-F5344CB8AC3E}">
        <p14:creationId xmlns:p14="http://schemas.microsoft.com/office/powerpoint/2010/main" val="2182441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pPr algn="ctr"/>
            <a:r>
              <a:rPr lang="fr-FR" dirty="0"/>
              <a:t>Conditions pour une expérience de fidélité </a:t>
            </a:r>
            <a:br>
              <a:rPr lang="fr-FR" dirty="0"/>
            </a:br>
            <a:r>
              <a:rPr lang="fr-FR" dirty="0"/>
              <a:t>Schéma de l’expérience </a:t>
            </a: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a:solidFill>
                  <a:schemeClr val="tx1"/>
                </a:solidFill>
              </a:rPr>
              <a:t>Fidélité</a:t>
            </a:r>
            <a:endParaRPr lang="en-US" sz="4265" kern="0" noProof="1">
              <a:solidFill>
                <a:srgbClr val="FF0000"/>
              </a:solidFill>
            </a:endParaRPr>
          </a:p>
        </p:txBody>
      </p:sp>
      <p:sp>
        <p:nvSpPr>
          <p:cNvPr id="3" name="Rectangle 2"/>
          <p:cNvSpPr/>
          <p:nvPr/>
        </p:nvSpPr>
        <p:spPr>
          <a:xfrm>
            <a:off x="1558331" y="1221437"/>
            <a:ext cx="10504022" cy="4891980"/>
          </a:xfrm>
          <a:prstGeom prst="rect">
            <a:avLst/>
          </a:prstGeom>
        </p:spPr>
        <p:txBody>
          <a:bodyPr wrap="square">
            <a:spAutoFit/>
          </a:bodyPr>
          <a:lstStyle/>
          <a:p>
            <a:r>
              <a:rPr lang="fr-FR" sz="2399" dirty="0"/>
              <a:t>Organiser l’exécution de ces mesures et fournir des instructions comme suit. </a:t>
            </a:r>
          </a:p>
          <a:p>
            <a:pPr marL="457051" indent="-457051">
              <a:buAutoNum type="alphaLcParenR"/>
            </a:pPr>
            <a:r>
              <a:rPr lang="fr-FR" sz="2399" dirty="0"/>
              <a:t>Tout contrôle préliminaire de l’équipement doit être effectué comme décrit dans la méthode normalisée. </a:t>
            </a:r>
          </a:p>
          <a:p>
            <a:pPr marL="457051" indent="-457051">
              <a:buAutoNum type="alphaLcParenR"/>
            </a:pPr>
            <a:endParaRPr lang="fr-FR" sz="2399" dirty="0"/>
          </a:p>
          <a:p>
            <a:pPr marL="457051" indent="-457051">
              <a:buAutoNum type="alphaLcParenR"/>
            </a:pPr>
            <a:r>
              <a:rPr lang="fr-FR" sz="2399" dirty="0"/>
              <a:t>Chaque groupe de n mesures faisant partie d’un niveau doit être effectué sous des conditions de répétabilité. </a:t>
            </a:r>
          </a:p>
          <a:p>
            <a:pPr marL="457051" indent="-457051">
              <a:buAutoNum type="alphaLcParenR"/>
            </a:pPr>
            <a:endParaRPr lang="fr-FR" sz="2399" dirty="0"/>
          </a:p>
          <a:p>
            <a:pPr marL="457051" indent="-457051">
              <a:buAutoNum type="alphaLcParenR"/>
            </a:pPr>
            <a:r>
              <a:rPr lang="fr-FR" sz="2399" dirty="0"/>
              <a:t>II est essentiel qu’un groupe de n essais sous des conditions de répétabilité soit exécuté indépendamment comme s’il y avait n essais sur des matériaux différents. Cependant, l’opérateur saura qu’il effectue des essais sur un matériau identique, mais il convient d’insister, dans les instructions, sur le fait que tout le but de l’expérience est de déterminer quelles différences peuvent survenir dans les résultats lors d’essais réels. </a:t>
            </a:r>
          </a:p>
        </p:txBody>
      </p:sp>
    </p:spTree>
    <p:extLst>
      <p:ext uri="{BB962C8B-B14F-4D97-AF65-F5344CB8AC3E}">
        <p14:creationId xmlns:p14="http://schemas.microsoft.com/office/powerpoint/2010/main" val="3451419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pPr algn="ctr"/>
            <a:r>
              <a:rPr lang="fr-FR" dirty="0"/>
              <a:t>Conditions pour une expérience de fidélité </a:t>
            </a:r>
            <a:br>
              <a:rPr lang="fr-FR" dirty="0"/>
            </a:br>
            <a:r>
              <a:rPr lang="fr-FR" dirty="0"/>
              <a:t>Schéma de l’expérience</a:t>
            </a:r>
            <a:endParaRPr lang="fr-FR" dirty="0">
              <a:solidFill>
                <a:srgbClr val="FF0000"/>
              </a:solidFill>
            </a:endParaRP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a:solidFill>
                  <a:schemeClr val="tx1"/>
                </a:solidFill>
              </a:rPr>
              <a:t>Fidélité</a:t>
            </a:r>
            <a:endParaRPr lang="en-US" sz="4265" kern="0" noProof="1">
              <a:solidFill>
                <a:srgbClr val="FF0000"/>
              </a:solidFill>
            </a:endParaRPr>
          </a:p>
        </p:txBody>
      </p:sp>
      <p:sp>
        <p:nvSpPr>
          <p:cNvPr id="3" name="Rectangle 2"/>
          <p:cNvSpPr/>
          <p:nvPr/>
        </p:nvSpPr>
        <p:spPr>
          <a:xfrm>
            <a:off x="1558331" y="1317418"/>
            <a:ext cx="10504022" cy="4891980"/>
          </a:xfrm>
          <a:prstGeom prst="rect">
            <a:avLst/>
          </a:prstGeom>
        </p:spPr>
        <p:txBody>
          <a:bodyPr wrap="square">
            <a:spAutoFit/>
          </a:bodyPr>
          <a:lstStyle/>
          <a:p>
            <a:pPr marL="457051" indent="-457051">
              <a:buFont typeface="+mj-lt"/>
              <a:buAutoNum type="alphaLcParenR" startAt="4"/>
            </a:pPr>
            <a:r>
              <a:rPr lang="fr-FR" sz="2399" dirty="0"/>
              <a:t>II n’est pas essentiel que tous les 4 groupes de n mesures chacun soient effectués strictement dans un court intervalle de temps; différents groupes de mesures peuvent être effectués à des jours différents. </a:t>
            </a:r>
          </a:p>
          <a:p>
            <a:pPr marL="457051" indent="-457051">
              <a:buFont typeface="+mj-lt"/>
              <a:buAutoNum type="alphaLcParenR" startAt="4"/>
            </a:pPr>
            <a:endParaRPr lang="fr-FR" sz="2399" dirty="0"/>
          </a:p>
          <a:p>
            <a:pPr marL="457051" indent="-457051">
              <a:buFont typeface="+mj-lt"/>
              <a:buAutoNum type="alphaLcParenR" startAt="4"/>
            </a:pPr>
            <a:r>
              <a:rPr lang="fr-FR" sz="2399" dirty="0"/>
              <a:t>Toutes les mesures des 4 niveaux doivent être effectuées par un, et un seul, opérateur et, de plus, les n mesures à un niveau donné doivent être effectuées en utilisant le même équipement. </a:t>
            </a:r>
          </a:p>
          <a:p>
            <a:pPr marL="457051" indent="-457051">
              <a:buFont typeface="+mj-lt"/>
              <a:buAutoNum type="alphaLcParenR" startAt="4"/>
            </a:pPr>
            <a:endParaRPr lang="fr-FR" sz="2399" dirty="0"/>
          </a:p>
          <a:p>
            <a:pPr marL="457051" indent="-457051">
              <a:buFont typeface="+mj-lt"/>
              <a:buAutoNum type="alphaLcParenR" startAt="4"/>
            </a:pPr>
            <a:r>
              <a:rPr lang="fr-FR" sz="2399" dirty="0"/>
              <a:t>Si, durant les mesures, un opérateur devenait indisponible, un autre opérateur pourra terminer les mesures, pourvu que le changement ne se fasse pas à l’intérieur d’un groupe de n mesures à un niveau, mais seulement entre deux des 4 groupes. De tels changements doivent être indiqués dans le rapport des résultats.</a:t>
            </a:r>
          </a:p>
        </p:txBody>
      </p:sp>
    </p:spTree>
    <p:extLst>
      <p:ext uri="{BB962C8B-B14F-4D97-AF65-F5344CB8AC3E}">
        <p14:creationId xmlns:p14="http://schemas.microsoft.com/office/powerpoint/2010/main" val="3740660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pPr algn="ctr"/>
            <a:r>
              <a:rPr lang="fr-FR" dirty="0"/>
              <a:t>Conditions pour une expérience de fidélité </a:t>
            </a:r>
            <a:br>
              <a:rPr lang="fr-FR" dirty="0"/>
            </a:br>
            <a:r>
              <a:rPr lang="fr-FR" dirty="0"/>
              <a:t>Schéma de l’expérience </a:t>
            </a: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a:solidFill>
                  <a:schemeClr val="tx1"/>
                </a:solidFill>
              </a:rPr>
              <a:t>Fidélité</a:t>
            </a:r>
            <a:endParaRPr lang="en-US" sz="4265" kern="0" noProof="1">
              <a:solidFill>
                <a:srgbClr val="FF0000"/>
              </a:solidFill>
            </a:endParaRPr>
          </a:p>
        </p:txBody>
      </p:sp>
      <p:sp>
        <p:nvSpPr>
          <p:cNvPr id="3" name="Rectangle 2"/>
          <p:cNvSpPr/>
          <p:nvPr/>
        </p:nvSpPr>
        <p:spPr>
          <a:xfrm>
            <a:off x="1571732" y="1797322"/>
            <a:ext cx="10504022" cy="2676758"/>
          </a:xfrm>
          <a:prstGeom prst="rect">
            <a:avLst/>
          </a:prstGeom>
        </p:spPr>
        <p:txBody>
          <a:bodyPr wrap="square">
            <a:spAutoFit/>
          </a:bodyPr>
          <a:lstStyle/>
          <a:p>
            <a:endParaRPr lang="fr-FR" sz="2399" dirty="0"/>
          </a:p>
          <a:p>
            <a:pPr marL="457051" indent="-457051">
              <a:buFont typeface="+mj-lt"/>
              <a:buAutoNum type="alphaLcParenR" startAt="7"/>
            </a:pPr>
            <a:r>
              <a:rPr lang="fr-FR" sz="2399" dirty="0"/>
              <a:t>II faut donner un temps limite au bout duquel toutes les mesures doivent être terminées. II peut être nécessaire de limiter le temps écoulé alloué entre le jour de réception des échantillons et le jour où les mesures sont effectuées. </a:t>
            </a:r>
          </a:p>
          <a:p>
            <a:pPr marL="457051" indent="-457051">
              <a:buFont typeface="+mj-lt"/>
              <a:buAutoNum type="alphaLcParenR" startAt="7"/>
            </a:pPr>
            <a:endParaRPr lang="fr-FR" sz="2399" dirty="0"/>
          </a:p>
          <a:p>
            <a:pPr marL="457051" indent="-457051">
              <a:buFont typeface="+mj-lt"/>
              <a:buAutoNum type="alphaLcParenR" startAt="7"/>
            </a:pPr>
            <a:r>
              <a:rPr lang="fr-FR" sz="2399" dirty="0"/>
              <a:t>Tous les échantillons doivent être clairement libellés avec le nom de l’expérience et une identification d’échantillon.</a:t>
            </a:r>
          </a:p>
        </p:txBody>
      </p:sp>
    </p:spTree>
    <p:extLst>
      <p:ext uri="{BB962C8B-B14F-4D97-AF65-F5344CB8AC3E}">
        <p14:creationId xmlns:p14="http://schemas.microsoft.com/office/powerpoint/2010/main" val="4165463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pPr algn="ctr"/>
            <a:r>
              <a:rPr lang="fr-FR" dirty="0"/>
              <a:t>Conditions pour une expérience de fidélité </a:t>
            </a:r>
            <a:br>
              <a:rPr lang="fr-FR" dirty="0"/>
            </a:br>
            <a:r>
              <a:rPr lang="fr-FR" dirty="0"/>
              <a:t>Schéma de l’expérience </a:t>
            </a: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a:solidFill>
                  <a:schemeClr val="tx1"/>
                </a:solidFill>
              </a:rPr>
              <a:t>Fidélité</a:t>
            </a:r>
            <a:endParaRPr lang="en-US" sz="4265" kern="0" noProof="1">
              <a:solidFill>
                <a:srgbClr val="FF0000"/>
              </a:solidFill>
            </a:endParaRPr>
          </a:p>
        </p:txBody>
      </p:sp>
      <p:sp>
        <p:nvSpPr>
          <p:cNvPr id="3" name="Rectangle 2"/>
          <p:cNvSpPr/>
          <p:nvPr/>
        </p:nvSpPr>
        <p:spPr>
          <a:xfrm>
            <a:off x="1542803" y="2469190"/>
            <a:ext cx="10504022" cy="1569148"/>
          </a:xfrm>
          <a:prstGeom prst="rect">
            <a:avLst/>
          </a:prstGeom>
        </p:spPr>
        <p:txBody>
          <a:bodyPr wrap="square">
            <a:spAutoFit/>
          </a:bodyPr>
          <a:lstStyle/>
          <a:p>
            <a:r>
              <a:rPr lang="fr-FR" sz="2399" dirty="0"/>
              <a:t>Pour certaines mesures, il peut s’agir en fait d’une équipe d’opérateurs, chacun d’entre eux effectuant une partie spécifique de la procédure. Dans ce cas, il faut considérer l’équipe comme I ’opérateur, et tout changement dans l’équipe comme étant un opérateur différent.</a:t>
            </a:r>
          </a:p>
        </p:txBody>
      </p:sp>
    </p:spTree>
    <p:extLst>
      <p:ext uri="{BB962C8B-B14F-4D97-AF65-F5344CB8AC3E}">
        <p14:creationId xmlns:p14="http://schemas.microsoft.com/office/powerpoint/2010/main" val="3468274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r>
              <a:rPr lang="fr-FR" dirty="0"/>
              <a:t>Les données dans une expérience de fidélité  </a:t>
            </a: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Fidélité</a:t>
            </a:r>
            <a:endParaRPr lang="en-US" sz="4265" kern="0" noProof="1">
              <a:solidFill>
                <a:srgbClr val="FF0000"/>
              </a:solidFill>
            </a:endParaRPr>
          </a:p>
        </p:txBody>
      </p:sp>
      <p:sp>
        <p:nvSpPr>
          <p:cNvPr id="3" name="Rectangle 2"/>
          <p:cNvSpPr/>
          <p:nvPr/>
        </p:nvSpPr>
        <p:spPr>
          <a:xfrm>
            <a:off x="1542803" y="1893304"/>
            <a:ext cx="10312060" cy="3045962"/>
          </a:xfrm>
          <a:prstGeom prst="rect">
            <a:avLst/>
          </a:prstGeom>
        </p:spPr>
        <p:txBody>
          <a:bodyPr wrap="square">
            <a:spAutoFit/>
          </a:bodyPr>
          <a:lstStyle/>
          <a:p>
            <a:r>
              <a:rPr lang="fr-FR" sz="2399" u="sng" dirty="0"/>
              <a:t>Données redondantes </a:t>
            </a:r>
          </a:p>
          <a:p>
            <a:endParaRPr lang="fr-FR" sz="2399" dirty="0"/>
          </a:p>
          <a:p>
            <a:r>
              <a:rPr lang="fr-FR" sz="2399" dirty="0"/>
              <a:t>II arrive parfois qu’un laboratoire effectue et rapporte plus que le nombre y de résultats d’essai officiellement prescrit. Dans ce cas, le superviseur doit rapporter pourquoi cela a été fait, et quels sont les résultats d’essai corrects. Si la réponse est qu’ils sont tous également valides, alors il convient de faire une sélection au hasard parmi les résultats disponibles pour choisir le nombre prévu de résultats d’essai pour l’analyse. </a:t>
            </a:r>
          </a:p>
        </p:txBody>
      </p:sp>
    </p:spTree>
    <p:extLst>
      <p:ext uri="{BB962C8B-B14F-4D97-AF65-F5344CB8AC3E}">
        <p14:creationId xmlns:p14="http://schemas.microsoft.com/office/powerpoint/2010/main" val="2306481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r>
              <a:rPr lang="fr-FR" dirty="0"/>
              <a:t>Les données dans une expérience de fidélité  </a:t>
            </a: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Fidélité</a:t>
            </a:r>
            <a:endParaRPr lang="en-US" sz="4265" kern="0" noProof="1">
              <a:solidFill>
                <a:srgbClr val="FF0000"/>
              </a:solidFill>
            </a:endParaRPr>
          </a:p>
        </p:txBody>
      </p:sp>
      <p:sp>
        <p:nvSpPr>
          <p:cNvPr id="3" name="Rectangle 2"/>
          <p:cNvSpPr/>
          <p:nvPr/>
        </p:nvSpPr>
        <p:spPr>
          <a:xfrm>
            <a:off x="1542803" y="1893304"/>
            <a:ext cx="10312060" cy="2307555"/>
          </a:xfrm>
          <a:prstGeom prst="rect">
            <a:avLst/>
          </a:prstGeom>
        </p:spPr>
        <p:txBody>
          <a:bodyPr wrap="square">
            <a:spAutoFit/>
          </a:bodyPr>
          <a:lstStyle/>
          <a:p>
            <a:r>
              <a:rPr lang="fr-FR" sz="2399" u="sng" dirty="0"/>
              <a:t>Données manquantes </a:t>
            </a:r>
          </a:p>
          <a:p>
            <a:endParaRPr lang="fr-FR" sz="2399" dirty="0"/>
          </a:p>
          <a:p>
            <a:r>
              <a:rPr lang="fr-FR" sz="2399" dirty="0"/>
              <a:t>Certains résultats peuvent manquer, par exemple, cela peut être dû à la perte d’un échantillon ou à une erreur dans l’exécution de la mesure. L’analyse recommandée telle que les cellules complètement vides peuvent être simplement ignorées, </a:t>
            </a:r>
            <a:endParaRPr lang="fr-FR" sz="2399" dirty="0">
              <a:solidFill>
                <a:srgbClr val="FF0000"/>
              </a:solidFill>
            </a:endParaRPr>
          </a:p>
        </p:txBody>
      </p:sp>
    </p:spTree>
    <p:extLst>
      <p:ext uri="{BB962C8B-B14F-4D97-AF65-F5344CB8AC3E}">
        <p14:creationId xmlns:p14="http://schemas.microsoft.com/office/powerpoint/2010/main" val="2285221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r>
              <a:rPr lang="fr-FR" dirty="0"/>
              <a:t>Les données dans une expérience de fidélité  </a:t>
            </a: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Fidélité</a:t>
            </a:r>
            <a:endParaRPr lang="en-US" sz="4265" kern="0" noProof="1">
              <a:solidFill>
                <a:srgbClr val="FF0000"/>
              </a:solidFill>
            </a:endParaRPr>
          </a:p>
        </p:txBody>
      </p:sp>
      <p:sp>
        <p:nvSpPr>
          <p:cNvPr id="3" name="Rectangle 2"/>
          <p:cNvSpPr/>
          <p:nvPr/>
        </p:nvSpPr>
        <p:spPr>
          <a:xfrm>
            <a:off x="1542803" y="1893304"/>
            <a:ext cx="10312060" cy="3784369"/>
          </a:xfrm>
          <a:prstGeom prst="rect">
            <a:avLst/>
          </a:prstGeom>
        </p:spPr>
        <p:txBody>
          <a:bodyPr wrap="square">
            <a:spAutoFit/>
          </a:bodyPr>
          <a:lstStyle/>
          <a:p>
            <a:r>
              <a:rPr lang="fr-FR" sz="2399" u="sng" dirty="0"/>
              <a:t>Valeurs aberrantes </a:t>
            </a:r>
          </a:p>
          <a:p>
            <a:endParaRPr lang="fr-FR" sz="2399" dirty="0"/>
          </a:p>
          <a:p>
            <a:r>
              <a:rPr lang="fr-FR" sz="2399" dirty="0"/>
              <a:t>Ce sont, parmi les résultats d’essai originaux ou dans les tableaux qui en découlent, les valeurs qui s’écartent tellement des valeurs comparables enregistrées dans le même tableau qu’elles sont considérées comme incompatibles avec ces dernières. </a:t>
            </a:r>
          </a:p>
          <a:p>
            <a:endParaRPr lang="fr-FR" sz="2399" dirty="0"/>
          </a:p>
          <a:p>
            <a:r>
              <a:rPr lang="fr-FR" sz="2399" dirty="0"/>
              <a:t>L’expérience prouve que les valeurs aberrantes ne peuvent pas toujours être évitées, et elles doivent être prises en considération de la même façon que les données manquantes</a:t>
            </a:r>
            <a:endParaRPr lang="fr-FR" sz="2399" dirty="0">
              <a:solidFill>
                <a:srgbClr val="FF0000"/>
              </a:solidFill>
            </a:endParaRPr>
          </a:p>
        </p:txBody>
      </p:sp>
    </p:spTree>
    <p:extLst>
      <p:ext uri="{BB962C8B-B14F-4D97-AF65-F5344CB8AC3E}">
        <p14:creationId xmlns:p14="http://schemas.microsoft.com/office/powerpoint/2010/main" val="2596377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r>
              <a:rPr lang="fr-FR" dirty="0"/>
              <a:t>Les données dans une expérience de fidélité  </a:t>
            </a: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Fidélité</a:t>
            </a:r>
            <a:endParaRPr lang="en-US" sz="4265" kern="0" noProof="1">
              <a:solidFill>
                <a:srgbClr val="FF0000"/>
              </a:solidFill>
            </a:endParaRPr>
          </a:p>
        </p:txBody>
      </p:sp>
      <p:sp>
        <p:nvSpPr>
          <p:cNvPr id="3" name="Rectangle 2"/>
          <p:cNvSpPr/>
          <p:nvPr/>
        </p:nvSpPr>
        <p:spPr>
          <a:xfrm>
            <a:off x="1542803" y="1893304"/>
            <a:ext cx="10312060" cy="3415166"/>
          </a:xfrm>
          <a:prstGeom prst="rect">
            <a:avLst/>
          </a:prstGeom>
        </p:spPr>
        <p:txBody>
          <a:bodyPr wrap="square">
            <a:spAutoFit/>
          </a:bodyPr>
          <a:lstStyle/>
          <a:p>
            <a:r>
              <a:rPr lang="fr-FR" sz="2399" u="sng" dirty="0"/>
              <a:t>Laboratoires aberrants </a:t>
            </a:r>
          </a:p>
          <a:p>
            <a:endParaRPr lang="fr-FR" sz="2399" dirty="0"/>
          </a:p>
          <a:p>
            <a:r>
              <a:rPr lang="fr-FR" sz="2399" dirty="0"/>
              <a:t>Lorsque plusieurs résultats anormaux et inexpliqués surviennent à différents niveaux au sein du même laboratoire, alors ce laboratoire peut être considéré aberrant, ayant une variante intra laboratoire trop forte et/ou une erreur systématique trop grande dans le niveau de ses résultats d’essai. </a:t>
            </a:r>
          </a:p>
          <a:p>
            <a:endParaRPr lang="fr-FR" sz="2399" dirty="0"/>
          </a:p>
          <a:p>
            <a:r>
              <a:rPr lang="fr-FR" sz="2399" dirty="0"/>
              <a:t>II peut alors être raisonnable d’écarter certaines ou toutes les données d’un tel laboratoire aberrant.</a:t>
            </a:r>
            <a:endParaRPr lang="fr-FR" sz="2399" dirty="0">
              <a:solidFill>
                <a:srgbClr val="FF0000"/>
              </a:solidFill>
            </a:endParaRPr>
          </a:p>
        </p:txBody>
      </p:sp>
    </p:spTree>
    <p:extLst>
      <p:ext uri="{BB962C8B-B14F-4D97-AF65-F5344CB8AC3E}">
        <p14:creationId xmlns:p14="http://schemas.microsoft.com/office/powerpoint/2010/main" val="1085694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r>
              <a:rPr lang="fr-FR" dirty="0"/>
              <a:t>TEST DE GRUBBS ET COCHRAN</a:t>
            </a:r>
          </a:p>
        </p:txBody>
      </p:sp>
      <p:sp>
        <p:nvSpPr>
          <p:cNvPr id="4" name="ZoneTexte 3"/>
          <p:cNvSpPr txBox="1"/>
          <p:nvPr/>
        </p:nvSpPr>
        <p:spPr>
          <a:xfrm>
            <a:off x="1558730" y="1509380"/>
            <a:ext cx="10461934" cy="2307555"/>
          </a:xfrm>
          <a:prstGeom prst="rect">
            <a:avLst/>
          </a:prstGeom>
          <a:noFill/>
        </p:spPr>
        <p:txBody>
          <a:bodyPr wrap="square" rtlCol="0">
            <a:spAutoFit/>
          </a:bodyPr>
          <a:lstStyle/>
          <a:p>
            <a:r>
              <a:rPr lang="fr-FR" sz="2399" dirty="0"/>
              <a:t>TEST DE COCHRAN:</a:t>
            </a:r>
          </a:p>
          <a:p>
            <a:endParaRPr lang="fr-FR" sz="2399" dirty="0"/>
          </a:p>
          <a:p>
            <a:r>
              <a:rPr lang="fr-FR" sz="2399" dirty="0"/>
              <a:t>Il permet de détecter les valeurs aberrantes en terme de </a:t>
            </a:r>
            <a:r>
              <a:rPr lang="fr-FR" sz="2399" dirty="0" err="1"/>
              <a:t>dispertion</a:t>
            </a:r>
            <a:r>
              <a:rPr lang="fr-FR" sz="2399" dirty="0"/>
              <a:t>, et il s’applique sur les écart-type de mesures</a:t>
            </a:r>
          </a:p>
          <a:p>
            <a:endParaRPr lang="fr-FR" sz="2399" dirty="0"/>
          </a:p>
          <a:p>
            <a:r>
              <a:rPr lang="fr-FR" sz="2399" dirty="0"/>
              <a:t>C’est principalement un test de variabilité inter-laboratoires</a:t>
            </a:r>
          </a:p>
        </p:txBody>
      </p:sp>
      <p:pic>
        <p:nvPicPr>
          <p:cNvPr id="5" name="Imag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25095" t="47047" r="31184" b="41141"/>
          <a:stretch/>
        </p:blipFill>
        <p:spPr>
          <a:xfrm>
            <a:off x="2998446" y="4193470"/>
            <a:ext cx="7582502" cy="1151773"/>
          </a:xfrm>
          <a:prstGeom prst="rect">
            <a:avLst/>
          </a:prstGeom>
        </p:spPr>
      </p:pic>
      <p:sp>
        <p:nvSpPr>
          <p:cNvPr id="6" name="ZoneTexte 5"/>
          <p:cNvSpPr txBox="1"/>
          <p:nvPr/>
        </p:nvSpPr>
        <p:spPr>
          <a:xfrm>
            <a:off x="1872834" y="5636564"/>
            <a:ext cx="10147829" cy="830740"/>
          </a:xfrm>
          <a:prstGeom prst="rect">
            <a:avLst/>
          </a:prstGeom>
          <a:noFill/>
        </p:spPr>
        <p:txBody>
          <a:bodyPr wrap="square" rtlCol="0">
            <a:spAutoFit/>
          </a:bodyPr>
          <a:lstStyle/>
          <a:p>
            <a:r>
              <a:rPr lang="fr-FR" sz="2399" dirty="0"/>
              <a:t>Si la valeur C est supérieur à la valeur critique Cc, donnée dans le tableau , alors la mesure du laboratoire est supprimée  </a:t>
            </a:r>
          </a:p>
        </p:txBody>
      </p:sp>
    </p:spTree>
    <p:extLst>
      <p:ext uri="{BB962C8B-B14F-4D97-AF65-F5344CB8AC3E}">
        <p14:creationId xmlns:p14="http://schemas.microsoft.com/office/powerpoint/2010/main" val="74342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576736" y="0"/>
            <a:ext cx="8892479" cy="1211865"/>
          </a:xfrm>
        </p:spPr>
        <p:txBody>
          <a:bodyPr/>
          <a:lstStyle/>
          <a:p>
            <a:r>
              <a:rPr lang="fr-FR" dirty="0">
                <a:solidFill>
                  <a:schemeClr val="tx1">
                    <a:lumMod val="95000"/>
                    <a:lumOff val="5000"/>
                  </a:schemeClr>
                </a:solidFill>
              </a:rPr>
              <a:t>Sélectivité / Spécificité</a:t>
            </a:r>
            <a:endParaRPr lang="en-US" noProof="1">
              <a:solidFill>
                <a:schemeClr val="tx1">
                  <a:lumMod val="95000"/>
                  <a:lumOff val="5000"/>
                </a:schemeClr>
              </a:solidFill>
            </a:endParaRPr>
          </a:p>
        </p:txBody>
      </p:sp>
      <p:sp>
        <p:nvSpPr>
          <p:cNvPr id="23" name="_text"/>
          <p:cNvSpPr txBox="1">
            <a:spLocks/>
          </p:cNvSpPr>
          <p:nvPr/>
        </p:nvSpPr>
        <p:spPr bwMode="gray">
          <a:xfrm>
            <a:off x="1847851" y="1554163"/>
            <a:ext cx="4175125" cy="4248150"/>
          </a:xfrm>
          <a:prstGeom prst="rect">
            <a:avLst/>
          </a:prstGeom>
        </p:spPr>
        <p:txBody>
          <a:bodyPr vert="horz" lIns="0" tIns="0" rIns="0" bIns="0" rtlCol="0">
            <a:noAutofit/>
          </a:bodyPr>
          <a:lstStyle/>
          <a:p>
            <a:pPr marL="179989" indent="-179989">
              <a:lnSpc>
                <a:spcPct val="95000"/>
              </a:lnSpc>
              <a:spcAft>
                <a:spcPts val="800"/>
              </a:spcAft>
              <a:buFont typeface="Wingdings" pitchFamily="2" charset="2"/>
              <a:buChar char="§"/>
              <a:defRPr/>
            </a:pPr>
            <a:endParaRPr lang="fr-FR" sz="2399" b="1" noProof="1"/>
          </a:p>
        </p:txBody>
      </p:sp>
      <p:sp>
        <p:nvSpPr>
          <p:cNvPr id="18" name="Espace réservé du contenu 2"/>
          <p:cNvSpPr txBox="1">
            <a:spLocks/>
          </p:cNvSpPr>
          <p:nvPr/>
        </p:nvSpPr>
        <p:spPr>
          <a:xfrm>
            <a:off x="1981201" y="1600200"/>
            <a:ext cx="8229600" cy="4525963"/>
          </a:xfrm>
          <a:prstGeom prst="rect">
            <a:avLst/>
          </a:prstGeom>
        </p:spPr>
        <p:txBody>
          <a:bodyPr>
            <a:normAutofit/>
          </a:bodyPr>
          <a:lstStyle/>
          <a:p>
            <a:pPr marL="342881" indent="-342881" defTabSz="914347">
              <a:spcBef>
                <a:spcPct val="20000"/>
              </a:spcBef>
              <a:buFont typeface="Arial" pitchFamily="34" charset="0"/>
              <a:buChar char="•"/>
              <a:defRPr/>
            </a:pPr>
            <a:endParaRPr lang="fr-FR" sz="3200" dirty="0"/>
          </a:p>
        </p:txBody>
      </p:sp>
      <p:sp>
        <p:nvSpPr>
          <p:cNvPr id="9" name="ZoneTexte 8"/>
          <p:cNvSpPr txBox="1"/>
          <p:nvPr/>
        </p:nvSpPr>
        <p:spPr>
          <a:xfrm>
            <a:off x="1680872" y="1413399"/>
            <a:ext cx="9990183" cy="3784369"/>
          </a:xfrm>
          <a:prstGeom prst="rect">
            <a:avLst/>
          </a:prstGeom>
          <a:noFill/>
        </p:spPr>
        <p:txBody>
          <a:bodyPr wrap="square" rtlCol="0">
            <a:spAutoFit/>
          </a:bodyPr>
          <a:lstStyle/>
          <a:p>
            <a:pPr algn="ctr"/>
            <a:r>
              <a:rPr lang="fr-FR" sz="2399" u="sng" dirty="0">
                <a:solidFill>
                  <a:schemeClr val="tx1">
                    <a:lumMod val="95000"/>
                    <a:lumOff val="5000"/>
                  </a:schemeClr>
                </a:solidFill>
              </a:rPr>
              <a:t>Sélectivité</a:t>
            </a:r>
            <a:r>
              <a:rPr lang="fr-FR" sz="2399" dirty="0">
                <a:solidFill>
                  <a:schemeClr val="tx1">
                    <a:lumMod val="95000"/>
                    <a:lumOff val="5000"/>
                  </a:schemeClr>
                </a:solidFill>
              </a:rPr>
              <a:t> : </a:t>
            </a:r>
          </a:p>
          <a:p>
            <a:r>
              <a:rPr lang="fr-FR" sz="2399" dirty="0"/>
              <a:t>Propriété d'un système de mesure, utilisant une procédure de mesure spécifiée, selon laquelle le système </a:t>
            </a:r>
            <a:r>
              <a:rPr lang="fr-FR" sz="2399" u="sng" dirty="0"/>
              <a:t>fournit des valeurs mesurées pour un ou plusieurs </a:t>
            </a:r>
            <a:r>
              <a:rPr lang="fr-FR" sz="2399" u="sng" dirty="0" err="1"/>
              <a:t>mesurandes</a:t>
            </a:r>
            <a:r>
              <a:rPr lang="fr-FR" sz="2399" dirty="0"/>
              <a:t>, telles que les valeurs de chaque </a:t>
            </a:r>
            <a:r>
              <a:rPr lang="fr-FR" sz="2399" dirty="0" err="1"/>
              <a:t>mesurande</a:t>
            </a:r>
            <a:r>
              <a:rPr lang="fr-FR" sz="2399" dirty="0"/>
              <a:t> sont </a:t>
            </a:r>
            <a:r>
              <a:rPr lang="fr-FR" sz="2399" u="sng" dirty="0"/>
              <a:t>indépendantes</a:t>
            </a:r>
            <a:r>
              <a:rPr lang="fr-FR" sz="2399" dirty="0"/>
              <a:t> des autres </a:t>
            </a:r>
            <a:r>
              <a:rPr lang="fr-FR" sz="2399" dirty="0" err="1"/>
              <a:t>mesurandes</a:t>
            </a:r>
            <a:r>
              <a:rPr lang="fr-FR" sz="2399" dirty="0"/>
              <a:t> ou d'autres grandeurs dans le phénomène, le corps ou la substance en cours d'examen</a:t>
            </a:r>
            <a:endParaRPr lang="fr-FR" sz="2399" dirty="0">
              <a:solidFill>
                <a:schemeClr val="tx1">
                  <a:lumMod val="95000"/>
                  <a:lumOff val="5000"/>
                </a:schemeClr>
              </a:solidFill>
            </a:endParaRPr>
          </a:p>
          <a:p>
            <a:endParaRPr lang="fr-FR" sz="2399" dirty="0">
              <a:solidFill>
                <a:schemeClr val="tx1">
                  <a:lumMod val="95000"/>
                  <a:lumOff val="5000"/>
                </a:schemeClr>
              </a:solidFill>
            </a:endParaRPr>
          </a:p>
          <a:p>
            <a:pPr algn="ctr"/>
            <a:r>
              <a:rPr lang="fr-FR" sz="2399" u="sng" dirty="0">
                <a:solidFill>
                  <a:schemeClr val="tx1">
                    <a:lumMod val="95000"/>
                    <a:lumOff val="5000"/>
                  </a:schemeClr>
                </a:solidFill>
              </a:rPr>
              <a:t>Spécificité </a:t>
            </a:r>
            <a:r>
              <a:rPr lang="fr-FR" sz="2399" dirty="0">
                <a:solidFill>
                  <a:schemeClr val="tx1">
                    <a:lumMod val="95000"/>
                    <a:lumOff val="5000"/>
                  </a:schemeClr>
                </a:solidFill>
              </a:rPr>
              <a:t>: </a:t>
            </a:r>
          </a:p>
          <a:p>
            <a:r>
              <a:rPr lang="fr-FR" sz="2399" dirty="0">
                <a:solidFill>
                  <a:schemeClr val="tx1">
                    <a:lumMod val="95000"/>
                    <a:lumOff val="5000"/>
                  </a:schemeClr>
                </a:solidFill>
              </a:rPr>
              <a:t>Capacité d’une </a:t>
            </a:r>
            <a:r>
              <a:rPr lang="fr-FR" sz="2399" u="sng" dirty="0">
                <a:solidFill>
                  <a:schemeClr val="tx1">
                    <a:lumMod val="95000"/>
                    <a:lumOff val="5000"/>
                  </a:schemeClr>
                </a:solidFill>
              </a:rPr>
              <a:t>méthode</a:t>
            </a:r>
            <a:r>
              <a:rPr lang="fr-FR" sz="2399" dirty="0">
                <a:solidFill>
                  <a:schemeClr val="tx1">
                    <a:lumMod val="95000"/>
                    <a:lumOff val="5000"/>
                  </a:schemeClr>
                </a:solidFill>
              </a:rPr>
              <a:t> à mesurer un </a:t>
            </a:r>
            <a:r>
              <a:rPr lang="fr-FR" sz="2399" dirty="0" err="1">
                <a:solidFill>
                  <a:schemeClr val="tx1">
                    <a:lumMod val="95000"/>
                    <a:lumOff val="5000"/>
                  </a:schemeClr>
                </a:solidFill>
              </a:rPr>
              <a:t>analyte</a:t>
            </a:r>
            <a:r>
              <a:rPr lang="fr-FR" sz="2399" dirty="0">
                <a:solidFill>
                  <a:schemeClr val="tx1">
                    <a:lumMod val="95000"/>
                    <a:lumOff val="5000"/>
                  </a:schemeClr>
                </a:solidFill>
              </a:rPr>
              <a:t> particulier dans un échantillon sans que cette mesure soit faussée par d’autres composants de l’échantillon.</a:t>
            </a:r>
          </a:p>
        </p:txBody>
      </p:sp>
    </p:spTree>
    <p:extLst>
      <p:ext uri="{BB962C8B-B14F-4D97-AF65-F5344CB8AC3E}">
        <p14:creationId xmlns:p14="http://schemas.microsoft.com/office/powerpoint/2010/main" val="238123027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r>
              <a:rPr lang="fr-FR" dirty="0"/>
              <a:t>TEST DE GRUBBS ET COCHRAN</a:t>
            </a:r>
          </a:p>
        </p:txBody>
      </p:sp>
      <p:sp>
        <p:nvSpPr>
          <p:cNvPr id="4" name="ZoneTexte 3"/>
          <p:cNvSpPr txBox="1"/>
          <p:nvPr/>
        </p:nvSpPr>
        <p:spPr>
          <a:xfrm>
            <a:off x="1558730" y="1509380"/>
            <a:ext cx="10461934" cy="1569148"/>
          </a:xfrm>
          <a:prstGeom prst="rect">
            <a:avLst/>
          </a:prstGeom>
          <a:noFill/>
        </p:spPr>
        <p:txBody>
          <a:bodyPr wrap="square" rtlCol="0">
            <a:spAutoFit/>
          </a:bodyPr>
          <a:lstStyle/>
          <a:p>
            <a:r>
              <a:rPr lang="fr-FR" sz="2399" dirty="0"/>
              <a:t>TEST DE GRUBBS:</a:t>
            </a:r>
          </a:p>
          <a:p>
            <a:endParaRPr lang="fr-FR" sz="2399" dirty="0"/>
          </a:p>
          <a:p>
            <a:r>
              <a:rPr lang="fr-FR" sz="2399" dirty="0"/>
              <a:t>Il permet de détecter les valeurs aberrantes en terme de </a:t>
            </a:r>
            <a:r>
              <a:rPr lang="fr-FR" sz="2399" dirty="0" err="1"/>
              <a:t>dispertion</a:t>
            </a:r>
            <a:r>
              <a:rPr lang="fr-FR" sz="2399" dirty="0"/>
              <a:t> de moyenne.</a:t>
            </a:r>
          </a:p>
          <a:p>
            <a:endParaRPr lang="fr-FR" sz="2399" dirty="0"/>
          </a:p>
        </p:txBody>
      </p:sp>
      <p:sp>
        <p:nvSpPr>
          <p:cNvPr id="6" name="ZoneTexte 5"/>
          <p:cNvSpPr txBox="1"/>
          <p:nvPr/>
        </p:nvSpPr>
        <p:spPr>
          <a:xfrm>
            <a:off x="1872834" y="5636564"/>
            <a:ext cx="10147829" cy="1199944"/>
          </a:xfrm>
          <a:prstGeom prst="rect">
            <a:avLst/>
          </a:prstGeom>
          <a:noFill/>
        </p:spPr>
        <p:txBody>
          <a:bodyPr wrap="square" rtlCol="0">
            <a:spAutoFit/>
          </a:bodyPr>
          <a:lstStyle/>
          <a:p>
            <a:r>
              <a:rPr lang="fr-FR" sz="2399" dirty="0"/>
              <a:t>Xi est le point de mesure le plus éloigné </a:t>
            </a:r>
          </a:p>
          <a:p>
            <a:r>
              <a:rPr lang="fr-FR" sz="2399" dirty="0"/>
              <a:t>Si la valeur G est supérieur à la valeur critique Gi, donnée dans le tableau , alors la mesure du laboratoire est supprimée  </a:t>
            </a:r>
          </a:p>
        </p:txBody>
      </p:sp>
      <p:pic>
        <p:nvPicPr>
          <p:cNvPr id="3" name="Image 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42615" t="51461" r="41336" b="35742"/>
          <a:stretch/>
        </p:blipFill>
        <p:spPr>
          <a:xfrm>
            <a:off x="4848247" y="3620962"/>
            <a:ext cx="2783450" cy="1247754"/>
          </a:xfrm>
          <a:prstGeom prst="rect">
            <a:avLst/>
          </a:prstGeom>
        </p:spPr>
      </p:pic>
    </p:spTree>
    <p:extLst>
      <p:ext uri="{BB962C8B-B14F-4D97-AF65-F5344CB8AC3E}">
        <p14:creationId xmlns:p14="http://schemas.microsoft.com/office/powerpoint/2010/main" val="2768832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r>
              <a:rPr lang="fr-FR" dirty="0"/>
              <a:t>TEST DE GRUBBS ET COCHRAN</a:t>
            </a:r>
          </a:p>
        </p:txBody>
      </p:sp>
      <mc:AlternateContent xmlns:mc="http://schemas.openxmlformats.org/markup-compatibility/2006">
        <mc:Choice xmlns:a14="http://schemas.microsoft.com/office/drawing/2010/main" Requires="a14">
          <p:sp>
            <p:nvSpPr>
              <p:cNvPr id="4" name="ZoneTexte 3"/>
              <p:cNvSpPr txBox="1"/>
              <p:nvPr/>
            </p:nvSpPr>
            <p:spPr>
              <a:xfrm>
                <a:off x="1968815" y="3198826"/>
                <a:ext cx="9022218" cy="3045962"/>
              </a:xfrm>
              <a:prstGeom prst="rect">
                <a:avLst/>
              </a:prstGeom>
              <a:noFill/>
            </p:spPr>
            <p:txBody>
              <a:bodyPr wrap="square" rtlCol="0">
                <a:spAutoFit/>
              </a:bodyPr>
              <a:lstStyle/>
              <a:p>
                <a:r>
                  <a:rPr lang="fr-FR" sz="2399" dirty="0"/>
                  <a:t>C = Test de COCHRAN</a:t>
                </a:r>
              </a:p>
              <a:p>
                <a:r>
                  <a:rPr lang="fr-FR" sz="2399" dirty="0"/>
                  <a:t>G = Test de GRUBBS</a:t>
                </a:r>
              </a:p>
              <a:p>
                <a:r>
                  <a:rPr lang="fr-FR" sz="2399" dirty="0" err="1"/>
                  <a:t>Smax</a:t>
                </a:r>
                <a:r>
                  <a:rPr lang="fr-FR" sz="2399" dirty="0"/>
                  <a:t>= l’écart-type le plus élevé</a:t>
                </a:r>
              </a:p>
              <a:p>
                <a:r>
                  <a:rPr lang="fr-FR" sz="2399" dirty="0"/>
                  <a:t>P = Le nombre de laboratoires</a:t>
                </a:r>
              </a:p>
              <a:p>
                <a:r>
                  <a:rPr lang="fr-FR" sz="2399" dirty="0"/>
                  <a:t>Si = Ecart-type d’un laboratoire </a:t>
                </a:r>
              </a:p>
              <a:p>
                <a:r>
                  <a:rPr lang="fr-FR" sz="2399" dirty="0"/>
                  <a:t>Xi = Le point de mesure le plus éloigné de la moyenne</a:t>
                </a:r>
              </a:p>
              <a:p>
                <a14:m>
                  <m:oMath xmlns:m="http://schemas.openxmlformats.org/officeDocument/2006/math">
                    <m:acc>
                      <m:accPr>
                        <m:chr m:val="̅"/>
                        <m:ctrlPr>
                          <a:rPr lang="fr-FR" sz="2399" i="1" dirty="0">
                            <a:latin typeface="Cambria Math" panose="02040503050406030204" pitchFamily="18" charset="0"/>
                          </a:rPr>
                        </m:ctrlPr>
                      </m:accPr>
                      <m:e>
                        <m:r>
                          <a:rPr lang="fr-FR" sz="2399" i="1" dirty="0">
                            <a:latin typeface="Cambria Math" panose="02040503050406030204" pitchFamily="18" charset="0"/>
                          </a:rPr>
                          <m:t>𝑋</m:t>
                        </m:r>
                      </m:e>
                    </m:acc>
                  </m:oMath>
                </a14:m>
                <a:r>
                  <a:rPr lang="fr-FR" sz="2399" dirty="0"/>
                  <a:t> = Moyenne des mesures</a:t>
                </a:r>
              </a:p>
              <a:p>
                <a:r>
                  <a:rPr lang="fr-FR" sz="2399" dirty="0" err="1"/>
                  <a:t>Sx</a:t>
                </a:r>
                <a:r>
                  <a:rPr lang="fr-FR" sz="2399" dirty="0"/>
                  <a:t> = Ecart-type des mesures = </a:t>
                </a:r>
              </a:p>
            </p:txBody>
          </p:sp>
        </mc:Choice>
        <mc:Fallback>
          <p:sp>
            <p:nvSpPr>
              <p:cNvPr id="4" name="ZoneTexte 3"/>
              <p:cNvSpPr txBox="1">
                <a:spLocks noRot="1" noChangeAspect="1" noMove="1" noResize="1" noEditPoints="1" noAdjustHandles="1" noChangeArrowheads="1" noChangeShapeType="1" noTextEdit="1"/>
              </p:cNvSpPr>
              <p:nvPr/>
            </p:nvSpPr>
            <p:spPr>
              <a:xfrm>
                <a:off x="1968815" y="3198826"/>
                <a:ext cx="9022218" cy="3045962"/>
              </a:xfrm>
              <a:prstGeom prst="rect">
                <a:avLst/>
              </a:prstGeom>
              <a:blipFill>
                <a:blip r:embed="rId3"/>
                <a:stretch>
                  <a:fillRect l="-1081" t="-1603" b="-3808"/>
                </a:stretch>
              </a:blipFill>
            </p:spPr>
            <p:txBody>
              <a:bodyPr/>
              <a:lstStyle/>
              <a:p>
                <a:r>
                  <a:rPr lang="fr-FR">
                    <a:noFill/>
                  </a:rPr>
                  <a:t> </a:t>
                </a:r>
              </a:p>
            </p:txBody>
          </p:sp>
        </mc:Fallback>
      </mc:AlternateContent>
      <p:pic>
        <p:nvPicPr>
          <p:cNvPr id="3" name="Image 2"/>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l="42615" t="51461" r="41336" b="35742"/>
          <a:stretch/>
        </p:blipFill>
        <p:spPr>
          <a:xfrm>
            <a:off x="5808057" y="1317417"/>
            <a:ext cx="3854008" cy="1727659"/>
          </a:xfrm>
          <a:prstGeom prst="rect">
            <a:avLst/>
          </a:prstGeom>
        </p:spPr>
      </p:pic>
      <p:pic>
        <p:nvPicPr>
          <p:cNvPr id="7" name="Image 6"/>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l="32843" t="47047" r="54981" b="41141"/>
          <a:stretch/>
        </p:blipFill>
        <p:spPr>
          <a:xfrm>
            <a:off x="2448720" y="1605360"/>
            <a:ext cx="2111583" cy="1151773"/>
          </a:xfrm>
          <a:prstGeom prst="rect">
            <a:avLst/>
          </a:prstGeom>
        </p:spPr>
      </p:pic>
      <p:pic>
        <p:nvPicPr>
          <p:cNvPr id="8" name="Picture 2"/>
          <p:cNvPicPr>
            <a:picLocks noChangeAspect="1" noChangeArrowheads="1"/>
          </p:cNvPicPr>
          <p:nvPr/>
        </p:nvPicPr>
        <p:blipFill>
          <a:blip r:embed="rId8" cstate="print"/>
          <a:srcRect/>
          <a:stretch>
            <a:fillRect/>
          </a:stretch>
        </p:blipFill>
        <p:spPr bwMode="auto">
          <a:xfrm>
            <a:off x="6287962" y="5673783"/>
            <a:ext cx="2495507" cy="1034926"/>
          </a:xfrm>
          <a:prstGeom prst="rect">
            <a:avLst/>
          </a:prstGeom>
          <a:noFill/>
          <a:ln w="9525">
            <a:noFill/>
            <a:miter lim="800000"/>
            <a:headEnd/>
            <a:tailEnd/>
          </a:ln>
        </p:spPr>
      </p:pic>
    </p:spTree>
    <p:extLst>
      <p:ext uri="{BB962C8B-B14F-4D97-AF65-F5344CB8AC3E}">
        <p14:creationId xmlns:p14="http://schemas.microsoft.com/office/powerpoint/2010/main" val="8792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r>
              <a:rPr lang="fr-FR" dirty="0"/>
              <a:t>TEST DE GRUBBS ET COCHRAN</a:t>
            </a:r>
          </a:p>
        </p:txBody>
      </p:sp>
      <p:pic>
        <p:nvPicPr>
          <p:cNvPr id="7" name="Image 6"/>
          <p:cNvPicPr>
            <a:picLocks noChangeAspect="1"/>
          </p:cNvPicPr>
          <p:nvPr/>
        </p:nvPicPr>
        <p:blipFill rotWithShape="1">
          <a:blip r:embed="rId3"/>
          <a:srcRect l="39485" t="31298" r="40591" b="14562"/>
          <a:stretch/>
        </p:blipFill>
        <p:spPr>
          <a:xfrm>
            <a:off x="3403983" y="1029474"/>
            <a:ext cx="5283505" cy="5828526"/>
          </a:xfrm>
          <a:prstGeom prst="rect">
            <a:avLst/>
          </a:prstGeom>
        </p:spPr>
      </p:pic>
    </p:spTree>
    <p:extLst>
      <p:ext uri="{BB962C8B-B14F-4D97-AF65-F5344CB8AC3E}">
        <p14:creationId xmlns:p14="http://schemas.microsoft.com/office/powerpoint/2010/main" val="1651460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r>
              <a:rPr lang="fr-FR" dirty="0"/>
              <a:t>TEST DE GRUBBS ET COCHRAN</a:t>
            </a:r>
          </a:p>
        </p:txBody>
      </p:sp>
      <p:sp>
        <p:nvSpPr>
          <p:cNvPr id="4" name="ZoneTexte 3"/>
          <p:cNvSpPr txBox="1"/>
          <p:nvPr/>
        </p:nvSpPr>
        <p:spPr>
          <a:xfrm>
            <a:off x="1558730" y="1509379"/>
            <a:ext cx="10461934" cy="830740"/>
          </a:xfrm>
          <a:prstGeom prst="rect">
            <a:avLst/>
          </a:prstGeom>
          <a:noFill/>
        </p:spPr>
        <p:txBody>
          <a:bodyPr wrap="square" rtlCol="0">
            <a:spAutoFit/>
          </a:bodyPr>
          <a:lstStyle/>
          <a:p>
            <a:r>
              <a:rPr lang="fr-FR" sz="2399" dirty="0"/>
              <a:t>TEST DE GRUBBS et COCHRAN: Exercice </a:t>
            </a:r>
          </a:p>
          <a:p>
            <a:endParaRPr lang="fr-FR" sz="2399" dirty="0"/>
          </a:p>
        </p:txBody>
      </p:sp>
      <p:pic>
        <p:nvPicPr>
          <p:cNvPr id="3" name="Image 2"/>
          <p:cNvPicPr>
            <a:picLocks noChangeAspect="1"/>
          </p:cNvPicPr>
          <p:nvPr/>
        </p:nvPicPr>
        <p:blipFill rotWithShape="1">
          <a:blip r:embed="rId3"/>
          <a:srcRect l="28416" t="43109" r="27863" b="13579"/>
          <a:stretch/>
        </p:blipFill>
        <p:spPr>
          <a:xfrm>
            <a:off x="2352739" y="2181248"/>
            <a:ext cx="8616479" cy="4799052"/>
          </a:xfrm>
          <a:prstGeom prst="rect">
            <a:avLst/>
          </a:prstGeom>
        </p:spPr>
      </p:pic>
    </p:spTree>
    <p:extLst>
      <p:ext uri="{BB962C8B-B14F-4D97-AF65-F5344CB8AC3E}">
        <p14:creationId xmlns:p14="http://schemas.microsoft.com/office/powerpoint/2010/main" val="195996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r>
              <a:rPr lang="fr-FR" dirty="0"/>
              <a:t>TEST DE GRUBBS ET COCHRAN</a:t>
            </a:r>
          </a:p>
        </p:txBody>
      </p:sp>
      <p:sp>
        <p:nvSpPr>
          <p:cNvPr id="4" name="ZoneTexte 3"/>
          <p:cNvSpPr txBox="1"/>
          <p:nvPr/>
        </p:nvSpPr>
        <p:spPr>
          <a:xfrm>
            <a:off x="1558730" y="1509380"/>
            <a:ext cx="10461934" cy="4153573"/>
          </a:xfrm>
          <a:prstGeom prst="rect">
            <a:avLst/>
          </a:prstGeom>
          <a:noFill/>
        </p:spPr>
        <p:txBody>
          <a:bodyPr wrap="square" rtlCol="0">
            <a:spAutoFit/>
          </a:bodyPr>
          <a:lstStyle/>
          <a:p>
            <a:r>
              <a:rPr lang="fr-FR" sz="2399" dirty="0"/>
              <a:t>TEST DE GRUBBS et COCHRAN: Exercice </a:t>
            </a:r>
          </a:p>
          <a:p>
            <a:endParaRPr lang="fr-FR" sz="2399" dirty="0"/>
          </a:p>
          <a:p>
            <a:endParaRPr lang="fr-FR" sz="2399" dirty="0"/>
          </a:p>
          <a:p>
            <a:r>
              <a:rPr lang="fr-FR" sz="2399" dirty="0"/>
              <a:t>C = 0,892 (le laboratoire 4 ne répond pas au test de COCHRAN, il est donc supprimé)</a:t>
            </a:r>
          </a:p>
          <a:p>
            <a:r>
              <a:rPr lang="fr-FR" sz="2399" dirty="0"/>
              <a:t>C = 0,542 (le laboratoire 1 répond au test de COCHRAN)</a:t>
            </a:r>
          </a:p>
          <a:p>
            <a:endParaRPr lang="fr-FR" sz="2399" dirty="0"/>
          </a:p>
          <a:p>
            <a:endParaRPr lang="fr-FR" sz="2399" dirty="0"/>
          </a:p>
          <a:p>
            <a:r>
              <a:rPr lang="fr-FR" sz="2399" dirty="0"/>
              <a:t>G = 1,500 (Le laboratoire 3 ne répond pas au test de GRUBBS, il est donc supprimé)</a:t>
            </a:r>
          </a:p>
          <a:p>
            <a:r>
              <a:rPr lang="fr-FR" sz="2399" dirty="0"/>
              <a:t>G = 1,134 (Le laboratoire 1 répond au test de GRUBBS)</a:t>
            </a:r>
          </a:p>
          <a:p>
            <a:endParaRPr lang="fr-FR" sz="2399" dirty="0"/>
          </a:p>
        </p:txBody>
      </p:sp>
    </p:spTree>
    <p:extLst>
      <p:ext uri="{BB962C8B-B14F-4D97-AF65-F5344CB8AC3E}">
        <p14:creationId xmlns:p14="http://schemas.microsoft.com/office/powerpoint/2010/main" val="2680958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03" y="-1"/>
            <a:ext cx="10653896" cy="1163668"/>
          </a:xfrm>
        </p:spPr>
        <p:txBody>
          <a:bodyPr/>
          <a:lstStyle/>
          <a:p>
            <a:r>
              <a:rPr lang="fr-FR" dirty="0"/>
              <a:t>Les données dans une expérience de fidélité  </a:t>
            </a:r>
          </a:p>
        </p:txBody>
      </p:sp>
      <p:sp>
        <p:nvSpPr>
          <p:cNvPr id="8"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Fidélité</a:t>
            </a:r>
            <a:endParaRPr lang="en-US" sz="4265" kern="0" noProof="1">
              <a:solidFill>
                <a:srgbClr val="FF0000"/>
              </a:solidFill>
            </a:endParaRPr>
          </a:p>
        </p:txBody>
      </p:sp>
      <p:sp>
        <p:nvSpPr>
          <p:cNvPr id="3" name="Rectangle 2"/>
          <p:cNvSpPr/>
          <p:nvPr/>
        </p:nvSpPr>
        <p:spPr>
          <a:xfrm>
            <a:off x="1542803" y="1893303"/>
            <a:ext cx="10312060" cy="1569148"/>
          </a:xfrm>
          <a:prstGeom prst="rect">
            <a:avLst/>
          </a:prstGeom>
        </p:spPr>
        <p:txBody>
          <a:bodyPr wrap="square">
            <a:spAutoFit/>
          </a:bodyPr>
          <a:lstStyle/>
          <a:p>
            <a:r>
              <a:rPr lang="fr-FR" sz="2399" u="sng" dirty="0"/>
              <a:t>Valeurs erronées </a:t>
            </a:r>
          </a:p>
          <a:p>
            <a:endParaRPr lang="fr-FR" sz="2399" dirty="0"/>
          </a:p>
          <a:p>
            <a:r>
              <a:rPr lang="fr-FR" sz="2399" dirty="0"/>
              <a:t>II convient évidemment de rechercher et corriger ou d’écarter les valeurs erronées. </a:t>
            </a:r>
            <a:endParaRPr lang="fr-FR" sz="2399" dirty="0">
              <a:solidFill>
                <a:srgbClr val="FF0000"/>
              </a:solidFill>
            </a:endParaRPr>
          </a:p>
        </p:txBody>
      </p:sp>
    </p:spTree>
    <p:extLst>
      <p:ext uri="{BB962C8B-B14F-4D97-AF65-F5344CB8AC3E}">
        <p14:creationId xmlns:p14="http://schemas.microsoft.com/office/powerpoint/2010/main" val="324422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524000" y="44457"/>
            <a:ext cx="10666119" cy="1211865"/>
          </a:xfrm>
        </p:spPr>
        <p:txBody>
          <a:bodyPr/>
          <a:lstStyle/>
          <a:p>
            <a:r>
              <a:rPr lang="fr-FR" dirty="0">
                <a:solidFill>
                  <a:srgbClr val="000000"/>
                </a:solidFill>
              </a:rPr>
              <a:t>Courbe d’étalonnage (Fonction d’étalonnage)</a:t>
            </a:r>
            <a:endParaRPr lang="en-US" noProof="1">
              <a:solidFill>
                <a:srgbClr val="000000"/>
              </a:solidFill>
            </a:endParaRPr>
          </a:p>
        </p:txBody>
      </p:sp>
      <p:sp>
        <p:nvSpPr>
          <p:cNvPr id="23" name="_text"/>
          <p:cNvSpPr txBox="1">
            <a:spLocks/>
          </p:cNvSpPr>
          <p:nvPr/>
        </p:nvSpPr>
        <p:spPr bwMode="gray">
          <a:xfrm>
            <a:off x="1847851" y="1554163"/>
            <a:ext cx="4175125" cy="4248150"/>
          </a:xfrm>
          <a:prstGeom prst="rect">
            <a:avLst/>
          </a:prstGeom>
        </p:spPr>
        <p:txBody>
          <a:bodyPr vert="horz" lIns="0" tIns="0" rIns="0" bIns="0" rtlCol="0">
            <a:noAutofit/>
          </a:bodyPr>
          <a:lstStyle/>
          <a:p>
            <a:pPr marL="179989" indent="-179989">
              <a:lnSpc>
                <a:spcPct val="95000"/>
              </a:lnSpc>
              <a:spcAft>
                <a:spcPts val="800"/>
              </a:spcAft>
              <a:buFont typeface="Wingdings" pitchFamily="2" charset="2"/>
              <a:buChar char="§"/>
              <a:defRPr/>
            </a:pPr>
            <a:endParaRPr lang="fr-FR" sz="2399" b="1" noProof="1"/>
          </a:p>
        </p:txBody>
      </p:sp>
      <p:sp>
        <p:nvSpPr>
          <p:cNvPr id="9" name="ZoneTexte 8"/>
          <p:cNvSpPr txBox="1"/>
          <p:nvPr/>
        </p:nvSpPr>
        <p:spPr>
          <a:xfrm>
            <a:off x="1680872" y="2085265"/>
            <a:ext cx="10113670" cy="2676758"/>
          </a:xfrm>
          <a:prstGeom prst="rect">
            <a:avLst/>
          </a:prstGeom>
          <a:noFill/>
        </p:spPr>
        <p:txBody>
          <a:bodyPr wrap="square" rtlCol="0">
            <a:spAutoFit/>
          </a:bodyPr>
          <a:lstStyle/>
          <a:p>
            <a:r>
              <a:rPr lang="fr-FR" sz="2399" dirty="0"/>
              <a:t>Expression de la relation entre la grandeur mesurée, p. ex. l’extinction, et la teneur, p. ex. une concentration massique</a:t>
            </a:r>
          </a:p>
          <a:p>
            <a:endParaRPr lang="fr-FR" sz="2399" dirty="0"/>
          </a:p>
          <a:p>
            <a:r>
              <a:rPr lang="fr-FR" sz="2399" dirty="0"/>
              <a:t>La fonction d’étalonnage peut être linéaire, </a:t>
            </a:r>
            <a:r>
              <a:rPr lang="fr-FR" sz="2399" dirty="0" err="1"/>
              <a:t>linéarisée</a:t>
            </a:r>
            <a:r>
              <a:rPr lang="fr-FR" sz="2399" dirty="0"/>
              <a:t> ou non linéaire</a:t>
            </a:r>
          </a:p>
          <a:p>
            <a:endParaRPr lang="fr-FR" sz="2399" dirty="0"/>
          </a:p>
          <a:p>
            <a:endParaRPr lang="fr-FR" sz="2399" dirty="0"/>
          </a:p>
          <a:p>
            <a:endParaRPr lang="fr-FR" sz="2399" dirty="0"/>
          </a:p>
        </p:txBody>
      </p:sp>
    </p:spTree>
    <p:extLst>
      <p:ext uri="{BB962C8B-B14F-4D97-AF65-F5344CB8AC3E}">
        <p14:creationId xmlns:p14="http://schemas.microsoft.com/office/powerpoint/2010/main" val="16160145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668016" y="188641"/>
            <a:ext cx="8892479" cy="1211865"/>
          </a:xfrm>
        </p:spPr>
        <p:txBody>
          <a:bodyPr/>
          <a:lstStyle/>
          <a:p>
            <a:r>
              <a:rPr lang="fr-FR" dirty="0">
                <a:solidFill>
                  <a:srgbClr val="000000"/>
                </a:solidFill>
              </a:rPr>
              <a:t>Linéarité</a:t>
            </a:r>
          </a:p>
        </p:txBody>
      </p:sp>
      <p:sp>
        <p:nvSpPr>
          <p:cNvPr id="18" name="Espace réservé du contenu 2"/>
          <p:cNvSpPr txBox="1">
            <a:spLocks/>
          </p:cNvSpPr>
          <p:nvPr/>
        </p:nvSpPr>
        <p:spPr>
          <a:xfrm>
            <a:off x="1908175" y="1797322"/>
            <a:ext cx="10042668" cy="4525963"/>
          </a:xfrm>
          <a:prstGeom prst="rect">
            <a:avLst/>
          </a:prstGeom>
        </p:spPr>
        <p:txBody>
          <a:bodyPr>
            <a:normAutofit/>
          </a:bodyPr>
          <a:lstStyle/>
          <a:p>
            <a:pPr defTabSz="914347">
              <a:spcBef>
                <a:spcPct val="20000"/>
              </a:spcBef>
              <a:defRPr/>
            </a:pPr>
            <a:r>
              <a:rPr lang="fr-FR" sz="3200" dirty="0">
                <a:solidFill>
                  <a:srgbClr val="000000"/>
                </a:solidFill>
              </a:rPr>
              <a:t>Aptitude de la méthode, pour une matrice  donnée, à fournir des résultats proportionnels à la quantité d'</a:t>
            </a:r>
            <a:r>
              <a:rPr lang="fr-FR" sz="3200" dirty="0" err="1">
                <a:solidFill>
                  <a:srgbClr val="000000"/>
                </a:solidFill>
              </a:rPr>
              <a:t>analyte</a:t>
            </a:r>
            <a:r>
              <a:rPr lang="fr-FR" sz="3200" dirty="0">
                <a:solidFill>
                  <a:srgbClr val="000000"/>
                </a:solidFill>
              </a:rPr>
              <a:t> présente dans l'échantillon, c'est-à-dire qu'à une augmentation de l'</a:t>
            </a:r>
            <a:r>
              <a:rPr lang="fr-FR" sz="3200" dirty="0" err="1">
                <a:solidFill>
                  <a:srgbClr val="000000"/>
                </a:solidFill>
              </a:rPr>
              <a:t>analyte</a:t>
            </a:r>
            <a:r>
              <a:rPr lang="fr-FR" sz="3200" dirty="0">
                <a:solidFill>
                  <a:srgbClr val="000000"/>
                </a:solidFill>
              </a:rPr>
              <a:t> correspond une augmentation linéaire ou proportionnelle des résultats.</a:t>
            </a:r>
          </a:p>
          <a:p>
            <a:pPr marL="342881" indent="-342881" defTabSz="914347">
              <a:spcBef>
                <a:spcPct val="20000"/>
              </a:spcBef>
              <a:defRPr/>
            </a:pPr>
            <a:endParaRPr lang="fr-FR" sz="3200" dirty="0">
              <a:solidFill>
                <a:srgbClr val="000000"/>
              </a:solidFill>
            </a:endParaRPr>
          </a:p>
        </p:txBody>
      </p:sp>
    </p:spTree>
    <p:extLst>
      <p:ext uri="{BB962C8B-B14F-4D97-AF65-F5344CB8AC3E}">
        <p14:creationId xmlns:p14="http://schemas.microsoft.com/office/powerpoint/2010/main" val="28253431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4891" y="0"/>
            <a:ext cx="9789637" cy="616455"/>
          </a:xfrm>
        </p:spPr>
        <p:txBody>
          <a:bodyPr/>
          <a:lstStyle/>
          <a:p>
            <a:r>
              <a:rPr lang="fr-FR" dirty="0"/>
              <a:t>DEFINITIONS</a:t>
            </a:r>
          </a:p>
        </p:txBody>
      </p:sp>
      <p:sp>
        <p:nvSpPr>
          <p:cNvPr id="6" name="Espace réservé du texte 5"/>
          <p:cNvSpPr>
            <a:spLocks noGrp="1"/>
          </p:cNvSpPr>
          <p:nvPr>
            <p:ph type="body" sz="quarter" idx="13"/>
          </p:nvPr>
        </p:nvSpPr>
        <p:spPr>
          <a:xfrm>
            <a:off x="3168578" y="741532"/>
            <a:ext cx="6622263" cy="750367"/>
          </a:xfrm>
        </p:spPr>
        <p:txBody>
          <a:bodyPr/>
          <a:lstStyle/>
          <a:p>
            <a:pPr algn="ctr"/>
            <a:r>
              <a:rPr lang="fr-FR" sz="3999" dirty="0"/>
              <a:t>Fidélité</a:t>
            </a:r>
          </a:p>
        </p:txBody>
      </p:sp>
      <p:sp>
        <p:nvSpPr>
          <p:cNvPr id="7" name="ZoneTexte 6"/>
          <p:cNvSpPr txBox="1"/>
          <p:nvPr/>
        </p:nvSpPr>
        <p:spPr>
          <a:xfrm>
            <a:off x="10223185" y="6116470"/>
            <a:ext cx="1535697" cy="338426"/>
          </a:xfrm>
          <a:prstGeom prst="rect">
            <a:avLst/>
          </a:prstGeom>
          <a:noFill/>
        </p:spPr>
        <p:txBody>
          <a:bodyPr wrap="square" rtlCol="0">
            <a:spAutoFit/>
          </a:bodyPr>
          <a:lstStyle/>
          <a:p>
            <a:r>
              <a:rPr lang="fr-FR" sz="1599" dirty="0"/>
              <a:t>ISO 5725 - 1</a:t>
            </a:r>
          </a:p>
        </p:txBody>
      </p:sp>
      <p:sp>
        <p:nvSpPr>
          <p:cNvPr id="3" name="Rectangle 2"/>
          <p:cNvSpPr/>
          <p:nvPr/>
        </p:nvSpPr>
        <p:spPr>
          <a:xfrm>
            <a:off x="1584891" y="1491898"/>
            <a:ext cx="10461934" cy="5261184"/>
          </a:xfrm>
          <a:prstGeom prst="rect">
            <a:avLst/>
          </a:prstGeom>
        </p:spPr>
        <p:txBody>
          <a:bodyPr wrap="square">
            <a:spAutoFit/>
          </a:bodyPr>
          <a:lstStyle/>
          <a:p>
            <a:r>
              <a:rPr lang="fr-FR" sz="2399" dirty="0"/>
              <a:t>Étroitesse d’accord entre des résultats d’essai indépendants obtenus sous des conditions stipulées. </a:t>
            </a:r>
          </a:p>
          <a:p>
            <a:endParaRPr lang="fr-FR" sz="2399" dirty="0"/>
          </a:p>
          <a:p>
            <a:r>
              <a:rPr lang="fr-FR" sz="2399" dirty="0"/>
              <a:t>NOTES: La fidélité dépend uniquement de la distribution des erreurs aléatoires et n’a aucune relation avec la valeur vraie ou spécifiée.</a:t>
            </a:r>
          </a:p>
          <a:p>
            <a:endParaRPr lang="fr-FR" sz="2399" dirty="0"/>
          </a:p>
          <a:p>
            <a:r>
              <a:rPr lang="fr-FR" sz="2399" dirty="0"/>
              <a:t>La mesure de fidélité est exprimée en termes d’infidélité et est calculée à partir de l’écart-type des résultats d’essais. Une fidélité moindre est reflétée par un plus grand écart-type.</a:t>
            </a:r>
          </a:p>
          <a:p>
            <a:r>
              <a:rPr lang="fr-FR" sz="2399" dirty="0"/>
              <a:t>Le terme «résultats d’essai indépendants» signifie des résultats obtenus d’une façon non influencée par un résultat précédent sur le même matériau d’essai ou similaire. Les mesures quantitatives de la fidélité dépendent de façon critique des conditions stipulées. Les conditions de répétabilité et de reproductibilité sont des ensembles particuliers de conditions extrêmes. </a:t>
            </a:r>
          </a:p>
        </p:txBody>
      </p:sp>
    </p:spTree>
    <p:extLst>
      <p:ext uri="{BB962C8B-B14F-4D97-AF65-F5344CB8AC3E}">
        <p14:creationId xmlns:p14="http://schemas.microsoft.com/office/powerpoint/2010/main" val="192636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576736" y="165645"/>
            <a:ext cx="8892479" cy="1211865"/>
          </a:xfrm>
        </p:spPr>
        <p:txBody>
          <a:bodyPr/>
          <a:lstStyle/>
          <a:p>
            <a:r>
              <a:rPr lang="fr-FR" dirty="0">
                <a:solidFill>
                  <a:schemeClr val="tx1"/>
                </a:solidFill>
              </a:rPr>
              <a:t>Fidélité</a:t>
            </a:r>
            <a:endParaRPr lang="en-US" noProof="1">
              <a:solidFill>
                <a:srgbClr val="FF0000"/>
              </a:solidFill>
            </a:endParaRPr>
          </a:p>
        </p:txBody>
      </p:sp>
      <p:sp>
        <p:nvSpPr>
          <p:cNvPr id="23" name="_text"/>
          <p:cNvSpPr txBox="1">
            <a:spLocks/>
          </p:cNvSpPr>
          <p:nvPr/>
        </p:nvSpPr>
        <p:spPr bwMode="gray">
          <a:xfrm>
            <a:off x="1847851" y="1554163"/>
            <a:ext cx="4175125" cy="4248150"/>
          </a:xfrm>
          <a:prstGeom prst="rect">
            <a:avLst/>
          </a:prstGeom>
        </p:spPr>
        <p:txBody>
          <a:bodyPr vert="horz" lIns="0" tIns="0" rIns="0" bIns="0" rtlCol="0">
            <a:noAutofit/>
          </a:bodyPr>
          <a:lstStyle/>
          <a:p>
            <a:pPr marL="179989" indent="-179989">
              <a:lnSpc>
                <a:spcPct val="95000"/>
              </a:lnSpc>
              <a:spcAft>
                <a:spcPts val="800"/>
              </a:spcAft>
              <a:buFont typeface="Wingdings" pitchFamily="2" charset="2"/>
              <a:buChar char="§"/>
              <a:defRPr/>
            </a:pPr>
            <a:endParaRPr lang="fr-FR" sz="2399" b="1" noProof="1"/>
          </a:p>
        </p:txBody>
      </p:sp>
      <p:sp>
        <p:nvSpPr>
          <p:cNvPr id="9" name="ZoneTexte 8"/>
          <p:cNvSpPr txBox="1"/>
          <p:nvPr/>
        </p:nvSpPr>
        <p:spPr>
          <a:xfrm>
            <a:off x="1868129" y="1617844"/>
            <a:ext cx="9986734" cy="3784369"/>
          </a:xfrm>
          <a:prstGeom prst="rect">
            <a:avLst/>
          </a:prstGeom>
          <a:noFill/>
        </p:spPr>
        <p:txBody>
          <a:bodyPr wrap="square" rtlCol="0">
            <a:spAutoFit/>
          </a:bodyPr>
          <a:lstStyle/>
          <a:p>
            <a:endParaRPr lang="fr-FR" sz="2399" dirty="0"/>
          </a:p>
          <a:p>
            <a:r>
              <a:rPr lang="fr-FR" sz="2399" dirty="0"/>
              <a:t>Elle se subdivise en:</a:t>
            </a:r>
          </a:p>
          <a:p>
            <a:pPr>
              <a:buFont typeface="Arial" pitchFamily="34" charset="0"/>
              <a:buChar char="•"/>
            </a:pPr>
            <a:endParaRPr lang="fr-FR" sz="2399" dirty="0"/>
          </a:p>
          <a:p>
            <a:pPr lvl="1">
              <a:buFont typeface="Arial" pitchFamily="34" charset="0"/>
              <a:buChar char="•"/>
            </a:pPr>
            <a:r>
              <a:rPr lang="fr-FR" sz="2399" dirty="0"/>
              <a:t> Répétabilité,</a:t>
            </a:r>
          </a:p>
          <a:p>
            <a:pPr lvl="1">
              <a:buFont typeface="Arial" pitchFamily="34" charset="0"/>
              <a:buChar char="•"/>
            </a:pPr>
            <a:r>
              <a:rPr lang="fr-FR" sz="2399" dirty="0"/>
              <a:t> Fidélité intermédiaire </a:t>
            </a:r>
          </a:p>
          <a:p>
            <a:pPr lvl="1">
              <a:buFont typeface="Arial" pitchFamily="34" charset="0"/>
              <a:buChar char="•"/>
            </a:pPr>
            <a:r>
              <a:rPr lang="fr-FR" sz="2399" dirty="0"/>
              <a:t> Reproductibilité.</a:t>
            </a:r>
          </a:p>
          <a:p>
            <a:pPr>
              <a:buFont typeface="Arial" pitchFamily="34" charset="0"/>
              <a:buChar char="•"/>
            </a:pPr>
            <a:endParaRPr lang="fr-FR" sz="2399" dirty="0"/>
          </a:p>
          <a:p>
            <a:pPr algn="ctr"/>
            <a:r>
              <a:rPr lang="fr-FR" sz="2399" i="1" u="sng" dirty="0"/>
              <a:t>La fidélité est un écart-type d’une série de données</a:t>
            </a:r>
          </a:p>
          <a:p>
            <a:pPr>
              <a:buFont typeface="Arial" pitchFamily="34" charset="0"/>
              <a:buChar char="•"/>
            </a:pPr>
            <a:endParaRPr lang="fr-FR" sz="2399" dirty="0"/>
          </a:p>
          <a:p>
            <a:endParaRPr lang="fr-FR" sz="2399" dirty="0"/>
          </a:p>
        </p:txBody>
      </p:sp>
      <p:sp>
        <p:nvSpPr>
          <p:cNvPr id="5" name="_h1"/>
          <p:cNvSpPr txBox="1">
            <a:spLocks noChangeArrowheads="1"/>
          </p:cNvSpPr>
          <p:nvPr/>
        </p:nvSpPr>
        <p:spPr bwMode="gray">
          <a:xfrm rot="16200000">
            <a:off x="-1479677" y="2135476"/>
            <a:ext cx="4319147" cy="1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2" tIns="60941" rIns="121882" bIns="60941"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sz="4265" kern="0" dirty="0">
                <a:solidFill>
                  <a:schemeClr val="tx1"/>
                </a:solidFill>
              </a:rPr>
              <a:t>Fidélité</a:t>
            </a:r>
            <a:endParaRPr lang="en-US" sz="4265" kern="0" noProof="1">
              <a:solidFill>
                <a:srgbClr val="FF0000"/>
              </a:solidFill>
            </a:endParaRPr>
          </a:p>
        </p:txBody>
      </p:sp>
    </p:spTree>
    <p:extLst>
      <p:ext uri="{BB962C8B-B14F-4D97-AF65-F5344CB8AC3E}">
        <p14:creationId xmlns:p14="http://schemas.microsoft.com/office/powerpoint/2010/main" val="3649745227"/>
      </p:ext>
    </p:extLst>
  </p:cSld>
  <p:clrMapOvr>
    <a:masterClrMapping/>
  </p:clrMapOv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3115</Words>
  <Application>Microsoft Office PowerPoint</Application>
  <PresentationFormat>Grand écran</PresentationFormat>
  <Paragraphs>413</Paragraphs>
  <Slides>55</Slides>
  <Notes>43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55</vt:i4>
      </vt:variant>
    </vt:vector>
  </HeadingPairs>
  <TitlesOfParts>
    <vt:vector size="62" baseType="lpstr">
      <vt:lpstr>Arial</vt:lpstr>
      <vt:lpstr>Calibri</vt:lpstr>
      <vt:lpstr>Calibri Light</vt:lpstr>
      <vt:lpstr>Cambria Math</vt:lpstr>
      <vt:lpstr>Verdana</vt:lpstr>
      <vt:lpstr>Wingdings</vt:lpstr>
      <vt:lpstr>Thème Office</vt:lpstr>
      <vt:lpstr>Présentation PowerPoint</vt:lpstr>
      <vt:lpstr>LES CRITÈRES DE VALIDATION D’UNE MÉTHODES D’ANALYSE</vt:lpstr>
      <vt:lpstr>Les critères de validation d’une méthodes d’analyse</vt:lpstr>
      <vt:lpstr>Applicabilité (praticabilité)</vt:lpstr>
      <vt:lpstr>Sélectivité / Spécificité</vt:lpstr>
      <vt:lpstr>Courbe d’étalonnage (Fonction d’étalonnage)</vt:lpstr>
      <vt:lpstr>Linéarité</vt:lpstr>
      <vt:lpstr>DEFINITIONS</vt:lpstr>
      <vt:lpstr>Fidélité</vt:lpstr>
      <vt:lpstr>DEFINITIONS</vt:lpstr>
      <vt:lpstr>Répétabilité cas de la norme AFNOR: 148 </vt:lpstr>
      <vt:lpstr>Définition: Fidélité intermédiaire</vt:lpstr>
      <vt:lpstr>Fidélité intermédiaire</vt:lpstr>
      <vt:lpstr>Présentation PowerPoint</vt:lpstr>
      <vt:lpstr>Présentation PowerPoint</vt:lpstr>
      <vt:lpstr>Conditions pour une expérience de fidélité  Recrutement des laboratoires</vt:lpstr>
      <vt:lpstr>Estimations de l’ecart-type</vt:lpstr>
      <vt:lpstr>DEFINITION: Justesse</vt:lpstr>
      <vt:lpstr>DEFINITION: Justesse</vt:lpstr>
      <vt:lpstr>Justesse</vt:lpstr>
      <vt:lpstr>Justesse</vt:lpstr>
      <vt:lpstr>Justesse</vt:lpstr>
      <vt:lpstr>Justesse</vt:lpstr>
      <vt:lpstr>Fidélité / justesse</vt:lpstr>
      <vt:lpstr>Exactitude, exactitude relative</vt:lpstr>
      <vt:lpstr>Calcul de l’exactitude</vt:lpstr>
      <vt:lpstr>Limite de décision (limite d’acceptabilité)</vt:lpstr>
      <vt:lpstr>Calcul de l’exactitude a partir de l’objet d’essai</vt:lpstr>
      <vt:lpstr>Calcul de l’exactitude a partir de l’objet d’essai</vt:lpstr>
      <vt:lpstr>Calcul de l’exactitude réalisant 2 essais en répétabilité</vt:lpstr>
      <vt:lpstr>Calcul de l’exactitude réalisant 2 essais en répétabilité</vt:lpstr>
      <vt:lpstr>Limite de détermination</vt:lpstr>
      <vt:lpstr>Définition: Robustesse </vt:lpstr>
      <vt:lpstr>Définition: L’incertitude de mesure</vt:lpstr>
      <vt:lpstr>Contenu d’une méthode non normalisée</vt:lpstr>
      <vt:lpstr>Contenu d’une méthode non normalisée</vt:lpstr>
      <vt:lpstr>Contenu d’une méthode non normalisée       –Suite-</vt:lpstr>
      <vt:lpstr>LE PLAN D’EXPERIENCE</vt:lpstr>
      <vt:lpstr>Plan d’expérience</vt:lpstr>
      <vt:lpstr>Conditions pour une expérience de fidélité  Schéma de l’expérience </vt:lpstr>
      <vt:lpstr>Conditions pour une expérience de fidélité  Schéma de l’expérience </vt:lpstr>
      <vt:lpstr>Conditions pour une expérience de fidélité  Schéma de l’expérience</vt:lpstr>
      <vt:lpstr>Conditions pour une expérience de fidélité  Schéma de l’expérience </vt:lpstr>
      <vt:lpstr>Conditions pour une expérience de fidélité  Schéma de l’expérience </vt:lpstr>
      <vt:lpstr>Les données dans une expérience de fidélité  </vt:lpstr>
      <vt:lpstr>Les données dans une expérience de fidélité  </vt:lpstr>
      <vt:lpstr>Les données dans une expérience de fidélité  </vt:lpstr>
      <vt:lpstr>Les données dans une expérience de fidélité  </vt:lpstr>
      <vt:lpstr>TEST DE GRUBBS ET COCHRAN</vt:lpstr>
      <vt:lpstr>TEST DE GRUBBS ET COCHRAN</vt:lpstr>
      <vt:lpstr>TEST DE GRUBBS ET COCHRAN</vt:lpstr>
      <vt:lpstr>TEST DE GRUBBS ET COCHRAN</vt:lpstr>
      <vt:lpstr>TEST DE GRUBBS ET COCHRAN</vt:lpstr>
      <vt:lpstr>TEST DE GRUBBS ET COCHRAN</vt:lpstr>
      <vt:lpstr>Les données dans une expérience de fidélité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KHAOUANI FATIMA</dc:creator>
  <cp:lastModifiedBy>KHAOUANI FATIMA</cp:lastModifiedBy>
  <cp:revision>1</cp:revision>
  <dcterms:created xsi:type="dcterms:W3CDTF">2024-12-10T15:53:37Z</dcterms:created>
  <dcterms:modified xsi:type="dcterms:W3CDTF">2024-12-10T15:53:53Z</dcterms:modified>
</cp:coreProperties>
</file>