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3"/>
  </p:notesMasterIdLst>
  <p:sldIdLst>
    <p:sldId id="258" r:id="rId2"/>
    <p:sldId id="272" r:id="rId3"/>
    <p:sldId id="295" r:id="rId4"/>
    <p:sldId id="292" r:id="rId5"/>
    <p:sldId id="273" r:id="rId6"/>
    <p:sldId id="296" r:id="rId7"/>
    <p:sldId id="297" r:id="rId8"/>
    <p:sldId id="298" r:id="rId9"/>
    <p:sldId id="274" r:id="rId10"/>
    <p:sldId id="299" r:id="rId11"/>
    <p:sldId id="300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D6A6"/>
    <a:srgbClr val="F93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1F5C8C-DC3E-4C71-A0DB-14E8D6E6458A}" type="doc">
      <dgm:prSet loTypeId="urn:microsoft.com/office/officeart/2005/8/layout/cycle1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6755C80D-2486-42AA-AFCF-5EC99145BBFD}">
      <dgm:prSet phldrT="[Texte]"/>
      <dgm:spPr/>
      <dgm:t>
        <a:bodyPr/>
        <a:lstStyle/>
        <a:p>
          <a:r>
            <a:rPr lang="fr-FR" dirty="0" smtClean="0"/>
            <a:t>Microorganisme 1</a:t>
          </a:r>
          <a:endParaRPr lang="fr-FR" dirty="0"/>
        </a:p>
      </dgm:t>
    </dgm:pt>
    <dgm:pt modelId="{C5F4AA93-5D66-4474-A636-9D21F8440D22}" type="parTrans" cxnId="{DB969E29-13E4-48AB-8B3D-BB6CE3B4C107}">
      <dgm:prSet/>
      <dgm:spPr/>
      <dgm:t>
        <a:bodyPr/>
        <a:lstStyle/>
        <a:p>
          <a:endParaRPr lang="fr-FR"/>
        </a:p>
      </dgm:t>
    </dgm:pt>
    <dgm:pt modelId="{300ACEF2-F3A4-4EC0-BCA8-EE797DC36658}" type="sibTrans" cxnId="{DB969E29-13E4-48AB-8B3D-BB6CE3B4C107}">
      <dgm:prSet/>
      <dgm:spPr/>
      <dgm:t>
        <a:bodyPr/>
        <a:lstStyle/>
        <a:p>
          <a:endParaRPr lang="fr-FR"/>
        </a:p>
      </dgm:t>
    </dgm:pt>
    <dgm:pt modelId="{395D1DFC-20DE-41C3-9EE7-8C7833CEAC1A}">
      <dgm:prSet phldrT="[Texte]"/>
      <dgm:spPr/>
      <dgm:t>
        <a:bodyPr/>
        <a:lstStyle/>
        <a:p>
          <a:r>
            <a:rPr lang="fr-FR" dirty="0" smtClean="0"/>
            <a:t>Microorganisme 2</a:t>
          </a:r>
          <a:endParaRPr lang="fr-FR" dirty="0"/>
        </a:p>
      </dgm:t>
    </dgm:pt>
    <dgm:pt modelId="{1D9F9B56-4060-4521-A60A-2A079E511FD3}" type="parTrans" cxnId="{6932E2B8-4451-445D-BC4B-9A12CE4FA76A}">
      <dgm:prSet/>
      <dgm:spPr/>
      <dgm:t>
        <a:bodyPr/>
        <a:lstStyle/>
        <a:p>
          <a:endParaRPr lang="fr-FR"/>
        </a:p>
      </dgm:t>
    </dgm:pt>
    <dgm:pt modelId="{EEFA8E4D-875A-4B54-8A55-3462D37B4CB9}" type="sibTrans" cxnId="{6932E2B8-4451-445D-BC4B-9A12CE4FA76A}">
      <dgm:prSet/>
      <dgm:spPr/>
      <dgm:t>
        <a:bodyPr/>
        <a:lstStyle/>
        <a:p>
          <a:endParaRPr lang="fr-FR"/>
        </a:p>
      </dgm:t>
    </dgm:pt>
    <dgm:pt modelId="{2050775D-6359-4182-B171-0525B40E80EC}" type="pres">
      <dgm:prSet presAssocID="{D01F5C8C-DC3E-4C71-A0DB-14E8D6E645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0D00C4F-DB81-42F8-8B1B-44D82B37BB0F}" type="pres">
      <dgm:prSet presAssocID="{6755C80D-2486-42AA-AFCF-5EC99145BBFD}" presName="dummy" presStyleCnt="0"/>
      <dgm:spPr/>
    </dgm:pt>
    <dgm:pt modelId="{0A635AE6-237E-4269-AE09-C581305154B7}" type="pres">
      <dgm:prSet presAssocID="{6755C80D-2486-42AA-AFCF-5EC99145BBFD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2443EA-0E5A-41DE-9340-DABA905AB691}" type="pres">
      <dgm:prSet presAssocID="{300ACEF2-F3A4-4EC0-BCA8-EE797DC36658}" presName="sibTrans" presStyleLbl="node1" presStyleIdx="0" presStyleCnt="2"/>
      <dgm:spPr/>
      <dgm:t>
        <a:bodyPr/>
        <a:lstStyle/>
        <a:p>
          <a:endParaRPr lang="fr-FR"/>
        </a:p>
      </dgm:t>
    </dgm:pt>
    <dgm:pt modelId="{516624E2-ED51-4648-90D6-D2132E2F18C2}" type="pres">
      <dgm:prSet presAssocID="{395D1DFC-20DE-41C3-9EE7-8C7833CEAC1A}" presName="dummy" presStyleCnt="0"/>
      <dgm:spPr/>
    </dgm:pt>
    <dgm:pt modelId="{DFACBA1F-BE3E-4709-B882-409E9B94496C}" type="pres">
      <dgm:prSet presAssocID="{395D1DFC-20DE-41C3-9EE7-8C7833CEAC1A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7939FC-429B-4E39-BA7D-85896A2C2349}" type="pres">
      <dgm:prSet presAssocID="{EEFA8E4D-875A-4B54-8A55-3462D37B4CB9}" presName="sibTrans" presStyleLbl="node1" presStyleIdx="1" presStyleCnt="2"/>
      <dgm:spPr/>
      <dgm:t>
        <a:bodyPr/>
        <a:lstStyle/>
        <a:p>
          <a:endParaRPr lang="fr-FR"/>
        </a:p>
      </dgm:t>
    </dgm:pt>
  </dgm:ptLst>
  <dgm:cxnLst>
    <dgm:cxn modelId="{CC652DCD-8749-4DB7-AAD0-7B67FB7AB3CD}" type="presOf" srcId="{300ACEF2-F3A4-4EC0-BCA8-EE797DC36658}" destId="{D92443EA-0E5A-41DE-9340-DABA905AB691}" srcOrd="0" destOrd="0" presId="urn:microsoft.com/office/officeart/2005/8/layout/cycle1"/>
    <dgm:cxn modelId="{D1562F90-839E-4C33-881A-4FDAC2186A6A}" type="presOf" srcId="{EEFA8E4D-875A-4B54-8A55-3462D37B4CB9}" destId="{117939FC-429B-4E39-BA7D-85896A2C2349}" srcOrd="0" destOrd="0" presId="urn:microsoft.com/office/officeart/2005/8/layout/cycle1"/>
    <dgm:cxn modelId="{0F309CD6-D8AB-4CD6-9D4D-410A703183B8}" type="presOf" srcId="{6755C80D-2486-42AA-AFCF-5EC99145BBFD}" destId="{0A635AE6-237E-4269-AE09-C581305154B7}" srcOrd="0" destOrd="0" presId="urn:microsoft.com/office/officeart/2005/8/layout/cycle1"/>
    <dgm:cxn modelId="{12CFBC1D-9A7B-4F5E-9EDA-272C37BE4558}" type="presOf" srcId="{395D1DFC-20DE-41C3-9EE7-8C7833CEAC1A}" destId="{DFACBA1F-BE3E-4709-B882-409E9B94496C}" srcOrd="0" destOrd="0" presId="urn:microsoft.com/office/officeart/2005/8/layout/cycle1"/>
    <dgm:cxn modelId="{DB969E29-13E4-48AB-8B3D-BB6CE3B4C107}" srcId="{D01F5C8C-DC3E-4C71-A0DB-14E8D6E6458A}" destId="{6755C80D-2486-42AA-AFCF-5EC99145BBFD}" srcOrd="0" destOrd="0" parTransId="{C5F4AA93-5D66-4474-A636-9D21F8440D22}" sibTransId="{300ACEF2-F3A4-4EC0-BCA8-EE797DC36658}"/>
    <dgm:cxn modelId="{B55815FF-4191-4D06-B34A-B49296DF1543}" type="presOf" srcId="{D01F5C8C-DC3E-4C71-A0DB-14E8D6E6458A}" destId="{2050775D-6359-4182-B171-0525B40E80EC}" srcOrd="0" destOrd="0" presId="urn:microsoft.com/office/officeart/2005/8/layout/cycle1"/>
    <dgm:cxn modelId="{6932E2B8-4451-445D-BC4B-9A12CE4FA76A}" srcId="{D01F5C8C-DC3E-4C71-A0DB-14E8D6E6458A}" destId="{395D1DFC-20DE-41C3-9EE7-8C7833CEAC1A}" srcOrd="1" destOrd="0" parTransId="{1D9F9B56-4060-4521-A60A-2A079E511FD3}" sibTransId="{EEFA8E4D-875A-4B54-8A55-3462D37B4CB9}"/>
    <dgm:cxn modelId="{59E0A575-0203-4329-A925-A3A41A44C2FE}" type="presParOf" srcId="{2050775D-6359-4182-B171-0525B40E80EC}" destId="{D0D00C4F-DB81-42F8-8B1B-44D82B37BB0F}" srcOrd="0" destOrd="0" presId="urn:microsoft.com/office/officeart/2005/8/layout/cycle1"/>
    <dgm:cxn modelId="{EE55CF33-2BF1-437B-A5CE-650A18316B5C}" type="presParOf" srcId="{2050775D-6359-4182-B171-0525B40E80EC}" destId="{0A635AE6-237E-4269-AE09-C581305154B7}" srcOrd="1" destOrd="0" presId="urn:microsoft.com/office/officeart/2005/8/layout/cycle1"/>
    <dgm:cxn modelId="{A9397EE0-B884-44C8-A88F-241E80498CD9}" type="presParOf" srcId="{2050775D-6359-4182-B171-0525B40E80EC}" destId="{D92443EA-0E5A-41DE-9340-DABA905AB691}" srcOrd="2" destOrd="0" presId="urn:microsoft.com/office/officeart/2005/8/layout/cycle1"/>
    <dgm:cxn modelId="{1E7E2783-95E5-4A4C-952C-D31658878A4A}" type="presParOf" srcId="{2050775D-6359-4182-B171-0525B40E80EC}" destId="{516624E2-ED51-4648-90D6-D2132E2F18C2}" srcOrd="3" destOrd="0" presId="urn:microsoft.com/office/officeart/2005/8/layout/cycle1"/>
    <dgm:cxn modelId="{17AAAC04-C888-4A6E-9B94-5F62E2C134C4}" type="presParOf" srcId="{2050775D-6359-4182-B171-0525B40E80EC}" destId="{DFACBA1F-BE3E-4709-B882-409E9B94496C}" srcOrd="4" destOrd="0" presId="urn:microsoft.com/office/officeart/2005/8/layout/cycle1"/>
    <dgm:cxn modelId="{417425F4-85DE-40AB-B8CC-1214D5002817}" type="presParOf" srcId="{2050775D-6359-4182-B171-0525B40E80EC}" destId="{117939FC-429B-4E39-BA7D-85896A2C2349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1F5C8C-DC3E-4C71-A0DB-14E8D6E6458A}" type="doc">
      <dgm:prSet loTypeId="urn:microsoft.com/office/officeart/2005/8/layout/cycle5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6755C80D-2486-42AA-AFCF-5EC99145BBFD}">
      <dgm:prSet phldrT="[Texte]"/>
      <dgm:spPr/>
      <dgm:t>
        <a:bodyPr/>
        <a:lstStyle/>
        <a:p>
          <a:r>
            <a:rPr lang="fr-FR" dirty="0" smtClean="0"/>
            <a:t>Microorganisme 1</a:t>
          </a:r>
          <a:endParaRPr lang="fr-FR" dirty="0"/>
        </a:p>
      </dgm:t>
    </dgm:pt>
    <dgm:pt modelId="{C5F4AA93-5D66-4474-A636-9D21F8440D22}" type="parTrans" cxnId="{DB969E29-13E4-48AB-8B3D-BB6CE3B4C107}">
      <dgm:prSet/>
      <dgm:spPr/>
      <dgm:t>
        <a:bodyPr/>
        <a:lstStyle/>
        <a:p>
          <a:endParaRPr lang="fr-FR"/>
        </a:p>
      </dgm:t>
    </dgm:pt>
    <dgm:pt modelId="{300ACEF2-F3A4-4EC0-BCA8-EE797DC36658}" type="sibTrans" cxnId="{DB969E29-13E4-48AB-8B3D-BB6CE3B4C107}">
      <dgm:prSet/>
      <dgm:spPr/>
      <dgm:t>
        <a:bodyPr/>
        <a:lstStyle/>
        <a:p>
          <a:endParaRPr lang="fr-FR"/>
        </a:p>
      </dgm:t>
    </dgm:pt>
    <dgm:pt modelId="{395D1DFC-20DE-41C3-9EE7-8C7833CEAC1A}">
      <dgm:prSet phldrT="[Texte]"/>
      <dgm:spPr/>
      <dgm:t>
        <a:bodyPr/>
        <a:lstStyle/>
        <a:p>
          <a:r>
            <a:rPr lang="fr-FR" dirty="0" smtClean="0"/>
            <a:t>Microorganisme 2</a:t>
          </a:r>
          <a:endParaRPr lang="fr-FR" dirty="0"/>
        </a:p>
      </dgm:t>
    </dgm:pt>
    <dgm:pt modelId="{1D9F9B56-4060-4521-A60A-2A079E511FD3}" type="parTrans" cxnId="{6932E2B8-4451-445D-BC4B-9A12CE4FA76A}">
      <dgm:prSet/>
      <dgm:spPr/>
      <dgm:t>
        <a:bodyPr/>
        <a:lstStyle/>
        <a:p>
          <a:endParaRPr lang="fr-FR"/>
        </a:p>
      </dgm:t>
    </dgm:pt>
    <dgm:pt modelId="{EEFA8E4D-875A-4B54-8A55-3462D37B4CB9}" type="sibTrans" cxnId="{6932E2B8-4451-445D-BC4B-9A12CE4FA76A}">
      <dgm:prSet/>
      <dgm:spPr/>
      <dgm:t>
        <a:bodyPr/>
        <a:lstStyle/>
        <a:p>
          <a:endParaRPr lang="fr-FR"/>
        </a:p>
      </dgm:t>
    </dgm:pt>
    <dgm:pt modelId="{95BD41BF-751B-4FA9-BB72-B39BAE0EE598}" type="pres">
      <dgm:prSet presAssocID="{D01F5C8C-DC3E-4C71-A0DB-14E8D6E645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585B695-F426-45FF-B5B6-570583B30FF7}" type="pres">
      <dgm:prSet presAssocID="{6755C80D-2486-42AA-AFCF-5EC99145BBF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87001F-7538-45DC-9154-36765B709826}" type="pres">
      <dgm:prSet presAssocID="{6755C80D-2486-42AA-AFCF-5EC99145BBFD}" presName="spNode" presStyleCnt="0"/>
      <dgm:spPr/>
    </dgm:pt>
    <dgm:pt modelId="{CD0731FA-E269-4B4B-BC16-1ECD6D1AA2BB}" type="pres">
      <dgm:prSet presAssocID="{300ACEF2-F3A4-4EC0-BCA8-EE797DC36658}" presName="sibTrans" presStyleLbl="sibTrans1D1" presStyleIdx="0" presStyleCnt="2"/>
      <dgm:spPr/>
      <dgm:t>
        <a:bodyPr/>
        <a:lstStyle/>
        <a:p>
          <a:endParaRPr lang="fr-FR"/>
        </a:p>
      </dgm:t>
    </dgm:pt>
    <dgm:pt modelId="{6E6730F2-1CC6-453F-9F7E-E9D0124A89E7}" type="pres">
      <dgm:prSet presAssocID="{395D1DFC-20DE-41C3-9EE7-8C7833CEAC1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C4F8AF-46B5-484A-ABD8-4C2B01D9E9C2}" type="pres">
      <dgm:prSet presAssocID="{395D1DFC-20DE-41C3-9EE7-8C7833CEAC1A}" presName="spNode" presStyleCnt="0"/>
      <dgm:spPr/>
    </dgm:pt>
    <dgm:pt modelId="{74F6E8C3-5AE5-4535-A0AD-39C3036C0E67}" type="pres">
      <dgm:prSet presAssocID="{EEFA8E4D-875A-4B54-8A55-3462D37B4CB9}" presName="sibTrans" presStyleLbl="sibTrans1D1" presStyleIdx="1" presStyleCnt="2"/>
      <dgm:spPr/>
      <dgm:t>
        <a:bodyPr/>
        <a:lstStyle/>
        <a:p>
          <a:endParaRPr lang="fr-FR"/>
        </a:p>
      </dgm:t>
    </dgm:pt>
  </dgm:ptLst>
  <dgm:cxnLst>
    <dgm:cxn modelId="{753B771F-B903-47E3-BD8D-6FC4D8539466}" type="presOf" srcId="{EEFA8E4D-875A-4B54-8A55-3462D37B4CB9}" destId="{74F6E8C3-5AE5-4535-A0AD-39C3036C0E67}" srcOrd="0" destOrd="0" presId="urn:microsoft.com/office/officeart/2005/8/layout/cycle5"/>
    <dgm:cxn modelId="{8A680A91-4D12-4955-B477-AEE54DE01EE4}" type="presOf" srcId="{395D1DFC-20DE-41C3-9EE7-8C7833CEAC1A}" destId="{6E6730F2-1CC6-453F-9F7E-E9D0124A89E7}" srcOrd="0" destOrd="0" presId="urn:microsoft.com/office/officeart/2005/8/layout/cycle5"/>
    <dgm:cxn modelId="{C336F5BC-6382-4CC7-AC5D-9968523243C4}" type="presOf" srcId="{D01F5C8C-DC3E-4C71-A0DB-14E8D6E6458A}" destId="{95BD41BF-751B-4FA9-BB72-B39BAE0EE598}" srcOrd="0" destOrd="0" presId="urn:microsoft.com/office/officeart/2005/8/layout/cycle5"/>
    <dgm:cxn modelId="{DB969E29-13E4-48AB-8B3D-BB6CE3B4C107}" srcId="{D01F5C8C-DC3E-4C71-A0DB-14E8D6E6458A}" destId="{6755C80D-2486-42AA-AFCF-5EC99145BBFD}" srcOrd="0" destOrd="0" parTransId="{C5F4AA93-5D66-4474-A636-9D21F8440D22}" sibTransId="{300ACEF2-F3A4-4EC0-BCA8-EE797DC36658}"/>
    <dgm:cxn modelId="{59D1C267-4168-4CCC-ABA7-8D4BEABD12C9}" type="presOf" srcId="{6755C80D-2486-42AA-AFCF-5EC99145BBFD}" destId="{F585B695-F426-45FF-B5B6-570583B30FF7}" srcOrd="0" destOrd="0" presId="urn:microsoft.com/office/officeart/2005/8/layout/cycle5"/>
    <dgm:cxn modelId="{1C0CCEFB-68FF-4524-B5E7-003E58EA1C12}" type="presOf" srcId="{300ACEF2-F3A4-4EC0-BCA8-EE797DC36658}" destId="{CD0731FA-E269-4B4B-BC16-1ECD6D1AA2BB}" srcOrd="0" destOrd="0" presId="urn:microsoft.com/office/officeart/2005/8/layout/cycle5"/>
    <dgm:cxn modelId="{6932E2B8-4451-445D-BC4B-9A12CE4FA76A}" srcId="{D01F5C8C-DC3E-4C71-A0DB-14E8D6E6458A}" destId="{395D1DFC-20DE-41C3-9EE7-8C7833CEAC1A}" srcOrd="1" destOrd="0" parTransId="{1D9F9B56-4060-4521-A60A-2A079E511FD3}" sibTransId="{EEFA8E4D-875A-4B54-8A55-3462D37B4CB9}"/>
    <dgm:cxn modelId="{F8D2A05E-6424-43BE-9E63-33ECA1B72FD5}" type="presParOf" srcId="{95BD41BF-751B-4FA9-BB72-B39BAE0EE598}" destId="{F585B695-F426-45FF-B5B6-570583B30FF7}" srcOrd="0" destOrd="0" presId="urn:microsoft.com/office/officeart/2005/8/layout/cycle5"/>
    <dgm:cxn modelId="{BECA102F-9D35-45C1-B4ED-E8A08628A090}" type="presParOf" srcId="{95BD41BF-751B-4FA9-BB72-B39BAE0EE598}" destId="{3987001F-7538-45DC-9154-36765B709826}" srcOrd="1" destOrd="0" presId="urn:microsoft.com/office/officeart/2005/8/layout/cycle5"/>
    <dgm:cxn modelId="{154C78C0-3C23-4A3D-9934-EA303C99AF01}" type="presParOf" srcId="{95BD41BF-751B-4FA9-BB72-B39BAE0EE598}" destId="{CD0731FA-E269-4B4B-BC16-1ECD6D1AA2BB}" srcOrd="2" destOrd="0" presId="urn:microsoft.com/office/officeart/2005/8/layout/cycle5"/>
    <dgm:cxn modelId="{DC49E573-3814-4B30-857F-866C95D080C3}" type="presParOf" srcId="{95BD41BF-751B-4FA9-BB72-B39BAE0EE598}" destId="{6E6730F2-1CC6-453F-9F7E-E9D0124A89E7}" srcOrd="3" destOrd="0" presId="urn:microsoft.com/office/officeart/2005/8/layout/cycle5"/>
    <dgm:cxn modelId="{75FA8E6E-CA99-498D-95AF-BA3F97EDDBDC}" type="presParOf" srcId="{95BD41BF-751B-4FA9-BB72-B39BAE0EE598}" destId="{EFC4F8AF-46B5-484A-ABD8-4C2B01D9E9C2}" srcOrd="4" destOrd="0" presId="urn:microsoft.com/office/officeart/2005/8/layout/cycle5"/>
    <dgm:cxn modelId="{E51B34C8-F763-4202-89AA-45B8E4C2330E}" type="presParOf" srcId="{95BD41BF-751B-4FA9-BB72-B39BAE0EE598}" destId="{74F6E8C3-5AE5-4535-A0AD-39C3036C0E67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35AE6-237E-4269-AE09-C581305154B7}">
      <dsp:nvSpPr>
        <dsp:cNvPr id="0" name=""/>
        <dsp:cNvSpPr/>
      </dsp:nvSpPr>
      <dsp:spPr>
        <a:xfrm>
          <a:off x="2556648" y="1108037"/>
          <a:ext cx="1563445" cy="1563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Microorganisme 1</a:t>
          </a:r>
          <a:endParaRPr lang="fr-FR" sz="1900" kern="1200" dirty="0"/>
        </a:p>
      </dsp:txBody>
      <dsp:txXfrm>
        <a:off x="2556648" y="1108037"/>
        <a:ext cx="1563445" cy="1563445"/>
      </dsp:txXfrm>
    </dsp:sp>
    <dsp:sp modelId="{D92443EA-0E5A-41DE-9340-DABA905AB691}">
      <dsp:nvSpPr>
        <dsp:cNvPr id="0" name=""/>
        <dsp:cNvSpPr/>
      </dsp:nvSpPr>
      <dsp:spPr>
        <a:xfrm>
          <a:off x="452247" y="281559"/>
          <a:ext cx="3216401" cy="3216401"/>
        </a:xfrm>
        <a:prstGeom prst="circularArrow">
          <a:avLst>
            <a:gd name="adj1" fmla="val 9479"/>
            <a:gd name="adj2" fmla="val 684578"/>
            <a:gd name="adj3" fmla="val 7852612"/>
            <a:gd name="adj4" fmla="val 2262810"/>
            <a:gd name="adj5" fmla="val 11058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CBA1F-BE3E-4709-B882-409E9B94496C}">
      <dsp:nvSpPr>
        <dsp:cNvPr id="0" name=""/>
        <dsp:cNvSpPr/>
      </dsp:nvSpPr>
      <dsp:spPr>
        <a:xfrm>
          <a:off x="802" y="1108037"/>
          <a:ext cx="1563445" cy="1563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Microorganisme 2</a:t>
          </a:r>
          <a:endParaRPr lang="fr-FR" sz="1900" kern="1200" dirty="0"/>
        </a:p>
      </dsp:txBody>
      <dsp:txXfrm>
        <a:off x="802" y="1108037"/>
        <a:ext cx="1563445" cy="1563445"/>
      </dsp:txXfrm>
    </dsp:sp>
    <dsp:sp modelId="{117939FC-429B-4E39-BA7D-85896A2C2349}">
      <dsp:nvSpPr>
        <dsp:cNvPr id="0" name=""/>
        <dsp:cNvSpPr/>
      </dsp:nvSpPr>
      <dsp:spPr>
        <a:xfrm>
          <a:off x="452247" y="281559"/>
          <a:ext cx="3216401" cy="3216401"/>
        </a:xfrm>
        <a:prstGeom prst="circularArrow">
          <a:avLst>
            <a:gd name="adj1" fmla="val 9479"/>
            <a:gd name="adj2" fmla="val 684578"/>
            <a:gd name="adj3" fmla="val 18652612"/>
            <a:gd name="adj4" fmla="val 13062810"/>
            <a:gd name="adj5" fmla="val 11058"/>
          </a:avLst>
        </a:prstGeom>
        <a:solidFill>
          <a:schemeClr val="accent2">
            <a:shade val="80000"/>
            <a:hueOff val="0"/>
            <a:satOff val="0"/>
            <a:lumOff val="173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5B695-F426-45FF-B5B6-570583B30FF7}">
      <dsp:nvSpPr>
        <dsp:cNvPr id="0" name=""/>
        <dsp:cNvSpPr/>
      </dsp:nvSpPr>
      <dsp:spPr>
        <a:xfrm>
          <a:off x="736" y="1333941"/>
          <a:ext cx="2858582" cy="1858078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Microorganisme 1</a:t>
          </a:r>
          <a:endParaRPr lang="fr-FR" sz="3000" kern="1200" dirty="0"/>
        </a:p>
      </dsp:txBody>
      <dsp:txXfrm>
        <a:off x="91440" y="1424645"/>
        <a:ext cx="2677174" cy="1676670"/>
      </dsp:txXfrm>
    </dsp:sp>
    <dsp:sp modelId="{CD0731FA-E269-4B4B-BC16-1ECD6D1AA2BB}">
      <dsp:nvSpPr>
        <dsp:cNvPr id="0" name=""/>
        <dsp:cNvSpPr/>
      </dsp:nvSpPr>
      <dsp:spPr>
        <a:xfrm>
          <a:off x="1430027" y="687681"/>
          <a:ext cx="3150599" cy="3150599"/>
        </a:xfrm>
        <a:custGeom>
          <a:avLst/>
          <a:gdLst/>
          <a:ahLst/>
          <a:cxnLst/>
          <a:rect l="0" t="0" r="0" b="0"/>
          <a:pathLst>
            <a:path>
              <a:moveTo>
                <a:pt x="663834" y="290465"/>
              </a:moveTo>
              <a:arcTo wR="1575299" hR="1575299" stAng="14078880" swAng="4242241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730F2-1CC6-453F-9F7E-E9D0124A89E7}">
      <dsp:nvSpPr>
        <dsp:cNvPr id="0" name=""/>
        <dsp:cNvSpPr/>
      </dsp:nvSpPr>
      <dsp:spPr>
        <a:xfrm>
          <a:off x="3151335" y="1333941"/>
          <a:ext cx="2858582" cy="1858078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173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Microorganisme 2</a:t>
          </a:r>
          <a:endParaRPr lang="fr-FR" sz="3000" kern="1200" dirty="0"/>
        </a:p>
      </dsp:txBody>
      <dsp:txXfrm>
        <a:off x="3242039" y="1424645"/>
        <a:ext cx="2677174" cy="1676670"/>
      </dsp:txXfrm>
    </dsp:sp>
    <dsp:sp modelId="{74F6E8C3-5AE5-4535-A0AD-39C3036C0E67}">
      <dsp:nvSpPr>
        <dsp:cNvPr id="0" name=""/>
        <dsp:cNvSpPr/>
      </dsp:nvSpPr>
      <dsp:spPr>
        <a:xfrm>
          <a:off x="1430027" y="687681"/>
          <a:ext cx="3150599" cy="3150599"/>
        </a:xfrm>
        <a:custGeom>
          <a:avLst/>
          <a:gdLst/>
          <a:ahLst/>
          <a:cxnLst/>
          <a:rect l="0" t="0" r="0" b="0"/>
          <a:pathLst>
            <a:path>
              <a:moveTo>
                <a:pt x="2486765" y="2860134"/>
              </a:moveTo>
              <a:arcTo wR="1575299" hR="1575299" stAng="3278880" swAng="4242241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1389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651F1-01AD-424D-9D11-9AFB6694200D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17550-084A-4DD6-98D3-75E99C31B9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56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7550-084A-4DD6-98D3-75E99C31B9A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31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7440F51-B742-49BB-8716-9B33335F0CD7}" type="datetimeFigureOut">
              <a:rPr lang="fr-FR" smtClean="0">
                <a:solidFill>
                  <a:srgbClr val="D6ECFF"/>
                </a:solidFill>
              </a:rPr>
              <a:pPr/>
              <a:t>12/05/2020</a:t>
            </a:fld>
            <a:endParaRPr lang="fr-FR" dirty="0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558E-395C-475D-A5A5-6D8AB4449DA8}" type="slidenum">
              <a:rPr lang="fr-FR" smtClean="0">
                <a:solidFill>
                  <a:srgbClr val="D6ECFF"/>
                </a:solidFill>
              </a:rPr>
              <a:pPr/>
              <a:t>‹N°›</a:t>
            </a:fld>
            <a:endParaRPr lang="fr-FR" dirty="0">
              <a:solidFill>
                <a:srgbClr val="D6EC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84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0F51-B742-49BB-8716-9B33335F0CD7}" type="datetimeFigureOut">
              <a:rPr lang="fr-FR" smtClean="0">
                <a:solidFill>
                  <a:srgbClr val="D6ECFF"/>
                </a:solidFill>
              </a:rPr>
              <a:pPr/>
              <a:t>12/05/2020</a:t>
            </a:fld>
            <a:endParaRPr lang="fr-FR" dirty="0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558E-395C-475D-A5A5-6D8AB4449DA8}" type="slidenum">
              <a:rPr lang="fr-FR" smtClean="0">
                <a:solidFill>
                  <a:srgbClr val="D6ECFF"/>
                </a:solidFill>
              </a:rPr>
              <a:pPr/>
              <a:t>‹N°›</a:t>
            </a:fld>
            <a:endParaRPr lang="fr-FR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0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0F51-B742-49BB-8716-9B33335F0CD7}" type="datetimeFigureOut">
              <a:rPr lang="fr-FR" smtClean="0">
                <a:solidFill>
                  <a:srgbClr val="D6ECFF"/>
                </a:solidFill>
              </a:rPr>
              <a:pPr/>
              <a:t>12/05/2020</a:t>
            </a:fld>
            <a:endParaRPr lang="fr-FR" dirty="0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558E-395C-475D-A5A5-6D8AB4449DA8}" type="slidenum">
              <a:rPr lang="fr-FR" smtClean="0">
                <a:solidFill>
                  <a:srgbClr val="D6ECFF"/>
                </a:solidFill>
              </a:rPr>
              <a:pPr/>
              <a:t>‹N°›</a:t>
            </a:fld>
            <a:endParaRPr lang="fr-FR" dirty="0">
              <a:solidFill>
                <a:srgbClr val="D6EC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16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0F51-B742-49BB-8716-9B33335F0CD7}" type="datetimeFigureOut">
              <a:rPr lang="fr-FR" smtClean="0">
                <a:solidFill>
                  <a:srgbClr val="D6ECFF"/>
                </a:solidFill>
              </a:rPr>
              <a:pPr/>
              <a:t>12/05/2020</a:t>
            </a:fld>
            <a:endParaRPr lang="fr-FR" dirty="0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558E-395C-475D-A5A5-6D8AB4449DA8}" type="slidenum">
              <a:rPr lang="fr-FR" smtClean="0">
                <a:solidFill>
                  <a:srgbClr val="D6ECFF"/>
                </a:solidFill>
              </a:rPr>
              <a:pPr/>
              <a:t>‹N°›</a:t>
            </a:fld>
            <a:endParaRPr lang="fr-FR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0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0F51-B742-49BB-8716-9B33335F0CD7}" type="datetimeFigureOut">
              <a:rPr lang="fr-FR" smtClean="0">
                <a:solidFill>
                  <a:srgbClr val="D6ECFF"/>
                </a:solidFill>
              </a:rPr>
              <a:pPr/>
              <a:t>12/05/2020</a:t>
            </a:fld>
            <a:endParaRPr lang="fr-FR" dirty="0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558E-395C-475D-A5A5-6D8AB4449DA8}" type="slidenum">
              <a:rPr lang="fr-FR" smtClean="0">
                <a:solidFill>
                  <a:srgbClr val="D6ECFF"/>
                </a:solidFill>
              </a:rPr>
              <a:pPr/>
              <a:t>‹N°›</a:t>
            </a:fld>
            <a:endParaRPr lang="fr-FR" dirty="0">
              <a:solidFill>
                <a:srgbClr val="D6EC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25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0F51-B742-49BB-8716-9B33335F0CD7}" type="datetimeFigureOut">
              <a:rPr lang="fr-FR" smtClean="0">
                <a:solidFill>
                  <a:srgbClr val="D6ECFF"/>
                </a:solidFill>
              </a:rPr>
              <a:pPr/>
              <a:t>12/05/2020</a:t>
            </a:fld>
            <a:endParaRPr lang="fr-FR" dirty="0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558E-395C-475D-A5A5-6D8AB4449DA8}" type="slidenum">
              <a:rPr lang="fr-FR" smtClean="0">
                <a:solidFill>
                  <a:srgbClr val="D6ECFF"/>
                </a:solidFill>
              </a:rPr>
              <a:pPr/>
              <a:t>‹N°›</a:t>
            </a:fld>
            <a:endParaRPr lang="fr-FR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0F51-B742-49BB-8716-9B33335F0CD7}" type="datetimeFigureOut">
              <a:rPr lang="fr-FR" smtClean="0">
                <a:solidFill>
                  <a:srgbClr val="D6ECFF"/>
                </a:solidFill>
              </a:rPr>
              <a:pPr/>
              <a:t>12/05/2020</a:t>
            </a:fld>
            <a:endParaRPr lang="fr-FR" dirty="0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558E-395C-475D-A5A5-6D8AB4449DA8}" type="slidenum">
              <a:rPr lang="fr-FR" smtClean="0">
                <a:solidFill>
                  <a:srgbClr val="D6ECFF"/>
                </a:solidFill>
              </a:rPr>
              <a:pPr/>
              <a:t>‹N°›</a:t>
            </a:fld>
            <a:endParaRPr lang="fr-FR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7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0F51-B742-49BB-8716-9B33335F0CD7}" type="datetimeFigureOut">
              <a:rPr lang="fr-FR" smtClean="0">
                <a:solidFill>
                  <a:srgbClr val="D6ECFF"/>
                </a:solidFill>
              </a:rPr>
              <a:pPr/>
              <a:t>12/05/2020</a:t>
            </a:fld>
            <a:endParaRPr lang="fr-FR" dirty="0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558E-395C-475D-A5A5-6D8AB4449DA8}" type="slidenum">
              <a:rPr lang="fr-FR" smtClean="0">
                <a:solidFill>
                  <a:srgbClr val="D6ECFF"/>
                </a:solidFill>
              </a:rPr>
              <a:pPr/>
              <a:t>‹N°›</a:t>
            </a:fld>
            <a:endParaRPr lang="fr-FR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3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0F51-B742-49BB-8716-9B33335F0CD7}" type="datetimeFigureOut">
              <a:rPr lang="fr-FR" smtClean="0">
                <a:solidFill>
                  <a:srgbClr val="D6ECFF"/>
                </a:solidFill>
              </a:rPr>
              <a:pPr/>
              <a:t>12/05/2020</a:t>
            </a:fld>
            <a:endParaRPr lang="fr-FR" dirty="0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558E-395C-475D-A5A5-6D8AB4449DA8}" type="slidenum">
              <a:rPr lang="fr-FR" smtClean="0">
                <a:solidFill>
                  <a:srgbClr val="D6ECFF"/>
                </a:solidFill>
              </a:rPr>
              <a:pPr/>
              <a:t>‹N°›</a:t>
            </a:fld>
            <a:endParaRPr lang="fr-FR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3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0F51-B742-49BB-8716-9B33335F0CD7}" type="datetimeFigureOut">
              <a:rPr lang="fr-FR" smtClean="0">
                <a:solidFill>
                  <a:srgbClr val="D6ECFF"/>
                </a:solidFill>
              </a:rPr>
              <a:pPr/>
              <a:t>12/05/2020</a:t>
            </a:fld>
            <a:endParaRPr lang="fr-FR" dirty="0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558E-395C-475D-A5A5-6D8AB4449DA8}" type="slidenum">
              <a:rPr lang="fr-FR" smtClean="0">
                <a:solidFill>
                  <a:srgbClr val="D6ECFF"/>
                </a:solidFill>
              </a:rPr>
              <a:pPr/>
              <a:t>‹N°›</a:t>
            </a:fld>
            <a:endParaRPr lang="fr-FR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8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0F51-B742-49BB-8716-9B33335F0CD7}" type="datetimeFigureOut">
              <a:rPr lang="fr-FR" smtClean="0">
                <a:solidFill>
                  <a:srgbClr val="D6ECFF"/>
                </a:solidFill>
              </a:rPr>
              <a:pPr/>
              <a:t>12/05/2020</a:t>
            </a:fld>
            <a:endParaRPr lang="fr-FR" dirty="0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558E-395C-475D-A5A5-6D8AB4449DA8}" type="slidenum">
              <a:rPr lang="fr-FR" smtClean="0">
                <a:solidFill>
                  <a:srgbClr val="D6ECFF"/>
                </a:solidFill>
              </a:rPr>
              <a:pPr/>
              <a:t>‹N°›</a:t>
            </a:fld>
            <a:endParaRPr lang="fr-FR" dirty="0">
              <a:solidFill>
                <a:srgbClr val="D6EC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76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7440F51-B742-49BB-8716-9B33335F0CD7}" type="datetimeFigureOut">
              <a:rPr lang="fr-FR" smtClean="0">
                <a:solidFill>
                  <a:srgbClr val="D6ECFF"/>
                </a:solidFill>
              </a:rPr>
              <a:pPr/>
              <a:t>12/05/2020</a:t>
            </a:fld>
            <a:endParaRPr lang="fr-FR" dirty="0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FR" dirty="0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B10558E-395C-475D-A5A5-6D8AB4449DA8}" type="slidenum">
              <a:rPr lang="fr-FR" smtClean="0">
                <a:solidFill>
                  <a:srgbClr val="D6ECFF"/>
                </a:solidFill>
              </a:rPr>
              <a:pPr/>
              <a:t>‹N°›</a:t>
            </a:fld>
            <a:endParaRPr lang="fr-FR" dirty="0">
              <a:solidFill>
                <a:srgbClr val="D6EC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000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4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3.png"/><Relationship Id="rId4" Type="http://schemas.openxmlformats.org/officeDocument/2006/relationships/diagramData" Target="../diagrams/data2.xml"/><Relationship Id="rId9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9.wm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095472" y="2428868"/>
            <a:ext cx="7851648" cy="157163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dirty="0" smtClean="0">
                <a:ln w="11430"/>
                <a:solidFill>
                  <a:srgbClr val="92D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Mycologie appliquée</a:t>
            </a:r>
            <a:endParaRPr lang="fr-FR" dirty="0">
              <a:ln w="11430"/>
              <a:solidFill>
                <a:srgbClr val="92D05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41376" y="5315712"/>
            <a:ext cx="4303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Module: Mycologie Appliquée. Partie 2</a:t>
            </a:r>
          </a:p>
          <a:p>
            <a:r>
              <a:rPr lang="fr-FR" dirty="0" smtClean="0"/>
              <a:t>Enseignante: Mme </a:t>
            </a:r>
            <a:r>
              <a:rPr lang="fr-FR" dirty="0" err="1" smtClean="0"/>
              <a:t>Brahimi</a:t>
            </a:r>
            <a:r>
              <a:rPr lang="fr-FR" dirty="0" smtClean="0"/>
              <a:t> </a:t>
            </a:r>
            <a:r>
              <a:rPr lang="fr-FR" dirty="0" err="1" smtClean="0"/>
              <a:t>Kholkhal</a:t>
            </a:r>
            <a:r>
              <a:rPr lang="fr-FR" dirty="0" smtClean="0"/>
              <a:t> </a:t>
            </a:r>
            <a:r>
              <a:rPr lang="fr-FR" dirty="0" err="1" smtClean="0"/>
              <a:t>Wahiba</a:t>
            </a:r>
            <a:endParaRPr lang="fr-FR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446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3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733"/>
    </mc:Choice>
    <mc:Fallback>
      <p:transition spd="slow" advTm="19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9200" y="560832"/>
            <a:ext cx="10363200" cy="5794728"/>
          </a:xfrm>
        </p:spPr>
        <p:txBody>
          <a:bodyPr>
            <a:normAutofit/>
          </a:bodyPr>
          <a:lstStyle/>
          <a:p>
            <a:r>
              <a:rPr lang="fr-FR" i="1" u="sng" dirty="0"/>
              <a:t>Synergie de substrat </a:t>
            </a:r>
            <a:endParaRPr lang="fr-FR" dirty="0"/>
          </a:p>
          <a:p>
            <a:pPr>
              <a:buNone/>
            </a:pPr>
            <a:r>
              <a:rPr lang="fr-FR" dirty="0"/>
              <a:t>La synergie de substrat s’illustre à la fois positivement et négativement.</a:t>
            </a:r>
          </a:p>
          <a:p>
            <a:pPr>
              <a:buNone/>
            </a:pPr>
            <a:r>
              <a:rPr lang="fr-FR" dirty="0"/>
              <a:t>Positivement d’abord, un microorganisme va transformer un substrat en un autre substrat qui sera disponible pour un autre  </a:t>
            </a:r>
          </a:p>
          <a:p>
            <a:pPr>
              <a:buNone/>
            </a:pPr>
            <a:r>
              <a:rPr lang="fr-FR" dirty="0"/>
              <a:t>Négativement, car  le microorganisme qui synthétise ce composé peut  lui même l’utiliser. Il doit produire pour deux plutôt que seulement pour lui-même.</a:t>
            </a:r>
          </a:p>
          <a:p>
            <a:pPr>
              <a:buNone/>
            </a:pPr>
            <a:r>
              <a:rPr lang="fr-FR" dirty="0"/>
              <a:t> 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0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729"/>
    </mc:Choice>
    <mc:Fallback>
      <p:transition spd="slow" advTm="75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8" y="865632"/>
            <a:ext cx="9720073" cy="5443728"/>
          </a:xfrm>
        </p:spPr>
        <p:txBody>
          <a:bodyPr/>
          <a:lstStyle/>
          <a:p>
            <a:r>
              <a:rPr lang="fr-FR" dirty="0" smtClean="0"/>
              <a:t>J’ai essayer de faire le possible pour vous expliquer le premier cour sous forme de vidéo. Le volume du son est bas, vous utilisez les écouteurs.</a:t>
            </a:r>
          </a:p>
          <a:p>
            <a:r>
              <a:rPr lang="fr-FR" dirty="0" smtClean="0"/>
              <a:t>Pour tous type de questions, vous me contactez à mon email: </a:t>
            </a:r>
          </a:p>
          <a:p>
            <a:r>
              <a:rPr lang="fr-FR" dirty="0" smtClean="0"/>
              <a:t>wahiba13165@yahoo.fr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774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1224" y="21429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Interaction avec d’autres microorganismes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Chaque sous population tentera de s’imposer et utilisera et/ou produira des métabolites originaux.</a:t>
            </a:r>
          </a:p>
          <a:p>
            <a:r>
              <a:rPr lang="fr-FR" dirty="0" smtClean="0"/>
              <a:t>Il s’instaure entres les micro-organismes 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des relations positives :</a:t>
            </a:r>
            <a:endParaRPr lang="fr-FR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C00000"/>
                </a:solidFill>
                <a:hlinkClick r:id="" action="ppaction://hlinkshowjump?jump=nextslide"/>
              </a:rPr>
              <a:t> Mutualisme </a:t>
            </a:r>
            <a:endParaRPr lang="fr-FR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u="sng" dirty="0" smtClean="0">
                <a:hlinkClick r:id="rId4" action="ppaction://hlinksldjump"/>
              </a:rPr>
              <a:t>Commensalisme</a:t>
            </a:r>
            <a:r>
              <a:rPr lang="fr-FR" dirty="0" smtClean="0">
                <a:hlinkClick r:id="rId4" action="ppaction://hlinksldjump"/>
              </a:rPr>
              <a:t> </a:t>
            </a:r>
            <a:endParaRPr lang="fr-FR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51844" y="60934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58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429"/>
    </mc:Choice>
    <mc:Fallback>
      <p:transition spd="slow" advTm="58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u="sng" dirty="0"/>
              <a:t>Mutualisme</a:t>
            </a:r>
            <a:r>
              <a:rPr lang="fr-FR" sz="2000" dirty="0"/>
              <a:t> :</a:t>
            </a:r>
            <a:r>
              <a:rPr lang="fr-FR" sz="2000" b="1" i="1" dirty="0"/>
              <a:t> </a:t>
            </a:r>
            <a:r>
              <a:rPr lang="fr-FR" sz="2000" dirty="0"/>
              <a:t>Les deux micro-organismes s’aident mutuellement.  le bénéfice est réciproque et obligatoire.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372279"/>
              </p:ext>
            </p:extLst>
          </p:nvPr>
        </p:nvGraphicFramePr>
        <p:xfrm>
          <a:off x="7461504" y="1426464"/>
          <a:ext cx="4120896" cy="377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4"/>
          <p:cNvSpPr/>
          <p:nvPr/>
        </p:nvSpPr>
        <p:spPr>
          <a:xfrm>
            <a:off x="841248" y="2037832"/>
            <a:ext cx="61325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accent3"/>
                </a:solidFill>
              </a:rPr>
              <a:t>Des </a:t>
            </a:r>
            <a:r>
              <a:rPr lang="fr-FR" dirty="0">
                <a:solidFill>
                  <a:schemeClr val="accent3"/>
                </a:solidFill>
              </a:rPr>
              <a:t>bactéries </a:t>
            </a:r>
            <a:r>
              <a:rPr lang="fr-FR" dirty="0" smtClean="0">
                <a:solidFill>
                  <a:schemeClr val="accent3"/>
                </a:solidFill>
              </a:rPr>
              <a:t>intracellulaires du genre </a:t>
            </a:r>
            <a:r>
              <a:rPr lang="fr-FR" i="1" dirty="0" err="1">
                <a:solidFill>
                  <a:schemeClr val="accent3"/>
                </a:solidFill>
              </a:rPr>
              <a:t>Burkholderia</a:t>
            </a:r>
            <a:r>
              <a:rPr lang="fr-FR" i="1" dirty="0">
                <a:solidFill>
                  <a:schemeClr val="accent3"/>
                </a:solidFill>
              </a:rPr>
              <a:t> </a:t>
            </a:r>
            <a:r>
              <a:rPr lang="fr-FR" dirty="0" smtClean="0">
                <a:solidFill>
                  <a:schemeClr val="accent3"/>
                </a:solidFill>
              </a:rPr>
              <a:t>d’un </a:t>
            </a:r>
            <a:r>
              <a:rPr lang="fr-FR" dirty="0">
                <a:solidFill>
                  <a:schemeClr val="accent3"/>
                </a:solidFill>
              </a:rPr>
              <a:t>champignon </a:t>
            </a:r>
            <a:r>
              <a:rPr lang="fr-FR" dirty="0" err="1">
                <a:solidFill>
                  <a:schemeClr val="accent3"/>
                </a:solidFill>
              </a:rPr>
              <a:t>phytopathogène</a:t>
            </a:r>
            <a:r>
              <a:rPr lang="fr-FR" dirty="0">
                <a:solidFill>
                  <a:schemeClr val="accent3"/>
                </a:solidFill>
              </a:rPr>
              <a:t> du riz(</a:t>
            </a:r>
            <a:r>
              <a:rPr lang="fr-FR" i="1" dirty="0" err="1">
                <a:solidFill>
                  <a:schemeClr val="accent3"/>
                </a:solidFill>
              </a:rPr>
              <a:t>Rhizopus</a:t>
            </a:r>
            <a:r>
              <a:rPr lang="fr-FR" i="1" dirty="0">
                <a:solidFill>
                  <a:schemeClr val="accent3"/>
                </a:solidFill>
              </a:rPr>
              <a:t> </a:t>
            </a:r>
            <a:r>
              <a:rPr lang="fr-FR" i="1" dirty="0" err="1">
                <a:solidFill>
                  <a:schemeClr val="accent3"/>
                </a:solidFill>
              </a:rPr>
              <a:t>microsporus</a:t>
            </a:r>
            <a:r>
              <a:rPr lang="fr-FR" i="1" dirty="0">
                <a:solidFill>
                  <a:schemeClr val="accent3"/>
                </a:solidFill>
              </a:rPr>
              <a:t>). </a:t>
            </a:r>
            <a:r>
              <a:rPr lang="fr-FR" dirty="0">
                <a:solidFill>
                  <a:schemeClr val="accent3"/>
                </a:solidFill>
              </a:rPr>
              <a:t>Le pouvoir pathogène est surtout dû à une </a:t>
            </a:r>
            <a:r>
              <a:rPr lang="fr-FR" dirty="0" smtClean="0">
                <a:solidFill>
                  <a:schemeClr val="accent3"/>
                </a:solidFill>
              </a:rPr>
              <a:t>toxine(</a:t>
            </a:r>
            <a:r>
              <a:rPr lang="fr-FR" dirty="0" err="1" smtClean="0">
                <a:solidFill>
                  <a:schemeClr val="accent3"/>
                </a:solidFill>
              </a:rPr>
              <a:t>rhizotoxine</a:t>
            </a:r>
            <a:r>
              <a:rPr lang="fr-FR" dirty="0" smtClean="0">
                <a:solidFill>
                  <a:schemeClr val="accent3"/>
                </a:solidFill>
              </a:rPr>
              <a:t>. Le </a:t>
            </a:r>
            <a:r>
              <a:rPr lang="fr-FR" dirty="0">
                <a:solidFill>
                  <a:schemeClr val="accent3"/>
                </a:solidFill>
              </a:rPr>
              <a:t>champignon est pathogène à cause de la bactérie. C’est la bactérie qui est responsable de la synthèse de la </a:t>
            </a:r>
            <a:r>
              <a:rPr lang="fr-FR" dirty="0" err="1" smtClean="0">
                <a:solidFill>
                  <a:schemeClr val="accent3"/>
                </a:solidFill>
              </a:rPr>
              <a:t>rhizotoxine</a:t>
            </a:r>
            <a:r>
              <a:rPr lang="fr-FR" dirty="0" smtClean="0">
                <a:solidFill>
                  <a:schemeClr val="accent3"/>
                </a:solidFill>
              </a:rPr>
              <a:t>. </a:t>
            </a:r>
            <a:r>
              <a:rPr lang="fr-FR" dirty="0">
                <a:solidFill>
                  <a:schemeClr val="accent3"/>
                </a:solidFill>
              </a:rPr>
              <a:t>Grâce à cette toxine, le champignon peut affecté les tissus végétaux et en tiré beaucoup de nutriments. La bactérie dans les hyphes a accès aux nutriments, est protégée contre le stress, la prédation, etc…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446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7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450"/>
    </mc:Choice>
    <mc:Fallback>
      <p:transition spd="slow" advTm="133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624114"/>
            <a:ext cx="10668000" cy="573144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fr-FR" dirty="0"/>
          </a:p>
          <a:p>
            <a:endParaRPr lang="fr-FR" dirty="0"/>
          </a:p>
          <a:p>
            <a:pPr marL="68580" indent="0">
              <a:buNone/>
            </a:pP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121664" y="999412"/>
            <a:ext cx="6096000" cy="2490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1480" lvl="0" indent="-342900"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"/>
            </a:pPr>
            <a:r>
              <a:rPr lang="fr-FR" sz="30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Commensalisme</a:t>
            </a:r>
            <a:r>
              <a:rPr lang="fr-FR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: </a:t>
            </a:r>
            <a:r>
              <a:rPr lang="fr-FR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Relation dans laquelle le commensal tire un avantage alors que l’autre n’est ni affecté ni aidé.</a:t>
            </a:r>
          </a:p>
          <a:p>
            <a:pPr marL="411480" lvl="0" indent="-342900">
              <a:spcBef>
                <a:spcPts val="700"/>
              </a:spcBef>
              <a:buClr>
                <a:srgbClr val="D6ECFF"/>
              </a:buClr>
              <a:buSzPct val="95000"/>
            </a:pPr>
            <a:endParaRPr lang="fr-FR" sz="3000" dirty="0">
              <a:solidFill>
                <a:prstClr val="white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67840" y="3992880"/>
            <a:ext cx="2670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Microorganisme 1</a:t>
            </a:r>
            <a:endParaRPr lang="fr-FR" sz="2000" dirty="0">
              <a:solidFill>
                <a:srgbClr val="92D05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150352" y="3992880"/>
            <a:ext cx="2883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Microorganisme 2</a:t>
            </a:r>
            <a:endParaRPr lang="fr-FR" sz="2000" dirty="0">
              <a:solidFill>
                <a:srgbClr val="92D05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5303520" y="3766215"/>
            <a:ext cx="1914144" cy="85344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446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04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343"/>
    </mc:Choice>
    <mc:Fallback>
      <p:transition spd="slow" advTm="30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81224" y="500042"/>
            <a:ext cx="7772400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Et d’autres négatives :</a:t>
            </a:r>
          </a:p>
          <a:p>
            <a:pPr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i="1" u="sng" dirty="0" smtClean="0">
                <a:latin typeface="+mj-lt"/>
                <a:hlinkClick r:id="" action="ppaction://hlinkshowjump?jump=nextslide"/>
              </a:rPr>
              <a:t>Parasitisme</a:t>
            </a:r>
            <a:r>
              <a:rPr lang="fr-FR" dirty="0" smtClean="0">
                <a:latin typeface="+mj-lt"/>
                <a:hlinkClick r:id="" action="ppaction://hlinkshowjump?jump=nextslide"/>
              </a:rPr>
              <a:t> </a:t>
            </a:r>
            <a:r>
              <a:rPr lang="fr-FR" dirty="0" smtClean="0">
                <a:latin typeface="+mj-lt"/>
              </a:rPr>
              <a:t> </a:t>
            </a:r>
          </a:p>
          <a:p>
            <a:pPr marL="68580" indent="0">
              <a:buNone/>
            </a:pPr>
            <a:endParaRPr lang="fr-FR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i="1" u="sng" dirty="0" smtClean="0">
                <a:latin typeface="+mj-lt"/>
                <a:hlinkClick r:id="rId4" action="ppaction://hlinksldjump"/>
              </a:rPr>
              <a:t>Amensalisme</a:t>
            </a:r>
            <a:r>
              <a:rPr lang="fr-FR" dirty="0" smtClean="0">
                <a:latin typeface="+mj-lt"/>
                <a:hlinkClick r:id="rId4" action="ppaction://hlinksldjump"/>
              </a:rPr>
              <a:t> </a:t>
            </a:r>
            <a:endParaRPr lang="fr-FR" dirty="0" smtClean="0">
              <a:latin typeface="+mj-lt"/>
            </a:endParaRPr>
          </a:p>
          <a:p>
            <a:pPr marL="68580" indent="0">
              <a:buNone/>
            </a:pPr>
            <a:endParaRPr lang="fr-FR" i="1" u="sng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i="1" u="sng" dirty="0" smtClean="0">
                <a:latin typeface="+mj-lt"/>
                <a:hlinkClick r:id="rId5" action="ppaction://hlinksldjump"/>
              </a:rPr>
              <a:t>Compétition</a:t>
            </a:r>
            <a:r>
              <a:rPr lang="fr-FR" dirty="0" smtClean="0">
                <a:latin typeface="+mj-lt"/>
                <a:hlinkClick r:id="rId5" action="ppaction://hlinksldjump"/>
              </a:rPr>
              <a:t> </a:t>
            </a:r>
            <a:endParaRPr lang="fr-FR" i="1" u="sng" dirty="0" smtClean="0">
              <a:latin typeface="+mj-lt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3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324"/>
    </mc:Choice>
    <mc:Fallback>
      <p:transition spd="slow" advTm="52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68224"/>
            <a:ext cx="10972800" cy="1158240"/>
          </a:xfrm>
        </p:spPr>
        <p:txBody>
          <a:bodyPr/>
          <a:lstStyle/>
          <a:p>
            <a:pPr lvl="0"/>
            <a:r>
              <a:rPr lang="fr-FR" sz="20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Parasitisme</a:t>
            </a:r>
            <a:r>
              <a:rPr lang="fr-FR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: 1 micro-organisme utilise au dépend de son hôte les métabolites que ce dernier produit.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1104" y="1536192"/>
            <a:ext cx="5974079" cy="4760273"/>
          </a:xfrm>
        </p:spPr>
        <p:txBody>
          <a:bodyPr>
            <a:normAutofit/>
          </a:bodyPr>
          <a:lstStyle/>
          <a:p>
            <a:pPr lvl="0">
              <a:buClr>
                <a:srgbClr val="D6ECFF"/>
              </a:buClr>
              <a:buNone/>
            </a:pPr>
            <a:endParaRPr lang="fr-FR" sz="2600" dirty="0" smtClean="0">
              <a:solidFill>
                <a:srgbClr val="92D050"/>
              </a:solidFill>
            </a:endParaRPr>
          </a:p>
          <a:p>
            <a:pPr lvl="0">
              <a:buClr>
                <a:srgbClr val="D6ECFF"/>
              </a:buClr>
              <a:buNone/>
            </a:pPr>
            <a:endParaRPr lang="fr-FR" sz="2600" dirty="0">
              <a:solidFill>
                <a:srgbClr val="92D050"/>
              </a:solidFill>
            </a:endParaRPr>
          </a:p>
          <a:p>
            <a:pPr lvl="0">
              <a:buClr>
                <a:srgbClr val="D6ECFF"/>
              </a:buClr>
              <a:buNone/>
            </a:pPr>
            <a:r>
              <a:rPr lang="fr-FR" sz="2600" dirty="0" smtClean="0">
                <a:solidFill>
                  <a:srgbClr val="92D050"/>
                </a:solidFill>
              </a:rPr>
              <a:t>une </a:t>
            </a:r>
            <a:r>
              <a:rPr lang="fr-FR" sz="2600" dirty="0">
                <a:solidFill>
                  <a:srgbClr val="92D050"/>
                </a:solidFill>
              </a:rPr>
              <a:t>pénétration des hyphes  du parasite dans les propagules (hyphes, conidies, sclérotes) suivie d’une lyse du cytoplasme. </a:t>
            </a:r>
            <a:r>
              <a:rPr lang="fr-FR" sz="2600" dirty="0" smtClean="0">
                <a:solidFill>
                  <a:srgbClr val="92D050"/>
                </a:solidFill>
              </a:rPr>
              <a:t>Un exemple s’impose </a:t>
            </a:r>
            <a:r>
              <a:rPr lang="fr-FR" sz="2600" dirty="0">
                <a:solidFill>
                  <a:srgbClr val="92D050"/>
                </a:solidFill>
              </a:rPr>
              <a:t>ici : le parasitisme de certaines souches de </a:t>
            </a:r>
            <a:r>
              <a:rPr lang="fr-FR" sz="2600" i="1" dirty="0" err="1">
                <a:solidFill>
                  <a:srgbClr val="92D050"/>
                </a:solidFill>
              </a:rPr>
              <a:t>Trichoderma</a:t>
            </a:r>
            <a:r>
              <a:rPr lang="fr-FR" sz="2600" dirty="0">
                <a:solidFill>
                  <a:srgbClr val="92D050"/>
                </a:solidFill>
              </a:rPr>
              <a:t> </a:t>
            </a:r>
            <a:r>
              <a:rPr lang="fr-FR" sz="2600" dirty="0" err="1">
                <a:solidFill>
                  <a:srgbClr val="92D050"/>
                </a:solidFill>
              </a:rPr>
              <a:t>spp</a:t>
            </a:r>
            <a:r>
              <a:rPr lang="fr-FR" sz="2600" dirty="0">
                <a:solidFill>
                  <a:srgbClr val="92D050"/>
                </a:solidFill>
              </a:rPr>
              <a:t> vis-à-vis des hyphes de </a:t>
            </a:r>
            <a:r>
              <a:rPr lang="fr-FR" sz="2600" i="1" dirty="0" err="1">
                <a:solidFill>
                  <a:srgbClr val="92D050"/>
                </a:solidFill>
              </a:rPr>
              <a:t>Rhizoctonia</a:t>
            </a:r>
            <a:r>
              <a:rPr lang="fr-FR" sz="2600" i="1" dirty="0">
                <a:solidFill>
                  <a:srgbClr val="92D050"/>
                </a:solidFill>
              </a:rPr>
              <a:t> </a:t>
            </a:r>
            <a:r>
              <a:rPr lang="fr-FR" sz="2600" i="1" dirty="0" err="1">
                <a:solidFill>
                  <a:srgbClr val="92D050"/>
                </a:solidFill>
              </a:rPr>
              <a:t>solani</a:t>
            </a:r>
            <a:endParaRPr lang="fr-FR" sz="2600" i="1" dirty="0">
              <a:solidFill>
                <a:srgbClr val="92D050"/>
              </a:solidFill>
            </a:endParaRPr>
          </a:p>
          <a:p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216" y="1536192"/>
            <a:ext cx="4779264" cy="4819163"/>
          </a:xfr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4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337"/>
    </mc:Choice>
    <mc:Fallback>
      <p:transition spd="slow" advTm="124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11480" lvl="0" indent="-342900">
              <a:spcBef>
                <a:spcPts val="700"/>
              </a:spcBef>
            </a:pPr>
            <a:r>
              <a:rPr lang="fr-FR" sz="3000" i="1" u="sng" spc="0" dirty="0">
                <a:solidFill>
                  <a:srgbClr val="92D050"/>
                </a:solidFill>
                <a:latin typeface="Corbel"/>
              </a:rPr>
              <a:t>Amensalisme</a:t>
            </a:r>
            <a:r>
              <a:rPr lang="fr-FR" sz="3000" spc="0" dirty="0">
                <a:solidFill>
                  <a:srgbClr val="92D050"/>
                </a:solidFill>
                <a:latin typeface="Corbel"/>
              </a:rPr>
              <a:t> : 1 micro-organisme est inhibé dans sa croissance par un autre micro-organisme</a:t>
            </a:r>
            <a:r>
              <a:rPr lang="fr-FR" sz="3000" spc="0" dirty="0">
                <a:solidFill>
                  <a:prstClr val="white"/>
                </a:solidFill>
                <a:latin typeface="Corbel"/>
              </a:rPr>
              <a:t>.</a:t>
            </a:r>
            <a:br>
              <a:rPr lang="fr-FR" sz="3000" spc="0" dirty="0">
                <a:solidFill>
                  <a:prstClr val="white"/>
                </a:solidFill>
                <a:latin typeface="Corbel"/>
              </a:rPr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609600" y="2243329"/>
            <a:ext cx="7278624" cy="270662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Si on reprend le contexte d’amensalisme : neutre </a:t>
            </a:r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pour 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l’un et négatif pour l’autre. Le microorganisme </a:t>
            </a:r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antagoniste 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celui qui va produire les </a:t>
            </a:r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antibiotiques ou les antifongiques ne 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profite pas </a:t>
            </a:r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 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l’inhibition de l’autre microorganisme, dit amensale. </a:t>
            </a:r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Le 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taux de croissance </a:t>
            </a:r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 l’antagoniste ne va pas augmenter . Il 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va le maintenir identique.</a:t>
            </a:r>
          </a:p>
          <a:p>
            <a:endParaRPr lang="fr-FR" dirty="0"/>
          </a:p>
        </p:txBody>
      </p:sp>
      <p:pic>
        <p:nvPicPr>
          <p:cNvPr id="14" name="Espace réservé du contenu 13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24" y="2243329"/>
            <a:ext cx="3657600" cy="3723543"/>
          </a:xfrm>
        </p:spPr>
      </p:pic>
      <p:sp>
        <p:nvSpPr>
          <p:cNvPr id="9" name="ZoneTexte 8"/>
          <p:cNvSpPr txBox="1"/>
          <p:nvPr/>
        </p:nvSpPr>
        <p:spPr>
          <a:xfrm>
            <a:off x="5218176" y="5549300"/>
            <a:ext cx="2670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Microorganisme 2</a:t>
            </a:r>
            <a:endParaRPr lang="fr-FR" sz="2000" dirty="0">
              <a:solidFill>
                <a:srgbClr val="92D05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35280" y="5566762"/>
            <a:ext cx="2670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Microorganisme 1</a:t>
            </a:r>
            <a:endParaRPr lang="fr-FR" sz="2000" dirty="0">
              <a:solidFill>
                <a:srgbClr val="92D05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3084576" y="5322635"/>
            <a:ext cx="1914144" cy="85344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182112" y="4858247"/>
            <a:ext cx="149961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93627"/>
                </a:solidFill>
                <a:latin typeface="Algerian" panose="04020705040A02060702" pitchFamily="82" charset="0"/>
              </a:rPr>
              <a:t>inhibition</a:t>
            </a:r>
            <a:endParaRPr lang="fr-FR" sz="2000" dirty="0">
              <a:solidFill>
                <a:srgbClr val="F93627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68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756"/>
    </mc:Choice>
    <mc:Fallback>
      <p:transition spd="slow" advTm="86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i="1" u="sng" dirty="0">
                <a:solidFill>
                  <a:srgbClr val="0CD6A6"/>
                </a:solidFill>
              </a:rPr>
              <a:t>Compétition</a:t>
            </a:r>
            <a:r>
              <a:rPr lang="fr-FR" sz="2000" dirty="0">
                <a:solidFill>
                  <a:srgbClr val="0CD6A6"/>
                </a:solidFill>
              </a:rPr>
              <a:t> : 2 micro-organismes utilisent la même ressource, il s’instaure alors une « lutte » pour celle-ci.</a:t>
            </a:r>
            <a:br>
              <a:rPr lang="fr-FR" sz="2000" dirty="0">
                <a:solidFill>
                  <a:srgbClr val="0CD6A6"/>
                </a:solidFill>
              </a:rPr>
            </a:br>
            <a:endParaRPr lang="fr-FR" sz="2000" dirty="0">
              <a:solidFill>
                <a:srgbClr val="0CD6A6"/>
              </a:solidFill>
            </a:endParaRPr>
          </a:p>
        </p:txBody>
      </p:sp>
      <p:graphicFrame>
        <p:nvGraphicFramePr>
          <p:cNvPr id="6" name="Espace réservé du contenu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90417603"/>
              </p:ext>
            </p:extLst>
          </p:nvPr>
        </p:nvGraphicFramePr>
        <p:xfrm>
          <a:off x="292608" y="1861473"/>
          <a:ext cx="6010655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789" y="2286000"/>
            <a:ext cx="3762260" cy="4022725"/>
          </a:xfrm>
        </p:spPr>
      </p:pic>
      <p:sp>
        <p:nvSpPr>
          <p:cNvPr id="7" name="ZoneTexte 6"/>
          <p:cNvSpPr txBox="1"/>
          <p:nvPr/>
        </p:nvSpPr>
        <p:spPr>
          <a:xfrm>
            <a:off x="2596896" y="2075406"/>
            <a:ext cx="149961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93627"/>
                </a:solidFill>
                <a:latin typeface="Algerian" panose="04020705040A02060702" pitchFamily="82" charset="0"/>
              </a:rPr>
              <a:t>lutte</a:t>
            </a:r>
            <a:endParaRPr lang="fr-FR" sz="2000" dirty="0">
              <a:solidFill>
                <a:srgbClr val="F93627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94432" y="5751294"/>
            <a:ext cx="149961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93627"/>
                </a:solidFill>
                <a:latin typeface="Algerian" panose="04020705040A02060702" pitchFamily="82" charset="0"/>
              </a:rPr>
              <a:t>lutte</a:t>
            </a:r>
            <a:endParaRPr lang="fr-FR" sz="2000" dirty="0">
              <a:solidFill>
                <a:srgbClr val="F93627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28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190"/>
    </mc:Choice>
    <mc:Fallback>
      <p:transition spd="slow" advTm="101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Mécanisme d’interaction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i="1" u="sng" dirty="0" smtClean="0"/>
              <a:t>Acidification</a:t>
            </a:r>
          </a:p>
          <a:p>
            <a:r>
              <a:rPr lang="fr-FR" dirty="0" smtClean="0"/>
              <a:t> </a:t>
            </a:r>
            <a:r>
              <a:rPr lang="fr-FR" i="1" u="sng" dirty="0" smtClean="0"/>
              <a:t>Antagonisme :</a:t>
            </a:r>
            <a:r>
              <a:rPr lang="fr-FR" dirty="0"/>
              <a:t> </a:t>
            </a:r>
            <a:r>
              <a:rPr lang="fr-FR" dirty="0" smtClean="0"/>
              <a:t>L’antagonisme de substrat résulte du fait de l’utilisation par plusieurs micro-organismes d’un même élément</a:t>
            </a:r>
          </a:p>
          <a:p>
            <a:r>
              <a:rPr lang="fr-FR" dirty="0" smtClean="0"/>
              <a:t> </a:t>
            </a:r>
            <a:r>
              <a:rPr lang="fr-FR" i="1" u="sng" dirty="0" smtClean="0"/>
              <a:t>L’antagonisme par antibiose </a:t>
            </a:r>
            <a:r>
              <a:rPr lang="fr-FR" dirty="0" smtClean="0"/>
              <a:t>repose sur la production par un microorganisme, de métabolites secondaires de nature diverse exerçant un effet toxique sur l’agent pathogène.</a:t>
            </a:r>
          </a:p>
          <a:p>
            <a:endParaRPr lang="fr-F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25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1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643"/>
    </mc:Choice>
    <mc:Fallback>
      <p:transition spd="slow" advTm="107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1432</TotalTime>
  <Words>307</Words>
  <Application>Microsoft Office PowerPoint</Application>
  <PresentationFormat>Grand écran</PresentationFormat>
  <Paragraphs>51</Paragraphs>
  <Slides>11</Slides>
  <Notes>1</Notes>
  <HiddenSlides>0</HiddenSlides>
  <MMClips>10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Algerian</vt:lpstr>
      <vt:lpstr>Calibri</vt:lpstr>
      <vt:lpstr>Corbel</vt:lpstr>
      <vt:lpstr>Tw Cen MT</vt:lpstr>
      <vt:lpstr>Tw Cen MT Condensed</vt:lpstr>
      <vt:lpstr>Wingdings</vt:lpstr>
      <vt:lpstr>Wingdings 3</vt:lpstr>
      <vt:lpstr>Intégral</vt:lpstr>
      <vt:lpstr>Mycologie appliquée</vt:lpstr>
      <vt:lpstr>Interaction avec d’autres microorganismes</vt:lpstr>
      <vt:lpstr>Mutualisme : Les deux micro-organismes s’aident mutuellement.  le bénéfice est réciproque et obligatoire.</vt:lpstr>
      <vt:lpstr>Présentation PowerPoint</vt:lpstr>
      <vt:lpstr>Présentation PowerPoint</vt:lpstr>
      <vt:lpstr>Parasitisme : 1 micro-organisme utilise au dépend de son hôte les métabolites que ce dernier produit.</vt:lpstr>
      <vt:lpstr>Amensalisme : 1 micro-organisme est inhibé dans sa croissance par un autre micro-organisme. </vt:lpstr>
      <vt:lpstr>Compétition : 2 micro-organismes utilisent la même ressource, il s’instaure alors une « lutte » pour celle-ci. </vt:lpstr>
      <vt:lpstr>Mécanisme d’interaction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 avec d’autres microorganismes</dc:title>
  <dc:creator>Windows User</dc:creator>
  <cp:lastModifiedBy>Windows User</cp:lastModifiedBy>
  <cp:revision>55</cp:revision>
  <dcterms:created xsi:type="dcterms:W3CDTF">2020-05-01T02:12:48Z</dcterms:created>
  <dcterms:modified xsi:type="dcterms:W3CDTF">2020-05-12T18:15:04Z</dcterms:modified>
</cp:coreProperties>
</file>