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2"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17/11/2025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17/11/2025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17/11/2025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17/11/2025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17/11/2025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17/11/2025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17/11/2025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17/11/2025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17/11/2025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17/11/2025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id="{0774051A-4499-C1B7-C8F4-F5960BB05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1246BE44-ECE3-32D4-8F8C-1B7FF4E2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الترجمة و اشكالاتها 1</a:t>
            </a:r>
            <a:endParaRPr lang="fr-FR" dirty="0">
              <a:solidFill>
                <a:srgbClr val="C00000"/>
              </a:solidFill>
              <a:cs typeface="+mn-cs"/>
            </a:endParaRPr>
          </a:p>
        </p:txBody>
      </p:sp>
      <p:sp>
        <p:nvSpPr>
          <p:cNvPr id="10" name="ZoneTexte 9">
            <a:extLst>
              <a:ext uri="{FF2B5EF4-FFF2-40B4-BE49-F238E27FC236}">
                <a16:creationId xmlns:a16="http://schemas.microsoft.com/office/drawing/2014/main"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الأول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474128-B888-F847-BBD3-FE2B6A70C036}"/>
              </a:ext>
            </a:extLst>
          </p:cNvPr>
          <p:cNvSpPr txBox="1"/>
          <p:nvPr/>
        </p:nvSpPr>
        <p:spPr>
          <a:xfrm>
            <a:off x="914400" y="923844"/>
            <a:ext cx="10054827" cy="215091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معرفة اللّغة المنقول إليها:</a:t>
            </a:r>
            <a:endParaRPr lang="fr-FR" b="1" dirty="0">
              <a:solidFill>
                <a:srgbClr val="C00000"/>
              </a:solidFill>
            </a:endParaRPr>
          </a:p>
          <a:p>
            <a:r>
              <a:rPr lang="ar-SA" dirty="0"/>
              <a:t> أن يكون المترجم للنّص عارفًا ومتقنا حقّ الإتقان لغة النّص المترجم أي الهدف من حيث الطرح اللّغوي </a:t>
            </a:r>
            <a:r>
              <a:rPr lang="ar-SA" dirty="0" err="1"/>
              <a:t>الإتصالي</a:t>
            </a:r>
            <a:r>
              <a:rPr lang="ar-SA" dirty="0"/>
              <a:t> التّواصلي والنّحوي والصّرفي والصّوتي والاشتقاقي والدّلالي...وقد يؤهله هذا الإتقان اللّغوي إلى نقل نصّه نقلاً علميًا واضحًا وبأسلوب علمي بعيد عن كلّ غُموض أو تعسّف لغوي أو دلالي قد يسيء إلى معنى النّص الأصلي</a:t>
            </a:r>
            <a:endParaRPr lang="fr-FR" dirty="0"/>
          </a:p>
        </p:txBody>
      </p:sp>
      <p:sp>
        <p:nvSpPr>
          <p:cNvPr id="3" name="ZoneTexte 2">
            <a:extLst>
              <a:ext uri="{FF2B5EF4-FFF2-40B4-BE49-F238E27FC236}">
                <a16:creationId xmlns:a16="http://schemas.microsoft.com/office/drawing/2014/main" id="{EEBB2F14-BBF0-B079-21CA-76149647E221}"/>
              </a:ext>
            </a:extLst>
          </p:cNvPr>
          <p:cNvSpPr txBox="1"/>
          <p:nvPr/>
        </p:nvSpPr>
        <p:spPr>
          <a:xfrm>
            <a:off x="10969227" y="1467931"/>
            <a:ext cx="600075" cy="646331"/>
          </a:xfrm>
          <a:prstGeom prst="rect">
            <a:avLst/>
          </a:prstGeom>
          <a:noFill/>
        </p:spPr>
        <p:txBody>
          <a:bodyPr wrap="square" rtlCol="0">
            <a:spAutoFit/>
          </a:bodyPr>
          <a:lstStyle/>
          <a:p>
            <a:r>
              <a:rPr lang="ar-DZ" sz="3600" b="1" dirty="0">
                <a:solidFill>
                  <a:schemeClr val="accent2"/>
                </a:solidFill>
                <a:cs typeface="+mj-cs"/>
              </a:rPr>
              <a:t>3</a:t>
            </a:r>
            <a:endParaRPr lang="fr-FR" sz="3600" b="1" dirty="0">
              <a:solidFill>
                <a:schemeClr val="accent2"/>
              </a:solidFill>
              <a:cs typeface="+mj-cs"/>
            </a:endParaRPr>
          </a:p>
        </p:txBody>
      </p:sp>
      <p:sp>
        <p:nvSpPr>
          <p:cNvPr id="4" name="ZoneTexte 3">
            <a:extLst>
              <a:ext uri="{FF2B5EF4-FFF2-40B4-BE49-F238E27FC236}">
                <a16:creationId xmlns:a16="http://schemas.microsoft.com/office/drawing/2014/main" id="{F8B2A92A-46BA-BD4E-1269-4B879DF0F756}"/>
              </a:ext>
            </a:extLst>
          </p:cNvPr>
          <p:cNvSpPr txBox="1"/>
          <p:nvPr/>
        </p:nvSpPr>
        <p:spPr>
          <a:xfrm>
            <a:off x="914400" y="3273112"/>
            <a:ext cx="10054827" cy="2941254"/>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معرفة أصول علم التّرجمة:</a:t>
            </a:r>
            <a:endParaRPr lang="fr-FR" b="1" dirty="0">
              <a:solidFill>
                <a:srgbClr val="C00000"/>
              </a:solidFill>
            </a:endParaRPr>
          </a:p>
          <a:p>
            <a:r>
              <a:rPr lang="ar-SA" dirty="0"/>
              <a:t> نعتقد أنّ الاختصاص ومعرفة اللّغتين: اللّغة المنقول منها واللّغة المنقول إليها لا يؤهلان المترجم إلى مستوى المترجم النّاجح. لأنّ التّرجمة عملية صعبة ومعقّدة ومرهونة بعدد من الشّروط والإجراءات المعرفية والمنهجية التي لا يدركها إلاّ عالم بأصول وبآليات علم التّرجمة ومبادئها وما تتطلّبه من مواصفات علمية وتقنية ، كما تؤهّل المعرفة العلمية بعلم التّرجمة المترجم إلى مستوى التّمييز بين أنواع التّرجمات من التّرجمة الحرّة إلى التّرجمة المعنوية إلى التّرجمة الحرفية ومتى استثمارها واستثمار آلياتها مواكبة لمتطلّبات النّص المترجم من حيث الطّرح اللّغوي والدّلالي والوّظيفي</a:t>
            </a:r>
            <a:endParaRPr lang="fr-FR" dirty="0"/>
          </a:p>
        </p:txBody>
      </p:sp>
      <p:sp>
        <p:nvSpPr>
          <p:cNvPr id="5" name="ZoneTexte 4">
            <a:extLst>
              <a:ext uri="{FF2B5EF4-FFF2-40B4-BE49-F238E27FC236}">
                <a16:creationId xmlns:a16="http://schemas.microsoft.com/office/drawing/2014/main" id="{EDE692BC-ED1B-C034-1203-D3FA89E6AE83}"/>
              </a:ext>
            </a:extLst>
          </p:cNvPr>
          <p:cNvSpPr txBox="1"/>
          <p:nvPr/>
        </p:nvSpPr>
        <p:spPr>
          <a:xfrm>
            <a:off x="10969227" y="4515537"/>
            <a:ext cx="600075" cy="646331"/>
          </a:xfrm>
          <a:prstGeom prst="rect">
            <a:avLst/>
          </a:prstGeom>
          <a:noFill/>
        </p:spPr>
        <p:txBody>
          <a:bodyPr wrap="square" rtlCol="0">
            <a:spAutoFit/>
          </a:bodyPr>
          <a:lstStyle/>
          <a:p>
            <a:r>
              <a:rPr lang="ar-DZ" sz="3600" b="1" dirty="0">
                <a:solidFill>
                  <a:schemeClr val="accent4"/>
                </a:solidFill>
                <a:cs typeface="+mj-cs"/>
              </a:rPr>
              <a:t>4</a:t>
            </a:r>
            <a:endParaRPr lang="fr-FR" sz="3600" b="1" dirty="0">
              <a:solidFill>
                <a:schemeClr val="accent4"/>
              </a:solidFill>
              <a:cs typeface="+mj-cs"/>
            </a:endParaRPr>
          </a:p>
        </p:txBody>
      </p:sp>
    </p:spTree>
    <p:extLst>
      <p:ext uri="{BB962C8B-B14F-4D97-AF65-F5344CB8AC3E}">
        <p14:creationId xmlns:p14="http://schemas.microsoft.com/office/powerpoint/2010/main" val="3755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821C31-AC43-3266-785F-FF528FA56BBF}"/>
              </a:ext>
            </a:extLst>
          </p:cNvPr>
          <p:cNvSpPr txBox="1"/>
          <p:nvPr/>
        </p:nvSpPr>
        <p:spPr>
          <a:xfrm>
            <a:off x="673893" y="1586845"/>
            <a:ext cx="10844213" cy="862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إن معرفة  شروط ترجمة المصطلح والتي ذكرناها  وركزنا عليها لقيمتها ولدورها الأساسي والريادي في إنجاح العمل المترجم  قد تكون مشتركة ومعروفة عامة عند كل المترجمين   والتي نلخصها في العناصر التالية</a:t>
            </a:r>
            <a:r>
              <a:rPr lang="fr-FR" dirty="0"/>
              <a:t>:</a:t>
            </a:r>
          </a:p>
        </p:txBody>
      </p:sp>
      <p:sp>
        <p:nvSpPr>
          <p:cNvPr id="4" name="ZoneTexte 3">
            <a:extLst>
              <a:ext uri="{FF2B5EF4-FFF2-40B4-BE49-F238E27FC236}">
                <a16:creationId xmlns:a16="http://schemas.microsoft.com/office/drawing/2014/main" id="{A03D7BF6-DC59-8DEB-FA96-72F5B929ACF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شروط ترجمة المصطلح  اللغوي </a:t>
            </a:r>
          </a:p>
        </p:txBody>
      </p:sp>
      <p:cxnSp>
        <p:nvCxnSpPr>
          <p:cNvPr id="5" name="Connecteur droit 4">
            <a:extLst>
              <a:ext uri="{FF2B5EF4-FFF2-40B4-BE49-F238E27FC236}">
                <a16:creationId xmlns:a16="http://schemas.microsoft.com/office/drawing/2014/main" id="{5176976E-6590-31D3-6FCC-12EDBDC30FB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0A6B0EF-DC17-8605-57BB-FDE14C9CB286}"/>
              </a:ext>
            </a:extLst>
          </p:cNvPr>
          <p:cNvSpPr txBox="1"/>
          <p:nvPr/>
        </p:nvSpPr>
        <p:spPr>
          <a:xfrm>
            <a:off x="1231105" y="2640583"/>
            <a:ext cx="9970295" cy="862800"/>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المعرفة اللغوية الدقيقة:</a:t>
            </a:r>
            <a:r>
              <a:rPr lang="fr-FR" b="1" dirty="0">
                <a:solidFill>
                  <a:srgbClr val="C00000"/>
                </a:solidFill>
              </a:rPr>
              <a:t> </a:t>
            </a:r>
            <a:r>
              <a:rPr lang="ar-SA" dirty="0"/>
              <a:t>أي معرفة المترجم للغات وخاصة اللغة المنقول منها </a:t>
            </a:r>
            <a:r>
              <a:rPr lang="ar-SA" dirty="0" err="1"/>
              <a:t>والغة</a:t>
            </a:r>
            <a:r>
              <a:rPr lang="ar-SA" dirty="0"/>
              <a:t> المنقول إليها من حيث البناء النحوي والصرفي والصوتي والدلالي</a:t>
            </a:r>
            <a:endParaRPr lang="fr-FR" dirty="0"/>
          </a:p>
        </p:txBody>
      </p:sp>
      <p:sp>
        <p:nvSpPr>
          <p:cNvPr id="11" name="ZoneTexte 10">
            <a:extLst>
              <a:ext uri="{FF2B5EF4-FFF2-40B4-BE49-F238E27FC236}">
                <a16:creationId xmlns:a16="http://schemas.microsoft.com/office/drawing/2014/main" id="{5200A394-472E-B1E4-1529-0C1132084DD7}"/>
              </a:ext>
            </a:extLst>
          </p:cNvPr>
          <p:cNvSpPr txBox="1"/>
          <p:nvPr/>
        </p:nvSpPr>
        <p:spPr>
          <a:xfrm>
            <a:off x="1171576" y="3777187"/>
            <a:ext cx="10029824" cy="467629"/>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b="1">
                <a:solidFill>
                  <a:srgbClr val="C00000"/>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المعرفة العلمية بالموضوع المترجم </a:t>
            </a:r>
            <a:r>
              <a:rPr lang="ar-SA" b="0" dirty="0">
                <a:solidFill>
                  <a:schemeClr val="bg1">
                    <a:lumMod val="10000"/>
                  </a:schemeClr>
                </a:solidFill>
              </a:rPr>
              <a:t>من حيث التخصص والانتماء المعرفي</a:t>
            </a:r>
            <a:endParaRPr lang="fr-FR" b="0" dirty="0">
              <a:solidFill>
                <a:schemeClr val="bg1">
                  <a:lumMod val="10000"/>
                </a:schemeClr>
              </a:solidFill>
            </a:endParaRPr>
          </a:p>
        </p:txBody>
      </p:sp>
      <p:sp>
        <p:nvSpPr>
          <p:cNvPr id="13" name="ZoneTexte 12">
            <a:extLst>
              <a:ext uri="{FF2B5EF4-FFF2-40B4-BE49-F238E27FC236}">
                <a16:creationId xmlns:a16="http://schemas.microsoft.com/office/drawing/2014/main" id="{6D21B937-7C8D-D7C1-0856-979CD5118C52}"/>
              </a:ext>
            </a:extLst>
          </p:cNvPr>
          <p:cNvSpPr txBox="1"/>
          <p:nvPr/>
        </p:nvSpPr>
        <p:spPr>
          <a:xfrm>
            <a:off x="1171576" y="4485596"/>
            <a:ext cx="10029824" cy="467629"/>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b="1">
                <a:solidFill>
                  <a:srgbClr val="C00000"/>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المعرفة العلمية والمنهجية </a:t>
            </a:r>
            <a:r>
              <a:rPr lang="ar-SA" b="0" dirty="0">
                <a:solidFill>
                  <a:schemeClr val="bg1">
                    <a:lumMod val="10000"/>
                  </a:schemeClr>
                </a:solidFill>
              </a:rPr>
              <a:t>بالترجمة والياتها وشروطها وإجراءاتها</a:t>
            </a:r>
            <a:r>
              <a:rPr lang="fr-FR" dirty="0"/>
              <a:t>.</a:t>
            </a:r>
          </a:p>
        </p:txBody>
      </p:sp>
      <p:sp>
        <p:nvSpPr>
          <p:cNvPr id="15" name="ZoneTexte 14">
            <a:extLst>
              <a:ext uri="{FF2B5EF4-FFF2-40B4-BE49-F238E27FC236}">
                <a16:creationId xmlns:a16="http://schemas.microsoft.com/office/drawing/2014/main" id="{AEC1B2FC-DFBF-8CB5-8E4A-B98B8F56F137}"/>
              </a:ext>
            </a:extLst>
          </p:cNvPr>
          <p:cNvSpPr txBox="1"/>
          <p:nvPr/>
        </p:nvSpPr>
        <p:spPr>
          <a:xfrm>
            <a:off x="1231104" y="5194005"/>
            <a:ext cx="9970295" cy="862800"/>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b="1">
                <a:solidFill>
                  <a:srgbClr val="C00000"/>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المعرفة العلمية والمنهجية والتقنية بعلم المصطلح </a:t>
            </a:r>
            <a:r>
              <a:rPr lang="ar-SA" b="0" dirty="0">
                <a:solidFill>
                  <a:schemeClr val="bg1">
                    <a:lumMod val="10000"/>
                  </a:schemeClr>
                </a:solidFill>
              </a:rPr>
              <a:t>من حيث الصياغة والتوليد والصناعة والنحت والتعريب والإقراض والمجاز وغير هذا من المحطات والإجراءات التي ذكرناها سالفا</a:t>
            </a:r>
            <a:endParaRPr lang="fr-FR" b="0" dirty="0">
              <a:solidFill>
                <a:schemeClr val="bg1">
                  <a:lumMod val="10000"/>
                </a:schemeClr>
              </a:solidFill>
            </a:endParaRPr>
          </a:p>
        </p:txBody>
      </p:sp>
    </p:spTree>
    <p:extLst>
      <p:ext uri="{BB962C8B-B14F-4D97-AF65-F5344CB8AC3E}">
        <p14:creationId xmlns:p14="http://schemas.microsoft.com/office/powerpoint/2010/main" val="3311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08C6D4-E53A-0C2C-1318-B1BC5087D37A}"/>
              </a:ext>
            </a:extLst>
          </p:cNvPr>
          <p:cNvSpPr txBox="1"/>
          <p:nvPr/>
        </p:nvSpPr>
        <p:spPr>
          <a:xfrm>
            <a:off x="942976" y="1561523"/>
            <a:ext cx="10372724" cy="29412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قد لا تتوفّر كلّ هذه الشّروط لدى الشّخص الوّاحد وبالتّالي فإنّ المختص والعالم اللّغوي والمترجم مرشحون للعمل الجماعي المتّكامل من أجل إنجاز ترجمة صحيحة ومفيدة وناجحة لأنّ التّرجمة ليست </a:t>
            </a:r>
            <a:r>
              <a:rPr lang="ar-DZ" dirty="0"/>
              <a:t>"</a:t>
            </a:r>
            <a:r>
              <a:rPr lang="ar-SA" dirty="0"/>
              <a:t> تبديلاً بسيطًا لوحدات إحدى اللّغات بوحدات لغة أخرى ،  إنّ عملية التّرجمة كجزء خاص من أجزاء الاتصال القائم على الاستخدام الثّنائي للّغة هي دومًا نشاط كلامي إنساني تتجمّع فيها قضايا علم النّفس وعلم وظائف الأعضاء وعلم الاجتماع والعلوم الأخرى علاوة على قضايا علم اللّغة الذي يرتبط </a:t>
            </a:r>
            <a:r>
              <a:rPr lang="ar-SA" dirty="0" err="1"/>
              <a:t>إرتباطًا</a:t>
            </a:r>
            <a:r>
              <a:rPr lang="ar-SA" dirty="0"/>
              <a:t> وثيقًا بعلم التّرجمة</a:t>
            </a:r>
            <a:r>
              <a:rPr lang="fr-FR" dirty="0"/>
              <a:t> </a:t>
            </a:r>
            <a:r>
              <a:rPr lang="ar-DZ" dirty="0"/>
              <a:t>"</a:t>
            </a:r>
            <a:endParaRPr lang="fr-FR" dirty="0"/>
          </a:p>
          <a:p>
            <a:r>
              <a:rPr lang="ar-SA" dirty="0"/>
              <a:t>إذن نلاحظ أنّ التّرجمة لم تعد نشاط الهواة بل نشاطًا لا يمارسه إلا المتخصّصون والدّارسون لهذا المجال خاصة إذا تعلّق الأمر بالتّرجمة المتخصّصة</a:t>
            </a:r>
            <a:endParaRPr lang="fr-FR" dirty="0"/>
          </a:p>
        </p:txBody>
      </p:sp>
      <p:sp>
        <p:nvSpPr>
          <p:cNvPr id="3" name="ZoneTexte 2">
            <a:extLst>
              <a:ext uri="{FF2B5EF4-FFF2-40B4-BE49-F238E27FC236}">
                <a16:creationId xmlns:a16="http://schemas.microsoft.com/office/drawing/2014/main" id="{BD11989D-2BB3-F340-2CC5-74A7BAB96A5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شروط ترجمة المصطلح  اللغوي </a:t>
            </a:r>
          </a:p>
        </p:txBody>
      </p:sp>
      <p:cxnSp>
        <p:nvCxnSpPr>
          <p:cNvPr id="4" name="Connecteur droit 3">
            <a:extLst>
              <a:ext uri="{FF2B5EF4-FFF2-40B4-BE49-F238E27FC236}">
                <a16:creationId xmlns:a16="http://schemas.microsoft.com/office/drawing/2014/main" id="{6CA6CADB-AE75-C4BA-00BF-8EA29EEDE7D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E1CE1721-3524-4ADB-1444-E2EDCF94D0FA}"/>
              </a:ext>
            </a:extLst>
          </p:cNvPr>
          <p:cNvPicPr>
            <a:picLocks noChangeAspect="1"/>
          </p:cNvPicPr>
          <p:nvPr/>
        </p:nvPicPr>
        <p:blipFill>
          <a:blip r:embed="rId2"/>
          <a:srcRect t="25778" b="18983"/>
          <a:stretch>
            <a:fillRect/>
          </a:stretch>
        </p:blipFill>
        <p:spPr>
          <a:xfrm>
            <a:off x="3433761" y="4502777"/>
            <a:ext cx="5555399" cy="1612274"/>
          </a:xfrm>
          <a:prstGeom prst="rect">
            <a:avLst/>
          </a:prstGeom>
        </p:spPr>
      </p:pic>
    </p:spTree>
    <p:extLst>
      <p:ext uri="{BB962C8B-B14F-4D97-AF65-F5344CB8AC3E}">
        <p14:creationId xmlns:p14="http://schemas.microsoft.com/office/powerpoint/2010/main" val="279301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3F6293-A763-53FF-AFCD-521F55E6F33A}"/>
              </a:ext>
            </a:extLst>
          </p:cNvPr>
          <p:cNvSpPr txBox="1"/>
          <p:nvPr/>
        </p:nvSpPr>
        <p:spPr>
          <a:xfrm>
            <a:off x="1138237" y="888885"/>
            <a:ext cx="9915525"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آخر ما نختم هذه المحاضرة هو مسرد  مصطلحي لاهم المصطلحات التي تطرقنا لها في المحاضرة</a:t>
            </a:r>
            <a:r>
              <a:rPr lang="fr-FR" dirty="0"/>
              <a:t>  </a:t>
            </a:r>
            <a:r>
              <a:rPr lang="ar-DZ" dirty="0"/>
              <a:t> : </a:t>
            </a:r>
            <a:endParaRPr lang="fr-FR" dirty="0"/>
          </a:p>
        </p:txBody>
      </p:sp>
      <p:graphicFrame>
        <p:nvGraphicFramePr>
          <p:cNvPr id="3" name="Tableau 2">
            <a:extLst>
              <a:ext uri="{FF2B5EF4-FFF2-40B4-BE49-F238E27FC236}">
                <a16:creationId xmlns:a16="http://schemas.microsoft.com/office/drawing/2014/main" id="{4E65C960-F987-5DA4-8362-0FD2339FA69F}"/>
              </a:ext>
            </a:extLst>
          </p:cNvPr>
          <p:cNvGraphicFramePr>
            <a:graphicFrameLocks noGrp="1"/>
          </p:cNvGraphicFramePr>
          <p:nvPr>
            <p:extLst>
              <p:ext uri="{D42A27DB-BD31-4B8C-83A1-F6EECF244321}">
                <p14:modId xmlns:p14="http://schemas.microsoft.com/office/powerpoint/2010/main" val="2465534062"/>
              </p:ext>
            </p:extLst>
          </p:nvPr>
        </p:nvGraphicFramePr>
        <p:xfrm>
          <a:off x="3986214" y="1568565"/>
          <a:ext cx="6429374" cy="4572000"/>
        </p:xfrm>
        <a:graphic>
          <a:graphicData uri="http://schemas.openxmlformats.org/drawingml/2006/table">
            <a:tbl>
              <a:tblPr firstRow="1" bandRow="1">
                <a:tableStyleId>{B301B821-A1FF-4177-AEE7-76D212191A09}</a:tableStyleId>
              </a:tblPr>
              <a:tblGrid>
                <a:gridCol w="3214687">
                  <a:extLst>
                    <a:ext uri="{9D8B030D-6E8A-4147-A177-3AD203B41FA5}">
                      <a16:colId xmlns:a16="http://schemas.microsoft.com/office/drawing/2014/main" val="3172323439"/>
                    </a:ext>
                  </a:extLst>
                </a:gridCol>
                <a:gridCol w="3214687">
                  <a:extLst>
                    <a:ext uri="{9D8B030D-6E8A-4147-A177-3AD203B41FA5}">
                      <a16:colId xmlns:a16="http://schemas.microsoft.com/office/drawing/2014/main"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1156710868"/>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الترجمة</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traductologie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علم الترجمة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traducteur</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المترجم</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langue source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اللغة المصدر</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06898202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langue cible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اللغة  الهدف</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17074416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transfert</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النقل</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5723103"/>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L'équivalent</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المكافئ</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51993784"/>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texte source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نص الأصل</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868068435"/>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texte d'arrivée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نص الوصول</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536924236"/>
                  </a:ext>
                </a:extLst>
              </a:tr>
            </a:tbl>
          </a:graphicData>
        </a:graphic>
      </p:graphicFrame>
      <p:pic>
        <p:nvPicPr>
          <p:cNvPr id="5" name="Image 4">
            <a:extLst>
              <a:ext uri="{FF2B5EF4-FFF2-40B4-BE49-F238E27FC236}">
                <a16:creationId xmlns:a16="http://schemas.microsoft.com/office/drawing/2014/main"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2292465"/>
            <a:ext cx="2647951" cy="2647951"/>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12401FA-5391-0CD1-FF9C-ED6F7DE35F3E}"/>
              </a:ext>
            </a:extLst>
          </p:cNvPr>
          <p:cNvPicPr>
            <a:picLocks noChangeAspect="1"/>
          </p:cNvPicPr>
          <p:nvPr/>
        </p:nvPicPr>
        <p:blipFill>
          <a:blip r:embed="rId2"/>
          <a:stretch>
            <a:fillRect/>
          </a:stretch>
        </p:blipFill>
        <p:spPr>
          <a:xfrm>
            <a:off x="2400454" y="591296"/>
            <a:ext cx="7391091" cy="5675408"/>
          </a:xfrm>
          <a:prstGeom prst="rect">
            <a:avLst/>
          </a:prstGeom>
        </p:spPr>
      </p:pic>
      <p:pic>
        <p:nvPicPr>
          <p:cNvPr id="4" name="Image 3">
            <a:extLst>
              <a:ext uri="{FF2B5EF4-FFF2-40B4-BE49-F238E27FC236}">
                <a16:creationId xmlns:a16="http://schemas.microsoft.com/office/drawing/2014/main" id="{0DD9BD54-573B-1783-2D49-6C5EF4ED0E84}"/>
              </a:ext>
            </a:extLst>
          </p:cNvPr>
          <p:cNvPicPr>
            <a:picLocks noChangeAspect="1"/>
          </p:cNvPicPr>
          <p:nvPr/>
        </p:nvPicPr>
        <p:blipFill>
          <a:blip r:embed="rId3">
            <a:duotone>
              <a:schemeClr val="accent1">
                <a:shade val="45000"/>
                <a:satMod val="135000"/>
              </a:schemeClr>
              <a:prstClr val="white"/>
            </a:duotone>
          </a:blip>
          <a:stretch>
            <a:fillRect/>
          </a:stretch>
        </p:blipFill>
        <p:spPr>
          <a:xfrm>
            <a:off x="862014" y="882967"/>
            <a:ext cx="3324224" cy="1994535"/>
          </a:xfrm>
          <a:prstGeom prst="ellipse">
            <a:avLst/>
          </a:prstGeom>
          <a:ln>
            <a:noFill/>
          </a:ln>
          <a:effectLst>
            <a:softEdge rad="112500"/>
          </a:effectLst>
        </p:spPr>
      </p:pic>
      <p:pic>
        <p:nvPicPr>
          <p:cNvPr id="5" name="Image 4">
            <a:extLst>
              <a:ext uri="{FF2B5EF4-FFF2-40B4-BE49-F238E27FC236}">
                <a16:creationId xmlns:a16="http://schemas.microsoft.com/office/drawing/2014/main" id="{C15A164B-B583-BC3F-4746-7389EFDF55D9}"/>
              </a:ext>
            </a:extLst>
          </p:cNvPr>
          <p:cNvPicPr>
            <a:picLocks noChangeAspect="1"/>
          </p:cNvPicPr>
          <p:nvPr/>
        </p:nvPicPr>
        <p:blipFill>
          <a:blip r:embed="rId4"/>
          <a:stretch>
            <a:fillRect/>
          </a:stretch>
        </p:blipFill>
        <p:spPr>
          <a:xfrm>
            <a:off x="1028224" y="4131240"/>
            <a:ext cx="2991804" cy="1994536"/>
          </a:xfrm>
          <a:prstGeom prst="ellipse">
            <a:avLst/>
          </a:prstGeom>
          <a:ln>
            <a:noFill/>
          </a:ln>
          <a:effectLst>
            <a:softEdge rad="112500"/>
          </a:effectLst>
        </p:spPr>
      </p:pic>
    </p:spTree>
    <p:extLst>
      <p:ext uri="{BB962C8B-B14F-4D97-AF65-F5344CB8AC3E}">
        <p14:creationId xmlns:p14="http://schemas.microsoft.com/office/powerpoint/2010/main" val="394003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0A4622-50C7-0C62-5C71-7E5062CC2662}"/>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الترجمة دراسة في المفهوم و الماهية</a:t>
            </a:r>
            <a:endParaRPr lang="fr-FR" dirty="0">
              <a:solidFill>
                <a:schemeClr val="bg2">
                  <a:lumMod val="60000"/>
                  <a:lumOff val="40000"/>
                </a:schemeClr>
              </a:solidFill>
            </a:endParaRPr>
          </a:p>
        </p:txBody>
      </p:sp>
      <p:sp>
        <p:nvSpPr>
          <p:cNvPr id="3" name="ZoneTexte 2">
            <a:extLst>
              <a:ext uri="{FF2B5EF4-FFF2-40B4-BE49-F238E27FC236}">
                <a16:creationId xmlns:a16="http://schemas.microsoft.com/office/drawing/2014/main" id="{9F6C83B7-6D10-5BF9-86FC-82C7B3125175}"/>
              </a:ext>
            </a:extLst>
          </p:cNvPr>
          <p:cNvSpPr txBox="1"/>
          <p:nvPr/>
        </p:nvSpPr>
        <p:spPr>
          <a:xfrm>
            <a:off x="4271961" y="1857023"/>
            <a:ext cx="6929437" cy="152323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"الترجمة أصلها الترجمان والترجمان بضم التاء وبفتحها وهو المفسر للسان الذي يترجم الكلام أي ينقله من لغة إلى أخرى</a:t>
            </a:r>
            <a:r>
              <a:rPr lang="ar-DZ" sz="2200" dirty="0"/>
              <a:t> " </a:t>
            </a:r>
            <a:r>
              <a:rPr lang="ar-SA" sz="2200" dirty="0"/>
              <a:t>وجاء  في الصحاح في اللغة والعلوم ما يلي: "يقال ترجم كلامه إذا فسره  بلسان آخر ومنه الترجمان والجمع تراجم ويقال تُرجمان وتَرجمان والترجمة النقل من لغة إلى أخرى". </a:t>
            </a:r>
            <a:endParaRPr lang="fr-FR" sz="2200" dirty="0"/>
          </a:p>
        </p:txBody>
      </p:sp>
      <p:sp>
        <p:nvSpPr>
          <p:cNvPr id="4" name="ZoneTexte 3">
            <a:extLst>
              <a:ext uri="{FF2B5EF4-FFF2-40B4-BE49-F238E27FC236}">
                <a16:creationId xmlns:a16="http://schemas.microsoft.com/office/drawing/2014/main" id="{FD319BE3-DAA8-51BF-8248-036328082381}"/>
              </a:ext>
            </a:extLst>
          </p:cNvPr>
          <p:cNvSpPr txBox="1"/>
          <p:nvPr/>
        </p:nvSpPr>
        <p:spPr>
          <a:xfrm>
            <a:off x="914398" y="5096454"/>
            <a:ext cx="10287001" cy="79868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وقد كان للفظة  ترجمة حضور قوي وفعلي في الدراسات العربية القديمة ونستشهد في هذا المقام بالشاعر المتنبي الذي أستعمل كلمتي : ترجمان وتراجم في شعره</a:t>
            </a:r>
            <a:endParaRPr lang="fr-FR" sz="2200" dirty="0"/>
          </a:p>
        </p:txBody>
      </p:sp>
      <p:pic>
        <p:nvPicPr>
          <p:cNvPr id="5" name="Image 4">
            <a:extLst>
              <a:ext uri="{FF2B5EF4-FFF2-40B4-BE49-F238E27FC236}">
                <a16:creationId xmlns:a16="http://schemas.microsoft.com/office/drawing/2014/main" id="{26EE3756-0FF4-AF44-4B53-BE56BE92E72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4398" y="1560812"/>
            <a:ext cx="3274142" cy="2028433"/>
          </a:xfrm>
          <a:prstGeom prst="rect">
            <a:avLst/>
          </a:prstGeom>
        </p:spPr>
      </p:pic>
      <p:sp>
        <p:nvSpPr>
          <p:cNvPr id="6" name="ZoneTexte 5">
            <a:extLst>
              <a:ext uri="{FF2B5EF4-FFF2-40B4-BE49-F238E27FC236}">
                <a16:creationId xmlns:a16="http://schemas.microsoft.com/office/drawing/2014/main" id="{58710DF4-4D4E-BCB6-8BDE-B1D9C852CCE4}"/>
              </a:ext>
            </a:extLst>
          </p:cNvPr>
          <p:cNvSpPr txBox="1"/>
          <p:nvPr/>
        </p:nvSpPr>
        <p:spPr>
          <a:xfrm>
            <a:off x="914398" y="3954839"/>
            <a:ext cx="10287000" cy="79868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أما في قاموس المحيط للفيروز أبادي فقد وردت كلمة ترجمان في باب الميم فصل أن "الترجمان كعنفوان وزعفران </a:t>
            </a:r>
            <a:r>
              <a:rPr lang="ar-SA" sz="2200" dirty="0" err="1"/>
              <a:t>وريهقان</a:t>
            </a:r>
            <a:r>
              <a:rPr lang="ar-SA" sz="2200" dirty="0"/>
              <a:t> : المفسر للسان وترجمة وترجم عنه والفعل يدخل على أصالة التاء</a:t>
            </a:r>
            <a:r>
              <a:rPr lang="fr-FR" sz="2200" dirty="0"/>
              <a:t>.</a:t>
            </a:r>
            <a:r>
              <a:rPr lang="ar-DZ" sz="2200" dirty="0"/>
              <a:t>"</a:t>
            </a:r>
            <a:endParaRPr lang="fr-FR" sz="2200" dirty="0"/>
          </a:p>
        </p:txBody>
      </p:sp>
      <p:cxnSp>
        <p:nvCxnSpPr>
          <p:cNvPr id="8" name="Connecteur droit 7">
            <a:extLst>
              <a:ext uri="{FF2B5EF4-FFF2-40B4-BE49-F238E27FC236}">
                <a16:creationId xmlns:a16="http://schemas.microsoft.com/office/drawing/2014/main" id="{0F1826B5-CF69-7618-F154-E97A634C4C9A}"/>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549A315-71C3-5C89-2CC1-483859709D5A}"/>
              </a:ext>
            </a:extLst>
          </p:cNvPr>
          <p:cNvSpPr txBox="1"/>
          <p:nvPr/>
        </p:nvSpPr>
        <p:spPr>
          <a:xfrm>
            <a:off x="2143125" y="878732"/>
            <a:ext cx="7331528" cy="10295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r-SA" sz="2600" dirty="0"/>
              <a:t>حيث قال يصف شعب بوان</a:t>
            </a:r>
            <a:r>
              <a:rPr lang="fr-FR" sz="2600" dirty="0"/>
              <a:t>: </a:t>
            </a:r>
          </a:p>
          <a:p>
            <a:pPr algn="r"/>
            <a:r>
              <a:rPr lang="ar-SA" sz="2600" b="1" dirty="0"/>
              <a:t>ملاعب جنه لو سار فيها</a:t>
            </a:r>
            <a:r>
              <a:rPr lang="ar-DZ" sz="2600" b="1" dirty="0"/>
              <a:t>               </a:t>
            </a:r>
            <a:r>
              <a:rPr lang="ar-SA" sz="2600" b="1" dirty="0"/>
              <a:t>     سليمان لسار بترجمان </a:t>
            </a:r>
            <a:endParaRPr lang="fr-FR" sz="2600" b="1" dirty="0"/>
          </a:p>
        </p:txBody>
      </p:sp>
      <p:sp>
        <p:nvSpPr>
          <p:cNvPr id="3" name="ZoneTexte 2">
            <a:extLst>
              <a:ext uri="{FF2B5EF4-FFF2-40B4-BE49-F238E27FC236}">
                <a16:creationId xmlns:a16="http://schemas.microsoft.com/office/drawing/2014/main" id="{6A60974F-084A-C0B4-E7A7-D692CD62CC5E}"/>
              </a:ext>
            </a:extLst>
          </p:cNvPr>
          <p:cNvSpPr txBox="1"/>
          <p:nvPr/>
        </p:nvSpPr>
        <p:spPr>
          <a:xfrm>
            <a:off x="2143125" y="2105242"/>
            <a:ext cx="7331528" cy="102957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r-SA" sz="2600" dirty="0"/>
              <a:t> كما قال يصف جيش الروم في معركة الحدب</a:t>
            </a:r>
            <a:r>
              <a:rPr lang="ar-DZ" sz="2600" dirty="0"/>
              <a:t> :</a:t>
            </a:r>
            <a:endParaRPr lang="fr-FR" sz="2600" dirty="0"/>
          </a:p>
          <a:p>
            <a:pPr algn="r"/>
            <a:r>
              <a:rPr lang="ar-SA" sz="2600" b="1" dirty="0"/>
              <a:t>تجمع فيه كل لسن  وأمة </a:t>
            </a:r>
            <a:r>
              <a:rPr lang="ar-DZ" sz="2600" b="1" dirty="0"/>
              <a:t>                 </a:t>
            </a:r>
            <a:r>
              <a:rPr lang="ar-SA" sz="2600" b="1" dirty="0"/>
              <a:t>فما تفهم الحداثة إلا التراجم</a:t>
            </a:r>
            <a:endParaRPr lang="fr-FR" sz="2600" b="1" dirty="0"/>
          </a:p>
        </p:txBody>
      </p:sp>
      <p:sp>
        <p:nvSpPr>
          <p:cNvPr id="4" name="ZoneTexte 3">
            <a:extLst>
              <a:ext uri="{FF2B5EF4-FFF2-40B4-BE49-F238E27FC236}">
                <a16:creationId xmlns:a16="http://schemas.microsoft.com/office/drawing/2014/main" id="{80E12E2F-76BE-71C0-EED3-4B1DA3F40D55}"/>
              </a:ext>
            </a:extLst>
          </p:cNvPr>
          <p:cNvSpPr txBox="1"/>
          <p:nvPr/>
        </p:nvSpPr>
        <p:spPr>
          <a:xfrm>
            <a:off x="2143125" y="3429000"/>
            <a:ext cx="7331529" cy="102957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r-SA" sz="2600" dirty="0"/>
              <a:t>كما نضيف في هذا المقام بيتا من شعر البحتري الذي قال</a:t>
            </a:r>
            <a:r>
              <a:rPr lang="fr-FR" sz="2600" dirty="0"/>
              <a:t> : </a:t>
            </a:r>
          </a:p>
          <a:p>
            <a:pPr algn="r"/>
            <a:r>
              <a:rPr lang="ar-SA" sz="2600" b="1" dirty="0"/>
              <a:t>وفي عينيك ترجمة أراها  </a:t>
            </a:r>
            <a:r>
              <a:rPr lang="ar-DZ" sz="2600" b="1" dirty="0"/>
              <a:t>             </a:t>
            </a:r>
            <a:r>
              <a:rPr lang="ar-SA" sz="2600" b="1" dirty="0"/>
              <a:t>تدل على الضغائن والحقود</a:t>
            </a:r>
            <a:endParaRPr lang="fr-FR" sz="2600" b="1" dirty="0"/>
          </a:p>
        </p:txBody>
      </p:sp>
      <p:sp>
        <p:nvSpPr>
          <p:cNvPr id="5" name="Flèche : gauche 4">
            <a:extLst>
              <a:ext uri="{FF2B5EF4-FFF2-40B4-BE49-F238E27FC236}">
                <a16:creationId xmlns:a16="http://schemas.microsoft.com/office/drawing/2014/main" id="{24DB15DE-EE4E-4DC7-92C5-740EF4F9C4EB}"/>
              </a:ext>
            </a:extLst>
          </p:cNvPr>
          <p:cNvSpPr/>
          <p:nvPr/>
        </p:nvSpPr>
        <p:spPr>
          <a:xfrm>
            <a:off x="9601199" y="1135666"/>
            <a:ext cx="978408" cy="48463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6" name="Flèche : gauche 5">
            <a:extLst>
              <a:ext uri="{FF2B5EF4-FFF2-40B4-BE49-F238E27FC236}">
                <a16:creationId xmlns:a16="http://schemas.microsoft.com/office/drawing/2014/main" id="{48A67266-E25A-C4E4-B825-5D9FFEDDBE38}"/>
              </a:ext>
            </a:extLst>
          </p:cNvPr>
          <p:cNvSpPr/>
          <p:nvPr/>
        </p:nvSpPr>
        <p:spPr>
          <a:xfrm>
            <a:off x="9601198" y="234584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7" name="Flèche : gauche 6">
            <a:extLst>
              <a:ext uri="{FF2B5EF4-FFF2-40B4-BE49-F238E27FC236}">
                <a16:creationId xmlns:a16="http://schemas.microsoft.com/office/drawing/2014/main" id="{A5B176D2-5A0B-79F5-DFB3-98E088AFAF2B}"/>
              </a:ext>
            </a:extLst>
          </p:cNvPr>
          <p:cNvSpPr/>
          <p:nvPr/>
        </p:nvSpPr>
        <p:spPr>
          <a:xfrm>
            <a:off x="9601198" y="3671477"/>
            <a:ext cx="978408" cy="484632"/>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8" name="ZoneTexte 7">
            <a:extLst>
              <a:ext uri="{FF2B5EF4-FFF2-40B4-BE49-F238E27FC236}">
                <a16:creationId xmlns:a16="http://schemas.microsoft.com/office/drawing/2014/main" id="{EA0743BF-0ECD-915D-464F-D7FE9DF6D45B}"/>
              </a:ext>
            </a:extLst>
          </p:cNvPr>
          <p:cNvSpPr txBox="1"/>
          <p:nvPr/>
        </p:nvSpPr>
        <p:spPr>
          <a:xfrm>
            <a:off x="866775" y="4752758"/>
            <a:ext cx="10458450" cy="116095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إن استعمال كلمة ترجمة وترجمان </a:t>
            </a:r>
            <a:r>
              <a:rPr lang="ar-SA" sz="2200" dirty="0" err="1"/>
              <a:t>وتراجمة</a:t>
            </a:r>
            <a:r>
              <a:rPr lang="ar-SA" sz="2200" dirty="0"/>
              <a:t> في هذه الأبيات الشعرية ما هو إلا عربون لحضورها  وبقوة في اللغة العربية إذ أننا لا نكاد نلمس قاموسا أو معجما لغويا قديما أو حديثا إلا وجدناه افرد مصطلح : ترجم – يترجم – ترجمة بمساحة وافية من الشروحات والتفسيرات والأمثلة</a:t>
            </a:r>
            <a:endParaRPr lang="fr-FR" sz="2200" dirty="0"/>
          </a:p>
        </p:txBody>
      </p:sp>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30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3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3000"/>
                                        <p:tgtEl>
                                          <p:spTgt spid="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3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C738FFF-EE26-F6E1-F0EB-E011CB98B9CE}"/>
              </a:ext>
            </a:extLst>
          </p:cNvPr>
          <p:cNvSpPr txBox="1"/>
          <p:nvPr/>
        </p:nvSpPr>
        <p:spPr>
          <a:xfrm>
            <a:off x="1028698" y="4177279"/>
            <a:ext cx="10248218" cy="79868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لقد تعدّدت التّعاريف الاصطلاحية  للترجمة ولكن تتّفق جلّها على وجود نصين نص الانطلاق ونص الوصول إذ  أنّ التّرجمة هي عملية استبدال نص بنصٍ آخر شريطة أن يكون التكافؤ بينهما على كافة المستويات </a:t>
            </a:r>
            <a:endParaRPr lang="fr-FR" sz="2200" dirty="0"/>
          </a:p>
        </p:txBody>
      </p:sp>
      <p:sp>
        <p:nvSpPr>
          <p:cNvPr id="4" name="ZoneTexte 3">
            <a:extLst>
              <a:ext uri="{FF2B5EF4-FFF2-40B4-BE49-F238E27FC236}">
                <a16:creationId xmlns:a16="http://schemas.microsoft.com/office/drawing/2014/main" id="{9F666AB9-31C6-303F-4D77-EC881FD6CFD0}"/>
              </a:ext>
            </a:extLst>
          </p:cNvPr>
          <p:cNvSpPr txBox="1"/>
          <p:nvPr/>
        </p:nvSpPr>
        <p:spPr>
          <a:xfrm>
            <a:off x="4514849" y="1355477"/>
            <a:ext cx="6762069" cy="116095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تعتب</a:t>
            </a:r>
            <a:r>
              <a:rPr lang="ar-DZ" sz="2200" dirty="0"/>
              <a:t>ر</a:t>
            </a:r>
            <a:r>
              <a:rPr lang="ar-SA" sz="2200" dirty="0"/>
              <a:t>التّرجمة واحدة من أقدم النّشاطات الإنسانية التي مارستها المجتمعات البّشرية عبر حدودها اللّغوية والثّقافية فهي وسيلتها في إقامة جسور التّفاهم، وتبادل المعلومات والمشاركة في عملية التّفاعل الفّكري والحضاري</a:t>
            </a:r>
            <a:r>
              <a:rPr lang="fr-FR" sz="2200" dirty="0"/>
              <a:t> . </a:t>
            </a:r>
          </a:p>
        </p:txBody>
      </p:sp>
      <p:sp>
        <p:nvSpPr>
          <p:cNvPr id="5" name="ZoneTexte 4">
            <a:extLst>
              <a:ext uri="{FF2B5EF4-FFF2-40B4-BE49-F238E27FC236}">
                <a16:creationId xmlns:a16="http://schemas.microsoft.com/office/drawing/2014/main" id="{20A79AC0-DB89-7058-7454-9E35F8A50C5F}"/>
              </a:ext>
            </a:extLst>
          </p:cNvPr>
          <p:cNvSpPr txBox="1"/>
          <p:nvPr/>
        </p:nvSpPr>
        <p:spPr>
          <a:xfrm>
            <a:off x="4514847" y="2731992"/>
            <a:ext cx="6762070" cy="116095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a:t>وارتباطها </a:t>
            </a:r>
            <a:r>
              <a:rPr lang="ar-SA" sz="2200" dirty="0"/>
              <a:t>كنشاط بحياة الشّعوب ورغبتها في التّواصل زاد من سعيها في  تطويرها وتطوير نظرياتها وقواعدها للقّيام بها على أكمل </a:t>
            </a:r>
            <a:r>
              <a:rPr lang="ar-SA" sz="2200"/>
              <a:t>وجه  وبطريقة </a:t>
            </a:r>
            <a:r>
              <a:rPr lang="ar-SA" sz="2200" dirty="0"/>
              <a:t>صحيحة</a:t>
            </a:r>
            <a:endParaRPr lang="fr-FR" sz="2200" dirty="0"/>
          </a:p>
        </p:txBody>
      </p:sp>
      <p:sp>
        <p:nvSpPr>
          <p:cNvPr id="6" name="ZoneTexte 5">
            <a:extLst>
              <a:ext uri="{FF2B5EF4-FFF2-40B4-BE49-F238E27FC236}">
                <a16:creationId xmlns:a16="http://schemas.microsoft.com/office/drawing/2014/main" id="{ECDD0CB6-9A80-7AF5-6B23-E04AF0C0C8A7}"/>
              </a:ext>
            </a:extLst>
          </p:cNvPr>
          <p:cNvSpPr txBox="1"/>
          <p:nvPr/>
        </p:nvSpPr>
        <p:spPr>
          <a:xfrm>
            <a:off x="1028697" y="5228680"/>
            <a:ext cx="10248219" cy="79868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صب هذا التعريف اهتمامه على ضرورة التكافؤ بين النّصين ونجد هذا التكافؤ في التّعريف التّالي: التّرجمة هي التّعبير بلغة أخرى أو لغة الهدف عما عُبّر عنه بأخرى لغة المصدر مع الاحتفاظ </a:t>
            </a:r>
            <a:r>
              <a:rPr lang="ar-SA" sz="2200" dirty="0" err="1"/>
              <a:t>بالتّكافؤات</a:t>
            </a:r>
            <a:r>
              <a:rPr lang="ar-SA" sz="2200" dirty="0"/>
              <a:t> الدّلالية والأسلوبية</a:t>
            </a:r>
            <a:r>
              <a:rPr lang="fr-FR" sz="2200" dirty="0"/>
              <a:t>.</a:t>
            </a:r>
          </a:p>
        </p:txBody>
      </p:sp>
      <p:sp>
        <p:nvSpPr>
          <p:cNvPr id="7" name="ZoneTexte 6">
            <a:extLst>
              <a:ext uri="{FF2B5EF4-FFF2-40B4-BE49-F238E27FC236}">
                <a16:creationId xmlns:a16="http://schemas.microsoft.com/office/drawing/2014/main" id="{977F1E78-ECC5-FE34-0F63-8770413E4A1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الترجمة اصطلاحا </a:t>
            </a:r>
            <a:endParaRPr lang="fr-FR" dirty="0">
              <a:solidFill>
                <a:schemeClr val="bg2">
                  <a:lumMod val="60000"/>
                  <a:lumOff val="40000"/>
                </a:schemeClr>
              </a:solidFill>
            </a:endParaRPr>
          </a:p>
        </p:txBody>
      </p:sp>
      <p:cxnSp>
        <p:nvCxnSpPr>
          <p:cNvPr id="8" name="Connecteur droit 7">
            <a:extLst>
              <a:ext uri="{FF2B5EF4-FFF2-40B4-BE49-F238E27FC236}">
                <a16:creationId xmlns:a16="http://schemas.microsoft.com/office/drawing/2014/main" id="{D0946D87-AB58-9514-F301-F09A2F91248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786C1B6-2947-0F75-6950-A733CDD426E2}"/>
              </a:ext>
            </a:extLst>
          </p:cNvPr>
          <p:cNvPicPr>
            <a:picLocks noChangeAspect="1"/>
          </p:cNvPicPr>
          <p:nvPr/>
        </p:nvPicPr>
        <p:blipFill>
          <a:blip r:embed="rId2"/>
          <a:stretch>
            <a:fillRect/>
          </a:stretch>
        </p:blipFill>
        <p:spPr>
          <a:xfrm>
            <a:off x="915081" y="1713387"/>
            <a:ext cx="3299732" cy="1854450"/>
          </a:xfrm>
          <a:prstGeom prst="rect">
            <a:avLst/>
          </a:prstGeom>
          <a:solidFill>
            <a:srgbClr val="FFFFFF">
              <a:shade val="85000"/>
            </a:srgbClr>
          </a:solidFill>
          <a:ln w="28575" cap="sq">
            <a:solidFill>
              <a:schemeClr val="bg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A50BD4-6183-AAAE-0AE8-B71E8B0A7812}"/>
              </a:ext>
            </a:extLst>
          </p:cNvPr>
          <p:cNvSpPr txBox="1"/>
          <p:nvPr/>
        </p:nvSpPr>
        <p:spPr>
          <a:xfrm>
            <a:off x="1027337" y="1244201"/>
            <a:ext cx="10157733" cy="116095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لقد صنّف هذا التّعريف لغتا التّرجمة وأطلق عليها لغة المصدر ولغة الهدف وهذا ما نجده أيضا في التعريف الموالي: « الترجمة هي عملية بناء شاملة لنص جديد في اللّغة الهدف يحتفظ بكلّ الوظائف التّواصلية للنّص في اللّغة المصدر بغض النّظر عن التّطابق أو التّماثل بين النّصين على المستوى اللّغوي الصرف أي النّحوي والدّلالي</a:t>
            </a:r>
            <a:endParaRPr lang="fr-FR" sz="2200" dirty="0"/>
          </a:p>
        </p:txBody>
      </p:sp>
      <p:sp>
        <p:nvSpPr>
          <p:cNvPr id="3" name="ZoneTexte 2">
            <a:extLst>
              <a:ext uri="{FF2B5EF4-FFF2-40B4-BE49-F238E27FC236}">
                <a16:creationId xmlns:a16="http://schemas.microsoft.com/office/drawing/2014/main" id="{F0D746E7-65A7-7091-7919-8348BFCD8A7F}"/>
              </a:ext>
            </a:extLst>
          </p:cNvPr>
          <p:cNvSpPr txBox="1"/>
          <p:nvPr/>
        </p:nvSpPr>
        <p:spPr>
          <a:xfrm>
            <a:off x="1027338" y="3003726"/>
            <a:ext cx="10157733" cy="26100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إذن مما لا شك فيه أنّ عملية التّرجمة مبنيّة أساسًا على لغتين لإنتاج نصّ جديد انطلاقا من النّص المصدر أي بعبارات أخرى «التّرجمة هي استبدال تمثيل نصّي في لغة بتمثيل نصّي مكافئ في لغة ثانية » وهناك تعاريف أخرى قد ركّزت على عناصر جديدة بما في ذلك العوامل الخارجية المؤثّرة كالعلاقات الثّقافية بين الشّعوب وكذا العوامل الأخلاقية والعاطفية التي تؤثّر بشكل واضح في عملية التّرجمة وهذا ما وجَدْناه في التّعريف القائل أن ّ« التّرجمة هي العملية التي تبحث عن جعل تعادُل بين نصّين معبّر عنهما في لغاتٍ مختلفة تكون هذه التّعادلات دائمًا وحتمًا تابعة لطبيعة النّصين ، لغاياتهما وللعلاقة الموجودة بين ثقافتي شعبين وبين جوّهما الأخلاقي والثّقافي والعاطفي وهي تابعة لكل الاحتمالات الخاصة بالعصر وبمكان الذّهاب والإياب</a:t>
            </a:r>
            <a:r>
              <a:rPr lang="fr-FR" sz="2200" dirty="0"/>
              <a:t> </a:t>
            </a:r>
          </a:p>
        </p:txBody>
      </p:sp>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C90FD8-9A8E-5837-8560-CD6560DB5BB3}"/>
              </a:ext>
            </a:extLst>
          </p:cNvPr>
          <p:cNvSpPr txBox="1"/>
          <p:nvPr/>
        </p:nvSpPr>
        <p:spPr>
          <a:xfrm>
            <a:off x="857250" y="5190483"/>
            <a:ext cx="10458450" cy="79868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ان الترجمة الصحيحة مرهونة بضرورة وجود لغتين لغة الانطلاق ولغة الوصول ونص منقول من الأولى إلى الثّانية وقواعد معايير  يجب احترامها والخضوع لها أثناء هذه العملية أي عملية النّقل</a:t>
            </a:r>
            <a:endParaRPr lang="fr-FR" sz="2200" dirty="0"/>
          </a:p>
        </p:txBody>
      </p:sp>
      <p:sp>
        <p:nvSpPr>
          <p:cNvPr id="3" name="ZoneTexte 2">
            <a:extLst>
              <a:ext uri="{FF2B5EF4-FFF2-40B4-BE49-F238E27FC236}">
                <a16:creationId xmlns:a16="http://schemas.microsoft.com/office/drawing/2014/main" id="{FCD5FC6B-F842-455D-CE42-755F4DEE9399}"/>
              </a:ext>
            </a:extLst>
          </p:cNvPr>
          <p:cNvSpPr txBox="1"/>
          <p:nvPr/>
        </p:nvSpPr>
        <p:spPr>
          <a:xfrm>
            <a:off x="5457825" y="2212349"/>
            <a:ext cx="5857875" cy="26100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من هنا نؤكد على أهمية اللّغة ونظرياتها في إنجاح التّرجمة لأنّ «التّرجمة عملية تتعلّق باللّغات أي أنّها يتمّ فيها إحلال نص في لغة ما محل نص آخر في لغة أخرى، فمن الوّاضح أن تستند نظرية التّرجمة إلى نظرية اللّغة، أي إلى نظرية لغوية عامة ما » والدّليل على هذا التّعريف أنّ المتطلّع على تاريخ نظريات التّرجمة يلاحظ أنّها كلّما ظهرت نظرية لغوية ألحقت مباشرة بنظرية للترجمة وارتبطت بها من حيث الشّكل والمضمون</a:t>
            </a:r>
            <a:endParaRPr lang="fr-FR" sz="2200" dirty="0"/>
          </a:p>
        </p:txBody>
      </p:sp>
      <p:sp>
        <p:nvSpPr>
          <p:cNvPr id="4" name="ZoneTexte 3">
            <a:extLst>
              <a:ext uri="{FF2B5EF4-FFF2-40B4-BE49-F238E27FC236}">
                <a16:creationId xmlns:a16="http://schemas.microsoft.com/office/drawing/2014/main" id="{8F1790A5-D7C1-373A-72D2-85D91BB37DFF}"/>
              </a:ext>
            </a:extLst>
          </p:cNvPr>
          <p:cNvSpPr txBox="1"/>
          <p:nvPr/>
        </p:nvSpPr>
        <p:spPr>
          <a:xfrm>
            <a:off x="857250" y="1045608"/>
            <a:ext cx="10458450" cy="79868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ctr" rtl="1">
              <a:lnSpc>
                <a:spcPct val="107000"/>
              </a:lnSpc>
              <a:spcAft>
                <a:spcPts val="800"/>
              </a:spcAft>
              <a:defRPr sz="28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r"/>
            <a:r>
              <a:rPr lang="ar-SA" sz="2200" dirty="0"/>
              <a:t>ما نستخلصه من كلّ هذه التّعريفات: « أنّ فعل التّرجمة وهو محدّد باختصار يحتوي على فهم نص ثمّ يحتوي في مرحلة ثانية على إعادة التّعبير عن هذا النّص في لغة  أخرى</a:t>
            </a:r>
            <a:r>
              <a:rPr lang="fr-FR" sz="2200" dirty="0"/>
              <a:t> </a:t>
            </a:r>
          </a:p>
        </p:txBody>
      </p:sp>
      <p:pic>
        <p:nvPicPr>
          <p:cNvPr id="5" name="Image 4">
            <a:extLst>
              <a:ext uri="{FF2B5EF4-FFF2-40B4-BE49-F238E27FC236}">
                <a16:creationId xmlns:a16="http://schemas.microsoft.com/office/drawing/2014/main" id="{9447BDF2-CBAE-2396-D48F-64A833441AED}"/>
              </a:ext>
            </a:extLst>
          </p:cNvPr>
          <p:cNvPicPr>
            <a:picLocks noChangeAspect="1"/>
          </p:cNvPicPr>
          <p:nvPr/>
        </p:nvPicPr>
        <p:blipFill>
          <a:blip r:embed="rId2"/>
          <a:srcRect l="11325" r="15983"/>
          <a:stretch>
            <a:fillRect/>
          </a:stretch>
        </p:blipFill>
        <p:spPr>
          <a:xfrm>
            <a:off x="829471" y="2256266"/>
            <a:ext cx="4628354" cy="2345468"/>
          </a:xfrm>
          <a:prstGeom prst="rect">
            <a:avLst/>
          </a:prstGeom>
        </p:spPr>
      </p:pic>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773EBB-A90E-4D64-BF71-EFCC9A9AA09F}"/>
              </a:ext>
            </a:extLst>
          </p:cNvPr>
          <p:cNvSpPr txBox="1"/>
          <p:nvPr/>
        </p:nvSpPr>
        <p:spPr>
          <a:xfrm>
            <a:off x="6700839" y="1628311"/>
            <a:ext cx="4593428" cy="411792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DZ" dirty="0"/>
              <a:t>تعدّ التّرجمة عملية صعبة ومعقدّة تتطلّب طاقات معرفية ومنهجية </a:t>
            </a:r>
            <a:r>
              <a:rPr lang="ar-DZ" dirty="0" err="1"/>
              <a:t>وموضوعاتية</a:t>
            </a:r>
            <a:r>
              <a:rPr lang="ar-DZ" dirty="0"/>
              <a:t> قويّة وغزيرة، قد تتعدّى طاقات البّاحث الوّاحد الأمر الذي يستدعي طاقات متعدّدة ومختلفة الاختصاصات ضمن عمل جماعي واحد وموّحد من حيث الأهداف والمعالم والمناهج يساهم فيه العالم المختص وعالم اللّغة العربية وعالم في اللّغات الأجنبية وعالم في التّرجمة</a:t>
            </a:r>
            <a:endParaRPr lang="fr-FR" dirty="0"/>
          </a:p>
          <a:p>
            <a:pPr algn="just"/>
            <a:r>
              <a:rPr lang="ar-DZ" dirty="0"/>
              <a:t>إنّ التّرجمة ترجمة علمية صحيحة مرهونة بالشّروط التّالية:</a:t>
            </a:r>
          </a:p>
        </p:txBody>
      </p:sp>
      <p:sp>
        <p:nvSpPr>
          <p:cNvPr id="9" name="ZoneTexte 8">
            <a:extLst>
              <a:ext uri="{FF2B5EF4-FFF2-40B4-BE49-F238E27FC236}">
                <a16:creationId xmlns:a16="http://schemas.microsoft.com/office/drawing/2014/main" id="{3EDFAD90-D272-BFEF-7724-1F673DED445E}"/>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شروط التّرجمة</a:t>
            </a:r>
          </a:p>
        </p:txBody>
      </p:sp>
      <p:cxnSp>
        <p:nvCxnSpPr>
          <p:cNvPr id="10" name="Connecteur droit 9">
            <a:extLst>
              <a:ext uri="{FF2B5EF4-FFF2-40B4-BE49-F238E27FC236}">
                <a16:creationId xmlns:a16="http://schemas.microsoft.com/office/drawing/2014/main" id="{D5157DE8-15D1-5200-3D00-C3C39319A0B5}"/>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91D752C5-CDB2-7434-D19B-D4855F3F61AE}"/>
              </a:ext>
            </a:extLst>
          </p:cNvPr>
          <p:cNvPicPr>
            <a:picLocks noChangeAspect="1"/>
          </p:cNvPicPr>
          <p:nvPr/>
        </p:nvPicPr>
        <p:blipFill>
          <a:blip r:embed="rId2"/>
          <a:stretch>
            <a:fillRect/>
          </a:stretch>
        </p:blipFill>
        <p:spPr>
          <a:xfrm>
            <a:off x="897734" y="2049828"/>
            <a:ext cx="5667375" cy="3179397"/>
          </a:xfrm>
          <a:prstGeom prst="rect">
            <a:avLst/>
          </a:prstGeom>
        </p:spPr>
      </p:pic>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AFB916-36CD-3335-6CAA-0BB26D3B978F}"/>
              </a:ext>
            </a:extLst>
          </p:cNvPr>
          <p:cNvSpPr txBox="1"/>
          <p:nvPr/>
        </p:nvSpPr>
        <p:spPr>
          <a:xfrm>
            <a:off x="1220986" y="3671887"/>
            <a:ext cx="9108876" cy="135171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b="1" dirty="0">
                <a:solidFill>
                  <a:srgbClr val="C00000"/>
                </a:solidFill>
              </a:rPr>
              <a:t>معرفة اللّغة المنقول منها: </a:t>
            </a:r>
            <a:endParaRPr lang="fr-FR" b="1" dirty="0">
              <a:solidFill>
                <a:srgbClr val="C00000"/>
              </a:solidFill>
            </a:endParaRPr>
          </a:p>
          <a:p>
            <a:r>
              <a:rPr lang="ar-DZ" dirty="0"/>
              <a:t>أن يكون مترجم النّص عارفًا ومتقنًا حق الإتقان لغة النّص الأم أو الأصلية من حيث الطرح اللّغوي </a:t>
            </a:r>
            <a:r>
              <a:rPr lang="ar-DZ" dirty="0" err="1"/>
              <a:t>الإتصالي</a:t>
            </a:r>
            <a:r>
              <a:rPr lang="ar-DZ" dirty="0"/>
              <a:t> التّواصلي والنّحوي والصّرفي والصّوتي </a:t>
            </a:r>
            <a:r>
              <a:rPr lang="ar-DZ" dirty="0" err="1"/>
              <a:t>والاشتقافي</a:t>
            </a:r>
            <a:r>
              <a:rPr lang="ar-DZ" dirty="0"/>
              <a:t> والدّلالي</a:t>
            </a:r>
          </a:p>
        </p:txBody>
      </p:sp>
      <p:sp>
        <p:nvSpPr>
          <p:cNvPr id="6" name="ZoneTexte 5">
            <a:extLst>
              <a:ext uri="{FF2B5EF4-FFF2-40B4-BE49-F238E27FC236}">
                <a16:creationId xmlns:a16="http://schemas.microsoft.com/office/drawing/2014/main" id="{9AF755B6-F74B-40FE-4893-FBF5B9701AB7}"/>
              </a:ext>
            </a:extLst>
          </p:cNvPr>
          <p:cNvSpPr txBox="1"/>
          <p:nvPr/>
        </p:nvSpPr>
        <p:spPr>
          <a:xfrm>
            <a:off x="1220985" y="1352915"/>
            <a:ext cx="9108877" cy="1746888"/>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b="1" dirty="0">
                <a:solidFill>
                  <a:srgbClr val="C00000"/>
                </a:solidFill>
              </a:rPr>
              <a:t>الاختصاص:</a:t>
            </a:r>
            <a:endParaRPr lang="fr-FR" b="1" dirty="0">
              <a:solidFill>
                <a:srgbClr val="C00000"/>
              </a:solidFill>
            </a:endParaRPr>
          </a:p>
          <a:p>
            <a:r>
              <a:rPr lang="ar-DZ" b="1" dirty="0">
                <a:solidFill>
                  <a:srgbClr val="C00000"/>
                </a:solidFill>
              </a:rPr>
              <a:t> </a:t>
            </a:r>
            <a:r>
              <a:rPr lang="ar-DZ" dirty="0"/>
              <a:t>أن يكون المترجم التّكوين والمعرفة، ملمًّا بأصول البّحث وقواعده العلمية والمنهجية، قادرًا على الفّهم والإفهام </a:t>
            </a:r>
            <a:r>
              <a:rPr lang="ar-DZ" dirty="0" err="1"/>
              <a:t>والتّبليع</a:t>
            </a:r>
            <a:r>
              <a:rPr lang="ar-DZ" dirty="0"/>
              <a:t>، عارفًا بخبايا موضوعه من حيث الطّرح العلمي والثّقافي والتّاريخي والاجتماعي والإيديولوجي.</a:t>
            </a:r>
          </a:p>
        </p:txBody>
      </p:sp>
      <p:sp>
        <p:nvSpPr>
          <p:cNvPr id="7" name="ZoneTexte 6">
            <a:extLst>
              <a:ext uri="{FF2B5EF4-FFF2-40B4-BE49-F238E27FC236}">
                <a16:creationId xmlns:a16="http://schemas.microsoft.com/office/drawing/2014/main" id="{BFA00D13-176B-B926-F207-B30241617978}"/>
              </a:ext>
            </a:extLst>
          </p:cNvPr>
          <p:cNvSpPr txBox="1"/>
          <p:nvPr/>
        </p:nvSpPr>
        <p:spPr>
          <a:xfrm>
            <a:off x="10649544" y="1726808"/>
            <a:ext cx="600075" cy="646331"/>
          </a:xfrm>
          <a:prstGeom prst="rect">
            <a:avLst/>
          </a:prstGeom>
          <a:noFill/>
        </p:spPr>
        <p:txBody>
          <a:bodyPr wrap="square" rtlCol="0">
            <a:spAutoFit/>
          </a:bodyPr>
          <a:lstStyle>
            <a:defPPr>
              <a:defRPr lang="en-US"/>
            </a:defPPr>
            <a:lvl1pPr>
              <a:defRPr sz="3600" b="1">
                <a:solidFill>
                  <a:schemeClr val="accent6"/>
                </a:solidFill>
                <a:cs typeface="+mj-cs"/>
              </a:defRPr>
            </a:lvl1pPr>
          </a:lstStyle>
          <a:p>
            <a:r>
              <a:rPr lang="ar-DZ" dirty="0">
                <a:solidFill>
                  <a:schemeClr val="bg2"/>
                </a:solidFill>
              </a:rPr>
              <a:t>1</a:t>
            </a:r>
            <a:endParaRPr lang="fr-FR" dirty="0">
              <a:solidFill>
                <a:schemeClr val="bg2"/>
              </a:solidFill>
            </a:endParaRPr>
          </a:p>
        </p:txBody>
      </p:sp>
      <p:sp>
        <p:nvSpPr>
          <p:cNvPr id="8" name="ZoneTexte 7">
            <a:extLst>
              <a:ext uri="{FF2B5EF4-FFF2-40B4-BE49-F238E27FC236}">
                <a16:creationId xmlns:a16="http://schemas.microsoft.com/office/drawing/2014/main" id="{B5103B7D-FA46-F1CE-39EE-53E6D10DC5DE}"/>
              </a:ext>
            </a:extLst>
          </p:cNvPr>
          <p:cNvSpPr txBox="1"/>
          <p:nvPr/>
        </p:nvSpPr>
        <p:spPr>
          <a:xfrm>
            <a:off x="10649544" y="3973283"/>
            <a:ext cx="600075" cy="646331"/>
          </a:xfrm>
          <a:prstGeom prst="rect">
            <a:avLst/>
          </a:prstGeom>
          <a:noFill/>
        </p:spPr>
        <p:txBody>
          <a:bodyPr wrap="square" rtlCol="0">
            <a:spAutoFit/>
          </a:bodyPr>
          <a:lstStyle/>
          <a:p>
            <a:r>
              <a:rPr lang="ar-DZ" sz="3600" b="1" dirty="0">
                <a:solidFill>
                  <a:schemeClr val="accent6"/>
                </a:solidFill>
                <a:cs typeface="+mj-cs"/>
              </a:rPr>
              <a:t>2</a:t>
            </a:r>
            <a:endParaRPr lang="fr-FR" sz="3600" b="1" dirty="0">
              <a:solidFill>
                <a:schemeClr val="accent6"/>
              </a:solidFill>
              <a:cs typeface="+mj-cs"/>
            </a:endParaRPr>
          </a:p>
        </p:txBody>
      </p:sp>
    </p:spTree>
    <p:extLst>
      <p:ext uri="{BB962C8B-B14F-4D97-AF65-F5344CB8AC3E}">
        <p14:creationId xmlns:p14="http://schemas.microsoft.com/office/powerpoint/2010/main" val="33258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TotalTime>
  <Words>1392</Words>
  <Application>Microsoft Office PowerPoint</Application>
  <PresentationFormat>Grand écran</PresentationFormat>
  <Paragraphs>86</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14</cp:revision>
  <dcterms:created xsi:type="dcterms:W3CDTF">2025-11-12T10:07:27Z</dcterms:created>
  <dcterms:modified xsi:type="dcterms:W3CDTF">2025-11-17T20:03:35Z</dcterms:modified>
</cp:coreProperties>
</file>