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6" r:id="rId1"/>
  </p:sldMasterIdLst>
  <p:notesMasterIdLst>
    <p:notesMasterId r:id="rId20"/>
  </p:notesMasterIdLst>
  <p:handoutMasterIdLst>
    <p:handoutMasterId r:id="rId21"/>
  </p:handoutMasterIdLst>
  <p:sldIdLst>
    <p:sldId id="291" r:id="rId2"/>
    <p:sldId id="292" r:id="rId3"/>
    <p:sldId id="260" r:id="rId4"/>
    <p:sldId id="269" r:id="rId5"/>
    <p:sldId id="270" r:id="rId6"/>
    <p:sldId id="271" r:id="rId7"/>
    <p:sldId id="272" r:id="rId8"/>
    <p:sldId id="273" r:id="rId9"/>
    <p:sldId id="274" r:id="rId10"/>
    <p:sldId id="275" r:id="rId11"/>
    <p:sldId id="276" r:id="rId12"/>
    <p:sldId id="279" r:id="rId13"/>
    <p:sldId id="280" r:id="rId14"/>
    <p:sldId id="287" r:id="rId15"/>
    <p:sldId id="295" r:id="rId16"/>
    <p:sldId id="288" r:id="rId17"/>
    <p:sldId id="296" r:id="rId18"/>
    <p:sldId id="289" r:id="rId19"/>
  </p:sldIdLst>
  <p:sldSz cx="9144000" cy="6858000" type="screen4x3"/>
  <p:notesSz cx="6858000" cy="9024938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2"/>
  <p:clrMru>
    <a:srgbClr val="0033CC"/>
    <a:srgbClr val="669900"/>
    <a:srgbClr val="FFFF00"/>
    <a:srgbClr val="F33570"/>
    <a:srgbClr val="07080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 autoAdjust="0"/>
    <p:restoredTop sz="94617" autoAdjust="0"/>
  </p:normalViewPr>
  <p:slideViewPr>
    <p:cSldViewPr>
      <p:cViewPr>
        <p:scale>
          <a:sx n="75" d="100"/>
          <a:sy n="75" d="100"/>
        </p:scale>
        <p:origin x="-1422" y="-336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0" d="100"/>
        <a:sy n="6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0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0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s-ES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574088"/>
            <a:ext cx="2971800" cy="450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574088"/>
            <a:ext cx="2971800" cy="450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61DAB3F5-EAD3-44C3-AEDD-48E94EE41B25}" type="slidenum">
              <a:rPr lang="es-ES"/>
              <a:pPr/>
              <a:t>‹N°›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0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es-MX"/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0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endParaRPr lang="es-MX"/>
          </a:p>
        </p:txBody>
      </p:sp>
      <p:sp>
        <p:nvSpPr>
          <p:cNvPr id="6656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73163" y="676275"/>
            <a:ext cx="4511675" cy="33845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6656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286250"/>
            <a:ext cx="5486400" cy="4062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MX" smtClean="0"/>
              <a:t>Haga clic para modificar el estilo de texto del patrón</a:t>
            </a:r>
          </a:p>
          <a:p>
            <a:pPr lvl="1"/>
            <a:r>
              <a:rPr lang="es-MX" smtClean="0"/>
              <a:t>Segundo nivel</a:t>
            </a:r>
          </a:p>
          <a:p>
            <a:pPr lvl="2"/>
            <a:r>
              <a:rPr lang="es-MX" smtClean="0"/>
              <a:t>Tercer nivel</a:t>
            </a:r>
          </a:p>
          <a:p>
            <a:pPr lvl="3"/>
            <a:r>
              <a:rPr lang="es-MX" smtClean="0"/>
              <a:t>Cuarto nivel</a:t>
            </a:r>
          </a:p>
          <a:p>
            <a:pPr lvl="4"/>
            <a:r>
              <a:rPr lang="es-MX" smtClean="0"/>
              <a:t>Quinto nivel</a:t>
            </a:r>
          </a:p>
        </p:txBody>
      </p:sp>
      <p:sp>
        <p:nvSpPr>
          <p:cNvPr id="6656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572500"/>
            <a:ext cx="2971800" cy="450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es-MX"/>
          </a:p>
        </p:txBody>
      </p:sp>
      <p:sp>
        <p:nvSpPr>
          <p:cNvPr id="6656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572500"/>
            <a:ext cx="2971800" cy="450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fld id="{F5121C35-E661-4E39-AA13-885C57467F51}" type="slidenum">
              <a:rPr lang="es-MX"/>
              <a:pPr/>
              <a:t>‹N°›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Rectangle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Rectangle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Rectangle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Rectangle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Rectangle à coins arrondis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Rectangle à coins arrondis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re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9" name="Sous-titre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fr-FR" smtClean="0"/>
              <a:t>Cliquez pour modifier le style des sous-titres du masque</a:t>
            </a:r>
            <a:endParaRPr kumimoji="0" lang="en-US"/>
          </a:p>
        </p:txBody>
      </p:sp>
      <p:sp>
        <p:nvSpPr>
          <p:cNvPr id="28" name="Espace réservé de la date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endParaRPr lang="es-ES"/>
          </a:p>
        </p:txBody>
      </p:sp>
      <p:sp>
        <p:nvSpPr>
          <p:cNvPr id="17" name="Espace réservé du pied de page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es-ES"/>
          </a:p>
        </p:txBody>
      </p:sp>
      <p:sp>
        <p:nvSpPr>
          <p:cNvPr id="29" name="Espace réservé du numéro de diapositive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B6A94591-17C7-4477-8E2A-2A534B14CA24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A36557-E213-4F53-B608-1304F365727E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FD0CCA-43F9-4FBB-AF93-79D93E53E560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6E2982-620C-4485-8507-C9D0BC049F9C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0BB2D3-DFED-453C-A81B-649423FF7464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ADAB92-9555-49B1-82C3-8A6CD9744D4E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5" name="Espace réservé du contenu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26" name="Espace réservé de la date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endParaRPr lang="es-ES"/>
          </a:p>
        </p:txBody>
      </p:sp>
      <p:sp>
        <p:nvSpPr>
          <p:cNvPr id="27" name="Espace réservé du numéro de diapositive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BB166B9-524B-4EEC-92B2-193791EA7BBC}" type="slidenum">
              <a:rPr lang="es-ES" smtClean="0"/>
              <a:pPr/>
              <a:t>‹N°›</a:t>
            </a:fld>
            <a:endParaRPr lang="es-ES"/>
          </a:p>
        </p:txBody>
      </p:sp>
      <p:sp>
        <p:nvSpPr>
          <p:cNvPr id="28" name="Espace réservé du pied de page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endParaRPr lang="es-ES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es-ES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10E85C97-941F-46B1-9E63-5FC5641EB30A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2A502-F9A7-4BDF-9D0B-997B57BADFED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D1717A-DD2B-453E-83E6-D517DDE25445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fr-FR" smtClean="0"/>
              <a:t>Cliquez sur l'icône pour ajouter une image</a:t>
            </a:r>
            <a:endParaRPr kumimoji="0" lang="en-US" dirty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89E7A0-FE9F-49E0-A1A2-67D91FF4307C}" type="slidenum">
              <a:rPr lang="es-ES" smtClean="0"/>
              <a:pPr/>
              <a:t>‹N°›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Rectangle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Rectangle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Rectangle à coins arrondis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Rectangle à coins arrondis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Rectangle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Rectangle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Rectangle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Rectangle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Rectangle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Espace réservé du titre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13" name="Espace réservé du texte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  <a:p>
            <a:pPr lvl="1" eaLnBrk="1" latinLnBrk="0" hangingPunct="1"/>
            <a:r>
              <a:rPr kumimoji="0" lang="fr-FR" smtClean="0"/>
              <a:t>Deuxième niveau</a:t>
            </a:r>
          </a:p>
          <a:p>
            <a:pPr lvl="2" eaLnBrk="1" latinLnBrk="0" hangingPunct="1"/>
            <a:r>
              <a:rPr kumimoji="0" lang="fr-FR" smtClean="0"/>
              <a:t>Troisième niveau</a:t>
            </a:r>
          </a:p>
          <a:p>
            <a:pPr lvl="3" eaLnBrk="1" latinLnBrk="0" hangingPunct="1"/>
            <a:r>
              <a:rPr kumimoji="0" lang="fr-FR" smtClean="0"/>
              <a:t>Quatrième niveau</a:t>
            </a:r>
          </a:p>
          <a:p>
            <a:pPr lvl="4" eaLnBrk="1" latinLnBrk="0" hangingPunct="1"/>
            <a:r>
              <a:rPr kumimoji="0" lang="fr-FR" smtClean="0"/>
              <a:t>Cinquième niveau</a:t>
            </a:r>
            <a:endParaRPr kumimoji="0" lang="en-US"/>
          </a:p>
        </p:txBody>
      </p:sp>
      <p:sp>
        <p:nvSpPr>
          <p:cNvPr id="14" name="Espace réservé de la date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es-ES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es-ES"/>
          </a:p>
        </p:txBody>
      </p:sp>
      <p:sp>
        <p:nvSpPr>
          <p:cNvPr id="23" name="Espace réservé du numéro de diapositive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8E4309E6-D0E1-4BD5-8EAA-6B8DDEEE4F9B}" type="slidenum">
              <a:rPr lang="es-ES" smtClean="0"/>
              <a:pPr/>
              <a:t>‹N°›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1026"/>
          <p:cNvSpPr>
            <a:spLocks noChangeArrowheads="1"/>
          </p:cNvSpPr>
          <p:nvPr/>
        </p:nvSpPr>
        <p:spPr bwMode="auto">
          <a:xfrm>
            <a:off x="1476375" y="1989138"/>
            <a:ext cx="6264275" cy="415450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ctr"/>
            <a:r>
              <a:rPr lang="es-ES_tradnl" sz="4400" dirty="0">
                <a:solidFill>
                  <a:srgbClr val="0033CC"/>
                </a:solidFill>
              </a:rPr>
              <a:t>Proceso de Investigación Científica</a:t>
            </a:r>
          </a:p>
          <a:p>
            <a:pPr algn="ctr"/>
            <a:r>
              <a:rPr lang="es-ES_tradnl" sz="4400" dirty="0">
                <a:solidFill>
                  <a:srgbClr val="0033CC"/>
                </a:solidFill>
              </a:rPr>
              <a:t>Método </a:t>
            </a:r>
            <a:r>
              <a:rPr lang="es-ES_tradnl" sz="4400" dirty="0" smtClean="0">
                <a:solidFill>
                  <a:srgbClr val="0033CC"/>
                </a:solidFill>
              </a:rPr>
              <a:t>General</a:t>
            </a:r>
          </a:p>
          <a:p>
            <a:pPr algn="ctr"/>
            <a:endParaRPr lang="es-ES_tradnl" sz="3000" dirty="0" smtClean="0">
              <a:solidFill>
                <a:srgbClr val="0033CC"/>
              </a:solidFill>
            </a:endParaRPr>
          </a:p>
          <a:p>
            <a:pPr algn="ctr"/>
            <a:endParaRPr lang="es-ES_tradnl" sz="3000" dirty="0" smtClean="0">
              <a:solidFill>
                <a:srgbClr val="0033CC"/>
              </a:solidFill>
            </a:endParaRPr>
          </a:p>
          <a:p>
            <a:pPr algn="ctr"/>
            <a:endParaRPr lang="es-ES_tradnl" sz="3000" dirty="0" smtClean="0">
              <a:solidFill>
                <a:srgbClr val="0033CC"/>
              </a:solidFill>
            </a:endParaRPr>
          </a:p>
          <a:p>
            <a:pPr algn="ctr"/>
            <a:endParaRPr lang="es-ES_tradnl" sz="3000" dirty="0" smtClean="0">
              <a:solidFill>
                <a:srgbClr val="0033CC"/>
              </a:solidFill>
            </a:endParaRPr>
          </a:p>
          <a:p>
            <a:pPr algn="ctr"/>
            <a:r>
              <a:rPr lang="es-ES_tradnl" sz="2000" dirty="0" smtClean="0">
                <a:solidFill>
                  <a:srgbClr val="0033CC"/>
                </a:solidFill>
              </a:rPr>
              <a:t>Amaría </a:t>
            </a:r>
            <a:r>
              <a:rPr lang="es-ES_tradnl" sz="2000" dirty="0" err="1" smtClean="0">
                <a:solidFill>
                  <a:srgbClr val="0033CC"/>
                </a:solidFill>
              </a:rPr>
              <a:t>Guenaoui</a:t>
            </a:r>
            <a:r>
              <a:rPr lang="es-ES_tradnl" sz="2000" dirty="0" smtClean="0">
                <a:solidFill>
                  <a:srgbClr val="0033CC"/>
                </a:solidFill>
              </a:rPr>
              <a:t> </a:t>
            </a:r>
            <a:r>
              <a:rPr lang="es-ES_tradnl" sz="2000" dirty="0" err="1" smtClean="0">
                <a:solidFill>
                  <a:srgbClr val="0033CC"/>
                </a:solidFill>
              </a:rPr>
              <a:t>Bensaada</a:t>
            </a:r>
            <a:endParaRPr lang="es-ES_tradnl" sz="2000" dirty="0" smtClean="0">
              <a:solidFill>
                <a:srgbClr val="0033CC"/>
              </a:solidFill>
            </a:endParaRPr>
          </a:p>
          <a:p>
            <a:pPr algn="ctr"/>
            <a:r>
              <a:rPr lang="es-ES_tradnl" sz="2000" dirty="0" smtClean="0">
                <a:solidFill>
                  <a:srgbClr val="0033CC"/>
                </a:solidFill>
              </a:rPr>
              <a:t>Universidad de </a:t>
            </a:r>
            <a:r>
              <a:rPr lang="es-ES_tradnl" sz="2000" dirty="0" err="1" smtClean="0">
                <a:solidFill>
                  <a:srgbClr val="0033CC"/>
                </a:solidFill>
              </a:rPr>
              <a:t>Tlemcen</a:t>
            </a:r>
            <a:r>
              <a:rPr lang="es-ES_tradnl" sz="2000" dirty="0" smtClean="0">
                <a:solidFill>
                  <a:srgbClr val="0033CC"/>
                </a:solidFill>
              </a:rPr>
              <a:t> </a:t>
            </a:r>
          </a:p>
          <a:p>
            <a:pPr algn="ctr"/>
            <a:r>
              <a:rPr lang="es-ES_tradnl" sz="2000" dirty="0" smtClean="0">
                <a:solidFill>
                  <a:srgbClr val="0033CC"/>
                </a:solidFill>
              </a:rPr>
              <a:t>Enero de </a:t>
            </a:r>
            <a:r>
              <a:rPr lang="es-ES_tradnl" sz="2000" dirty="0" smtClean="0">
                <a:solidFill>
                  <a:srgbClr val="0033CC"/>
                </a:solidFill>
              </a:rPr>
              <a:t>2020</a:t>
            </a:r>
            <a:endParaRPr lang="es-ES_tradnl" sz="2000" dirty="0" smtClean="0">
              <a:solidFill>
                <a:srgbClr val="0033CC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9" name="Rectangle 3"/>
          <p:cNvSpPr>
            <a:spLocks noChangeArrowheads="1"/>
          </p:cNvSpPr>
          <p:nvPr/>
        </p:nvSpPr>
        <p:spPr bwMode="auto">
          <a:xfrm>
            <a:off x="153988" y="233203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fr-FR"/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title"/>
          </p:nvPr>
        </p:nvSpPr>
        <p:spPr>
          <a:xfrm>
            <a:off x="609600" y="38100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es-ES_tradnl"/>
              <a:t>Marco de referencia</a:t>
            </a:r>
            <a:br>
              <a:rPr lang="es-ES_tradnl"/>
            </a:br>
            <a:endParaRPr lang="es-ES"/>
          </a:p>
        </p:txBody>
      </p:sp>
      <p:sp>
        <p:nvSpPr>
          <p:cNvPr id="29746" name="Oval 50"/>
          <p:cNvSpPr>
            <a:spLocks noChangeArrowheads="1"/>
          </p:cNvSpPr>
          <p:nvPr/>
        </p:nvSpPr>
        <p:spPr bwMode="auto">
          <a:xfrm>
            <a:off x="1676400" y="2832100"/>
            <a:ext cx="3657600" cy="18288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s-ES_tradnl" sz="2000"/>
              <a:t>ELABORAR EL MARCO DE REFERENCIA DE LA INVESTIGACIÓN</a:t>
            </a:r>
            <a:endParaRPr lang="es-ES" sz="2000"/>
          </a:p>
        </p:txBody>
      </p:sp>
      <p:sp>
        <p:nvSpPr>
          <p:cNvPr id="29747" name="Rectangle 51"/>
          <p:cNvSpPr>
            <a:spLocks noChangeArrowheads="1"/>
          </p:cNvSpPr>
          <p:nvPr/>
        </p:nvSpPr>
        <p:spPr bwMode="auto">
          <a:xfrm>
            <a:off x="914400" y="1693863"/>
            <a:ext cx="2514600" cy="9525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457200" indent="-457200"/>
            <a:r>
              <a:rPr lang="es-ES_tradnl" sz="1400" b="1"/>
              <a:t>¿Qué es?</a:t>
            </a:r>
            <a:r>
              <a:rPr lang="es-ES_tradnl" sz="1400"/>
              <a:t>  Ubicar la Investigación dentro de una teoría, enfoque o escuela.</a:t>
            </a:r>
            <a:endParaRPr lang="es-ES" sz="1400"/>
          </a:p>
        </p:txBody>
      </p:sp>
      <p:sp>
        <p:nvSpPr>
          <p:cNvPr id="29748" name="Rectangle 52"/>
          <p:cNvSpPr>
            <a:spLocks noChangeArrowheads="1"/>
          </p:cNvSpPr>
          <p:nvPr/>
        </p:nvSpPr>
        <p:spPr bwMode="auto">
          <a:xfrm>
            <a:off x="5867400" y="2514600"/>
            <a:ext cx="2665413" cy="13779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400" b="1"/>
              <a:t>¿Qué funciones cumple?</a:t>
            </a:r>
            <a:r>
              <a:rPr lang="es-ES_tradnl" sz="1400"/>
              <a:t>  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Permite prevenir errores</a:t>
            </a:r>
            <a:br>
              <a:rPr lang="es-ES_tradnl" sz="1400"/>
            </a:br>
            <a:r>
              <a:rPr lang="es-ES_tradnl" sz="1400"/>
              <a:t>  detectados en otros estudios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Sirve de guía al Investigador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Provee un marco para la</a:t>
            </a:r>
            <a:br>
              <a:rPr lang="es-ES_tradnl" sz="1400"/>
            </a:br>
            <a:r>
              <a:rPr lang="es-ES_tradnl" sz="1400"/>
              <a:t>   interpretación de resultados</a:t>
            </a:r>
            <a:endParaRPr lang="es-ES" sz="1400"/>
          </a:p>
        </p:txBody>
      </p:sp>
      <p:sp>
        <p:nvSpPr>
          <p:cNvPr id="29761" name="Text Box 65"/>
          <p:cNvSpPr txBox="1">
            <a:spLocks noChangeArrowheads="1"/>
          </p:cNvSpPr>
          <p:nvPr/>
        </p:nvSpPr>
        <p:spPr bwMode="auto">
          <a:xfrm>
            <a:off x="898525" y="4797425"/>
            <a:ext cx="8137525" cy="1185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1300"/>
              <a:t> Marco Teórico: Fundamentación teórica dentro de la cual se enmarca la investigación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1300"/>
              <a:t> Marco Conceptual: Definición de conceptos relevantes utilizados en el estudio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1300"/>
              <a:t> Marco Histórico (algunas veces): Ubicación histórica del estudio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1300"/>
              <a:t> Marco Legal (algunas veces): Aspectos legales que enmarcan el estudio a realizar</a:t>
            </a:r>
            <a:endParaRPr lang="es-ES" sz="1300"/>
          </a:p>
        </p:txBody>
      </p:sp>
      <p:sp>
        <p:nvSpPr>
          <p:cNvPr id="29762" name="Line 66"/>
          <p:cNvSpPr>
            <a:spLocks noChangeShapeType="1"/>
          </p:cNvSpPr>
          <p:nvPr/>
        </p:nvSpPr>
        <p:spPr bwMode="auto">
          <a:xfrm flipH="1" flipV="1">
            <a:off x="1752600" y="2743200"/>
            <a:ext cx="1524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9763" name="Line 67"/>
          <p:cNvSpPr>
            <a:spLocks noChangeShapeType="1"/>
          </p:cNvSpPr>
          <p:nvPr/>
        </p:nvSpPr>
        <p:spPr bwMode="auto">
          <a:xfrm flipV="1">
            <a:off x="5181600" y="3200400"/>
            <a:ext cx="609600" cy="152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3" name="Rectangle 3"/>
          <p:cNvSpPr>
            <a:spLocks noChangeArrowheads="1"/>
          </p:cNvSpPr>
          <p:nvPr/>
        </p:nvSpPr>
        <p:spPr bwMode="auto">
          <a:xfrm>
            <a:off x="153988" y="233203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fr-FR"/>
          </a:p>
        </p:txBody>
      </p:sp>
      <p:sp>
        <p:nvSpPr>
          <p:cNvPr id="30725" name="Rectangle 5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685800"/>
          </a:xfrm>
        </p:spPr>
        <p:txBody>
          <a:bodyPr>
            <a:normAutofit fontScale="90000"/>
          </a:bodyPr>
          <a:lstStyle/>
          <a:p>
            <a:r>
              <a:rPr lang="es-ES_tradnl"/>
              <a:t>Hipótesis</a:t>
            </a:r>
            <a:endParaRPr lang="es-ES"/>
          </a:p>
        </p:txBody>
      </p:sp>
      <p:sp>
        <p:nvSpPr>
          <p:cNvPr id="30755" name="Oval 35"/>
          <p:cNvSpPr>
            <a:spLocks noChangeArrowheads="1"/>
          </p:cNvSpPr>
          <p:nvPr/>
        </p:nvSpPr>
        <p:spPr bwMode="auto">
          <a:xfrm>
            <a:off x="1982788" y="3048000"/>
            <a:ext cx="3117850" cy="13970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s-ES_tradnl" sz="2000"/>
              <a:t>FORMULAR LA HIPÓTESIS DE LA INVESTIGACIÓN</a:t>
            </a:r>
            <a:endParaRPr lang="es-ES" sz="2000"/>
          </a:p>
        </p:txBody>
      </p:sp>
      <p:sp>
        <p:nvSpPr>
          <p:cNvPr id="30756" name="Rectangle 36"/>
          <p:cNvSpPr>
            <a:spLocks noChangeArrowheads="1"/>
          </p:cNvSpPr>
          <p:nvPr/>
        </p:nvSpPr>
        <p:spPr bwMode="auto">
          <a:xfrm>
            <a:off x="914400" y="1693863"/>
            <a:ext cx="2819400" cy="9525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457200" indent="-457200"/>
            <a:r>
              <a:rPr lang="es-ES_tradnl" sz="1400" b="1"/>
              <a:t>¿Qué son?  </a:t>
            </a:r>
            <a:r>
              <a:rPr lang="es-ES_tradnl" sz="1400"/>
              <a:t>Afirmaciones o suposiciones que hace el investigador respecto al problema de investigación</a:t>
            </a:r>
            <a:endParaRPr lang="es-ES" sz="1600" b="1"/>
          </a:p>
        </p:txBody>
      </p:sp>
      <p:sp>
        <p:nvSpPr>
          <p:cNvPr id="30757" name="Rectangle 37"/>
          <p:cNvSpPr>
            <a:spLocks noChangeArrowheads="1"/>
          </p:cNvSpPr>
          <p:nvPr/>
        </p:nvSpPr>
        <p:spPr bwMode="auto">
          <a:xfrm>
            <a:off x="5867400" y="2514600"/>
            <a:ext cx="2665413" cy="180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400" b="1"/>
              <a:t>¿Qué Funciones cumple?</a:t>
            </a:r>
            <a:r>
              <a:rPr lang="es-ES_tradnl" sz="1400"/>
              <a:t>  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Direccionar el problema</a:t>
            </a:r>
            <a:br>
              <a:rPr lang="es-ES_tradnl" sz="1400"/>
            </a:br>
            <a:r>
              <a:rPr lang="es-ES_tradnl" sz="1400"/>
              <a:t>   objeto de investigación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Identificar variables objeto</a:t>
            </a:r>
            <a:br>
              <a:rPr lang="es-ES_tradnl" sz="1400"/>
            </a:br>
            <a:r>
              <a:rPr lang="es-ES_tradnl" sz="1400"/>
              <a:t>   de análisis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Orientar el uso de métodos y</a:t>
            </a:r>
            <a:br>
              <a:rPr lang="es-ES_tradnl" sz="1400"/>
            </a:br>
            <a:r>
              <a:rPr lang="es-ES_tradnl" sz="1400"/>
              <a:t>   técnicas de obtención de</a:t>
            </a:r>
            <a:br>
              <a:rPr lang="es-ES_tradnl" sz="1400"/>
            </a:br>
            <a:r>
              <a:rPr lang="es-ES_tradnl" sz="1400"/>
              <a:t>   información</a:t>
            </a:r>
            <a:endParaRPr lang="es-ES" sz="1400" b="1"/>
          </a:p>
        </p:txBody>
      </p:sp>
      <p:sp>
        <p:nvSpPr>
          <p:cNvPr id="30759" name="Rectangle 39"/>
          <p:cNvSpPr>
            <a:spLocks noChangeArrowheads="1"/>
          </p:cNvSpPr>
          <p:nvPr/>
        </p:nvSpPr>
        <p:spPr bwMode="auto">
          <a:xfrm>
            <a:off x="6227763" y="4652963"/>
            <a:ext cx="2362200" cy="9525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400" b="1"/>
              <a:t>Clase de variables</a:t>
            </a:r>
          </a:p>
          <a:p>
            <a:pPr>
              <a:buFontTx/>
              <a:buChar char="•"/>
            </a:pPr>
            <a:r>
              <a:rPr lang="es-ES_tradnl" sz="1400"/>
              <a:t> Independientes</a:t>
            </a:r>
          </a:p>
          <a:p>
            <a:pPr>
              <a:buFontTx/>
              <a:buChar char="•"/>
            </a:pPr>
            <a:r>
              <a:rPr lang="es-ES_tradnl" sz="1400"/>
              <a:t> Dependientes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 Intervinientes - Extrañas</a:t>
            </a:r>
            <a:endParaRPr lang="es-ES" sz="1400"/>
          </a:p>
        </p:txBody>
      </p:sp>
      <p:sp>
        <p:nvSpPr>
          <p:cNvPr id="30760" name="Line 40"/>
          <p:cNvSpPr>
            <a:spLocks noChangeShapeType="1"/>
          </p:cNvSpPr>
          <p:nvPr/>
        </p:nvSpPr>
        <p:spPr bwMode="auto">
          <a:xfrm flipV="1">
            <a:off x="5105400" y="3200400"/>
            <a:ext cx="7620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30761" name="Line 41"/>
          <p:cNvSpPr>
            <a:spLocks noChangeShapeType="1"/>
          </p:cNvSpPr>
          <p:nvPr/>
        </p:nvSpPr>
        <p:spPr bwMode="auto">
          <a:xfrm>
            <a:off x="4724400" y="4267200"/>
            <a:ext cx="1447800" cy="838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30763" name="Line 43"/>
          <p:cNvSpPr>
            <a:spLocks noChangeShapeType="1"/>
          </p:cNvSpPr>
          <p:nvPr/>
        </p:nvSpPr>
        <p:spPr bwMode="auto">
          <a:xfrm flipH="1" flipV="1">
            <a:off x="2209800" y="2743200"/>
            <a:ext cx="609600" cy="381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304800"/>
            <a:ext cx="7772400" cy="838200"/>
          </a:xfrm>
        </p:spPr>
        <p:txBody>
          <a:bodyPr>
            <a:normAutofit/>
          </a:bodyPr>
          <a:lstStyle/>
          <a:p>
            <a:r>
              <a:rPr lang="es-ES_tradnl"/>
              <a:t>Recolección de información</a:t>
            </a:r>
          </a:p>
        </p:txBody>
      </p:sp>
      <p:sp>
        <p:nvSpPr>
          <p:cNvPr id="34819" name="Text Box 3"/>
          <p:cNvSpPr txBox="1">
            <a:spLocks noChangeArrowheads="1"/>
          </p:cNvSpPr>
          <p:nvPr/>
        </p:nvSpPr>
        <p:spPr bwMode="auto">
          <a:xfrm>
            <a:off x="1192213" y="1858963"/>
            <a:ext cx="152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/>
              <a:t>FUENTES</a:t>
            </a:r>
          </a:p>
        </p:txBody>
      </p:sp>
      <p:sp>
        <p:nvSpPr>
          <p:cNvPr id="34820" name="Text Box 4"/>
          <p:cNvSpPr txBox="1">
            <a:spLocks noChangeArrowheads="1"/>
          </p:cNvSpPr>
          <p:nvPr/>
        </p:nvSpPr>
        <p:spPr bwMode="auto">
          <a:xfrm>
            <a:off x="1116013" y="4221163"/>
            <a:ext cx="1676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/>
              <a:t>TÉCNICAS</a:t>
            </a:r>
            <a:endParaRPr lang="es-ES_tradnl">
              <a:latin typeface="Times New Roman" pitchFamily="18" charset="0"/>
            </a:endParaRPr>
          </a:p>
        </p:txBody>
      </p:sp>
      <p:sp>
        <p:nvSpPr>
          <p:cNvPr id="34821" name="Text Box 5"/>
          <p:cNvSpPr txBox="1">
            <a:spLocks noChangeArrowheads="1"/>
          </p:cNvSpPr>
          <p:nvPr/>
        </p:nvSpPr>
        <p:spPr bwMode="auto">
          <a:xfrm>
            <a:off x="3173413" y="1554163"/>
            <a:ext cx="16764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800"/>
              <a:t>Primarias</a:t>
            </a:r>
          </a:p>
        </p:txBody>
      </p:sp>
      <p:sp>
        <p:nvSpPr>
          <p:cNvPr id="34822" name="Text Box 6"/>
          <p:cNvSpPr txBox="1">
            <a:spLocks noChangeArrowheads="1"/>
          </p:cNvSpPr>
          <p:nvPr/>
        </p:nvSpPr>
        <p:spPr bwMode="auto">
          <a:xfrm>
            <a:off x="3173413" y="2362200"/>
            <a:ext cx="1981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800"/>
              <a:t>Secundarias</a:t>
            </a:r>
          </a:p>
        </p:txBody>
      </p:sp>
      <p:sp>
        <p:nvSpPr>
          <p:cNvPr id="34823" name="Text Box 7"/>
          <p:cNvSpPr txBox="1">
            <a:spLocks noChangeArrowheads="1"/>
          </p:cNvSpPr>
          <p:nvPr/>
        </p:nvSpPr>
        <p:spPr bwMode="auto">
          <a:xfrm>
            <a:off x="3173413" y="3048000"/>
            <a:ext cx="1676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800"/>
              <a:t>Encuesta</a:t>
            </a:r>
          </a:p>
        </p:txBody>
      </p:sp>
      <p:sp>
        <p:nvSpPr>
          <p:cNvPr id="34824" name="Text Box 8"/>
          <p:cNvSpPr txBox="1">
            <a:spLocks noChangeArrowheads="1"/>
          </p:cNvSpPr>
          <p:nvPr/>
        </p:nvSpPr>
        <p:spPr bwMode="auto">
          <a:xfrm>
            <a:off x="3173413" y="3840163"/>
            <a:ext cx="16764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800"/>
              <a:t>Entrevista</a:t>
            </a:r>
          </a:p>
        </p:txBody>
      </p:sp>
      <p:sp>
        <p:nvSpPr>
          <p:cNvPr id="34825" name="Text Box 9"/>
          <p:cNvSpPr txBox="1">
            <a:spLocks noChangeArrowheads="1"/>
          </p:cNvSpPr>
          <p:nvPr/>
        </p:nvSpPr>
        <p:spPr bwMode="auto">
          <a:xfrm>
            <a:off x="3173413" y="5059363"/>
            <a:ext cx="19050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800"/>
              <a:t>Observación</a:t>
            </a:r>
          </a:p>
        </p:txBody>
      </p:sp>
      <p:sp>
        <p:nvSpPr>
          <p:cNvPr id="34826" name="Text Box 10"/>
          <p:cNvSpPr txBox="1">
            <a:spLocks noChangeArrowheads="1"/>
          </p:cNvSpPr>
          <p:nvPr/>
        </p:nvSpPr>
        <p:spPr bwMode="auto">
          <a:xfrm>
            <a:off x="3173413" y="5745163"/>
            <a:ext cx="16764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800"/>
              <a:t>Internet</a:t>
            </a:r>
          </a:p>
        </p:txBody>
      </p:sp>
      <p:sp>
        <p:nvSpPr>
          <p:cNvPr id="34827" name="Text Box 11"/>
          <p:cNvSpPr txBox="1">
            <a:spLocks noChangeArrowheads="1"/>
          </p:cNvSpPr>
          <p:nvPr/>
        </p:nvSpPr>
        <p:spPr bwMode="auto">
          <a:xfrm>
            <a:off x="4926013" y="1554163"/>
            <a:ext cx="2286000" cy="703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600"/>
              <a:t>Personas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/>
              <a:t>Hechos</a:t>
            </a:r>
            <a:endParaRPr lang="es-ES_tradnl" sz="1400"/>
          </a:p>
        </p:txBody>
      </p:sp>
      <p:sp>
        <p:nvSpPr>
          <p:cNvPr id="34828" name="Text Box 12"/>
          <p:cNvSpPr txBox="1">
            <a:spLocks noChangeArrowheads="1"/>
          </p:cNvSpPr>
          <p:nvPr/>
        </p:nvSpPr>
        <p:spPr bwMode="auto">
          <a:xfrm>
            <a:off x="4849813" y="2362200"/>
            <a:ext cx="2286000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600"/>
              <a:t>Material Impreso</a:t>
            </a:r>
            <a:endParaRPr lang="es-ES_tradnl" sz="1400"/>
          </a:p>
        </p:txBody>
      </p:sp>
      <p:sp>
        <p:nvSpPr>
          <p:cNvPr id="34829" name="Text Box 13"/>
          <p:cNvSpPr txBox="1">
            <a:spLocks noChangeArrowheads="1"/>
          </p:cNvSpPr>
          <p:nvPr/>
        </p:nvSpPr>
        <p:spPr bwMode="auto">
          <a:xfrm>
            <a:off x="4849813" y="3048000"/>
            <a:ext cx="2286000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600"/>
              <a:t>Cuestionario</a:t>
            </a:r>
            <a:endParaRPr lang="es-ES_tradnl" sz="1400"/>
          </a:p>
        </p:txBody>
      </p:sp>
      <p:sp>
        <p:nvSpPr>
          <p:cNvPr id="34830" name="Text Box 14"/>
          <p:cNvSpPr txBox="1">
            <a:spLocks noChangeArrowheads="1"/>
          </p:cNvSpPr>
          <p:nvPr/>
        </p:nvSpPr>
        <p:spPr bwMode="auto">
          <a:xfrm>
            <a:off x="4849813" y="3535363"/>
            <a:ext cx="2286000" cy="14366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600"/>
              <a:t>Personal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/>
              <a:t>Telefónica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/>
              <a:t>Correo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/>
              <a:t>Internet</a:t>
            </a:r>
            <a:endParaRPr lang="es-ES_tradnl" sz="1400"/>
          </a:p>
        </p:txBody>
      </p:sp>
      <p:sp>
        <p:nvSpPr>
          <p:cNvPr id="34831" name="Text Box 15"/>
          <p:cNvSpPr txBox="1">
            <a:spLocks noChangeArrowheads="1"/>
          </p:cNvSpPr>
          <p:nvPr/>
        </p:nvSpPr>
        <p:spPr bwMode="auto">
          <a:xfrm>
            <a:off x="4849813" y="5059363"/>
            <a:ext cx="2590800" cy="703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1600"/>
              <a:t>Personal - Directa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/>
              <a:t>Con medios electrónicos</a:t>
            </a:r>
            <a:endParaRPr lang="es-ES_tradnl" sz="1400"/>
          </a:p>
        </p:txBody>
      </p:sp>
      <p:sp>
        <p:nvSpPr>
          <p:cNvPr id="34832" name="AutoShape 16"/>
          <p:cNvSpPr>
            <a:spLocks/>
          </p:cNvSpPr>
          <p:nvPr/>
        </p:nvSpPr>
        <p:spPr bwMode="auto">
          <a:xfrm>
            <a:off x="2868613" y="1554163"/>
            <a:ext cx="304800" cy="1143000"/>
          </a:xfrm>
          <a:prstGeom prst="leftBrace">
            <a:avLst>
              <a:gd name="adj1" fmla="val 3125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34833" name="AutoShape 17"/>
          <p:cNvSpPr>
            <a:spLocks/>
          </p:cNvSpPr>
          <p:nvPr/>
        </p:nvSpPr>
        <p:spPr bwMode="auto">
          <a:xfrm>
            <a:off x="4648200" y="1630363"/>
            <a:ext cx="201613" cy="579437"/>
          </a:xfrm>
          <a:prstGeom prst="leftBrace">
            <a:avLst>
              <a:gd name="adj1" fmla="val 2395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34834" name="AutoShape 18"/>
          <p:cNvSpPr>
            <a:spLocks/>
          </p:cNvSpPr>
          <p:nvPr/>
        </p:nvSpPr>
        <p:spPr bwMode="auto">
          <a:xfrm>
            <a:off x="4775200" y="2362200"/>
            <a:ext cx="74613" cy="350838"/>
          </a:xfrm>
          <a:prstGeom prst="leftBrace">
            <a:avLst>
              <a:gd name="adj1" fmla="val 39184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34835" name="AutoShape 19"/>
          <p:cNvSpPr>
            <a:spLocks/>
          </p:cNvSpPr>
          <p:nvPr/>
        </p:nvSpPr>
        <p:spPr bwMode="auto">
          <a:xfrm>
            <a:off x="2792413" y="3048000"/>
            <a:ext cx="304800" cy="3154363"/>
          </a:xfrm>
          <a:prstGeom prst="leftBrace">
            <a:avLst>
              <a:gd name="adj1" fmla="val 86241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34836" name="AutoShape 20"/>
          <p:cNvSpPr>
            <a:spLocks/>
          </p:cNvSpPr>
          <p:nvPr/>
        </p:nvSpPr>
        <p:spPr bwMode="auto">
          <a:xfrm>
            <a:off x="4775200" y="3048000"/>
            <a:ext cx="74613" cy="381000"/>
          </a:xfrm>
          <a:prstGeom prst="leftBrace">
            <a:avLst>
              <a:gd name="adj1" fmla="val 42553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34837" name="AutoShape 21"/>
          <p:cNvSpPr>
            <a:spLocks/>
          </p:cNvSpPr>
          <p:nvPr/>
        </p:nvSpPr>
        <p:spPr bwMode="auto">
          <a:xfrm>
            <a:off x="4697413" y="3535363"/>
            <a:ext cx="228600" cy="1447800"/>
          </a:xfrm>
          <a:prstGeom prst="leftBrace">
            <a:avLst>
              <a:gd name="adj1" fmla="val 52778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34838" name="AutoShape 22"/>
          <p:cNvSpPr>
            <a:spLocks/>
          </p:cNvSpPr>
          <p:nvPr/>
        </p:nvSpPr>
        <p:spPr bwMode="auto">
          <a:xfrm>
            <a:off x="4697413" y="5135563"/>
            <a:ext cx="152400" cy="685800"/>
          </a:xfrm>
          <a:prstGeom prst="leftBrace">
            <a:avLst>
              <a:gd name="adj1" fmla="val 3750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609600"/>
            <a:ext cx="7772400" cy="685800"/>
          </a:xfrm>
        </p:spPr>
        <p:txBody>
          <a:bodyPr>
            <a:normAutofit fontScale="90000"/>
          </a:bodyPr>
          <a:lstStyle/>
          <a:p>
            <a:r>
              <a:rPr lang="es-ES_tradnl"/>
              <a:t>Recolección de información</a:t>
            </a:r>
          </a:p>
        </p:txBody>
      </p:sp>
      <p:sp>
        <p:nvSpPr>
          <p:cNvPr id="35843" name="Text Box 3"/>
          <p:cNvSpPr txBox="1">
            <a:spLocks noChangeArrowheads="1"/>
          </p:cNvSpPr>
          <p:nvPr/>
        </p:nvSpPr>
        <p:spPr bwMode="auto">
          <a:xfrm>
            <a:off x="827088" y="2781300"/>
            <a:ext cx="152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/>
              <a:t>PASOS</a:t>
            </a:r>
            <a:endParaRPr lang="es-ES_tradnl">
              <a:latin typeface="Times New Roman" pitchFamily="18" charset="0"/>
            </a:endParaRPr>
          </a:p>
        </p:txBody>
      </p:sp>
      <p:sp>
        <p:nvSpPr>
          <p:cNvPr id="35844" name="Text Box 4"/>
          <p:cNvSpPr txBox="1">
            <a:spLocks noChangeArrowheads="1"/>
          </p:cNvSpPr>
          <p:nvPr/>
        </p:nvSpPr>
        <p:spPr bwMode="auto">
          <a:xfrm>
            <a:off x="2808288" y="2324100"/>
            <a:ext cx="5638800" cy="2378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  <a:buFontTx/>
              <a:buChar char="•"/>
            </a:pPr>
            <a:r>
              <a:rPr lang="es-ES_tradnl" sz="1400"/>
              <a:t> </a:t>
            </a:r>
            <a:r>
              <a:rPr lang="es-ES_tradnl" sz="2000"/>
              <a:t>Claridad en los objetivos de la investigación 	que va a realizarse</a:t>
            </a:r>
          </a:p>
          <a:p>
            <a:pPr eaLnBrk="0" hangingPunct="0">
              <a:spcBef>
                <a:spcPct val="50000"/>
              </a:spcBef>
              <a:buFontTx/>
              <a:buChar char="•"/>
            </a:pPr>
            <a:r>
              <a:rPr lang="es-ES_tradnl" sz="2000"/>
              <a:t> Selección de la población o muestra</a:t>
            </a:r>
          </a:p>
          <a:p>
            <a:pPr eaLnBrk="0" hangingPunct="0">
              <a:spcBef>
                <a:spcPct val="50000"/>
              </a:spcBef>
              <a:buFontTx/>
              <a:buChar char="•"/>
            </a:pPr>
            <a:r>
              <a:rPr lang="es-ES_tradnl" sz="2000"/>
              <a:t> Diseño y utilización de técnicas de recolección 	de información</a:t>
            </a:r>
          </a:p>
          <a:p>
            <a:pPr eaLnBrk="0" hangingPunct="0">
              <a:spcBef>
                <a:spcPct val="50000"/>
              </a:spcBef>
              <a:buFontTx/>
              <a:buChar char="•"/>
            </a:pPr>
            <a:r>
              <a:rPr lang="es-ES_tradnl" sz="2000"/>
              <a:t> Recoger la información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4" name="Oval 6"/>
          <p:cNvSpPr>
            <a:spLocks noChangeArrowheads="1"/>
          </p:cNvSpPr>
          <p:nvPr/>
        </p:nvSpPr>
        <p:spPr bwMode="auto">
          <a:xfrm>
            <a:off x="3635375" y="3357563"/>
            <a:ext cx="2584450" cy="13970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s-ES_tradnl" sz="2000"/>
              <a:t>Procesamiento de la información</a:t>
            </a:r>
            <a:endParaRPr lang="es-ES" sz="2000"/>
          </a:p>
        </p:txBody>
      </p:sp>
      <p:sp>
        <p:nvSpPr>
          <p:cNvPr id="53255" name="Rectangle 7"/>
          <p:cNvSpPr>
            <a:spLocks noChangeArrowheads="1"/>
          </p:cNvSpPr>
          <p:nvPr/>
        </p:nvSpPr>
        <p:spPr bwMode="auto">
          <a:xfrm>
            <a:off x="804863" y="1514475"/>
            <a:ext cx="1524000" cy="11969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457200" indent="-457200"/>
            <a:r>
              <a:rPr lang="es-ES_tradnl" sz="1200" b="1"/>
              <a:t>Recolección de datos mediante:</a:t>
            </a:r>
            <a:r>
              <a:rPr lang="es-ES_tradnl" sz="1200"/>
              <a:t> Encuesta</a:t>
            </a:r>
          </a:p>
          <a:p>
            <a:pPr marL="457200" indent="-457200">
              <a:buFontTx/>
              <a:buChar char="•"/>
            </a:pPr>
            <a:r>
              <a:rPr lang="es-ES_tradnl" sz="1200"/>
              <a:t>Entrevista</a:t>
            </a:r>
          </a:p>
          <a:p>
            <a:pPr marL="457200" indent="-457200">
              <a:buFontTx/>
              <a:buChar char="•"/>
            </a:pPr>
            <a:r>
              <a:rPr lang="es-ES_tradnl" sz="1200"/>
              <a:t>Observación</a:t>
            </a:r>
            <a:endParaRPr lang="es-ES" sz="1200" b="1"/>
          </a:p>
        </p:txBody>
      </p:sp>
      <p:sp>
        <p:nvSpPr>
          <p:cNvPr id="53256" name="Rectangle 8"/>
          <p:cNvSpPr>
            <a:spLocks noChangeArrowheads="1"/>
          </p:cNvSpPr>
          <p:nvPr/>
        </p:nvSpPr>
        <p:spPr bwMode="auto">
          <a:xfrm>
            <a:off x="3711575" y="1528763"/>
            <a:ext cx="2362200" cy="13795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200"/>
              <a:t>Es el proceso mediante el cual los datos individuales se agrupan y estructuran con el propósito de responder a:</a:t>
            </a:r>
          </a:p>
          <a:p>
            <a:pPr>
              <a:buFontTx/>
              <a:buChar char="•"/>
            </a:pPr>
            <a:r>
              <a:rPr lang="es-ES_tradnl" sz="1200"/>
              <a:t> Problema de investigación </a:t>
            </a:r>
          </a:p>
          <a:p>
            <a:pPr>
              <a:buFontTx/>
              <a:buChar char="•"/>
            </a:pPr>
            <a:r>
              <a:rPr lang="es-ES_tradnl" sz="1200"/>
              <a:t> Objetivos </a:t>
            </a:r>
          </a:p>
          <a:p>
            <a:pPr>
              <a:buFontTx/>
              <a:buChar char="•"/>
            </a:pPr>
            <a:r>
              <a:rPr lang="es-ES_tradnl" sz="1200"/>
              <a:t> Hipótesis del estudio</a:t>
            </a:r>
            <a:endParaRPr lang="es-ES" sz="1200" b="1"/>
          </a:p>
        </p:txBody>
      </p:sp>
      <p:sp>
        <p:nvSpPr>
          <p:cNvPr id="53257" name="Rectangle 9"/>
          <p:cNvSpPr>
            <a:spLocks noChangeArrowheads="1"/>
          </p:cNvSpPr>
          <p:nvPr/>
        </p:nvSpPr>
        <p:spPr bwMode="auto">
          <a:xfrm>
            <a:off x="6429388" y="4143380"/>
            <a:ext cx="1905000" cy="210978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200" b="1"/>
              <a:t>Pasos</a:t>
            </a:r>
          </a:p>
          <a:p>
            <a:pPr>
              <a:buFontTx/>
              <a:buChar char="•"/>
            </a:pPr>
            <a:r>
              <a:rPr lang="es-ES_tradnl" sz="1200"/>
              <a:t>Agrupar y estructurar</a:t>
            </a:r>
            <a:br>
              <a:rPr lang="es-ES_tradnl" sz="1200"/>
            </a:br>
            <a:r>
              <a:rPr lang="es-ES_tradnl" sz="1200"/>
              <a:t>  los datos obtenidos en</a:t>
            </a:r>
            <a:br>
              <a:rPr lang="es-ES_tradnl" sz="1200"/>
            </a:br>
            <a:r>
              <a:rPr lang="es-ES_tradnl" sz="1200"/>
              <a:t>  el trabajo de campo</a:t>
            </a:r>
          </a:p>
          <a:p>
            <a:pPr>
              <a:buFontTx/>
              <a:buChar char="•"/>
            </a:pPr>
            <a:r>
              <a:rPr lang="es-ES_tradnl" sz="1200"/>
              <a:t>Definir las herramientas</a:t>
            </a:r>
            <a:br>
              <a:rPr lang="es-ES_tradnl" sz="1200"/>
            </a:br>
            <a:r>
              <a:rPr lang="es-ES_tradnl" sz="1200"/>
              <a:t> y programas estadísticos</a:t>
            </a:r>
            <a:br>
              <a:rPr lang="es-ES_tradnl" sz="1200"/>
            </a:br>
            <a:r>
              <a:rPr lang="es-ES_tradnl" sz="1200"/>
              <a:t> para el procesamiento</a:t>
            </a:r>
            <a:br>
              <a:rPr lang="es-ES_tradnl" sz="1200"/>
            </a:br>
            <a:r>
              <a:rPr lang="es-ES_tradnl" sz="1200"/>
              <a:t> de los datos</a:t>
            </a:r>
          </a:p>
          <a:p>
            <a:pPr>
              <a:buFontTx/>
              <a:buChar char="•"/>
            </a:pPr>
            <a:r>
              <a:rPr lang="es-ES_tradnl" sz="1200"/>
              <a:t>Obtener los resultados</a:t>
            </a:r>
            <a:br>
              <a:rPr lang="es-ES_tradnl" sz="1200"/>
            </a:br>
            <a:r>
              <a:rPr lang="es-ES_tradnl" sz="1200"/>
              <a:t>  mediante ecuaciones,</a:t>
            </a:r>
            <a:br>
              <a:rPr lang="es-ES_tradnl" sz="1200"/>
            </a:br>
            <a:r>
              <a:rPr lang="es-ES_tradnl" sz="1200"/>
              <a:t>  gráficas y tablas</a:t>
            </a:r>
            <a:endParaRPr lang="es-ES" sz="1200"/>
          </a:p>
        </p:txBody>
      </p:sp>
      <p:sp>
        <p:nvSpPr>
          <p:cNvPr id="53263" name="Rectangle 15"/>
          <p:cNvSpPr>
            <a:spLocks noChangeArrowheads="1"/>
          </p:cNvSpPr>
          <p:nvPr/>
        </p:nvSpPr>
        <p:spPr bwMode="auto">
          <a:xfrm>
            <a:off x="928662" y="4286256"/>
            <a:ext cx="2209800" cy="174466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200" b="1" dirty="0"/>
              <a:t>Análisis de resultados</a:t>
            </a:r>
          </a:p>
          <a:p>
            <a:pPr>
              <a:buFontTx/>
              <a:buChar char="•"/>
            </a:pPr>
            <a:r>
              <a:rPr lang="es-ES_tradnl" sz="1200" dirty="0"/>
              <a:t>Reflexión sobre los</a:t>
            </a:r>
            <a:br>
              <a:rPr lang="es-ES_tradnl" sz="1200" dirty="0"/>
            </a:br>
            <a:r>
              <a:rPr lang="es-ES_tradnl" sz="1200" dirty="0"/>
              <a:t>  resultados obtenidos del</a:t>
            </a:r>
            <a:br>
              <a:rPr lang="es-ES_tradnl" sz="1200" dirty="0"/>
            </a:br>
            <a:r>
              <a:rPr lang="es-ES_tradnl" sz="1200" dirty="0"/>
              <a:t>  trabajo de campo y en</a:t>
            </a:r>
            <a:br>
              <a:rPr lang="es-ES_tradnl" sz="1200" dirty="0"/>
            </a:br>
            <a:r>
              <a:rPr lang="es-ES_tradnl" sz="1200" dirty="0"/>
              <a:t>  función </a:t>
            </a:r>
            <a:r>
              <a:rPr lang="es-ES_tradnl" sz="1200" dirty="0" smtClean="0"/>
              <a:t>de:</a:t>
            </a:r>
            <a:endParaRPr lang="es-ES_tradnl" sz="1200" dirty="0"/>
          </a:p>
          <a:p>
            <a:pPr>
              <a:buFontTx/>
              <a:buChar char="•"/>
            </a:pPr>
            <a:r>
              <a:rPr lang="es-ES_tradnl" sz="1200" dirty="0"/>
              <a:t>Problema de investigación, </a:t>
            </a:r>
          </a:p>
          <a:p>
            <a:pPr>
              <a:buFontTx/>
              <a:buChar char="•"/>
            </a:pPr>
            <a:r>
              <a:rPr lang="es-ES_tradnl" sz="1200" dirty="0"/>
              <a:t>Los objetivos del estudio</a:t>
            </a:r>
          </a:p>
          <a:p>
            <a:pPr>
              <a:buFontTx/>
              <a:buChar char="•"/>
            </a:pPr>
            <a:r>
              <a:rPr lang="es-ES_tradnl" sz="1200" dirty="0"/>
              <a:t>Las hipótesis (si las hubo)</a:t>
            </a:r>
          </a:p>
          <a:p>
            <a:pPr>
              <a:buFontTx/>
              <a:buChar char="•"/>
            </a:pPr>
            <a:r>
              <a:rPr lang="es-MX" sz="1200" dirty="0"/>
              <a:t>El marco teórico del estudio</a:t>
            </a:r>
            <a:endParaRPr lang="es-ES" sz="1200" dirty="0"/>
          </a:p>
        </p:txBody>
      </p:sp>
      <p:sp>
        <p:nvSpPr>
          <p:cNvPr id="53269" name="Line 21"/>
          <p:cNvSpPr>
            <a:spLocks noChangeShapeType="1"/>
          </p:cNvSpPr>
          <p:nvPr/>
        </p:nvSpPr>
        <p:spPr bwMode="auto">
          <a:xfrm flipH="1" flipV="1">
            <a:off x="2555875" y="2276475"/>
            <a:ext cx="1524000" cy="1066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3272" name="Line 24"/>
          <p:cNvSpPr>
            <a:spLocks noChangeShapeType="1"/>
          </p:cNvSpPr>
          <p:nvPr/>
        </p:nvSpPr>
        <p:spPr bwMode="auto">
          <a:xfrm flipV="1">
            <a:off x="3214678" y="4714884"/>
            <a:ext cx="857256" cy="35719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3273" name="Line 25"/>
          <p:cNvSpPr>
            <a:spLocks noChangeShapeType="1"/>
          </p:cNvSpPr>
          <p:nvPr/>
        </p:nvSpPr>
        <p:spPr bwMode="auto">
          <a:xfrm flipV="1">
            <a:off x="4930775" y="3052763"/>
            <a:ext cx="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3274" name="Line 26"/>
          <p:cNvSpPr>
            <a:spLocks noChangeShapeType="1"/>
          </p:cNvSpPr>
          <p:nvPr/>
        </p:nvSpPr>
        <p:spPr bwMode="auto">
          <a:xfrm flipV="1">
            <a:off x="6226175" y="3421063"/>
            <a:ext cx="22860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3275" name="Rectangle 27"/>
          <p:cNvSpPr>
            <a:spLocks noChangeArrowheads="1"/>
          </p:cNvSpPr>
          <p:nvPr/>
        </p:nvSpPr>
        <p:spPr bwMode="auto">
          <a:xfrm>
            <a:off x="539750" y="333375"/>
            <a:ext cx="7772400" cy="1223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r>
              <a:rPr lang="es-ES_tradnl" sz="4400">
                <a:solidFill>
                  <a:schemeClr val="tx2"/>
                </a:solidFill>
              </a:rPr>
              <a:t>Procesamiento de</a:t>
            </a:r>
          </a:p>
          <a:p>
            <a:r>
              <a:rPr lang="es-ES_tradnl" sz="4400">
                <a:solidFill>
                  <a:schemeClr val="tx2"/>
                </a:solidFill>
              </a:rPr>
              <a:t>la información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ChangeArrowheads="1"/>
          </p:cNvSpPr>
          <p:nvPr/>
        </p:nvSpPr>
        <p:spPr bwMode="auto">
          <a:xfrm>
            <a:off x="685800" y="609600"/>
            <a:ext cx="77724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r>
              <a:rPr lang="es-MX" sz="4400">
                <a:solidFill>
                  <a:schemeClr val="tx2"/>
                </a:solidFill>
              </a:rPr>
              <a:t>Bibliografía</a:t>
            </a:r>
            <a:endParaRPr lang="es-ES" sz="4400">
              <a:solidFill>
                <a:schemeClr val="tx2"/>
              </a:solidFill>
            </a:endParaRPr>
          </a:p>
        </p:txBody>
      </p:sp>
      <p:sp>
        <p:nvSpPr>
          <p:cNvPr id="62467" name="Rectangle 3" descr="Rectangle: Click to edit Master text styles&#10;Second level&#10;Third level&#10;Fourth level&#10;Fifth level"/>
          <p:cNvSpPr>
            <a:spLocks noChangeArrowheads="1"/>
          </p:cNvSpPr>
          <p:nvPr/>
        </p:nvSpPr>
        <p:spPr bwMode="auto">
          <a:xfrm>
            <a:off x="685800" y="1524000"/>
            <a:ext cx="6705600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  <a:buClr>
                <a:schemeClr val="hlink"/>
              </a:buClr>
              <a:buSzPct val="110000"/>
              <a:buFont typeface="Wingdings" pitchFamily="2" charset="2"/>
              <a:buBlip>
                <a:blip r:embed="rId2"/>
              </a:buBlip>
            </a:pPr>
            <a:endParaRPr lang="es-MX" sz="1600" dirty="0" smtClean="0"/>
          </a:p>
          <a:p>
            <a:pPr marL="342900" indent="-342900">
              <a:spcBef>
                <a:spcPct val="20000"/>
              </a:spcBef>
              <a:buClr>
                <a:schemeClr val="hlink"/>
              </a:buClr>
              <a:buSzPct val="110000"/>
              <a:buFont typeface="Wingdings" pitchFamily="2" charset="2"/>
              <a:buBlip>
                <a:blip r:embed="rId2"/>
              </a:buBlip>
            </a:pPr>
            <a:r>
              <a:rPr lang="es-MX" sz="1600" dirty="0" smtClean="0"/>
              <a:t>Presenta </a:t>
            </a:r>
            <a:r>
              <a:rPr lang="es-MX" sz="1600" dirty="0"/>
              <a:t>las referencias del material bibliográfico utilizado o visitado para la elaboración del documento de anteproyecto o propuesta de la investigación a realizar</a:t>
            </a:r>
            <a:r>
              <a:rPr lang="es-MX" sz="1600" dirty="0" smtClean="0"/>
              <a:t>.</a:t>
            </a:r>
          </a:p>
          <a:p>
            <a:pPr marL="342900" indent="-342900">
              <a:spcBef>
                <a:spcPct val="20000"/>
              </a:spcBef>
              <a:buClr>
                <a:schemeClr val="hlink"/>
              </a:buClr>
              <a:buSzPct val="110000"/>
              <a:buFont typeface="Wingdings" pitchFamily="2" charset="2"/>
              <a:buBlip>
                <a:blip r:embed="rId2"/>
              </a:buBlip>
            </a:pPr>
            <a:endParaRPr lang="es-MX" sz="1600" dirty="0" smtClean="0"/>
          </a:p>
          <a:p>
            <a:pPr marL="342900" indent="-342900">
              <a:spcBef>
                <a:spcPct val="20000"/>
              </a:spcBef>
              <a:buClr>
                <a:schemeClr val="hlink"/>
              </a:buClr>
              <a:buSzPct val="110000"/>
              <a:buFont typeface="Wingdings" pitchFamily="2" charset="2"/>
              <a:buBlip>
                <a:blip r:embed="rId2"/>
              </a:buBlip>
            </a:pPr>
            <a:endParaRPr lang="es-MX" sz="1600" dirty="0" smtClean="0"/>
          </a:p>
          <a:p>
            <a:pPr marL="342900" indent="-342900">
              <a:spcBef>
                <a:spcPct val="20000"/>
              </a:spcBef>
              <a:buClr>
                <a:schemeClr val="hlink"/>
              </a:buClr>
              <a:buSzPct val="110000"/>
            </a:pPr>
            <a:endParaRPr lang="es-MX" sz="1600" dirty="0"/>
          </a:p>
          <a:p>
            <a:pPr marL="342900" indent="-342900">
              <a:spcBef>
                <a:spcPct val="20000"/>
              </a:spcBef>
              <a:buClr>
                <a:schemeClr val="hlink"/>
              </a:buClr>
              <a:buSzPct val="110000"/>
              <a:buFont typeface="Wingdings" pitchFamily="2" charset="2"/>
              <a:buBlip>
                <a:blip r:embed="rId2"/>
              </a:buBlip>
            </a:pPr>
            <a:r>
              <a:rPr lang="es-MX" sz="1600" dirty="0"/>
              <a:t>Requiere del uso de normas técnicas para la presentación de informes de investigación.</a:t>
            </a:r>
            <a:endParaRPr lang="es-ES" sz="1600" dirty="0"/>
          </a:p>
        </p:txBody>
      </p:sp>
      <p:sp>
        <p:nvSpPr>
          <p:cNvPr id="62468" name="Rectangle 4"/>
          <p:cNvSpPr>
            <a:spLocks noChangeArrowheads="1"/>
          </p:cNvSpPr>
          <p:nvPr/>
        </p:nvSpPr>
        <p:spPr bwMode="auto">
          <a:xfrm>
            <a:off x="762000" y="4876800"/>
            <a:ext cx="63246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/>
            <a:r>
              <a:rPr lang="es-MX" sz="2000">
                <a:solidFill>
                  <a:schemeClr val="tx2"/>
                </a:solidFill>
              </a:rPr>
              <a:t>Fin del anteproyecto</a:t>
            </a:r>
          </a:p>
          <a:p>
            <a:pPr algn="r"/>
            <a:r>
              <a:rPr lang="es-MX" sz="2000">
                <a:solidFill>
                  <a:schemeClr val="tx2"/>
                </a:solidFill>
              </a:rPr>
              <a:t>Éxitos en el desarrollo de la investigación</a:t>
            </a:r>
            <a:endParaRPr lang="es-ES" sz="2000">
              <a:solidFill>
                <a:schemeClr val="tx2"/>
              </a:solidFill>
            </a:endParaRPr>
          </a:p>
        </p:txBody>
      </p:sp>
      <p:sp>
        <p:nvSpPr>
          <p:cNvPr id="62469" name="AutoShape 5"/>
          <p:cNvSpPr>
            <a:spLocks noChangeArrowheads="1"/>
          </p:cNvSpPr>
          <p:nvPr/>
        </p:nvSpPr>
        <p:spPr bwMode="auto">
          <a:xfrm>
            <a:off x="7239000" y="4800600"/>
            <a:ext cx="990600" cy="838200"/>
          </a:xfrm>
          <a:custGeom>
            <a:avLst/>
            <a:gdLst>
              <a:gd name="G0" fmla="+- 16200 0 0"/>
              <a:gd name="G1" fmla="+- 5400 0 0"/>
              <a:gd name="G2" fmla="+- 21600 0 5400"/>
              <a:gd name="G3" fmla="+- 10800 0 5400"/>
              <a:gd name="G4" fmla="+- 21600 0 16200"/>
              <a:gd name="G5" fmla="*/ G4 G3 10800"/>
              <a:gd name="G6" fmla="+- 21600 0 G5"/>
              <a:gd name="T0" fmla="*/ 16200 w 21600"/>
              <a:gd name="T1" fmla="*/ 0 h 21600"/>
              <a:gd name="T2" fmla="*/ 0 w 21600"/>
              <a:gd name="T3" fmla="*/ 10800 h 21600"/>
              <a:gd name="T4" fmla="*/ 16200 w 21600"/>
              <a:gd name="T5" fmla="*/ 21600 h 21600"/>
              <a:gd name="T6" fmla="*/ 21600 w 21600"/>
              <a:gd name="T7" fmla="*/ 10800 h 21600"/>
              <a:gd name="T8" fmla="*/ 17694720 60000 65536"/>
              <a:gd name="T9" fmla="*/ 11796480 60000 65536"/>
              <a:gd name="T10" fmla="*/ 5898240 60000 65536"/>
              <a:gd name="T11" fmla="*/ 0 60000 65536"/>
              <a:gd name="T12" fmla="*/ 3375 w 21600"/>
              <a:gd name="T13" fmla="*/ G1 h 21600"/>
              <a:gd name="T14" fmla="*/ G6 w 21600"/>
              <a:gd name="T15" fmla="*/ G2 h 21600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21600" h="21600">
                <a:moveTo>
                  <a:pt x="16200" y="0"/>
                </a:moveTo>
                <a:lnTo>
                  <a:pt x="16200" y="5400"/>
                </a:lnTo>
                <a:lnTo>
                  <a:pt x="3375" y="5400"/>
                </a:lnTo>
                <a:lnTo>
                  <a:pt x="3375" y="16200"/>
                </a:lnTo>
                <a:lnTo>
                  <a:pt x="16200" y="16200"/>
                </a:lnTo>
                <a:lnTo>
                  <a:pt x="16200" y="21600"/>
                </a:lnTo>
                <a:lnTo>
                  <a:pt x="21600" y="10800"/>
                </a:lnTo>
                <a:close/>
              </a:path>
              <a:path w="21600" h="21600">
                <a:moveTo>
                  <a:pt x="1350" y="5400"/>
                </a:moveTo>
                <a:lnTo>
                  <a:pt x="1350" y="16200"/>
                </a:lnTo>
                <a:lnTo>
                  <a:pt x="2700" y="16200"/>
                </a:lnTo>
                <a:lnTo>
                  <a:pt x="2700" y="5400"/>
                </a:lnTo>
                <a:close/>
              </a:path>
              <a:path w="21600" h="21600">
                <a:moveTo>
                  <a:pt x="0" y="5400"/>
                </a:moveTo>
                <a:lnTo>
                  <a:pt x="0" y="16200"/>
                </a:lnTo>
                <a:lnTo>
                  <a:pt x="675" y="16200"/>
                </a:lnTo>
                <a:lnTo>
                  <a:pt x="675" y="5400"/>
                </a:lnTo>
                <a:close/>
              </a:path>
            </a:pathLst>
          </a:custGeom>
          <a:solidFill>
            <a:srgbClr val="FFFF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Oval 1026"/>
          <p:cNvSpPr>
            <a:spLocks noChangeArrowheads="1"/>
          </p:cNvSpPr>
          <p:nvPr/>
        </p:nvSpPr>
        <p:spPr bwMode="auto">
          <a:xfrm>
            <a:off x="3276600" y="2133600"/>
            <a:ext cx="3041650" cy="2293799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s-ES_tradnl" sz="2000" dirty="0"/>
              <a:t>Redacción de la propuesta </a:t>
            </a:r>
            <a:r>
              <a:rPr lang="es-ES_tradnl" sz="2000" dirty="0" smtClean="0"/>
              <a:t>del </a:t>
            </a:r>
            <a:r>
              <a:rPr lang="es-ES_tradnl" sz="2000" dirty="0"/>
              <a:t>trabajo de investigación de grado</a:t>
            </a:r>
            <a:endParaRPr lang="es-ES" sz="2000" dirty="0"/>
          </a:p>
        </p:txBody>
      </p:sp>
      <p:sp>
        <p:nvSpPr>
          <p:cNvPr id="54275" name="Rectangle 1027"/>
          <p:cNvSpPr>
            <a:spLocks noChangeArrowheads="1"/>
          </p:cNvSpPr>
          <p:nvPr/>
        </p:nvSpPr>
        <p:spPr bwMode="auto">
          <a:xfrm>
            <a:off x="685800" y="1600200"/>
            <a:ext cx="2209800" cy="378565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457200" indent="-457200"/>
            <a:r>
              <a:rPr lang="es-ES_tradnl" sz="1200" b="1" dirty="0"/>
              <a:t>Contenido</a:t>
            </a:r>
            <a:r>
              <a:rPr lang="es-ES_tradnl" sz="1200" dirty="0"/>
              <a:t> 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Tema-título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Problema de investigación (enunciado y formulación)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Objetivos (general y específicos)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Justificación y delimitación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Tipo de estudio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Marco de referencia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Hipótesis (si las hay)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Diseño experimental (si es necesario)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Población y muestra</a:t>
            </a:r>
          </a:p>
          <a:p>
            <a:pPr marL="457200" indent="-457200">
              <a:buFontTx/>
              <a:buChar char="•"/>
            </a:pPr>
            <a:r>
              <a:rPr lang="es-ES_tradnl" sz="1200" dirty="0"/>
              <a:t>Recolección y procesamiento de la información</a:t>
            </a:r>
          </a:p>
          <a:p>
            <a:pPr marL="457200" indent="-457200">
              <a:buFontTx/>
              <a:buChar char="•"/>
            </a:pPr>
            <a:r>
              <a:rPr lang="es-ES_tradnl" sz="1200" dirty="0" smtClean="0"/>
              <a:t>Bibliografía </a:t>
            </a:r>
            <a:r>
              <a:rPr lang="es-ES_tradnl" sz="1200" dirty="0"/>
              <a:t>consultada</a:t>
            </a:r>
            <a:endParaRPr lang="es-ES" sz="1200" b="1" dirty="0"/>
          </a:p>
        </p:txBody>
      </p:sp>
      <p:sp>
        <p:nvSpPr>
          <p:cNvPr id="54277" name="Rectangle 1029"/>
          <p:cNvSpPr>
            <a:spLocks noChangeArrowheads="1"/>
          </p:cNvSpPr>
          <p:nvPr/>
        </p:nvSpPr>
        <p:spPr bwMode="auto">
          <a:xfrm>
            <a:off x="6588125" y="1700213"/>
            <a:ext cx="1968500" cy="19272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200" b="1"/>
              <a:t>Criterios a considerar</a:t>
            </a:r>
          </a:p>
          <a:p>
            <a:pPr>
              <a:buFontTx/>
              <a:buChar char="•"/>
            </a:pPr>
            <a:r>
              <a:rPr lang="es-ES_tradnl" sz="1200"/>
              <a:t>Normas técnicas para la</a:t>
            </a:r>
            <a:br>
              <a:rPr lang="es-ES_tradnl" sz="1200"/>
            </a:br>
            <a:r>
              <a:rPr lang="es-ES_tradnl" sz="1200"/>
              <a:t>  presentación de trabajos</a:t>
            </a:r>
            <a:br>
              <a:rPr lang="es-ES_tradnl" sz="1200"/>
            </a:br>
            <a:r>
              <a:rPr lang="es-ES_tradnl" sz="1200"/>
              <a:t>  de investigación</a:t>
            </a:r>
          </a:p>
          <a:p>
            <a:pPr>
              <a:buFontTx/>
              <a:buChar char="•"/>
            </a:pPr>
            <a:r>
              <a:rPr lang="es-ES_tradnl" sz="1200"/>
              <a:t>Criterios administrativos</a:t>
            </a:r>
            <a:br>
              <a:rPr lang="es-ES_tradnl" sz="1200"/>
            </a:br>
            <a:r>
              <a:rPr lang="es-ES_tradnl" sz="1200"/>
              <a:t>  para la presentación de</a:t>
            </a:r>
            <a:br>
              <a:rPr lang="es-ES_tradnl" sz="1200"/>
            </a:br>
            <a:r>
              <a:rPr lang="es-ES_tradnl" sz="1200"/>
              <a:t>  propuestas de</a:t>
            </a:r>
            <a:br>
              <a:rPr lang="es-ES_tradnl" sz="1200"/>
            </a:br>
            <a:r>
              <a:rPr lang="es-ES_tradnl" sz="1200"/>
              <a:t>  investigación propios de</a:t>
            </a:r>
            <a:br>
              <a:rPr lang="es-ES_tradnl" sz="1200"/>
            </a:br>
            <a:r>
              <a:rPr lang="es-ES_tradnl" sz="1200"/>
              <a:t>  la institución a donde se</a:t>
            </a:r>
            <a:br>
              <a:rPr lang="es-ES_tradnl" sz="1200"/>
            </a:br>
            <a:r>
              <a:rPr lang="es-ES_tradnl" sz="1200"/>
              <a:t>  presentará la propuesta</a:t>
            </a:r>
          </a:p>
        </p:txBody>
      </p:sp>
      <p:sp>
        <p:nvSpPr>
          <p:cNvPr id="54279" name="Rectangle 1031"/>
          <p:cNvSpPr>
            <a:spLocks noChangeArrowheads="1"/>
          </p:cNvSpPr>
          <p:nvPr/>
        </p:nvSpPr>
        <p:spPr bwMode="auto">
          <a:xfrm>
            <a:off x="6300788" y="4221163"/>
            <a:ext cx="2209800" cy="174466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200" b="1" dirty="0"/>
              <a:t>Presentación de </a:t>
            </a:r>
            <a:r>
              <a:rPr lang="es-ES_tradnl" sz="1200" b="1"/>
              <a:t>la </a:t>
            </a:r>
            <a:r>
              <a:rPr lang="es-ES_tradnl" sz="1200" b="1" smtClean="0"/>
              <a:t>propuesta</a:t>
            </a:r>
            <a:endParaRPr lang="es-ES_tradnl" sz="1200" b="1" dirty="0"/>
          </a:p>
          <a:p>
            <a:pPr>
              <a:buFontTx/>
              <a:buChar char="•"/>
            </a:pPr>
            <a:r>
              <a:rPr lang="es-MX" sz="1200" dirty="0"/>
              <a:t>Entrega formal a la</a:t>
            </a:r>
            <a:br>
              <a:rPr lang="es-MX" sz="1200" dirty="0"/>
            </a:br>
            <a:r>
              <a:rPr lang="es-MX" sz="1200" dirty="0"/>
              <a:t>  dependencia u organismo</a:t>
            </a:r>
            <a:br>
              <a:rPr lang="es-MX" sz="1200" dirty="0"/>
            </a:br>
            <a:r>
              <a:rPr lang="es-MX" sz="1200" dirty="0"/>
              <a:t>  correspondientes, para su</a:t>
            </a:r>
            <a:br>
              <a:rPr lang="es-MX" sz="1200" dirty="0"/>
            </a:br>
            <a:r>
              <a:rPr lang="es-MX" sz="1200" dirty="0"/>
              <a:t>  revisión y conceptualización</a:t>
            </a:r>
          </a:p>
          <a:p>
            <a:pPr>
              <a:buFontTx/>
              <a:buChar char="•"/>
            </a:pPr>
            <a:r>
              <a:rPr lang="es-MX" sz="1200" dirty="0"/>
              <a:t>Aprobada la propuesta,</a:t>
            </a:r>
            <a:br>
              <a:rPr lang="es-MX" sz="1200" dirty="0"/>
            </a:br>
            <a:r>
              <a:rPr lang="es-MX" sz="1200" dirty="0"/>
              <a:t>  proceder a realizar la</a:t>
            </a:r>
            <a:br>
              <a:rPr lang="es-MX" sz="1200" dirty="0"/>
            </a:br>
            <a:r>
              <a:rPr lang="es-MX" sz="1200" dirty="0"/>
              <a:t>  investigación</a:t>
            </a:r>
            <a:endParaRPr lang="es-ES" sz="1200" dirty="0"/>
          </a:p>
        </p:txBody>
      </p:sp>
      <p:sp>
        <p:nvSpPr>
          <p:cNvPr id="54280" name="Line 1032"/>
          <p:cNvSpPr>
            <a:spLocks noChangeShapeType="1"/>
          </p:cNvSpPr>
          <p:nvPr/>
        </p:nvSpPr>
        <p:spPr bwMode="auto">
          <a:xfrm flipH="1" flipV="1">
            <a:off x="3048000" y="1676400"/>
            <a:ext cx="9144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4282" name="Line 1034"/>
          <p:cNvSpPr>
            <a:spLocks noChangeShapeType="1"/>
          </p:cNvSpPr>
          <p:nvPr/>
        </p:nvSpPr>
        <p:spPr bwMode="auto">
          <a:xfrm>
            <a:off x="6300788" y="3933825"/>
            <a:ext cx="30480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4284" name="Line 1036"/>
          <p:cNvSpPr>
            <a:spLocks noChangeShapeType="1"/>
          </p:cNvSpPr>
          <p:nvPr/>
        </p:nvSpPr>
        <p:spPr bwMode="auto">
          <a:xfrm flipV="1">
            <a:off x="6248400" y="2514600"/>
            <a:ext cx="22860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4285" name="Rectangle 1037"/>
          <p:cNvSpPr>
            <a:spLocks noChangeArrowheads="1"/>
          </p:cNvSpPr>
          <p:nvPr/>
        </p:nvSpPr>
        <p:spPr bwMode="auto">
          <a:xfrm>
            <a:off x="381000" y="381000"/>
            <a:ext cx="77724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r>
              <a:rPr lang="es-ES_tradnl" sz="4200">
                <a:solidFill>
                  <a:schemeClr val="tx2"/>
                </a:solidFill>
              </a:rPr>
              <a:t>Redacción de la propuesta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ChangeArrowheads="1"/>
          </p:cNvSpPr>
          <p:nvPr/>
        </p:nvSpPr>
        <p:spPr bwMode="auto">
          <a:xfrm>
            <a:off x="714348" y="714356"/>
            <a:ext cx="7707313" cy="150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endParaRPr lang="es-MX" sz="4200" dirty="0" smtClean="0">
              <a:solidFill>
                <a:schemeClr val="tx2"/>
              </a:solidFill>
            </a:endParaRPr>
          </a:p>
          <a:p>
            <a:endParaRPr lang="es-MX" sz="4200" dirty="0" smtClean="0">
              <a:solidFill>
                <a:schemeClr val="tx2"/>
              </a:solidFill>
            </a:endParaRPr>
          </a:p>
          <a:p>
            <a:pPr algn="ctr"/>
            <a:r>
              <a:rPr lang="es-MX" sz="4200" dirty="0" smtClean="0">
                <a:solidFill>
                  <a:schemeClr val="tx2"/>
                </a:solidFill>
              </a:rPr>
              <a:t>Trabajo </a:t>
            </a:r>
            <a:r>
              <a:rPr lang="es-MX" sz="4200" dirty="0">
                <a:solidFill>
                  <a:schemeClr val="tx2"/>
                </a:solidFill>
              </a:rPr>
              <a:t>de campo o</a:t>
            </a:r>
            <a:br>
              <a:rPr lang="es-MX" sz="4200" dirty="0">
                <a:solidFill>
                  <a:schemeClr val="tx2"/>
                </a:solidFill>
              </a:rPr>
            </a:br>
            <a:r>
              <a:rPr lang="es-MX" sz="4200" dirty="0">
                <a:solidFill>
                  <a:schemeClr val="tx2"/>
                </a:solidFill>
              </a:rPr>
              <a:t>desarrollo de la investigación</a:t>
            </a:r>
            <a:endParaRPr lang="es-ES" sz="4200" dirty="0">
              <a:solidFill>
                <a:schemeClr val="tx2"/>
              </a:solidFill>
            </a:endParaRPr>
          </a:p>
        </p:txBody>
      </p:sp>
      <p:sp>
        <p:nvSpPr>
          <p:cNvPr id="63491" name="Rectangle 3" descr="Rectangle: Click to edit Master text styles&#10;Second level&#10;Third level&#10;Fourth level&#10;Fifth level"/>
          <p:cNvSpPr>
            <a:spLocks noChangeArrowheads="1"/>
          </p:cNvSpPr>
          <p:nvPr/>
        </p:nvSpPr>
        <p:spPr bwMode="auto">
          <a:xfrm>
            <a:off x="1219200" y="3124200"/>
            <a:ext cx="67056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>
              <a:spcBef>
                <a:spcPct val="20000"/>
              </a:spcBef>
              <a:buClr>
                <a:schemeClr val="hlink"/>
              </a:buClr>
              <a:buSzPct val="110000"/>
              <a:buFont typeface="Wingdings" pitchFamily="2" charset="2"/>
              <a:buNone/>
            </a:pPr>
            <a:r>
              <a:rPr lang="es-MX" sz="1800"/>
              <a:t>En esta fase se ejecuta el Cronograma de actividades previsto en el anteproyecto o propuesta de investigación</a:t>
            </a:r>
            <a:endParaRPr lang="es-ES" sz="1800"/>
          </a:p>
        </p:txBody>
      </p:sp>
      <p:sp>
        <p:nvSpPr>
          <p:cNvPr id="63492" name="Rectangle 4" descr="Rectangle: Click to edit Master text styles&#10;Second level&#10;Third level&#10;Fourth level&#10;Fifth level"/>
          <p:cNvSpPr>
            <a:spLocks noChangeArrowheads="1"/>
          </p:cNvSpPr>
          <p:nvPr/>
        </p:nvSpPr>
        <p:spPr bwMode="auto">
          <a:xfrm>
            <a:off x="1219200" y="5486400"/>
            <a:ext cx="55626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r">
              <a:spcBef>
                <a:spcPct val="20000"/>
              </a:spcBef>
              <a:buClr>
                <a:schemeClr val="hlink"/>
              </a:buClr>
              <a:buSzPct val="110000"/>
              <a:buFont typeface="Wingdings" pitchFamily="2" charset="2"/>
              <a:buNone/>
            </a:pPr>
            <a:r>
              <a:rPr lang="es-MX" sz="1600" b="1"/>
              <a:t>Inicio del trabajo de campo</a:t>
            </a:r>
            <a:endParaRPr lang="es-ES" sz="1600" b="1"/>
          </a:p>
        </p:txBody>
      </p:sp>
      <p:sp>
        <p:nvSpPr>
          <p:cNvPr id="63493" name="AutoShape 5"/>
          <p:cNvSpPr>
            <a:spLocks noChangeArrowheads="1"/>
          </p:cNvSpPr>
          <p:nvPr/>
        </p:nvSpPr>
        <p:spPr bwMode="auto">
          <a:xfrm>
            <a:off x="6858000" y="5257800"/>
            <a:ext cx="990600" cy="838200"/>
          </a:xfrm>
          <a:custGeom>
            <a:avLst/>
            <a:gdLst>
              <a:gd name="G0" fmla="+- 16200 0 0"/>
              <a:gd name="G1" fmla="+- 5400 0 0"/>
              <a:gd name="G2" fmla="+- 21600 0 5400"/>
              <a:gd name="G3" fmla="+- 10800 0 5400"/>
              <a:gd name="G4" fmla="+- 21600 0 16200"/>
              <a:gd name="G5" fmla="*/ G4 G3 10800"/>
              <a:gd name="G6" fmla="+- 21600 0 G5"/>
              <a:gd name="T0" fmla="*/ 16200 w 21600"/>
              <a:gd name="T1" fmla="*/ 0 h 21600"/>
              <a:gd name="T2" fmla="*/ 0 w 21600"/>
              <a:gd name="T3" fmla="*/ 10800 h 21600"/>
              <a:gd name="T4" fmla="*/ 16200 w 21600"/>
              <a:gd name="T5" fmla="*/ 21600 h 21600"/>
              <a:gd name="T6" fmla="*/ 21600 w 21600"/>
              <a:gd name="T7" fmla="*/ 10800 h 21600"/>
              <a:gd name="T8" fmla="*/ 17694720 60000 65536"/>
              <a:gd name="T9" fmla="*/ 11796480 60000 65536"/>
              <a:gd name="T10" fmla="*/ 5898240 60000 65536"/>
              <a:gd name="T11" fmla="*/ 0 60000 65536"/>
              <a:gd name="T12" fmla="*/ 3375 w 21600"/>
              <a:gd name="T13" fmla="*/ G1 h 21600"/>
              <a:gd name="T14" fmla="*/ G6 w 21600"/>
              <a:gd name="T15" fmla="*/ G2 h 21600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21600" h="21600">
                <a:moveTo>
                  <a:pt x="16200" y="0"/>
                </a:moveTo>
                <a:lnTo>
                  <a:pt x="16200" y="5400"/>
                </a:lnTo>
                <a:lnTo>
                  <a:pt x="3375" y="5400"/>
                </a:lnTo>
                <a:lnTo>
                  <a:pt x="3375" y="16200"/>
                </a:lnTo>
                <a:lnTo>
                  <a:pt x="16200" y="16200"/>
                </a:lnTo>
                <a:lnTo>
                  <a:pt x="16200" y="21600"/>
                </a:lnTo>
                <a:lnTo>
                  <a:pt x="21600" y="10800"/>
                </a:lnTo>
                <a:close/>
              </a:path>
              <a:path w="21600" h="21600">
                <a:moveTo>
                  <a:pt x="1350" y="5400"/>
                </a:moveTo>
                <a:lnTo>
                  <a:pt x="1350" y="16200"/>
                </a:lnTo>
                <a:lnTo>
                  <a:pt x="2700" y="16200"/>
                </a:lnTo>
                <a:lnTo>
                  <a:pt x="2700" y="5400"/>
                </a:lnTo>
                <a:close/>
              </a:path>
              <a:path w="21600" h="21600">
                <a:moveTo>
                  <a:pt x="0" y="5400"/>
                </a:moveTo>
                <a:lnTo>
                  <a:pt x="0" y="16200"/>
                </a:lnTo>
                <a:lnTo>
                  <a:pt x="675" y="16200"/>
                </a:lnTo>
                <a:lnTo>
                  <a:pt x="675" y="5400"/>
                </a:lnTo>
                <a:close/>
              </a:path>
            </a:pathLst>
          </a:custGeom>
          <a:solidFill>
            <a:srgbClr val="6699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Oval 2050"/>
          <p:cNvSpPr>
            <a:spLocks noChangeArrowheads="1"/>
          </p:cNvSpPr>
          <p:nvPr/>
        </p:nvSpPr>
        <p:spPr bwMode="auto">
          <a:xfrm>
            <a:off x="3059113" y="2857496"/>
            <a:ext cx="3041650" cy="56263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ctr"/>
            <a:r>
              <a:rPr lang="es-ES_tradnl" sz="2000" dirty="0"/>
              <a:t>Informe final</a:t>
            </a:r>
            <a:endParaRPr lang="es-ES" sz="2000" dirty="0"/>
          </a:p>
        </p:txBody>
      </p:sp>
      <p:sp>
        <p:nvSpPr>
          <p:cNvPr id="55299" name="Rectangle 2051"/>
          <p:cNvSpPr>
            <a:spLocks noChangeArrowheads="1"/>
          </p:cNvSpPr>
          <p:nvPr/>
        </p:nvSpPr>
        <p:spPr bwMode="auto">
          <a:xfrm>
            <a:off x="857224" y="1857364"/>
            <a:ext cx="2209800" cy="15621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457200" indent="-457200"/>
            <a:r>
              <a:rPr lang="es-ES_tradnl" sz="1200" b="1" dirty="0"/>
              <a:t>¿Qué es? </a:t>
            </a:r>
          </a:p>
          <a:p>
            <a:pPr marL="457200" indent="-457200">
              <a:buFontTx/>
              <a:buChar char="•"/>
            </a:pPr>
            <a:r>
              <a:rPr lang="es-MX" sz="1200" dirty="0"/>
              <a:t>Documento elaborado a partir de la Propuesta  donde se presenta el reporte del estudio realizado con su respectivo trabajo de campo</a:t>
            </a:r>
            <a:endParaRPr lang="es-ES" sz="1200" dirty="0"/>
          </a:p>
        </p:txBody>
      </p:sp>
      <p:sp>
        <p:nvSpPr>
          <p:cNvPr id="55300" name="Rectangle 2052"/>
          <p:cNvSpPr>
            <a:spLocks noChangeArrowheads="1"/>
          </p:cNvSpPr>
          <p:nvPr/>
        </p:nvSpPr>
        <p:spPr bwMode="auto">
          <a:xfrm>
            <a:off x="6357950" y="1714488"/>
            <a:ext cx="1970087" cy="210978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200" b="1"/>
              <a:t>Criterios a considerar</a:t>
            </a:r>
          </a:p>
          <a:p>
            <a:pPr>
              <a:buFontTx/>
              <a:buChar char="•"/>
            </a:pPr>
            <a:r>
              <a:rPr lang="es-ES_tradnl" sz="1200"/>
              <a:t>Normas técnicas para la</a:t>
            </a:r>
            <a:br>
              <a:rPr lang="es-ES_tradnl" sz="1200"/>
            </a:br>
            <a:r>
              <a:rPr lang="es-ES_tradnl" sz="1200"/>
              <a:t>  presentación de trabajos</a:t>
            </a:r>
            <a:br>
              <a:rPr lang="es-ES_tradnl" sz="1200"/>
            </a:br>
            <a:r>
              <a:rPr lang="es-ES_tradnl" sz="1200"/>
              <a:t>  de investigación</a:t>
            </a:r>
          </a:p>
          <a:p>
            <a:pPr>
              <a:buFontTx/>
              <a:buChar char="•"/>
            </a:pPr>
            <a:r>
              <a:rPr lang="es-ES_tradnl" sz="1200"/>
              <a:t>Criterios administrativos</a:t>
            </a:r>
            <a:br>
              <a:rPr lang="es-ES_tradnl" sz="1200"/>
            </a:br>
            <a:r>
              <a:rPr lang="es-ES_tradnl" sz="1200"/>
              <a:t>  para la presentación del</a:t>
            </a:r>
            <a:br>
              <a:rPr lang="es-ES_tradnl" sz="1200"/>
            </a:br>
            <a:r>
              <a:rPr lang="es-ES_tradnl" sz="1200"/>
              <a:t>  informe final de</a:t>
            </a:r>
            <a:br>
              <a:rPr lang="es-ES_tradnl" sz="1200"/>
            </a:br>
            <a:r>
              <a:rPr lang="es-ES_tradnl" sz="1200"/>
              <a:t>  investigación, propios de</a:t>
            </a:r>
            <a:br>
              <a:rPr lang="es-ES_tradnl" sz="1200"/>
            </a:br>
            <a:r>
              <a:rPr lang="es-ES_tradnl" sz="1200"/>
              <a:t>  la institución a donde se</a:t>
            </a:r>
            <a:br>
              <a:rPr lang="es-ES_tradnl" sz="1200"/>
            </a:br>
            <a:r>
              <a:rPr lang="es-ES_tradnl" sz="1200"/>
              <a:t>  presentarán los</a:t>
            </a:r>
            <a:br>
              <a:rPr lang="es-ES_tradnl" sz="1200"/>
            </a:br>
            <a:r>
              <a:rPr lang="es-ES_tradnl" sz="1200"/>
              <a:t>  resultados del estudio</a:t>
            </a:r>
          </a:p>
        </p:txBody>
      </p:sp>
      <p:sp>
        <p:nvSpPr>
          <p:cNvPr id="55301" name="Rectangle 2053"/>
          <p:cNvSpPr>
            <a:spLocks noChangeArrowheads="1"/>
          </p:cNvSpPr>
          <p:nvPr/>
        </p:nvSpPr>
        <p:spPr bwMode="auto">
          <a:xfrm>
            <a:off x="6084888" y="4292600"/>
            <a:ext cx="2209800" cy="17446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200" b="1"/>
              <a:t>Presentación del informe final de la investigación</a:t>
            </a:r>
          </a:p>
          <a:p>
            <a:pPr>
              <a:buFontTx/>
              <a:buChar char="•"/>
            </a:pPr>
            <a:r>
              <a:rPr lang="es-MX" sz="1200"/>
              <a:t>Entrega formal a la</a:t>
            </a:r>
            <a:br>
              <a:rPr lang="es-MX" sz="1200"/>
            </a:br>
            <a:r>
              <a:rPr lang="es-MX" sz="1200"/>
              <a:t>  dependencia u organismo</a:t>
            </a:r>
            <a:br>
              <a:rPr lang="es-MX" sz="1200"/>
            </a:br>
            <a:r>
              <a:rPr lang="es-MX" sz="1200"/>
              <a:t>  correspondientes, para su</a:t>
            </a:r>
            <a:br>
              <a:rPr lang="es-MX" sz="1200"/>
            </a:br>
            <a:r>
              <a:rPr lang="es-MX" sz="1200"/>
              <a:t>  revisión y conceptualización</a:t>
            </a:r>
          </a:p>
          <a:p>
            <a:pPr>
              <a:buFontTx/>
              <a:buChar char="•"/>
            </a:pPr>
            <a:r>
              <a:rPr lang="es-MX" sz="1200"/>
              <a:t>Exposición o sustentación</a:t>
            </a:r>
            <a:br>
              <a:rPr lang="es-MX" sz="1200"/>
            </a:br>
            <a:r>
              <a:rPr lang="es-MX" sz="1200"/>
              <a:t>  del respectivo informe o</a:t>
            </a:r>
            <a:br>
              <a:rPr lang="es-MX" sz="1200"/>
            </a:br>
            <a:r>
              <a:rPr lang="es-MX" sz="1200"/>
              <a:t>  estudio de investigación</a:t>
            </a:r>
            <a:endParaRPr lang="es-ES" sz="1200"/>
          </a:p>
        </p:txBody>
      </p:sp>
      <p:sp>
        <p:nvSpPr>
          <p:cNvPr id="55302" name="Line 2054"/>
          <p:cNvSpPr>
            <a:spLocks noChangeShapeType="1"/>
          </p:cNvSpPr>
          <p:nvPr/>
        </p:nvSpPr>
        <p:spPr bwMode="auto">
          <a:xfrm flipH="1" flipV="1">
            <a:off x="3071802" y="2357430"/>
            <a:ext cx="1143008" cy="500066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5303" name="Line 2055"/>
          <p:cNvSpPr>
            <a:spLocks noChangeShapeType="1"/>
          </p:cNvSpPr>
          <p:nvPr/>
        </p:nvSpPr>
        <p:spPr bwMode="auto">
          <a:xfrm>
            <a:off x="5429256" y="3429000"/>
            <a:ext cx="901695" cy="842964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5304" name="Line 2056"/>
          <p:cNvSpPr>
            <a:spLocks noChangeShapeType="1"/>
          </p:cNvSpPr>
          <p:nvPr/>
        </p:nvSpPr>
        <p:spPr bwMode="auto">
          <a:xfrm flipV="1">
            <a:off x="5572132" y="2357430"/>
            <a:ext cx="714379" cy="64294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5305" name="Rectangle 2057"/>
          <p:cNvSpPr>
            <a:spLocks noChangeArrowheads="1"/>
          </p:cNvSpPr>
          <p:nvPr/>
        </p:nvSpPr>
        <p:spPr bwMode="auto">
          <a:xfrm>
            <a:off x="1208088" y="4130675"/>
            <a:ext cx="2209800" cy="19272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200" b="1"/>
              <a:t>Contenido</a:t>
            </a:r>
          </a:p>
          <a:p>
            <a:pPr>
              <a:buFontTx/>
              <a:buChar char="•"/>
            </a:pPr>
            <a:r>
              <a:rPr lang="es-MX" sz="1200"/>
              <a:t>Preliminares (Portada,</a:t>
            </a:r>
            <a:br>
              <a:rPr lang="es-MX" sz="1200"/>
            </a:br>
            <a:r>
              <a:rPr lang="es-MX" sz="1200"/>
              <a:t>  contraportada, hoja de</a:t>
            </a:r>
            <a:br>
              <a:rPr lang="es-MX" sz="1200"/>
            </a:br>
            <a:r>
              <a:rPr lang="es-MX" sz="1200"/>
              <a:t>  calificación, dedicatoria y</a:t>
            </a:r>
            <a:br>
              <a:rPr lang="es-MX" sz="1200"/>
            </a:br>
            <a:r>
              <a:rPr lang="es-MX" sz="1200"/>
              <a:t>  agradecimientos, etc)</a:t>
            </a:r>
          </a:p>
          <a:p>
            <a:pPr>
              <a:buFontTx/>
              <a:buChar char="•"/>
            </a:pPr>
            <a:r>
              <a:rPr lang="es-MX" sz="1200"/>
              <a:t>Cuerpo del documento</a:t>
            </a:r>
            <a:br>
              <a:rPr lang="es-MX" sz="1200"/>
            </a:br>
            <a:r>
              <a:rPr lang="es-MX" sz="1200"/>
              <a:t>  (tablas de contenido,</a:t>
            </a:r>
            <a:br>
              <a:rPr lang="es-MX" sz="1200"/>
            </a:br>
            <a:r>
              <a:rPr lang="es-MX" sz="1200"/>
              <a:t>  introducción, capítulos)</a:t>
            </a:r>
          </a:p>
          <a:p>
            <a:pPr>
              <a:buFontTx/>
              <a:buChar char="•"/>
            </a:pPr>
            <a:r>
              <a:rPr lang="es-MX" sz="1200"/>
              <a:t>Bibliografía</a:t>
            </a:r>
          </a:p>
          <a:p>
            <a:pPr>
              <a:buFontTx/>
              <a:buChar char="•"/>
            </a:pPr>
            <a:r>
              <a:rPr lang="es-MX" sz="1200"/>
              <a:t>Anexos</a:t>
            </a:r>
            <a:endParaRPr lang="es-ES" sz="1200"/>
          </a:p>
        </p:txBody>
      </p:sp>
      <p:sp>
        <p:nvSpPr>
          <p:cNvPr id="55306" name="Line 2058"/>
          <p:cNvSpPr>
            <a:spLocks noChangeShapeType="1"/>
          </p:cNvSpPr>
          <p:nvPr/>
        </p:nvSpPr>
        <p:spPr bwMode="auto">
          <a:xfrm flipH="1">
            <a:off x="3000364" y="3500438"/>
            <a:ext cx="838200" cy="60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55307" name="Rectangle 2059"/>
          <p:cNvSpPr>
            <a:spLocks noChangeArrowheads="1"/>
          </p:cNvSpPr>
          <p:nvPr/>
        </p:nvSpPr>
        <p:spPr bwMode="auto">
          <a:xfrm>
            <a:off x="457200" y="838200"/>
            <a:ext cx="77724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ctr"/>
            <a:r>
              <a:rPr lang="es-ES_tradnl" sz="4400" dirty="0">
                <a:solidFill>
                  <a:schemeClr val="tx2"/>
                </a:solidFill>
              </a:rPr>
              <a:t>Documento de informe final de la investigación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3074"/>
          <p:cNvSpPr>
            <a:spLocks noChangeArrowheads="1"/>
          </p:cNvSpPr>
          <p:nvPr/>
        </p:nvSpPr>
        <p:spPr bwMode="auto">
          <a:xfrm>
            <a:off x="471488" y="333375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r>
              <a:rPr lang="es-ES_tradnl" sz="3600">
                <a:solidFill>
                  <a:srgbClr val="0033CC"/>
                </a:solidFill>
              </a:rPr>
              <a:t>Contenido</a:t>
            </a:r>
            <a:endParaRPr lang="es-ES" sz="3600">
              <a:solidFill>
                <a:srgbClr val="0033CC"/>
              </a:solidFill>
            </a:endParaRPr>
          </a:p>
        </p:txBody>
      </p:sp>
      <p:sp>
        <p:nvSpPr>
          <p:cNvPr id="59397" name="Rectangle 3077"/>
          <p:cNvSpPr>
            <a:spLocks noChangeArrowheads="1"/>
          </p:cNvSpPr>
          <p:nvPr/>
        </p:nvSpPr>
        <p:spPr bwMode="auto">
          <a:xfrm>
            <a:off x="611188" y="1557338"/>
            <a:ext cx="3962400" cy="432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Métodos de investigación científica</a:t>
            </a:r>
          </a:p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Proceso de investigación científica</a:t>
            </a:r>
          </a:p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Componentes del proceso de investigación</a:t>
            </a:r>
          </a:p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Tema de investigación</a:t>
            </a:r>
          </a:p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Problema de investigación</a:t>
            </a:r>
          </a:p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Objetivos de la investigación</a:t>
            </a:r>
          </a:p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Justificación y alcance de la investigación</a:t>
            </a:r>
          </a:p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Tipos de investigación científica</a:t>
            </a:r>
          </a:p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Marco de referencia</a:t>
            </a:r>
          </a:p>
          <a:p>
            <a:pPr marL="190500" indent="-19050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Hipótesis</a:t>
            </a:r>
          </a:p>
          <a:p>
            <a:pPr marL="190500" indent="-190500">
              <a:spcBef>
                <a:spcPct val="50000"/>
              </a:spcBef>
              <a:buFontTx/>
              <a:buChar char="•"/>
            </a:pPr>
            <a:r>
              <a:rPr lang="es-MX" sz="1500">
                <a:solidFill>
                  <a:srgbClr val="07080F"/>
                </a:solidFill>
              </a:rPr>
              <a:t>Pruebas estadísticas para pruebas de hipótesis</a:t>
            </a:r>
          </a:p>
          <a:p>
            <a:pPr marL="190500" indent="-190500" eaLnBrk="0" hangingPunct="0">
              <a:spcBef>
                <a:spcPct val="50000"/>
              </a:spcBef>
            </a:pPr>
            <a:endParaRPr lang="es-ES" sz="1500">
              <a:solidFill>
                <a:srgbClr val="07080F"/>
              </a:solidFill>
            </a:endParaRPr>
          </a:p>
        </p:txBody>
      </p:sp>
      <p:sp>
        <p:nvSpPr>
          <p:cNvPr id="59399" name="Rectangle 3079"/>
          <p:cNvSpPr>
            <a:spLocks noChangeArrowheads="1"/>
          </p:cNvSpPr>
          <p:nvPr/>
        </p:nvSpPr>
        <p:spPr bwMode="auto">
          <a:xfrm>
            <a:off x="4932363" y="1184275"/>
            <a:ext cx="3168650" cy="4778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185738" indent="-17145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Diseño de la investigación</a:t>
            </a:r>
          </a:p>
          <a:p>
            <a:pPr marL="185738" indent="-17145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Métodos de muestreo</a:t>
            </a:r>
            <a:endParaRPr lang="es-ES" sz="1500">
              <a:solidFill>
                <a:srgbClr val="07080F"/>
              </a:solidFill>
            </a:endParaRPr>
          </a:p>
          <a:p>
            <a:pPr marL="185738" indent="-17145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Recolección de la información</a:t>
            </a:r>
          </a:p>
          <a:p>
            <a:pPr marL="185738" indent="-171450" eaLnBrk="0" hangingPunct="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Procesamiento de la información</a:t>
            </a:r>
          </a:p>
          <a:p>
            <a:pPr marL="185738" indent="-171450">
              <a:spcBef>
                <a:spcPct val="50000"/>
              </a:spcBef>
              <a:buFontTx/>
              <a:buChar char="•"/>
            </a:pPr>
            <a:r>
              <a:rPr lang="es-MX" sz="1500">
                <a:solidFill>
                  <a:srgbClr val="07080F"/>
                </a:solidFill>
              </a:rPr>
              <a:t>Cronograma de actividades</a:t>
            </a:r>
          </a:p>
          <a:p>
            <a:pPr marL="185738" indent="-171450">
              <a:spcBef>
                <a:spcPct val="50000"/>
              </a:spcBef>
              <a:buFontTx/>
              <a:buChar char="•"/>
            </a:pPr>
            <a:r>
              <a:rPr lang="es-MX" sz="1500">
                <a:solidFill>
                  <a:srgbClr val="07080F"/>
                </a:solidFill>
              </a:rPr>
              <a:t>Presupuesto</a:t>
            </a:r>
          </a:p>
          <a:p>
            <a:pPr marL="185738" indent="-171450">
              <a:spcBef>
                <a:spcPct val="50000"/>
              </a:spcBef>
              <a:buFontTx/>
              <a:buChar char="•"/>
            </a:pPr>
            <a:r>
              <a:rPr lang="es-MX" sz="1500">
                <a:solidFill>
                  <a:srgbClr val="07080F"/>
                </a:solidFill>
              </a:rPr>
              <a:t>Bibliografía</a:t>
            </a:r>
          </a:p>
          <a:p>
            <a:pPr marL="185738" indent="-17145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Redacción de la propuesta</a:t>
            </a:r>
          </a:p>
          <a:p>
            <a:pPr marL="185738" indent="-171450">
              <a:spcBef>
                <a:spcPct val="50000"/>
              </a:spcBef>
              <a:buFontTx/>
              <a:buChar char="•"/>
            </a:pPr>
            <a:r>
              <a:rPr lang="es-MX" sz="1500">
                <a:solidFill>
                  <a:srgbClr val="07080F"/>
                </a:solidFill>
              </a:rPr>
              <a:t>Trabajo de campo o desarrollo de la investigación</a:t>
            </a:r>
          </a:p>
          <a:p>
            <a:pPr marL="185738" indent="-171450">
              <a:spcBef>
                <a:spcPct val="50000"/>
              </a:spcBef>
              <a:buFontTx/>
              <a:buChar char="•"/>
            </a:pPr>
            <a:r>
              <a:rPr lang="es-ES_tradnl" sz="1500">
                <a:solidFill>
                  <a:srgbClr val="07080F"/>
                </a:solidFill>
              </a:rPr>
              <a:t>Documento de informe final de la investigación</a:t>
            </a:r>
          </a:p>
          <a:p>
            <a:pPr marL="185738" indent="-171450"/>
            <a:endParaRPr lang="es-MX" sz="1500">
              <a:solidFill>
                <a:srgbClr val="07080F"/>
              </a:solidFill>
            </a:endParaRPr>
          </a:p>
          <a:p>
            <a:pPr marL="185738" indent="-171450"/>
            <a:endParaRPr lang="es-ES_tradnl" sz="1500">
              <a:solidFill>
                <a:srgbClr val="07080F"/>
              </a:solidFill>
            </a:endParaRPr>
          </a:p>
          <a:p>
            <a:pPr marL="185738" indent="-171450"/>
            <a:endParaRPr lang="es-ES_tradnl" sz="1500">
              <a:solidFill>
                <a:srgbClr val="07080F"/>
              </a:solidFill>
            </a:endParaRPr>
          </a:p>
          <a:p>
            <a:pPr marL="185738" indent="-171450" eaLnBrk="0" hangingPunct="0"/>
            <a:endParaRPr lang="es-ES" sz="1500">
              <a:solidFill>
                <a:srgbClr val="07080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ChangeArrowheads="1"/>
          </p:cNvSpPr>
          <p:nvPr/>
        </p:nvSpPr>
        <p:spPr bwMode="auto">
          <a:xfrm>
            <a:off x="153988" y="233203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fr-FR"/>
          </a:p>
        </p:txBody>
      </p:sp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>
          <a:xfrm>
            <a:off x="500034" y="571480"/>
            <a:ext cx="8183880" cy="1051560"/>
          </a:xfrm>
        </p:spPr>
        <p:txBody>
          <a:bodyPr>
            <a:normAutofit fontScale="90000"/>
          </a:bodyPr>
          <a:lstStyle/>
          <a:p>
            <a:r>
              <a:rPr lang="es-ES_tradnl" dirty="0"/>
              <a:t>Métodos de investigación científica</a:t>
            </a:r>
            <a:endParaRPr lang="es-ES" dirty="0"/>
          </a:p>
        </p:txBody>
      </p:sp>
      <p:grpSp>
        <p:nvGrpSpPr>
          <p:cNvPr id="8228" name="Group 36"/>
          <p:cNvGrpSpPr>
            <a:grpSpLocks/>
          </p:cNvGrpSpPr>
          <p:nvPr/>
        </p:nvGrpSpPr>
        <p:grpSpPr bwMode="auto">
          <a:xfrm>
            <a:off x="428596" y="1785926"/>
            <a:ext cx="8229600" cy="4116387"/>
            <a:chOff x="432" y="1536"/>
            <a:chExt cx="5184" cy="2593"/>
          </a:xfrm>
        </p:grpSpPr>
        <p:sp>
          <p:nvSpPr>
            <p:cNvPr id="8198" name="Text Box 6"/>
            <p:cNvSpPr txBox="1">
              <a:spLocks noChangeArrowheads="1"/>
            </p:cNvSpPr>
            <p:nvPr/>
          </p:nvSpPr>
          <p:spPr bwMode="auto">
            <a:xfrm>
              <a:off x="480" y="2304"/>
              <a:ext cx="672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 dirty="0"/>
                <a:t>Métodos</a:t>
              </a:r>
              <a:endParaRPr lang="es-ES" sz="1800" dirty="0"/>
            </a:p>
          </p:txBody>
        </p:sp>
        <p:sp>
          <p:nvSpPr>
            <p:cNvPr id="8199" name="Text Box 7"/>
            <p:cNvSpPr txBox="1">
              <a:spLocks noChangeArrowheads="1"/>
            </p:cNvSpPr>
            <p:nvPr/>
          </p:nvSpPr>
          <p:spPr bwMode="auto">
            <a:xfrm>
              <a:off x="432" y="2496"/>
              <a:ext cx="816" cy="21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600"/>
                <a:t>  (Modos)</a:t>
              </a:r>
              <a:endParaRPr lang="es-ES" sz="1600"/>
            </a:p>
          </p:txBody>
        </p:sp>
        <p:sp>
          <p:nvSpPr>
            <p:cNvPr id="8200" name="Line 8"/>
            <p:cNvSpPr>
              <a:spLocks noChangeShapeType="1"/>
            </p:cNvSpPr>
            <p:nvPr/>
          </p:nvSpPr>
          <p:spPr bwMode="auto">
            <a:xfrm flipV="1">
              <a:off x="1152" y="1968"/>
              <a:ext cx="336" cy="33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 wrap="none"/>
            <a:lstStyle/>
            <a:p>
              <a:endParaRPr lang="fr-FR"/>
            </a:p>
          </p:txBody>
        </p:sp>
        <p:sp>
          <p:nvSpPr>
            <p:cNvPr id="8202" name="Line 10"/>
            <p:cNvSpPr>
              <a:spLocks noChangeShapeType="1"/>
            </p:cNvSpPr>
            <p:nvPr/>
          </p:nvSpPr>
          <p:spPr bwMode="auto">
            <a:xfrm>
              <a:off x="1152" y="2688"/>
              <a:ext cx="336" cy="33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 wrap="none"/>
            <a:lstStyle/>
            <a:p>
              <a:endParaRPr lang="fr-FR"/>
            </a:p>
          </p:txBody>
        </p:sp>
        <p:sp>
          <p:nvSpPr>
            <p:cNvPr id="8203" name="Text Box 11"/>
            <p:cNvSpPr txBox="1">
              <a:spLocks noChangeArrowheads="1"/>
            </p:cNvSpPr>
            <p:nvPr/>
          </p:nvSpPr>
          <p:spPr bwMode="auto">
            <a:xfrm>
              <a:off x="1488" y="1728"/>
              <a:ext cx="100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/>
                <a:t>Cualitativos</a:t>
              </a:r>
              <a:endParaRPr lang="es-ES" sz="1800"/>
            </a:p>
          </p:txBody>
        </p:sp>
        <p:sp>
          <p:nvSpPr>
            <p:cNvPr id="8204" name="Text Box 12"/>
            <p:cNvSpPr txBox="1">
              <a:spLocks noChangeArrowheads="1"/>
            </p:cNvSpPr>
            <p:nvPr/>
          </p:nvSpPr>
          <p:spPr bwMode="auto">
            <a:xfrm>
              <a:off x="1536" y="3072"/>
              <a:ext cx="100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/>
                <a:t>Cuantitativos</a:t>
              </a:r>
              <a:endParaRPr lang="es-ES" sz="1800"/>
            </a:p>
          </p:txBody>
        </p:sp>
        <p:sp>
          <p:nvSpPr>
            <p:cNvPr id="8208" name="Text Box 16"/>
            <p:cNvSpPr txBox="1">
              <a:spLocks noChangeArrowheads="1"/>
            </p:cNvSpPr>
            <p:nvPr/>
          </p:nvSpPr>
          <p:spPr bwMode="auto">
            <a:xfrm>
              <a:off x="1296" y="2400"/>
              <a:ext cx="3744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 dirty="0"/>
                <a:t>Métodos Integrales      (Inducción-Deducción)</a:t>
              </a:r>
              <a:endParaRPr lang="es-ES" sz="1800" dirty="0"/>
            </a:p>
          </p:txBody>
        </p:sp>
        <p:grpSp>
          <p:nvGrpSpPr>
            <p:cNvPr id="8211" name="Group 19"/>
            <p:cNvGrpSpPr>
              <a:grpSpLocks/>
            </p:cNvGrpSpPr>
            <p:nvPr/>
          </p:nvGrpSpPr>
          <p:grpSpPr bwMode="auto">
            <a:xfrm>
              <a:off x="2448" y="1680"/>
              <a:ext cx="288" cy="288"/>
              <a:chOff x="2448" y="1680"/>
              <a:chExt cx="288" cy="288"/>
            </a:xfrm>
          </p:grpSpPr>
          <p:sp>
            <p:nvSpPr>
              <p:cNvPr id="8209" name="Line 17"/>
              <p:cNvSpPr>
                <a:spLocks noChangeShapeType="1"/>
              </p:cNvSpPr>
              <p:nvPr/>
            </p:nvSpPr>
            <p:spPr bwMode="auto">
              <a:xfrm flipV="1">
                <a:off x="2448" y="1680"/>
                <a:ext cx="288" cy="144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ffectLst/>
            </p:spPr>
            <p:txBody>
              <a:bodyPr wrap="none"/>
              <a:lstStyle/>
              <a:p>
                <a:endParaRPr lang="fr-FR"/>
              </a:p>
            </p:txBody>
          </p:sp>
          <p:sp>
            <p:nvSpPr>
              <p:cNvPr id="8210" name="Line 18"/>
              <p:cNvSpPr>
                <a:spLocks noChangeShapeType="1"/>
              </p:cNvSpPr>
              <p:nvPr/>
            </p:nvSpPr>
            <p:spPr bwMode="auto">
              <a:xfrm>
                <a:off x="2448" y="1824"/>
                <a:ext cx="288" cy="144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med" len="med"/>
              </a:ln>
              <a:effectLst/>
            </p:spPr>
            <p:txBody>
              <a:bodyPr wrap="none"/>
              <a:lstStyle/>
              <a:p>
                <a:endParaRPr lang="fr-FR"/>
              </a:p>
            </p:txBody>
          </p:sp>
        </p:grpSp>
        <p:sp>
          <p:nvSpPr>
            <p:cNvPr id="8213" name="Line 21"/>
            <p:cNvSpPr>
              <a:spLocks noChangeShapeType="1"/>
            </p:cNvSpPr>
            <p:nvPr/>
          </p:nvSpPr>
          <p:spPr bwMode="auto">
            <a:xfrm flipV="1">
              <a:off x="2496" y="3024"/>
              <a:ext cx="288" cy="14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 wrap="none"/>
            <a:lstStyle/>
            <a:p>
              <a:endParaRPr lang="fr-FR"/>
            </a:p>
          </p:txBody>
        </p:sp>
        <p:sp>
          <p:nvSpPr>
            <p:cNvPr id="8214" name="Line 22"/>
            <p:cNvSpPr>
              <a:spLocks noChangeShapeType="1"/>
            </p:cNvSpPr>
            <p:nvPr/>
          </p:nvSpPr>
          <p:spPr bwMode="auto">
            <a:xfrm flipV="1">
              <a:off x="2496" y="3168"/>
              <a:ext cx="288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 wrap="none"/>
            <a:lstStyle/>
            <a:p>
              <a:endParaRPr lang="fr-FR"/>
            </a:p>
          </p:txBody>
        </p:sp>
        <p:sp>
          <p:nvSpPr>
            <p:cNvPr id="8215" name="Text Box 23"/>
            <p:cNvSpPr txBox="1">
              <a:spLocks noChangeArrowheads="1"/>
            </p:cNvSpPr>
            <p:nvPr/>
          </p:nvSpPr>
          <p:spPr bwMode="auto">
            <a:xfrm>
              <a:off x="2784" y="1920"/>
              <a:ext cx="268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/>
                <a:t>Investigación Etnográfica</a:t>
              </a:r>
              <a:endParaRPr lang="es-ES" sz="1800"/>
            </a:p>
          </p:txBody>
        </p:sp>
        <p:sp>
          <p:nvSpPr>
            <p:cNvPr id="8216" name="Text Box 24"/>
            <p:cNvSpPr txBox="1">
              <a:spLocks noChangeArrowheads="1"/>
            </p:cNvSpPr>
            <p:nvPr/>
          </p:nvSpPr>
          <p:spPr bwMode="auto">
            <a:xfrm>
              <a:off x="2784" y="1536"/>
              <a:ext cx="2736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/>
                <a:t>Investigación - Acción Participativa</a:t>
              </a:r>
              <a:endParaRPr lang="es-ES" sz="1800"/>
            </a:p>
          </p:txBody>
        </p:sp>
        <p:sp>
          <p:nvSpPr>
            <p:cNvPr id="8217" name="Text Box 25"/>
            <p:cNvSpPr txBox="1">
              <a:spLocks noChangeArrowheads="1"/>
            </p:cNvSpPr>
            <p:nvPr/>
          </p:nvSpPr>
          <p:spPr bwMode="auto">
            <a:xfrm>
              <a:off x="2784" y="3072"/>
              <a:ext cx="2256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/>
                <a:t>Investigación Tradicional</a:t>
              </a:r>
              <a:endParaRPr lang="es-ES" sz="1800"/>
            </a:p>
          </p:txBody>
        </p:sp>
        <p:sp>
          <p:nvSpPr>
            <p:cNvPr id="8218" name="Text Box 26"/>
            <p:cNvSpPr txBox="1">
              <a:spLocks noChangeArrowheads="1"/>
            </p:cNvSpPr>
            <p:nvPr/>
          </p:nvSpPr>
          <p:spPr bwMode="auto">
            <a:xfrm>
              <a:off x="2832" y="2880"/>
              <a:ext cx="2784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/>
                <a:t>APA (Asociación Americana de Sicología)</a:t>
              </a:r>
              <a:endParaRPr lang="es-ES" sz="1800"/>
            </a:p>
          </p:txBody>
        </p:sp>
        <p:sp>
          <p:nvSpPr>
            <p:cNvPr id="8219" name="Line 27"/>
            <p:cNvSpPr>
              <a:spLocks noChangeShapeType="1"/>
            </p:cNvSpPr>
            <p:nvPr/>
          </p:nvSpPr>
          <p:spPr bwMode="auto">
            <a:xfrm>
              <a:off x="1872" y="2160"/>
              <a:ext cx="0" cy="24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/>
          </p:spPr>
          <p:txBody>
            <a:bodyPr wrap="none"/>
            <a:lstStyle/>
            <a:p>
              <a:endParaRPr lang="fr-FR"/>
            </a:p>
          </p:txBody>
        </p:sp>
        <p:sp>
          <p:nvSpPr>
            <p:cNvPr id="8220" name="Line 28"/>
            <p:cNvSpPr>
              <a:spLocks noChangeShapeType="1"/>
            </p:cNvSpPr>
            <p:nvPr/>
          </p:nvSpPr>
          <p:spPr bwMode="auto">
            <a:xfrm>
              <a:off x="1872" y="2688"/>
              <a:ext cx="0" cy="38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/>
          </p:spPr>
          <p:txBody>
            <a:bodyPr wrap="none"/>
            <a:lstStyle/>
            <a:p>
              <a:endParaRPr lang="fr-FR"/>
            </a:p>
          </p:txBody>
        </p:sp>
        <p:sp>
          <p:nvSpPr>
            <p:cNvPr id="8221" name="Text Box 29"/>
            <p:cNvSpPr txBox="1">
              <a:spLocks noChangeArrowheads="1"/>
            </p:cNvSpPr>
            <p:nvPr/>
          </p:nvSpPr>
          <p:spPr bwMode="auto">
            <a:xfrm>
              <a:off x="1488" y="1920"/>
              <a:ext cx="100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/>
                <a:t>(Inducción)</a:t>
              </a:r>
              <a:endParaRPr lang="es-ES" sz="1800"/>
            </a:p>
          </p:txBody>
        </p:sp>
        <p:sp>
          <p:nvSpPr>
            <p:cNvPr id="8222" name="Text Box 30"/>
            <p:cNvSpPr txBox="1">
              <a:spLocks noChangeArrowheads="1"/>
            </p:cNvSpPr>
            <p:nvPr/>
          </p:nvSpPr>
          <p:spPr bwMode="auto">
            <a:xfrm>
              <a:off x="1536" y="3264"/>
              <a:ext cx="100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800"/>
                <a:t>(Deducción)</a:t>
              </a:r>
              <a:endParaRPr lang="es-ES" sz="1800"/>
            </a:p>
          </p:txBody>
        </p:sp>
        <p:sp>
          <p:nvSpPr>
            <p:cNvPr id="8223" name="Text Box 31"/>
            <p:cNvSpPr txBox="1">
              <a:spLocks noChangeArrowheads="1"/>
            </p:cNvSpPr>
            <p:nvPr/>
          </p:nvSpPr>
          <p:spPr bwMode="auto">
            <a:xfrm>
              <a:off x="2784" y="3264"/>
              <a:ext cx="2592" cy="8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  <a:buFontTx/>
                <a:buChar char="•"/>
              </a:pPr>
              <a:r>
                <a:rPr lang="es-ES_tradnl" sz="1200" b="1"/>
                <a:t>Normas Técnicas por País</a:t>
              </a:r>
            </a:p>
            <a:p>
              <a:pPr>
                <a:spcBef>
                  <a:spcPct val="50000"/>
                </a:spcBef>
                <a:buFontTx/>
                <a:buChar char="•"/>
              </a:pPr>
              <a:r>
                <a:rPr lang="es-ES_tradnl" sz="1200" b="1"/>
                <a:t>Mario Bunge</a:t>
              </a:r>
            </a:p>
            <a:p>
              <a:pPr>
                <a:spcBef>
                  <a:spcPct val="50000"/>
                </a:spcBef>
                <a:buFontTx/>
                <a:buChar char="•"/>
              </a:pPr>
              <a:r>
                <a:rPr lang="es-ES_tradnl" sz="1200" b="1"/>
                <a:t>Fernando Arias Galicia</a:t>
              </a:r>
            </a:p>
            <a:p>
              <a:pPr>
                <a:spcBef>
                  <a:spcPct val="50000"/>
                </a:spcBef>
                <a:buFontTx/>
                <a:buChar char="•"/>
              </a:pPr>
              <a:r>
                <a:rPr lang="es-ES_tradnl" sz="1200" b="1"/>
                <a:t>Hernández Fernández y Batista</a:t>
              </a:r>
            </a:p>
            <a:p>
              <a:pPr>
                <a:spcBef>
                  <a:spcPct val="50000"/>
                </a:spcBef>
                <a:buFontTx/>
                <a:buChar char="•"/>
              </a:pPr>
              <a:r>
                <a:rPr lang="es-ES_tradnl" sz="1200" b="1"/>
                <a:t>César Augusto Bernal Torres</a:t>
              </a:r>
              <a:endParaRPr lang="es-ES" sz="1200" b="1"/>
            </a:p>
          </p:txBody>
        </p:sp>
        <p:sp>
          <p:nvSpPr>
            <p:cNvPr id="8225" name="AutoShape 33"/>
            <p:cNvSpPr>
              <a:spLocks noChangeArrowheads="1"/>
            </p:cNvSpPr>
            <p:nvPr/>
          </p:nvSpPr>
          <p:spPr bwMode="auto">
            <a:xfrm>
              <a:off x="4464" y="2496"/>
              <a:ext cx="288" cy="336"/>
            </a:xfrm>
            <a:prstGeom prst="curvedLeftArrow">
              <a:avLst>
                <a:gd name="adj1" fmla="val 23333"/>
                <a:gd name="adj2" fmla="val 46667"/>
                <a:gd name="adj3" fmla="val 33333"/>
              </a:avLst>
            </a:prstGeom>
            <a:solidFill>
              <a:schemeClr val="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fr-FR"/>
            </a:p>
          </p:txBody>
        </p:sp>
        <p:sp>
          <p:nvSpPr>
            <p:cNvPr id="8226" name="AutoShape 34"/>
            <p:cNvSpPr>
              <a:spLocks noChangeArrowheads="1"/>
            </p:cNvSpPr>
            <p:nvPr/>
          </p:nvSpPr>
          <p:spPr bwMode="auto">
            <a:xfrm rot="-11256197">
              <a:off x="4563" y="1823"/>
              <a:ext cx="240" cy="576"/>
            </a:xfrm>
            <a:prstGeom prst="curvedRightArrow">
              <a:avLst>
                <a:gd name="adj1" fmla="val 48000"/>
                <a:gd name="adj2" fmla="val 96000"/>
                <a:gd name="adj3" fmla="val 33333"/>
              </a:avLst>
            </a:prstGeom>
            <a:solidFill>
              <a:schemeClr val="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fr-FR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5" name="Rectangle 3"/>
          <p:cNvSpPr>
            <a:spLocks noChangeArrowheads="1"/>
          </p:cNvSpPr>
          <p:nvPr/>
        </p:nvSpPr>
        <p:spPr bwMode="auto">
          <a:xfrm>
            <a:off x="153988" y="233203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fr-FR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title"/>
          </p:nvPr>
        </p:nvSpPr>
        <p:spPr>
          <a:xfrm>
            <a:off x="609600" y="381000"/>
            <a:ext cx="7772400" cy="762000"/>
          </a:xfrm>
        </p:spPr>
        <p:txBody>
          <a:bodyPr/>
          <a:lstStyle/>
          <a:p>
            <a:r>
              <a:rPr lang="es-ES_tradnl"/>
              <a:t>Tema de investigación</a:t>
            </a:r>
            <a:endParaRPr lang="es-ES"/>
          </a:p>
        </p:txBody>
      </p:sp>
      <p:sp>
        <p:nvSpPr>
          <p:cNvPr id="23588" name="Oval 36"/>
          <p:cNvSpPr>
            <a:spLocks noChangeArrowheads="1"/>
          </p:cNvSpPr>
          <p:nvPr/>
        </p:nvSpPr>
        <p:spPr bwMode="auto">
          <a:xfrm>
            <a:off x="7299325" y="3294063"/>
            <a:ext cx="1323975" cy="1103312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s-ES_tradnl" sz="1600"/>
              <a:t>TÍTULO DEL</a:t>
            </a:r>
          </a:p>
          <a:p>
            <a:pPr algn="ctr"/>
            <a:r>
              <a:rPr lang="es-ES_tradnl" sz="1600"/>
              <a:t>ESTUDIO</a:t>
            </a:r>
            <a:endParaRPr lang="es-ES" sz="1600"/>
          </a:p>
        </p:txBody>
      </p:sp>
      <p:sp>
        <p:nvSpPr>
          <p:cNvPr id="23589" name="Rectangle 37"/>
          <p:cNvSpPr>
            <a:spLocks noChangeArrowheads="1"/>
          </p:cNvSpPr>
          <p:nvPr/>
        </p:nvSpPr>
        <p:spPr bwMode="auto">
          <a:xfrm>
            <a:off x="973138" y="1268413"/>
            <a:ext cx="2868612" cy="26543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457200" indent="-457200"/>
            <a:r>
              <a:rPr lang="es-ES_tradnl" sz="1400" b="1"/>
              <a:t>a. Fuentes de ideas</a:t>
            </a:r>
          </a:p>
          <a:p>
            <a:pPr marL="457200" indent="-457200"/>
            <a:r>
              <a:rPr lang="es-ES_tradnl" sz="1400"/>
              <a:t>- Lectura reflexiva y </a:t>
            </a:r>
          </a:p>
          <a:p>
            <a:pPr marL="457200" indent="-457200"/>
            <a:r>
              <a:rPr lang="es-ES_tradnl" sz="1400"/>
              <a:t>  crítica del material impreso</a:t>
            </a:r>
          </a:p>
          <a:p>
            <a:pPr marL="457200" indent="-457200"/>
            <a:r>
              <a:rPr lang="es-ES_tradnl" sz="1400"/>
              <a:t>- Participación activa en </a:t>
            </a:r>
          </a:p>
          <a:p>
            <a:pPr marL="457200" indent="-457200"/>
            <a:r>
              <a:rPr lang="es-ES_tradnl" sz="1400"/>
              <a:t>  eventos académicos</a:t>
            </a:r>
          </a:p>
          <a:p>
            <a:pPr marL="457200" indent="-457200"/>
            <a:r>
              <a:rPr lang="es-ES_tradnl" sz="1400"/>
              <a:t>- Experiencia individual</a:t>
            </a:r>
          </a:p>
          <a:p>
            <a:pPr marL="457200" indent="-457200"/>
            <a:r>
              <a:rPr lang="es-ES_tradnl" sz="1400"/>
              <a:t>- Práctica profesional</a:t>
            </a:r>
          </a:p>
          <a:p>
            <a:pPr marL="457200" indent="-457200"/>
            <a:r>
              <a:rPr lang="es-ES_tradnl" sz="1400"/>
              <a:t>- Actitud reflexiva en el aula </a:t>
            </a:r>
          </a:p>
          <a:p>
            <a:pPr marL="457200" indent="-457200"/>
            <a:r>
              <a:rPr lang="es-ES_tradnl" sz="1400"/>
              <a:t>  de clase</a:t>
            </a:r>
          </a:p>
          <a:p>
            <a:pPr marL="457200" indent="-457200"/>
            <a:r>
              <a:rPr lang="es-ES_tradnl" sz="1400"/>
              <a:t>- Centros de investigación</a:t>
            </a:r>
          </a:p>
          <a:p>
            <a:pPr marL="457200" indent="-457200"/>
            <a:r>
              <a:rPr lang="es-ES_tradnl" sz="1400"/>
              <a:t>- Profesores, empresarios,</a:t>
            </a:r>
            <a:br>
              <a:rPr lang="es-ES_tradnl" sz="1400"/>
            </a:br>
            <a:r>
              <a:rPr lang="es-ES_tradnl" sz="1400"/>
              <a:t>etcétera</a:t>
            </a:r>
            <a:endParaRPr lang="es-ES" sz="1400"/>
          </a:p>
        </p:txBody>
      </p:sp>
      <p:sp>
        <p:nvSpPr>
          <p:cNvPr id="23590" name="Rectangle 38"/>
          <p:cNvSpPr>
            <a:spLocks noChangeArrowheads="1"/>
          </p:cNvSpPr>
          <p:nvPr/>
        </p:nvSpPr>
        <p:spPr bwMode="auto">
          <a:xfrm>
            <a:off x="4137025" y="1277938"/>
            <a:ext cx="2794000" cy="180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400" b="1"/>
              <a:t>b. Criterios para categorizar   </a:t>
            </a:r>
          </a:p>
          <a:p>
            <a:r>
              <a:rPr lang="es-ES_tradnl" sz="1400" b="1"/>
              <a:t>    la idea investigativa</a:t>
            </a:r>
          </a:p>
          <a:p>
            <a:pPr>
              <a:buFontTx/>
              <a:buChar char="-"/>
            </a:pPr>
            <a:r>
              <a:rPr lang="es-ES_tradnl" sz="1400"/>
              <a:t> Novedad</a:t>
            </a:r>
          </a:p>
          <a:p>
            <a:pPr>
              <a:buFontTx/>
              <a:buChar char="-"/>
            </a:pPr>
            <a:r>
              <a:rPr lang="es-ES_tradnl" sz="1400"/>
              <a:t> Orientación a contrastar  </a:t>
            </a:r>
          </a:p>
          <a:p>
            <a:r>
              <a:rPr lang="es-ES_tradnl" sz="1400"/>
              <a:t>  resultados</a:t>
            </a:r>
          </a:p>
          <a:p>
            <a:pPr>
              <a:buFontTx/>
              <a:buChar char="-"/>
            </a:pPr>
            <a:r>
              <a:rPr lang="es-ES_tradnl" sz="1400"/>
              <a:t> Solución de Problemas</a:t>
            </a:r>
          </a:p>
          <a:p>
            <a:pPr>
              <a:buFontTx/>
              <a:buChar char="-"/>
            </a:pPr>
            <a:r>
              <a:rPr lang="es-ES_tradnl" sz="1400"/>
              <a:t> Apoyo de expertos</a:t>
            </a:r>
          </a:p>
          <a:p>
            <a:pPr>
              <a:buFontTx/>
              <a:buChar char="-"/>
            </a:pPr>
            <a:r>
              <a:rPr lang="es-ES_tradnl" sz="1400"/>
              <a:t> Claridad de ideas</a:t>
            </a:r>
            <a:endParaRPr lang="es-ES" sz="1400"/>
          </a:p>
        </p:txBody>
      </p:sp>
      <p:sp>
        <p:nvSpPr>
          <p:cNvPr id="23591" name="Rectangle 39"/>
          <p:cNvSpPr>
            <a:spLocks noChangeArrowheads="1"/>
          </p:cNvSpPr>
          <p:nvPr/>
        </p:nvSpPr>
        <p:spPr bwMode="auto">
          <a:xfrm>
            <a:off x="900113" y="4305300"/>
            <a:ext cx="2279650" cy="18034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400" b="1"/>
              <a:t>c. Validación de los</a:t>
            </a:r>
            <a:br>
              <a:rPr lang="es-ES_tradnl" sz="1400" b="1"/>
            </a:br>
            <a:r>
              <a:rPr lang="es-ES_tradnl" sz="1400" b="1"/>
              <a:t>    temas</a:t>
            </a:r>
          </a:p>
          <a:p>
            <a:pPr>
              <a:buFontTx/>
              <a:buChar char="-"/>
            </a:pPr>
            <a:r>
              <a:rPr lang="es-ES_tradnl" sz="1400"/>
              <a:t> Expertos en el tema</a:t>
            </a:r>
          </a:p>
          <a:p>
            <a:pPr>
              <a:buFontTx/>
              <a:buChar char="-"/>
            </a:pPr>
            <a:r>
              <a:rPr lang="es-ES_tradnl" sz="1400"/>
              <a:t> Revisión de información </a:t>
            </a:r>
          </a:p>
          <a:p>
            <a:r>
              <a:rPr lang="es-ES_tradnl" sz="1400"/>
              <a:t>  existente</a:t>
            </a:r>
          </a:p>
          <a:p>
            <a:pPr>
              <a:buFontTx/>
              <a:buChar char="-"/>
            </a:pPr>
            <a:r>
              <a:rPr lang="es-ES_tradnl" sz="1400"/>
              <a:t> Coordinadores de área</a:t>
            </a:r>
            <a:br>
              <a:rPr lang="es-ES_tradnl" sz="1400"/>
            </a:br>
            <a:r>
              <a:rPr lang="es-ES_tradnl" sz="1400"/>
              <a:t>  de investigación</a:t>
            </a:r>
          </a:p>
          <a:p>
            <a:pPr>
              <a:buFontTx/>
              <a:buChar char="-"/>
            </a:pPr>
            <a:r>
              <a:rPr lang="es-ES_tradnl" sz="1400"/>
              <a:t> Otros</a:t>
            </a:r>
            <a:endParaRPr lang="es-ES" sz="1400"/>
          </a:p>
        </p:txBody>
      </p:sp>
      <p:sp>
        <p:nvSpPr>
          <p:cNvPr id="23593" name="Oval 41"/>
          <p:cNvSpPr>
            <a:spLocks noChangeArrowheads="1"/>
          </p:cNvSpPr>
          <p:nvPr/>
        </p:nvSpPr>
        <p:spPr bwMode="auto">
          <a:xfrm>
            <a:off x="5534025" y="4937125"/>
            <a:ext cx="2794000" cy="1003300"/>
          </a:xfrm>
          <a:prstGeom prst="ellips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s-ES_tradnl" sz="1400"/>
              <a:t>Planteamiento del problema de investigación</a:t>
            </a:r>
            <a:endParaRPr lang="es-ES" sz="1400"/>
          </a:p>
        </p:txBody>
      </p:sp>
      <p:sp>
        <p:nvSpPr>
          <p:cNvPr id="23595" name="Line 43"/>
          <p:cNvSpPr>
            <a:spLocks noChangeShapeType="1"/>
          </p:cNvSpPr>
          <p:nvPr/>
        </p:nvSpPr>
        <p:spPr bwMode="auto">
          <a:xfrm flipH="1">
            <a:off x="3254375" y="4691063"/>
            <a:ext cx="1397000" cy="88423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3596" name="Line 44"/>
          <p:cNvSpPr>
            <a:spLocks noChangeShapeType="1"/>
          </p:cNvSpPr>
          <p:nvPr/>
        </p:nvSpPr>
        <p:spPr bwMode="auto">
          <a:xfrm>
            <a:off x="6637338" y="4470400"/>
            <a:ext cx="661987" cy="44132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3597" name="Line 45"/>
          <p:cNvSpPr>
            <a:spLocks noChangeShapeType="1"/>
          </p:cNvSpPr>
          <p:nvPr/>
        </p:nvSpPr>
        <p:spPr bwMode="auto">
          <a:xfrm>
            <a:off x="6858000" y="4029075"/>
            <a:ext cx="3683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3599" name="Line 47"/>
          <p:cNvSpPr>
            <a:spLocks noChangeShapeType="1"/>
          </p:cNvSpPr>
          <p:nvPr/>
        </p:nvSpPr>
        <p:spPr bwMode="auto">
          <a:xfrm flipH="1" flipV="1">
            <a:off x="3916363" y="3367088"/>
            <a:ext cx="293687" cy="2952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3600" name="Line 48"/>
          <p:cNvSpPr>
            <a:spLocks noChangeShapeType="1"/>
          </p:cNvSpPr>
          <p:nvPr/>
        </p:nvSpPr>
        <p:spPr bwMode="auto">
          <a:xfrm flipV="1">
            <a:off x="5461000" y="3073400"/>
            <a:ext cx="0" cy="2936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3587" name="Oval 35"/>
          <p:cNvSpPr>
            <a:spLocks noChangeArrowheads="1"/>
          </p:cNvSpPr>
          <p:nvPr/>
        </p:nvSpPr>
        <p:spPr bwMode="auto">
          <a:xfrm>
            <a:off x="4062413" y="3417888"/>
            <a:ext cx="3009917" cy="1428214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ctr"/>
            <a:r>
              <a:rPr lang="es-ES_tradnl" sz="2000" dirty="0"/>
              <a:t>INTERÉS POR UN TEMA </a:t>
            </a:r>
            <a:r>
              <a:rPr lang="es-ES_tradnl" sz="2000" dirty="0" smtClean="0"/>
              <a:t>DE</a:t>
            </a:r>
          </a:p>
          <a:p>
            <a:pPr algn="ctr"/>
            <a:r>
              <a:rPr lang="es-ES_tradnl" sz="2000" dirty="0" smtClean="0"/>
              <a:t>INVESTIGACIÓN</a:t>
            </a:r>
            <a:endParaRPr lang="es-ES" sz="20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9" name="Rectangle 3"/>
          <p:cNvSpPr>
            <a:spLocks noChangeArrowheads="1"/>
          </p:cNvSpPr>
          <p:nvPr/>
        </p:nvSpPr>
        <p:spPr bwMode="auto">
          <a:xfrm>
            <a:off x="153988" y="233203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fr-FR"/>
          </a:p>
        </p:txBody>
      </p:sp>
      <p:sp>
        <p:nvSpPr>
          <p:cNvPr id="24581" name="Rectangle 5"/>
          <p:cNvSpPr>
            <a:spLocks noGrp="1" noChangeArrowheads="1"/>
          </p:cNvSpPr>
          <p:nvPr>
            <p:ph type="title"/>
          </p:nvPr>
        </p:nvSpPr>
        <p:spPr>
          <a:xfrm>
            <a:off x="533400" y="609600"/>
            <a:ext cx="7772400" cy="609600"/>
          </a:xfrm>
        </p:spPr>
        <p:txBody>
          <a:bodyPr>
            <a:normAutofit fontScale="90000"/>
          </a:bodyPr>
          <a:lstStyle/>
          <a:p>
            <a:r>
              <a:rPr lang="es-ES_tradnl"/>
              <a:t>Problema de investigación</a:t>
            </a:r>
            <a:endParaRPr lang="es-ES"/>
          </a:p>
        </p:txBody>
      </p:sp>
      <p:sp>
        <p:nvSpPr>
          <p:cNvPr id="24611" name="Oval 35"/>
          <p:cNvSpPr>
            <a:spLocks noChangeArrowheads="1"/>
          </p:cNvSpPr>
          <p:nvPr/>
        </p:nvSpPr>
        <p:spPr bwMode="auto">
          <a:xfrm>
            <a:off x="3263900" y="3160713"/>
            <a:ext cx="2892425" cy="1395412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s-ES_tradnl" sz="2000"/>
              <a:t>PLANTEAR EL PROBLEMA DE INVESTIGACIÓN</a:t>
            </a:r>
            <a:endParaRPr lang="es-ES" sz="2000"/>
          </a:p>
        </p:txBody>
      </p:sp>
      <p:sp>
        <p:nvSpPr>
          <p:cNvPr id="24613" name="Rectangle 37"/>
          <p:cNvSpPr>
            <a:spLocks noChangeArrowheads="1"/>
          </p:cNvSpPr>
          <p:nvPr/>
        </p:nvSpPr>
        <p:spPr bwMode="auto">
          <a:xfrm>
            <a:off x="3335338" y="1519238"/>
            <a:ext cx="2938462" cy="11652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457200" indent="-457200"/>
            <a:r>
              <a:rPr lang="es-ES_tradnl" sz="1400" b="1"/>
              <a:t>    a. ¿Qué es un Problema de Investigación?</a:t>
            </a:r>
          </a:p>
          <a:p>
            <a:pPr marL="457200" indent="-457200"/>
            <a:r>
              <a:rPr lang="es-ES_tradnl" sz="1400"/>
              <a:t>    Es un hecho, fenómeno o situación que incita a la reflexión o al estudio.</a:t>
            </a:r>
            <a:endParaRPr lang="es-ES" sz="1400"/>
          </a:p>
        </p:txBody>
      </p:sp>
      <p:sp>
        <p:nvSpPr>
          <p:cNvPr id="24614" name="Rectangle 38"/>
          <p:cNvSpPr>
            <a:spLocks noChangeArrowheads="1"/>
          </p:cNvSpPr>
          <p:nvPr/>
        </p:nvSpPr>
        <p:spPr bwMode="auto">
          <a:xfrm>
            <a:off x="6372225" y="3716338"/>
            <a:ext cx="2214563" cy="22288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400" b="1"/>
              <a:t>b. Aspectos del</a:t>
            </a:r>
            <a:br>
              <a:rPr lang="es-ES_tradnl" sz="1400" b="1"/>
            </a:br>
            <a:r>
              <a:rPr lang="es-ES_tradnl" sz="1400" b="1"/>
              <a:t>    Problema</a:t>
            </a:r>
          </a:p>
          <a:p>
            <a:pPr>
              <a:buFontTx/>
              <a:buChar char="-"/>
            </a:pPr>
            <a:r>
              <a:rPr lang="es-ES_tradnl" sz="1400"/>
              <a:t> Descripción:</a:t>
            </a:r>
          </a:p>
          <a:p>
            <a:r>
              <a:rPr lang="es-ES_tradnl" sz="1400"/>
              <a:t>  Mostrar la situación</a:t>
            </a:r>
            <a:br>
              <a:rPr lang="es-ES_tradnl" sz="1400"/>
            </a:br>
            <a:r>
              <a:rPr lang="es-ES_tradnl" sz="1400"/>
              <a:t>  objeto de estudio.</a:t>
            </a:r>
          </a:p>
          <a:p>
            <a:endParaRPr lang="es-ES_tradnl" sz="1400"/>
          </a:p>
          <a:p>
            <a:pPr>
              <a:buFontTx/>
              <a:buChar char="-"/>
            </a:pPr>
            <a:r>
              <a:rPr lang="es-ES_tradnl" sz="1400"/>
              <a:t> Formulación:</a:t>
            </a:r>
          </a:p>
          <a:p>
            <a:r>
              <a:rPr lang="es-ES_tradnl" sz="1400"/>
              <a:t>  Elaborar preguntas de</a:t>
            </a:r>
            <a:br>
              <a:rPr lang="es-ES_tradnl" sz="1400"/>
            </a:br>
            <a:r>
              <a:rPr lang="es-ES_tradnl" sz="1400"/>
              <a:t>  reflexión sobre el</a:t>
            </a:r>
            <a:br>
              <a:rPr lang="es-ES_tradnl" sz="1400"/>
            </a:br>
            <a:r>
              <a:rPr lang="es-ES_tradnl" sz="1400"/>
              <a:t>  problema.</a:t>
            </a:r>
            <a:endParaRPr lang="es-ES" sz="1400"/>
          </a:p>
        </p:txBody>
      </p:sp>
      <p:sp>
        <p:nvSpPr>
          <p:cNvPr id="24615" name="Rectangle 39"/>
          <p:cNvSpPr>
            <a:spLocks noChangeArrowheads="1"/>
          </p:cNvSpPr>
          <p:nvPr/>
        </p:nvSpPr>
        <p:spPr bwMode="auto">
          <a:xfrm>
            <a:off x="827088" y="3986213"/>
            <a:ext cx="2276475" cy="22304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_tradnl" sz="1400" b="1"/>
              <a:t>c. Importancia</a:t>
            </a:r>
          </a:p>
          <a:p>
            <a:pPr>
              <a:buFontTx/>
              <a:buChar char="-"/>
            </a:pPr>
            <a:r>
              <a:rPr lang="es-ES_tradnl" sz="1400"/>
              <a:t>Permite conocer la </a:t>
            </a:r>
          </a:p>
          <a:p>
            <a:r>
              <a:rPr lang="es-ES_tradnl" sz="1400"/>
              <a:t> situación que se va a </a:t>
            </a:r>
          </a:p>
          <a:p>
            <a:r>
              <a:rPr lang="es-ES_tradnl" sz="1400"/>
              <a:t> estudiar mostrando sus </a:t>
            </a:r>
          </a:p>
          <a:p>
            <a:r>
              <a:rPr lang="es-ES_tradnl" sz="1400"/>
              <a:t> principales rasgos.</a:t>
            </a:r>
          </a:p>
          <a:p>
            <a:pPr>
              <a:buFontTx/>
              <a:buChar char="-"/>
            </a:pPr>
            <a:endParaRPr lang="es-ES_tradnl" sz="1400"/>
          </a:p>
          <a:p>
            <a:pPr>
              <a:buFontTx/>
              <a:buChar char="-"/>
            </a:pPr>
            <a:r>
              <a:rPr lang="es-ES_tradnl" sz="1400"/>
              <a:t> Dimensiona el estado  </a:t>
            </a:r>
          </a:p>
          <a:p>
            <a:r>
              <a:rPr lang="es-ES_tradnl" sz="1400"/>
              <a:t> actual de la situación o </a:t>
            </a:r>
          </a:p>
          <a:p>
            <a:r>
              <a:rPr lang="es-ES_tradnl" sz="1400"/>
              <a:t> aspecto que se va a </a:t>
            </a:r>
          </a:p>
          <a:p>
            <a:r>
              <a:rPr lang="es-ES_tradnl" sz="1400"/>
              <a:t> estudiar.</a:t>
            </a:r>
            <a:endParaRPr lang="es-ES" sz="1400"/>
          </a:p>
        </p:txBody>
      </p:sp>
      <p:sp>
        <p:nvSpPr>
          <p:cNvPr id="24622" name="Line 46"/>
          <p:cNvSpPr>
            <a:spLocks noChangeShapeType="1"/>
          </p:cNvSpPr>
          <p:nvPr/>
        </p:nvSpPr>
        <p:spPr bwMode="auto">
          <a:xfrm flipH="1">
            <a:off x="3114675" y="4433888"/>
            <a:ext cx="808038" cy="8810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4623" name="Line 47"/>
          <p:cNvSpPr>
            <a:spLocks noChangeShapeType="1"/>
          </p:cNvSpPr>
          <p:nvPr/>
        </p:nvSpPr>
        <p:spPr bwMode="auto">
          <a:xfrm>
            <a:off x="5364163" y="4581525"/>
            <a:ext cx="992187" cy="3317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4624" name="Line 48"/>
          <p:cNvSpPr>
            <a:spLocks noChangeShapeType="1"/>
          </p:cNvSpPr>
          <p:nvPr/>
        </p:nvSpPr>
        <p:spPr bwMode="auto">
          <a:xfrm>
            <a:off x="4730750" y="2597150"/>
            <a:ext cx="0" cy="5873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triangle" w="med" len="med"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3" name="Rectangle 3"/>
          <p:cNvSpPr>
            <a:spLocks noChangeArrowheads="1"/>
          </p:cNvSpPr>
          <p:nvPr/>
        </p:nvSpPr>
        <p:spPr bwMode="auto">
          <a:xfrm>
            <a:off x="153988" y="233203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fr-FR"/>
          </a:p>
        </p:txBody>
      </p:sp>
      <p:sp>
        <p:nvSpPr>
          <p:cNvPr id="25605" name="Rectangle 5"/>
          <p:cNvSpPr>
            <a:spLocks noGrp="1" noChangeArrowheads="1"/>
          </p:cNvSpPr>
          <p:nvPr>
            <p:ph type="title"/>
          </p:nvPr>
        </p:nvSpPr>
        <p:spPr>
          <a:xfrm>
            <a:off x="609600" y="38100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es-ES_tradnl"/>
              <a:t>Objetivos de la </a:t>
            </a:r>
            <a:br>
              <a:rPr lang="es-ES_tradnl"/>
            </a:br>
            <a:r>
              <a:rPr lang="es-ES_tradnl"/>
              <a:t>investigación</a:t>
            </a:r>
            <a:endParaRPr lang="es-ES"/>
          </a:p>
        </p:txBody>
      </p:sp>
      <p:grpSp>
        <p:nvGrpSpPr>
          <p:cNvPr id="25656" name="Group 56"/>
          <p:cNvGrpSpPr>
            <a:grpSpLocks/>
          </p:cNvGrpSpPr>
          <p:nvPr/>
        </p:nvGrpSpPr>
        <p:grpSpPr bwMode="auto">
          <a:xfrm>
            <a:off x="684213" y="1484313"/>
            <a:ext cx="7778750" cy="4079875"/>
            <a:chOff x="657" y="935"/>
            <a:chExt cx="4900" cy="2570"/>
          </a:xfrm>
        </p:grpSpPr>
        <p:sp>
          <p:nvSpPr>
            <p:cNvPr id="25636" name="Rectangle 36"/>
            <p:cNvSpPr>
              <a:spLocks noChangeArrowheads="1"/>
            </p:cNvSpPr>
            <p:nvPr/>
          </p:nvSpPr>
          <p:spPr bwMode="auto">
            <a:xfrm>
              <a:off x="2320" y="935"/>
              <a:ext cx="1798" cy="466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anchor="ctr">
              <a:spAutoFit/>
            </a:bodyPr>
            <a:lstStyle/>
            <a:p>
              <a:pPr marL="457200" indent="-457200"/>
              <a:r>
                <a:rPr lang="es-ES_tradnl" sz="1400"/>
                <a:t>Son los propósitos o fines que se pretenden lograr al realizar la investigación.</a:t>
              </a:r>
              <a:endParaRPr lang="es-ES" sz="1400"/>
            </a:p>
          </p:txBody>
        </p:sp>
        <p:sp>
          <p:nvSpPr>
            <p:cNvPr id="25637" name="Rectangle 37"/>
            <p:cNvSpPr>
              <a:spLocks noChangeArrowheads="1"/>
            </p:cNvSpPr>
            <p:nvPr/>
          </p:nvSpPr>
          <p:spPr bwMode="auto">
            <a:xfrm>
              <a:off x="3849" y="2944"/>
              <a:ext cx="1708" cy="332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anchor="ctr">
              <a:spAutoFit/>
            </a:bodyPr>
            <a:lstStyle/>
            <a:p>
              <a:r>
                <a:rPr lang="es-ES_tradnl" sz="1400" b="1"/>
                <a:t>Específicos</a:t>
              </a:r>
            </a:p>
            <a:p>
              <a:pPr>
                <a:buFontTx/>
                <a:buChar char="-"/>
              </a:pPr>
              <a:r>
                <a:rPr lang="es-ES_tradnl" sz="1400"/>
                <a:t> Conducen al Objetivo General</a:t>
              </a:r>
              <a:endParaRPr lang="es-ES" sz="1400"/>
            </a:p>
          </p:txBody>
        </p:sp>
        <p:sp>
          <p:nvSpPr>
            <p:cNvPr id="25638" name="Rectangle 38"/>
            <p:cNvSpPr>
              <a:spLocks noChangeArrowheads="1"/>
            </p:cNvSpPr>
            <p:nvPr/>
          </p:nvSpPr>
          <p:spPr bwMode="auto">
            <a:xfrm>
              <a:off x="657" y="2783"/>
              <a:ext cx="1394" cy="600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anchor="ctr">
              <a:spAutoFit/>
            </a:bodyPr>
            <a:lstStyle/>
            <a:p>
              <a:r>
                <a:rPr lang="es-ES_tradnl" sz="1400" b="1"/>
                <a:t>General</a:t>
              </a:r>
            </a:p>
            <a:p>
              <a:pPr>
                <a:buFontTx/>
                <a:buChar char="-"/>
              </a:pPr>
              <a:r>
                <a:rPr lang="es-ES_tradnl" sz="1400"/>
                <a:t> Responde al Título y al</a:t>
              </a:r>
              <a:br>
                <a:rPr lang="es-ES_tradnl" sz="1400"/>
              </a:br>
              <a:r>
                <a:rPr lang="es-ES_tradnl" sz="1400"/>
                <a:t>  Problema de</a:t>
              </a:r>
              <a:br>
                <a:rPr lang="es-ES_tradnl" sz="1400"/>
              </a:br>
              <a:r>
                <a:rPr lang="es-ES_tradnl" sz="1400"/>
                <a:t>  Investigación</a:t>
              </a:r>
              <a:endParaRPr lang="es-ES" sz="1400"/>
            </a:p>
          </p:txBody>
        </p:sp>
        <p:sp>
          <p:nvSpPr>
            <p:cNvPr id="25639" name="Line 39"/>
            <p:cNvSpPr>
              <a:spLocks noChangeShapeType="1"/>
            </p:cNvSpPr>
            <p:nvPr/>
          </p:nvSpPr>
          <p:spPr bwMode="auto">
            <a:xfrm flipH="1">
              <a:off x="1871" y="2280"/>
              <a:ext cx="494" cy="54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arrow" w="med" len="med"/>
            </a:ln>
            <a:effectLst/>
          </p:spPr>
          <p:txBody>
            <a:bodyPr wrap="none" anchor="ctr"/>
            <a:lstStyle/>
            <a:p>
              <a:endParaRPr lang="fr-FR"/>
            </a:p>
          </p:txBody>
        </p:sp>
        <p:sp>
          <p:nvSpPr>
            <p:cNvPr id="25640" name="Line 40"/>
            <p:cNvSpPr>
              <a:spLocks noChangeShapeType="1"/>
            </p:cNvSpPr>
            <p:nvPr/>
          </p:nvSpPr>
          <p:spPr bwMode="auto">
            <a:xfrm>
              <a:off x="3894" y="2280"/>
              <a:ext cx="449" cy="63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arrow" w="med" len="med"/>
            </a:ln>
            <a:effectLst/>
          </p:spPr>
          <p:txBody>
            <a:bodyPr wrap="none" anchor="ctr"/>
            <a:lstStyle/>
            <a:p>
              <a:endParaRPr lang="fr-FR"/>
            </a:p>
          </p:txBody>
        </p:sp>
        <p:sp>
          <p:nvSpPr>
            <p:cNvPr id="25641" name="Line 41"/>
            <p:cNvSpPr>
              <a:spLocks noChangeShapeType="1"/>
            </p:cNvSpPr>
            <p:nvPr/>
          </p:nvSpPr>
          <p:spPr bwMode="auto">
            <a:xfrm>
              <a:off x="3174" y="1427"/>
              <a:ext cx="0" cy="22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arrow" w="med" len="med"/>
              <a:tailEnd/>
            </a:ln>
            <a:effectLst/>
          </p:spPr>
          <p:txBody>
            <a:bodyPr wrap="none" anchor="ctr"/>
            <a:lstStyle/>
            <a:p>
              <a:endParaRPr lang="fr-FR"/>
            </a:p>
          </p:txBody>
        </p:sp>
        <p:sp>
          <p:nvSpPr>
            <p:cNvPr id="25642" name="Text Box 42"/>
            <p:cNvSpPr txBox="1">
              <a:spLocks noChangeArrowheads="1"/>
            </p:cNvSpPr>
            <p:nvPr/>
          </p:nvSpPr>
          <p:spPr bwMode="auto">
            <a:xfrm>
              <a:off x="2365" y="3044"/>
              <a:ext cx="1304" cy="46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400"/>
                <a:t>Utilizar verbos que indiquen acción reflexiva</a:t>
              </a:r>
              <a:endParaRPr lang="es-ES" sz="1400"/>
            </a:p>
          </p:txBody>
        </p:sp>
        <p:sp>
          <p:nvSpPr>
            <p:cNvPr id="25647" name="Text Box 47"/>
            <p:cNvSpPr txBox="1">
              <a:spLocks noChangeArrowheads="1"/>
            </p:cNvSpPr>
            <p:nvPr/>
          </p:nvSpPr>
          <p:spPr bwMode="auto">
            <a:xfrm>
              <a:off x="2381" y="2750"/>
              <a:ext cx="1740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400" b="1"/>
                <a:t>¿ SE PUEDEN MODIFICAR ?</a:t>
              </a:r>
              <a:endParaRPr lang="es-ES" sz="1400" b="1"/>
            </a:p>
          </p:txBody>
        </p:sp>
        <p:cxnSp>
          <p:nvCxnSpPr>
            <p:cNvPr id="25651" name="AutoShape 51"/>
            <p:cNvCxnSpPr>
              <a:cxnSpLocks noChangeShapeType="1"/>
            </p:cNvCxnSpPr>
            <p:nvPr/>
          </p:nvCxnSpPr>
          <p:spPr bwMode="auto">
            <a:xfrm rot="16200000" flipH="1">
              <a:off x="2160" y="2568"/>
              <a:ext cx="49" cy="1663"/>
            </a:xfrm>
            <a:prstGeom prst="curvedConnector3">
              <a:avLst>
                <a:gd name="adj1" fmla="val 698074"/>
              </a:avLst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25653" name="AutoShape 53"/>
            <p:cNvCxnSpPr>
              <a:cxnSpLocks noChangeShapeType="1"/>
            </p:cNvCxnSpPr>
            <p:nvPr/>
          </p:nvCxnSpPr>
          <p:spPr bwMode="auto">
            <a:xfrm rot="5400000">
              <a:off x="3816" y="2539"/>
              <a:ext cx="85" cy="1686"/>
            </a:xfrm>
            <a:prstGeom prst="curvedConnector3">
              <a:avLst>
                <a:gd name="adj1" fmla="val 378884"/>
              </a:avLst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sp>
          <p:nvSpPr>
            <p:cNvPr id="25635" name="Oval 35"/>
            <p:cNvSpPr>
              <a:spLocks noChangeArrowheads="1"/>
            </p:cNvSpPr>
            <p:nvPr/>
          </p:nvSpPr>
          <p:spPr bwMode="auto">
            <a:xfrm>
              <a:off x="2291" y="1772"/>
              <a:ext cx="1705" cy="838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anchor="ctr">
              <a:spAutoFit/>
            </a:bodyPr>
            <a:lstStyle/>
            <a:p>
              <a:pPr algn="ctr"/>
              <a:r>
                <a:rPr lang="es-ES_tradnl" sz="1900"/>
                <a:t>DEFINIR LOS OBJETIVOS DE INVESTIGACIÓN</a:t>
              </a:r>
              <a:endParaRPr lang="es-ES" sz="1900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7" name="Rectangle 3"/>
          <p:cNvSpPr>
            <a:spLocks noChangeArrowheads="1"/>
          </p:cNvSpPr>
          <p:nvPr/>
        </p:nvSpPr>
        <p:spPr bwMode="auto">
          <a:xfrm>
            <a:off x="153988" y="233203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fr-FR"/>
          </a:p>
        </p:txBody>
      </p:sp>
      <p:sp>
        <p:nvSpPr>
          <p:cNvPr id="26629" name="Rectangle 5"/>
          <p:cNvSpPr>
            <a:spLocks noGrp="1" noChangeArrowheads="1"/>
          </p:cNvSpPr>
          <p:nvPr>
            <p:ph type="title"/>
          </p:nvPr>
        </p:nvSpPr>
        <p:spPr>
          <a:xfrm>
            <a:off x="609600" y="38100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es-ES_tradnl"/>
              <a:t>Justificación y alcance</a:t>
            </a:r>
            <a:br>
              <a:rPr lang="es-ES_tradnl"/>
            </a:br>
            <a:r>
              <a:rPr lang="es-ES_tradnl"/>
              <a:t>de la investigación</a:t>
            </a:r>
            <a:endParaRPr lang="es-ES"/>
          </a:p>
        </p:txBody>
      </p:sp>
      <p:sp>
        <p:nvSpPr>
          <p:cNvPr id="26659" name="Oval 35"/>
          <p:cNvSpPr>
            <a:spLocks noChangeArrowheads="1"/>
          </p:cNvSpPr>
          <p:nvPr/>
        </p:nvSpPr>
        <p:spPr bwMode="auto">
          <a:xfrm>
            <a:off x="2198688" y="2786063"/>
            <a:ext cx="2892425" cy="13970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s-ES_tradnl" sz="2000"/>
              <a:t>JUSTIFICAR Y DELIMITAR LA INVESTIGACIÓN</a:t>
            </a:r>
            <a:endParaRPr lang="es-ES" sz="2000"/>
          </a:p>
        </p:txBody>
      </p:sp>
      <p:sp>
        <p:nvSpPr>
          <p:cNvPr id="26661" name="Rectangle 37"/>
          <p:cNvSpPr>
            <a:spLocks noChangeArrowheads="1"/>
          </p:cNvSpPr>
          <p:nvPr/>
        </p:nvSpPr>
        <p:spPr bwMode="auto">
          <a:xfrm>
            <a:off x="903288" y="1612900"/>
            <a:ext cx="2514600" cy="5905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457200" indent="-457200"/>
            <a:r>
              <a:rPr lang="es-ES_tradnl" sz="1600" b="1"/>
              <a:t>Razones para realizar </a:t>
            </a:r>
          </a:p>
          <a:p>
            <a:pPr marL="457200" indent="-457200"/>
            <a:r>
              <a:rPr lang="es-ES_tradnl" sz="1600" b="1"/>
              <a:t>la investigación</a:t>
            </a:r>
            <a:endParaRPr lang="es-ES" sz="1600"/>
          </a:p>
        </p:txBody>
      </p:sp>
      <p:sp>
        <p:nvSpPr>
          <p:cNvPr id="26662" name="Rectangle 38"/>
          <p:cNvSpPr>
            <a:spLocks noChangeArrowheads="1"/>
          </p:cNvSpPr>
          <p:nvPr/>
        </p:nvSpPr>
        <p:spPr bwMode="auto">
          <a:xfrm>
            <a:off x="5856288" y="2481263"/>
            <a:ext cx="2676525" cy="9525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>
              <a:buFontTx/>
              <a:buChar char="-"/>
            </a:pPr>
            <a:r>
              <a:rPr lang="es-ES_tradnl" sz="1400" b="1"/>
              <a:t> Dimensionar la </a:t>
            </a:r>
          </a:p>
          <a:p>
            <a:r>
              <a:rPr lang="es-ES_tradnl" sz="1400" b="1"/>
              <a:t>  Investigación</a:t>
            </a:r>
          </a:p>
          <a:p>
            <a:endParaRPr lang="es-ES_tradnl" sz="1400" b="1"/>
          </a:p>
          <a:p>
            <a:pPr>
              <a:buFontTx/>
              <a:buChar char="-"/>
            </a:pPr>
            <a:r>
              <a:rPr lang="es-ES_tradnl" sz="1400" b="1"/>
              <a:t> Contextualizar el estudio</a:t>
            </a:r>
            <a:endParaRPr lang="es-ES" sz="1400" b="1"/>
          </a:p>
        </p:txBody>
      </p:sp>
      <p:sp>
        <p:nvSpPr>
          <p:cNvPr id="26663" name="Rectangle 39"/>
          <p:cNvSpPr>
            <a:spLocks noChangeArrowheads="1"/>
          </p:cNvSpPr>
          <p:nvPr/>
        </p:nvSpPr>
        <p:spPr bwMode="auto">
          <a:xfrm>
            <a:off x="827088" y="4581525"/>
            <a:ext cx="2525712" cy="1590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>
              <a:buFontTx/>
              <a:buChar char="•"/>
            </a:pPr>
            <a:r>
              <a:rPr lang="es-ES_tradnl" sz="1400"/>
              <a:t> </a:t>
            </a:r>
            <a:r>
              <a:rPr lang="es-ES_tradnl" sz="1400" b="1"/>
              <a:t>Práctica</a:t>
            </a:r>
          </a:p>
          <a:p>
            <a:r>
              <a:rPr lang="es-ES_tradnl" sz="1400"/>
              <a:t>  Implicación en la solución</a:t>
            </a:r>
            <a:br>
              <a:rPr lang="es-ES_tradnl" sz="1400"/>
            </a:br>
            <a:r>
              <a:rPr lang="es-ES_tradnl" sz="1400"/>
              <a:t>  de Problemas prácticos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</a:t>
            </a:r>
            <a:r>
              <a:rPr lang="es-ES_tradnl" sz="1400" b="1"/>
              <a:t>Teórica</a:t>
            </a:r>
          </a:p>
          <a:p>
            <a:pPr>
              <a:buFont typeface="Wingdings" pitchFamily="2" charset="2"/>
              <a:buNone/>
            </a:pPr>
            <a:r>
              <a:rPr lang="es-ES_tradnl" sz="1400"/>
              <a:t>   Reflexión académica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</a:t>
            </a:r>
            <a:r>
              <a:rPr lang="es-ES_tradnl" sz="1400" b="1"/>
              <a:t>Metodológica</a:t>
            </a:r>
          </a:p>
          <a:p>
            <a:pPr>
              <a:buFont typeface="Wingdings" pitchFamily="2" charset="2"/>
              <a:buNone/>
            </a:pPr>
            <a:r>
              <a:rPr lang="es-ES_tradnl" sz="1400"/>
              <a:t>  Aspectos de procedimiento</a:t>
            </a:r>
            <a:endParaRPr lang="es-ES" sz="1400"/>
          </a:p>
        </p:txBody>
      </p:sp>
      <p:sp>
        <p:nvSpPr>
          <p:cNvPr id="26670" name="Rectangle 46"/>
          <p:cNvSpPr>
            <a:spLocks noChangeArrowheads="1"/>
          </p:cNvSpPr>
          <p:nvPr/>
        </p:nvSpPr>
        <p:spPr bwMode="auto">
          <a:xfrm>
            <a:off x="6237288" y="4614863"/>
            <a:ext cx="2295525" cy="13779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>
              <a:buFontTx/>
              <a:buChar char="•"/>
            </a:pPr>
            <a:r>
              <a:rPr lang="es-ES_tradnl" sz="1400"/>
              <a:t> Espacial - Geográfica</a:t>
            </a:r>
          </a:p>
          <a:p>
            <a:r>
              <a:rPr lang="es-ES_tradnl" sz="1400"/>
              <a:t> 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Cronológica</a:t>
            </a:r>
          </a:p>
          <a:p>
            <a:pPr>
              <a:buFont typeface="Wingdings" pitchFamily="2" charset="2"/>
              <a:buNone/>
            </a:pPr>
            <a:r>
              <a:rPr lang="es-ES_tradnl" sz="1400"/>
              <a:t> </a:t>
            </a:r>
          </a:p>
          <a:p>
            <a:pPr>
              <a:buFont typeface="Wingdings" pitchFamily="2" charset="2"/>
              <a:buChar char="§"/>
            </a:pPr>
            <a:r>
              <a:rPr lang="es-ES_tradnl" sz="1400"/>
              <a:t> Sociodemográfica</a:t>
            </a:r>
          </a:p>
          <a:p>
            <a:pPr>
              <a:buFont typeface="Wingdings" pitchFamily="2" charset="2"/>
              <a:buNone/>
            </a:pPr>
            <a:r>
              <a:rPr lang="es-ES_tradnl" sz="1400"/>
              <a:t> </a:t>
            </a:r>
            <a:endParaRPr lang="es-ES" sz="1400"/>
          </a:p>
        </p:txBody>
      </p:sp>
      <p:sp>
        <p:nvSpPr>
          <p:cNvPr id="26671" name="Line 47"/>
          <p:cNvSpPr>
            <a:spLocks noChangeShapeType="1"/>
          </p:cNvSpPr>
          <p:nvPr/>
        </p:nvSpPr>
        <p:spPr bwMode="auto">
          <a:xfrm flipV="1">
            <a:off x="5094288" y="2938463"/>
            <a:ext cx="7620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6672" name="Line 48"/>
          <p:cNvSpPr>
            <a:spLocks noChangeShapeType="1"/>
          </p:cNvSpPr>
          <p:nvPr/>
        </p:nvSpPr>
        <p:spPr bwMode="auto">
          <a:xfrm>
            <a:off x="4713288" y="4005263"/>
            <a:ext cx="1447800" cy="838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6673" name="Line 49"/>
          <p:cNvSpPr>
            <a:spLocks noChangeShapeType="1"/>
          </p:cNvSpPr>
          <p:nvPr/>
        </p:nvSpPr>
        <p:spPr bwMode="auto">
          <a:xfrm flipH="1">
            <a:off x="2198688" y="4005263"/>
            <a:ext cx="533400" cy="533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6674" name="Line 50"/>
          <p:cNvSpPr>
            <a:spLocks noChangeShapeType="1"/>
          </p:cNvSpPr>
          <p:nvPr/>
        </p:nvSpPr>
        <p:spPr bwMode="auto">
          <a:xfrm flipH="1" flipV="1">
            <a:off x="2274888" y="2252663"/>
            <a:ext cx="533400" cy="60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6675" name="Text Box 51"/>
          <p:cNvSpPr txBox="1">
            <a:spLocks noChangeArrowheads="1"/>
          </p:cNvSpPr>
          <p:nvPr/>
        </p:nvSpPr>
        <p:spPr bwMode="auto">
          <a:xfrm>
            <a:off x="674688" y="3243263"/>
            <a:ext cx="1524000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1600" b="1"/>
              <a:t>Justificación</a:t>
            </a:r>
            <a:endParaRPr lang="es-ES" sz="1600" b="1"/>
          </a:p>
        </p:txBody>
      </p:sp>
      <p:sp>
        <p:nvSpPr>
          <p:cNvPr id="26676" name="Text Box 52"/>
          <p:cNvSpPr txBox="1">
            <a:spLocks noChangeArrowheads="1"/>
          </p:cNvSpPr>
          <p:nvPr/>
        </p:nvSpPr>
        <p:spPr bwMode="auto">
          <a:xfrm>
            <a:off x="6237288" y="3852863"/>
            <a:ext cx="1905000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1600" b="1"/>
              <a:t>Delimitación</a:t>
            </a:r>
            <a:endParaRPr lang="es-ES" sz="1600" b="1"/>
          </a:p>
        </p:txBody>
      </p:sp>
      <p:sp>
        <p:nvSpPr>
          <p:cNvPr id="26677" name="Line 53"/>
          <p:cNvSpPr>
            <a:spLocks noChangeShapeType="1"/>
          </p:cNvSpPr>
          <p:nvPr/>
        </p:nvSpPr>
        <p:spPr bwMode="auto">
          <a:xfrm flipV="1">
            <a:off x="1512888" y="2252663"/>
            <a:ext cx="0" cy="990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6678" name="Line 54"/>
          <p:cNvSpPr>
            <a:spLocks noChangeShapeType="1"/>
          </p:cNvSpPr>
          <p:nvPr/>
        </p:nvSpPr>
        <p:spPr bwMode="auto">
          <a:xfrm>
            <a:off x="1512888" y="3624263"/>
            <a:ext cx="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6679" name="Line 55"/>
          <p:cNvSpPr>
            <a:spLocks noChangeShapeType="1"/>
          </p:cNvSpPr>
          <p:nvPr/>
        </p:nvSpPr>
        <p:spPr bwMode="auto">
          <a:xfrm flipV="1">
            <a:off x="6999288" y="3471863"/>
            <a:ext cx="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6680" name="Line 56"/>
          <p:cNvSpPr>
            <a:spLocks noChangeShapeType="1"/>
          </p:cNvSpPr>
          <p:nvPr/>
        </p:nvSpPr>
        <p:spPr bwMode="auto">
          <a:xfrm>
            <a:off x="6999288" y="4157663"/>
            <a:ext cx="0" cy="381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fr-F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1" name="Rectangle 3"/>
          <p:cNvSpPr>
            <a:spLocks noChangeArrowheads="1"/>
          </p:cNvSpPr>
          <p:nvPr/>
        </p:nvSpPr>
        <p:spPr bwMode="auto">
          <a:xfrm>
            <a:off x="0" y="2362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fr-FR"/>
          </a:p>
        </p:txBody>
      </p:sp>
      <p:sp>
        <p:nvSpPr>
          <p:cNvPr id="27653" name="Rectangle 5"/>
          <p:cNvSpPr>
            <a:spLocks noGrp="1" noChangeArrowheads="1"/>
          </p:cNvSpPr>
          <p:nvPr>
            <p:ph type="title"/>
          </p:nvPr>
        </p:nvSpPr>
        <p:spPr>
          <a:xfrm>
            <a:off x="609600" y="381000"/>
            <a:ext cx="7772400" cy="1143000"/>
          </a:xfrm>
        </p:spPr>
        <p:txBody>
          <a:bodyPr>
            <a:normAutofit/>
          </a:bodyPr>
          <a:lstStyle/>
          <a:p>
            <a:r>
              <a:rPr lang="es-ES_tradnl"/>
              <a:t>Tipos de investigación científica</a:t>
            </a:r>
            <a:endParaRPr lang="es-ES"/>
          </a:p>
        </p:txBody>
      </p:sp>
      <p:sp>
        <p:nvSpPr>
          <p:cNvPr id="27683" name="Oval 35"/>
          <p:cNvSpPr>
            <a:spLocks noChangeArrowheads="1"/>
          </p:cNvSpPr>
          <p:nvPr/>
        </p:nvSpPr>
        <p:spPr bwMode="auto">
          <a:xfrm>
            <a:off x="2057400" y="3003550"/>
            <a:ext cx="4949825" cy="9652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s-ES_tradnl" sz="2000"/>
              <a:t>DEFINIR EL TIPO DE INVESTIGACIÓN A REALIZAR</a:t>
            </a:r>
            <a:endParaRPr lang="es-ES" sz="2000"/>
          </a:p>
        </p:txBody>
      </p:sp>
      <p:sp>
        <p:nvSpPr>
          <p:cNvPr id="27684" name="Rectangle 36"/>
          <p:cNvSpPr>
            <a:spLocks noChangeArrowheads="1"/>
          </p:cNvSpPr>
          <p:nvPr/>
        </p:nvSpPr>
        <p:spPr bwMode="auto">
          <a:xfrm>
            <a:off x="2362200" y="1884363"/>
            <a:ext cx="3429000" cy="6508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marL="457200" indent="-457200"/>
            <a:r>
              <a:rPr lang="es-ES_tradnl" sz="1800"/>
              <a:t>El investigador define el tipo o </a:t>
            </a:r>
          </a:p>
          <a:p>
            <a:pPr marL="457200" indent="-457200"/>
            <a:r>
              <a:rPr lang="es-ES_tradnl" sz="1800"/>
              <a:t>nivel de investigación a realizar</a:t>
            </a:r>
            <a:endParaRPr lang="es-ES" sz="1800"/>
          </a:p>
        </p:txBody>
      </p:sp>
      <p:sp>
        <p:nvSpPr>
          <p:cNvPr id="27685" name="Line 37"/>
          <p:cNvSpPr>
            <a:spLocks noChangeShapeType="1"/>
          </p:cNvSpPr>
          <p:nvPr/>
        </p:nvSpPr>
        <p:spPr bwMode="auto">
          <a:xfrm>
            <a:off x="4114800" y="2622550"/>
            <a:ext cx="0" cy="381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 type="arrow" w="med" len="med"/>
            <a:tailEnd/>
          </a:ln>
          <a:effectLst/>
        </p:spPr>
        <p:txBody>
          <a:bodyPr wrap="none" anchor="ctr"/>
          <a:lstStyle/>
          <a:p>
            <a:endParaRPr lang="fr-FR"/>
          </a:p>
        </p:txBody>
      </p:sp>
      <p:sp>
        <p:nvSpPr>
          <p:cNvPr id="27686" name="Text Box 38"/>
          <p:cNvSpPr txBox="1">
            <a:spLocks noChangeArrowheads="1"/>
          </p:cNvSpPr>
          <p:nvPr/>
        </p:nvSpPr>
        <p:spPr bwMode="auto">
          <a:xfrm>
            <a:off x="2268538" y="4292600"/>
            <a:ext cx="6324600" cy="176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000"/>
              <a:t>Esta definición depende de: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000"/>
              <a:t> Estado actual del tema de investigación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000"/>
              <a:t> Los objetivos de la investigación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000"/>
              <a:t> Enfoque que el investigador pretende dar al estudio</a:t>
            </a:r>
            <a:endParaRPr lang="es-ES" sz="20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5" name="Rectangle 3"/>
          <p:cNvSpPr>
            <a:spLocks noChangeArrowheads="1"/>
          </p:cNvSpPr>
          <p:nvPr/>
        </p:nvSpPr>
        <p:spPr bwMode="auto">
          <a:xfrm>
            <a:off x="153988" y="2332038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fr-FR"/>
          </a:p>
        </p:txBody>
      </p:sp>
      <p:sp>
        <p:nvSpPr>
          <p:cNvPr id="28677" name="Rectangle 5"/>
          <p:cNvSpPr>
            <a:spLocks noGrp="1" noChangeArrowheads="1"/>
          </p:cNvSpPr>
          <p:nvPr>
            <p:ph type="title"/>
          </p:nvPr>
        </p:nvSpPr>
        <p:spPr>
          <a:xfrm>
            <a:off x="609600" y="38100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es-ES_tradnl"/>
              <a:t>Tipos de investigación científica: Clasificación</a:t>
            </a:r>
            <a:endParaRPr lang="es-ES"/>
          </a:p>
        </p:txBody>
      </p:sp>
      <p:graphicFrame>
        <p:nvGraphicFramePr>
          <p:cNvPr id="28743" name="Group 71"/>
          <p:cNvGraphicFramePr>
            <a:graphicFrameLocks noGrp="1"/>
          </p:cNvGraphicFramePr>
          <p:nvPr/>
        </p:nvGraphicFramePr>
        <p:xfrm>
          <a:off x="755650" y="1844675"/>
          <a:ext cx="7993063" cy="4084638"/>
        </p:xfrm>
        <a:graphic>
          <a:graphicData uri="http://schemas.openxmlformats.org/drawingml/2006/table">
            <a:tbl>
              <a:tblPr/>
              <a:tblGrid>
                <a:gridCol w="2038350"/>
                <a:gridCol w="5954713"/>
              </a:tblGrid>
              <a:tr h="276225"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TIPOS DE INVESTIGACIÓN</a:t>
                      </a:r>
                      <a:endParaRPr kumimoji="0" lang="es-ES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4270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Blip>
                          <a:blip r:embed="rId2"/>
                        </a:buBlip>
                        <a:tabLst/>
                      </a:pPr>
                      <a:r>
                        <a:rPr kumimoji="0" lang="es-ES_tradn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Histórica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Analiza eventos del pasado y busca relacionarlos con otros del presente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Blip>
                          <a:blip r:embed="rId2"/>
                        </a:buBlip>
                        <a:tabLst/>
                      </a:pPr>
                      <a:r>
                        <a:rPr kumimoji="0" lang="es-ES_tradn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Documental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Analiza información escrita sobre el Tema Objeto de Estudio</a:t>
                      </a:r>
                      <a:endParaRPr kumimoji="0" lang="es-E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37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Blip>
                          <a:blip r:embed="rId2"/>
                        </a:buBlip>
                        <a:tabLst/>
                      </a:pPr>
                      <a:r>
                        <a:rPr kumimoji="0" lang="es-ES_tradn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Descriptiva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Reseña rasgos, cualidades o atributos de la Población Objeto de Estudio</a:t>
                      </a:r>
                      <a:endParaRPr kumimoji="0" lang="es-E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Blip>
                          <a:blip r:embed="rId2"/>
                        </a:buBlip>
                        <a:tabLst/>
                      </a:pPr>
                      <a:r>
                        <a:rPr kumimoji="0" lang="es-ES_tradn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Correlacional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Mide el grado de relación entre las variables de la Población estudiada</a:t>
                      </a:r>
                      <a:endParaRPr kumimoji="0" lang="es-E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Blip>
                          <a:blip r:embed="rId2"/>
                        </a:buBlip>
                        <a:tabLst/>
                      </a:pPr>
                      <a:r>
                        <a:rPr kumimoji="0" lang="es-ES_tradn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Explicativa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Da razones del porqué de los fenómenos</a:t>
                      </a:r>
                      <a:endParaRPr kumimoji="0" lang="es-E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Blip>
                          <a:blip r:embed="rId2"/>
                        </a:buBlip>
                        <a:tabLst/>
                      </a:pPr>
                      <a:r>
                        <a:rPr kumimoji="0" lang="es-ES_tradn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Estudio de Casos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Analiza una unidad específica de un Universo Poblacional</a:t>
                      </a:r>
                      <a:endParaRPr kumimoji="0" lang="es-E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Blip>
                          <a:blip r:embed="rId2"/>
                        </a:buBlip>
                        <a:tabLst/>
                      </a:pPr>
                      <a:r>
                        <a:rPr kumimoji="0" lang="es-ES_tradn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Seccional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Recoge información del Objeto de Estudio en oportunidad única</a:t>
                      </a:r>
                      <a:endParaRPr kumimoji="0" lang="es-E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Blip>
                          <a:blip r:embed="rId2"/>
                        </a:buBlip>
                        <a:tabLst/>
                      </a:pPr>
                      <a:r>
                        <a:rPr kumimoji="0" lang="es-ES_tradn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Longitudinal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Compara datos obtenidos en diferentes oportunidades o momentos de una misma población con el propósito de evaluar los cambios</a:t>
                      </a:r>
                      <a:endParaRPr kumimoji="0" lang="es-E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238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Blip>
                          <a:blip r:embed="rId2"/>
                        </a:buBlip>
                        <a:tabLst/>
                      </a:pPr>
                      <a:r>
                        <a:rPr kumimoji="0" lang="es-ES_tradn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Experimental</a:t>
                      </a:r>
                      <a:endParaRPr kumimoji="0" lang="es-ES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110000"/>
                        <a:buFont typeface="Wingdings" pitchFamily="2" charset="2"/>
                        <a:buNone/>
                        <a:tabLst/>
                      </a:pPr>
                      <a:r>
                        <a:rPr kumimoji="0" lang="es-ES_tradnl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</a:rPr>
                        <a:t>Analiza el efecto producido por la acción o manipulación de una o más variables independientes sobre una o varias dependientes</a:t>
                      </a:r>
                      <a:endParaRPr kumimoji="0" lang="es-E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Urbain">
  <a:themeElements>
    <a:clrScheme name="Urbain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Urbain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Urbain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554</TotalTime>
  <Words>1026</Words>
  <PresentationFormat>Affichage à l'écran (4:3)</PresentationFormat>
  <Paragraphs>276</Paragraphs>
  <Slides>18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18</vt:i4>
      </vt:variant>
    </vt:vector>
  </HeadingPairs>
  <TitlesOfParts>
    <vt:vector size="19" baseType="lpstr">
      <vt:lpstr>Urbain</vt:lpstr>
      <vt:lpstr>Diapositive 1</vt:lpstr>
      <vt:lpstr>Diapositive 2</vt:lpstr>
      <vt:lpstr>Métodos de investigación científica</vt:lpstr>
      <vt:lpstr>Tema de investigación</vt:lpstr>
      <vt:lpstr>Problema de investigación</vt:lpstr>
      <vt:lpstr>Objetivos de la  investigación</vt:lpstr>
      <vt:lpstr>Justificación y alcance de la investigación</vt:lpstr>
      <vt:lpstr>Tipos de investigación científica</vt:lpstr>
      <vt:lpstr>Tipos de investigación científica: Clasificación</vt:lpstr>
      <vt:lpstr>Marco de referencia </vt:lpstr>
      <vt:lpstr>Hipótesis</vt:lpstr>
      <vt:lpstr>Recolección de información</vt:lpstr>
      <vt:lpstr>Recolección de información</vt:lpstr>
      <vt:lpstr>Diapositive 14</vt:lpstr>
      <vt:lpstr>Diapositive 15</vt:lpstr>
      <vt:lpstr>Diapositive 16</vt:lpstr>
      <vt:lpstr>Diapositive 17</vt:lpstr>
      <vt:lpstr>Diapositive 18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User</dc:creator>
  <cp:lastModifiedBy>User</cp:lastModifiedBy>
  <cp:revision>65</cp:revision>
  <dcterms:modified xsi:type="dcterms:W3CDTF">2020-03-24T10:25:12Z</dcterms:modified>
</cp:coreProperties>
</file>