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8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fr-F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fr-FR"/>
          </a:p>
        </p:txBody>
      </p:sp>
      <p:sp>
        <p:nvSpPr>
          <p:cNvPr id="4" name="عنصر نائب للتاريخ 3"/>
          <p:cNvSpPr>
            <a:spLocks noGrp="1"/>
          </p:cNvSpPr>
          <p:nvPr>
            <p:ph type="dt" sz="half" idx="10"/>
          </p:nvPr>
        </p:nvSpPr>
        <p:spPr/>
        <p:txBody>
          <a:bodyPr/>
          <a:lstStyle/>
          <a:p>
            <a:fld id="{8C4CCF65-385E-4682-B282-B62FC6E87F24}" type="datetimeFigureOut">
              <a:rPr lang="fr-FR" smtClean="0"/>
              <a:t>19/02/2023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8C4CCF65-385E-4682-B282-B62FC6E87F24}" type="datetimeFigureOut">
              <a:rPr lang="fr-FR" smtClean="0"/>
              <a:t>19/02/2023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8C4CCF65-385E-4682-B282-B62FC6E87F24}" type="datetimeFigureOut">
              <a:rPr lang="fr-FR" smtClean="0"/>
              <a:t>19/02/2023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8C4CCF65-385E-4682-B282-B62FC6E87F24}" type="datetimeFigureOut">
              <a:rPr lang="fr-FR" smtClean="0"/>
              <a:t>19/02/2023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C4CCF65-385E-4682-B282-B62FC6E87F24}" type="datetimeFigureOut">
              <a:rPr lang="fr-FR" smtClean="0"/>
              <a:t>19/02/2023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تاريخ 4"/>
          <p:cNvSpPr>
            <a:spLocks noGrp="1"/>
          </p:cNvSpPr>
          <p:nvPr>
            <p:ph type="dt" sz="half" idx="10"/>
          </p:nvPr>
        </p:nvSpPr>
        <p:spPr/>
        <p:txBody>
          <a:bodyPr/>
          <a:lstStyle/>
          <a:p>
            <a:fld id="{8C4CCF65-385E-4682-B282-B62FC6E87F24}" type="datetimeFigureOut">
              <a:rPr lang="fr-FR" smtClean="0"/>
              <a:t>19/02/2023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7" name="عنصر نائب للتاريخ 6"/>
          <p:cNvSpPr>
            <a:spLocks noGrp="1"/>
          </p:cNvSpPr>
          <p:nvPr>
            <p:ph type="dt" sz="half" idx="10"/>
          </p:nvPr>
        </p:nvSpPr>
        <p:spPr/>
        <p:txBody>
          <a:bodyPr/>
          <a:lstStyle/>
          <a:p>
            <a:fld id="{8C4CCF65-385E-4682-B282-B62FC6E87F24}" type="datetimeFigureOut">
              <a:rPr lang="fr-FR" smtClean="0"/>
              <a:t>19/02/2023</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تاريخ 2"/>
          <p:cNvSpPr>
            <a:spLocks noGrp="1"/>
          </p:cNvSpPr>
          <p:nvPr>
            <p:ph type="dt" sz="half" idx="10"/>
          </p:nvPr>
        </p:nvSpPr>
        <p:spPr/>
        <p:txBody>
          <a:bodyPr/>
          <a:lstStyle/>
          <a:p>
            <a:fld id="{8C4CCF65-385E-4682-B282-B62FC6E87F24}" type="datetimeFigureOut">
              <a:rPr lang="fr-FR" smtClean="0"/>
              <a:t>19/02/2023</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C4CCF65-385E-4682-B282-B62FC6E87F24}" type="datetimeFigureOut">
              <a:rPr lang="fr-FR" smtClean="0"/>
              <a:t>19/02/2023</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C4CCF65-385E-4682-B282-B62FC6E87F24}" type="datetimeFigureOut">
              <a:rPr lang="fr-FR" smtClean="0"/>
              <a:t>19/02/2023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C4CCF65-385E-4682-B282-B62FC6E87F24}" type="datetimeFigureOut">
              <a:rPr lang="fr-FR" smtClean="0"/>
              <a:t>19/02/2023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0BFD210F-0B4E-4036-931A-9203402DAAEE}"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4CCF65-385E-4682-B282-B62FC6E87F24}" type="datetimeFigureOut">
              <a:rPr lang="fr-FR" smtClean="0"/>
              <a:t>19/02/2023</a:t>
            </a:fld>
            <a:endParaRPr lang="fr-F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D210F-0B4E-4036-931A-9203402DAAEE}"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908720"/>
            <a:ext cx="7772400" cy="1470025"/>
          </a:xfrm>
        </p:spPr>
        <p:txBody>
          <a:bodyPr/>
          <a:lstStyle/>
          <a:p>
            <a:r>
              <a:rPr lang="ar-DZ" dirty="0" smtClean="0">
                <a:solidFill>
                  <a:schemeClr val="accent6">
                    <a:lumMod val="75000"/>
                  </a:schemeClr>
                </a:solidFill>
              </a:rPr>
              <a:t>مبادئ ومراحل العلاج المعرفي السلوكي</a:t>
            </a:r>
            <a:endParaRPr lang="fr-FR" dirty="0">
              <a:solidFill>
                <a:schemeClr val="accent6">
                  <a:lumMod val="75000"/>
                </a:schemeClr>
              </a:solidFill>
            </a:endParaRPr>
          </a:p>
        </p:txBody>
      </p:sp>
      <p:sp>
        <p:nvSpPr>
          <p:cNvPr id="3" name="عنوان فرعي 2"/>
          <p:cNvSpPr>
            <a:spLocks noGrp="1"/>
          </p:cNvSpPr>
          <p:nvPr>
            <p:ph type="subTitle" idx="1"/>
          </p:nvPr>
        </p:nvSpPr>
        <p:spPr>
          <a:xfrm>
            <a:off x="1371600" y="2852936"/>
            <a:ext cx="6400800" cy="2785864"/>
          </a:xfrm>
        </p:spPr>
        <p:txBody>
          <a:bodyPr/>
          <a:lstStyle/>
          <a:p>
            <a:endParaRPr lang="fr-FR" dirty="0"/>
          </a:p>
        </p:txBody>
      </p:sp>
      <p:pic>
        <p:nvPicPr>
          <p:cNvPr id="4" name="صورة 3" descr="2434_fb.jpg"/>
          <p:cNvPicPr>
            <a:picLocks noChangeAspect="1"/>
          </p:cNvPicPr>
          <p:nvPr/>
        </p:nvPicPr>
        <p:blipFill>
          <a:blip r:embed="rId2" cstate="print"/>
          <a:stretch>
            <a:fillRect/>
          </a:stretch>
        </p:blipFill>
        <p:spPr>
          <a:xfrm>
            <a:off x="1259632" y="2561736"/>
            <a:ext cx="6912768" cy="36035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idx="1"/>
          </p:nvPr>
        </p:nvSpPr>
        <p:spPr/>
        <p:txBody>
          <a:bodyPr/>
          <a:lstStyle/>
          <a:p>
            <a:pPr algn="ctr"/>
            <a:r>
              <a:rPr lang="ar-DZ" dirty="0" smtClean="0"/>
              <a:t>شكرا على انتباهكم </a:t>
            </a:r>
            <a:endParaRPr lang="fr-FR" dirty="0" smtClean="0"/>
          </a:p>
          <a:p>
            <a:endParaRPr lang="ar-DZ" dirty="0" smtClean="0"/>
          </a:p>
        </p:txBody>
      </p:sp>
      <p:pic>
        <p:nvPicPr>
          <p:cNvPr id="4" name="صورة 3" descr="1200x680_1490099915.jpg"/>
          <p:cNvPicPr>
            <a:picLocks noChangeAspect="1"/>
          </p:cNvPicPr>
          <p:nvPr/>
        </p:nvPicPr>
        <p:blipFill>
          <a:blip r:embed="rId2" cstate="print"/>
          <a:stretch>
            <a:fillRect/>
          </a:stretch>
        </p:blipFill>
        <p:spPr>
          <a:xfrm>
            <a:off x="1907704" y="2437256"/>
            <a:ext cx="6336704" cy="35802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t>مبادئ العلاج المعرفي السلوكي</a:t>
            </a:r>
            <a:endParaRPr lang="fr-FR" dirty="0"/>
          </a:p>
        </p:txBody>
      </p:sp>
      <p:sp>
        <p:nvSpPr>
          <p:cNvPr id="3" name="عنصر نائب للمحتوى 2"/>
          <p:cNvSpPr>
            <a:spLocks noGrp="1"/>
          </p:cNvSpPr>
          <p:nvPr>
            <p:ph idx="1"/>
          </p:nvPr>
        </p:nvSpPr>
        <p:spPr/>
        <p:txBody>
          <a:bodyPr/>
          <a:lstStyle/>
          <a:p>
            <a:pPr algn="r">
              <a:buNone/>
            </a:pPr>
            <a:r>
              <a:rPr lang="ar-DZ" dirty="0" smtClean="0"/>
              <a:t>ان المبدأ الأساسي للعلاج المعرفي السلوكي هو الأفكار والانفعال والسلوك، والجوانب </a:t>
            </a:r>
            <a:r>
              <a:rPr lang="ar-DZ" dirty="0" err="1" smtClean="0"/>
              <a:t>الفيسيولوجية</a:t>
            </a:r>
            <a:r>
              <a:rPr lang="ar-DZ" dirty="0" smtClean="0"/>
              <a:t> حيث أنها كلها مكونات لنظام موحد، فأي تغيير يحدث في أحد هذه المكونات ينتج عنه حتما تغيير في المكونات الأخرى</a:t>
            </a:r>
            <a:endParaRPr lang="fr-FR" dirty="0"/>
          </a:p>
        </p:txBody>
      </p:sp>
      <p:pic>
        <p:nvPicPr>
          <p:cNvPr id="4" name="صورة 3" descr="images.jpg"/>
          <p:cNvPicPr>
            <a:picLocks noChangeAspect="1"/>
          </p:cNvPicPr>
          <p:nvPr/>
        </p:nvPicPr>
        <p:blipFill>
          <a:blip r:embed="rId2" cstate="print"/>
          <a:stretch>
            <a:fillRect/>
          </a:stretch>
        </p:blipFill>
        <p:spPr>
          <a:xfrm>
            <a:off x="2051720" y="3645024"/>
            <a:ext cx="5976664" cy="300722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t>المبدأ الاول</a:t>
            </a:r>
            <a:endParaRPr lang="fr-FR" dirty="0"/>
          </a:p>
        </p:txBody>
      </p:sp>
      <p:sp>
        <p:nvSpPr>
          <p:cNvPr id="3" name="عنصر نائب للمحتوى 2"/>
          <p:cNvSpPr>
            <a:spLocks noGrp="1"/>
          </p:cNvSpPr>
          <p:nvPr>
            <p:ph idx="1"/>
          </p:nvPr>
        </p:nvSpPr>
        <p:spPr/>
        <p:txBody>
          <a:bodyPr/>
          <a:lstStyle/>
          <a:p>
            <a:pPr algn="r" rtl="1"/>
            <a:r>
              <a:rPr lang="ar-DZ" dirty="0" smtClean="0">
                <a:solidFill>
                  <a:srgbClr val="C00000"/>
                </a:solidFill>
              </a:rPr>
              <a:t>صياغة مشكلة المريض: </a:t>
            </a:r>
            <a:r>
              <a:rPr lang="ar-DZ" dirty="0" smtClean="0"/>
              <a:t>فهذا النوع من العلاجات موجه نحو حل المشكلات الانية والحالية التي يعاني منها المرض، فيقوم المعالج بتحديد وصياغة مشكلة المريض في الجلسات الاولى من العلاج، كما أنه يقوم بتعديلها كلما حصل على معلومات جديدة ويعتمد في ذلك على تحديد الأفكار التي تساهم في الوضع </a:t>
            </a:r>
            <a:r>
              <a:rPr lang="ar-DZ" dirty="0" err="1" smtClean="0"/>
              <a:t>الإنفعالي</a:t>
            </a:r>
            <a:r>
              <a:rPr lang="ar-DZ" dirty="0" smtClean="0"/>
              <a:t> للمريض واستمراره.</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t>المبدأ الثاني</a:t>
            </a:r>
            <a:endParaRPr lang="fr-FR" dirty="0"/>
          </a:p>
        </p:txBody>
      </p:sp>
      <p:sp>
        <p:nvSpPr>
          <p:cNvPr id="3" name="عنصر نائب للمحتوى 2"/>
          <p:cNvSpPr>
            <a:spLocks noGrp="1"/>
          </p:cNvSpPr>
          <p:nvPr>
            <p:ph idx="1"/>
          </p:nvPr>
        </p:nvSpPr>
        <p:spPr/>
        <p:txBody>
          <a:bodyPr/>
          <a:lstStyle/>
          <a:p>
            <a:pPr algn="r" rtl="1"/>
            <a:r>
              <a:rPr lang="ar-DZ" dirty="0" smtClean="0">
                <a:solidFill>
                  <a:srgbClr val="C00000"/>
                </a:solidFill>
              </a:rPr>
              <a:t>رسوخ العلاقة </a:t>
            </a:r>
            <a:r>
              <a:rPr lang="ar-DZ" dirty="0" err="1" smtClean="0">
                <a:solidFill>
                  <a:srgbClr val="C00000"/>
                </a:solidFill>
              </a:rPr>
              <a:t>العلاجية:</a:t>
            </a:r>
            <a:endParaRPr lang="ar-DZ" dirty="0" smtClean="0">
              <a:solidFill>
                <a:srgbClr val="C00000"/>
              </a:solidFill>
            </a:endParaRPr>
          </a:p>
          <a:p>
            <a:pPr algn="r" rtl="1">
              <a:buNone/>
            </a:pPr>
            <a:r>
              <a:rPr lang="ar-DZ" dirty="0" smtClean="0"/>
              <a:t>يجب ان تتوفر علاقة علاجية جيدة بين المعالج والمريض يتولد عنها ثقة من المريض تجاه المعالج، ويتحقق رسوخ العلاقة العلاجية من </a:t>
            </a:r>
            <a:r>
              <a:rPr lang="ar-DZ" dirty="0" err="1" smtClean="0"/>
              <a:t>خلال </a:t>
            </a:r>
            <a:r>
              <a:rPr lang="ar-DZ" dirty="0" smtClean="0"/>
              <a:t>: </a:t>
            </a:r>
            <a:r>
              <a:rPr lang="ar-DZ" dirty="0" smtClean="0">
                <a:solidFill>
                  <a:srgbClr val="00B050"/>
                </a:solidFill>
              </a:rPr>
              <a:t>الصراحة والحرية في التعبير-بحيث يشعر بحرية الكلام عن الاشياء التي يخجل ان يفصح عنها للآخرين-، من خلال أيضا تقبل المعالج للمريض، وتعليم المريض الاستقلالية وتجنب مشكل الاعتمادية.</a:t>
            </a:r>
          </a:p>
          <a:p>
            <a:pPr algn="r" rtl="1"/>
            <a:endParaRPr lang="fr-FR" dirty="0">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t>المبدأ الثالث</a:t>
            </a:r>
            <a:endParaRPr lang="fr-FR" dirty="0"/>
          </a:p>
        </p:txBody>
      </p:sp>
      <p:sp>
        <p:nvSpPr>
          <p:cNvPr id="3" name="عنصر نائب للمحتوى 2"/>
          <p:cNvSpPr>
            <a:spLocks noGrp="1"/>
          </p:cNvSpPr>
          <p:nvPr>
            <p:ph idx="1"/>
          </p:nvPr>
        </p:nvSpPr>
        <p:spPr/>
        <p:txBody>
          <a:bodyPr/>
          <a:lstStyle/>
          <a:p>
            <a:pPr algn="r" rtl="1"/>
            <a:r>
              <a:rPr lang="ar-DZ" dirty="0" smtClean="0">
                <a:solidFill>
                  <a:srgbClr val="C00000"/>
                </a:solidFill>
              </a:rPr>
              <a:t>العلاج المعرفي السلوكي محدد </a:t>
            </a:r>
            <a:r>
              <a:rPr lang="ar-DZ" dirty="0" err="1" smtClean="0">
                <a:solidFill>
                  <a:srgbClr val="C00000"/>
                </a:solidFill>
              </a:rPr>
              <a:t>بزمن:</a:t>
            </a:r>
            <a:endParaRPr lang="ar-DZ" dirty="0" smtClean="0">
              <a:solidFill>
                <a:srgbClr val="C00000"/>
              </a:solidFill>
            </a:endParaRPr>
          </a:p>
          <a:p>
            <a:pPr algn="r" rtl="1">
              <a:buNone/>
            </a:pPr>
            <a:r>
              <a:rPr lang="ar-DZ" dirty="0" smtClean="0"/>
              <a:t>       فهو لا يستغرق فترة علاجية طويلة حيث يتراوح عدد الجلسات من </a:t>
            </a:r>
            <a:r>
              <a:rPr lang="ar-DZ" dirty="0" smtClean="0">
                <a:solidFill>
                  <a:srgbClr val="00B050"/>
                </a:solidFill>
              </a:rPr>
              <a:t>15-20 جلسة </a:t>
            </a:r>
            <a:r>
              <a:rPr lang="ar-DZ" dirty="0" smtClean="0"/>
              <a:t>بحيث ترتكز في الحالات المتوسطة الاضطراب الى الشديدة منها على جلستين أسبوعيا لمدة </a:t>
            </a:r>
            <a:r>
              <a:rPr lang="ar-DZ" dirty="0" smtClean="0">
                <a:solidFill>
                  <a:srgbClr val="00B050"/>
                </a:solidFill>
              </a:rPr>
              <a:t>10-الى 15 أسبوع</a:t>
            </a:r>
            <a:r>
              <a:rPr lang="ar-DZ" dirty="0" smtClean="0"/>
              <a:t>، وغالبا ما يكون العلاج متبوعا </a:t>
            </a:r>
            <a:r>
              <a:rPr lang="ar-DZ" dirty="0" smtClean="0">
                <a:solidFill>
                  <a:schemeClr val="tx2"/>
                </a:solidFill>
              </a:rPr>
              <a:t>بجلسات المتابعة</a:t>
            </a:r>
            <a:r>
              <a:rPr lang="ar-DZ" dirty="0" smtClean="0"/>
              <a:t>، وزمن كل جلسة علاجية يكون في حدود </a:t>
            </a:r>
            <a:r>
              <a:rPr lang="ar-DZ" dirty="0" err="1" smtClean="0">
                <a:solidFill>
                  <a:srgbClr val="00B050"/>
                </a:solidFill>
              </a:rPr>
              <a:t>45د</a:t>
            </a:r>
            <a:r>
              <a:rPr lang="ar-DZ" dirty="0" smtClean="0">
                <a:solidFill>
                  <a:srgbClr val="00B050"/>
                </a:solidFill>
              </a:rPr>
              <a:t>-</a:t>
            </a:r>
            <a:r>
              <a:rPr lang="ar-DZ" dirty="0" err="1" smtClean="0">
                <a:solidFill>
                  <a:srgbClr val="00B050"/>
                </a:solidFill>
              </a:rPr>
              <a:t>1سا</a:t>
            </a:r>
            <a:r>
              <a:rPr lang="ar-DZ" dirty="0" smtClean="0"/>
              <a:t> باستثناء الجلسة العلاجية الأولى التي قد تأخذ وقتا أطول</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t>المبدأ الرابع</a:t>
            </a:r>
            <a:endParaRPr lang="fr-FR" dirty="0"/>
          </a:p>
        </p:txBody>
      </p:sp>
      <p:sp>
        <p:nvSpPr>
          <p:cNvPr id="3" name="عنصر نائب للمحتوى 2"/>
          <p:cNvSpPr>
            <a:spLocks noGrp="1"/>
          </p:cNvSpPr>
          <p:nvPr>
            <p:ph idx="1"/>
          </p:nvPr>
        </p:nvSpPr>
        <p:spPr/>
        <p:txBody>
          <a:bodyPr>
            <a:normAutofit lnSpcReduction="10000"/>
          </a:bodyPr>
          <a:lstStyle/>
          <a:p>
            <a:pPr algn="r" rtl="1"/>
            <a:r>
              <a:rPr lang="ar-DZ" dirty="0" smtClean="0">
                <a:solidFill>
                  <a:srgbClr val="C00000"/>
                </a:solidFill>
              </a:rPr>
              <a:t>جلسات العلاج المعرفي السلوكي مقننة(محددة البناء</a:t>
            </a:r>
            <a:r>
              <a:rPr lang="ar-DZ" dirty="0" err="1" smtClean="0">
                <a:solidFill>
                  <a:srgbClr val="C00000"/>
                </a:solidFill>
              </a:rPr>
              <a:t>):</a:t>
            </a:r>
            <a:endParaRPr lang="ar-DZ" dirty="0" smtClean="0">
              <a:solidFill>
                <a:srgbClr val="C00000"/>
              </a:solidFill>
            </a:endParaRPr>
          </a:p>
          <a:p>
            <a:pPr algn="r" rtl="1">
              <a:buNone/>
            </a:pPr>
            <a:r>
              <a:rPr lang="ar-DZ" dirty="0"/>
              <a:t> </a:t>
            </a:r>
            <a:r>
              <a:rPr lang="ar-DZ" dirty="0" smtClean="0"/>
              <a:t>إ     ذ على المعالج أن يلتزم </a:t>
            </a:r>
            <a:r>
              <a:rPr lang="ar-DZ" dirty="0" smtClean="0">
                <a:solidFill>
                  <a:srgbClr val="00B050"/>
                </a:solidFill>
              </a:rPr>
              <a:t>ببنية ثابتة </a:t>
            </a:r>
            <a:r>
              <a:rPr lang="ar-DZ" dirty="0" smtClean="0"/>
              <a:t>في كل جلسات العلاج مثلا كان يسأل المريض عن مزاجه، ويراجع معه في عجالة ما كان خلال الجلسة السابقة، ويعمل معه على </a:t>
            </a:r>
            <a:r>
              <a:rPr lang="ar-DZ" dirty="0" smtClean="0">
                <a:solidFill>
                  <a:schemeClr val="tx2"/>
                </a:solidFill>
              </a:rPr>
              <a:t>إعداد خطة للجلسة المقبلة</a:t>
            </a:r>
            <a:r>
              <a:rPr lang="ar-DZ" dirty="0" smtClean="0"/>
              <a:t>، كما يراجع معه </a:t>
            </a:r>
            <a:r>
              <a:rPr lang="ar-DZ" dirty="0" smtClean="0">
                <a:solidFill>
                  <a:schemeClr val="tx2"/>
                </a:solidFill>
              </a:rPr>
              <a:t>الواجب المنزلي </a:t>
            </a:r>
            <a:r>
              <a:rPr lang="ar-DZ" dirty="0" smtClean="0"/>
              <a:t>ويعد معه واجبا منزليا آخر.</a:t>
            </a:r>
          </a:p>
          <a:p>
            <a:pPr algn="r" rtl="1">
              <a:buNone/>
            </a:pPr>
            <a:r>
              <a:rPr lang="ar-DZ" dirty="0" smtClean="0"/>
              <a:t>كما يجب ان يلخص المعالج ما ورد في كل جلسة ويستفسر عن مردود الجلسات مع المريض، وذلك في نهاية كل جلسة وهذه الوتيرة تظل </a:t>
            </a:r>
            <a:r>
              <a:rPr lang="ar-DZ" dirty="0" smtClean="0">
                <a:solidFill>
                  <a:schemeClr val="tx2"/>
                </a:solidFill>
              </a:rPr>
              <a:t>ثابتة طيلة فترة العلاج</a:t>
            </a:r>
            <a:r>
              <a:rPr lang="ar-DZ" dirty="0" smtClean="0"/>
              <a:t>.</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t>المبدأ الخامس</a:t>
            </a:r>
            <a:endParaRPr lang="fr-FR" dirty="0"/>
          </a:p>
        </p:txBody>
      </p:sp>
      <p:sp>
        <p:nvSpPr>
          <p:cNvPr id="3" name="عنصر نائب للمحتوى 2"/>
          <p:cNvSpPr>
            <a:spLocks noGrp="1"/>
          </p:cNvSpPr>
          <p:nvPr>
            <p:ph idx="1"/>
          </p:nvPr>
        </p:nvSpPr>
        <p:spPr/>
        <p:txBody>
          <a:bodyPr/>
          <a:lstStyle/>
          <a:p>
            <a:pPr algn="r" rtl="1"/>
            <a:r>
              <a:rPr lang="ar-DZ" dirty="0" smtClean="0">
                <a:solidFill>
                  <a:srgbClr val="C00000"/>
                </a:solidFill>
              </a:rPr>
              <a:t>اعتماده على تقنيات تستهدف التفكير والمزاج </a:t>
            </a:r>
            <a:r>
              <a:rPr lang="ar-DZ" dirty="0" err="1" smtClean="0">
                <a:solidFill>
                  <a:srgbClr val="C00000"/>
                </a:solidFill>
              </a:rPr>
              <a:t>والسلوك:</a:t>
            </a:r>
            <a:endParaRPr lang="ar-DZ" dirty="0" smtClean="0">
              <a:solidFill>
                <a:srgbClr val="C00000"/>
              </a:solidFill>
            </a:endParaRPr>
          </a:p>
          <a:p>
            <a:pPr algn="r" rtl="1">
              <a:buNone/>
            </a:pPr>
            <a:r>
              <a:rPr lang="ar-DZ" dirty="0">
                <a:solidFill>
                  <a:srgbClr val="C00000"/>
                </a:solidFill>
              </a:rPr>
              <a:t> </a:t>
            </a:r>
            <a:r>
              <a:rPr lang="ar-DZ" dirty="0" smtClean="0">
                <a:solidFill>
                  <a:srgbClr val="C00000"/>
                </a:solidFill>
              </a:rPr>
              <a:t> </a:t>
            </a:r>
            <a:r>
              <a:rPr lang="ar-DZ" dirty="0" err="1" smtClean="0"/>
              <a:t>يختارالمعالج</a:t>
            </a:r>
            <a:r>
              <a:rPr lang="ar-DZ" dirty="0" smtClean="0"/>
              <a:t> تقنيات مبنية على صياغة مشكلة الحالة وعلى الاهداف المرجوة من كل جلسة، كما يجب مراعاة خصوصية </a:t>
            </a:r>
            <a:r>
              <a:rPr lang="ar-DZ" dirty="0" err="1" smtClean="0"/>
              <a:t>الإضطراب</a:t>
            </a:r>
            <a:r>
              <a:rPr lang="ar-DZ" dirty="0" smtClean="0"/>
              <a:t> الذي يعاني منه المريض.</a:t>
            </a:r>
            <a:endParaRPr lang="fr-FR"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dirty="0" smtClean="0"/>
              <a:t>مراحل العلاج المعرفي السلوكي</a:t>
            </a:r>
            <a:endParaRPr lang="fr-FR" dirty="0"/>
          </a:p>
        </p:txBody>
      </p:sp>
      <p:sp>
        <p:nvSpPr>
          <p:cNvPr id="3" name="عنصر نائب للمحتوى 2"/>
          <p:cNvSpPr>
            <a:spLocks noGrp="1"/>
          </p:cNvSpPr>
          <p:nvPr>
            <p:ph idx="1"/>
          </p:nvPr>
        </p:nvSpPr>
        <p:spPr/>
        <p:txBody>
          <a:bodyPr>
            <a:normAutofit fontScale="92500" lnSpcReduction="10000"/>
          </a:bodyPr>
          <a:lstStyle/>
          <a:p>
            <a:pPr algn="r" rtl="1"/>
            <a:r>
              <a:rPr lang="en-US" dirty="0"/>
              <a:t> </a:t>
            </a:r>
            <a:r>
              <a:rPr lang="ar-DZ" dirty="0" err="1"/>
              <a:t>يذكر </a:t>
            </a:r>
            <a:r>
              <a:rPr lang="ar-DZ" dirty="0"/>
              <a:t>"</a:t>
            </a:r>
            <a:r>
              <a:rPr lang="ar-DZ" dirty="0" err="1"/>
              <a:t>كامبتون</a:t>
            </a:r>
            <a:r>
              <a:rPr lang="ar-DZ" dirty="0"/>
              <a:t> </a:t>
            </a:r>
            <a:r>
              <a:rPr lang="ar-DZ" dirty="0" err="1"/>
              <a:t>وآخرون"</a:t>
            </a:r>
            <a:r>
              <a:rPr lang="ar-DZ" dirty="0"/>
              <a:t> </a:t>
            </a:r>
            <a:r>
              <a:rPr lang="en-US" dirty="0"/>
              <a:t>2004) Campton et al,</a:t>
            </a:r>
            <a:r>
              <a:rPr lang="ar-DZ" dirty="0"/>
              <a:t>) في </a:t>
            </a:r>
            <a:r>
              <a:rPr lang="en-US" dirty="0"/>
              <a:t>(</a:t>
            </a:r>
            <a:r>
              <a:rPr lang="en-US" dirty="0" err="1"/>
              <a:t>Gendreau</a:t>
            </a:r>
            <a:r>
              <a:rPr lang="en-US" dirty="0"/>
              <a:t> &amp; Turgeon, 2007:108)</a:t>
            </a:r>
            <a:r>
              <a:rPr lang="ar-DZ" dirty="0"/>
              <a:t> أن العلاجات المعرفية السلوكية </a:t>
            </a:r>
            <a:r>
              <a:rPr lang="ar-DZ" dirty="0" smtClean="0"/>
              <a:t>تشترك </a:t>
            </a:r>
            <a:r>
              <a:rPr lang="ar-DZ" dirty="0"/>
              <a:t>في خمسة خصائص </a:t>
            </a:r>
            <a:r>
              <a:rPr lang="ar-DZ" dirty="0" err="1"/>
              <a:t>وهي</a:t>
            </a:r>
            <a:r>
              <a:rPr lang="ar-DZ" dirty="0" err="1" smtClean="0"/>
              <a:t>:</a:t>
            </a:r>
            <a:endParaRPr lang="ar-DZ" dirty="0" smtClean="0"/>
          </a:p>
          <a:p>
            <a:pPr algn="r" rtl="1"/>
            <a:r>
              <a:rPr lang="ar-DZ" dirty="0" smtClean="0"/>
              <a:t>1-القيام بتحليل وظيفي  </a:t>
            </a:r>
            <a:r>
              <a:rPr lang="fr-FR" dirty="0" smtClean="0">
                <a:latin typeface="Simplified Arabic" pitchFamily="18" charset="-78"/>
                <a:cs typeface="Simplified Arabic" pitchFamily="18" charset="-78"/>
              </a:rPr>
              <a:t>analyse fonctionnelle</a:t>
            </a:r>
            <a:r>
              <a:rPr lang="ar-DZ" dirty="0" smtClean="0"/>
              <a:t>للسلوك المضطرب مع الأخذ بعين </a:t>
            </a:r>
            <a:r>
              <a:rPr lang="ar-DZ" dirty="0" err="1" smtClean="0"/>
              <a:t>الإعتبار</a:t>
            </a:r>
            <a:r>
              <a:rPr lang="ar-DZ" dirty="0" smtClean="0"/>
              <a:t> عوامل النمو، والحفاظ على هذه </a:t>
            </a:r>
            <a:r>
              <a:rPr lang="ar-DZ" dirty="0" err="1" smtClean="0"/>
              <a:t>السلوكات</a:t>
            </a:r>
            <a:r>
              <a:rPr lang="ar-DZ" dirty="0" smtClean="0"/>
              <a:t>، والأخذ بعين </a:t>
            </a:r>
            <a:r>
              <a:rPr lang="ar-DZ" dirty="0" err="1" smtClean="0"/>
              <a:t>الإعتبار</a:t>
            </a:r>
            <a:r>
              <a:rPr lang="ar-DZ" dirty="0" smtClean="0"/>
              <a:t> بالأحداث السابقة لظهور السلوك المضطرب والنتائج التي سببها.</a:t>
            </a:r>
            <a:endParaRPr lang="fr-FR" dirty="0" smtClean="0"/>
          </a:p>
          <a:p>
            <a:pPr algn="r" rtl="1"/>
            <a:r>
              <a:rPr lang="ar-DZ" dirty="0" smtClean="0"/>
              <a:t>2-التركيز </a:t>
            </a:r>
            <a:r>
              <a:rPr lang="ar-DZ" dirty="0" err="1"/>
              <a:t>على </a:t>
            </a:r>
            <a:r>
              <a:rPr lang="ar-DZ" dirty="0"/>
              <a:t>"التربية النفسية</a:t>
            </a:r>
            <a:r>
              <a:rPr lang="en-US" dirty="0"/>
              <a:t>La </a:t>
            </a:r>
            <a:r>
              <a:rPr lang="en-US" dirty="0" err="1"/>
              <a:t>psychoéducation</a:t>
            </a:r>
            <a:r>
              <a:rPr lang="en-US" dirty="0"/>
              <a:t> </a:t>
            </a:r>
            <a:r>
              <a:rPr lang="ar-DZ" dirty="0"/>
              <a:t>"، وتتمثل في نقل المعلومات الخاصة بأعراض وأسباب </a:t>
            </a:r>
            <a:r>
              <a:rPr lang="ar-DZ" dirty="0" err="1" smtClean="0"/>
              <a:t>الإضطراب.</a:t>
            </a:r>
            <a:endParaRPr lang="fr-FR" dirty="0"/>
          </a:p>
          <a:p>
            <a:pPr algn="r" rtl="1"/>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idx="1"/>
          </p:nvPr>
        </p:nvSpPr>
        <p:spPr/>
        <p:txBody>
          <a:bodyPr/>
          <a:lstStyle/>
          <a:p>
            <a:pPr algn="r" rtl="1"/>
            <a:r>
              <a:rPr lang="ar-DZ" dirty="0"/>
              <a:t>3-</a:t>
            </a:r>
            <a:r>
              <a:rPr lang="ar-DZ" dirty="0" err="1"/>
              <a:t>إختيار</a:t>
            </a:r>
            <a:r>
              <a:rPr lang="ar-DZ" dirty="0"/>
              <a:t> العلاج المناسب حسب المنهج التجريبي، وتقييمه بهدف تحديد فعاليته.</a:t>
            </a:r>
            <a:endParaRPr lang="fr-FR" dirty="0"/>
          </a:p>
          <a:p>
            <a:pPr algn="r" rtl="1"/>
            <a:r>
              <a:rPr lang="ar-DZ" dirty="0"/>
              <a:t>4-تقليص الأعراض بفضل تدخل علاجي يركز على مشكل معين، ومحدد.</a:t>
            </a:r>
            <a:endParaRPr lang="fr-FR" dirty="0"/>
          </a:p>
          <a:p>
            <a:pPr algn="r" rtl="1"/>
            <a:r>
              <a:rPr lang="ar-DZ" dirty="0"/>
              <a:t>5-تعميم المكتسبات، ومنع </a:t>
            </a:r>
            <a:r>
              <a:rPr lang="ar-DZ" dirty="0" err="1"/>
              <a:t>الإنتكاسة.</a:t>
            </a:r>
            <a:endParaRPr lang="fr-FR" dirty="0"/>
          </a:p>
          <a:p>
            <a:pPr algn="l" rtl="1"/>
            <a:endParaRPr lang="fr-FR"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462</Words>
  <Application>Microsoft Office PowerPoint</Application>
  <PresentationFormat>عرض على الشاشة (3:4)‏</PresentationFormat>
  <Paragraphs>26</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مبادئ ومراحل العلاج المعرفي السلوكي</vt:lpstr>
      <vt:lpstr>مبادئ العلاج المعرفي السلوكي</vt:lpstr>
      <vt:lpstr>المبدأ الاول</vt:lpstr>
      <vt:lpstr>المبدأ الثاني</vt:lpstr>
      <vt:lpstr>المبدأ الثالث</vt:lpstr>
      <vt:lpstr>المبدأ الرابع</vt:lpstr>
      <vt:lpstr>المبدأ الخامس</vt:lpstr>
      <vt:lpstr>مراحل العلاج المعرفي السلوكي</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Asma.A s</dc:creator>
  <cp:lastModifiedBy>Asma.A s</cp:lastModifiedBy>
  <cp:revision>29</cp:revision>
  <dcterms:created xsi:type="dcterms:W3CDTF">2023-02-19T20:42:24Z</dcterms:created>
  <dcterms:modified xsi:type="dcterms:W3CDTF">2023-02-19T22:06:12Z</dcterms:modified>
</cp:coreProperties>
</file>