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4630400" cy="8229600"/>
  <p:notesSz cx="8229600" cy="14630400"/>
  <p:embeddedFontLst>
    <p:embeddedFont>
      <p:font typeface="Inconsolata"/>
      <p:regular r:id="rId27"/>
    </p:embeddedFont>
    <p:embeddedFont>
      <p:font typeface="Inconsolata"/>
      <p:regular r:id="rId28"/>
    </p:embeddedFont>
    <p:embeddedFont>
      <p:font typeface="Fira Sans"/>
      <p:regular r:id="rId29"/>
    </p:embeddedFont>
    <p:embeddedFont>
      <p:font typeface="Fira Sans"/>
      <p:regular r:id="rId30"/>
    </p:embeddedFont>
    <p:embeddedFont>
      <p:font typeface="Fira Sans"/>
      <p:regular r:id="rId31"/>
    </p:embeddedFont>
    <p:embeddedFont>
      <p:font typeface="Fira Sans"/>
      <p:regular r:id="rId3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Relationship Id="rId27" Type="http://schemas.openxmlformats.org/officeDocument/2006/relationships/font" Target="fonts/font1.fntdata"/><Relationship Id="rId28" Type="http://schemas.openxmlformats.org/officeDocument/2006/relationships/font" Target="fonts/font2.fntdata"/><Relationship Id="rId29" Type="http://schemas.openxmlformats.org/officeDocument/2006/relationships/font" Target="fonts/font3.fntdata"/><Relationship Id="rId30" Type="http://schemas.openxmlformats.org/officeDocument/2006/relationships/font" Target="fonts/font4.fntdata"/><Relationship Id="rId31" Type="http://schemas.openxmlformats.org/officeDocument/2006/relationships/font" Target="fonts/font5.fntdata"/><Relationship Id="rId3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0C17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41631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21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slideLayout" Target="../slideLayouts/slideLayout12.xml"/><Relationship Id="rId6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3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4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5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slideLayout" Target="../slideLayouts/slideLayout16.xml"/><Relationship Id="rId6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7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8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9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image" Target="../media/image-19-5.png"/><Relationship Id="rId6" Type="http://schemas.openxmlformats.org/officeDocument/2006/relationships/slideLayout" Target="../slideLayouts/slideLayout20.xml"/><Relationship Id="rId7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image" Target="../media/image-20-3.png"/><Relationship Id="rId4" Type="http://schemas.openxmlformats.org/officeDocument/2006/relationships/slideLayout" Target="../slideLayouts/slideLayout21.xml"/><Relationship Id="rId5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4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image" Target="../media/image-4-4.png"/><Relationship Id="rId5" Type="http://schemas.openxmlformats.org/officeDocument/2006/relationships/image" Target="../media/image-4-5.png"/><Relationship Id="rId6" Type="http://schemas.openxmlformats.org/officeDocument/2006/relationships/image" Target="../media/image-4-6.png"/><Relationship Id="rId7" Type="http://schemas.openxmlformats.org/officeDocument/2006/relationships/slideLayout" Target="../slideLayouts/slideLayout5.xml"/><Relationship Id="rId8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6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image" Target="../media/image-8-5.png"/><Relationship Id="rId6" Type="http://schemas.openxmlformats.org/officeDocument/2006/relationships/image" Target="../media/image-8-6.png"/><Relationship Id="rId7" Type="http://schemas.openxmlformats.org/officeDocument/2006/relationships/image" Target="../media/image-8-7.png"/><Relationship Id="rId8" Type="http://schemas.openxmlformats.org/officeDocument/2006/relationships/image" Target="../media/image-8-8.png"/><Relationship Id="rId9" Type="http://schemas.openxmlformats.org/officeDocument/2006/relationships/slideLayout" Target="../slideLayouts/slideLayout9.xml"/><Relationship Id="rId10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75115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Structure and Organisation of the Conclusion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3632835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Master the art of effective conclusions in your writing. This presentation explores strategies for crafting powerful closing arguments in academic and professional contexts.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4976693"/>
            <a:ext cx="75564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Learn how to leave lasting impressions on your readers through properly structured conclusions.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6280190" y="5974556"/>
            <a:ext cx="362903" cy="362903"/>
          </a:xfrm>
          <a:prstGeom prst="roundRect">
            <a:avLst>
              <a:gd name="adj" fmla="val 25194296"/>
            </a:avLst>
          </a:prstGeom>
          <a:noFill/>
          <a:ln w="7620">
            <a:solidFill>
              <a:srgbClr val="4D4D51"/>
            </a:solidFill>
            <a:prstDash val="solid"/>
          </a:ln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810" y="5982176"/>
            <a:ext cx="347663" cy="34766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756440" y="5957649"/>
            <a:ext cx="1842254" cy="396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Fira Sans Bold" pitchFamily="34" charset="0"/>
                <a:ea typeface="Fira Sans Bold" pitchFamily="34" charset="-122"/>
                <a:cs typeface="Fira Sans Bold" pitchFamily="34" charset="-120"/>
              </a:rPr>
              <a:t>by Djazia CHIB</a:t>
            </a:r>
            <a:endParaRPr lang="en-US" sz="2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623673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Synthesising Key Ideas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Identify Connections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Look for relationships between different arguments.</a:t>
            </a:r>
            <a:endParaRPr lang="en-US" sz="1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015633" y="3353991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50"/>
              </a:lnSpc>
              <a:buNone/>
            </a:pPr>
            <a:r>
              <a:rPr lang="en-US" sz="265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4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Highlight Patterns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Note recurring themes or contradictions in your analysis.</a:t>
            </a:r>
            <a:endParaRPr lang="en-US" sz="17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275201" y="3353991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50"/>
              </a:lnSpc>
              <a:buNone/>
            </a:pPr>
            <a:r>
              <a:rPr lang="en-US" sz="265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7"/>
          <p:cNvSpPr/>
          <p:nvPr/>
        </p:nvSpPr>
        <p:spPr>
          <a:xfrm>
            <a:off x="9937790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Show Progression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Demonstrate how ideas build upon each other.</a:t>
            </a:r>
            <a:endParaRPr lang="en-US" sz="1750" dirty="0"/>
          </a:p>
        </p:txBody>
      </p:sp>
      <p:pic>
        <p:nvPicPr>
          <p:cNvPr id="13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275201" y="5613559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50"/>
              </a:lnSpc>
              <a:buNone/>
            </a:pPr>
            <a:r>
              <a:rPr lang="en-US" sz="265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3</a:t>
            </a:r>
            <a:endParaRPr lang="en-US" sz="2650" dirty="0"/>
          </a:p>
        </p:txBody>
      </p:sp>
      <p:sp>
        <p:nvSpPr>
          <p:cNvPr id="15" name="Text 10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Create Unity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Present a cohesive picture from diverse elements.</a:t>
            </a:r>
            <a:endParaRPr lang="en-US" sz="175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6015633" y="5613559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250"/>
              </a:lnSpc>
              <a:buNone/>
            </a:pPr>
            <a:r>
              <a:rPr lang="en-US" sz="265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4</a:t>
            </a:r>
            <a:endParaRPr lang="en-US" sz="2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12614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Offering Insights and Implications</a:t>
            </a:r>
            <a:endParaRPr lang="en-US" sz="44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2709982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587579" y="267033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Broader Context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1587579" y="3160752"/>
            <a:ext cx="67626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Connect your findings to larger social, theoretical or historical contexts.</a:t>
            </a:r>
            <a:endParaRPr lang="en-US" sz="17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4606647"/>
            <a:ext cx="566976" cy="566976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587579" y="4566999"/>
            <a:ext cx="311717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Practical Applications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1587579" y="5057418"/>
            <a:ext cx="676263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Suggest how your findings might be applied in real-world situations.</a:t>
            </a:r>
            <a:endParaRPr lang="en-US" sz="17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6503313"/>
            <a:ext cx="566976" cy="566976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587579" y="646366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Future Research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587579" y="6954083"/>
            <a:ext cx="676263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Identify questions that remain or new areas worth exploring.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17920" y="909637"/>
            <a:ext cx="6008132" cy="653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100"/>
              </a:lnSpc>
              <a:buNone/>
            </a:pPr>
            <a:r>
              <a:rPr lang="en-US" sz="410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Creating Lasting Impact</a:t>
            </a:r>
            <a:endParaRPr lang="en-US" sz="4100" dirty="0"/>
          </a:p>
        </p:txBody>
      </p:sp>
      <p:sp>
        <p:nvSpPr>
          <p:cNvPr id="4" name="Shape 1"/>
          <p:cNvSpPr/>
          <p:nvPr/>
        </p:nvSpPr>
        <p:spPr>
          <a:xfrm>
            <a:off x="6453068" y="1876306"/>
            <a:ext cx="22860" cy="5443657"/>
          </a:xfrm>
          <a:prstGeom prst="roundRect">
            <a:avLst>
              <a:gd name="adj" fmla="val 137154"/>
            </a:avLst>
          </a:prstGeom>
          <a:solidFill>
            <a:srgbClr val="5C4E69"/>
          </a:solidFill>
          <a:ln/>
        </p:spPr>
      </p:sp>
      <p:sp>
        <p:nvSpPr>
          <p:cNvPr id="5" name="Shape 2"/>
          <p:cNvSpPr/>
          <p:nvPr/>
        </p:nvSpPr>
        <p:spPr>
          <a:xfrm>
            <a:off x="6665357" y="2335173"/>
            <a:ext cx="626983" cy="22860"/>
          </a:xfrm>
          <a:prstGeom prst="roundRect">
            <a:avLst>
              <a:gd name="adj" fmla="val 137154"/>
            </a:avLst>
          </a:prstGeom>
          <a:solidFill>
            <a:srgbClr val="5C4E69"/>
          </a:solidFill>
          <a:ln/>
        </p:spPr>
      </p:sp>
      <p:sp>
        <p:nvSpPr>
          <p:cNvPr id="6" name="Shape 3"/>
          <p:cNvSpPr/>
          <p:nvPr/>
        </p:nvSpPr>
        <p:spPr>
          <a:xfrm>
            <a:off x="6217920" y="2111454"/>
            <a:ext cx="470297" cy="470297"/>
          </a:xfrm>
          <a:prstGeom prst="roundRect">
            <a:avLst>
              <a:gd name="adj" fmla="val 6667"/>
            </a:avLst>
          </a:prstGeom>
          <a:solidFill>
            <a:srgbClr val="433550"/>
          </a:solidFill>
          <a:ln/>
        </p:spPr>
      </p:sp>
      <p:sp>
        <p:nvSpPr>
          <p:cNvPr id="7" name="Text 4"/>
          <p:cNvSpPr/>
          <p:nvPr/>
        </p:nvSpPr>
        <p:spPr>
          <a:xfrm>
            <a:off x="6296323" y="2150685"/>
            <a:ext cx="313492" cy="391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1</a:t>
            </a:r>
            <a:endParaRPr lang="en-US" sz="2450" dirty="0"/>
          </a:p>
        </p:txBody>
      </p:sp>
      <p:sp>
        <p:nvSpPr>
          <p:cNvPr id="8" name="Text 5"/>
          <p:cNvSpPr/>
          <p:nvPr/>
        </p:nvSpPr>
        <p:spPr>
          <a:xfrm>
            <a:off x="7498080" y="2085261"/>
            <a:ext cx="2612708" cy="326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Build Momentum</a:t>
            </a:r>
            <a:endParaRPr lang="en-US" sz="2050" dirty="0"/>
          </a:p>
        </p:txBody>
      </p:sp>
      <p:sp>
        <p:nvSpPr>
          <p:cNvPr id="9" name="Text 6"/>
          <p:cNvSpPr/>
          <p:nvPr/>
        </p:nvSpPr>
        <p:spPr>
          <a:xfrm>
            <a:off x="7498080" y="2537103"/>
            <a:ext cx="6400800" cy="334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Structure sentences to increase intensity toward your final point.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6665357" y="3748326"/>
            <a:ext cx="626983" cy="22860"/>
          </a:xfrm>
          <a:prstGeom prst="roundRect">
            <a:avLst>
              <a:gd name="adj" fmla="val 137154"/>
            </a:avLst>
          </a:prstGeom>
          <a:solidFill>
            <a:srgbClr val="5C4E69"/>
          </a:solidFill>
          <a:ln/>
        </p:spPr>
      </p:sp>
      <p:sp>
        <p:nvSpPr>
          <p:cNvPr id="11" name="Shape 8"/>
          <p:cNvSpPr/>
          <p:nvPr/>
        </p:nvSpPr>
        <p:spPr>
          <a:xfrm>
            <a:off x="6217920" y="3524607"/>
            <a:ext cx="470297" cy="470297"/>
          </a:xfrm>
          <a:prstGeom prst="roundRect">
            <a:avLst>
              <a:gd name="adj" fmla="val 6667"/>
            </a:avLst>
          </a:prstGeom>
          <a:solidFill>
            <a:srgbClr val="433550"/>
          </a:solidFill>
          <a:ln/>
        </p:spPr>
      </p:sp>
      <p:sp>
        <p:nvSpPr>
          <p:cNvPr id="12" name="Text 9"/>
          <p:cNvSpPr/>
          <p:nvPr/>
        </p:nvSpPr>
        <p:spPr>
          <a:xfrm>
            <a:off x="6296323" y="3563838"/>
            <a:ext cx="313492" cy="391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2</a:t>
            </a:r>
            <a:endParaRPr lang="en-US" sz="2450" dirty="0"/>
          </a:p>
        </p:txBody>
      </p:sp>
      <p:sp>
        <p:nvSpPr>
          <p:cNvPr id="13" name="Text 10"/>
          <p:cNvSpPr/>
          <p:nvPr/>
        </p:nvSpPr>
        <p:spPr>
          <a:xfrm>
            <a:off x="7498080" y="3498413"/>
            <a:ext cx="2741652" cy="326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Use Powerful Language</a:t>
            </a:r>
            <a:endParaRPr lang="en-US" sz="2050" dirty="0"/>
          </a:p>
        </p:txBody>
      </p:sp>
      <p:sp>
        <p:nvSpPr>
          <p:cNvPr id="14" name="Text 11"/>
          <p:cNvSpPr/>
          <p:nvPr/>
        </p:nvSpPr>
        <p:spPr>
          <a:xfrm>
            <a:off x="7498080" y="3950256"/>
            <a:ext cx="6400800" cy="334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Select precise, evocative words for your closing sentences.</a:t>
            </a:r>
            <a:endParaRPr lang="en-US" sz="1600" dirty="0"/>
          </a:p>
        </p:txBody>
      </p:sp>
      <p:sp>
        <p:nvSpPr>
          <p:cNvPr id="15" name="Shape 12"/>
          <p:cNvSpPr/>
          <p:nvPr/>
        </p:nvSpPr>
        <p:spPr>
          <a:xfrm>
            <a:off x="6665357" y="5161478"/>
            <a:ext cx="626983" cy="22860"/>
          </a:xfrm>
          <a:prstGeom prst="roundRect">
            <a:avLst>
              <a:gd name="adj" fmla="val 137154"/>
            </a:avLst>
          </a:prstGeom>
          <a:solidFill>
            <a:srgbClr val="5C4E69"/>
          </a:solidFill>
          <a:ln/>
        </p:spPr>
      </p:sp>
      <p:sp>
        <p:nvSpPr>
          <p:cNvPr id="16" name="Shape 13"/>
          <p:cNvSpPr/>
          <p:nvPr/>
        </p:nvSpPr>
        <p:spPr>
          <a:xfrm>
            <a:off x="6217920" y="4937760"/>
            <a:ext cx="470297" cy="470297"/>
          </a:xfrm>
          <a:prstGeom prst="roundRect">
            <a:avLst>
              <a:gd name="adj" fmla="val 6667"/>
            </a:avLst>
          </a:prstGeom>
          <a:solidFill>
            <a:srgbClr val="433550"/>
          </a:solidFill>
          <a:ln/>
        </p:spPr>
      </p:sp>
      <p:sp>
        <p:nvSpPr>
          <p:cNvPr id="17" name="Text 14"/>
          <p:cNvSpPr/>
          <p:nvPr/>
        </p:nvSpPr>
        <p:spPr>
          <a:xfrm>
            <a:off x="6296323" y="4976991"/>
            <a:ext cx="313492" cy="391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3</a:t>
            </a:r>
            <a:endParaRPr lang="en-US" sz="2450" dirty="0"/>
          </a:p>
        </p:txBody>
      </p:sp>
      <p:sp>
        <p:nvSpPr>
          <p:cNvPr id="18" name="Text 15"/>
          <p:cNvSpPr/>
          <p:nvPr/>
        </p:nvSpPr>
        <p:spPr>
          <a:xfrm>
            <a:off x="7498080" y="4911566"/>
            <a:ext cx="2612708" cy="326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Appeal to Emotion</a:t>
            </a:r>
            <a:endParaRPr lang="en-US" sz="2050" dirty="0"/>
          </a:p>
        </p:txBody>
      </p:sp>
      <p:sp>
        <p:nvSpPr>
          <p:cNvPr id="19" name="Text 16"/>
          <p:cNvSpPr/>
          <p:nvPr/>
        </p:nvSpPr>
        <p:spPr>
          <a:xfrm>
            <a:off x="7498080" y="5363408"/>
            <a:ext cx="6400800" cy="334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Where appropriate, engage readers' feelings about your topic.</a:t>
            </a:r>
            <a:endParaRPr lang="en-US" sz="1600" dirty="0"/>
          </a:p>
        </p:txBody>
      </p:sp>
      <p:sp>
        <p:nvSpPr>
          <p:cNvPr id="20" name="Shape 17"/>
          <p:cNvSpPr/>
          <p:nvPr/>
        </p:nvSpPr>
        <p:spPr>
          <a:xfrm>
            <a:off x="6665357" y="6574631"/>
            <a:ext cx="626983" cy="22860"/>
          </a:xfrm>
          <a:prstGeom prst="roundRect">
            <a:avLst>
              <a:gd name="adj" fmla="val 137154"/>
            </a:avLst>
          </a:prstGeom>
          <a:solidFill>
            <a:srgbClr val="5C4E69"/>
          </a:solidFill>
          <a:ln/>
        </p:spPr>
      </p:sp>
      <p:sp>
        <p:nvSpPr>
          <p:cNvPr id="21" name="Shape 18"/>
          <p:cNvSpPr/>
          <p:nvPr/>
        </p:nvSpPr>
        <p:spPr>
          <a:xfrm>
            <a:off x="6217920" y="6350913"/>
            <a:ext cx="470297" cy="470297"/>
          </a:xfrm>
          <a:prstGeom prst="roundRect">
            <a:avLst>
              <a:gd name="adj" fmla="val 6667"/>
            </a:avLst>
          </a:prstGeom>
          <a:solidFill>
            <a:srgbClr val="433550"/>
          </a:solidFill>
          <a:ln/>
        </p:spPr>
      </p:sp>
      <p:sp>
        <p:nvSpPr>
          <p:cNvPr id="22" name="Text 19"/>
          <p:cNvSpPr/>
          <p:nvPr/>
        </p:nvSpPr>
        <p:spPr>
          <a:xfrm>
            <a:off x="6296323" y="6390144"/>
            <a:ext cx="313492" cy="3918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450"/>
              </a:lnSpc>
              <a:buNone/>
            </a:pPr>
            <a:r>
              <a:rPr lang="en-US" sz="245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4</a:t>
            </a:r>
            <a:endParaRPr lang="en-US" sz="2450" dirty="0"/>
          </a:p>
        </p:txBody>
      </p:sp>
      <p:sp>
        <p:nvSpPr>
          <p:cNvPr id="23" name="Text 20"/>
          <p:cNvSpPr/>
          <p:nvPr/>
        </p:nvSpPr>
        <p:spPr>
          <a:xfrm>
            <a:off x="7498080" y="6324719"/>
            <a:ext cx="2612708" cy="326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550"/>
              </a:lnSpc>
              <a:buNone/>
            </a:pPr>
            <a:r>
              <a:rPr lang="en-US" sz="205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End Definitively</a:t>
            </a:r>
            <a:endParaRPr lang="en-US" sz="2050" dirty="0"/>
          </a:p>
        </p:txBody>
      </p:sp>
      <p:sp>
        <p:nvSpPr>
          <p:cNvPr id="24" name="Text 21"/>
          <p:cNvSpPr/>
          <p:nvPr/>
        </p:nvSpPr>
        <p:spPr>
          <a:xfrm>
            <a:off x="7498080" y="6776561"/>
            <a:ext cx="6400800" cy="3344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0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Avoid hedging language in your final statement.</a:t>
            </a:r>
            <a:endParaRPr lang="en-US" sz="16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0308"/>
            <a:ext cx="7654171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Balancing Brevity and Depth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672715"/>
            <a:ext cx="4120753" cy="2546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502950"/>
            <a:ext cx="410896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Aim for 5-10% of Total Length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993368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For a 2,000 word essay, your conclusion should be 100-200 words.</a:t>
            </a:r>
            <a:endParaRPr lang="en-US" sz="175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704" y="2672715"/>
            <a:ext cx="4120872" cy="254686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4704" y="55030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Edit Ruthlessly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54704" y="5993487"/>
            <a:ext cx="41208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Remove any unnecessary words or repetitive phrases.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738" y="2672715"/>
            <a:ext cx="4120753" cy="254674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738" y="5502950"/>
            <a:ext cx="29754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Focus on Significance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738" y="5993368"/>
            <a:ext cx="41207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Prioritise meaning over length. Every sentence should serve a purpose.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77868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7954" y="3389947"/>
            <a:ext cx="8335089" cy="6947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50"/>
              </a:lnSpc>
              <a:buNone/>
            </a:pPr>
            <a:r>
              <a:rPr lang="en-US" sz="43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Formal vs Informal Conclusions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777954" y="4418052"/>
            <a:ext cx="13074491" cy="3203138"/>
          </a:xfrm>
          <a:prstGeom prst="roundRect">
            <a:avLst>
              <a:gd name="adj" fmla="val 1041"/>
            </a:avLst>
          </a:prstGeom>
          <a:noFill/>
          <a:ln w="7620">
            <a:solidFill>
              <a:srgbClr val="FFFFFF">
                <a:alpha val="24000"/>
              </a:srgbClr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85574" y="4425672"/>
            <a:ext cx="13057942" cy="63758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009174" y="4566642"/>
            <a:ext cx="3903821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Feature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5365194" y="4566642"/>
            <a:ext cx="3900011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Academic Conclusion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9717405" y="4566642"/>
            <a:ext cx="3903821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Business/Creative Conclusion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785574" y="5063252"/>
            <a:ext cx="13057942" cy="63758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009174" y="5204222"/>
            <a:ext cx="3903821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Tone</a:t>
            </a:r>
            <a:endParaRPr lang="en-US" sz="1750" dirty="0"/>
          </a:p>
        </p:txBody>
      </p:sp>
      <p:sp>
        <p:nvSpPr>
          <p:cNvPr id="11" name="Text 8"/>
          <p:cNvSpPr/>
          <p:nvPr/>
        </p:nvSpPr>
        <p:spPr>
          <a:xfrm>
            <a:off x="5365194" y="5204222"/>
            <a:ext cx="3900011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Objective, authoritative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9717405" y="5204222"/>
            <a:ext cx="3903821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Can be more persuasive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785574" y="5700832"/>
            <a:ext cx="13057942" cy="63758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1009174" y="5841802"/>
            <a:ext cx="3903821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Personal language</a:t>
            </a:r>
            <a:endParaRPr lang="en-US" sz="1750" dirty="0"/>
          </a:p>
        </p:txBody>
      </p:sp>
      <p:sp>
        <p:nvSpPr>
          <p:cNvPr id="15" name="Text 12"/>
          <p:cNvSpPr/>
          <p:nvPr/>
        </p:nvSpPr>
        <p:spPr>
          <a:xfrm>
            <a:off x="5365194" y="5841802"/>
            <a:ext cx="3900011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Limited use of "I"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9717405" y="5841802"/>
            <a:ext cx="3903821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More acceptable</a:t>
            </a:r>
            <a:endParaRPr lang="en-US" sz="1750" dirty="0"/>
          </a:p>
        </p:txBody>
      </p:sp>
      <p:sp>
        <p:nvSpPr>
          <p:cNvPr id="17" name="Shape 14"/>
          <p:cNvSpPr/>
          <p:nvPr/>
        </p:nvSpPr>
        <p:spPr>
          <a:xfrm>
            <a:off x="785574" y="6338411"/>
            <a:ext cx="13057942" cy="63758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1009174" y="6479381"/>
            <a:ext cx="3903821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Call to action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5365194" y="6479381"/>
            <a:ext cx="3900011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Subtle, research-focused</a:t>
            </a:r>
            <a:endParaRPr lang="en-US" sz="1750" dirty="0"/>
          </a:p>
        </p:txBody>
      </p:sp>
      <p:sp>
        <p:nvSpPr>
          <p:cNvPr id="20" name="Text 17"/>
          <p:cNvSpPr/>
          <p:nvPr/>
        </p:nvSpPr>
        <p:spPr>
          <a:xfrm>
            <a:off x="9717405" y="6479381"/>
            <a:ext cx="3903821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Often direct, action-oriented</a:t>
            </a:r>
            <a:endParaRPr lang="en-US" sz="1750" dirty="0"/>
          </a:p>
        </p:txBody>
      </p:sp>
      <p:sp>
        <p:nvSpPr>
          <p:cNvPr id="21" name="Shape 18"/>
          <p:cNvSpPr/>
          <p:nvPr/>
        </p:nvSpPr>
        <p:spPr>
          <a:xfrm>
            <a:off x="785574" y="6975991"/>
            <a:ext cx="13057942" cy="63758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1009174" y="7116961"/>
            <a:ext cx="3903821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Length</a:t>
            </a:r>
            <a:endParaRPr lang="en-US" sz="1750" dirty="0"/>
          </a:p>
        </p:txBody>
      </p:sp>
      <p:sp>
        <p:nvSpPr>
          <p:cNvPr id="23" name="Text 20"/>
          <p:cNvSpPr/>
          <p:nvPr/>
        </p:nvSpPr>
        <p:spPr>
          <a:xfrm>
            <a:off x="5365194" y="7116961"/>
            <a:ext cx="3900011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Generally longer</a:t>
            </a:r>
            <a:endParaRPr lang="en-US" sz="1750" dirty="0"/>
          </a:p>
        </p:txBody>
      </p:sp>
      <p:sp>
        <p:nvSpPr>
          <p:cNvPr id="24" name="Text 21"/>
          <p:cNvSpPr/>
          <p:nvPr/>
        </p:nvSpPr>
        <p:spPr>
          <a:xfrm>
            <a:off x="9717405" y="7116961"/>
            <a:ext cx="3903821" cy="3556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Typically concise</a:t>
            </a:r>
            <a:endParaRPr lang="en-US" sz="17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963930"/>
            <a:ext cx="6803708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Common Pitfalls to Avoid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1410" y="2272308"/>
            <a:ext cx="3120747" cy="3120747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03608" y="2272308"/>
            <a:ext cx="3120866" cy="3120866"/>
          </a:xfrm>
          <a:prstGeom prst="rect">
            <a:avLst/>
          </a:prstGeom>
        </p:spPr>
      </p:pic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5926" y="2272308"/>
            <a:ext cx="3120747" cy="3120747"/>
          </a:xfrm>
          <a:prstGeom prst="rect">
            <a:avLst/>
          </a:prstGeom>
        </p:spPr>
      </p:pic>
      <p:pic>
        <p:nvPicPr>
          <p:cNvPr id="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08124" y="2272308"/>
            <a:ext cx="3120866" cy="3120866"/>
          </a:xfrm>
          <a:prstGeom prst="rect">
            <a:avLst/>
          </a:prstGeom>
        </p:spPr>
      </p:pic>
      <p:sp>
        <p:nvSpPr>
          <p:cNvPr id="7" name="Shape 1"/>
          <p:cNvSpPr/>
          <p:nvPr/>
        </p:nvSpPr>
        <p:spPr>
          <a:xfrm>
            <a:off x="793790" y="604944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433550"/>
          </a:solidFill>
          <a:ln/>
        </p:spPr>
      </p:sp>
      <p:sp>
        <p:nvSpPr>
          <p:cNvPr id="8" name="Text 2"/>
          <p:cNvSpPr/>
          <p:nvPr/>
        </p:nvSpPr>
        <p:spPr>
          <a:xfrm>
            <a:off x="1530906" y="6049447"/>
            <a:ext cx="340054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Introducing New Evidence</a:t>
            </a:r>
            <a:endParaRPr lang="en-US" sz="2200" dirty="0"/>
          </a:p>
        </p:txBody>
      </p:sp>
      <p:sp>
        <p:nvSpPr>
          <p:cNvPr id="9" name="Text 3"/>
          <p:cNvSpPr/>
          <p:nvPr/>
        </p:nvSpPr>
        <p:spPr>
          <a:xfrm>
            <a:off x="1530906" y="6539865"/>
            <a:ext cx="345924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Save all significant evidence for the main body of your work.</a:t>
            </a:r>
            <a:endParaRPr lang="en-US" sz="1750" dirty="0"/>
          </a:p>
        </p:txBody>
      </p:sp>
      <p:sp>
        <p:nvSpPr>
          <p:cNvPr id="10" name="Shape 4"/>
          <p:cNvSpPr/>
          <p:nvPr/>
        </p:nvSpPr>
        <p:spPr>
          <a:xfrm>
            <a:off x="5216962" y="604944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433550"/>
          </a:solidFill>
          <a:ln/>
        </p:spPr>
      </p:sp>
      <p:sp>
        <p:nvSpPr>
          <p:cNvPr id="11" name="Text 5"/>
          <p:cNvSpPr/>
          <p:nvPr/>
        </p:nvSpPr>
        <p:spPr>
          <a:xfrm>
            <a:off x="5954078" y="60494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Mere Repetition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5954078" y="6539865"/>
            <a:ext cx="345924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Avoid copying sections from your introduction or body paragraphs.</a:t>
            </a:r>
            <a:endParaRPr lang="en-US" sz="1750" dirty="0"/>
          </a:p>
        </p:txBody>
      </p:sp>
      <p:sp>
        <p:nvSpPr>
          <p:cNvPr id="13" name="Shape 7"/>
          <p:cNvSpPr/>
          <p:nvPr/>
        </p:nvSpPr>
        <p:spPr>
          <a:xfrm>
            <a:off x="9640133" y="604944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433550"/>
          </a:solidFill>
          <a:ln/>
        </p:spPr>
      </p:sp>
      <p:sp>
        <p:nvSpPr>
          <p:cNvPr id="14" name="Text 8"/>
          <p:cNvSpPr/>
          <p:nvPr/>
        </p:nvSpPr>
        <p:spPr>
          <a:xfrm>
            <a:off x="10377249" y="60494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Excessive Length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0377249" y="6539865"/>
            <a:ext cx="345924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Don't let your conclusion become a second discussion section.</a:t>
            </a:r>
            <a:endParaRPr lang="en-US" sz="1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88682"/>
            <a:ext cx="708719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Language and Tone Matters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2050971"/>
            <a:ext cx="360807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100%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6666548" y="30827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Consistency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280190" y="3573185"/>
            <a:ext cx="360807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Maintain the same formal register used throughout your document.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28421" y="2050971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25%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10614898" y="30827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Word Reduction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0228421" y="3573185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Aim to use fewer words than in your introduction for impact.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8254246" y="5092779"/>
            <a:ext cx="360818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850"/>
              </a:lnSpc>
              <a:buNone/>
            </a:pPr>
            <a:r>
              <a:rPr lang="en-US" sz="585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0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8640723" y="61245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Hedging Words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8254246" y="6614993"/>
            <a:ext cx="3608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Minimize "perhaps," "possibly," and "might" in your final statements.</a:t>
            </a:r>
            <a:endParaRPr lang="en-US" sz="175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14005" y="482441"/>
            <a:ext cx="8112442" cy="5482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300"/>
              </a:lnSpc>
              <a:buNone/>
            </a:pPr>
            <a:r>
              <a:rPr lang="en-US" sz="3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Case Study: Model Academic Conclusion</a:t>
            </a:r>
            <a:endParaRPr lang="en-US" sz="3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4005" y="1381482"/>
            <a:ext cx="13402389" cy="7299365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421725" y="8711327"/>
            <a:ext cx="175379" cy="175379"/>
          </a:xfrm>
          <a:prstGeom prst="roundRect">
            <a:avLst>
              <a:gd name="adj" fmla="val 10428"/>
            </a:avLst>
          </a:prstGeom>
          <a:solidFill>
            <a:srgbClr val="68033D"/>
          </a:solidFill>
          <a:ln/>
        </p:spPr>
      </p:sp>
      <p:sp>
        <p:nvSpPr>
          <p:cNvPr id="5" name="Text 2"/>
          <p:cNvSpPr/>
          <p:nvPr/>
        </p:nvSpPr>
        <p:spPr>
          <a:xfrm>
            <a:off x="1658064" y="8711327"/>
            <a:ext cx="1514475" cy="175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3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Thesis restatement</a:t>
            </a:r>
            <a:endParaRPr lang="en-US" sz="1350" dirty="0"/>
          </a:p>
        </p:txBody>
      </p:sp>
      <p:sp>
        <p:nvSpPr>
          <p:cNvPr id="6" name="Shape 3"/>
          <p:cNvSpPr/>
          <p:nvPr/>
        </p:nvSpPr>
        <p:spPr>
          <a:xfrm>
            <a:off x="3630216" y="8711327"/>
            <a:ext cx="175379" cy="175379"/>
          </a:xfrm>
          <a:prstGeom prst="roundRect">
            <a:avLst>
              <a:gd name="adj" fmla="val 10428"/>
            </a:avLst>
          </a:prstGeom>
          <a:solidFill>
            <a:srgbClr val="B10668"/>
          </a:solidFill>
          <a:ln/>
        </p:spPr>
      </p:sp>
      <p:sp>
        <p:nvSpPr>
          <p:cNvPr id="7" name="Text 4"/>
          <p:cNvSpPr/>
          <p:nvPr/>
        </p:nvSpPr>
        <p:spPr>
          <a:xfrm>
            <a:off x="3866555" y="8711327"/>
            <a:ext cx="1711643" cy="175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3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Summary of evidence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6451402" y="8711327"/>
            <a:ext cx="175379" cy="175379"/>
          </a:xfrm>
          <a:prstGeom prst="roundRect">
            <a:avLst>
              <a:gd name="adj" fmla="val 10428"/>
            </a:avLst>
          </a:prstGeom>
          <a:solidFill>
            <a:srgbClr val="F70B92"/>
          </a:solidFill>
          <a:ln/>
        </p:spPr>
      </p:sp>
      <p:sp>
        <p:nvSpPr>
          <p:cNvPr id="9" name="Text 6"/>
          <p:cNvSpPr/>
          <p:nvPr/>
        </p:nvSpPr>
        <p:spPr>
          <a:xfrm>
            <a:off x="6687741" y="8711327"/>
            <a:ext cx="1491139" cy="175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3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Wider implications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9292947" y="8711327"/>
            <a:ext cx="175379" cy="175379"/>
          </a:xfrm>
          <a:prstGeom prst="roundRect">
            <a:avLst>
              <a:gd name="adj" fmla="val 10428"/>
            </a:avLst>
          </a:prstGeom>
          <a:solidFill>
            <a:srgbClr val="F954B3"/>
          </a:solidFill>
          <a:ln/>
        </p:spPr>
      </p:sp>
      <p:sp>
        <p:nvSpPr>
          <p:cNvPr id="11" name="Text 8"/>
          <p:cNvSpPr/>
          <p:nvPr/>
        </p:nvSpPr>
        <p:spPr>
          <a:xfrm>
            <a:off x="9529286" y="8711327"/>
            <a:ext cx="1229797" cy="175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3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Future research</a:t>
            </a:r>
            <a:endParaRPr lang="en-US" sz="1350" dirty="0"/>
          </a:p>
        </p:txBody>
      </p:sp>
      <p:sp>
        <p:nvSpPr>
          <p:cNvPr id="12" name="Shape 9"/>
          <p:cNvSpPr/>
          <p:nvPr/>
        </p:nvSpPr>
        <p:spPr>
          <a:xfrm>
            <a:off x="11457742" y="8711327"/>
            <a:ext cx="175379" cy="175379"/>
          </a:xfrm>
          <a:prstGeom prst="roundRect">
            <a:avLst>
              <a:gd name="adj" fmla="val 10428"/>
            </a:avLst>
          </a:prstGeom>
          <a:solidFill>
            <a:srgbClr val="FC9DD3"/>
          </a:solidFill>
          <a:ln/>
        </p:spPr>
      </p:sp>
      <p:sp>
        <p:nvSpPr>
          <p:cNvPr id="13" name="Text 10"/>
          <p:cNvSpPr/>
          <p:nvPr/>
        </p:nvSpPr>
        <p:spPr>
          <a:xfrm>
            <a:off x="11694081" y="8711327"/>
            <a:ext cx="1428869" cy="1753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350"/>
              </a:lnSpc>
              <a:buNone/>
            </a:pPr>
            <a:r>
              <a:rPr lang="en-US" sz="13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Closing statement</a:t>
            </a:r>
            <a:endParaRPr lang="en-US" sz="135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83650"/>
            <a:ext cx="1077253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Case Study: Business Report Conclusion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887742"/>
            <a:ext cx="6244709" cy="350305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99521" y="285940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Key Features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599521" y="3440549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Action-oriented recommendations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599521" y="3882747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Clear fiscal implications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599521" y="4324945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Timeline for implementation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599521" y="4767143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Measurable outcomes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7599521" y="5209342"/>
            <a:ext cx="62447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Executive summary style</a:t>
            </a:r>
            <a:endParaRPr lang="en-US" sz="175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868561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Practical Exercise</a:t>
            </a:r>
            <a:endParaRPr lang="en-US" sz="44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0190" y="1917502"/>
            <a:ext cx="1134070" cy="136088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754422" y="214431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Draft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7754422" y="2634734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Write a conclusion for your current project.</a:t>
            </a:r>
            <a:endParaRPr lang="en-US" sz="17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0190" y="3278386"/>
            <a:ext cx="1134070" cy="136088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7754422" y="350520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Swap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7754422" y="3995618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Exchange with a peer for feedback.</a:t>
            </a:r>
            <a:endParaRPr lang="en-US" sz="17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4639270"/>
            <a:ext cx="1134070" cy="136088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754422" y="48660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Review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7754422" y="5356503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Use the checklist to evaluate strengths and weaknesses.</a:t>
            </a:r>
            <a:endParaRPr lang="en-US" sz="17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0190" y="6000155"/>
            <a:ext cx="1134070" cy="1360884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7754422" y="622696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Revise</a:t>
            </a:r>
            <a:endParaRPr lang="en-US" sz="2200" dirty="0"/>
          </a:p>
        </p:txBody>
      </p:sp>
      <p:sp>
        <p:nvSpPr>
          <p:cNvPr id="15" name="Text 8"/>
          <p:cNvSpPr/>
          <p:nvPr/>
        </p:nvSpPr>
        <p:spPr>
          <a:xfrm>
            <a:off x="7754422" y="6717387"/>
            <a:ext cx="608218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Implement changes based on feedback received.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2539960"/>
            <a:ext cx="623673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Why Conclusions Matter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815715"/>
            <a:ext cx="354222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Consolidate Your Argument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4396859"/>
            <a:ext cx="6244709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 strong conclusion ties together your research and reinforces your main points. It creates coherence across your entire document.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815715"/>
            <a:ext cx="368391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Create Lasting Impressions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4396859"/>
            <a:ext cx="62447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The conclusion is your final opportunity to influence your reader. It shapes how your work will be remembered.</a:t>
            </a:r>
            <a:endParaRPr lang="en-US" sz="175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28462"/>
            <a:ext cx="6236732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Summary and Final Tips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190869"/>
            <a:ext cx="4120753" cy="254674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502110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Structure Checklist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5511522"/>
            <a:ext cx="41207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Restate thesis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793790" y="5953720"/>
            <a:ext cx="41207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Summarise key points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793790" y="6395918"/>
            <a:ext cx="41207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State implications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793790" y="6838117"/>
            <a:ext cx="41207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End memorably</a:t>
            </a:r>
            <a:endParaRPr lang="en-US" sz="17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4704" y="2190869"/>
            <a:ext cx="4120872" cy="254686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254704" y="502122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Review Questions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5254704" y="5511641"/>
            <a:ext cx="41208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Does it provide closure?</a:t>
            </a:r>
            <a:endParaRPr lang="en-US" sz="1750" dirty="0"/>
          </a:p>
        </p:txBody>
      </p:sp>
      <p:sp>
        <p:nvSpPr>
          <p:cNvPr id="12" name="Text 8"/>
          <p:cNvSpPr/>
          <p:nvPr/>
        </p:nvSpPr>
        <p:spPr>
          <a:xfrm>
            <a:off x="5254704" y="5953839"/>
            <a:ext cx="41208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Is it consistent with the introduction?</a:t>
            </a:r>
            <a:endParaRPr lang="en-US" sz="1750" dirty="0"/>
          </a:p>
        </p:txBody>
      </p:sp>
      <p:sp>
        <p:nvSpPr>
          <p:cNvPr id="13" name="Text 9"/>
          <p:cNvSpPr/>
          <p:nvPr/>
        </p:nvSpPr>
        <p:spPr>
          <a:xfrm>
            <a:off x="5254704" y="6758940"/>
            <a:ext cx="41208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Does it avoid new evidence?</a:t>
            </a:r>
            <a:endParaRPr lang="en-US" sz="1750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15738" y="2190869"/>
            <a:ext cx="4120753" cy="2546747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9715738" y="502110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Polish Tips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9715738" y="5511522"/>
            <a:ext cx="41207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Read aloud to check flow</a:t>
            </a:r>
            <a:endParaRPr lang="en-US" sz="1750" dirty="0"/>
          </a:p>
        </p:txBody>
      </p:sp>
      <p:sp>
        <p:nvSpPr>
          <p:cNvPr id="17" name="Text 12"/>
          <p:cNvSpPr/>
          <p:nvPr/>
        </p:nvSpPr>
        <p:spPr>
          <a:xfrm>
            <a:off x="9715738" y="5953720"/>
            <a:ext cx="41207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Remove redundant phrases</a:t>
            </a:r>
            <a:endParaRPr lang="en-US" sz="1750" dirty="0"/>
          </a:p>
        </p:txBody>
      </p:sp>
      <p:sp>
        <p:nvSpPr>
          <p:cNvPr id="18" name="Text 13"/>
          <p:cNvSpPr/>
          <p:nvPr/>
        </p:nvSpPr>
        <p:spPr>
          <a:xfrm>
            <a:off x="9715738" y="6395918"/>
            <a:ext cx="41207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Ensure proper transitions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3523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4090749"/>
            <a:ext cx="793765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Key Purposes of a Conclusion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539484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433550"/>
          </a:solidFill>
          <a:ln/>
        </p:spPr>
      </p:sp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860" y="5437346"/>
            <a:ext cx="340162" cy="425291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30906" y="5394841"/>
            <a:ext cx="29754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Summarise Main Points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30906" y="5885259"/>
            <a:ext cx="345924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Remind readers of your key arguments without simply repeating them verbatim.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5216962" y="539484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433550"/>
          </a:solidFill>
          <a:ln/>
        </p:spPr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2032" y="5437346"/>
            <a:ext cx="340162" cy="42529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954078" y="53948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Reinforce Thesis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5954078" y="5885259"/>
            <a:ext cx="345924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Reaffirm your central argument with the benefit of the evidence presented.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9640133" y="539484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433550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5204" y="5437346"/>
            <a:ext cx="340162" cy="425291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377249" y="539484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Provide Closure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0377249" y="5885259"/>
            <a:ext cx="345924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Give readers a sense of completion and resolution to your discussion.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16499"/>
            <a:ext cx="963858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Standard Structure of a Conclusion</a:t>
            </a:r>
            <a:endParaRPr lang="en-US" sz="445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78348" y="2678906"/>
            <a:ext cx="2152055" cy="1306949"/>
          </a:xfrm>
          <a:prstGeom prst="rect">
            <a:avLst/>
          </a:prstGeom>
        </p:spPr>
      </p:pic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94892" y="3294936"/>
            <a:ext cx="318968" cy="39862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5357217" y="2905720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Final Thought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357217" y="3396139"/>
            <a:ext cx="550104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Leave readers with something meaningful to consider</a:t>
            </a: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5187077" y="3998952"/>
            <a:ext cx="8592860" cy="15240"/>
          </a:xfrm>
          <a:prstGeom prst="roundRect">
            <a:avLst>
              <a:gd name="adj" fmla="val 223256"/>
            </a:avLst>
          </a:prstGeom>
          <a:solidFill>
            <a:srgbClr val="5C4E69"/>
          </a:solidFill>
          <a:ln/>
        </p:spPr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2381" y="4042529"/>
            <a:ext cx="4304109" cy="1306949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892" y="4496633"/>
            <a:ext cx="318968" cy="398621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33304" y="426934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Restate Thesis</a:t>
            </a:r>
            <a:endParaRPr lang="en-US" sz="2200" dirty="0"/>
          </a:p>
        </p:txBody>
      </p:sp>
      <p:sp>
        <p:nvSpPr>
          <p:cNvPr id="11" name="Text 5"/>
          <p:cNvSpPr/>
          <p:nvPr/>
        </p:nvSpPr>
        <p:spPr>
          <a:xfrm>
            <a:off x="6433304" y="4759762"/>
            <a:ext cx="454056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Revisit main argument with new perspective</a:t>
            </a:r>
            <a:endParaRPr lang="en-US" sz="1750" dirty="0"/>
          </a:p>
        </p:txBody>
      </p:sp>
      <p:sp>
        <p:nvSpPr>
          <p:cNvPr id="12" name="Shape 6"/>
          <p:cNvSpPr/>
          <p:nvPr/>
        </p:nvSpPr>
        <p:spPr>
          <a:xfrm>
            <a:off x="6263164" y="5362575"/>
            <a:ext cx="7516773" cy="15240"/>
          </a:xfrm>
          <a:prstGeom prst="roundRect">
            <a:avLst>
              <a:gd name="adj" fmla="val 223256"/>
            </a:avLst>
          </a:prstGeom>
          <a:solidFill>
            <a:srgbClr val="5C4E69"/>
          </a:solidFill>
          <a:ln/>
        </p:spPr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94" y="5406152"/>
            <a:ext cx="6456164" cy="1306949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4773" y="5860256"/>
            <a:ext cx="318968" cy="398621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7509272" y="56329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Recap Arguments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509272" y="6123384"/>
            <a:ext cx="416647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Briefly synthesise main points discussed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085493"/>
            <a:ext cx="737068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Approaches to Organisation</a:t>
            </a:r>
            <a:endParaRPr lang="en-US" sz="4450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90" y="2134433"/>
            <a:ext cx="1134070" cy="166985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268022" y="23612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Deductive Approach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2268022" y="2851666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Begin with general statement, narrow to specific implications. Mirrors traditional essay structure.</a:t>
            </a:r>
            <a:endParaRPr lang="en-US" sz="1750" dirty="0"/>
          </a:p>
        </p:txBody>
      </p:sp>
      <p:pic>
        <p:nvPicPr>
          <p:cNvPr id="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804285"/>
            <a:ext cx="1134070" cy="166985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268022" y="403109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Synthesis Approach</a:t>
            </a:r>
            <a:endParaRPr lang="en-US" sz="2200" dirty="0"/>
          </a:p>
        </p:txBody>
      </p:sp>
      <p:sp>
        <p:nvSpPr>
          <p:cNvPr id="9" name="Text 4"/>
          <p:cNvSpPr/>
          <p:nvPr/>
        </p:nvSpPr>
        <p:spPr>
          <a:xfrm>
            <a:off x="2268022" y="4521517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Weave together key themes to show relationships. Highlights connections between ideas.</a:t>
            </a:r>
            <a:endParaRPr lang="en-US" sz="1750" dirty="0"/>
          </a:p>
        </p:txBody>
      </p:sp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5474137"/>
            <a:ext cx="1134070" cy="166985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268022" y="5700951"/>
            <a:ext cx="340054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Forward-Looking Approach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2268022" y="6191369"/>
            <a:ext cx="608218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Emphasise future implications or research directions. Ideal for proposals and research papers.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25773"/>
            <a:ext cx="708719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Step-by-Step Construction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474714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433550"/>
          </a:solidFill>
          <a:ln/>
        </p:spPr>
      </p:sp>
      <p:sp>
        <p:nvSpPr>
          <p:cNvPr id="5" name="Text 2"/>
          <p:cNvSpPr/>
          <p:nvPr/>
        </p:nvSpPr>
        <p:spPr>
          <a:xfrm>
            <a:off x="1303973" y="2474714"/>
            <a:ext cx="311717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Outline Main Takeaways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2965133"/>
            <a:ext cx="704623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Identify 2-3 key points from your document. Be selective about what truly matters.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3917752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433550"/>
          </a:solidFill>
          <a:ln/>
        </p:spPr>
      </p:sp>
      <p:sp>
        <p:nvSpPr>
          <p:cNvPr id="8" name="Text 5"/>
          <p:cNvSpPr/>
          <p:nvPr/>
        </p:nvSpPr>
        <p:spPr>
          <a:xfrm>
            <a:off x="1644134" y="3917752"/>
            <a:ext cx="354222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Link Back to Introduction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4408170"/>
            <a:ext cx="670607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Create symmetry by referencing your opening statements. This creates a sense of completion.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5360789"/>
            <a:ext cx="170021" cy="1216223"/>
          </a:xfrm>
          <a:prstGeom prst="roundRect">
            <a:avLst>
              <a:gd name="adj" fmla="val 20012"/>
            </a:avLst>
          </a:prstGeom>
          <a:solidFill>
            <a:srgbClr val="433550"/>
          </a:solidFill>
          <a:ln/>
        </p:spPr>
      </p:sp>
      <p:sp>
        <p:nvSpPr>
          <p:cNvPr id="11" name="Text 8"/>
          <p:cNvSpPr/>
          <p:nvPr/>
        </p:nvSpPr>
        <p:spPr>
          <a:xfrm>
            <a:off x="1984415" y="536078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Suggest Implications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84415" y="5851208"/>
            <a:ext cx="63657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Indicate the significance of your findings. Point to potential applications or future research.</a:t>
            </a:r>
            <a:endParaRPr lang="en-US" sz="17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31188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Effective Opening Phrases for Conclusions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688908"/>
            <a:ext cx="3664863" cy="2191345"/>
          </a:xfrm>
          <a:prstGeom prst="roundRect">
            <a:avLst>
              <a:gd name="adj" fmla="val 1553"/>
            </a:avLst>
          </a:prstGeom>
          <a:solidFill>
            <a:srgbClr val="433550"/>
          </a:solidFill>
          <a:ln/>
        </p:spPr>
      </p:sp>
      <p:sp>
        <p:nvSpPr>
          <p:cNvPr id="5" name="Text 2"/>
          <p:cNvSpPr/>
          <p:nvPr/>
        </p:nvSpPr>
        <p:spPr>
          <a:xfrm>
            <a:off x="1020604" y="291572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Summative Phrases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020604" y="3406140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In summary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1020604" y="3848338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To conclude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020604" y="4290536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In closing</a:t>
            </a:r>
            <a:endParaRPr lang="en-US" sz="1750" dirty="0"/>
          </a:p>
        </p:txBody>
      </p:sp>
      <p:sp>
        <p:nvSpPr>
          <p:cNvPr id="9" name="Shape 6"/>
          <p:cNvSpPr/>
          <p:nvPr/>
        </p:nvSpPr>
        <p:spPr>
          <a:xfrm>
            <a:off x="4685467" y="2688908"/>
            <a:ext cx="3664863" cy="2191345"/>
          </a:xfrm>
          <a:prstGeom prst="roundRect">
            <a:avLst>
              <a:gd name="adj" fmla="val 1553"/>
            </a:avLst>
          </a:prstGeom>
          <a:solidFill>
            <a:srgbClr val="433550"/>
          </a:solidFill>
          <a:ln/>
        </p:spPr>
      </p:sp>
      <p:sp>
        <p:nvSpPr>
          <p:cNvPr id="10" name="Text 7"/>
          <p:cNvSpPr/>
          <p:nvPr/>
        </p:nvSpPr>
        <p:spPr>
          <a:xfrm>
            <a:off x="4912281" y="291572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Reflective Phrases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4912281" y="3406140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Upon reflection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4912281" y="3848338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Looking back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4912281" y="4290536"/>
            <a:ext cx="3211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In retrospect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793790" y="5107067"/>
            <a:ext cx="7556421" cy="2191345"/>
          </a:xfrm>
          <a:prstGeom prst="roundRect">
            <a:avLst>
              <a:gd name="adj" fmla="val 1553"/>
            </a:avLst>
          </a:prstGeom>
          <a:solidFill>
            <a:srgbClr val="433550"/>
          </a:solidFill>
          <a:ln/>
        </p:spPr>
      </p:sp>
      <p:sp>
        <p:nvSpPr>
          <p:cNvPr id="15" name="Text 12"/>
          <p:cNvSpPr/>
          <p:nvPr/>
        </p:nvSpPr>
        <p:spPr>
          <a:xfrm>
            <a:off x="1020604" y="533388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Emphatic Phrases</a:t>
            </a:r>
            <a:endParaRPr lang="en-US" sz="2200" dirty="0"/>
          </a:p>
        </p:txBody>
      </p:sp>
      <p:sp>
        <p:nvSpPr>
          <p:cNvPr id="16" name="Text 13"/>
          <p:cNvSpPr/>
          <p:nvPr/>
        </p:nvSpPr>
        <p:spPr>
          <a:xfrm>
            <a:off x="1020604" y="5824299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Importantly</a:t>
            </a:r>
            <a:endParaRPr lang="en-US" sz="1750" dirty="0"/>
          </a:p>
        </p:txBody>
      </p:sp>
      <p:sp>
        <p:nvSpPr>
          <p:cNvPr id="17" name="Text 14"/>
          <p:cNvSpPr/>
          <p:nvPr/>
        </p:nvSpPr>
        <p:spPr>
          <a:xfrm>
            <a:off x="1020604" y="6266497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Ultimately</a:t>
            </a:r>
            <a:endParaRPr lang="en-US" sz="1750" dirty="0"/>
          </a:p>
        </p:txBody>
      </p:sp>
      <p:sp>
        <p:nvSpPr>
          <p:cNvPr id="18" name="Text 15"/>
          <p:cNvSpPr/>
          <p:nvPr/>
        </p:nvSpPr>
        <p:spPr>
          <a:xfrm>
            <a:off x="1020604" y="6708696"/>
            <a:ext cx="710279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Above all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850463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Summarising without Repetition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9522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Paraphrase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442692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Restate ideas in fresh language</a:t>
            </a:r>
            <a:endParaRPr lang="en-US" sz="1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95227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Condense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442692"/>
            <a:ext cx="3898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Distill complex points to essentials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223391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Connect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713809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Show relationships between arguments</a:t>
            </a:r>
            <a:endParaRPr lang="en-US" sz="17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40484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Interpret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95261"/>
            <a:ext cx="389870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Add insight to factual statements</a:t>
            </a:r>
            <a:endParaRPr lang="en-US" sz="175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59825"/>
            <a:ext cx="907161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F94CAF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Reinforcing the Thesis Statement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622233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433550"/>
          </a:solidFill>
          <a:ln/>
        </p:spPr>
      </p:sp>
      <p:sp>
        <p:nvSpPr>
          <p:cNvPr id="4" name="Text 2"/>
          <p:cNvSpPr/>
          <p:nvPr/>
        </p:nvSpPr>
        <p:spPr>
          <a:xfrm>
            <a:off x="1721167" y="3076337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25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1</a:t>
            </a:r>
            <a:endParaRPr lang="en-US" sz="2500" dirty="0"/>
          </a:p>
        </p:txBody>
      </p:sp>
      <p:sp>
        <p:nvSpPr>
          <p:cNvPr id="5" name="Text 3"/>
          <p:cNvSpPr/>
          <p:nvPr/>
        </p:nvSpPr>
        <p:spPr>
          <a:xfrm>
            <a:off x="3194328" y="284904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Add New Perspective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194328" y="3339465"/>
            <a:ext cx="556379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Illuminate your thesis with insights from your analysis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3080861" y="3913942"/>
            <a:ext cx="10642402" cy="15240"/>
          </a:xfrm>
          <a:prstGeom prst="roundRect">
            <a:avLst>
              <a:gd name="adj" fmla="val 223256"/>
            </a:avLst>
          </a:prstGeom>
          <a:solidFill>
            <a:srgbClr val="5C4E69"/>
          </a:solidFill>
          <a:ln/>
        </p:spPr>
      </p:sp>
      <p:sp>
        <p:nvSpPr>
          <p:cNvPr id="8" name="Shape 6"/>
          <p:cNvSpPr/>
          <p:nvPr/>
        </p:nvSpPr>
        <p:spPr>
          <a:xfrm>
            <a:off x="793790" y="4042529"/>
            <a:ext cx="4347567" cy="1306949"/>
          </a:xfrm>
          <a:prstGeom prst="roundRect">
            <a:avLst>
              <a:gd name="adj" fmla="val 2603"/>
            </a:avLst>
          </a:prstGeom>
          <a:solidFill>
            <a:srgbClr val="433550"/>
          </a:solidFill>
          <a:ln/>
        </p:spPr>
      </p:sp>
      <p:sp>
        <p:nvSpPr>
          <p:cNvPr id="9" name="Text 7"/>
          <p:cNvSpPr/>
          <p:nvPr/>
        </p:nvSpPr>
        <p:spPr>
          <a:xfrm>
            <a:off x="2808089" y="4496633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25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2</a:t>
            </a:r>
            <a:endParaRPr lang="en-US" sz="2500" dirty="0"/>
          </a:p>
        </p:txBody>
      </p:sp>
      <p:sp>
        <p:nvSpPr>
          <p:cNvPr id="10" name="Text 8"/>
          <p:cNvSpPr/>
          <p:nvPr/>
        </p:nvSpPr>
        <p:spPr>
          <a:xfrm>
            <a:off x="5368171" y="4269343"/>
            <a:ext cx="29754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Support with Evidence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368171" y="4759762"/>
            <a:ext cx="524494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Reference key findings that validate your argument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5254704" y="5334238"/>
            <a:ext cx="8468558" cy="15240"/>
          </a:xfrm>
          <a:prstGeom prst="roundRect">
            <a:avLst>
              <a:gd name="adj" fmla="val 223256"/>
            </a:avLst>
          </a:prstGeom>
          <a:solidFill>
            <a:srgbClr val="5C4E69"/>
          </a:solidFill>
          <a:ln/>
        </p:spPr>
      </p:sp>
      <p:sp>
        <p:nvSpPr>
          <p:cNvPr id="13" name="Shape 11"/>
          <p:cNvSpPr/>
          <p:nvPr/>
        </p:nvSpPr>
        <p:spPr>
          <a:xfrm>
            <a:off x="793790" y="5462826"/>
            <a:ext cx="6521410" cy="1306949"/>
          </a:xfrm>
          <a:prstGeom prst="roundRect">
            <a:avLst>
              <a:gd name="adj" fmla="val 2603"/>
            </a:avLst>
          </a:prstGeom>
          <a:solidFill>
            <a:srgbClr val="433550"/>
          </a:solidFill>
          <a:ln/>
        </p:spPr>
      </p:sp>
      <p:sp>
        <p:nvSpPr>
          <p:cNvPr id="14" name="Text 12"/>
          <p:cNvSpPr/>
          <p:nvPr/>
        </p:nvSpPr>
        <p:spPr>
          <a:xfrm>
            <a:off x="3895011" y="5916930"/>
            <a:ext cx="318968" cy="3986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4000"/>
              </a:lnSpc>
              <a:buNone/>
            </a:pPr>
            <a:r>
              <a:rPr lang="en-US" sz="25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3</a:t>
            </a:r>
            <a:endParaRPr lang="en-US" sz="2500" dirty="0"/>
          </a:p>
        </p:txBody>
      </p:sp>
      <p:sp>
        <p:nvSpPr>
          <p:cNvPr id="15" name="Text 13"/>
          <p:cNvSpPr/>
          <p:nvPr/>
        </p:nvSpPr>
        <p:spPr>
          <a:xfrm>
            <a:off x="7542014" y="5689640"/>
            <a:ext cx="297549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DAD1E6"/>
                </a:solidFill>
                <a:latin typeface="Inconsolata Bold" pitchFamily="34" charset="0"/>
                <a:ea typeface="Inconsolata Bold" pitchFamily="34" charset="-122"/>
                <a:cs typeface="Inconsolata Bold" pitchFamily="34" charset="-120"/>
              </a:rPr>
              <a:t>Reframe Your Position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7542014" y="6180058"/>
            <a:ext cx="506991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DAD1E6"/>
                </a:solidFill>
                <a:latin typeface="Fira Sans" pitchFamily="34" charset="0"/>
                <a:ea typeface="Fira Sans" pitchFamily="34" charset="-122"/>
                <a:cs typeface="Fira Sans" pitchFamily="34" charset="-120"/>
              </a:rPr>
              <a:t>Present your thesis in light of discussed evidence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2025-04-18T18:28:12Z</dcterms:created>
  <dcterms:modified xsi:type="dcterms:W3CDTF">2025-04-18T18:28:12Z</dcterms:modified>
</cp:coreProperties>
</file>