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Inconsolata"/>
      <p:regular r:id="rId27"/>
    </p:embeddedFont>
    <p:embeddedFont>
      <p:font typeface="Inconsolata"/>
      <p:regular r:id="rId28"/>
    </p:embeddedFont>
    <p:embeddedFont>
      <p:font typeface="Fira Sans"/>
      <p:regular r:id="rId29"/>
    </p:embeddedFont>
    <p:embeddedFont>
      <p:font typeface="Fira Sans"/>
      <p:regular r:id="rId30"/>
    </p:embeddedFont>
    <p:embeddedFont>
      <p:font typeface="Fira Sans"/>
      <p:regular r:id="rId31"/>
    </p:embeddedFont>
    <p:embeddedFont>
      <p:font typeface="Fira Sans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slideLayout" Target="../slideLayouts/slideLayout16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slideLayout" Target="../slideLayouts/slideLayout20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21.xml"/><Relationship Id="rId5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slideLayout" Target="../slideLayouts/slideLayout9.xml"/><Relationship Id="rId10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7511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Structure and Organisation of the Conclusion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63283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Master the art of effective conclusions in your writing. This presentation explores strategies for crafting powerful closing arguments in academic and professional contexts.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97669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Learn how to leave lasting impressions on your readers through properly structured conclusions.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597455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982176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56440" y="5957649"/>
            <a:ext cx="184225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by Djazia CHIB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Synthesising Key Ideas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Identify Connections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Look for relationships between different arguments.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15633" y="3353991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Highlight Patterns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Note recurring themes or contradictions in your analysis.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75201" y="3353991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Show Progression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Demonstrate how ideas build upon each other.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75201" y="5613559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Create Unity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Present a cohesive picture from diverse elements.</a:t>
            </a:r>
            <a:endParaRPr lang="en-US" sz="17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015633" y="5613559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4</a:t>
            </a:r>
            <a:endParaRPr lang="en-US" sz="2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126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Offering Insights and Implications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70998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26703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Broader Context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587579" y="3160752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Connect your findings to larger social, theoretical or historical contexts.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60664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4566999"/>
            <a:ext cx="31171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Practical Applications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587579" y="5057418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Suggest how your findings might be applied in real-world situations.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503313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87579" y="6463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Future Research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587579" y="6954083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Identify questions that remain or new areas worth exploring.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7920" y="909637"/>
            <a:ext cx="6008132" cy="65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Creating Lasting Impact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453068" y="1876306"/>
            <a:ext cx="22860" cy="5443657"/>
          </a:xfrm>
          <a:prstGeom prst="roundRect">
            <a:avLst>
              <a:gd name="adj" fmla="val 137154"/>
            </a:avLst>
          </a:prstGeom>
          <a:solidFill>
            <a:srgbClr val="5C4E69"/>
          </a:solidFill>
          <a:ln/>
        </p:spPr>
      </p:sp>
      <p:sp>
        <p:nvSpPr>
          <p:cNvPr id="5" name="Shape 2"/>
          <p:cNvSpPr/>
          <p:nvPr/>
        </p:nvSpPr>
        <p:spPr>
          <a:xfrm>
            <a:off x="6665357" y="2335173"/>
            <a:ext cx="626983" cy="22860"/>
          </a:xfrm>
          <a:prstGeom prst="roundRect">
            <a:avLst>
              <a:gd name="adj" fmla="val 137154"/>
            </a:avLst>
          </a:prstGeom>
          <a:solidFill>
            <a:srgbClr val="5C4E69"/>
          </a:solidFill>
          <a:ln/>
        </p:spPr>
      </p:sp>
      <p:sp>
        <p:nvSpPr>
          <p:cNvPr id="6" name="Shape 3"/>
          <p:cNvSpPr/>
          <p:nvPr/>
        </p:nvSpPr>
        <p:spPr>
          <a:xfrm>
            <a:off x="6217920" y="2111454"/>
            <a:ext cx="470297" cy="470297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7" name="Text 4"/>
          <p:cNvSpPr/>
          <p:nvPr/>
        </p:nvSpPr>
        <p:spPr>
          <a:xfrm>
            <a:off x="6296323" y="2150685"/>
            <a:ext cx="313492" cy="391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498080" y="2085261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Build Momentum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498080" y="2537103"/>
            <a:ext cx="6400800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Structure sentences to increase intensity toward your final point.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665357" y="3748326"/>
            <a:ext cx="626983" cy="22860"/>
          </a:xfrm>
          <a:prstGeom prst="roundRect">
            <a:avLst>
              <a:gd name="adj" fmla="val 137154"/>
            </a:avLst>
          </a:prstGeom>
          <a:solidFill>
            <a:srgbClr val="5C4E69"/>
          </a:solidFill>
          <a:ln/>
        </p:spPr>
      </p:sp>
      <p:sp>
        <p:nvSpPr>
          <p:cNvPr id="11" name="Shape 8"/>
          <p:cNvSpPr/>
          <p:nvPr/>
        </p:nvSpPr>
        <p:spPr>
          <a:xfrm>
            <a:off x="6217920" y="3524607"/>
            <a:ext cx="470297" cy="470297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12" name="Text 9"/>
          <p:cNvSpPr/>
          <p:nvPr/>
        </p:nvSpPr>
        <p:spPr>
          <a:xfrm>
            <a:off x="6296323" y="3563838"/>
            <a:ext cx="313492" cy="391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498080" y="3498413"/>
            <a:ext cx="2741652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Use Powerful Language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498080" y="3950256"/>
            <a:ext cx="6400800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Select precise, evocative words for your closing sentences.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665357" y="5161478"/>
            <a:ext cx="626983" cy="22860"/>
          </a:xfrm>
          <a:prstGeom prst="roundRect">
            <a:avLst>
              <a:gd name="adj" fmla="val 137154"/>
            </a:avLst>
          </a:prstGeom>
          <a:solidFill>
            <a:srgbClr val="5C4E69"/>
          </a:solidFill>
          <a:ln/>
        </p:spPr>
      </p:sp>
      <p:sp>
        <p:nvSpPr>
          <p:cNvPr id="16" name="Shape 13"/>
          <p:cNvSpPr/>
          <p:nvPr/>
        </p:nvSpPr>
        <p:spPr>
          <a:xfrm>
            <a:off x="6217920" y="4937760"/>
            <a:ext cx="470297" cy="470297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17" name="Text 14"/>
          <p:cNvSpPr/>
          <p:nvPr/>
        </p:nvSpPr>
        <p:spPr>
          <a:xfrm>
            <a:off x="6296323" y="4976991"/>
            <a:ext cx="313492" cy="391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498080" y="4911566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Appeal to Emotion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498080" y="5363408"/>
            <a:ext cx="6400800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Where appropriate, engage readers' feelings about your topic.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665357" y="6574631"/>
            <a:ext cx="626983" cy="22860"/>
          </a:xfrm>
          <a:prstGeom prst="roundRect">
            <a:avLst>
              <a:gd name="adj" fmla="val 137154"/>
            </a:avLst>
          </a:prstGeom>
          <a:solidFill>
            <a:srgbClr val="5C4E69"/>
          </a:solidFill>
          <a:ln/>
        </p:spPr>
      </p:sp>
      <p:sp>
        <p:nvSpPr>
          <p:cNvPr id="21" name="Shape 18"/>
          <p:cNvSpPr/>
          <p:nvPr/>
        </p:nvSpPr>
        <p:spPr>
          <a:xfrm>
            <a:off x="6217920" y="6350913"/>
            <a:ext cx="470297" cy="470297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22" name="Text 19"/>
          <p:cNvSpPr/>
          <p:nvPr/>
        </p:nvSpPr>
        <p:spPr>
          <a:xfrm>
            <a:off x="6296323" y="6390144"/>
            <a:ext cx="313492" cy="391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4</a:t>
            </a:r>
            <a:endParaRPr lang="en-US" sz="2450" dirty="0"/>
          </a:p>
        </p:txBody>
      </p:sp>
      <p:sp>
        <p:nvSpPr>
          <p:cNvPr id="23" name="Text 20"/>
          <p:cNvSpPr/>
          <p:nvPr/>
        </p:nvSpPr>
        <p:spPr>
          <a:xfrm>
            <a:off x="7498080" y="6324719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End Definitively</a:t>
            </a:r>
            <a:endParaRPr lang="en-US" sz="2050" dirty="0"/>
          </a:p>
        </p:txBody>
      </p:sp>
      <p:sp>
        <p:nvSpPr>
          <p:cNvPr id="24" name="Text 21"/>
          <p:cNvSpPr/>
          <p:nvPr/>
        </p:nvSpPr>
        <p:spPr>
          <a:xfrm>
            <a:off x="7498080" y="6776561"/>
            <a:ext cx="6400800" cy="33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Avoid hedging language in your final statement.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0308"/>
            <a:ext cx="76541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Balancing Brevity and Depth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7271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02950"/>
            <a:ext cx="41089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Aim for 5-10% of Total Length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For a 2,000 word essay, your conclusion should be 100-200 words.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672715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03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Edit Ruthlessly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93487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Remove any unnecessary words or repetitive phrases.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67271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02950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Focus on Significance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Prioritise meaning over length. Every sentence should serve a purpose.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786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7954" y="3389947"/>
            <a:ext cx="8335089" cy="694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Formal vs Informal Conclusions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77954" y="4418052"/>
            <a:ext cx="13074491" cy="3203138"/>
          </a:xfrm>
          <a:prstGeom prst="roundRect">
            <a:avLst>
              <a:gd name="adj" fmla="val 1041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5574" y="4425672"/>
            <a:ext cx="13057942" cy="63758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09174" y="4566642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Feature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365194" y="4566642"/>
            <a:ext cx="390001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Academic Conclusion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717405" y="4566642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Business/Creative Conclusion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85574" y="5063252"/>
            <a:ext cx="13057942" cy="63758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09174" y="5204222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Tone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5365194" y="5204222"/>
            <a:ext cx="390001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Objective, authoritative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717405" y="5204222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Can be more persuasive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85574" y="5700832"/>
            <a:ext cx="13057942" cy="63758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09174" y="5841802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Personal language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5365194" y="5841802"/>
            <a:ext cx="390001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Limited use of "I"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9717405" y="5841802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More acceptable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785574" y="6338411"/>
            <a:ext cx="13057942" cy="63758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09174" y="6479381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Call to action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5365194" y="6479381"/>
            <a:ext cx="390001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Subtle, research-focused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9717405" y="6479381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Often direct, action-oriented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785574" y="6975991"/>
            <a:ext cx="13057942" cy="63758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009174" y="7116961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Length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5365194" y="7116961"/>
            <a:ext cx="390001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Generally longer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9717405" y="7116961"/>
            <a:ext cx="3903821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Typically concise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3930"/>
            <a:ext cx="6803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Common Pitfalls to Avoid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272308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272308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272308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272308"/>
            <a:ext cx="3120866" cy="3120866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793790" y="604944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8" name="Text 2"/>
          <p:cNvSpPr/>
          <p:nvPr/>
        </p:nvSpPr>
        <p:spPr>
          <a:xfrm>
            <a:off x="1530906" y="6049447"/>
            <a:ext cx="3400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Introducing New Evidence</a:t>
            </a:r>
            <a:endParaRPr lang="en-US" sz="2200" dirty="0"/>
          </a:p>
        </p:txBody>
      </p:sp>
      <p:sp>
        <p:nvSpPr>
          <p:cNvPr id="9" name="Text 3"/>
          <p:cNvSpPr/>
          <p:nvPr/>
        </p:nvSpPr>
        <p:spPr>
          <a:xfrm>
            <a:off x="1530906" y="6539865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Save all significant evidence for the main body of your work.</a:t>
            </a:r>
            <a:endParaRPr lang="en-US" sz="1750" dirty="0"/>
          </a:p>
        </p:txBody>
      </p:sp>
      <p:sp>
        <p:nvSpPr>
          <p:cNvPr id="10" name="Shape 4"/>
          <p:cNvSpPr/>
          <p:nvPr/>
        </p:nvSpPr>
        <p:spPr>
          <a:xfrm>
            <a:off x="5216962" y="604944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11" name="Text 5"/>
          <p:cNvSpPr/>
          <p:nvPr/>
        </p:nvSpPr>
        <p:spPr>
          <a:xfrm>
            <a:off x="5954078" y="60494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Mere Repetition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954078" y="6539865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Avoid copying sections from your introduction or body paragraphs.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604944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sp>
        <p:nvSpPr>
          <p:cNvPr id="14" name="Text 8"/>
          <p:cNvSpPr/>
          <p:nvPr/>
        </p:nvSpPr>
        <p:spPr>
          <a:xfrm>
            <a:off x="10377249" y="60494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Excessive Length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77249" y="6539865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Don't let your conclusion become a second discussion section.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8682"/>
            <a:ext cx="70871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Language and Tone Matters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050971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100%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6666548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Consistency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3573185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Maintain the same formal register used throughout your document.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28421" y="2050971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25%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10614898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Word Reduction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28421" y="3573185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Aim to use fewer words than in your introduction for impact.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8254246" y="5092779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0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8640723" y="61245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Hedging Words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8254246" y="6614993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Minimize "perhaps," "possibly," and "might" in your final statements.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8112442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Case Study: Model Academic Conclusion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005" y="1381482"/>
            <a:ext cx="13402389" cy="729936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1421725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68033D"/>
          </a:solidFill>
          <a:ln/>
        </p:spPr>
      </p:sp>
      <p:sp>
        <p:nvSpPr>
          <p:cNvPr id="5" name="Text 2"/>
          <p:cNvSpPr/>
          <p:nvPr/>
        </p:nvSpPr>
        <p:spPr>
          <a:xfrm>
            <a:off x="1658064" y="8711327"/>
            <a:ext cx="1514475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Thesis restatement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3630216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B10668"/>
          </a:solidFill>
          <a:ln/>
        </p:spPr>
      </p:sp>
      <p:sp>
        <p:nvSpPr>
          <p:cNvPr id="7" name="Text 4"/>
          <p:cNvSpPr/>
          <p:nvPr/>
        </p:nvSpPr>
        <p:spPr>
          <a:xfrm>
            <a:off x="3866555" y="8711327"/>
            <a:ext cx="1711643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Summary of evidence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6451402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F70B92"/>
          </a:solidFill>
          <a:ln/>
        </p:spPr>
      </p:sp>
      <p:sp>
        <p:nvSpPr>
          <p:cNvPr id="9" name="Text 6"/>
          <p:cNvSpPr/>
          <p:nvPr/>
        </p:nvSpPr>
        <p:spPr>
          <a:xfrm>
            <a:off x="6687741" y="8711327"/>
            <a:ext cx="1491139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Wider implications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9292947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F954B3"/>
          </a:solidFill>
          <a:ln/>
        </p:spPr>
      </p:sp>
      <p:sp>
        <p:nvSpPr>
          <p:cNvPr id="11" name="Text 8"/>
          <p:cNvSpPr/>
          <p:nvPr/>
        </p:nvSpPr>
        <p:spPr>
          <a:xfrm>
            <a:off x="9529286" y="8711327"/>
            <a:ext cx="1229797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Future research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11457742" y="871132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FC9DD3"/>
          </a:solidFill>
          <a:ln/>
        </p:spPr>
      </p:sp>
      <p:sp>
        <p:nvSpPr>
          <p:cNvPr id="13" name="Text 10"/>
          <p:cNvSpPr/>
          <p:nvPr/>
        </p:nvSpPr>
        <p:spPr>
          <a:xfrm>
            <a:off x="11694081" y="8711327"/>
            <a:ext cx="1428869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Closing statement</a:t>
            </a:r>
            <a:endParaRPr lang="en-US" sz="13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3650"/>
            <a:ext cx="107725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Case Study: Business Report Conclusion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87742"/>
            <a:ext cx="6244709" cy="35030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8594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Key Features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34405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Action-oriented recommendations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38827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Clear fiscal implications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32494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Timeline for implementation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47671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Measurable outcomes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2093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Executive summary style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Practical Exercise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1917502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Draft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Write a conclusion for your current project.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27838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505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Swap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399561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Exchange with a peer for feedback.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63927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Review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535650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Use the checklist to evaluate strengths and weaknesses.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6000155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54422" y="6226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Revise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7754422" y="671738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Implement changes based on feedback received.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Why Conclusions Matter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35422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Consolidate Your Argument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 strong conclusion ties together your research and reinforces your main points. It creates coherence across your entire document.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815715"/>
            <a:ext cx="36839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Create Lasting Impressions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39685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The conclusion is your final opportunity to influence your reader. It shapes how your work will be remembered.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8462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Summary and Final Tips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90869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0211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Structure Checklist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511522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Restate thesis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953720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Summarise key points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395918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State implications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6838117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End memorably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190869"/>
            <a:ext cx="4120872" cy="254686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54704" y="50212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Review Questions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254704" y="5511641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Does it provide closure?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5254704" y="5953839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Is it consistent with the introduction?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5254704" y="6758940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Does it avoid new evidence?</a:t>
            </a:r>
            <a:endParaRPr lang="en-US" sz="1750" dirty="0"/>
          </a:p>
        </p:txBody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190869"/>
            <a:ext cx="4120753" cy="254674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715738" y="50211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Polish Tips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9715738" y="5511522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Read aloud to check flow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9715738" y="5953720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Remove redundant phrases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9715738" y="6395918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Ensure proper transitions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90749"/>
            <a:ext cx="79376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Key Purposes of a Conclusion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39484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543734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394841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Summarise Main Points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885259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Remind readers of your key arguments without simply repeating them verbatim.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539484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032" y="543734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54078" y="53948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Reinforce Thesis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954078" y="5885259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Reaffirm your central argument with the benefit of the evidence presented.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9640133" y="539484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204" y="5437346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77249" y="53948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Provide Closure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77249" y="5885259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Give readers a sense of completion and resolution to your discussion.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96385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Standard Structure of a Conclusion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Final Thought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55010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Leave readers with something meaningful to consider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5C4E69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Restate Thesis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45405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Revisit main argument with new perspective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5C4E69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Recap Arguments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416647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Briefly synthesise main points discussed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85493"/>
            <a:ext cx="7370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Approaches to Organisation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13443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361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Deductive Approach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851666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Begin with general statement, narrow to specific implications. Mirrors traditional essay structure.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804285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Synthesis Approach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452151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Weave together key themes to show relationships. Highlights connections between ideas.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474137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700951"/>
            <a:ext cx="3400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Forward-Looking Approach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191369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Emphasise future implications or research directions. Ideal for proposals and research papers.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5773"/>
            <a:ext cx="70871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Step-by-Step Construction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74714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1303973" y="2474714"/>
            <a:ext cx="31171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Outline Main Takeaways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2965133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Identify 2-3 key points from your document. Be selective about what truly matters.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3917752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433550"/>
          </a:solidFill>
          <a:ln/>
        </p:spPr>
      </p:sp>
      <p:sp>
        <p:nvSpPr>
          <p:cNvPr id="8" name="Text 5"/>
          <p:cNvSpPr/>
          <p:nvPr/>
        </p:nvSpPr>
        <p:spPr>
          <a:xfrm>
            <a:off x="1644134" y="3917752"/>
            <a:ext cx="35422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Link Back to Introduction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440817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Create symmetry by referencing your opening statements. This creates a sense of completion.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5360789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433550"/>
          </a:solidFill>
          <a:ln/>
        </p:spPr>
      </p:sp>
      <p:sp>
        <p:nvSpPr>
          <p:cNvPr id="11" name="Text 8"/>
          <p:cNvSpPr/>
          <p:nvPr/>
        </p:nvSpPr>
        <p:spPr>
          <a:xfrm>
            <a:off x="1984415" y="53607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Suggest Implications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585120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Indicate the significance of your findings. Point to potential applications or future research.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311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Effective Opening Phrases for Conclusions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88908"/>
            <a:ext cx="3664863" cy="2191345"/>
          </a:xfrm>
          <a:prstGeom prst="roundRect">
            <a:avLst>
              <a:gd name="adj" fmla="val 1553"/>
            </a:avLst>
          </a:prstGeom>
          <a:solidFill>
            <a:srgbClr val="433550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9157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Summative Phrases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406140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 summary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0604" y="3848338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To conclude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0604" y="4290536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 closing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467" y="2688908"/>
            <a:ext cx="3664863" cy="2191345"/>
          </a:xfrm>
          <a:prstGeom prst="roundRect">
            <a:avLst>
              <a:gd name="adj" fmla="val 1553"/>
            </a:avLst>
          </a:prstGeom>
          <a:solidFill>
            <a:srgbClr val="433550"/>
          </a:solidFill>
          <a:ln/>
        </p:spPr>
      </p:sp>
      <p:sp>
        <p:nvSpPr>
          <p:cNvPr id="10" name="Text 7"/>
          <p:cNvSpPr/>
          <p:nvPr/>
        </p:nvSpPr>
        <p:spPr>
          <a:xfrm>
            <a:off x="4912281" y="29157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Reflective Phrases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912281" y="3406140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Upon reflection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4912281" y="3848338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Looking back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912281" y="4290536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 retrospect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93790" y="5107067"/>
            <a:ext cx="7556421" cy="2191345"/>
          </a:xfrm>
          <a:prstGeom prst="roundRect">
            <a:avLst>
              <a:gd name="adj" fmla="val 1553"/>
            </a:avLst>
          </a:prstGeom>
          <a:solidFill>
            <a:srgbClr val="433550"/>
          </a:solidFill>
          <a:ln/>
        </p:spPr>
      </p:sp>
      <p:sp>
        <p:nvSpPr>
          <p:cNvPr id="15" name="Text 12"/>
          <p:cNvSpPr/>
          <p:nvPr/>
        </p:nvSpPr>
        <p:spPr>
          <a:xfrm>
            <a:off x="1020604" y="53338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Emphatic Phrases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1020604" y="582429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Importantly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1020604" y="626649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Ultimately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1020604" y="670869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Above all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5046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Summarising without Repetition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9522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Paraphrase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42692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Restate ideas in fresh language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9522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Condense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442692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Distill complex points to essentials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223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Connect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71380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Show relationships between arguments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4048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Interpret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95261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Add insight to factual statements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90716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Reinforcing the Thesis Statement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4" name="Text 2"/>
          <p:cNvSpPr/>
          <p:nvPr/>
        </p:nvSpPr>
        <p:spPr>
          <a:xfrm>
            <a:off x="1721167" y="30763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3194328" y="2849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Add New Perspective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55637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Illuminate your thesis with insights from your analysis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5C4E69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9" name="Text 7"/>
          <p:cNvSpPr/>
          <p:nvPr/>
        </p:nvSpPr>
        <p:spPr>
          <a:xfrm>
            <a:off x="2808089" y="449663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5368171" y="4269343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Support with Evidence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524494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Reference key findings that validate your argument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5C4E69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433550"/>
          </a:solidFill>
          <a:ln/>
        </p:spPr>
      </p:sp>
      <p:sp>
        <p:nvSpPr>
          <p:cNvPr id="14" name="Text 12"/>
          <p:cNvSpPr/>
          <p:nvPr/>
        </p:nvSpPr>
        <p:spPr>
          <a:xfrm>
            <a:off x="3895011" y="591693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3"/>
          <p:cNvSpPr/>
          <p:nvPr/>
        </p:nvSpPr>
        <p:spPr>
          <a:xfrm>
            <a:off x="7542014" y="5689640"/>
            <a:ext cx="29754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Reframe Your Position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50699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Present your thesis in light of discussed evidence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2025-04-18T18:28:12Z</dcterms:created>
  <dcterms:modified xsi:type="dcterms:W3CDTF">2025-04-18T18:28:12Z</dcterms:modified>
</cp:coreProperties>
</file>