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3" r:id="rId7"/>
    <p:sldId id="268" r:id="rId8"/>
    <p:sldId id="264" r:id="rId9"/>
    <p:sldId id="265" r:id="rId10"/>
    <p:sldId id="269" r:id="rId11"/>
    <p:sldId id="261" r:id="rId12"/>
    <p:sldId id="262" r:id="rId13"/>
    <p:sldId id="266" r:id="rId14"/>
    <p:sldId id="270" r:id="rId15"/>
    <p:sldId id="267"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055DA-3B5E-4D0D-86D3-86C90CE558E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ED9AE349-5A84-4988-BCAC-24E6D099F4ED}">
      <dgm:prSet phldrT="[Texte]" custT="1"/>
      <dgm:spPr/>
      <dgm:t>
        <a:bodyPr/>
        <a:lstStyle/>
        <a:p>
          <a:r>
            <a:rPr lang="ar-DZ" sz="2800" dirty="0" smtClean="0">
              <a:latin typeface="Simplified Arabic" pitchFamily="18" charset="-78"/>
              <a:cs typeface="Simplified Arabic" pitchFamily="18" charset="-78"/>
            </a:rPr>
            <a:t>في  مجال الوظيفة العامة</a:t>
          </a:r>
          <a:endParaRPr lang="fr-FR" sz="2800" dirty="0">
            <a:latin typeface="Simplified Arabic" pitchFamily="18" charset="-78"/>
            <a:cs typeface="Simplified Arabic" pitchFamily="18" charset="-78"/>
          </a:endParaRPr>
        </a:p>
      </dgm:t>
    </dgm:pt>
    <dgm:pt modelId="{553559D0-EF00-4B42-9908-0A255CDB3044}" type="parTrans" cxnId="{665254A7-481A-4703-8561-88A38D645830}">
      <dgm:prSet/>
      <dgm:spPr/>
      <dgm:t>
        <a:bodyPr/>
        <a:lstStyle/>
        <a:p>
          <a:endParaRPr lang="fr-FR"/>
        </a:p>
      </dgm:t>
    </dgm:pt>
    <dgm:pt modelId="{0D4C7491-5751-4682-977A-5291D9D3BB87}" type="sibTrans" cxnId="{665254A7-481A-4703-8561-88A38D645830}">
      <dgm:prSet/>
      <dgm:spPr/>
      <dgm:t>
        <a:bodyPr/>
        <a:lstStyle/>
        <a:p>
          <a:endParaRPr lang="fr-FR"/>
        </a:p>
      </dgm:t>
    </dgm:pt>
    <dgm:pt modelId="{1C28D8C1-0DBC-43A1-A0CB-A5017F2D21FE}">
      <dgm:prSet phldrT="[Texte]" custT="1"/>
      <dgm:spPr/>
      <dgm:t>
        <a:bodyPr/>
        <a:lstStyle/>
        <a:p>
          <a:r>
            <a:rPr lang="ar-DZ" sz="2400" dirty="0" smtClean="0">
              <a:latin typeface="Simplified Arabic" pitchFamily="18" charset="-78"/>
              <a:cs typeface="Simplified Arabic" pitchFamily="18" charset="-78"/>
            </a:rPr>
            <a:t>نظرية الموظف الفعلي</a:t>
          </a:r>
          <a:endParaRPr lang="fr-FR" sz="2400" dirty="0">
            <a:latin typeface="Simplified Arabic" pitchFamily="18" charset="-78"/>
            <a:cs typeface="Simplified Arabic" pitchFamily="18" charset="-78"/>
          </a:endParaRPr>
        </a:p>
      </dgm:t>
    </dgm:pt>
    <dgm:pt modelId="{07F9BF98-2ABA-4C42-864D-7C595B6B2F3E}" type="parTrans" cxnId="{5C4F9B66-E39D-4CBB-877F-B283BB515127}">
      <dgm:prSet/>
      <dgm:spPr/>
      <dgm:t>
        <a:bodyPr/>
        <a:lstStyle/>
        <a:p>
          <a:endParaRPr lang="fr-FR"/>
        </a:p>
      </dgm:t>
    </dgm:pt>
    <dgm:pt modelId="{C6A5D4F1-B946-44BE-9CA6-0A6AE6922A44}" type="sibTrans" cxnId="{5C4F9B66-E39D-4CBB-877F-B283BB515127}">
      <dgm:prSet/>
      <dgm:spPr/>
      <dgm:t>
        <a:bodyPr/>
        <a:lstStyle/>
        <a:p>
          <a:endParaRPr lang="fr-FR"/>
        </a:p>
      </dgm:t>
    </dgm:pt>
    <dgm:pt modelId="{CBA62BBA-E32B-4AA4-93F5-93E63BB61ED9}">
      <dgm:prSet phldrT="[Texte]" custT="1"/>
      <dgm:spPr/>
      <dgm:t>
        <a:bodyPr/>
        <a:lstStyle/>
        <a:p>
          <a:r>
            <a:rPr lang="ar-DZ" sz="2400" dirty="0" err="1" smtClean="0">
              <a:latin typeface="Simplified Arabic" pitchFamily="18" charset="-78"/>
              <a:cs typeface="Simplified Arabic" pitchFamily="18" charset="-78"/>
            </a:rPr>
            <a:t>الإستقالة</a:t>
          </a:r>
          <a:endParaRPr lang="fr-FR" sz="2400" dirty="0">
            <a:latin typeface="Simplified Arabic" pitchFamily="18" charset="-78"/>
            <a:cs typeface="Simplified Arabic" pitchFamily="18" charset="-78"/>
          </a:endParaRPr>
        </a:p>
      </dgm:t>
    </dgm:pt>
    <dgm:pt modelId="{94F34634-B99F-47D8-9AC0-9A82FF9D7229}" type="parTrans" cxnId="{7B650CE2-9757-4ED3-877F-88062D69A033}">
      <dgm:prSet/>
      <dgm:spPr/>
      <dgm:t>
        <a:bodyPr/>
        <a:lstStyle/>
        <a:p>
          <a:endParaRPr lang="fr-FR"/>
        </a:p>
      </dgm:t>
    </dgm:pt>
    <dgm:pt modelId="{D5D40D2D-90F8-40D2-9977-F31ACBE0F0EE}" type="sibTrans" cxnId="{7B650CE2-9757-4ED3-877F-88062D69A033}">
      <dgm:prSet/>
      <dgm:spPr/>
      <dgm:t>
        <a:bodyPr/>
        <a:lstStyle/>
        <a:p>
          <a:endParaRPr lang="fr-FR"/>
        </a:p>
      </dgm:t>
    </dgm:pt>
    <dgm:pt modelId="{DE7114C1-2B59-4AC6-96D5-55DD840887CF}">
      <dgm:prSet phldrT="[Texte]" custT="1"/>
      <dgm:spPr/>
      <dgm:t>
        <a:bodyPr/>
        <a:lstStyle/>
        <a:p>
          <a:r>
            <a:rPr lang="ar-DZ" sz="2400" dirty="0" smtClean="0">
              <a:latin typeface="Simplified Arabic" pitchFamily="18" charset="-78"/>
              <a:cs typeface="Simplified Arabic" pitchFamily="18" charset="-78"/>
            </a:rPr>
            <a:t>الاضراب</a:t>
          </a:r>
          <a:endParaRPr lang="fr-FR" sz="2400" dirty="0">
            <a:latin typeface="Simplified Arabic" pitchFamily="18" charset="-78"/>
            <a:cs typeface="Simplified Arabic" pitchFamily="18" charset="-78"/>
          </a:endParaRPr>
        </a:p>
      </dgm:t>
    </dgm:pt>
    <dgm:pt modelId="{AF9B0114-962A-4B08-A1F9-00B0EA9F496C}" type="parTrans" cxnId="{5E76057F-C4A8-44CA-AC12-04109D6FAE55}">
      <dgm:prSet/>
      <dgm:spPr/>
      <dgm:t>
        <a:bodyPr/>
        <a:lstStyle/>
        <a:p>
          <a:endParaRPr lang="fr-FR"/>
        </a:p>
      </dgm:t>
    </dgm:pt>
    <dgm:pt modelId="{52F86CCC-69C5-48B6-B969-1FDA9D6EA322}" type="sibTrans" cxnId="{5E76057F-C4A8-44CA-AC12-04109D6FAE55}">
      <dgm:prSet/>
      <dgm:spPr/>
      <dgm:t>
        <a:bodyPr/>
        <a:lstStyle/>
        <a:p>
          <a:endParaRPr lang="fr-FR"/>
        </a:p>
      </dgm:t>
    </dgm:pt>
    <dgm:pt modelId="{1924377D-6CEA-413A-A572-74D821DA3BAE}" type="pres">
      <dgm:prSet presAssocID="{4C0055DA-3B5E-4D0D-86D3-86C90CE558EA}" presName="hierChild1" presStyleCnt="0">
        <dgm:presLayoutVars>
          <dgm:orgChart val="1"/>
          <dgm:chPref val="1"/>
          <dgm:dir/>
          <dgm:animOne val="branch"/>
          <dgm:animLvl val="lvl"/>
          <dgm:resizeHandles/>
        </dgm:presLayoutVars>
      </dgm:prSet>
      <dgm:spPr/>
      <dgm:t>
        <a:bodyPr/>
        <a:lstStyle/>
        <a:p>
          <a:endParaRPr lang="fr-FR"/>
        </a:p>
      </dgm:t>
    </dgm:pt>
    <dgm:pt modelId="{69B5DAD7-D1DE-4E3F-9786-801ED27CF5C9}" type="pres">
      <dgm:prSet presAssocID="{ED9AE349-5A84-4988-BCAC-24E6D099F4ED}" presName="hierRoot1" presStyleCnt="0">
        <dgm:presLayoutVars>
          <dgm:hierBranch val="init"/>
        </dgm:presLayoutVars>
      </dgm:prSet>
      <dgm:spPr/>
    </dgm:pt>
    <dgm:pt modelId="{37A24339-7BA6-41BA-82C9-5D3E894AFEE0}" type="pres">
      <dgm:prSet presAssocID="{ED9AE349-5A84-4988-BCAC-24E6D099F4ED}" presName="rootComposite1" presStyleCnt="0"/>
      <dgm:spPr/>
    </dgm:pt>
    <dgm:pt modelId="{16A66E6B-FA02-4408-B00A-C9C10825FF6C}" type="pres">
      <dgm:prSet presAssocID="{ED9AE349-5A84-4988-BCAC-24E6D099F4ED}" presName="rootText1" presStyleLbl="node0" presStyleIdx="0" presStyleCnt="1">
        <dgm:presLayoutVars>
          <dgm:chPref val="3"/>
        </dgm:presLayoutVars>
      </dgm:prSet>
      <dgm:spPr/>
      <dgm:t>
        <a:bodyPr/>
        <a:lstStyle/>
        <a:p>
          <a:endParaRPr lang="fr-FR"/>
        </a:p>
      </dgm:t>
    </dgm:pt>
    <dgm:pt modelId="{081E3475-A252-4A30-87D1-50888BADBB51}" type="pres">
      <dgm:prSet presAssocID="{ED9AE349-5A84-4988-BCAC-24E6D099F4ED}" presName="rootConnector1" presStyleLbl="node1" presStyleIdx="0" presStyleCnt="0"/>
      <dgm:spPr/>
      <dgm:t>
        <a:bodyPr/>
        <a:lstStyle/>
        <a:p>
          <a:endParaRPr lang="fr-FR"/>
        </a:p>
      </dgm:t>
    </dgm:pt>
    <dgm:pt modelId="{498623E4-E611-47E2-A2DB-4914F1212076}" type="pres">
      <dgm:prSet presAssocID="{ED9AE349-5A84-4988-BCAC-24E6D099F4ED}" presName="hierChild2" presStyleCnt="0"/>
      <dgm:spPr/>
    </dgm:pt>
    <dgm:pt modelId="{2431395A-77F0-41FA-8CB8-7C61C5EA0422}" type="pres">
      <dgm:prSet presAssocID="{07F9BF98-2ABA-4C42-864D-7C595B6B2F3E}" presName="Name37" presStyleLbl="parChTrans1D2" presStyleIdx="0" presStyleCnt="3"/>
      <dgm:spPr/>
      <dgm:t>
        <a:bodyPr/>
        <a:lstStyle/>
        <a:p>
          <a:endParaRPr lang="fr-FR"/>
        </a:p>
      </dgm:t>
    </dgm:pt>
    <dgm:pt modelId="{2BAE1D27-2BCC-4174-9168-BC4588482B09}" type="pres">
      <dgm:prSet presAssocID="{1C28D8C1-0DBC-43A1-A0CB-A5017F2D21FE}" presName="hierRoot2" presStyleCnt="0">
        <dgm:presLayoutVars>
          <dgm:hierBranch val="init"/>
        </dgm:presLayoutVars>
      </dgm:prSet>
      <dgm:spPr/>
    </dgm:pt>
    <dgm:pt modelId="{C7E79CA8-618C-4695-8AD5-C6CB945286CD}" type="pres">
      <dgm:prSet presAssocID="{1C28D8C1-0DBC-43A1-A0CB-A5017F2D21FE}" presName="rootComposite" presStyleCnt="0"/>
      <dgm:spPr/>
    </dgm:pt>
    <dgm:pt modelId="{C1F88797-7E76-4D95-A372-F3FD5F478BF9}" type="pres">
      <dgm:prSet presAssocID="{1C28D8C1-0DBC-43A1-A0CB-A5017F2D21FE}" presName="rootText" presStyleLbl="node2" presStyleIdx="0" presStyleCnt="3">
        <dgm:presLayoutVars>
          <dgm:chPref val="3"/>
        </dgm:presLayoutVars>
      </dgm:prSet>
      <dgm:spPr/>
      <dgm:t>
        <a:bodyPr/>
        <a:lstStyle/>
        <a:p>
          <a:endParaRPr lang="fr-FR"/>
        </a:p>
      </dgm:t>
    </dgm:pt>
    <dgm:pt modelId="{0E4607DC-B6E5-4700-88AC-61889C835D2F}" type="pres">
      <dgm:prSet presAssocID="{1C28D8C1-0DBC-43A1-A0CB-A5017F2D21FE}" presName="rootConnector" presStyleLbl="node2" presStyleIdx="0" presStyleCnt="3"/>
      <dgm:spPr/>
      <dgm:t>
        <a:bodyPr/>
        <a:lstStyle/>
        <a:p>
          <a:endParaRPr lang="fr-FR"/>
        </a:p>
      </dgm:t>
    </dgm:pt>
    <dgm:pt modelId="{3F41D25D-A1DC-48F0-AD3D-5108CD01CC75}" type="pres">
      <dgm:prSet presAssocID="{1C28D8C1-0DBC-43A1-A0CB-A5017F2D21FE}" presName="hierChild4" presStyleCnt="0"/>
      <dgm:spPr/>
    </dgm:pt>
    <dgm:pt modelId="{29EA4652-B953-4E8C-A302-6A381274EB2E}" type="pres">
      <dgm:prSet presAssocID="{1C28D8C1-0DBC-43A1-A0CB-A5017F2D21FE}" presName="hierChild5" presStyleCnt="0"/>
      <dgm:spPr/>
    </dgm:pt>
    <dgm:pt modelId="{A6E0CC5F-3E79-46D1-B1F0-23606AE68A95}" type="pres">
      <dgm:prSet presAssocID="{94F34634-B99F-47D8-9AC0-9A82FF9D7229}" presName="Name37" presStyleLbl="parChTrans1D2" presStyleIdx="1" presStyleCnt="3"/>
      <dgm:spPr/>
      <dgm:t>
        <a:bodyPr/>
        <a:lstStyle/>
        <a:p>
          <a:endParaRPr lang="fr-FR"/>
        </a:p>
      </dgm:t>
    </dgm:pt>
    <dgm:pt modelId="{096341E3-6E33-423D-B924-9550ABB8B015}" type="pres">
      <dgm:prSet presAssocID="{CBA62BBA-E32B-4AA4-93F5-93E63BB61ED9}" presName="hierRoot2" presStyleCnt="0">
        <dgm:presLayoutVars>
          <dgm:hierBranch val="init"/>
        </dgm:presLayoutVars>
      </dgm:prSet>
      <dgm:spPr/>
    </dgm:pt>
    <dgm:pt modelId="{66B16ED5-8248-4CFD-A106-EF950A045E22}" type="pres">
      <dgm:prSet presAssocID="{CBA62BBA-E32B-4AA4-93F5-93E63BB61ED9}" presName="rootComposite" presStyleCnt="0"/>
      <dgm:spPr/>
    </dgm:pt>
    <dgm:pt modelId="{8C055AAF-1F55-4BEB-80B0-DA9B0188A3EC}" type="pres">
      <dgm:prSet presAssocID="{CBA62BBA-E32B-4AA4-93F5-93E63BB61ED9}" presName="rootText" presStyleLbl="node2" presStyleIdx="1" presStyleCnt="3">
        <dgm:presLayoutVars>
          <dgm:chPref val="3"/>
        </dgm:presLayoutVars>
      </dgm:prSet>
      <dgm:spPr/>
      <dgm:t>
        <a:bodyPr/>
        <a:lstStyle/>
        <a:p>
          <a:endParaRPr lang="fr-FR"/>
        </a:p>
      </dgm:t>
    </dgm:pt>
    <dgm:pt modelId="{7B1391CB-94CA-4187-AEC1-CBF07C9DA5BF}" type="pres">
      <dgm:prSet presAssocID="{CBA62BBA-E32B-4AA4-93F5-93E63BB61ED9}" presName="rootConnector" presStyleLbl="node2" presStyleIdx="1" presStyleCnt="3"/>
      <dgm:spPr/>
      <dgm:t>
        <a:bodyPr/>
        <a:lstStyle/>
        <a:p>
          <a:endParaRPr lang="fr-FR"/>
        </a:p>
      </dgm:t>
    </dgm:pt>
    <dgm:pt modelId="{836C8736-3D28-4F75-A33B-58ADE997C3F1}" type="pres">
      <dgm:prSet presAssocID="{CBA62BBA-E32B-4AA4-93F5-93E63BB61ED9}" presName="hierChild4" presStyleCnt="0"/>
      <dgm:spPr/>
    </dgm:pt>
    <dgm:pt modelId="{F026E6C5-6D45-4514-977D-7683804BC39A}" type="pres">
      <dgm:prSet presAssocID="{CBA62BBA-E32B-4AA4-93F5-93E63BB61ED9}" presName="hierChild5" presStyleCnt="0"/>
      <dgm:spPr/>
    </dgm:pt>
    <dgm:pt modelId="{6BF0F4C9-85D1-470A-A517-A0F2DA102A54}" type="pres">
      <dgm:prSet presAssocID="{AF9B0114-962A-4B08-A1F9-00B0EA9F496C}" presName="Name37" presStyleLbl="parChTrans1D2" presStyleIdx="2" presStyleCnt="3"/>
      <dgm:spPr/>
      <dgm:t>
        <a:bodyPr/>
        <a:lstStyle/>
        <a:p>
          <a:endParaRPr lang="fr-FR"/>
        </a:p>
      </dgm:t>
    </dgm:pt>
    <dgm:pt modelId="{F9348E97-CA9B-4973-BD91-14B7E9B46CC8}" type="pres">
      <dgm:prSet presAssocID="{DE7114C1-2B59-4AC6-96D5-55DD840887CF}" presName="hierRoot2" presStyleCnt="0">
        <dgm:presLayoutVars>
          <dgm:hierBranch val="init"/>
        </dgm:presLayoutVars>
      </dgm:prSet>
      <dgm:spPr/>
    </dgm:pt>
    <dgm:pt modelId="{612DF8DF-713B-48C5-AE93-28025AE5F826}" type="pres">
      <dgm:prSet presAssocID="{DE7114C1-2B59-4AC6-96D5-55DD840887CF}" presName="rootComposite" presStyleCnt="0"/>
      <dgm:spPr/>
    </dgm:pt>
    <dgm:pt modelId="{9D9216C5-6ADA-41D4-956C-6E0910B584BD}" type="pres">
      <dgm:prSet presAssocID="{DE7114C1-2B59-4AC6-96D5-55DD840887CF}" presName="rootText" presStyleLbl="node2" presStyleIdx="2" presStyleCnt="3">
        <dgm:presLayoutVars>
          <dgm:chPref val="3"/>
        </dgm:presLayoutVars>
      </dgm:prSet>
      <dgm:spPr/>
      <dgm:t>
        <a:bodyPr/>
        <a:lstStyle/>
        <a:p>
          <a:endParaRPr lang="fr-FR"/>
        </a:p>
      </dgm:t>
    </dgm:pt>
    <dgm:pt modelId="{7AAE280B-CD14-4FF9-B833-7DB2FE945395}" type="pres">
      <dgm:prSet presAssocID="{DE7114C1-2B59-4AC6-96D5-55DD840887CF}" presName="rootConnector" presStyleLbl="node2" presStyleIdx="2" presStyleCnt="3"/>
      <dgm:spPr/>
      <dgm:t>
        <a:bodyPr/>
        <a:lstStyle/>
        <a:p>
          <a:endParaRPr lang="fr-FR"/>
        </a:p>
      </dgm:t>
    </dgm:pt>
    <dgm:pt modelId="{5F46B70F-E761-4D5F-85EB-FA10CEDEADD5}" type="pres">
      <dgm:prSet presAssocID="{DE7114C1-2B59-4AC6-96D5-55DD840887CF}" presName="hierChild4" presStyleCnt="0"/>
      <dgm:spPr/>
    </dgm:pt>
    <dgm:pt modelId="{AC1C67F9-768F-421B-80A9-E4714E8A28A2}" type="pres">
      <dgm:prSet presAssocID="{DE7114C1-2B59-4AC6-96D5-55DD840887CF}" presName="hierChild5" presStyleCnt="0"/>
      <dgm:spPr/>
    </dgm:pt>
    <dgm:pt modelId="{B9E5AF6C-9195-4D59-A572-B5447922F5FA}" type="pres">
      <dgm:prSet presAssocID="{ED9AE349-5A84-4988-BCAC-24E6D099F4ED}" presName="hierChild3" presStyleCnt="0"/>
      <dgm:spPr/>
    </dgm:pt>
  </dgm:ptLst>
  <dgm:cxnLst>
    <dgm:cxn modelId="{4F95F5D1-BE28-46A7-BDB8-7CB8ECCD272D}" type="presOf" srcId="{ED9AE349-5A84-4988-BCAC-24E6D099F4ED}" destId="{081E3475-A252-4A30-87D1-50888BADBB51}" srcOrd="1" destOrd="0" presId="urn:microsoft.com/office/officeart/2005/8/layout/orgChart1"/>
    <dgm:cxn modelId="{D5B0DDC6-146B-4AD6-9E90-217C0BA6DEF2}" type="presOf" srcId="{1C28D8C1-0DBC-43A1-A0CB-A5017F2D21FE}" destId="{0E4607DC-B6E5-4700-88AC-61889C835D2F}" srcOrd="1" destOrd="0" presId="urn:microsoft.com/office/officeart/2005/8/layout/orgChart1"/>
    <dgm:cxn modelId="{4C092FD0-0E19-40AD-A4FB-34597FA1E9CE}" type="presOf" srcId="{4C0055DA-3B5E-4D0D-86D3-86C90CE558EA}" destId="{1924377D-6CEA-413A-A572-74D821DA3BAE}" srcOrd="0" destOrd="0" presId="urn:microsoft.com/office/officeart/2005/8/layout/orgChart1"/>
    <dgm:cxn modelId="{A7C4BFDC-F6DA-4CE7-903B-A6917F094A87}" type="presOf" srcId="{CBA62BBA-E32B-4AA4-93F5-93E63BB61ED9}" destId="{8C055AAF-1F55-4BEB-80B0-DA9B0188A3EC}" srcOrd="0" destOrd="0" presId="urn:microsoft.com/office/officeart/2005/8/layout/orgChart1"/>
    <dgm:cxn modelId="{E3226792-CCEA-42FF-9519-9C758882E8E5}" type="presOf" srcId="{1C28D8C1-0DBC-43A1-A0CB-A5017F2D21FE}" destId="{C1F88797-7E76-4D95-A372-F3FD5F478BF9}" srcOrd="0" destOrd="0" presId="urn:microsoft.com/office/officeart/2005/8/layout/orgChart1"/>
    <dgm:cxn modelId="{AC69DD2D-1AE8-4395-97E2-00B148E8819F}" type="presOf" srcId="{94F34634-B99F-47D8-9AC0-9A82FF9D7229}" destId="{A6E0CC5F-3E79-46D1-B1F0-23606AE68A95}" srcOrd="0" destOrd="0" presId="urn:microsoft.com/office/officeart/2005/8/layout/orgChart1"/>
    <dgm:cxn modelId="{2A1926BF-E1EA-4C84-AFBF-C20535159141}" type="presOf" srcId="{ED9AE349-5A84-4988-BCAC-24E6D099F4ED}" destId="{16A66E6B-FA02-4408-B00A-C9C10825FF6C}" srcOrd="0" destOrd="0" presId="urn:microsoft.com/office/officeart/2005/8/layout/orgChart1"/>
    <dgm:cxn modelId="{665254A7-481A-4703-8561-88A38D645830}" srcId="{4C0055DA-3B5E-4D0D-86D3-86C90CE558EA}" destId="{ED9AE349-5A84-4988-BCAC-24E6D099F4ED}" srcOrd="0" destOrd="0" parTransId="{553559D0-EF00-4B42-9908-0A255CDB3044}" sibTransId="{0D4C7491-5751-4682-977A-5291D9D3BB87}"/>
    <dgm:cxn modelId="{B6FC1C57-0CA8-4042-BA04-0348F538634F}" type="presOf" srcId="{DE7114C1-2B59-4AC6-96D5-55DD840887CF}" destId="{7AAE280B-CD14-4FF9-B833-7DB2FE945395}" srcOrd="1" destOrd="0" presId="urn:microsoft.com/office/officeart/2005/8/layout/orgChart1"/>
    <dgm:cxn modelId="{9EF4BF89-83B2-428F-BDBA-E6AE1F72C9D7}" type="presOf" srcId="{AF9B0114-962A-4B08-A1F9-00B0EA9F496C}" destId="{6BF0F4C9-85D1-470A-A517-A0F2DA102A54}" srcOrd="0" destOrd="0" presId="urn:microsoft.com/office/officeart/2005/8/layout/orgChart1"/>
    <dgm:cxn modelId="{7B650CE2-9757-4ED3-877F-88062D69A033}" srcId="{ED9AE349-5A84-4988-BCAC-24E6D099F4ED}" destId="{CBA62BBA-E32B-4AA4-93F5-93E63BB61ED9}" srcOrd="1" destOrd="0" parTransId="{94F34634-B99F-47D8-9AC0-9A82FF9D7229}" sibTransId="{D5D40D2D-90F8-40D2-9977-F31ACBE0F0EE}"/>
    <dgm:cxn modelId="{5E76057F-C4A8-44CA-AC12-04109D6FAE55}" srcId="{ED9AE349-5A84-4988-BCAC-24E6D099F4ED}" destId="{DE7114C1-2B59-4AC6-96D5-55DD840887CF}" srcOrd="2" destOrd="0" parTransId="{AF9B0114-962A-4B08-A1F9-00B0EA9F496C}" sibTransId="{52F86CCC-69C5-48B6-B969-1FDA9D6EA322}"/>
    <dgm:cxn modelId="{E00857C0-012C-428D-994B-95745EA8BCDE}" type="presOf" srcId="{07F9BF98-2ABA-4C42-864D-7C595B6B2F3E}" destId="{2431395A-77F0-41FA-8CB8-7C61C5EA0422}" srcOrd="0" destOrd="0" presId="urn:microsoft.com/office/officeart/2005/8/layout/orgChart1"/>
    <dgm:cxn modelId="{5C4F9B66-E39D-4CBB-877F-B283BB515127}" srcId="{ED9AE349-5A84-4988-BCAC-24E6D099F4ED}" destId="{1C28D8C1-0DBC-43A1-A0CB-A5017F2D21FE}" srcOrd="0" destOrd="0" parTransId="{07F9BF98-2ABA-4C42-864D-7C595B6B2F3E}" sibTransId="{C6A5D4F1-B946-44BE-9CA6-0A6AE6922A44}"/>
    <dgm:cxn modelId="{1CFA3589-9AD0-4736-8CC9-570D04C87EDC}" type="presOf" srcId="{CBA62BBA-E32B-4AA4-93F5-93E63BB61ED9}" destId="{7B1391CB-94CA-4187-AEC1-CBF07C9DA5BF}" srcOrd="1" destOrd="0" presId="urn:microsoft.com/office/officeart/2005/8/layout/orgChart1"/>
    <dgm:cxn modelId="{E57E63FC-3754-4372-A401-0394FB19B6DD}" type="presOf" srcId="{DE7114C1-2B59-4AC6-96D5-55DD840887CF}" destId="{9D9216C5-6ADA-41D4-956C-6E0910B584BD}" srcOrd="0" destOrd="0" presId="urn:microsoft.com/office/officeart/2005/8/layout/orgChart1"/>
    <dgm:cxn modelId="{6B18A488-423B-4DC3-BD21-B17EA61E5952}" type="presParOf" srcId="{1924377D-6CEA-413A-A572-74D821DA3BAE}" destId="{69B5DAD7-D1DE-4E3F-9786-801ED27CF5C9}" srcOrd="0" destOrd="0" presId="urn:microsoft.com/office/officeart/2005/8/layout/orgChart1"/>
    <dgm:cxn modelId="{33BCD82D-DBBF-48A3-947E-23A09E893626}" type="presParOf" srcId="{69B5DAD7-D1DE-4E3F-9786-801ED27CF5C9}" destId="{37A24339-7BA6-41BA-82C9-5D3E894AFEE0}" srcOrd="0" destOrd="0" presId="urn:microsoft.com/office/officeart/2005/8/layout/orgChart1"/>
    <dgm:cxn modelId="{E017123D-6FDC-46DE-BA9A-068D15CEBEBC}" type="presParOf" srcId="{37A24339-7BA6-41BA-82C9-5D3E894AFEE0}" destId="{16A66E6B-FA02-4408-B00A-C9C10825FF6C}" srcOrd="0" destOrd="0" presId="urn:microsoft.com/office/officeart/2005/8/layout/orgChart1"/>
    <dgm:cxn modelId="{AFD341AF-B3A2-4565-87F8-42CDF7EDEED7}" type="presParOf" srcId="{37A24339-7BA6-41BA-82C9-5D3E894AFEE0}" destId="{081E3475-A252-4A30-87D1-50888BADBB51}" srcOrd="1" destOrd="0" presId="urn:microsoft.com/office/officeart/2005/8/layout/orgChart1"/>
    <dgm:cxn modelId="{AF4780E3-0914-4A67-835E-72094C278EC8}" type="presParOf" srcId="{69B5DAD7-D1DE-4E3F-9786-801ED27CF5C9}" destId="{498623E4-E611-47E2-A2DB-4914F1212076}" srcOrd="1" destOrd="0" presId="urn:microsoft.com/office/officeart/2005/8/layout/orgChart1"/>
    <dgm:cxn modelId="{5A886CA8-DE94-464C-90FE-F5133F72CE7D}" type="presParOf" srcId="{498623E4-E611-47E2-A2DB-4914F1212076}" destId="{2431395A-77F0-41FA-8CB8-7C61C5EA0422}" srcOrd="0" destOrd="0" presId="urn:microsoft.com/office/officeart/2005/8/layout/orgChart1"/>
    <dgm:cxn modelId="{50365C44-DDD3-49EF-8D5F-F1A30160D1B6}" type="presParOf" srcId="{498623E4-E611-47E2-A2DB-4914F1212076}" destId="{2BAE1D27-2BCC-4174-9168-BC4588482B09}" srcOrd="1" destOrd="0" presId="urn:microsoft.com/office/officeart/2005/8/layout/orgChart1"/>
    <dgm:cxn modelId="{2204FC4C-9EEA-4481-A931-6F50D12A247A}" type="presParOf" srcId="{2BAE1D27-2BCC-4174-9168-BC4588482B09}" destId="{C7E79CA8-618C-4695-8AD5-C6CB945286CD}" srcOrd="0" destOrd="0" presId="urn:microsoft.com/office/officeart/2005/8/layout/orgChart1"/>
    <dgm:cxn modelId="{DED2F9CB-54A5-46F4-BD1E-8A32CB4929CF}" type="presParOf" srcId="{C7E79CA8-618C-4695-8AD5-C6CB945286CD}" destId="{C1F88797-7E76-4D95-A372-F3FD5F478BF9}" srcOrd="0" destOrd="0" presId="urn:microsoft.com/office/officeart/2005/8/layout/orgChart1"/>
    <dgm:cxn modelId="{3FA82155-684B-421C-9341-9B174079A181}" type="presParOf" srcId="{C7E79CA8-618C-4695-8AD5-C6CB945286CD}" destId="{0E4607DC-B6E5-4700-88AC-61889C835D2F}" srcOrd="1" destOrd="0" presId="urn:microsoft.com/office/officeart/2005/8/layout/orgChart1"/>
    <dgm:cxn modelId="{E23569B1-EA57-480E-BA54-F0CF43478CC0}" type="presParOf" srcId="{2BAE1D27-2BCC-4174-9168-BC4588482B09}" destId="{3F41D25D-A1DC-48F0-AD3D-5108CD01CC75}" srcOrd="1" destOrd="0" presId="urn:microsoft.com/office/officeart/2005/8/layout/orgChart1"/>
    <dgm:cxn modelId="{9DAD5630-5A17-4CFA-8508-26967D89C5B3}" type="presParOf" srcId="{2BAE1D27-2BCC-4174-9168-BC4588482B09}" destId="{29EA4652-B953-4E8C-A302-6A381274EB2E}" srcOrd="2" destOrd="0" presId="urn:microsoft.com/office/officeart/2005/8/layout/orgChart1"/>
    <dgm:cxn modelId="{2C07F663-809C-42DD-9373-201F10D80ED2}" type="presParOf" srcId="{498623E4-E611-47E2-A2DB-4914F1212076}" destId="{A6E0CC5F-3E79-46D1-B1F0-23606AE68A95}" srcOrd="2" destOrd="0" presId="urn:microsoft.com/office/officeart/2005/8/layout/orgChart1"/>
    <dgm:cxn modelId="{ABBD2E40-22FF-4225-B416-C55191E65380}" type="presParOf" srcId="{498623E4-E611-47E2-A2DB-4914F1212076}" destId="{096341E3-6E33-423D-B924-9550ABB8B015}" srcOrd="3" destOrd="0" presId="urn:microsoft.com/office/officeart/2005/8/layout/orgChart1"/>
    <dgm:cxn modelId="{E4541167-D9EF-4033-8BEC-FF2F8693F1F5}" type="presParOf" srcId="{096341E3-6E33-423D-B924-9550ABB8B015}" destId="{66B16ED5-8248-4CFD-A106-EF950A045E22}" srcOrd="0" destOrd="0" presId="urn:microsoft.com/office/officeart/2005/8/layout/orgChart1"/>
    <dgm:cxn modelId="{5B813ABE-504D-4D93-A7CE-C25094AF3E9E}" type="presParOf" srcId="{66B16ED5-8248-4CFD-A106-EF950A045E22}" destId="{8C055AAF-1F55-4BEB-80B0-DA9B0188A3EC}" srcOrd="0" destOrd="0" presId="urn:microsoft.com/office/officeart/2005/8/layout/orgChart1"/>
    <dgm:cxn modelId="{010EA9B0-601E-492C-B916-98F5357C511A}" type="presParOf" srcId="{66B16ED5-8248-4CFD-A106-EF950A045E22}" destId="{7B1391CB-94CA-4187-AEC1-CBF07C9DA5BF}" srcOrd="1" destOrd="0" presId="urn:microsoft.com/office/officeart/2005/8/layout/orgChart1"/>
    <dgm:cxn modelId="{8BB43674-5C00-494A-AEAE-EE7E817AE728}" type="presParOf" srcId="{096341E3-6E33-423D-B924-9550ABB8B015}" destId="{836C8736-3D28-4F75-A33B-58ADE997C3F1}" srcOrd="1" destOrd="0" presId="urn:microsoft.com/office/officeart/2005/8/layout/orgChart1"/>
    <dgm:cxn modelId="{BAA751BB-6238-40D2-9BBE-AA7BA7E589BD}" type="presParOf" srcId="{096341E3-6E33-423D-B924-9550ABB8B015}" destId="{F026E6C5-6D45-4514-977D-7683804BC39A}" srcOrd="2" destOrd="0" presId="urn:microsoft.com/office/officeart/2005/8/layout/orgChart1"/>
    <dgm:cxn modelId="{E24E85C1-A451-44F3-A017-44D7E16DF1E6}" type="presParOf" srcId="{498623E4-E611-47E2-A2DB-4914F1212076}" destId="{6BF0F4C9-85D1-470A-A517-A0F2DA102A54}" srcOrd="4" destOrd="0" presId="urn:microsoft.com/office/officeart/2005/8/layout/orgChart1"/>
    <dgm:cxn modelId="{01E1E9C2-025A-4538-9CF7-6DCC93FA1070}" type="presParOf" srcId="{498623E4-E611-47E2-A2DB-4914F1212076}" destId="{F9348E97-CA9B-4973-BD91-14B7E9B46CC8}" srcOrd="5" destOrd="0" presId="urn:microsoft.com/office/officeart/2005/8/layout/orgChart1"/>
    <dgm:cxn modelId="{7802820E-6AF7-49E4-9515-86D40C6A7CAD}" type="presParOf" srcId="{F9348E97-CA9B-4973-BD91-14B7E9B46CC8}" destId="{612DF8DF-713B-48C5-AE93-28025AE5F826}" srcOrd="0" destOrd="0" presId="urn:microsoft.com/office/officeart/2005/8/layout/orgChart1"/>
    <dgm:cxn modelId="{F7771487-599D-4B6D-B2E4-132B6BCC8705}" type="presParOf" srcId="{612DF8DF-713B-48C5-AE93-28025AE5F826}" destId="{9D9216C5-6ADA-41D4-956C-6E0910B584BD}" srcOrd="0" destOrd="0" presId="urn:microsoft.com/office/officeart/2005/8/layout/orgChart1"/>
    <dgm:cxn modelId="{FE9EC3B4-78CB-4084-B323-E9C61DB0B5A4}" type="presParOf" srcId="{612DF8DF-713B-48C5-AE93-28025AE5F826}" destId="{7AAE280B-CD14-4FF9-B833-7DB2FE945395}" srcOrd="1" destOrd="0" presId="urn:microsoft.com/office/officeart/2005/8/layout/orgChart1"/>
    <dgm:cxn modelId="{F6114B2A-AFCC-4B0D-96C1-90CEF294CC64}" type="presParOf" srcId="{F9348E97-CA9B-4973-BD91-14B7E9B46CC8}" destId="{5F46B70F-E761-4D5F-85EB-FA10CEDEADD5}" srcOrd="1" destOrd="0" presId="urn:microsoft.com/office/officeart/2005/8/layout/orgChart1"/>
    <dgm:cxn modelId="{5BE60E72-D23C-4C6E-8820-8F8DD84AD497}" type="presParOf" srcId="{F9348E97-CA9B-4973-BD91-14B7E9B46CC8}" destId="{AC1C67F9-768F-421B-80A9-E4714E8A28A2}" srcOrd="2" destOrd="0" presId="urn:microsoft.com/office/officeart/2005/8/layout/orgChart1"/>
    <dgm:cxn modelId="{F80CB817-4534-43D0-9D6E-0EF94541949B}" type="presParOf" srcId="{69B5DAD7-D1DE-4E3F-9786-801ED27CF5C9}" destId="{B9E5AF6C-9195-4D59-A572-B5447922F5FA}"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AE5495-61CE-4C9C-AD28-65506E1814B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C5251F70-2085-477C-9A12-6DE5790B25C8}">
      <dgm:prSet phldrT="[Texte]"/>
      <dgm:spPr/>
      <dgm:t>
        <a:bodyPr/>
        <a:lstStyle/>
        <a:p>
          <a:r>
            <a:rPr lang="ar-DZ" dirty="0" smtClean="0"/>
            <a:t>في مجال الأموال العامة: يترتب على هذا المبدأ نتيجة هامة</a:t>
          </a:r>
          <a:endParaRPr lang="fr-FR" dirty="0"/>
        </a:p>
      </dgm:t>
    </dgm:pt>
    <dgm:pt modelId="{03D16B87-FD8E-48FA-97E2-9F736DC76863}" type="parTrans" cxnId="{89274D9C-5411-4D58-8DB3-ABA9D8150C7C}">
      <dgm:prSet/>
      <dgm:spPr/>
      <dgm:t>
        <a:bodyPr/>
        <a:lstStyle/>
        <a:p>
          <a:endParaRPr lang="fr-FR"/>
        </a:p>
      </dgm:t>
    </dgm:pt>
    <dgm:pt modelId="{A4D51C8D-6C03-49EA-AC3A-57EEC794EC01}" type="sibTrans" cxnId="{89274D9C-5411-4D58-8DB3-ABA9D8150C7C}">
      <dgm:prSet/>
      <dgm:spPr/>
      <dgm:t>
        <a:bodyPr/>
        <a:lstStyle/>
        <a:p>
          <a:endParaRPr lang="fr-FR"/>
        </a:p>
      </dgm:t>
    </dgm:pt>
    <dgm:pt modelId="{06C25750-5DD7-47F7-8744-0CB3AB3EED91}">
      <dgm:prSet phldrT="[Texte]" custT="1"/>
      <dgm:spPr/>
      <dgm:t>
        <a:bodyPr/>
        <a:lstStyle/>
        <a:p>
          <a:pPr algn="r"/>
          <a:r>
            <a:rPr lang="ar-DZ" sz="2000" dirty="0" smtClean="0"/>
            <a:t>نظرية الظروف </a:t>
          </a:r>
          <a:r>
            <a:rPr lang="ar-DZ" sz="2000" dirty="0" err="1" smtClean="0"/>
            <a:t>الطارئة </a:t>
          </a:r>
          <a:r>
            <a:rPr lang="ar-DZ" sz="2000" dirty="0" smtClean="0"/>
            <a:t>: إنّ المبدأ في العقود </a:t>
          </a:r>
          <a:r>
            <a:rPr lang="ar-DZ" sz="2000" dirty="0" err="1" smtClean="0"/>
            <a:t>الخاصة </a:t>
          </a:r>
          <a:r>
            <a:rPr lang="ar-DZ" sz="2000" dirty="0" smtClean="0"/>
            <a:t>” العقد شريعة المتعاقدين“ ولا يعفى المتعاقد من الوفاء </a:t>
          </a:r>
          <a:r>
            <a:rPr lang="ar-DZ" sz="2000" dirty="0" err="1" smtClean="0"/>
            <a:t>بإلتزاماته</a:t>
          </a:r>
          <a:r>
            <a:rPr lang="ar-DZ" sz="2000" dirty="0" smtClean="0"/>
            <a:t> إلا في حالة القوة </a:t>
          </a:r>
          <a:r>
            <a:rPr lang="ar-DZ" sz="2000" dirty="0" err="1" smtClean="0"/>
            <a:t>القاهرة .</a:t>
          </a:r>
          <a:r>
            <a:rPr lang="ar-DZ" sz="2000" dirty="0" smtClean="0"/>
            <a:t> لكن بين القوة القاهرة والظرف العادي توجد الظروف </a:t>
          </a:r>
          <a:r>
            <a:rPr lang="ar-DZ" sz="2000" dirty="0" err="1" smtClean="0"/>
            <a:t>الطارئة .</a:t>
          </a:r>
          <a:r>
            <a:rPr lang="ar-DZ" sz="2000" dirty="0" smtClean="0"/>
            <a:t> ولكي </a:t>
          </a:r>
          <a:r>
            <a:rPr lang="ar-DZ" sz="2000" dirty="0" err="1" smtClean="0"/>
            <a:t>تتحق</a:t>
          </a:r>
          <a:r>
            <a:rPr lang="ar-DZ" sz="2000" dirty="0" smtClean="0"/>
            <a:t> هذه النظرية لابد أن يتوفر </a:t>
          </a:r>
          <a:r>
            <a:rPr lang="ar-DZ" sz="2000" dirty="0" err="1" smtClean="0"/>
            <a:t>مايلى</a:t>
          </a:r>
          <a:r>
            <a:rPr lang="ar-DZ" sz="2000" dirty="0" smtClean="0"/>
            <a:t> </a:t>
          </a:r>
          <a:r>
            <a:rPr lang="ar-DZ" sz="2000" dirty="0" err="1" smtClean="0"/>
            <a:t>:</a:t>
          </a:r>
          <a:endParaRPr lang="ar-DZ" sz="2000" dirty="0" smtClean="0"/>
        </a:p>
        <a:p>
          <a:pPr algn="r"/>
          <a:r>
            <a:rPr lang="ar-DZ" sz="2000" dirty="0" smtClean="0"/>
            <a:t>- أن يكون الظرف غير متوقع وإن وقع لا يمكن دفعه</a:t>
          </a:r>
        </a:p>
        <a:p>
          <a:pPr algn="r"/>
          <a:r>
            <a:rPr lang="ar-DZ" sz="2000" dirty="0" smtClean="0"/>
            <a:t>- أن يكون الظرف الطارئ مستقلا عن إرادة الطرفين المتعاقدين</a:t>
          </a:r>
        </a:p>
        <a:p>
          <a:pPr algn="r"/>
          <a:r>
            <a:rPr lang="ar-DZ" sz="2000" dirty="0" smtClean="0"/>
            <a:t>- أن يترتب إرهاق مالي بالنسبة للمتعاقد ومعنى ذلك ان الوفاء </a:t>
          </a:r>
          <a:r>
            <a:rPr lang="ar-DZ" sz="2000" dirty="0" err="1" smtClean="0"/>
            <a:t>بالإلتزام</a:t>
          </a:r>
          <a:r>
            <a:rPr lang="ar-DZ" sz="2000" dirty="0" smtClean="0"/>
            <a:t> </a:t>
          </a:r>
          <a:r>
            <a:rPr lang="ar-DZ" sz="2000" dirty="0" err="1" smtClean="0"/>
            <a:t>ممكنا </a:t>
          </a:r>
          <a:r>
            <a:rPr lang="ar-DZ" sz="2000" dirty="0" smtClean="0"/>
            <a:t>، ولكنه يحمل المتعاقد مع الإدارة خسارة كبيرة هذه الخسارة تتوزع بينه وبين الإدارة ز</a:t>
          </a:r>
        </a:p>
        <a:p>
          <a:pPr algn="r"/>
          <a:r>
            <a:rPr lang="ar-DZ" sz="2600" dirty="0" smtClean="0"/>
            <a:t>- أن يكون الظرف </a:t>
          </a:r>
          <a:r>
            <a:rPr lang="ar-DZ" sz="2600" dirty="0" err="1" smtClean="0"/>
            <a:t>مؤقتا .</a:t>
          </a:r>
          <a:r>
            <a:rPr lang="ar-DZ" sz="2600" dirty="0" smtClean="0"/>
            <a:t> </a:t>
          </a:r>
          <a:endParaRPr lang="fr-FR" sz="2600" dirty="0"/>
        </a:p>
      </dgm:t>
    </dgm:pt>
    <dgm:pt modelId="{0BAEC632-87D5-44E9-979A-B886287CA239}" type="parTrans" cxnId="{DCFF3FE1-C74F-42C2-BDAE-E1BB62E4761C}">
      <dgm:prSet/>
      <dgm:spPr/>
      <dgm:t>
        <a:bodyPr/>
        <a:lstStyle/>
        <a:p>
          <a:endParaRPr lang="fr-FR"/>
        </a:p>
      </dgm:t>
    </dgm:pt>
    <dgm:pt modelId="{6D95B807-95EB-4213-91DE-A4366DADFAD4}" type="sibTrans" cxnId="{DCFF3FE1-C74F-42C2-BDAE-E1BB62E4761C}">
      <dgm:prSet/>
      <dgm:spPr/>
      <dgm:t>
        <a:bodyPr/>
        <a:lstStyle/>
        <a:p>
          <a:endParaRPr lang="fr-FR"/>
        </a:p>
      </dgm:t>
    </dgm:pt>
    <dgm:pt modelId="{E66F9F52-1315-45E5-A32A-B1135FC2CF6C}" type="pres">
      <dgm:prSet presAssocID="{A7AE5495-61CE-4C9C-AD28-65506E1814BB}" presName="Name0" presStyleCnt="0">
        <dgm:presLayoutVars>
          <dgm:dir/>
          <dgm:animLvl val="lvl"/>
          <dgm:resizeHandles val="exact"/>
        </dgm:presLayoutVars>
      </dgm:prSet>
      <dgm:spPr/>
      <dgm:t>
        <a:bodyPr/>
        <a:lstStyle/>
        <a:p>
          <a:endParaRPr lang="fr-FR"/>
        </a:p>
      </dgm:t>
    </dgm:pt>
    <dgm:pt modelId="{216FA48E-30F6-4C69-B96C-CABFE163E731}" type="pres">
      <dgm:prSet presAssocID="{06C25750-5DD7-47F7-8744-0CB3AB3EED91}" presName="boxAndChildren" presStyleCnt="0"/>
      <dgm:spPr/>
    </dgm:pt>
    <dgm:pt modelId="{E2A5421E-5146-4EA3-AF5A-81F3346FF5B6}" type="pres">
      <dgm:prSet presAssocID="{06C25750-5DD7-47F7-8744-0CB3AB3EED91}" presName="parentTextBox" presStyleLbl="node1" presStyleIdx="0" presStyleCnt="2" custScaleY="2000000"/>
      <dgm:spPr/>
      <dgm:t>
        <a:bodyPr/>
        <a:lstStyle/>
        <a:p>
          <a:endParaRPr lang="fr-FR"/>
        </a:p>
      </dgm:t>
    </dgm:pt>
    <dgm:pt modelId="{574A1E0B-E657-4EE8-B1C7-FA8EC809EDD1}" type="pres">
      <dgm:prSet presAssocID="{A4D51C8D-6C03-49EA-AC3A-57EEC794EC01}" presName="sp" presStyleCnt="0"/>
      <dgm:spPr/>
    </dgm:pt>
    <dgm:pt modelId="{D02A8B41-8644-43A5-9929-19CD4A9542A9}" type="pres">
      <dgm:prSet presAssocID="{C5251F70-2085-477C-9A12-6DE5790B25C8}" presName="arrowAndChildren" presStyleCnt="0"/>
      <dgm:spPr/>
    </dgm:pt>
    <dgm:pt modelId="{FE05F4D0-C4F7-4DF4-894D-4CE04EAF937E}" type="pres">
      <dgm:prSet presAssocID="{C5251F70-2085-477C-9A12-6DE5790B25C8}" presName="parentTextArrow" presStyleLbl="node1" presStyleIdx="1" presStyleCnt="2" custScaleY="950925"/>
      <dgm:spPr/>
      <dgm:t>
        <a:bodyPr/>
        <a:lstStyle/>
        <a:p>
          <a:endParaRPr lang="fr-FR"/>
        </a:p>
      </dgm:t>
    </dgm:pt>
  </dgm:ptLst>
  <dgm:cxnLst>
    <dgm:cxn modelId="{7BAB2A4B-E5E5-459B-A63A-A0FAE626788C}" type="presOf" srcId="{A7AE5495-61CE-4C9C-AD28-65506E1814BB}" destId="{E66F9F52-1315-45E5-A32A-B1135FC2CF6C}" srcOrd="0" destOrd="0" presId="urn:microsoft.com/office/officeart/2005/8/layout/process4"/>
    <dgm:cxn modelId="{DCFF3FE1-C74F-42C2-BDAE-E1BB62E4761C}" srcId="{A7AE5495-61CE-4C9C-AD28-65506E1814BB}" destId="{06C25750-5DD7-47F7-8744-0CB3AB3EED91}" srcOrd="1" destOrd="0" parTransId="{0BAEC632-87D5-44E9-979A-B886287CA239}" sibTransId="{6D95B807-95EB-4213-91DE-A4366DADFAD4}"/>
    <dgm:cxn modelId="{9ACB042E-A7B4-481D-B42A-D82A0B06B833}" type="presOf" srcId="{C5251F70-2085-477C-9A12-6DE5790B25C8}" destId="{FE05F4D0-C4F7-4DF4-894D-4CE04EAF937E}" srcOrd="0" destOrd="0" presId="urn:microsoft.com/office/officeart/2005/8/layout/process4"/>
    <dgm:cxn modelId="{258AFFD1-BAD7-42BB-9FD5-F8AAB572A704}" type="presOf" srcId="{06C25750-5DD7-47F7-8744-0CB3AB3EED91}" destId="{E2A5421E-5146-4EA3-AF5A-81F3346FF5B6}" srcOrd="0" destOrd="0" presId="urn:microsoft.com/office/officeart/2005/8/layout/process4"/>
    <dgm:cxn modelId="{89274D9C-5411-4D58-8DB3-ABA9D8150C7C}" srcId="{A7AE5495-61CE-4C9C-AD28-65506E1814BB}" destId="{C5251F70-2085-477C-9A12-6DE5790B25C8}" srcOrd="0" destOrd="0" parTransId="{03D16B87-FD8E-48FA-97E2-9F736DC76863}" sibTransId="{A4D51C8D-6C03-49EA-AC3A-57EEC794EC01}"/>
    <dgm:cxn modelId="{84F92981-D8F1-4852-8621-1B1D8B50CA2D}" type="presParOf" srcId="{E66F9F52-1315-45E5-A32A-B1135FC2CF6C}" destId="{216FA48E-30F6-4C69-B96C-CABFE163E731}" srcOrd="0" destOrd="0" presId="urn:microsoft.com/office/officeart/2005/8/layout/process4"/>
    <dgm:cxn modelId="{B00824B0-D8B7-4952-B723-93A3B672B8BD}" type="presParOf" srcId="{216FA48E-30F6-4C69-B96C-CABFE163E731}" destId="{E2A5421E-5146-4EA3-AF5A-81F3346FF5B6}" srcOrd="0" destOrd="0" presId="urn:microsoft.com/office/officeart/2005/8/layout/process4"/>
    <dgm:cxn modelId="{A88603D1-4257-46F5-8299-111D6E2BF444}" type="presParOf" srcId="{E66F9F52-1315-45E5-A32A-B1135FC2CF6C}" destId="{574A1E0B-E657-4EE8-B1C7-FA8EC809EDD1}" srcOrd="1" destOrd="0" presId="urn:microsoft.com/office/officeart/2005/8/layout/process4"/>
    <dgm:cxn modelId="{46493FCC-3FE4-40BE-9CB0-D1EC0C41B7DC}" type="presParOf" srcId="{E66F9F52-1315-45E5-A32A-B1135FC2CF6C}" destId="{D02A8B41-8644-43A5-9929-19CD4A9542A9}" srcOrd="2" destOrd="0" presId="urn:microsoft.com/office/officeart/2005/8/layout/process4"/>
    <dgm:cxn modelId="{385E0E32-9441-4F6B-9D4B-AEEFB5C7CBD9}" type="presParOf" srcId="{D02A8B41-8644-43A5-9929-19CD4A9542A9}" destId="{FE05F4D0-C4F7-4DF4-894D-4CE04EAF937E}"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62F410-DD04-4FFC-82D6-493F836C85B2}" type="doc">
      <dgm:prSet loTypeId="urn:microsoft.com/office/officeart/2005/8/layout/process2" loCatId="process" qsTypeId="urn:microsoft.com/office/officeart/2005/8/quickstyle/simple1" qsCatId="simple" csTypeId="urn:microsoft.com/office/officeart/2005/8/colors/accent1_2" csCatId="accent1" phldr="1"/>
      <dgm:spPr/>
    </dgm:pt>
    <dgm:pt modelId="{1A732AAA-9DDD-4675-B22B-BB8976CED692}">
      <dgm:prSet phldrT="[Texte]"/>
      <dgm:spPr/>
      <dgm:t>
        <a:bodyPr/>
        <a:lstStyle/>
        <a:p>
          <a:r>
            <a:rPr lang="ar-DZ" dirty="0" smtClean="0"/>
            <a:t>في مجال الأموال </a:t>
          </a:r>
          <a:r>
            <a:rPr lang="ar-DZ" dirty="0" err="1" smtClean="0"/>
            <a:t>العامة </a:t>
          </a:r>
          <a:r>
            <a:rPr lang="ar-DZ" dirty="0" smtClean="0"/>
            <a:t>: هذا المبدأ يترتب عليه نتيجة هامة</a:t>
          </a:r>
          <a:endParaRPr lang="fr-FR" dirty="0"/>
        </a:p>
      </dgm:t>
    </dgm:pt>
    <dgm:pt modelId="{BD99E0BD-5776-4443-BBF1-7D59F866F1BA}" type="parTrans" cxnId="{5ADBFA8A-08AC-41EA-9BFF-1B624F40E356}">
      <dgm:prSet/>
      <dgm:spPr/>
      <dgm:t>
        <a:bodyPr/>
        <a:lstStyle/>
        <a:p>
          <a:endParaRPr lang="fr-FR"/>
        </a:p>
      </dgm:t>
    </dgm:pt>
    <dgm:pt modelId="{6AF9BD41-2C6D-4014-9BF4-650173A9B599}" type="sibTrans" cxnId="{5ADBFA8A-08AC-41EA-9BFF-1B624F40E356}">
      <dgm:prSet/>
      <dgm:spPr/>
      <dgm:t>
        <a:bodyPr/>
        <a:lstStyle/>
        <a:p>
          <a:endParaRPr lang="fr-FR"/>
        </a:p>
      </dgm:t>
    </dgm:pt>
    <dgm:pt modelId="{B41063E4-251C-476A-A71C-CCCAF011D343}">
      <dgm:prSet phldrT="[Texte]" custT="1"/>
      <dgm:spPr/>
      <dgm:t>
        <a:bodyPr/>
        <a:lstStyle/>
        <a:p>
          <a:r>
            <a:rPr lang="ar-DZ" sz="2400" dirty="0" smtClean="0"/>
            <a:t>عدم جواز الحجز على الأموال العامة: انّ المرفق العام يحتاج إلى أموال عامة تمكنه من القيام بالمهام الملقاة </a:t>
          </a:r>
          <a:r>
            <a:rPr lang="ar-DZ" sz="2400" dirty="0" err="1" smtClean="0"/>
            <a:t>عليه </a:t>
          </a:r>
          <a:r>
            <a:rPr lang="ar-DZ" sz="2400" dirty="0" smtClean="0"/>
            <a:t>، فإذا حصل أن </a:t>
          </a:r>
          <a:r>
            <a:rPr lang="ar-DZ" sz="2400" dirty="0" err="1" smtClean="0"/>
            <a:t>إستدان</a:t>
          </a:r>
          <a:r>
            <a:rPr lang="ar-DZ" sz="2400" dirty="0" smtClean="0"/>
            <a:t> المرفق وعجز عن التسديد، فإنه لا يجوز الحجز على </a:t>
          </a:r>
          <a:r>
            <a:rPr lang="ar-DZ" sz="2400" dirty="0" err="1" smtClean="0"/>
            <a:t>أمواله </a:t>
          </a:r>
          <a:r>
            <a:rPr lang="ar-DZ" sz="2400" dirty="0" smtClean="0"/>
            <a:t>، وذلك ضمانا </a:t>
          </a:r>
          <a:r>
            <a:rPr lang="ar-DZ" sz="2400" dirty="0" err="1" smtClean="0"/>
            <a:t>لإستمرارية</a:t>
          </a:r>
          <a:r>
            <a:rPr lang="ar-DZ" sz="2400" dirty="0" smtClean="0"/>
            <a:t> </a:t>
          </a:r>
          <a:r>
            <a:rPr lang="ar-DZ" sz="2400" dirty="0" err="1" smtClean="0"/>
            <a:t>خدماته .</a:t>
          </a:r>
          <a:endParaRPr lang="ar-DZ" sz="2400" dirty="0" smtClean="0"/>
        </a:p>
        <a:p>
          <a:endParaRPr lang="ar-DZ" sz="1800" dirty="0" smtClean="0"/>
        </a:p>
        <a:p>
          <a:endParaRPr lang="ar-DZ" sz="1800" dirty="0" smtClean="0"/>
        </a:p>
        <a:p>
          <a:endParaRPr lang="fr-FR" sz="1800" dirty="0"/>
        </a:p>
      </dgm:t>
    </dgm:pt>
    <dgm:pt modelId="{2DC44D8F-53FD-4111-B7AB-624C1CE5808C}" type="parTrans" cxnId="{BDF489F1-5CDB-400B-B476-5C6E7BD8F7D9}">
      <dgm:prSet/>
      <dgm:spPr/>
      <dgm:t>
        <a:bodyPr/>
        <a:lstStyle/>
        <a:p>
          <a:endParaRPr lang="fr-FR"/>
        </a:p>
      </dgm:t>
    </dgm:pt>
    <dgm:pt modelId="{F9533418-4C86-42AE-9543-1A8748CA0C2D}" type="sibTrans" cxnId="{BDF489F1-5CDB-400B-B476-5C6E7BD8F7D9}">
      <dgm:prSet/>
      <dgm:spPr/>
      <dgm:t>
        <a:bodyPr/>
        <a:lstStyle/>
        <a:p>
          <a:endParaRPr lang="fr-FR"/>
        </a:p>
      </dgm:t>
    </dgm:pt>
    <dgm:pt modelId="{E68AA44C-640A-4C67-B84A-F39BA7DAC645}" type="pres">
      <dgm:prSet presAssocID="{B562F410-DD04-4FFC-82D6-493F836C85B2}" presName="linearFlow" presStyleCnt="0">
        <dgm:presLayoutVars>
          <dgm:resizeHandles val="exact"/>
        </dgm:presLayoutVars>
      </dgm:prSet>
      <dgm:spPr/>
    </dgm:pt>
    <dgm:pt modelId="{1866297B-EE9E-461C-BA59-49093080A178}" type="pres">
      <dgm:prSet presAssocID="{1A732AAA-9DDD-4675-B22B-BB8976CED692}" presName="node" presStyleLbl="node1" presStyleIdx="0" presStyleCnt="2">
        <dgm:presLayoutVars>
          <dgm:bulletEnabled val="1"/>
        </dgm:presLayoutVars>
      </dgm:prSet>
      <dgm:spPr/>
      <dgm:t>
        <a:bodyPr/>
        <a:lstStyle/>
        <a:p>
          <a:endParaRPr lang="fr-FR"/>
        </a:p>
      </dgm:t>
    </dgm:pt>
    <dgm:pt modelId="{5DC35961-B755-4B9C-9667-FF1312811D86}" type="pres">
      <dgm:prSet presAssocID="{6AF9BD41-2C6D-4014-9BF4-650173A9B599}" presName="sibTrans" presStyleLbl="sibTrans2D1" presStyleIdx="0" presStyleCnt="1"/>
      <dgm:spPr/>
      <dgm:t>
        <a:bodyPr/>
        <a:lstStyle/>
        <a:p>
          <a:endParaRPr lang="fr-FR"/>
        </a:p>
      </dgm:t>
    </dgm:pt>
    <dgm:pt modelId="{0C9197CA-C0FE-49DB-8D66-F35246BF5C20}" type="pres">
      <dgm:prSet presAssocID="{6AF9BD41-2C6D-4014-9BF4-650173A9B599}" presName="connectorText" presStyleLbl="sibTrans2D1" presStyleIdx="0" presStyleCnt="1"/>
      <dgm:spPr/>
      <dgm:t>
        <a:bodyPr/>
        <a:lstStyle/>
        <a:p>
          <a:endParaRPr lang="fr-FR"/>
        </a:p>
      </dgm:t>
    </dgm:pt>
    <dgm:pt modelId="{EFFBBDE2-CF81-4220-917D-73341F2E600E}" type="pres">
      <dgm:prSet presAssocID="{B41063E4-251C-476A-A71C-CCCAF011D343}" presName="node" presStyleLbl="node1" presStyleIdx="1" presStyleCnt="2" custScaleY="125622">
        <dgm:presLayoutVars>
          <dgm:bulletEnabled val="1"/>
        </dgm:presLayoutVars>
      </dgm:prSet>
      <dgm:spPr/>
      <dgm:t>
        <a:bodyPr/>
        <a:lstStyle/>
        <a:p>
          <a:endParaRPr lang="fr-FR"/>
        </a:p>
      </dgm:t>
    </dgm:pt>
  </dgm:ptLst>
  <dgm:cxnLst>
    <dgm:cxn modelId="{A31AC575-2898-4A6E-B355-6C8263DE7FA5}" type="presOf" srcId="{B562F410-DD04-4FFC-82D6-493F836C85B2}" destId="{E68AA44C-640A-4C67-B84A-F39BA7DAC645}" srcOrd="0" destOrd="0" presId="urn:microsoft.com/office/officeart/2005/8/layout/process2"/>
    <dgm:cxn modelId="{538898B5-CAA3-4D4E-8A9D-515F7104B2EC}" type="presOf" srcId="{1A732AAA-9DDD-4675-B22B-BB8976CED692}" destId="{1866297B-EE9E-461C-BA59-49093080A178}" srcOrd="0" destOrd="0" presId="urn:microsoft.com/office/officeart/2005/8/layout/process2"/>
    <dgm:cxn modelId="{BDF489F1-5CDB-400B-B476-5C6E7BD8F7D9}" srcId="{B562F410-DD04-4FFC-82D6-493F836C85B2}" destId="{B41063E4-251C-476A-A71C-CCCAF011D343}" srcOrd="1" destOrd="0" parTransId="{2DC44D8F-53FD-4111-B7AB-624C1CE5808C}" sibTransId="{F9533418-4C86-42AE-9543-1A8748CA0C2D}"/>
    <dgm:cxn modelId="{DC1A551D-43C8-4157-9072-C83752792A31}" type="presOf" srcId="{6AF9BD41-2C6D-4014-9BF4-650173A9B599}" destId="{0C9197CA-C0FE-49DB-8D66-F35246BF5C20}" srcOrd="1" destOrd="0" presId="urn:microsoft.com/office/officeart/2005/8/layout/process2"/>
    <dgm:cxn modelId="{2A16F909-72F1-4332-B234-4A2EC42E1CE1}" type="presOf" srcId="{B41063E4-251C-476A-A71C-CCCAF011D343}" destId="{EFFBBDE2-CF81-4220-917D-73341F2E600E}" srcOrd="0" destOrd="0" presId="urn:microsoft.com/office/officeart/2005/8/layout/process2"/>
    <dgm:cxn modelId="{60108667-BD78-4F58-9BDC-B301CFACC804}" type="presOf" srcId="{6AF9BD41-2C6D-4014-9BF4-650173A9B599}" destId="{5DC35961-B755-4B9C-9667-FF1312811D86}" srcOrd="0" destOrd="0" presId="urn:microsoft.com/office/officeart/2005/8/layout/process2"/>
    <dgm:cxn modelId="{5ADBFA8A-08AC-41EA-9BFF-1B624F40E356}" srcId="{B562F410-DD04-4FFC-82D6-493F836C85B2}" destId="{1A732AAA-9DDD-4675-B22B-BB8976CED692}" srcOrd="0" destOrd="0" parTransId="{BD99E0BD-5776-4443-BBF1-7D59F866F1BA}" sibTransId="{6AF9BD41-2C6D-4014-9BF4-650173A9B599}"/>
    <dgm:cxn modelId="{E9B24FC3-091B-4B5C-9E86-8F0289CEFE0C}" type="presParOf" srcId="{E68AA44C-640A-4C67-B84A-F39BA7DAC645}" destId="{1866297B-EE9E-461C-BA59-49093080A178}" srcOrd="0" destOrd="0" presId="urn:microsoft.com/office/officeart/2005/8/layout/process2"/>
    <dgm:cxn modelId="{D1AF6A6C-EDEB-49CD-A77C-6B43024AD35F}" type="presParOf" srcId="{E68AA44C-640A-4C67-B84A-F39BA7DAC645}" destId="{5DC35961-B755-4B9C-9667-FF1312811D86}" srcOrd="1" destOrd="0" presId="urn:microsoft.com/office/officeart/2005/8/layout/process2"/>
    <dgm:cxn modelId="{DF37D32C-4709-45CB-9D62-D245C25DF942}" type="presParOf" srcId="{5DC35961-B755-4B9C-9667-FF1312811D86}" destId="{0C9197CA-C0FE-49DB-8D66-F35246BF5C20}" srcOrd="0" destOrd="0" presId="urn:microsoft.com/office/officeart/2005/8/layout/process2"/>
    <dgm:cxn modelId="{678646F0-6575-4E22-9FE5-A1405A8E4A11}" type="presParOf" srcId="{E68AA44C-640A-4C67-B84A-F39BA7DAC645}" destId="{EFFBBDE2-CF81-4220-917D-73341F2E600E}" srcOrd="2"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BF0F4C9-85D1-470A-A517-A0F2DA102A54}">
      <dsp:nvSpPr>
        <dsp:cNvPr id="0" name=""/>
        <dsp:cNvSpPr/>
      </dsp:nvSpPr>
      <dsp:spPr>
        <a:xfrm>
          <a:off x="4114799" y="2010352"/>
          <a:ext cx="2911251" cy="505258"/>
        </a:xfrm>
        <a:custGeom>
          <a:avLst/>
          <a:gdLst/>
          <a:ahLst/>
          <a:cxnLst/>
          <a:rect l="0" t="0" r="0" b="0"/>
          <a:pathLst>
            <a:path>
              <a:moveTo>
                <a:pt x="0" y="0"/>
              </a:moveTo>
              <a:lnTo>
                <a:pt x="0" y="252629"/>
              </a:lnTo>
              <a:lnTo>
                <a:pt x="2911251" y="252629"/>
              </a:lnTo>
              <a:lnTo>
                <a:pt x="2911251" y="5052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E0CC5F-3E79-46D1-B1F0-23606AE68A95}">
      <dsp:nvSpPr>
        <dsp:cNvPr id="0" name=""/>
        <dsp:cNvSpPr/>
      </dsp:nvSpPr>
      <dsp:spPr>
        <a:xfrm>
          <a:off x="4069079" y="2010352"/>
          <a:ext cx="91440" cy="505258"/>
        </a:xfrm>
        <a:custGeom>
          <a:avLst/>
          <a:gdLst/>
          <a:ahLst/>
          <a:cxnLst/>
          <a:rect l="0" t="0" r="0" b="0"/>
          <a:pathLst>
            <a:path>
              <a:moveTo>
                <a:pt x="45720" y="0"/>
              </a:moveTo>
              <a:lnTo>
                <a:pt x="45720" y="5052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31395A-77F0-41FA-8CB8-7C61C5EA0422}">
      <dsp:nvSpPr>
        <dsp:cNvPr id="0" name=""/>
        <dsp:cNvSpPr/>
      </dsp:nvSpPr>
      <dsp:spPr>
        <a:xfrm>
          <a:off x="1203548" y="2010352"/>
          <a:ext cx="2911251" cy="505258"/>
        </a:xfrm>
        <a:custGeom>
          <a:avLst/>
          <a:gdLst/>
          <a:ahLst/>
          <a:cxnLst/>
          <a:rect l="0" t="0" r="0" b="0"/>
          <a:pathLst>
            <a:path>
              <a:moveTo>
                <a:pt x="2911251" y="0"/>
              </a:moveTo>
              <a:lnTo>
                <a:pt x="2911251" y="252629"/>
              </a:lnTo>
              <a:lnTo>
                <a:pt x="0" y="252629"/>
              </a:lnTo>
              <a:lnTo>
                <a:pt x="0" y="5052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A66E6B-FA02-4408-B00A-C9C10825FF6C}">
      <dsp:nvSpPr>
        <dsp:cNvPr id="0" name=""/>
        <dsp:cNvSpPr/>
      </dsp:nvSpPr>
      <dsp:spPr>
        <a:xfrm>
          <a:off x="2911803" y="807355"/>
          <a:ext cx="2405992" cy="12029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DZ" sz="2800" kern="1200" dirty="0" smtClean="0">
              <a:latin typeface="Simplified Arabic" pitchFamily="18" charset="-78"/>
              <a:cs typeface="Simplified Arabic" pitchFamily="18" charset="-78"/>
            </a:rPr>
            <a:t>في  مجال الوظيفة العامة</a:t>
          </a:r>
          <a:endParaRPr lang="fr-FR" sz="2800" kern="1200" dirty="0">
            <a:latin typeface="Simplified Arabic" pitchFamily="18" charset="-78"/>
            <a:cs typeface="Simplified Arabic" pitchFamily="18" charset="-78"/>
          </a:endParaRPr>
        </a:p>
      </dsp:txBody>
      <dsp:txXfrm>
        <a:off x="2911803" y="807355"/>
        <a:ext cx="2405992" cy="1202996"/>
      </dsp:txXfrm>
    </dsp:sp>
    <dsp:sp modelId="{C1F88797-7E76-4D95-A372-F3FD5F478BF9}">
      <dsp:nvSpPr>
        <dsp:cNvPr id="0" name=""/>
        <dsp:cNvSpPr/>
      </dsp:nvSpPr>
      <dsp:spPr>
        <a:xfrm>
          <a:off x="552" y="2515610"/>
          <a:ext cx="2405992" cy="12029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kern="1200" dirty="0" smtClean="0">
              <a:latin typeface="Simplified Arabic" pitchFamily="18" charset="-78"/>
              <a:cs typeface="Simplified Arabic" pitchFamily="18" charset="-78"/>
            </a:rPr>
            <a:t>نظرية الموظف الفعلي</a:t>
          </a:r>
          <a:endParaRPr lang="fr-FR" sz="2400" kern="1200" dirty="0">
            <a:latin typeface="Simplified Arabic" pitchFamily="18" charset="-78"/>
            <a:cs typeface="Simplified Arabic" pitchFamily="18" charset="-78"/>
          </a:endParaRPr>
        </a:p>
      </dsp:txBody>
      <dsp:txXfrm>
        <a:off x="552" y="2515610"/>
        <a:ext cx="2405992" cy="1202996"/>
      </dsp:txXfrm>
    </dsp:sp>
    <dsp:sp modelId="{8C055AAF-1F55-4BEB-80B0-DA9B0188A3EC}">
      <dsp:nvSpPr>
        <dsp:cNvPr id="0" name=""/>
        <dsp:cNvSpPr/>
      </dsp:nvSpPr>
      <dsp:spPr>
        <a:xfrm>
          <a:off x="2911803" y="2515610"/>
          <a:ext cx="2405992" cy="12029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kern="1200" dirty="0" err="1" smtClean="0">
              <a:latin typeface="Simplified Arabic" pitchFamily="18" charset="-78"/>
              <a:cs typeface="Simplified Arabic" pitchFamily="18" charset="-78"/>
            </a:rPr>
            <a:t>الإستقالة</a:t>
          </a:r>
          <a:endParaRPr lang="fr-FR" sz="2400" kern="1200" dirty="0">
            <a:latin typeface="Simplified Arabic" pitchFamily="18" charset="-78"/>
            <a:cs typeface="Simplified Arabic" pitchFamily="18" charset="-78"/>
          </a:endParaRPr>
        </a:p>
      </dsp:txBody>
      <dsp:txXfrm>
        <a:off x="2911803" y="2515610"/>
        <a:ext cx="2405992" cy="1202996"/>
      </dsp:txXfrm>
    </dsp:sp>
    <dsp:sp modelId="{9D9216C5-6ADA-41D4-956C-6E0910B584BD}">
      <dsp:nvSpPr>
        <dsp:cNvPr id="0" name=""/>
        <dsp:cNvSpPr/>
      </dsp:nvSpPr>
      <dsp:spPr>
        <a:xfrm>
          <a:off x="5823054" y="2515610"/>
          <a:ext cx="2405992" cy="12029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DZ" sz="2400" kern="1200" dirty="0" smtClean="0">
              <a:latin typeface="Simplified Arabic" pitchFamily="18" charset="-78"/>
              <a:cs typeface="Simplified Arabic" pitchFamily="18" charset="-78"/>
            </a:rPr>
            <a:t>الاضراب</a:t>
          </a:r>
          <a:endParaRPr lang="fr-FR" sz="2400" kern="1200" dirty="0">
            <a:latin typeface="Simplified Arabic" pitchFamily="18" charset="-78"/>
            <a:cs typeface="Simplified Arabic" pitchFamily="18" charset="-78"/>
          </a:endParaRPr>
        </a:p>
      </dsp:txBody>
      <dsp:txXfrm>
        <a:off x="5823054" y="2515610"/>
        <a:ext cx="2405992" cy="120299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306750BF-CC55-4FDD-91E6-687D6702829E}"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6750BF-CC55-4FDD-91E6-687D6702829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6750BF-CC55-4FDD-91E6-687D6702829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6750BF-CC55-4FDD-91E6-687D6702829E}"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306750BF-CC55-4FDD-91E6-687D6702829E}"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6750BF-CC55-4FDD-91E6-687D6702829E}"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6750BF-CC55-4FDD-91E6-687D6702829E}"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6750BF-CC55-4FDD-91E6-687D6702829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6750BF-CC55-4FDD-91E6-687D6702829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6750BF-CC55-4FDD-91E6-687D6702829E}"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619AD83-2C35-49E7-AC14-D5CD3F70331D}" type="datetimeFigureOut">
              <a:rPr lang="fr-FR" smtClean="0"/>
              <a:pPr/>
              <a:t>30/03/2020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306750BF-CC55-4FDD-91E6-687D6702829E}"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619AD83-2C35-49E7-AC14-D5CD3F70331D}" type="datetimeFigureOut">
              <a:rPr lang="fr-FR" smtClean="0"/>
              <a:pPr/>
              <a:t>30/03/2020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06750BF-CC55-4FDD-91E6-687D6702829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83568" y="3284984"/>
            <a:ext cx="7632848" cy="2880320"/>
          </a:xfrm>
        </p:spPr>
        <p:txBody>
          <a:bodyPr>
            <a:normAutofit fontScale="32500" lnSpcReduction="20000"/>
          </a:bodyPr>
          <a:lstStyle/>
          <a:p>
            <a:r>
              <a:rPr lang="ar-DZ" dirty="0" smtClean="0"/>
              <a:t> </a:t>
            </a:r>
            <a:r>
              <a:rPr lang="ar-DZ" sz="8000" dirty="0" smtClean="0">
                <a:solidFill>
                  <a:schemeClr val="tx1"/>
                </a:solidFill>
              </a:rPr>
              <a:t>جامعة ابي بكر </a:t>
            </a:r>
            <a:r>
              <a:rPr lang="ar-DZ" sz="8000" dirty="0" err="1" smtClean="0">
                <a:solidFill>
                  <a:schemeClr val="tx1"/>
                </a:solidFill>
              </a:rPr>
              <a:t>بلقايد</a:t>
            </a:r>
            <a:r>
              <a:rPr lang="ar-DZ" sz="8000" dirty="0" smtClean="0">
                <a:solidFill>
                  <a:schemeClr val="tx1"/>
                </a:solidFill>
              </a:rPr>
              <a:t> – </a:t>
            </a:r>
            <a:r>
              <a:rPr lang="ar-DZ" sz="8000" dirty="0" err="1" smtClean="0">
                <a:solidFill>
                  <a:schemeClr val="tx1"/>
                </a:solidFill>
              </a:rPr>
              <a:t>تلمسان </a:t>
            </a:r>
            <a:r>
              <a:rPr lang="ar-DZ" sz="8000" smtClean="0">
                <a:solidFill>
                  <a:schemeClr val="tx1"/>
                </a:solidFill>
              </a:rPr>
              <a:t>-</a:t>
            </a:r>
            <a:endParaRPr lang="ar-DZ" sz="6000" dirty="0" smtClean="0">
              <a:solidFill>
                <a:schemeClr val="tx1"/>
              </a:solidFill>
              <a:latin typeface="Simplified Arabic Fixed" pitchFamily="49" charset="-78"/>
              <a:cs typeface="Simplified Arabic Fixed" pitchFamily="49" charset="-78"/>
            </a:endParaRPr>
          </a:p>
          <a:p>
            <a:endParaRPr lang="ar-DZ" sz="6000" dirty="0" smtClean="0">
              <a:solidFill>
                <a:schemeClr val="tx1"/>
              </a:solidFill>
              <a:latin typeface="Simplified Arabic Fixed" pitchFamily="49" charset="-78"/>
              <a:cs typeface="Simplified Arabic Fixed" pitchFamily="49" charset="-78"/>
            </a:endParaRPr>
          </a:p>
          <a:p>
            <a:r>
              <a:rPr lang="ar-DZ" sz="6000" dirty="0" err="1" smtClean="0">
                <a:solidFill>
                  <a:schemeClr val="tx1"/>
                </a:solidFill>
                <a:latin typeface="Simplified Arabic Fixed" pitchFamily="49" charset="-78"/>
                <a:cs typeface="Simplified Arabic Fixed" pitchFamily="49" charset="-78"/>
              </a:rPr>
              <a:t>كليةلحقوق</a:t>
            </a:r>
            <a:r>
              <a:rPr lang="ar-DZ" sz="6000" dirty="0" smtClean="0">
                <a:solidFill>
                  <a:schemeClr val="tx1"/>
                </a:solidFill>
                <a:latin typeface="Simplified Arabic Fixed" pitchFamily="49" charset="-78"/>
                <a:cs typeface="Simplified Arabic Fixed" pitchFamily="49" charset="-78"/>
              </a:rPr>
              <a:t> </a:t>
            </a:r>
            <a:r>
              <a:rPr lang="ar-DZ" sz="6000" dirty="0" smtClean="0">
                <a:solidFill>
                  <a:schemeClr val="tx1"/>
                </a:solidFill>
                <a:latin typeface="Simplified Arabic Fixed" pitchFamily="49" charset="-78"/>
                <a:cs typeface="Simplified Arabic Fixed" pitchFamily="49" charset="-78"/>
              </a:rPr>
              <a:t>والعلوم </a:t>
            </a:r>
            <a:r>
              <a:rPr lang="ar-DZ" sz="6000" dirty="0" smtClean="0">
                <a:solidFill>
                  <a:schemeClr val="tx1"/>
                </a:solidFill>
                <a:latin typeface="Simplified Arabic Fixed" pitchFamily="49" charset="-78"/>
                <a:cs typeface="Simplified Arabic Fixed" pitchFamily="49" charset="-78"/>
              </a:rPr>
              <a:t>السياسية</a:t>
            </a:r>
            <a:endParaRPr lang="ar-DZ" sz="6000" dirty="0" smtClean="0">
              <a:solidFill>
                <a:schemeClr val="tx1"/>
              </a:solidFill>
              <a:latin typeface="Simplified Arabic Fixed" pitchFamily="49" charset="-78"/>
              <a:cs typeface="Simplified Arabic Fixed" pitchFamily="49" charset="-78"/>
            </a:endParaRPr>
          </a:p>
          <a:p>
            <a:r>
              <a:rPr lang="ar-DZ" sz="6000" dirty="0" smtClean="0">
                <a:solidFill>
                  <a:schemeClr val="tx1"/>
                </a:solidFill>
                <a:latin typeface="Simplified Arabic Fixed" pitchFamily="49" charset="-78"/>
                <a:cs typeface="Simplified Arabic Fixed" pitchFamily="49" charset="-78"/>
              </a:rPr>
              <a:t>السنة اولى جدع مشترك </a:t>
            </a:r>
            <a:r>
              <a:rPr lang="ar-DZ" sz="6000" dirty="0" smtClean="0">
                <a:solidFill>
                  <a:schemeClr val="tx1"/>
                </a:solidFill>
                <a:latin typeface="Simplified Arabic Fixed" pitchFamily="49" charset="-78"/>
                <a:cs typeface="Simplified Arabic Fixed" pitchFamily="49" charset="-78"/>
              </a:rPr>
              <a:t>المجموعة </a:t>
            </a:r>
            <a:r>
              <a:rPr lang="ar-DZ" sz="6000" dirty="0" err="1" smtClean="0">
                <a:solidFill>
                  <a:schemeClr val="tx1"/>
                </a:solidFill>
                <a:latin typeface="Simplified Arabic Fixed" pitchFamily="49" charset="-78"/>
                <a:cs typeface="Simplified Arabic Fixed" pitchFamily="49" charset="-78"/>
              </a:rPr>
              <a:t>التالثة</a:t>
            </a:r>
            <a:r>
              <a:rPr lang="ar-DZ" sz="6000" dirty="0" smtClean="0">
                <a:solidFill>
                  <a:schemeClr val="tx1"/>
                </a:solidFill>
                <a:latin typeface="Simplified Arabic Fixed" pitchFamily="49" charset="-78"/>
                <a:cs typeface="Simplified Arabic Fixed" pitchFamily="49" charset="-78"/>
              </a:rPr>
              <a:t>: </a:t>
            </a:r>
            <a:r>
              <a:rPr lang="ar-DZ" sz="6000" dirty="0" smtClean="0">
                <a:solidFill>
                  <a:schemeClr val="tx1"/>
                </a:solidFill>
                <a:latin typeface="Simplified Arabic Fixed" pitchFamily="49" charset="-78"/>
                <a:cs typeface="Simplified Arabic Fixed" pitchFamily="49" charset="-78"/>
              </a:rPr>
              <a:t>اعمال موجهة( </a:t>
            </a:r>
            <a:r>
              <a:rPr lang="ar-DZ" sz="6000" dirty="0" smtClean="0">
                <a:solidFill>
                  <a:schemeClr val="tx1"/>
                </a:solidFill>
                <a:latin typeface="Simplified Arabic Fixed" pitchFamily="49" charset="-78"/>
                <a:cs typeface="Simplified Arabic Fixed" pitchFamily="49" charset="-78"/>
              </a:rPr>
              <a:t>الأفواج 18، 22</a:t>
            </a:r>
            <a:r>
              <a:rPr lang="ar-DZ" sz="6000" dirty="0" err="1" smtClean="0">
                <a:solidFill>
                  <a:schemeClr val="tx1"/>
                </a:solidFill>
                <a:latin typeface="Simplified Arabic Fixed" pitchFamily="49" charset="-78"/>
                <a:cs typeface="Simplified Arabic Fixed" pitchFamily="49" charset="-78"/>
              </a:rPr>
              <a:t>)</a:t>
            </a:r>
            <a:endParaRPr lang="ar-DZ" sz="6000" dirty="0" smtClean="0">
              <a:solidFill>
                <a:schemeClr val="tx1"/>
              </a:solidFill>
              <a:latin typeface="Simplified Arabic Fixed" pitchFamily="49" charset="-78"/>
              <a:cs typeface="Simplified Arabic Fixed" pitchFamily="49" charset="-78"/>
            </a:endParaRPr>
          </a:p>
          <a:p>
            <a:r>
              <a:rPr lang="ar-DZ" sz="6000" dirty="0" err="1" smtClean="0">
                <a:solidFill>
                  <a:schemeClr val="tx1"/>
                </a:solidFill>
                <a:latin typeface="Simplified Arabic Fixed" pitchFamily="49" charset="-78"/>
                <a:cs typeface="Simplified Arabic Fixed" pitchFamily="49" charset="-78"/>
              </a:rPr>
              <a:t>المقياس </a:t>
            </a:r>
            <a:r>
              <a:rPr lang="ar-DZ" sz="6000" dirty="0" smtClean="0">
                <a:solidFill>
                  <a:schemeClr val="tx1"/>
                </a:solidFill>
                <a:latin typeface="Simplified Arabic Fixed" pitchFamily="49" charset="-78"/>
                <a:cs typeface="Simplified Arabic Fixed" pitchFamily="49" charset="-78"/>
              </a:rPr>
              <a:t>: القانون الإداري</a:t>
            </a:r>
          </a:p>
          <a:p>
            <a:r>
              <a:rPr lang="ar-DZ" sz="6000" dirty="0" smtClean="0">
                <a:solidFill>
                  <a:schemeClr val="tx1"/>
                </a:solidFill>
                <a:latin typeface="Simplified Arabic Fixed" pitchFamily="49" charset="-78"/>
                <a:cs typeface="Simplified Arabic Fixed" pitchFamily="49" charset="-78"/>
              </a:rPr>
              <a:t>استاذة </a:t>
            </a:r>
            <a:r>
              <a:rPr lang="ar-DZ" sz="6000" dirty="0" err="1" smtClean="0">
                <a:solidFill>
                  <a:schemeClr val="tx1"/>
                </a:solidFill>
                <a:latin typeface="Simplified Arabic Fixed" pitchFamily="49" charset="-78"/>
                <a:cs typeface="Simplified Arabic Fixed" pitchFamily="49" charset="-78"/>
              </a:rPr>
              <a:t>المقياس </a:t>
            </a:r>
            <a:r>
              <a:rPr lang="ar-DZ" sz="6000" dirty="0" smtClean="0">
                <a:solidFill>
                  <a:schemeClr val="tx1"/>
                </a:solidFill>
                <a:latin typeface="Simplified Arabic Fixed" pitchFamily="49" charset="-78"/>
                <a:cs typeface="Simplified Arabic Fixed" pitchFamily="49" charset="-78"/>
              </a:rPr>
              <a:t>: </a:t>
            </a:r>
            <a:r>
              <a:rPr lang="ar-DZ" sz="6000" dirty="0" err="1" smtClean="0">
                <a:solidFill>
                  <a:schemeClr val="tx1"/>
                </a:solidFill>
                <a:latin typeface="Simplified Arabic Fixed" pitchFamily="49" charset="-78"/>
                <a:cs typeface="Simplified Arabic Fixed" pitchFamily="49" charset="-78"/>
              </a:rPr>
              <a:t>إبتسام</a:t>
            </a:r>
            <a:r>
              <a:rPr lang="ar-DZ" sz="6000" dirty="0" smtClean="0">
                <a:solidFill>
                  <a:schemeClr val="tx1"/>
                </a:solidFill>
                <a:latin typeface="Simplified Arabic Fixed" pitchFamily="49" charset="-78"/>
                <a:cs typeface="Simplified Arabic Fixed" pitchFamily="49" charset="-78"/>
              </a:rPr>
              <a:t> </a:t>
            </a:r>
            <a:r>
              <a:rPr lang="ar-DZ" sz="6000" dirty="0" err="1" smtClean="0">
                <a:solidFill>
                  <a:schemeClr val="tx1"/>
                </a:solidFill>
                <a:latin typeface="Simplified Arabic Fixed" pitchFamily="49" charset="-78"/>
                <a:cs typeface="Simplified Arabic Fixed" pitchFamily="49" charset="-78"/>
              </a:rPr>
              <a:t>شقاف</a:t>
            </a:r>
            <a:r>
              <a:rPr lang="ar-DZ" sz="6000" dirty="0" smtClean="0">
                <a:solidFill>
                  <a:schemeClr val="tx1"/>
                </a:solidFill>
                <a:latin typeface="Simplified Arabic Fixed" pitchFamily="49" charset="-78"/>
                <a:cs typeface="Simplified Arabic Fixed" pitchFamily="49" charset="-78"/>
              </a:rPr>
              <a:t> </a:t>
            </a:r>
          </a:p>
          <a:p>
            <a:endParaRPr lang="ar-DZ" dirty="0" smtClean="0">
              <a:latin typeface="Simplified Arabic Fixed" pitchFamily="49" charset="-78"/>
              <a:cs typeface="Simplified Arabic Fixed" pitchFamily="49" charset="-78"/>
            </a:endParaRPr>
          </a:p>
          <a:p>
            <a:endParaRPr lang="ar-DZ" dirty="0" smtClean="0">
              <a:latin typeface="Simplified Arabic Fixed" pitchFamily="49" charset="-78"/>
              <a:cs typeface="Simplified Arabic Fixed" pitchFamily="49" charset="-78"/>
            </a:endParaRPr>
          </a:p>
          <a:p>
            <a:r>
              <a:rPr lang="ar-DZ" dirty="0" smtClean="0">
                <a:latin typeface="Simplified Arabic Fixed" pitchFamily="49" charset="-78"/>
                <a:cs typeface="Simplified Arabic Fixed" pitchFamily="49" charset="-78"/>
              </a:rPr>
              <a:t> </a:t>
            </a:r>
            <a:r>
              <a:rPr lang="ar-DZ" dirty="0" smtClean="0"/>
              <a:t> </a:t>
            </a:r>
            <a:r>
              <a:rPr lang="ar-DZ" dirty="0" smtClean="0">
                <a:latin typeface="+mj-lt"/>
                <a:cs typeface="+mj-cs"/>
              </a:rPr>
              <a:t> </a:t>
            </a:r>
            <a:endParaRPr lang="ar-DZ" dirty="0" smtClean="0"/>
          </a:p>
        </p:txBody>
      </p:sp>
      <p:sp>
        <p:nvSpPr>
          <p:cNvPr id="2" name="Titre 1"/>
          <p:cNvSpPr>
            <a:spLocks noGrp="1"/>
          </p:cNvSpPr>
          <p:nvPr>
            <p:ph type="ctrTitle"/>
          </p:nvPr>
        </p:nvSpPr>
        <p:spPr>
          <a:xfrm>
            <a:off x="539552" y="908721"/>
            <a:ext cx="7918648" cy="2304256"/>
          </a:xfrm>
        </p:spPr>
        <p:txBody>
          <a:bodyPr>
            <a:normAutofit/>
          </a:bodyPr>
          <a:lstStyle/>
          <a:p>
            <a:r>
              <a:rPr lang="ar-DZ" b="1" dirty="0" err="1" smtClean="0">
                <a:solidFill>
                  <a:srgbClr val="FF0000"/>
                </a:solidFill>
              </a:rPr>
              <a:t>المبادئ </a:t>
            </a:r>
            <a:r>
              <a:rPr lang="ar-DZ" b="1" dirty="0" smtClean="0">
                <a:solidFill>
                  <a:srgbClr val="FF0000"/>
                </a:solidFill>
              </a:rPr>
              <a:t>( القواعد) الأساسية للمرفق العام</a:t>
            </a:r>
            <a:endParaRPr lang="fr-FR"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476672"/>
            <a:ext cx="8363272" cy="5543128"/>
          </a:xfrm>
        </p:spPr>
        <p:txBody>
          <a:bodyPr>
            <a:normAutofit/>
          </a:bodyPr>
          <a:lstStyle/>
          <a:p>
            <a:pPr algn="r">
              <a:buNone/>
            </a:pPr>
            <a:r>
              <a:rPr lang="ar-DZ" sz="2800" b="1" dirty="0" smtClean="0">
                <a:solidFill>
                  <a:srgbClr val="0070C0"/>
                </a:solidFill>
                <a:latin typeface="Simplified Arabic" pitchFamily="18" charset="-78"/>
                <a:cs typeface="Simplified Arabic" pitchFamily="18" charset="-78"/>
              </a:rPr>
              <a:t>– تنظيم </a:t>
            </a:r>
            <a:r>
              <a:rPr lang="ar-DZ" sz="2800" b="1" dirty="0" err="1" smtClean="0">
                <a:solidFill>
                  <a:srgbClr val="0070C0"/>
                </a:solidFill>
                <a:latin typeface="Simplified Arabic" pitchFamily="18" charset="-78"/>
                <a:cs typeface="Simplified Arabic" pitchFamily="18" charset="-78"/>
              </a:rPr>
              <a:t>إستقالة</a:t>
            </a:r>
            <a:r>
              <a:rPr lang="ar-DZ" sz="2800" b="1" dirty="0" smtClean="0">
                <a:solidFill>
                  <a:srgbClr val="0070C0"/>
                </a:solidFill>
                <a:latin typeface="Simplified Arabic" pitchFamily="18" charset="-78"/>
                <a:cs typeface="Simplified Arabic" pitchFamily="18" charset="-78"/>
              </a:rPr>
              <a:t> </a:t>
            </a:r>
            <a:r>
              <a:rPr lang="ar-DZ" sz="2800" b="1" dirty="0" err="1" smtClean="0">
                <a:solidFill>
                  <a:srgbClr val="0070C0"/>
                </a:solidFill>
                <a:latin typeface="Simplified Arabic" pitchFamily="18" charset="-78"/>
                <a:cs typeface="Simplified Arabic" pitchFamily="18" charset="-78"/>
              </a:rPr>
              <a:t>الموظفين :</a:t>
            </a:r>
            <a:endParaRPr lang="ar-DZ" sz="2800" b="1" dirty="0" smtClean="0">
              <a:solidFill>
                <a:srgbClr val="0070C0"/>
              </a:solidFill>
              <a:latin typeface="Simplified Arabic" pitchFamily="18" charset="-78"/>
              <a:cs typeface="Simplified Arabic" pitchFamily="18" charset="-78"/>
            </a:endParaRPr>
          </a:p>
          <a:p>
            <a:pPr algn="r">
              <a:buNone/>
            </a:pPr>
            <a:r>
              <a:rPr lang="ar-DZ" sz="2800" b="1" dirty="0" smtClean="0">
                <a:solidFill>
                  <a:srgbClr val="0070C0"/>
                </a:solidFill>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هي رغبة الموظف في ترك العمل </a:t>
            </a:r>
            <a:r>
              <a:rPr lang="ar-DZ" sz="2800" u="sng" dirty="0" smtClean="0">
                <a:solidFill>
                  <a:srgbClr val="FF0000"/>
                </a:solidFill>
                <a:latin typeface="Simplified Arabic" pitchFamily="18" charset="-78"/>
                <a:cs typeface="Simplified Arabic" pitchFamily="18" charset="-78"/>
              </a:rPr>
              <a:t>نهائيا</a:t>
            </a:r>
            <a:r>
              <a:rPr lang="ar-DZ" sz="2800" dirty="0" smtClean="0">
                <a:latin typeface="Simplified Arabic" pitchFamily="18" charset="-78"/>
                <a:cs typeface="Simplified Arabic" pitchFamily="18" charset="-78"/>
              </a:rPr>
              <a:t> إلاّ أنّ هناك </a:t>
            </a:r>
            <a:r>
              <a:rPr lang="ar-DZ" sz="2800" dirty="0" err="1" smtClean="0">
                <a:latin typeface="Simplified Arabic" pitchFamily="18" charset="-78"/>
                <a:cs typeface="Simplified Arabic" pitchFamily="18" charset="-78"/>
              </a:rPr>
              <a:t>إعتبارات</a:t>
            </a:r>
            <a:r>
              <a:rPr lang="ar-DZ" sz="2800" dirty="0" smtClean="0">
                <a:latin typeface="Simplified Arabic" pitchFamily="18" charset="-78"/>
                <a:cs typeface="Simplified Arabic" pitchFamily="18" charset="-78"/>
              </a:rPr>
              <a:t> تتعلق بالمصلحة العامة والتي تتقيد في </a:t>
            </a:r>
            <a:r>
              <a:rPr lang="ar-DZ" sz="2800" dirty="0" err="1" smtClean="0">
                <a:latin typeface="Simplified Arabic" pitchFamily="18" charset="-78"/>
                <a:cs typeface="Simplified Arabic" pitchFamily="18" charset="-78"/>
              </a:rPr>
              <a:t>إستعمال</a:t>
            </a:r>
            <a:r>
              <a:rPr lang="ar-DZ" sz="2800" dirty="0" smtClean="0">
                <a:latin typeface="Simplified Arabic" pitchFamily="18" charset="-78"/>
                <a:cs typeface="Simplified Arabic" pitchFamily="18" charset="-78"/>
              </a:rPr>
              <a:t> هذا </a:t>
            </a:r>
            <a:r>
              <a:rPr lang="ar-DZ" sz="2800" dirty="0" err="1" smtClean="0">
                <a:latin typeface="Simplified Arabic" pitchFamily="18" charset="-78"/>
                <a:cs typeface="Simplified Arabic" pitchFamily="18" charset="-78"/>
              </a:rPr>
              <a:t>الحق </a:t>
            </a:r>
            <a:r>
              <a:rPr lang="ar-DZ" sz="2800" dirty="0" smtClean="0">
                <a:latin typeface="Simplified Arabic" pitchFamily="18" charset="-78"/>
                <a:cs typeface="Simplified Arabic" pitchFamily="18" charset="-78"/>
              </a:rPr>
              <a:t>، من هنا </a:t>
            </a:r>
            <a:r>
              <a:rPr lang="ar-DZ" sz="2800" dirty="0" err="1" smtClean="0">
                <a:latin typeface="Simplified Arabic" pitchFamily="18" charset="-78"/>
                <a:cs typeface="Simplified Arabic" pitchFamily="18" charset="-78"/>
              </a:rPr>
              <a:t>إستقر</a:t>
            </a:r>
            <a:r>
              <a:rPr lang="ar-DZ" sz="2800" dirty="0" smtClean="0">
                <a:latin typeface="Simplified Arabic" pitchFamily="18" charset="-78"/>
                <a:cs typeface="Simplified Arabic" pitchFamily="18" charset="-78"/>
              </a:rPr>
              <a:t> الفقه والقضاء على أنّ الموظف لا ينقطع علاقته بالإدارة بمجرد تقديم </a:t>
            </a:r>
            <a:r>
              <a:rPr lang="ar-DZ" sz="2800" dirty="0" err="1" smtClean="0">
                <a:latin typeface="Simplified Arabic" pitchFamily="18" charset="-78"/>
                <a:cs typeface="Simplified Arabic" pitchFamily="18" charset="-78"/>
              </a:rPr>
              <a:t>الإستقالة</a:t>
            </a:r>
            <a:r>
              <a:rPr lang="ar-DZ" sz="2800" dirty="0" smtClean="0">
                <a:latin typeface="Simplified Arabic" pitchFamily="18" charset="-78"/>
                <a:cs typeface="Simplified Arabic" pitchFamily="18" charset="-78"/>
              </a:rPr>
              <a:t> بل بقبولها هذه المدة تسمح للإدارة بالبحث عن خلف ضمانا لعدم </a:t>
            </a:r>
            <a:r>
              <a:rPr lang="ar-DZ" sz="2800" dirty="0" err="1" smtClean="0">
                <a:latin typeface="Simplified Arabic" pitchFamily="18" charset="-78"/>
                <a:cs typeface="Simplified Arabic" pitchFamily="18" charset="-78"/>
              </a:rPr>
              <a:t>إنقطاع</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الخدمة .</a:t>
            </a:r>
            <a:endParaRPr lang="ar-DZ" sz="2800" dirty="0" smtClean="0">
              <a:latin typeface="Simplified Arabic" pitchFamily="18" charset="-78"/>
              <a:cs typeface="Simplified Arabic" pitchFamily="18" charset="-78"/>
            </a:endParaRPr>
          </a:p>
          <a:p>
            <a:pPr algn="r">
              <a:buNone/>
            </a:pPr>
            <a:r>
              <a:rPr lang="ar-DZ" sz="2800" b="1" dirty="0" smtClean="0">
                <a:solidFill>
                  <a:srgbClr val="0070C0"/>
                </a:solidFill>
                <a:latin typeface="Simplified Arabic" pitchFamily="18" charset="-78"/>
                <a:cs typeface="Simplified Arabic" pitchFamily="18" charset="-78"/>
              </a:rPr>
              <a:t>– تبرير نظرية الموظف </a:t>
            </a:r>
            <a:r>
              <a:rPr lang="ar-DZ" sz="2800" b="1" dirty="0" err="1" smtClean="0">
                <a:solidFill>
                  <a:srgbClr val="0070C0"/>
                </a:solidFill>
                <a:latin typeface="Simplified Arabic" pitchFamily="18" charset="-78"/>
                <a:cs typeface="Simplified Arabic" pitchFamily="18" charset="-78"/>
              </a:rPr>
              <a:t>الفعلي :</a:t>
            </a:r>
            <a:r>
              <a:rPr lang="ar-DZ" sz="2800" b="1" dirty="0" smtClean="0">
                <a:solidFill>
                  <a:srgbClr val="0070C0"/>
                </a:solidFill>
                <a:latin typeface="Simplified Arabic" pitchFamily="18" charset="-78"/>
                <a:cs typeface="Simplified Arabic" pitchFamily="18" charset="-78"/>
              </a:rPr>
              <a:t> </a:t>
            </a:r>
          </a:p>
          <a:p>
            <a:pPr algn="r">
              <a:buNone/>
            </a:pPr>
            <a:r>
              <a:rPr lang="ar-DZ" sz="2800" dirty="0" smtClean="0">
                <a:latin typeface="Simplified Arabic" pitchFamily="18" charset="-78"/>
                <a:cs typeface="Simplified Arabic" pitchFamily="18" charset="-78"/>
              </a:rPr>
              <a:t>هو شخص يوجد عيب جسيم في قرار تعيينه أو أنّ قرار تعيينه لم يصدر على الإطلاق ومارس مهام </a:t>
            </a:r>
            <a:r>
              <a:rPr lang="ar-DZ" sz="2800" dirty="0" err="1" smtClean="0">
                <a:latin typeface="Simplified Arabic" pitchFamily="18" charset="-78"/>
                <a:cs typeface="Simplified Arabic" pitchFamily="18" charset="-78"/>
              </a:rPr>
              <a:t>إدارية </a:t>
            </a:r>
            <a:r>
              <a:rPr lang="ar-DZ" sz="2800" dirty="0" smtClean="0">
                <a:latin typeface="Simplified Arabic" pitchFamily="18" charset="-78"/>
                <a:cs typeface="Simplified Arabic" pitchFamily="18" charset="-78"/>
              </a:rPr>
              <a:t>، إعماله </a:t>
            </a:r>
            <a:r>
              <a:rPr lang="ar-DZ" sz="2800" dirty="0" err="1" smtClean="0">
                <a:latin typeface="Simplified Arabic" pitchFamily="18" charset="-78"/>
                <a:cs typeface="Simplified Arabic" pitchFamily="18" charset="-78"/>
              </a:rPr>
              <a:t>إتجاه</a:t>
            </a:r>
            <a:r>
              <a:rPr lang="ar-DZ" sz="2800" dirty="0" smtClean="0">
                <a:latin typeface="Simplified Arabic" pitchFamily="18" charset="-78"/>
                <a:cs typeface="Simplified Arabic" pitchFamily="18" charset="-78"/>
              </a:rPr>
              <a:t> الغير تعتبر </a:t>
            </a:r>
            <a:r>
              <a:rPr lang="ar-DZ" sz="2800" u="sng" dirty="0" smtClean="0">
                <a:solidFill>
                  <a:srgbClr val="FF0000"/>
                </a:solidFill>
                <a:latin typeface="Simplified Arabic" pitchFamily="18" charset="-78"/>
                <a:cs typeface="Simplified Arabic" pitchFamily="18" charset="-78"/>
              </a:rPr>
              <a:t>مشروعة </a:t>
            </a:r>
            <a:r>
              <a:rPr lang="ar-DZ" sz="2800" dirty="0" smtClean="0">
                <a:latin typeface="Simplified Arabic" pitchFamily="18" charset="-78"/>
                <a:cs typeface="Simplified Arabic" pitchFamily="18" charset="-78"/>
              </a:rPr>
              <a:t>وذلك إما على أساس فكرة الظاهر </a:t>
            </a:r>
            <a:r>
              <a:rPr lang="ar-DZ" sz="2800" dirty="0" err="1" smtClean="0">
                <a:latin typeface="Simplified Arabic" pitchFamily="18" charset="-78"/>
                <a:cs typeface="Simplified Arabic" pitchFamily="18" charset="-78"/>
              </a:rPr>
              <a:t>وإحترام</a:t>
            </a:r>
            <a:r>
              <a:rPr lang="ar-DZ" sz="2800" dirty="0" smtClean="0">
                <a:latin typeface="Simplified Arabic" pitchFamily="18" charset="-78"/>
                <a:cs typeface="Simplified Arabic" pitchFamily="18" charset="-78"/>
              </a:rPr>
              <a:t> الغير حسن </a:t>
            </a:r>
            <a:r>
              <a:rPr lang="ar-DZ" sz="2800" dirty="0" err="1" smtClean="0">
                <a:latin typeface="Simplified Arabic" pitchFamily="18" charset="-78"/>
                <a:cs typeface="Simplified Arabic" pitchFamily="18" charset="-78"/>
              </a:rPr>
              <a:t>النية </a:t>
            </a:r>
            <a:r>
              <a:rPr lang="ar-DZ" sz="2800" dirty="0" smtClean="0">
                <a:latin typeface="Simplified Arabic" pitchFamily="18" charset="-78"/>
                <a:cs typeface="Simplified Arabic" pitchFamily="18" charset="-78"/>
              </a:rPr>
              <a:t>( في الظروف العادية</a:t>
            </a:r>
            <a:r>
              <a:rPr lang="ar-DZ" sz="2800" dirty="0" err="1"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وإما على أساس فكرة الضرورات تبيح </a:t>
            </a:r>
            <a:r>
              <a:rPr lang="ar-DZ" sz="2800" dirty="0" err="1" smtClean="0">
                <a:latin typeface="Simplified Arabic" pitchFamily="18" charset="-78"/>
                <a:cs typeface="Simplified Arabic" pitchFamily="18" charset="-78"/>
              </a:rPr>
              <a:t>المحضورات</a:t>
            </a:r>
            <a:r>
              <a:rPr lang="ar-DZ" sz="2800" dirty="0" smtClean="0">
                <a:latin typeface="Simplified Arabic" pitchFamily="18" charset="-78"/>
                <a:cs typeface="Simplified Arabic" pitchFamily="18" charset="-78"/>
              </a:rPr>
              <a:t> ( في الظروف </a:t>
            </a:r>
            <a:r>
              <a:rPr lang="ar-DZ" sz="2800" dirty="0" err="1" smtClean="0">
                <a:latin typeface="Simplified Arabic" pitchFamily="18" charset="-78"/>
                <a:cs typeface="Simplified Arabic" pitchFamily="18" charset="-78"/>
              </a:rPr>
              <a:t>الإستثنائية).</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179512" y="260648"/>
          <a:ext cx="8604448" cy="6237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395288" y="476251"/>
          <a:ext cx="8291512" cy="5545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548680"/>
            <a:ext cx="8363272" cy="5577483"/>
          </a:xfrm>
        </p:spPr>
        <p:txBody>
          <a:bodyPr>
            <a:normAutofit/>
          </a:bodyPr>
          <a:lstStyle/>
          <a:p>
            <a:pPr algn="r">
              <a:buNone/>
            </a:pPr>
            <a:r>
              <a:rPr lang="ar-DZ" sz="3200" b="1" u="sng" dirty="0" err="1" smtClean="0">
                <a:solidFill>
                  <a:srgbClr val="FF0000"/>
                </a:solidFill>
              </a:rPr>
              <a:t>ثانيا </a:t>
            </a:r>
            <a:r>
              <a:rPr lang="ar-DZ" sz="3200" b="1" u="sng" dirty="0" smtClean="0">
                <a:solidFill>
                  <a:srgbClr val="FF0000"/>
                </a:solidFill>
              </a:rPr>
              <a:t>: قاعدة المساواة أمام خدمات المرفق </a:t>
            </a:r>
            <a:r>
              <a:rPr lang="ar-DZ" sz="3200" b="1" u="sng" dirty="0" err="1" smtClean="0">
                <a:solidFill>
                  <a:srgbClr val="FF0000"/>
                </a:solidFill>
              </a:rPr>
              <a:t>العام </a:t>
            </a:r>
            <a:r>
              <a:rPr lang="ar-DZ" sz="3200" dirty="0" err="1" smtClean="0">
                <a:solidFill>
                  <a:srgbClr val="FF0000"/>
                </a:solidFill>
              </a:rPr>
              <a:t>:</a:t>
            </a:r>
            <a:endParaRPr lang="ar-DZ" sz="3200" dirty="0" smtClean="0">
              <a:solidFill>
                <a:srgbClr val="FF0000"/>
              </a:solidFill>
            </a:endParaRPr>
          </a:p>
          <a:p>
            <a:pPr algn="r">
              <a:buNone/>
            </a:pPr>
            <a:r>
              <a:rPr lang="ar-DZ" sz="3200" dirty="0" smtClean="0"/>
              <a:t> يقتضي هذا </a:t>
            </a:r>
            <a:r>
              <a:rPr lang="ar-DZ" sz="3200" dirty="0" err="1" smtClean="0"/>
              <a:t>المبدا</a:t>
            </a:r>
            <a:r>
              <a:rPr lang="ar-DZ" sz="3200" dirty="0" smtClean="0"/>
              <a:t> وجوب معاملة المرفق لكل المنتفعين معاملة واحدة دون تفضيل البعض على البعض الآخر لأسباب تتعلق بالجنس أو اللون او الدين أو الحالة المالية وغيرها, ويعود سر </a:t>
            </a:r>
            <a:r>
              <a:rPr lang="ar-DZ" sz="3200" dirty="0" err="1" smtClean="0"/>
              <a:t>إلتزام</a:t>
            </a:r>
            <a:r>
              <a:rPr lang="ar-DZ" sz="3200" dirty="0" smtClean="0"/>
              <a:t> المرفق بالحياد بعلاقته بالمنتفعين إلى أن المرفق تم إحداثه بأموال عامة بغرض أداء حاجة </a:t>
            </a:r>
            <a:r>
              <a:rPr lang="ar-DZ" sz="3200" dirty="0" err="1" smtClean="0"/>
              <a:t>عامة  .</a:t>
            </a:r>
            <a:r>
              <a:rPr lang="ar-DZ" sz="3200" dirty="0" smtClean="0"/>
              <a:t> وهذا المبدأ مستمد من مبدأ آخر في </a:t>
            </a:r>
            <a:r>
              <a:rPr lang="ar-DZ" sz="3200" dirty="0" err="1" smtClean="0"/>
              <a:t>الدستور </a:t>
            </a:r>
            <a:r>
              <a:rPr lang="ar-DZ" sz="3200" dirty="0" smtClean="0"/>
              <a:t>” المساواة أمام </a:t>
            </a:r>
            <a:r>
              <a:rPr lang="ar-DZ" sz="3200" dirty="0" err="1" smtClean="0"/>
              <a:t>القانون“ </a:t>
            </a:r>
            <a:r>
              <a:rPr lang="ar-DZ" sz="3200" dirty="0" smtClean="0"/>
              <a:t>، والمقصود </a:t>
            </a:r>
            <a:r>
              <a:rPr lang="ar-DZ" sz="3200" u="sng" dirty="0" smtClean="0">
                <a:solidFill>
                  <a:srgbClr val="FF0000"/>
                </a:solidFill>
              </a:rPr>
              <a:t>بالمساواة هي قانونية وليست </a:t>
            </a:r>
            <a:r>
              <a:rPr lang="ar-DZ" sz="3200" u="sng" dirty="0" err="1" smtClean="0">
                <a:solidFill>
                  <a:srgbClr val="FF0000"/>
                </a:solidFill>
              </a:rPr>
              <a:t>مطلقة </a:t>
            </a:r>
            <a:r>
              <a:rPr lang="ar-DZ" sz="3200" dirty="0" err="1" smtClean="0"/>
              <a:t>.</a:t>
            </a:r>
            <a:endParaRPr lang="ar-DZ"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620688"/>
            <a:ext cx="8363272" cy="5399112"/>
          </a:xfrm>
        </p:spPr>
        <p:txBody>
          <a:bodyPr/>
          <a:lstStyle/>
          <a:p>
            <a:pPr algn="r">
              <a:buNone/>
            </a:pPr>
            <a:r>
              <a:rPr lang="ar-DZ" sz="3200" b="1" u="sng" dirty="0" err="1" smtClean="0">
                <a:solidFill>
                  <a:srgbClr val="FF0000"/>
                </a:solidFill>
              </a:rPr>
              <a:t>ثالثا </a:t>
            </a:r>
            <a:r>
              <a:rPr lang="ar-DZ" sz="3200" b="1" u="sng" dirty="0" smtClean="0">
                <a:solidFill>
                  <a:srgbClr val="FF0000"/>
                </a:solidFill>
              </a:rPr>
              <a:t>: قاعدة تكييف المرفق العام مع الأوضاع </a:t>
            </a:r>
            <a:r>
              <a:rPr lang="ar-DZ" sz="3200" b="1" u="sng" dirty="0" err="1" smtClean="0">
                <a:solidFill>
                  <a:srgbClr val="FF0000"/>
                </a:solidFill>
              </a:rPr>
              <a:t>الجديدة :</a:t>
            </a:r>
            <a:endParaRPr lang="ar-DZ" sz="3200" b="1" u="sng" dirty="0" smtClean="0">
              <a:solidFill>
                <a:srgbClr val="FF0000"/>
              </a:solidFill>
            </a:endParaRPr>
          </a:p>
          <a:p>
            <a:pPr algn="r">
              <a:buNone/>
            </a:pPr>
            <a:r>
              <a:rPr lang="ar-DZ" sz="3200" dirty="0" smtClean="0"/>
              <a:t>المرفق العام قابل للتغيير تماشيا مع الظروف الجديدة إذا ما ظهر للإدارة بأنّ تنظيم المرفق بالشكل القديم لم يعد يتفق مع المصلحة العامة أو هناك تنظيم آخر يحقق المصلحة العامة بشكل أفضل بإمكان الإدارة هنا أن تغير في طريقة تنظيم أو إدارة </a:t>
            </a:r>
            <a:r>
              <a:rPr lang="ar-DZ" sz="3200" dirty="0" err="1" smtClean="0"/>
              <a:t>المرفق </a:t>
            </a:r>
            <a:r>
              <a:rPr lang="ar-DZ" dirty="0" err="1" smtClean="0"/>
              <a:t>.</a:t>
            </a:r>
            <a:endParaRPr lang="fr-FR"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620688"/>
            <a:ext cx="8229600" cy="5505475"/>
          </a:xfrm>
        </p:spPr>
        <p:txBody>
          <a:bodyPr>
            <a:normAutofit/>
          </a:bodyPr>
          <a:lstStyle/>
          <a:p>
            <a:pPr algn="r">
              <a:buNone/>
            </a:pPr>
            <a:endParaRPr lang="ar-DZ" sz="3600" dirty="0" smtClean="0"/>
          </a:p>
          <a:p>
            <a:pPr algn="r">
              <a:buNone/>
            </a:pPr>
            <a:endParaRPr lang="ar-DZ" sz="3600" dirty="0" smtClean="0"/>
          </a:p>
          <a:p>
            <a:pPr algn="r">
              <a:buNone/>
            </a:pPr>
            <a:r>
              <a:rPr lang="ar-DZ" sz="3600" b="1" u="sng" dirty="0" err="1" smtClean="0">
                <a:solidFill>
                  <a:srgbClr val="FF0000"/>
                </a:solidFill>
              </a:rPr>
              <a:t>الخاتمة :</a:t>
            </a:r>
            <a:endParaRPr lang="ar-DZ" sz="3600" b="1" u="sng" dirty="0" smtClean="0">
              <a:solidFill>
                <a:srgbClr val="FF0000"/>
              </a:solidFill>
            </a:endParaRPr>
          </a:p>
          <a:p>
            <a:pPr algn="r">
              <a:buNone/>
            </a:pPr>
            <a:r>
              <a:rPr lang="ar-DZ" sz="3600" dirty="0" smtClean="0"/>
              <a:t>على الطالب </a:t>
            </a:r>
            <a:r>
              <a:rPr lang="ar-DZ" sz="3600" dirty="0" err="1" smtClean="0"/>
              <a:t>إستخلاص</a:t>
            </a:r>
            <a:r>
              <a:rPr lang="ar-DZ" sz="3600" dirty="0" smtClean="0"/>
              <a:t> أهم النتائج المتوصل إليها من خلال هذا </a:t>
            </a:r>
            <a:r>
              <a:rPr lang="ar-DZ" sz="3600" dirty="0" err="1" smtClean="0"/>
              <a:t>البحث .</a:t>
            </a:r>
            <a:endParaRPr lang="ar-DZ" sz="3600" dirty="0" smtClean="0"/>
          </a:p>
          <a:p>
            <a:pPr algn="r">
              <a:buNone/>
            </a:pPr>
            <a:r>
              <a:rPr lang="ar-DZ" sz="3600" dirty="0" smtClean="0"/>
              <a:t>                                           </a:t>
            </a:r>
          </a:p>
          <a:p>
            <a:pPr algn="r">
              <a:buNone/>
            </a:pPr>
            <a:r>
              <a:rPr lang="ar-DZ" sz="3600" dirty="0" smtClean="0"/>
              <a:t>  </a:t>
            </a:r>
            <a:r>
              <a:rPr lang="ar-DZ" sz="3600" dirty="0" err="1" smtClean="0"/>
              <a:t>بالتوفيق </a:t>
            </a:r>
            <a:r>
              <a:rPr lang="ar-DZ" sz="3600" dirty="0" smtClean="0"/>
              <a:t>، </a:t>
            </a:r>
            <a:r>
              <a:rPr lang="ar-DZ" sz="3600" dirty="0" err="1" smtClean="0"/>
              <a:t>إلزموا</a:t>
            </a:r>
            <a:r>
              <a:rPr lang="ar-DZ" sz="3600" dirty="0" smtClean="0"/>
              <a:t> </a:t>
            </a:r>
            <a:r>
              <a:rPr lang="ar-DZ" sz="3600" dirty="0" err="1" smtClean="0"/>
              <a:t>بيوتكم </a:t>
            </a:r>
            <a:r>
              <a:rPr lang="ar-DZ" sz="3600" dirty="0" smtClean="0"/>
              <a:t>، نلتقي عن قريب بإذن الله</a:t>
            </a:r>
            <a:endParaRPr lang="fr-FR"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796950"/>
          </a:xfrm>
        </p:spPr>
        <p:txBody>
          <a:bodyPr>
            <a:normAutofit fontScale="90000"/>
          </a:bodyPr>
          <a:lstStyle/>
          <a:p>
            <a:pPr algn="ctr"/>
            <a:r>
              <a:rPr lang="ar-DZ" dirty="0" smtClean="0"/>
              <a:t>خطة </a:t>
            </a:r>
            <a:r>
              <a:rPr lang="ar-DZ" dirty="0" err="1" smtClean="0"/>
              <a:t>البحث :</a:t>
            </a:r>
            <a:r>
              <a:rPr lang="ar-DZ" dirty="0" smtClean="0"/>
              <a:t/>
            </a:r>
            <a:br>
              <a:rPr lang="ar-DZ" dirty="0" smtClean="0"/>
            </a:br>
            <a:endParaRPr lang="fr-FR" dirty="0"/>
          </a:p>
        </p:txBody>
      </p:sp>
      <p:sp>
        <p:nvSpPr>
          <p:cNvPr id="3" name="Espace réservé du contenu 2"/>
          <p:cNvSpPr>
            <a:spLocks noGrp="1"/>
          </p:cNvSpPr>
          <p:nvPr>
            <p:ph sz="quarter" idx="1"/>
          </p:nvPr>
        </p:nvSpPr>
        <p:spPr>
          <a:xfrm>
            <a:off x="457200" y="1124744"/>
            <a:ext cx="8229600" cy="5001419"/>
          </a:xfrm>
        </p:spPr>
        <p:txBody>
          <a:bodyPr>
            <a:normAutofit lnSpcReduction="10000"/>
          </a:bodyPr>
          <a:lstStyle/>
          <a:p>
            <a:pPr algn="r">
              <a:buNone/>
            </a:pPr>
            <a:r>
              <a:rPr lang="ar-DZ" dirty="0" smtClean="0"/>
              <a:t> مقدمة</a:t>
            </a:r>
          </a:p>
          <a:p>
            <a:pPr algn="r">
              <a:buNone/>
            </a:pPr>
            <a:r>
              <a:rPr lang="ar-DZ" dirty="0" err="1" smtClean="0"/>
              <a:t>أولا </a:t>
            </a:r>
            <a:r>
              <a:rPr lang="ar-DZ" dirty="0" smtClean="0"/>
              <a:t>: قاعدة </a:t>
            </a:r>
            <a:r>
              <a:rPr lang="ar-DZ" dirty="0" err="1" smtClean="0"/>
              <a:t>إستمرارية</a:t>
            </a:r>
            <a:r>
              <a:rPr lang="ar-DZ" dirty="0" smtClean="0"/>
              <a:t> خدمة المرفق العام </a:t>
            </a:r>
          </a:p>
          <a:p>
            <a:pPr algn="r">
              <a:buNone/>
            </a:pPr>
            <a:r>
              <a:rPr lang="ar-DZ" dirty="0" err="1" smtClean="0"/>
              <a:t>1 </a:t>
            </a:r>
            <a:r>
              <a:rPr lang="ar-DZ" dirty="0" smtClean="0"/>
              <a:t>– في مجال الوظيفة </a:t>
            </a:r>
            <a:r>
              <a:rPr lang="ar-DZ" dirty="0" err="1" smtClean="0"/>
              <a:t>العامة :</a:t>
            </a:r>
            <a:endParaRPr lang="ar-DZ" dirty="0" smtClean="0"/>
          </a:p>
          <a:p>
            <a:pPr algn="r">
              <a:buNone/>
            </a:pPr>
            <a:r>
              <a:rPr lang="ar-DZ" dirty="0" smtClean="0"/>
              <a:t>- أثر المبدأ على الإضراب</a:t>
            </a:r>
          </a:p>
          <a:p>
            <a:pPr algn="r">
              <a:buNone/>
            </a:pPr>
            <a:r>
              <a:rPr lang="ar-DZ" dirty="0" smtClean="0"/>
              <a:t>-تنظيم </a:t>
            </a:r>
            <a:r>
              <a:rPr lang="ar-DZ" dirty="0" err="1" smtClean="0"/>
              <a:t>إستقالة</a:t>
            </a:r>
            <a:r>
              <a:rPr lang="ar-DZ" dirty="0" smtClean="0"/>
              <a:t> الموظفين </a:t>
            </a:r>
          </a:p>
          <a:p>
            <a:pPr algn="r">
              <a:buNone/>
            </a:pPr>
            <a:r>
              <a:rPr lang="ar-DZ" dirty="0" smtClean="0"/>
              <a:t>-نظرية الموظف الفعلي </a:t>
            </a:r>
          </a:p>
          <a:p>
            <a:pPr algn="r">
              <a:buNone/>
            </a:pPr>
            <a:r>
              <a:rPr lang="ar-DZ" dirty="0" err="1" smtClean="0"/>
              <a:t>2 </a:t>
            </a:r>
            <a:r>
              <a:rPr lang="ar-DZ" dirty="0" smtClean="0"/>
              <a:t>– في مجال العقود الإدارية</a:t>
            </a:r>
          </a:p>
          <a:p>
            <a:pPr algn="r">
              <a:buNone/>
            </a:pPr>
            <a:r>
              <a:rPr lang="ar-DZ" dirty="0" err="1" smtClean="0"/>
              <a:t>3 </a:t>
            </a:r>
            <a:r>
              <a:rPr lang="ar-DZ" dirty="0" smtClean="0"/>
              <a:t>– في مجال الأموال العامة</a:t>
            </a:r>
          </a:p>
          <a:p>
            <a:pPr algn="r">
              <a:buNone/>
            </a:pPr>
            <a:r>
              <a:rPr lang="ar-DZ" dirty="0" err="1" smtClean="0"/>
              <a:t>ثانيا </a:t>
            </a:r>
            <a:r>
              <a:rPr lang="ar-DZ" dirty="0" smtClean="0"/>
              <a:t>: قاعدة المساواة امام خدمات المرفق العام </a:t>
            </a:r>
          </a:p>
          <a:p>
            <a:pPr algn="r">
              <a:buNone/>
            </a:pPr>
            <a:r>
              <a:rPr lang="ar-DZ" dirty="0" err="1" smtClean="0"/>
              <a:t>ثالثا </a:t>
            </a:r>
            <a:r>
              <a:rPr lang="ar-DZ" dirty="0" smtClean="0"/>
              <a:t>: قاعدة تكييف المرفق العام مع الأوضاع الجديدة  </a:t>
            </a:r>
          </a:p>
          <a:p>
            <a:pPr algn="r">
              <a:buNone/>
            </a:pPr>
            <a:r>
              <a:rPr lang="ar-DZ" dirty="0" smtClean="0"/>
              <a:t>الخاتمة</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332656"/>
            <a:ext cx="5184576" cy="1084982"/>
          </a:xfrm>
        </p:spPr>
        <p:txBody>
          <a:bodyPr>
            <a:normAutofit fontScale="90000"/>
          </a:bodyPr>
          <a:lstStyle/>
          <a:p>
            <a:pPr algn="ctr"/>
            <a:r>
              <a:rPr lang="ar-DZ" dirty="0" smtClean="0"/>
              <a:t/>
            </a:r>
            <a:br>
              <a:rPr lang="ar-DZ" dirty="0" smtClean="0"/>
            </a:br>
            <a:r>
              <a:rPr lang="ar-DZ" dirty="0" smtClean="0"/>
              <a:t> </a:t>
            </a:r>
            <a:r>
              <a:rPr lang="ar-DZ" sz="4900" dirty="0" smtClean="0">
                <a:solidFill>
                  <a:srgbClr val="FF0000"/>
                </a:solidFill>
              </a:rPr>
              <a:t>مقدمة</a:t>
            </a:r>
            <a:endParaRPr lang="fr-FR" sz="4900" dirty="0">
              <a:solidFill>
                <a:srgbClr val="FF0000"/>
              </a:solidFill>
            </a:endParaRPr>
          </a:p>
        </p:txBody>
      </p:sp>
      <p:sp>
        <p:nvSpPr>
          <p:cNvPr id="3" name="Espace réservé du contenu 2"/>
          <p:cNvSpPr>
            <a:spLocks noGrp="1"/>
          </p:cNvSpPr>
          <p:nvPr>
            <p:ph sz="quarter" idx="1"/>
          </p:nvPr>
        </p:nvSpPr>
        <p:spPr>
          <a:xfrm>
            <a:off x="457200" y="1844824"/>
            <a:ext cx="8229600" cy="4281339"/>
          </a:xfrm>
        </p:spPr>
        <p:txBody>
          <a:bodyPr>
            <a:normAutofit/>
          </a:bodyPr>
          <a:lstStyle/>
          <a:p>
            <a:pPr algn="r">
              <a:buNone/>
            </a:pPr>
            <a:r>
              <a:rPr lang="ar-DZ" sz="3600" dirty="0" smtClean="0">
                <a:latin typeface="Simplified Arabic" pitchFamily="18" charset="-78"/>
                <a:cs typeface="Simplified Arabic" pitchFamily="18" charset="-78"/>
              </a:rPr>
              <a:t>رأينا أنّ المرافق العامة عدّة انواع ذلك لا يمنع أنّ </a:t>
            </a:r>
            <a:r>
              <a:rPr lang="ar-DZ" sz="3600" u="sng" dirty="0" smtClean="0">
                <a:solidFill>
                  <a:srgbClr val="FF0000"/>
                </a:solidFill>
                <a:latin typeface="Simplified Arabic" pitchFamily="18" charset="-78"/>
                <a:cs typeface="Simplified Arabic" pitchFamily="18" charset="-78"/>
              </a:rPr>
              <a:t>كل المرافق العامة تخضع لثلاثة مبادئ </a:t>
            </a:r>
            <a:r>
              <a:rPr lang="ar-DZ" sz="3600" u="sng" dirty="0" err="1" smtClean="0">
                <a:solidFill>
                  <a:srgbClr val="FF0000"/>
                </a:solidFill>
                <a:latin typeface="Simplified Arabic" pitchFamily="18" charset="-78"/>
                <a:cs typeface="Simplified Arabic" pitchFamily="18" charset="-78"/>
              </a:rPr>
              <a:t>أساسية </a:t>
            </a:r>
            <a:r>
              <a:rPr lang="ar-DZ" sz="3600" dirty="0" smtClean="0">
                <a:latin typeface="Simplified Arabic" pitchFamily="18" charset="-78"/>
                <a:cs typeface="Simplified Arabic" pitchFamily="18" charset="-78"/>
              </a:rPr>
              <a:t>، على أنّ </a:t>
            </a:r>
          </a:p>
          <a:p>
            <a:pPr algn="r">
              <a:buNone/>
            </a:pPr>
            <a:r>
              <a:rPr lang="ar-DZ" sz="3600" dirty="0" smtClean="0">
                <a:latin typeface="Simplified Arabic" pitchFamily="18" charset="-78"/>
                <a:cs typeface="Simplified Arabic" pitchFamily="18" charset="-78"/>
              </a:rPr>
              <a:t>تطبيق هذه المبادئ يكون أكثر صرامة في المرافق </a:t>
            </a:r>
            <a:r>
              <a:rPr lang="ar-DZ" sz="3600" dirty="0" err="1" smtClean="0">
                <a:latin typeface="Simplified Arabic" pitchFamily="18" charset="-78"/>
                <a:cs typeface="Simplified Arabic" pitchFamily="18" charset="-78"/>
              </a:rPr>
              <a:t>الإدارية .</a:t>
            </a:r>
            <a:endParaRPr lang="ar-DZ" sz="3600" dirty="0" smtClean="0">
              <a:latin typeface="Simplified Arabic" pitchFamily="18" charset="-78"/>
              <a:cs typeface="Simplified Arabic" pitchFamily="18" charset="-78"/>
            </a:endParaRPr>
          </a:p>
          <a:p>
            <a:pPr algn="r">
              <a:buNone/>
            </a:pPr>
            <a:r>
              <a:rPr lang="ar-DZ" sz="3600" dirty="0" err="1" smtClean="0">
                <a:latin typeface="Simplified Arabic" pitchFamily="18" charset="-78"/>
                <a:cs typeface="Simplified Arabic" pitchFamily="18" charset="-78"/>
              </a:rPr>
              <a:t>فماهي</a:t>
            </a:r>
            <a:r>
              <a:rPr lang="ar-DZ" sz="3600" dirty="0" smtClean="0">
                <a:latin typeface="Simplified Arabic" pitchFamily="18" charset="-78"/>
                <a:cs typeface="Simplified Arabic" pitchFamily="18" charset="-78"/>
              </a:rPr>
              <a:t> المبادئ الأساسية التي تحكم سير المرافق </a:t>
            </a:r>
            <a:r>
              <a:rPr lang="ar-DZ" sz="3600" dirty="0" err="1" smtClean="0">
                <a:latin typeface="Simplified Arabic" pitchFamily="18" charset="-78"/>
                <a:cs typeface="Simplified Arabic" pitchFamily="18" charset="-78"/>
              </a:rPr>
              <a:t>العامة؟</a:t>
            </a:r>
            <a:endParaRPr lang="ar-DZ" sz="3600" dirty="0" smtClean="0">
              <a:latin typeface="Simplified Arabic" pitchFamily="18" charset="-78"/>
              <a:cs typeface="Simplified Arabic" pitchFamily="18" charset="-78"/>
            </a:endParaRPr>
          </a:p>
          <a:p>
            <a:pPr algn="r">
              <a:buNone/>
            </a:pPr>
            <a:endParaRPr lang="ar-DZ" sz="1800" dirty="0">
              <a:latin typeface="Simplified Arabic" pitchFamily="18" charset="-78"/>
              <a:cs typeface="Simplified Arabic" pitchFamily="18" charset="-78"/>
            </a:endParaRPr>
          </a:p>
          <a:p>
            <a:pPr algn="r">
              <a:buNone/>
            </a:pPr>
            <a:endParaRPr lang="ar-DZ" sz="1800" dirty="0" smtClean="0">
              <a:latin typeface="Simplified Arabic" pitchFamily="18" charset="-78"/>
              <a:cs typeface="Simplified Arabic" pitchFamily="18" charset="-78"/>
            </a:endParaRPr>
          </a:p>
          <a:p>
            <a:pPr algn="r">
              <a:buNone/>
            </a:pPr>
            <a:endParaRPr lang="fr-FR" sz="1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1570186"/>
          </a:xfrm>
        </p:spPr>
        <p:txBody>
          <a:bodyPr>
            <a:normAutofit/>
          </a:bodyPr>
          <a:lstStyle/>
          <a:p>
            <a:pPr algn="r"/>
            <a:r>
              <a:rPr lang="ar-DZ" b="1" u="sng" dirty="0" err="1" smtClean="0">
                <a:solidFill>
                  <a:srgbClr val="FF0000"/>
                </a:solidFill>
              </a:rPr>
              <a:t>أولا </a:t>
            </a:r>
            <a:r>
              <a:rPr lang="ar-DZ" b="1" u="sng" dirty="0" smtClean="0">
                <a:solidFill>
                  <a:srgbClr val="FF0000"/>
                </a:solidFill>
              </a:rPr>
              <a:t>: قاعدة </a:t>
            </a:r>
            <a:r>
              <a:rPr lang="ar-DZ" b="1" u="sng" dirty="0" err="1" smtClean="0">
                <a:solidFill>
                  <a:srgbClr val="FF0000"/>
                </a:solidFill>
              </a:rPr>
              <a:t>إستمرارية</a:t>
            </a:r>
            <a:r>
              <a:rPr lang="ar-DZ" b="1" u="sng" dirty="0" smtClean="0">
                <a:solidFill>
                  <a:srgbClr val="FF0000"/>
                </a:solidFill>
              </a:rPr>
              <a:t> خدمات المرفق العام</a:t>
            </a:r>
            <a:endParaRPr lang="fr-FR" b="1" u="sng" dirty="0">
              <a:solidFill>
                <a:srgbClr val="FF0000"/>
              </a:solidFill>
            </a:endParaRPr>
          </a:p>
        </p:txBody>
      </p:sp>
      <p:sp>
        <p:nvSpPr>
          <p:cNvPr id="5" name="Espace réservé du contenu 4"/>
          <p:cNvSpPr>
            <a:spLocks noGrp="1"/>
          </p:cNvSpPr>
          <p:nvPr>
            <p:ph sz="quarter" idx="1"/>
          </p:nvPr>
        </p:nvSpPr>
        <p:spPr>
          <a:xfrm>
            <a:off x="914400" y="1988840"/>
            <a:ext cx="7772400" cy="4030960"/>
          </a:xfrm>
        </p:spPr>
        <p:txBody>
          <a:bodyPr/>
          <a:lstStyle/>
          <a:p>
            <a:pPr algn="r">
              <a:buNone/>
            </a:pPr>
            <a:r>
              <a:rPr lang="ar-DZ" dirty="0" smtClean="0"/>
              <a:t>يسعى المرفق العام إلى تحقيق مصلحة عامة وهذا يترتب عليه أن تكون خدماته </a:t>
            </a:r>
            <a:r>
              <a:rPr lang="ar-DZ" u="sng" dirty="0" err="1" smtClean="0">
                <a:solidFill>
                  <a:srgbClr val="FF0000"/>
                </a:solidFill>
              </a:rPr>
              <a:t>متواصلة</a:t>
            </a:r>
            <a:r>
              <a:rPr lang="ar-DZ" dirty="0" err="1" smtClean="0"/>
              <a:t> </a:t>
            </a:r>
            <a:r>
              <a:rPr lang="ar-DZ" dirty="0" smtClean="0"/>
              <a:t>( </a:t>
            </a:r>
            <a:r>
              <a:rPr lang="ar-DZ" dirty="0" err="1" smtClean="0"/>
              <a:t>مستمرة </a:t>
            </a:r>
            <a:r>
              <a:rPr lang="ar-DZ" dirty="0" smtClean="0"/>
              <a:t>، منتظمة</a:t>
            </a:r>
            <a:r>
              <a:rPr lang="ar-DZ" dirty="0" err="1" smtClean="0"/>
              <a:t>) </a:t>
            </a:r>
            <a:r>
              <a:rPr lang="ar-DZ" dirty="0" smtClean="0"/>
              <a:t>، لأنّ اي </a:t>
            </a:r>
            <a:r>
              <a:rPr lang="ar-DZ" u="sng" dirty="0" err="1" smtClean="0">
                <a:solidFill>
                  <a:srgbClr val="FF0000"/>
                </a:solidFill>
              </a:rPr>
              <a:t>إنقطاع</a:t>
            </a:r>
            <a:r>
              <a:rPr lang="ar-DZ" dirty="0" smtClean="0"/>
              <a:t> سوف يؤثر </a:t>
            </a:r>
            <a:r>
              <a:rPr lang="ar-DZ" u="sng" dirty="0" smtClean="0">
                <a:solidFill>
                  <a:srgbClr val="FF0000"/>
                </a:solidFill>
              </a:rPr>
              <a:t>سلبا على المصلحة العامة </a:t>
            </a:r>
            <a:r>
              <a:rPr lang="ar-DZ" dirty="0" smtClean="0"/>
              <a:t>ومن هنا فإنّ القضاء وضع مبدأ أساسيا يحكم جميع المرافق العامة وهو </a:t>
            </a:r>
            <a:r>
              <a:rPr lang="ar-DZ" dirty="0" err="1" smtClean="0"/>
              <a:t>مبدا</a:t>
            </a:r>
            <a:r>
              <a:rPr lang="ar-DZ" dirty="0" smtClean="0"/>
              <a:t> </a:t>
            </a:r>
            <a:r>
              <a:rPr lang="ar-DZ" dirty="0" err="1" smtClean="0"/>
              <a:t>إستمرارية</a:t>
            </a:r>
            <a:r>
              <a:rPr lang="ar-DZ" dirty="0" smtClean="0"/>
              <a:t> خدمة المرفق العام وهذا المبدأ يطبق </a:t>
            </a:r>
            <a:r>
              <a:rPr lang="ar-DZ" dirty="0" err="1" smtClean="0"/>
              <a:t>سواءا</a:t>
            </a:r>
            <a:r>
              <a:rPr lang="ar-DZ" dirty="0" smtClean="0"/>
              <a:t> تم النص عليه أولم يتم النص </a:t>
            </a:r>
            <a:r>
              <a:rPr lang="ar-DZ" dirty="0" err="1" smtClean="0"/>
              <a:t>عليه </a:t>
            </a:r>
            <a:r>
              <a:rPr lang="ar-DZ" dirty="0" smtClean="0"/>
              <a:t>.وهذا المبدأ يترتب عليه 3 نتائج </a:t>
            </a:r>
            <a:r>
              <a:rPr lang="ar-DZ" dirty="0" err="1" smtClean="0"/>
              <a:t>أساسية :</a:t>
            </a:r>
            <a:endParaRPr lang="ar-DZ" dirty="0" smtClean="0"/>
          </a:p>
          <a:p>
            <a:pPr algn="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quarter" idx="1"/>
          </p:nvPr>
        </p:nvGraphicFramePr>
        <p:xfrm>
          <a:off x="467544" y="54868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67544" y="476672"/>
            <a:ext cx="8219256" cy="6120680"/>
          </a:xfrm>
        </p:spPr>
        <p:txBody>
          <a:bodyPr>
            <a:normAutofit/>
          </a:bodyPr>
          <a:lstStyle/>
          <a:p>
            <a:pPr algn="r">
              <a:buNone/>
            </a:pPr>
            <a:r>
              <a:rPr lang="ar-DZ" sz="2800" b="1" dirty="0" smtClean="0">
                <a:solidFill>
                  <a:srgbClr val="0070C0"/>
                </a:solidFill>
                <a:latin typeface="Simplified Arabic" pitchFamily="18" charset="-78"/>
                <a:cs typeface="Simplified Arabic" pitchFamily="18" charset="-78"/>
              </a:rPr>
              <a:t>أثر </a:t>
            </a:r>
            <a:r>
              <a:rPr lang="ar-DZ" sz="2800" b="1" dirty="0" err="1" smtClean="0">
                <a:solidFill>
                  <a:srgbClr val="0070C0"/>
                </a:solidFill>
                <a:latin typeface="Simplified Arabic" pitchFamily="18" charset="-78"/>
                <a:cs typeface="Simplified Arabic" pitchFamily="18" charset="-78"/>
              </a:rPr>
              <a:t>المبدا</a:t>
            </a:r>
            <a:r>
              <a:rPr lang="ar-DZ" sz="2800" b="1" dirty="0" smtClean="0">
                <a:solidFill>
                  <a:srgbClr val="0070C0"/>
                </a:solidFill>
                <a:latin typeface="Simplified Arabic" pitchFamily="18" charset="-78"/>
                <a:cs typeface="Simplified Arabic" pitchFamily="18" charset="-78"/>
              </a:rPr>
              <a:t> على </a:t>
            </a:r>
            <a:r>
              <a:rPr lang="ar-DZ" sz="2800" b="1" dirty="0" err="1" smtClean="0">
                <a:solidFill>
                  <a:srgbClr val="0070C0"/>
                </a:solidFill>
                <a:latin typeface="Simplified Arabic" pitchFamily="18" charset="-78"/>
                <a:cs typeface="Simplified Arabic" pitchFamily="18" charset="-78"/>
              </a:rPr>
              <a:t>الإضراب :</a:t>
            </a:r>
            <a:r>
              <a:rPr lang="ar-DZ" sz="2800" b="1" dirty="0" smtClean="0">
                <a:solidFill>
                  <a:srgbClr val="0070C0"/>
                </a:solidFill>
                <a:latin typeface="Simplified Arabic" pitchFamily="18" charset="-78"/>
                <a:cs typeface="Simplified Arabic" pitchFamily="18" charset="-78"/>
              </a:rPr>
              <a:t> </a:t>
            </a:r>
          </a:p>
          <a:p>
            <a:pPr algn="r">
              <a:buNone/>
            </a:pPr>
            <a:r>
              <a:rPr lang="ar-DZ" sz="2800" dirty="0" smtClean="0">
                <a:latin typeface="Simplified Arabic" pitchFamily="18" charset="-78"/>
                <a:cs typeface="Simplified Arabic" pitchFamily="18" charset="-78"/>
              </a:rPr>
              <a:t>الإضراب هو </a:t>
            </a:r>
            <a:r>
              <a:rPr lang="ar-DZ" sz="2800" dirty="0" err="1" smtClean="0">
                <a:latin typeface="Simplified Arabic" pitchFamily="18" charset="-78"/>
                <a:cs typeface="Simplified Arabic" pitchFamily="18" charset="-78"/>
              </a:rPr>
              <a:t>إتفاق</a:t>
            </a:r>
            <a:r>
              <a:rPr lang="ar-DZ" sz="2800" dirty="0" smtClean="0">
                <a:latin typeface="Simplified Arabic" pitchFamily="18" charset="-78"/>
                <a:cs typeface="Simplified Arabic" pitchFamily="18" charset="-78"/>
              </a:rPr>
              <a:t> جماعي بين الموظفين عن </a:t>
            </a:r>
            <a:r>
              <a:rPr lang="ar-DZ" sz="2800" dirty="0" err="1" smtClean="0">
                <a:latin typeface="Simplified Arabic" pitchFamily="18" charset="-78"/>
                <a:cs typeface="Simplified Arabic" pitchFamily="18" charset="-78"/>
              </a:rPr>
              <a:t>الإمتناع</a:t>
            </a:r>
            <a:r>
              <a:rPr lang="ar-DZ" sz="2800" dirty="0" smtClean="0">
                <a:latin typeface="Simplified Arabic" pitchFamily="18" charset="-78"/>
                <a:cs typeface="Simplified Arabic" pitchFamily="18" charset="-78"/>
              </a:rPr>
              <a:t> عن العمل </a:t>
            </a:r>
            <a:r>
              <a:rPr lang="ar-DZ" sz="2800" u="sng" dirty="0" smtClean="0">
                <a:solidFill>
                  <a:srgbClr val="FF0000"/>
                </a:solidFill>
                <a:latin typeface="Simplified Arabic" pitchFamily="18" charset="-78"/>
                <a:cs typeface="Simplified Arabic" pitchFamily="18" charset="-78"/>
              </a:rPr>
              <a:t>بصفة مؤقتة</a:t>
            </a:r>
            <a:r>
              <a:rPr lang="ar-DZ" sz="2800" dirty="0" smtClean="0">
                <a:latin typeface="Simplified Arabic" pitchFamily="18" charset="-78"/>
                <a:cs typeface="Simplified Arabic" pitchFamily="18" charset="-78"/>
              </a:rPr>
              <a:t> للمطالبة بالحقوق المهنية </a:t>
            </a:r>
            <a:r>
              <a:rPr lang="ar-DZ" sz="2800" dirty="0" err="1" smtClean="0">
                <a:latin typeface="Simplified Arabic" pitchFamily="18" charset="-78"/>
                <a:cs typeface="Simplified Arabic" pitchFamily="18" charset="-78"/>
              </a:rPr>
              <a:t>والإجتماعية</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a:r>
            <a:br>
              <a:rPr lang="ar-DZ" sz="2800" dirty="0" smtClean="0">
                <a:latin typeface="Simplified Arabic" pitchFamily="18" charset="-78"/>
                <a:cs typeface="Simplified Arabic" pitchFamily="18" charset="-78"/>
              </a:rPr>
            </a:br>
            <a:r>
              <a:rPr lang="ar-DZ" sz="2800" dirty="0" smtClean="0">
                <a:latin typeface="Simplified Arabic" pitchFamily="18" charset="-78"/>
                <a:cs typeface="Simplified Arabic" pitchFamily="18" charset="-78"/>
              </a:rPr>
              <a:t>ومن هنا يعتبر الإضراب أخطر ما يهدد </a:t>
            </a:r>
            <a:r>
              <a:rPr lang="ar-DZ" sz="2800" dirty="0" err="1" smtClean="0">
                <a:latin typeface="Simplified Arabic" pitchFamily="18" charset="-78"/>
                <a:cs typeface="Simplified Arabic" pitchFamily="18" charset="-78"/>
              </a:rPr>
              <a:t>مبدا</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إستمرارية</a:t>
            </a:r>
            <a:r>
              <a:rPr lang="ar-DZ" sz="2800" dirty="0" smtClean="0">
                <a:latin typeface="Simplified Arabic" pitchFamily="18" charset="-78"/>
                <a:cs typeface="Simplified Arabic" pitchFamily="18" charset="-78"/>
              </a:rPr>
              <a:t> خدمة المرفق العام ولهذا قرّر مجلس الدولة الفرنسي في وقت معين إلى تحريم </a:t>
            </a:r>
            <a:r>
              <a:rPr lang="ar-DZ" sz="2800" dirty="0" err="1" smtClean="0">
                <a:latin typeface="Simplified Arabic" pitchFamily="18" charset="-78"/>
                <a:cs typeface="Simplified Arabic" pitchFamily="18" charset="-78"/>
              </a:rPr>
              <a:t>الإضراب </a:t>
            </a:r>
            <a:r>
              <a:rPr lang="ar-DZ" sz="2800" dirty="0" smtClean="0">
                <a:latin typeface="Simplified Arabic" pitchFamily="18" charset="-78"/>
                <a:cs typeface="Simplified Arabic" pitchFamily="18" charset="-78"/>
              </a:rPr>
              <a:t>( أي جعله غير </a:t>
            </a:r>
            <a:r>
              <a:rPr lang="ar-DZ" sz="2800" dirty="0" err="1" smtClean="0">
                <a:latin typeface="Simplified Arabic" pitchFamily="18" charset="-78"/>
                <a:cs typeface="Simplified Arabic" pitchFamily="18" charset="-78"/>
              </a:rPr>
              <a:t>مشروع ).</a:t>
            </a:r>
            <a:r>
              <a:rPr lang="ar-DZ" sz="2800" dirty="0" smtClean="0">
                <a:latin typeface="Simplified Arabic" pitchFamily="18" charset="-78"/>
                <a:cs typeface="Simplified Arabic" pitchFamily="18" charset="-78"/>
              </a:rPr>
              <a:t/>
            </a:r>
            <a:br>
              <a:rPr lang="ar-DZ" sz="2800" dirty="0" smtClean="0">
                <a:latin typeface="Simplified Arabic" pitchFamily="18" charset="-78"/>
                <a:cs typeface="Simplified Arabic" pitchFamily="18" charset="-78"/>
              </a:rPr>
            </a:br>
            <a:r>
              <a:rPr lang="ar-DZ" sz="2800" dirty="0" smtClean="0">
                <a:latin typeface="Simplified Arabic" pitchFamily="18" charset="-78"/>
                <a:cs typeface="Simplified Arabic" pitchFamily="18" charset="-78"/>
              </a:rPr>
              <a:t>والحق في الإضراب في التشريع الجزائري حق </a:t>
            </a:r>
            <a:r>
              <a:rPr lang="ar-DZ" sz="2800" dirty="0" err="1" smtClean="0">
                <a:latin typeface="Simplified Arabic" pitchFamily="18" charset="-78"/>
                <a:cs typeface="Simplified Arabic" pitchFamily="18" charset="-78"/>
              </a:rPr>
              <a:t>دستوري </a:t>
            </a:r>
            <a:r>
              <a:rPr lang="ar-DZ" sz="2800" dirty="0" smtClean="0">
                <a:latin typeface="Simplified Arabic" pitchFamily="18" charset="-78"/>
                <a:cs typeface="Simplified Arabic" pitchFamily="18" charset="-78"/>
              </a:rPr>
              <a:t>، جاء النص عليه في المادة 71 من التعديل الدستوري لسنة </a:t>
            </a:r>
            <a:r>
              <a:rPr lang="ar-DZ" sz="2800" dirty="0" err="1" smtClean="0">
                <a:latin typeface="Simplified Arabic" pitchFamily="18" charset="-78"/>
                <a:cs typeface="Simplified Arabic" pitchFamily="18" charset="-78"/>
              </a:rPr>
              <a:t>2016 .</a:t>
            </a:r>
            <a:r>
              <a:rPr lang="ar-DZ" sz="2800" dirty="0" smtClean="0">
                <a:latin typeface="Simplified Arabic" pitchFamily="18" charset="-78"/>
                <a:cs typeface="Simplified Arabic" pitchFamily="18" charset="-78"/>
              </a:rPr>
              <a:t/>
            </a:r>
            <a:br>
              <a:rPr lang="ar-DZ" sz="2800" dirty="0" smtClean="0">
                <a:latin typeface="Simplified Arabic" pitchFamily="18" charset="-78"/>
                <a:cs typeface="Simplified Arabic" pitchFamily="18" charset="-78"/>
              </a:rPr>
            </a:br>
            <a:r>
              <a:rPr lang="ar-DZ" sz="2800" dirty="0" smtClean="0">
                <a:latin typeface="Simplified Arabic" pitchFamily="18" charset="-78"/>
                <a:cs typeface="Simplified Arabic" pitchFamily="18" charset="-78"/>
              </a:rPr>
              <a:t>وحتى يعد الإضراب مشروعا لابد من </a:t>
            </a:r>
            <a:r>
              <a:rPr lang="ar-DZ" sz="2800" dirty="0" err="1" smtClean="0">
                <a:latin typeface="Simplified Arabic" pitchFamily="18" charset="-78"/>
                <a:cs typeface="Simplified Arabic" pitchFamily="18" charset="-78"/>
              </a:rPr>
              <a:t>إحترام</a:t>
            </a:r>
            <a:r>
              <a:rPr lang="ar-DZ" sz="2800" dirty="0" smtClean="0">
                <a:latin typeface="Simplified Arabic" pitchFamily="18" charset="-78"/>
                <a:cs typeface="Simplified Arabic" pitchFamily="18" charset="-78"/>
              </a:rPr>
              <a:t> مجموعة من الإجراءات </a:t>
            </a:r>
            <a:r>
              <a:rPr lang="ar-DZ" sz="2800" dirty="0" err="1" smtClean="0">
                <a:latin typeface="Simplified Arabic" pitchFamily="18" charset="-78"/>
                <a:cs typeface="Simplified Arabic" pitchFamily="18" charset="-78"/>
              </a:rPr>
              <a:t>والضوابط </a:t>
            </a:r>
            <a:r>
              <a:rPr lang="ar-DZ" sz="2800" dirty="0" smtClean="0">
                <a:latin typeface="Simplified Arabic" pitchFamily="18" charset="-78"/>
                <a:cs typeface="Simplified Arabic" pitchFamily="18" charset="-78"/>
              </a:rPr>
              <a:t>( وفقا للقانون 90-02 المتعلق بالوقاية من النزاعات الجماعية في العمل وتسويتها وممارسة حق </a:t>
            </a:r>
            <a:r>
              <a:rPr lang="ar-DZ" sz="2800" dirty="0" err="1" smtClean="0">
                <a:latin typeface="Simplified Arabic" pitchFamily="18" charset="-78"/>
                <a:cs typeface="Simplified Arabic" pitchFamily="18" charset="-78"/>
              </a:rPr>
              <a:t>الإضراب </a:t>
            </a:r>
            <a:r>
              <a:rPr lang="ar-DZ" sz="2800" dirty="0" smtClean="0">
                <a:latin typeface="Simplified Arabic" pitchFamily="18" charset="-78"/>
                <a:cs typeface="Simplified Arabic" pitchFamily="18" charset="-78"/>
              </a:rPr>
              <a:t>، المعدل والمتمم</a:t>
            </a:r>
            <a:r>
              <a:rPr lang="ar-DZ" sz="2800" dirty="0" err="1" smtClean="0">
                <a:latin typeface="Simplified Arabic" pitchFamily="18" charset="-78"/>
                <a:cs typeface="Simplified Arabic" pitchFamily="18" charset="-78"/>
              </a:rPr>
              <a:t>) </a:t>
            </a:r>
            <a:r>
              <a:rPr lang="ar-DZ" sz="2000" dirty="0" err="1" smtClean="0">
                <a:latin typeface="Simplified Arabic" pitchFamily="18" charset="-78"/>
                <a:cs typeface="Simplified Arabic" pitchFamily="18" charset="-78"/>
              </a:rPr>
              <a:t>:</a:t>
            </a:r>
            <a:endParaRPr lang="ar-DZ" sz="2000" dirty="0" smtClean="0">
              <a:latin typeface="Simplified Arabic" pitchFamily="18" charset="-78"/>
              <a:cs typeface="Simplified Arabic" pitchFamily="18" charset="-78"/>
            </a:endParaRPr>
          </a:p>
          <a:p>
            <a:pPr algn="r">
              <a:buNone/>
            </a:pPr>
            <a:r>
              <a:rPr lang="ar-DZ" sz="2000" dirty="0" smtClean="0">
                <a:latin typeface="Simplified Arabic" pitchFamily="18" charset="-78"/>
                <a:cs typeface="Simplified Arabic" pitchFamily="18" charset="-78"/>
              </a:rPr>
              <a:t> </a:t>
            </a:r>
            <a:endParaRPr lang="ar-DZ" sz="20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620688"/>
            <a:ext cx="8291264" cy="5399112"/>
          </a:xfrm>
        </p:spPr>
        <p:txBody>
          <a:bodyPr/>
          <a:lstStyle/>
          <a:p>
            <a:pPr algn="r">
              <a:buNone/>
            </a:pPr>
            <a:r>
              <a:rPr lang="ar-DZ" sz="2800" b="1" dirty="0" err="1" smtClean="0">
                <a:solidFill>
                  <a:srgbClr val="00B050"/>
                </a:solidFill>
                <a:latin typeface="Simplified Arabic" pitchFamily="18" charset="-78"/>
                <a:cs typeface="Simplified Arabic" pitchFamily="18" charset="-78"/>
              </a:rPr>
              <a:t>أ </a:t>
            </a:r>
            <a:r>
              <a:rPr lang="ar-DZ" sz="2800" b="1" dirty="0" smtClean="0">
                <a:solidFill>
                  <a:srgbClr val="00B050"/>
                </a:solidFill>
                <a:latin typeface="Simplified Arabic" pitchFamily="18" charset="-78"/>
                <a:cs typeface="Simplified Arabic" pitchFamily="18" charset="-78"/>
              </a:rPr>
              <a:t>– الوقاية من النزاعات </a:t>
            </a:r>
            <a:r>
              <a:rPr lang="ar-DZ" sz="2800" b="1" dirty="0" err="1" smtClean="0">
                <a:solidFill>
                  <a:srgbClr val="00B050"/>
                </a:solidFill>
                <a:latin typeface="Simplified Arabic" pitchFamily="18" charset="-78"/>
                <a:cs typeface="Simplified Arabic" pitchFamily="18" charset="-78"/>
              </a:rPr>
              <a:t>الجماعية </a:t>
            </a:r>
            <a:r>
              <a:rPr lang="ar-DZ" sz="2800" dirty="0" smtClean="0">
                <a:latin typeface="Simplified Arabic" pitchFamily="18" charset="-78"/>
                <a:cs typeface="Simplified Arabic" pitchFamily="18" charset="-78"/>
              </a:rPr>
              <a:t>: وذلك من خلال </a:t>
            </a:r>
            <a:r>
              <a:rPr lang="ar-DZ" sz="2800" dirty="0" err="1" smtClean="0">
                <a:latin typeface="Simplified Arabic" pitchFamily="18" charset="-78"/>
                <a:cs typeface="Simplified Arabic" pitchFamily="18" charset="-78"/>
              </a:rPr>
              <a:t>مايلي</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a:t>
            </a:r>
            <a:endParaRPr lang="ar-DZ" sz="2800" dirty="0" smtClean="0">
              <a:latin typeface="Simplified Arabic" pitchFamily="18" charset="-78"/>
              <a:cs typeface="Simplified Arabic" pitchFamily="18" charset="-78"/>
            </a:endParaRPr>
          </a:p>
          <a:p>
            <a:pPr algn="r">
              <a:buNone/>
            </a:pPr>
            <a:r>
              <a:rPr lang="ar-DZ" sz="2800" dirty="0" smtClean="0">
                <a:latin typeface="Simplified Arabic" pitchFamily="18" charset="-78"/>
                <a:cs typeface="Simplified Arabic" pitchFamily="18" charset="-78"/>
              </a:rPr>
              <a:t> - عقد </a:t>
            </a:r>
            <a:r>
              <a:rPr lang="ar-DZ" sz="2800" dirty="0" err="1" smtClean="0">
                <a:latin typeface="Simplified Arabic" pitchFamily="18" charset="-78"/>
                <a:cs typeface="Simplified Arabic" pitchFamily="18" charset="-78"/>
              </a:rPr>
              <a:t>إجتماعات</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دورية </a:t>
            </a:r>
            <a:r>
              <a:rPr lang="ar-DZ" sz="2800" dirty="0" smtClean="0">
                <a:latin typeface="Simplified Arabic" pitchFamily="18" charset="-78"/>
                <a:cs typeface="Simplified Arabic" pitchFamily="18" charset="-78"/>
              </a:rPr>
              <a:t>: بين ممثلي الموظفين وممثلي </a:t>
            </a:r>
            <a:r>
              <a:rPr lang="ar-DZ" sz="2800" dirty="0" err="1" smtClean="0">
                <a:latin typeface="Simplified Arabic" pitchFamily="18" charset="-78"/>
                <a:cs typeface="Simplified Arabic" pitchFamily="18" charset="-78"/>
              </a:rPr>
              <a:t>الإدارة .</a:t>
            </a:r>
            <a:endParaRPr lang="ar-DZ" sz="2800" dirty="0" smtClean="0">
              <a:latin typeface="Simplified Arabic" pitchFamily="18" charset="-78"/>
              <a:cs typeface="Simplified Arabic" pitchFamily="18" charset="-78"/>
            </a:endParaRPr>
          </a:p>
          <a:p>
            <a:pPr algn="r">
              <a:buNone/>
            </a:pPr>
            <a:r>
              <a:rPr lang="ar-DZ" sz="2800" dirty="0" smtClean="0">
                <a:latin typeface="Simplified Arabic" pitchFamily="18" charset="-78"/>
                <a:cs typeface="Simplified Arabic" pitchFamily="18" charset="-78"/>
              </a:rPr>
              <a:t> - </a:t>
            </a:r>
            <a:r>
              <a:rPr lang="ar-DZ" sz="2800" dirty="0" err="1" smtClean="0">
                <a:latin typeface="Simplified Arabic" pitchFamily="18" charset="-78"/>
                <a:cs typeface="Simplified Arabic" pitchFamily="18" charset="-78"/>
              </a:rPr>
              <a:t>المصالحة </a:t>
            </a:r>
            <a:r>
              <a:rPr lang="ar-DZ" sz="2800" dirty="0" smtClean="0">
                <a:latin typeface="Simplified Arabic" pitchFamily="18" charset="-78"/>
                <a:cs typeface="Simplified Arabic" pitchFamily="18" charset="-78"/>
              </a:rPr>
              <a:t>: في حالة </a:t>
            </a:r>
            <a:r>
              <a:rPr lang="ar-DZ" sz="2800" dirty="0" err="1" smtClean="0">
                <a:latin typeface="Simplified Arabic" pitchFamily="18" charset="-78"/>
                <a:cs typeface="Simplified Arabic" pitchFamily="18" charset="-78"/>
              </a:rPr>
              <a:t>إستمرار</a:t>
            </a:r>
            <a:r>
              <a:rPr lang="ar-DZ" sz="2800" dirty="0" smtClean="0">
                <a:latin typeface="Simplified Arabic" pitchFamily="18" charset="-78"/>
                <a:cs typeface="Simplified Arabic" pitchFamily="18" charset="-78"/>
              </a:rPr>
              <a:t> الخلاف يرفع </a:t>
            </a:r>
            <a:r>
              <a:rPr lang="ar-DZ" sz="2800" dirty="0" err="1" smtClean="0">
                <a:latin typeface="Simplified Arabic" pitchFamily="18" charset="-78"/>
                <a:cs typeface="Simplified Arabic" pitchFamily="18" charset="-78"/>
              </a:rPr>
              <a:t>ممثلوا</a:t>
            </a:r>
            <a:r>
              <a:rPr lang="ar-DZ" sz="2800" dirty="0" smtClean="0">
                <a:latin typeface="Simplified Arabic" pitchFamily="18" charset="-78"/>
                <a:cs typeface="Simplified Arabic" pitchFamily="18" charset="-78"/>
              </a:rPr>
              <a:t> الموظفين المسائل المستمر فيها الخلاف إلى السلطات الإدارية المختصة على </a:t>
            </a:r>
            <a:r>
              <a:rPr lang="ar-DZ" sz="2800" dirty="0" err="1" smtClean="0">
                <a:latin typeface="Simplified Arabic" pitchFamily="18" charset="-78"/>
                <a:cs typeface="Simplified Arabic" pitchFamily="18" charset="-78"/>
              </a:rPr>
              <a:t>مستوى </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البلدية </a:t>
            </a:r>
            <a:r>
              <a:rPr lang="ar-DZ" sz="2800" dirty="0" smtClean="0">
                <a:latin typeface="Simplified Arabic" pitchFamily="18" charset="-78"/>
                <a:cs typeface="Simplified Arabic" pitchFamily="18" charset="-78"/>
              </a:rPr>
              <a:t>، الولاية وإما إلى الوزراء</a:t>
            </a:r>
            <a:r>
              <a:rPr lang="ar-DZ" sz="2800" dirty="0" err="1"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فإن لم يتوصلوا إلى حل تستدعي السلطات السلمية العليا خلال 8 أيام الموالية لإخطارها طرفي الخلاف ألى </a:t>
            </a:r>
            <a:r>
              <a:rPr lang="ar-DZ" sz="2800" dirty="0" err="1" smtClean="0">
                <a:latin typeface="Simplified Arabic" pitchFamily="18" charset="-78"/>
                <a:cs typeface="Simplified Arabic" pitchFamily="18" charset="-78"/>
              </a:rPr>
              <a:t>إجتماع</a:t>
            </a:r>
            <a:r>
              <a:rPr lang="ar-DZ" sz="2800" dirty="0" smtClean="0">
                <a:latin typeface="Simplified Arabic" pitchFamily="18" charset="-78"/>
                <a:cs typeface="Simplified Arabic" pitchFamily="18" charset="-78"/>
              </a:rPr>
              <a:t> المصالحة فإن </a:t>
            </a:r>
            <a:r>
              <a:rPr lang="ar-DZ" sz="2800" dirty="0" err="1" smtClean="0">
                <a:latin typeface="Simplified Arabic" pitchFamily="18" charset="-78"/>
                <a:cs typeface="Simplified Arabic" pitchFamily="18" charset="-78"/>
              </a:rPr>
              <a:t>إستمر</a:t>
            </a:r>
            <a:r>
              <a:rPr lang="ar-DZ" sz="2800" dirty="0" smtClean="0">
                <a:latin typeface="Simplified Arabic" pitchFamily="18" charset="-78"/>
                <a:cs typeface="Simplified Arabic" pitchFamily="18" charset="-78"/>
              </a:rPr>
              <a:t> الخلاف بعد 15 يوما من تاريخ أول </a:t>
            </a:r>
            <a:r>
              <a:rPr lang="ar-DZ" sz="2800" dirty="0" err="1" smtClean="0">
                <a:latin typeface="Simplified Arabic" pitchFamily="18" charset="-78"/>
                <a:cs typeface="Simplified Arabic" pitchFamily="18" charset="-78"/>
              </a:rPr>
              <a:t>إجتماع</a:t>
            </a:r>
            <a:r>
              <a:rPr lang="ar-DZ" sz="2800" dirty="0" smtClean="0">
                <a:latin typeface="Simplified Arabic" pitchFamily="18" charset="-78"/>
                <a:cs typeface="Simplified Arabic" pitchFamily="18" charset="-78"/>
              </a:rPr>
              <a:t> يحرر محضر يوقع عليه الطرفان يتضمن النقاط المتفق عليها ونقاط الخلاف ويرسل إلى السلطة المكلفة بالوظيفة العمومية </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908720"/>
            <a:ext cx="8291264" cy="5217443"/>
          </a:xfrm>
        </p:spPr>
        <p:txBody>
          <a:bodyPr>
            <a:normAutofit/>
          </a:bodyPr>
          <a:lstStyle/>
          <a:p>
            <a:pPr algn="r">
              <a:buNone/>
            </a:pPr>
            <a:r>
              <a:rPr lang="ar-DZ" b="1" dirty="0" err="1" smtClean="0">
                <a:solidFill>
                  <a:srgbClr val="00B050"/>
                </a:solidFill>
                <a:latin typeface="Simplified Arabic" pitchFamily="18" charset="-78"/>
                <a:cs typeface="Simplified Arabic" pitchFamily="18" charset="-78"/>
              </a:rPr>
              <a:t>ب </a:t>
            </a:r>
            <a:r>
              <a:rPr lang="ar-DZ" b="1" dirty="0" smtClean="0">
                <a:solidFill>
                  <a:srgbClr val="00B050"/>
                </a:solidFill>
                <a:latin typeface="Simplified Arabic" pitchFamily="18" charset="-78"/>
                <a:cs typeface="Simplified Arabic" pitchFamily="18" charset="-78"/>
              </a:rPr>
              <a:t>– ممارسة حق </a:t>
            </a:r>
            <a:r>
              <a:rPr lang="ar-DZ" b="1" dirty="0" err="1" smtClean="0">
                <a:solidFill>
                  <a:srgbClr val="00B050"/>
                </a:solidFill>
                <a:latin typeface="Simplified Arabic" pitchFamily="18" charset="-78"/>
                <a:cs typeface="Simplified Arabic" pitchFamily="18" charset="-78"/>
              </a:rPr>
              <a:t>الإضراب </a:t>
            </a:r>
            <a:r>
              <a:rPr lang="ar-DZ" dirty="0" smtClean="0">
                <a:latin typeface="Simplified Arabic" pitchFamily="18" charset="-78"/>
                <a:cs typeface="Simplified Arabic" pitchFamily="18" charset="-78"/>
              </a:rPr>
              <a:t>: إذا </a:t>
            </a:r>
            <a:r>
              <a:rPr lang="ar-DZ" dirty="0" err="1" smtClean="0">
                <a:latin typeface="Simplified Arabic" pitchFamily="18" charset="-78"/>
                <a:cs typeface="Simplified Arabic" pitchFamily="18" charset="-78"/>
              </a:rPr>
              <a:t>إستمر</a:t>
            </a:r>
            <a:r>
              <a:rPr lang="ar-DZ" dirty="0" smtClean="0">
                <a:latin typeface="Simplified Arabic" pitchFamily="18" charset="-78"/>
                <a:cs typeface="Simplified Arabic" pitchFamily="18" charset="-78"/>
              </a:rPr>
              <a:t> الخلاف لا يمكن اللجوء </a:t>
            </a:r>
            <a:r>
              <a:rPr lang="ar-DZ" dirty="0" err="1" smtClean="0">
                <a:latin typeface="Simplified Arabic" pitchFamily="18" charset="-78"/>
                <a:cs typeface="Simplified Arabic" pitchFamily="18" charset="-78"/>
              </a:rPr>
              <a:t>إالى</a:t>
            </a:r>
            <a:r>
              <a:rPr lang="ar-DZ" dirty="0" smtClean="0">
                <a:latin typeface="Simplified Arabic" pitchFamily="18" charset="-78"/>
                <a:cs typeface="Simplified Arabic" pitchFamily="18" charset="-78"/>
              </a:rPr>
              <a:t> الإضراب إلاّ بعد مراعاة  الضوابط </a:t>
            </a:r>
            <a:r>
              <a:rPr lang="ar-DZ" dirty="0" err="1" smtClean="0">
                <a:latin typeface="Simplified Arabic" pitchFamily="18" charset="-78"/>
                <a:cs typeface="Simplified Arabic" pitchFamily="18" charset="-78"/>
              </a:rPr>
              <a:t>التالية :</a:t>
            </a:r>
            <a:endParaRPr lang="ar-DZ" dirty="0" smtClean="0">
              <a:latin typeface="Simplified Arabic" pitchFamily="18" charset="-78"/>
              <a:cs typeface="Simplified Arabic" pitchFamily="18" charset="-78"/>
            </a:endParaRPr>
          </a:p>
          <a:p>
            <a:pPr algn="r">
              <a:buNone/>
            </a:pPr>
            <a:r>
              <a:rPr lang="ar-DZ" dirty="0" smtClean="0">
                <a:latin typeface="Simplified Arabic" pitchFamily="18" charset="-78"/>
                <a:cs typeface="Simplified Arabic" pitchFamily="18" charset="-78"/>
              </a:rPr>
              <a:t>_ </a:t>
            </a:r>
            <a:r>
              <a:rPr lang="ar-DZ" dirty="0" err="1" smtClean="0">
                <a:latin typeface="Simplified Arabic" pitchFamily="18" charset="-78"/>
                <a:cs typeface="Simplified Arabic" pitchFamily="18" charset="-78"/>
              </a:rPr>
              <a:t>التحكيم </a:t>
            </a:r>
            <a:r>
              <a:rPr lang="ar-DZ" dirty="0" smtClean="0">
                <a:latin typeface="Simplified Arabic" pitchFamily="18" charset="-78"/>
                <a:cs typeface="Simplified Arabic" pitchFamily="18" charset="-78"/>
              </a:rPr>
              <a:t>: مرحلة </a:t>
            </a:r>
            <a:r>
              <a:rPr lang="ar-DZ" dirty="0" err="1" smtClean="0">
                <a:latin typeface="Simplified Arabic" pitchFamily="18" charset="-78"/>
                <a:cs typeface="Simplified Arabic" pitchFamily="18" charset="-78"/>
              </a:rPr>
              <a:t>إختيارية</a:t>
            </a:r>
            <a:r>
              <a:rPr lang="ar-DZ" dirty="0" smtClean="0">
                <a:latin typeface="Simplified Arabic" pitchFamily="18" charset="-78"/>
                <a:cs typeface="Simplified Arabic" pitchFamily="18" charset="-78"/>
              </a:rPr>
              <a:t> فإن </a:t>
            </a:r>
            <a:r>
              <a:rPr lang="ar-DZ" dirty="0" err="1" smtClean="0">
                <a:latin typeface="Simplified Arabic" pitchFamily="18" charset="-78"/>
                <a:cs typeface="Simplified Arabic" pitchFamily="18" charset="-78"/>
              </a:rPr>
              <a:t>إتفق</a:t>
            </a:r>
            <a:r>
              <a:rPr lang="ar-DZ" dirty="0" smtClean="0">
                <a:latin typeface="Simplified Arabic" pitchFamily="18" charset="-78"/>
                <a:cs typeface="Simplified Arabic" pitchFamily="18" charset="-78"/>
              </a:rPr>
              <a:t> على </a:t>
            </a:r>
            <a:r>
              <a:rPr lang="ar-DZ" dirty="0" err="1" smtClean="0">
                <a:latin typeface="Simplified Arabic" pitchFamily="18" charset="-78"/>
                <a:cs typeface="Simplified Arabic" pitchFamily="18" charset="-78"/>
              </a:rPr>
              <a:t>حكم </a:t>
            </a:r>
            <a:r>
              <a:rPr lang="ar-DZ" dirty="0" smtClean="0">
                <a:latin typeface="Simplified Arabic" pitchFamily="18" charset="-78"/>
                <a:cs typeface="Simplified Arabic" pitchFamily="18" charset="-78"/>
              </a:rPr>
              <a:t>( قد تكون لجنة</a:t>
            </a:r>
            <a:r>
              <a:rPr lang="ar-DZ" dirty="0" err="1" smtClean="0">
                <a:latin typeface="Simplified Arabic" pitchFamily="18" charset="-78"/>
                <a:cs typeface="Simplified Arabic" pitchFamily="18" charset="-78"/>
              </a:rPr>
              <a:t>) </a:t>
            </a:r>
            <a:r>
              <a:rPr lang="ar-DZ" dirty="0" smtClean="0">
                <a:latin typeface="Simplified Arabic" pitchFamily="18" charset="-78"/>
                <a:cs typeface="Simplified Arabic" pitchFamily="18" charset="-78"/>
              </a:rPr>
              <a:t>، أما إذ لم يعينوا حكما فلا بدّ من إتباع الإجراءات </a:t>
            </a:r>
            <a:r>
              <a:rPr lang="ar-DZ" dirty="0" err="1" smtClean="0">
                <a:latin typeface="Simplified Arabic" pitchFamily="18" charset="-78"/>
                <a:cs typeface="Simplified Arabic" pitchFamily="18" charset="-78"/>
              </a:rPr>
              <a:t>التالية :</a:t>
            </a:r>
            <a:endParaRPr lang="ar-DZ" dirty="0" smtClean="0">
              <a:latin typeface="Simplified Arabic" pitchFamily="18" charset="-78"/>
              <a:cs typeface="Simplified Arabic" pitchFamily="18" charset="-78"/>
            </a:endParaRPr>
          </a:p>
          <a:p>
            <a:pPr algn="r">
              <a:buNone/>
            </a:pPr>
            <a:r>
              <a:rPr lang="ar-DZ" dirty="0" smtClean="0">
                <a:latin typeface="Simplified Arabic" pitchFamily="18" charset="-78"/>
                <a:cs typeface="Simplified Arabic" pitchFamily="18" charset="-78"/>
              </a:rPr>
              <a:t>- موافقة الموظفين على </a:t>
            </a:r>
            <a:r>
              <a:rPr lang="ar-DZ" dirty="0" err="1" smtClean="0">
                <a:latin typeface="Simplified Arabic" pitchFamily="18" charset="-78"/>
                <a:cs typeface="Simplified Arabic" pitchFamily="18" charset="-78"/>
              </a:rPr>
              <a:t>الإضراب </a:t>
            </a:r>
            <a:r>
              <a:rPr lang="ar-DZ" dirty="0" smtClean="0">
                <a:latin typeface="Simplified Arabic" pitchFamily="18" charset="-78"/>
                <a:cs typeface="Simplified Arabic" pitchFamily="18" charset="-78"/>
              </a:rPr>
              <a:t>: إذا لم يقع التحكيم يجب دعوة الموظفين في أماكن العمل المعتاد ولكي يكون </a:t>
            </a:r>
            <a:r>
              <a:rPr lang="ar-DZ" dirty="0" err="1" smtClean="0">
                <a:latin typeface="Simplified Arabic" pitchFamily="18" charset="-78"/>
                <a:cs typeface="Simplified Arabic" pitchFamily="18" charset="-78"/>
              </a:rPr>
              <a:t>الإجتماع</a:t>
            </a:r>
            <a:r>
              <a:rPr lang="ar-DZ" dirty="0" smtClean="0">
                <a:latin typeface="Simplified Arabic" pitchFamily="18" charset="-78"/>
                <a:cs typeface="Simplified Arabic" pitchFamily="18" charset="-78"/>
              </a:rPr>
              <a:t> صحيح لابدّ من حضور نصف عدد الموظفين على الأقل </a:t>
            </a:r>
            <a:r>
              <a:rPr lang="ar-DZ" dirty="0" err="1" smtClean="0">
                <a:latin typeface="Simplified Arabic" pitchFamily="18" charset="-78"/>
                <a:cs typeface="Simplified Arabic" pitchFamily="18" charset="-78"/>
              </a:rPr>
              <a:t>ولايجوز</a:t>
            </a:r>
            <a:r>
              <a:rPr lang="ar-DZ" dirty="0" smtClean="0">
                <a:latin typeface="Simplified Arabic" pitchFamily="18" charset="-78"/>
                <a:cs typeface="Simplified Arabic" pitchFamily="18" charset="-78"/>
              </a:rPr>
              <a:t> اللجوء إلى الإضراب إلاّ بعد موافقة أغلبية الحاضرين عن طريق </a:t>
            </a:r>
            <a:r>
              <a:rPr lang="ar-DZ" dirty="0" err="1" smtClean="0">
                <a:latin typeface="Simplified Arabic" pitchFamily="18" charset="-78"/>
                <a:cs typeface="Simplified Arabic" pitchFamily="18" charset="-78"/>
              </a:rPr>
              <a:t>الإقتراع</a:t>
            </a:r>
            <a:r>
              <a:rPr lang="ar-DZ" dirty="0" smtClean="0">
                <a:latin typeface="Simplified Arabic" pitchFamily="18" charset="-78"/>
                <a:cs typeface="Simplified Arabic" pitchFamily="18" charset="-78"/>
              </a:rPr>
              <a:t> السري </a:t>
            </a:r>
          </a:p>
          <a:p>
            <a:pPr algn="r">
              <a:buNone/>
            </a:pPr>
            <a:r>
              <a:rPr lang="ar-DZ" dirty="0" smtClean="0">
                <a:latin typeface="Simplified Arabic" pitchFamily="18" charset="-78"/>
                <a:cs typeface="Simplified Arabic" pitchFamily="18" charset="-78"/>
              </a:rPr>
              <a:t>- الإشعار المسبق </a:t>
            </a:r>
            <a:r>
              <a:rPr lang="ar-DZ" dirty="0" err="1" smtClean="0">
                <a:latin typeface="Simplified Arabic" pitchFamily="18" charset="-78"/>
                <a:cs typeface="Simplified Arabic" pitchFamily="18" charset="-78"/>
              </a:rPr>
              <a:t>بالإضراب </a:t>
            </a:r>
            <a:r>
              <a:rPr lang="ar-DZ" dirty="0" smtClean="0">
                <a:latin typeface="Simplified Arabic" pitchFamily="18" charset="-78"/>
                <a:cs typeface="Simplified Arabic" pitchFamily="18" charset="-78"/>
              </a:rPr>
              <a:t>: لا يمكن الشروع في الإضراب إلاّ بعد </a:t>
            </a:r>
            <a:r>
              <a:rPr lang="ar-DZ" dirty="0" err="1" smtClean="0">
                <a:latin typeface="Simplified Arabic" pitchFamily="18" charset="-78"/>
                <a:cs typeface="Simplified Arabic" pitchFamily="18" charset="-78"/>
              </a:rPr>
              <a:t>إنتهاء</a:t>
            </a:r>
            <a:r>
              <a:rPr lang="ar-DZ" dirty="0" smtClean="0">
                <a:latin typeface="Simplified Arabic" pitchFamily="18" charset="-78"/>
                <a:cs typeface="Simplified Arabic" pitchFamily="18" charset="-78"/>
              </a:rPr>
              <a:t> أجل الإشعار المسبق بالإضراب الذي يودع لدى </a:t>
            </a:r>
            <a:r>
              <a:rPr lang="ar-DZ" dirty="0" err="1" smtClean="0">
                <a:latin typeface="Simplified Arabic" pitchFamily="18" charset="-78"/>
                <a:cs typeface="Simplified Arabic" pitchFamily="18" charset="-78"/>
              </a:rPr>
              <a:t>المستخدم </a:t>
            </a:r>
            <a:r>
              <a:rPr lang="ar-DZ" dirty="0" smtClean="0">
                <a:latin typeface="Simplified Arabic" pitchFamily="18" charset="-78"/>
                <a:cs typeface="Simplified Arabic" pitchFamily="18" charset="-78"/>
              </a:rPr>
              <a:t>( الإدارة) على أنّ المدّة لا يمكن ان تقل على 8 أيام </a:t>
            </a:r>
          </a:p>
          <a:p>
            <a:pPr algn="r">
              <a:buNone/>
            </a:pPr>
            <a:r>
              <a:rPr lang="ar-DZ" dirty="0" smtClean="0">
                <a:latin typeface="Simplified Arabic" pitchFamily="18" charset="-78"/>
                <a:cs typeface="Simplified Arabic" pitchFamily="18" charset="-78"/>
              </a:rPr>
              <a:t>من تاريخ </a:t>
            </a:r>
            <a:r>
              <a:rPr lang="ar-DZ" dirty="0" err="1" smtClean="0">
                <a:latin typeface="Simplified Arabic" pitchFamily="18" charset="-78"/>
                <a:cs typeface="Simplified Arabic" pitchFamily="18" charset="-78"/>
              </a:rPr>
              <a:t>إيداعه .</a:t>
            </a:r>
            <a:endParaRPr lang="ar-DZ"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3528" y="476672"/>
            <a:ext cx="8363272" cy="5976664"/>
          </a:xfrm>
        </p:spPr>
        <p:txBody>
          <a:bodyPr>
            <a:normAutofit/>
          </a:bodyPr>
          <a:lstStyle/>
          <a:p>
            <a:pPr algn="r">
              <a:buNone/>
            </a:pPr>
            <a:r>
              <a:rPr lang="ar-DZ" sz="2800" b="1" dirty="0" err="1" smtClean="0">
                <a:solidFill>
                  <a:srgbClr val="00B050"/>
                </a:solidFill>
                <a:latin typeface="Simplified Arabic" pitchFamily="18" charset="-78"/>
                <a:cs typeface="Simplified Arabic" pitchFamily="18" charset="-78"/>
              </a:rPr>
              <a:t>ج </a:t>
            </a:r>
            <a:r>
              <a:rPr lang="ar-DZ" sz="2800" b="1" dirty="0" smtClean="0">
                <a:solidFill>
                  <a:srgbClr val="00B050"/>
                </a:solidFill>
                <a:latin typeface="Simplified Arabic" pitchFamily="18" charset="-78"/>
                <a:cs typeface="Simplified Arabic" pitchFamily="18" charset="-78"/>
              </a:rPr>
              <a:t>– حماية حق </a:t>
            </a:r>
            <a:r>
              <a:rPr lang="ar-DZ" sz="2800" b="1" dirty="0" err="1" smtClean="0">
                <a:solidFill>
                  <a:srgbClr val="00B050"/>
                </a:solidFill>
                <a:latin typeface="Simplified Arabic" pitchFamily="18" charset="-78"/>
                <a:cs typeface="Simplified Arabic" pitchFamily="18" charset="-78"/>
              </a:rPr>
              <a:t>الإضراب </a:t>
            </a:r>
            <a:r>
              <a:rPr lang="ar-DZ" sz="2800" b="1" dirty="0" smtClean="0">
                <a:solidFill>
                  <a:srgbClr val="00B050"/>
                </a:solidFill>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إذا تمّ الإضراب وفقا الإجراءات السابقة يعد مشروعا لا يجوز الإدارة أن تقوم بتعيين موظفين </a:t>
            </a:r>
            <a:r>
              <a:rPr lang="ar-DZ" sz="2800" dirty="0" err="1" smtClean="0">
                <a:latin typeface="Simplified Arabic" pitchFamily="18" charset="-78"/>
                <a:cs typeface="Simplified Arabic" pitchFamily="18" charset="-78"/>
              </a:rPr>
              <a:t>آخرين .</a:t>
            </a:r>
            <a:endParaRPr lang="ar-DZ" sz="2800" dirty="0" smtClean="0">
              <a:latin typeface="Simplified Arabic" pitchFamily="18" charset="-78"/>
              <a:cs typeface="Simplified Arabic" pitchFamily="18" charset="-78"/>
            </a:endParaRPr>
          </a:p>
          <a:p>
            <a:pPr algn="r">
              <a:buNone/>
            </a:pPr>
            <a:r>
              <a:rPr lang="ar-DZ" sz="2800" b="1" dirty="0" err="1" smtClean="0">
                <a:solidFill>
                  <a:srgbClr val="00B050"/>
                </a:solidFill>
                <a:latin typeface="Simplified Arabic" pitchFamily="18" charset="-78"/>
                <a:cs typeface="Simplified Arabic" pitchFamily="18" charset="-78"/>
              </a:rPr>
              <a:t>د </a:t>
            </a:r>
            <a:r>
              <a:rPr lang="ar-DZ" sz="2800" b="1" dirty="0" smtClean="0">
                <a:solidFill>
                  <a:srgbClr val="00B050"/>
                </a:solidFill>
                <a:latin typeface="Simplified Arabic" pitchFamily="18" charset="-78"/>
                <a:cs typeface="Simplified Arabic" pitchFamily="18" charset="-78"/>
              </a:rPr>
              <a:t>– تحديد ممارسة حق </a:t>
            </a:r>
            <a:r>
              <a:rPr lang="ar-DZ" sz="2800" b="1" dirty="0" err="1" smtClean="0">
                <a:solidFill>
                  <a:srgbClr val="00B050"/>
                </a:solidFill>
                <a:latin typeface="Simplified Arabic" pitchFamily="18" charset="-78"/>
                <a:cs typeface="Simplified Arabic" pitchFamily="18" charset="-78"/>
              </a:rPr>
              <a:t>الإضراب </a:t>
            </a:r>
            <a:r>
              <a:rPr lang="ar-DZ" sz="2800" b="1" dirty="0" smtClean="0">
                <a:solidFill>
                  <a:srgbClr val="00B050"/>
                </a:solidFill>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من أجل ضمان عدم </a:t>
            </a:r>
            <a:r>
              <a:rPr lang="ar-DZ" sz="2800" dirty="0" err="1" smtClean="0">
                <a:latin typeface="Simplified Arabic" pitchFamily="18" charset="-78"/>
                <a:cs typeface="Simplified Arabic" pitchFamily="18" charset="-78"/>
              </a:rPr>
              <a:t>إنقطاع</a:t>
            </a:r>
            <a:r>
              <a:rPr lang="ar-DZ" sz="2800" dirty="0" smtClean="0">
                <a:latin typeface="Simplified Arabic" pitchFamily="18" charset="-78"/>
                <a:cs typeface="Simplified Arabic" pitchFamily="18" charset="-78"/>
              </a:rPr>
              <a:t> خدمات المرفق العام بصفة نهائية حتى في وقت الإضراب فإنّ المشرع قيدّه ب:</a:t>
            </a:r>
          </a:p>
          <a:p>
            <a:pPr algn="r">
              <a:buNone/>
            </a:pPr>
            <a:r>
              <a:rPr lang="ar-DZ" sz="2800" dirty="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الحد الأدنى من </a:t>
            </a:r>
            <a:r>
              <a:rPr lang="ar-DZ" sz="2800" dirty="0" err="1" smtClean="0">
                <a:latin typeface="Simplified Arabic" pitchFamily="18" charset="-78"/>
                <a:cs typeface="Simplified Arabic" pitchFamily="18" charset="-78"/>
              </a:rPr>
              <a:t>الخدمة </a:t>
            </a:r>
            <a:r>
              <a:rPr lang="ar-DZ" sz="2800" dirty="0" smtClean="0">
                <a:latin typeface="Simplified Arabic" pitchFamily="18" charset="-78"/>
                <a:cs typeface="Simplified Arabic" pitchFamily="18" charset="-78"/>
              </a:rPr>
              <a:t>: يتعين مواصلة الأنشطة </a:t>
            </a:r>
            <a:r>
              <a:rPr lang="ar-DZ" sz="2800" dirty="0" err="1" smtClean="0">
                <a:latin typeface="Simplified Arabic" pitchFamily="18" charset="-78"/>
                <a:cs typeface="Simplified Arabic" pitchFamily="18" charset="-78"/>
              </a:rPr>
              <a:t>الضرورية </a:t>
            </a:r>
            <a:r>
              <a:rPr lang="ar-DZ" sz="2800" dirty="0" smtClean="0">
                <a:latin typeface="Simplified Arabic" pitchFamily="18" charset="-78"/>
                <a:cs typeface="Simplified Arabic" pitchFamily="18" charset="-78"/>
              </a:rPr>
              <a:t>( كالمصالح </a:t>
            </a:r>
            <a:r>
              <a:rPr lang="ar-DZ" sz="2800" dirty="0" err="1" smtClean="0">
                <a:latin typeface="Simplified Arabic" pitchFamily="18" charset="-78"/>
                <a:cs typeface="Simplified Arabic" pitchFamily="18" charset="-78"/>
              </a:rPr>
              <a:t>الإستشفائية)</a:t>
            </a:r>
            <a:endParaRPr lang="ar-DZ" sz="2800" dirty="0" smtClean="0">
              <a:latin typeface="Simplified Arabic" pitchFamily="18" charset="-78"/>
              <a:cs typeface="Simplified Arabic" pitchFamily="18" charset="-78"/>
            </a:endParaRPr>
          </a:p>
          <a:p>
            <a:pPr algn="r">
              <a:buNone/>
            </a:pPr>
            <a:r>
              <a:rPr lang="ar-DZ" sz="2800" dirty="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تسوية </a:t>
            </a:r>
            <a:r>
              <a:rPr lang="ar-DZ" sz="2800" dirty="0" err="1" smtClean="0">
                <a:latin typeface="Simplified Arabic" pitchFamily="18" charset="-78"/>
                <a:cs typeface="Simplified Arabic" pitchFamily="18" charset="-78"/>
              </a:rPr>
              <a:t>الإضراب </a:t>
            </a:r>
            <a:r>
              <a:rPr lang="ar-DZ" sz="2800" dirty="0" smtClean="0">
                <a:latin typeface="Simplified Arabic" pitchFamily="18" charset="-78"/>
                <a:cs typeface="Simplified Arabic" pitchFamily="18" charset="-78"/>
              </a:rPr>
              <a:t>: على طرفي الخلاف وبعد الشروع في الإضراب أن يواصلوا مفاوضتهم لتسوية الخلاف الواقع </a:t>
            </a:r>
            <a:r>
              <a:rPr lang="ar-DZ" sz="2800" dirty="0" err="1" smtClean="0">
                <a:latin typeface="Simplified Arabic" pitchFamily="18" charset="-78"/>
                <a:cs typeface="Simplified Arabic" pitchFamily="18" charset="-78"/>
              </a:rPr>
              <a:t>بينهم .</a:t>
            </a:r>
            <a:endParaRPr lang="ar-DZ" sz="2800" dirty="0" smtClean="0">
              <a:latin typeface="Simplified Arabic" pitchFamily="18" charset="-78"/>
              <a:cs typeface="Simplified Arabic" pitchFamily="18" charset="-78"/>
            </a:endParaRPr>
          </a:p>
          <a:p>
            <a:pPr algn="r">
              <a:buNone/>
            </a:pPr>
            <a:r>
              <a:rPr lang="ar-DZ" sz="2800" b="1" dirty="0" err="1" smtClean="0">
                <a:solidFill>
                  <a:srgbClr val="00B050"/>
                </a:solidFill>
                <a:latin typeface="Simplified Arabic" pitchFamily="18" charset="-78"/>
                <a:cs typeface="Simplified Arabic" pitchFamily="18" charset="-78"/>
              </a:rPr>
              <a:t>ه </a:t>
            </a:r>
            <a:r>
              <a:rPr lang="ar-DZ" sz="2800" b="1" dirty="0" smtClean="0">
                <a:solidFill>
                  <a:srgbClr val="00B050"/>
                </a:solidFill>
                <a:latin typeface="Simplified Arabic" pitchFamily="18" charset="-78"/>
                <a:cs typeface="Simplified Arabic" pitchFamily="18" charset="-78"/>
              </a:rPr>
              <a:t>– موانع اللجوء إلى </a:t>
            </a:r>
            <a:r>
              <a:rPr lang="ar-DZ" sz="2800" b="1" dirty="0" err="1" smtClean="0">
                <a:solidFill>
                  <a:srgbClr val="00B050"/>
                </a:solidFill>
                <a:latin typeface="Simplified Arabic" pitchFamily="18" charset="-78"/>
                <a:cs typeface="Simplified Arabic" pitchFamily="18" charset="-78"/>
              </a:rPr>
              <a:t>الإضراب </a:t>
            </a:r>
            <a:r>
              <a:rPr lang="ar-DZ" sz="2800" b="1" dirty="0" smtClean="0">
                <a:solidFill>
                  <a:srgbClr val="00B050"/>
                </a:solidFill>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هناك قطاعات لا يجوز فيها </a:t>
            </a:r>
            <a:r>
              <a:rPr lang="ar-DZ" sz="2800" dirty="0" err="1" smtClean="0">
                <a:latin typeface="Simplified Arabic" pitchFamily="18" charset="-78"/>
                <a:cs typeface="Simplified Arabic" pitchFamily="18" charset="-78"/>
              </a:rPr>
              <a:t>الإضراب </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القضاة </a:t>
            </a:r>
            <a:r>
              <a:rPr lang="ar-DZ" sz="2800" dirty="0" smtClean="0">
                <a:latin typeface="Simplified Arabic" pitchFamily="18" charset="-78"/>
                <a:cs typeface="Simplified Arabic" pitchFamily="18" charset="-78"/>
              </a:rPr>
              <a:t>، أعوان مصالح </a:t>
            </a:r>
            <a:r>
              <a:rPr lang="ar-DZ" sz="2800" dirty="0" err="1" smtClean="0">
                <a:latin typeface="Simplified Arabic" pitchFamily="18" charset="-78"/>
                <a:cs typeface="Simplified Arabic" pitchFamily="18" charset="-78"/>
              </a:rPr>
              <a:t>الأمن </a:t>
            </a:r>
            <a:r>
              <a:rPr lang="ar-DZ" sz="2800" dirty="0" smtClean="0">
                <a:latin typeface="Simplified Arabic" pitchFamily="18" charset="-78"/>
                <a:cs typeface="Simplified Arabic" pitchFamily="18" charset="-78"/>
              </a:rPr>
              <a:t>، رجال </a:t>
            </a:r>
            <a:r>
              <a:rPr lang="ar-DZ" sz="2800" dirty="0" err="1" smtClean="0">
                <a:latin typeface="Simplified Arabic" pitchFamily="18" charset="-78"/>
                <a:cs typeface="Simplified Arabic" pitchFamily="18" charset="-78"/>
              </a:rPr>
              <a:t>الجيش....</a:t>
            </a:r>
            <a:endParaRPr lang="ar-DZ" sz="2800" dirty="0" smtClean="0">
              <a:latin typeface="Simplified Arabic" pitchFamily="18" charset="-78"/>
              <a:cs typeface="Simplified Arabic" pitchFamily="18" charset="-78"/>
            </a:endParaRPr>
          </a:p>
          <a:p>
            <a:pPr algn="r">
              <a:buNone/>
            </a:pPr>
            <a:endParaRPr lang="ar-DZ" sz="20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372</TotalTime>
  <Words>1017</Words>
  <Application>Microsoft Office PowerPoint</Application>
  <PresentationFormat>Affichage à l'écran (4:3)</PresentationFormat>
  <Paragraphs>72</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Capitaux</vt:lpstr>
      <vt:lpstr>المبادئ ( القواعد) الأساسية للمرفق العام</vt:lpstr>
      <vt:lpstr>خطة البحث : </vt:lpstr>
      <vt:lpstr>  مقدمة</vt:lpstr>
      <vt:lpstr>أولا : قاعدة إستمرارية خدمات المرفق العام</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6</cp:revision>
  <dcterms:created xsi:type="dcterms:W3CDTF">2020-03-27T15:54:37Z</dcterms:created>
  <dcterms:modified xsi:type="dcterms:W3CDTF">2020-03-30T17:10:56Z</dcterms:modified>
</cp:coreProperties>
</file>