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1" r:id="rId3"/>
    <p:sldId id="384" r:id="rId4"/>
    <p:sldId id="263" r:id="rId5"/>
    <p:sldId id="258" r:id="rId6"/>
    <p:sldId id="309" r:id="rId7"/>
    <p:sldId id="374" r:id="rId8"/>
    <p:sldId id="347" r:id="rId9"/>
    <p:sldId id="349" r:id="rId10"/>
    <p:sldId id="351" r:id="rId11"/>
    <p:sldId id="361" r:id="rId12"/>
    <p:sldId id="352" r:id="rId13"/>
    <p:sldId id="350" r:id="rId14"/>
    <p:sldId id="354" r:id="rId15"/>
    <p:sldId id="355" r:id="rId16"/>
    <p:sldId id="307"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6" autoAdjust="0"/>
    <p:restoredTop sz="94660"/>
  </p:normalViewPr>
  <p:slideViewPr>
    <p:cSldViewPr>
      <p:cViewPr varScale="1">
        <p:scale>
          <a:sx n="68" d="100"/>
          <a:sy n="68" d="100"/>
        </p:scale>
        <p:origin x="1446" y="72"/>
      </p:cViewPr>
      <p:guideLst>
        <p:guide orient="horz" pos="220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EB6E8-2B1A-44FC-B8C3-B0B6FDFD6718}" type="datetimeFigureOut">
              <a:rPr lang="fr-FR" smtClean="0"/>
              <a:pPr/>
              <a:t>16/03/2026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E64E8-C404-4BF7-AE17-97573A96F82A}" type="slidenum">
              <a:rPr lang="fr-FR" smtClean="0"/>
              <a:pPr/>
              <a:t>‹N°›</a:t>
            </a:fld>
            <a:endParaRPr lang="fr-FR"/>
          </a:p>
        </p:txBody>
      </p:sp>
    </p:spTree>
    <p:extLst>
      <p:ext uri="{BB962C8B-B14F-4D97-AF65-F5344CB8AC3E}">
        <p14:creationId xmlns:p14="http://schemas.microsoft.com/office/powerpoint/2010/main" val="168197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73E64E8-C404-4BF7-AE17-97573A96F82A}" type="slidenum">
              <a:rPr lang="fr-FR" smtClean="0"/>
              <a:pPr/>
              <a:t>1</a:t>
            </a:fld>
            <a:endParaRPr lang="fr-FR"/>
          </a:p>
        </p:txBody>
      </p:sp>
    </p:spTree>
    <p:extLst>
      <p:ext uri="{BB962C8B-B14F-4D97-AF65-F5344CB8AC3E}">
        <p14:creationId xmlns:p14="http://schemas.microsoft.com/office/powerpoint/2010/main" val="102237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C8A4513-87CB-4A14-9FD2-ACC453749BF1}" type="slidenum">
              <a:rPr lang="ar-SA" smtClean="0">
                <a:latin typeface="Arial" charset="0"/>
                <a:cs typeface="Arial" charset="0"/>
              </a:rPr>
              <a:pPr/>
              <a:t>10</a:t>
            </a:fld>
            <a:endParaRPr lang="en-US">
              <a:latin typeface="Arial" charset="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09149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11</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42445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12</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51491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13</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229608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14</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50527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15</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19183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C8A4513-87CB-4A14-9FD2-ACC453749BF1}" type="slidenum">
              <a:rPr lang="ar-SA" smtClean="0">
                <a:latin typeface="Arial" charset="0"/>
                <a:cs typeface="Arial" charset="0"/>
              </a:rPr>
              <a:pPr/>
              <a:t>16</a:t>
            </a:fld>
            <a:endParaRPr lang="en-US">
              <a:latin typeface="Arial" charset="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55709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C8A4513-87CB-4A14-9FD2-ACC453749BF1}" type="slidenum">
              <a:rPr lang="ar-SA" smtClean="0">
                <a:latin typeface="Arial" charset="0"/>
                <a:cs typeface="Arial" charset="0"/>
              </a:rPr>
              <a:pPr/>
              <a:t>2</a:t>
            </a:fld>
            <a:endParaRPr lang="en-US">
              <a:latin typeface="Arial" charset="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116422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C8A4513-87CB-4A14-9FD2-ACC453749BF1}" type="slidenum">
              <a:rPr lang="ar-SA" smtClean="0">
                <a:latin typeface="Arial" charset="0"/>
                <a:cs typeface="Arial" charset="0"/>
              </a:rPr>
              <a:pPr/>
              <a:t>3</a:t>
            </a:fld>
            <a:endParaRPr lang="en-US">
              <a:latin typeface="Arial" charset="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71392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6C8A4513-87CB-4A14-9FD2-ACC453749BF1}" type="slidenum">
              <a:rPr lang="ar-SA" smtClean="0">
                <a:latin typeface="Arial" charset="0"/>
                <a:cs typeface="Arial" charset="0"/>
              </a:rPr>
              <a:pPr/>
              <a:t>4</a:t>
            </a:fld>
            <a:endParaRPr lang="en-US">
              <a:latin typeface="Arial" charset="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4147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5</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432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6</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7421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7</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776530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8</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282070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CA1218A7-0267-42AC-849E-1F14368048F3}" type="slidenum">
              <a:rPr lang="ar-SA" smtClean="0">
                <a:latin typeface="Arial" charset="0"/>
                <a:cs typeface="Arial" charset="0"/>
              </a:rPr>
              <a:pPr/>
              <a:t>9</a:t>
            </a:fld>
            <a:endParaRPr lang="en-US">
              <a:latin typeface="Arial" charset="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59336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pPr/>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16/03/2026</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pPr/>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a:t>Cliquez sur l'icône pour ajouter une image</a:t>
            </a:r>
            <a:endParaRPr kumimoji="0"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33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pPr/>
              <a:t>16/03/2026</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3064" y="1684265"/>
            <a:ext cx="7934754" cy="1122703"/>
          </a:xfrm>
        </p:spPr>
        <p:txBody>
          <a:bodyPr>
            <a:noAutofit/>
          </a:bodyPr>
          <a:lstStyle/>
          <a:p>
            <a:pPr rtl="1"/>
            <a:br>
              <a:rPr lang="fr-FR" sz="2800" dirty="0"/>
            </a:br>
            <a:r>
              <a:rPr lang="ar-DZ" sz="2800" b="1" dirty="0"/>
              <a:t>المقياس: علم النَّفس اللُّغويّ</a:t>
            </a:r>
            <a:br>
              <a:rPr lang="fr-FR" sz="2800" dirty="0"/>
            </a:br>
            <a:endParaRPr lang="fr-FR" sz="2800" dirty="0"/>
          </a:p>
        </p:txBody>
      </p:sp>
      <p:sp>
        <p:nvSpPr>
          <p:cNvPr id="7" name="Titre 1"/>
          <p:cNvSpPr txBox="1">
            <a:spLocks/>
          </p:cNvSpPr>
          <p:nvPr/>
        </p:nvSpPr>
        <p:spPr>
          <a:xfrm>
            <a:off x="402951" y="0"/>
            <a:ext cx="8215370" cy="1357298"/>
          </a:xfrm>
          <a:prstGeom prst="rect">
            <a:avLst/>
          </a:prstGeom>
        </p:spPr>
        <p:txBody>
          <a:bodyPr bIns="91440" anchor="ctr" anchorCtr="0">
            <a:noAutofit/>
          </a:bodyPr>
          <a:lstStyle/>
          <a:p>
            <a:pPr marL="0" marR="0" lvl="0" indent="0" algn="ctr" defTabSz="914400" rtl="0" eaLnBrk="1" fontAlgn="auto" latinLnBrk="0" hangingPunct="1">
              <a:spcBef>
                <a:spcPct val="0"/>
              </a:spcBef>
              <a:spcAft>
                <a:spcPts val="0"/>
              </a:spcAft>
              <a:buClrTx/>
              <a:buSzTx/>
              <a:buFontTx/>
              <a:buNone/>
              <a:tabLst/>
              <a:defRPr/>
            </a:pPr>
            <a:endParaRPr kumimoji="0" lang="fr-FR" sz="2000" b="0" i="0" u="none" strike="noStrike" kern="1200" cap="none" spc="0" normalizeH="0" baseline="0" noProof="0" dirty="0">
              <a:ln>
                <a:noFill/>
              </a:ln>
              <a:solidFill>
                <a:srgbClr val="FFFFFF"/>
              </a:solidFill>
              <a:effectLst/>
              <a:uLnTx/>
              <a:uFillTx/>
              <a:latin typeface="+mj-lt"/>
              <a:ea typeface="+mj-ea"/>
              <a:cs typeface="+mj-cs"/>
            </a:endParaRPr>
          </a:p>
        </p:txBody>
      </p:sp>
      <p:sp>
        <p:nvSpPr>
          <p:cNvPr id="8" name="Titre 1"/>
          <p:cNvSpPr txBox="1">
            <a:spLocks/>
          </p:cNvSpPr>
          <p:nvPr/>
        </p:nvSpPr>
        <p:spPr>
          <a:xfrm>
            <a:off x="142844" y="476672"/>
            <a:ext cx="2412932" cy="880626"/>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a:ln>
                <a:noFill/>
              </a:ln>
              <a:solidFill>
                <a:srgbClr val="FFFFFF"/>
              </a:solidFill>
              <a:effectLst/>
              <a:uLnTx/>
              <a:uFillTx/>
              <a:latin typeface="+mj-lt"/>
              <a:ea typeface="+mj-ea"/>
              <a:cs typeface="arabswell_1" panose="00000500000000000000" pitchFamily="2" charset="-78"/>
            </a:endParaRPr>
          </a:p>
        </p:txBody>
      </p:sp>
      <p:sp>
        <p:nvSpPr>
          <p:cNvPr id="9" name="Titre 1"/>
          <p:cNvSpPr txBox="1">
            <a:spLocks/>
          </p:cNvSpPr>
          <p:nvPr/>
        </p:nvSpPr>
        <p:spPr>
          <a:xfrm>
            <a:off x="7358082" y="4143380"/>
            <a:ext cx="1357322" cy="500066"/>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a:ln>
                <a:noFill/>
              </a:ln>
              <a:solidFill>
                <a:srgbClr val="FFFFFF"/>
              </a:solidFill>
              <a:effectLst/>
              <a:uLnTx/>
              <a:uFillTx/>
              <a:latin typeface="+mj-lt"/>
              <a:ea typeface="+mj-ea"/>
              <a:cs typeface="+mj-cs"/>
            </a:endParaRPr>
          </a:p>
        </p:txBody>
      </p:sp>
      <p:sp>
        <p:nvSpPr>
          <p:cNvPr id="10" name="Titre 1"/>
          <p:cNvSpPr txBox="1">
            <a:spLocks/>
          </p:cNvSpPr>
          <p:nvPr/>
        </p:nvSpPr>
        <p:spPr>
          <a:xfrm>
            <a:off x="7358082" y="500042"/>
            <a:ext cx="1643074" cy="785818"/>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1400"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
        <p:nvSpPr>
          <p:cNvPr id="11" name="Titre 1"/>
          <p:cNvSpPr txBox="1">
            <a:spLocks/>
          </p:cNvSpPr>
          <p:nvPr/>
        </p:nvSpPr>
        <p:spPr>
          <a:xfrm>
            <a:off x="3000364" y="5786454"/>
            <a:ext cx="2786082" cy="785818"/>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r-DZ" sz="4000" b="1" i="0" u="none" strike="noStrike" kern="1200" cap="none" spc="0" normalizeH="0" baseline="0" noProof="0" dirty="0">
                <a:ln>
                  <a:noFill/>
                </a:ln>
                <a:solidFill>
                  <a:srgbClr val="FFFFFF"/>
                </a:solidFill>
                <a:effectLst/>
                <a:uLnTx/>
                <a:uFillTx/>
                <a:latin typeface="+mj-lt"/>
                <a:ea typeface="+mj-ea"/>
                <a:cs typeface="+mj-cs"/>
              </a:rPr>
              <a:t>م</a:t>
            </a:r>
            <a:endParaRPr kumimoji="0" lang="fr-FR" sz="1400" b="1" i="0" u="none" strike="noStrike" kern="1200" cap="none" spc="0" normalizeH="0" baseline="0" noProof="0" dirty="0">
              <a:ln>
                <a:noFill/>
              </a:ln>
              <a:solidFill>
                <a:schemeClr val="tx1">
                  <a:lumMod val="95000"/>
                  <a:lumOff val="5000"/>
                </a:schemeClr>
              </a:solidFill>
              <a:effectLst/>
              <a:uLnTx/>
              <a:uFillTx/>
              <a:latin typeface="+mj-lt"/>
              <a:ea typeface="+mj-ea"/>
              <a:cs typeface="+mj-cs"/>
            </a:endParaRPr>
          </a:p>
        </p:txBody>
      </p:sp>
      <p:sp>
        <p:nvSpPr>
          <p:cNvPr id="12" name="Titre 1"/>
          <p:cNvSpPr txBox="1">
            <a:spLocks/>
          </p:cNvSpPr>
          <p:nvPr/>
        </p:nvSpPr>
        <p:spPr>
          <a:xfrm>
            <a:off x="500034" y="3929066"/>
            <a:ext cx="1500198" cy="1000132"/>
          </a:xfrm>
          <a:prstGeom prst="rect">
            <a:avLst/>
          </a:prstGeom>
        </p:spPr>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a:ln>
                <a:noFill/>
              </a:ln>
              <a:solidFill>
                <a:srgbClr val="FFFFFF"/>
              </a:solidFill>
              <a:effectLst/>
              <a:uLnTx/>
              <a:uFillTx/>
              <a:latin typeface="+mj-lt"/>
              <a:ea typeface="+mj-ea"/>
              <a:cs typeface="+mj-cs"/>
            </a:endParaRPr>
          </a:p>
        </p:txBody>
      </p:sp>
      <p:sp>
        <p:nvSpPr>
          <p:cNvPr id="15" name="Rectangle 14"/>
          <p:cNvSpPr/>
          <p:nvPr/>
        </p:nvSpPr>
        <p:spPr>
          <a:xfrm>
            <a:off x="402951" y="3957501"/>
            <a:ext cx="3737001" cy="100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a:solidFill>
                  <a:schemeClr val="bg1"/>
                </a:solidFill>
                <a:latin typeface="Arabic Typesetting" panose="03020402040406030203" pitchFamily="66" charset="-78"/>
                <a:cs typeface="Arabic Typesetting" panose="03020402040406030203" pitchFamily="66" charset="-78"/>
              </a:rPr>
              <a:t> </a:t>
            </a:r>
            <a:r>
              <a:rPr lang="ar-DZ" sz="4000" b="1" dirty="0">
                <a:solidFill>
                  <a:schemeClr val="bg1"/>
                </a:solidFill>
                <a:latin typeface="Arabic Typesetting" panose="03020402040406030203" pitchFamily="66" charset="-78"/>
                <a:cs typeface="Arabic Typesetting" panose="03020402040406030203" pitchFamily="66" charset="-78"/>
              </a:rPr>
              <a:t>المستوى: ماستر 01- لسانيَّات عَربيَّة</a:t>
            </a:r>
            <a:endParaRPr lang="fr-FR" sz="4000" b="1" dirty="0">
              <a:solidFill>
                <a:schemeClr val="bg1"/>
              </a:solidFill>
              <a:latin typeface="Arabic Typesetting" panose="03020402040406030203" pitchFamily="66" charset="-78"/>
              <a:cs typeface="Arabic Typesetting" panose="03020402040406030203" pitchFamily="66" charset="-78"/>
            </a:endParaRPr>
          </a:p>
        </p:txBody>
      </p:sp>
      <p:sp>
        <p:nvSpPr>
          <p:cNvPr id="4" name="Rectangle 2"/>
          <p:cNvSpPr>
            <a:spLocks noChangeArrowheads="1"/>
          </p:cNvSpPr>
          <p:nvPr/>
        </p:nvSpPr>
        <p:spPr bwMode="auto">
          <a:xfrm>
            <a:off x="-132157" y="28898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3"/>
          <p:cNvSpPr>
            <a:spLocks noChangeArrowheads="1"/>
          </p:cNvSpPr>
          <p:nvPr/>
        </p:nvSpPr>
        <p:spPr bwMode="auto">
          <a:xfrm>
            <a:off x="0" y="539606"/>
            <a:ext cx="22153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ا</a:t>
            </a:r>
            <a:endParaRPr kumimoji="0" 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5"/>
          <p:cNvSpPr/>
          <p:nvPr/>
        </p:nvSpPr>
        <p:spPr>
          <a:xfrm>
            <a:off x="2355425" y="220392"/>
            <a:ext cx="4572000" cy="1200329"/>
          </a:xfrm>
          <a:prstGeom prst="rect">
            <a:avLst/>
          </a:prstGeom>
        </p:spPr>
        <p:txBody>
          <a:bodyPr>
            <a:spAutoFit/>
          </a:bodyPr>
          <a:lstStyle/>
          <a:p>
            <a:pPr algn="ctr" rtl="1"/>
            <a:r>
              <a:rPr lang="ar-DZ"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وزارة التعليم العالي والبحث العلمي</a:t>
            </a:r>
          </a:p>
          <a:p>
            <a:pPr algn="ctr" rtl="1"/>
            <a:r>
              <a:rPr lang="ar-DZ"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جامعة أبو بكر </a:t>
            </a:r>
            <a:r>
              <a:rPr lang="ar-DZ" b="1" dirty="0" err="1">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بلقايد</a:t>
            </a:r>
            <a:r>
              <a:rPr lang="ar-DZ"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 تلمسان</a:t>
            </a:r>
            <a:endParaRPr lang="en-ZA"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a:p>
            <a:pPr algn="ctr" rtl="1"/>
            <a:r>
              <a:rPr lang="ar-DZ"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كليَة الآداب والفنون</a:t>
            </a:r>
          </a:p>
          <a:p>
            <a:pPr algn="ctr" rtl="1"/>
            <a:r>
              <a:rPr lang="ar-DZ"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قسم اللغة والأدب العربي</a:t>
            </a:r>
            <a:endParaRPr lang="fr-FR" b="1" dirty="0">
              <a:solidFill>
                <a:srgbClr val="080809"/>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21" name="Rectangle 20"/>
          <p:cNvSpPr/>
          <p:nvPr/>
        </p:nvSpPr>
        <p:spPr>
          <a:xfrm>
            <a:off x="221536" y="5318261"/>
            <a:ext cx="233424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a:solidFill>
                  <a:schemeClr val="bg1"/>
                </a:solidFill>
              </a:rPr>
              <a:t>2026-2027م</a:t>
            </a:r>
            <a:endParaRPr lang="fr-FR" sz="3200" dirty="0">
              <a:solidFill>
                <a:schemeClr val="bg1"/>
              </a:solidFill>
              <a:latin typeface="Arabic Typesetting" panose="03020402040406030203" pitchFamily="66" charset="-78"/>
              <a:cs typeface="Arabic Typesetting" panose="03020402040406030203" pitchFamily="66" charset="-78"/>
            </a:endParaRPr>
          </a:p>
        </p:txBody>
      </p:sp>
      <p:pic>
        <p:nvPicPr>
          <p:cNvPr id="20" name="Image 19">
            <a:extLst>
              <a:ext uri="{FF2B5EF4-FFF2-40B4-BE49-F238E27FC236}">
                <a16:creationId xmlns:a16="http://schemas.microsoft.com/office/drawing/2014/main" id="{5E9038EE-3716-66B7-59E1-95F5135B3D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00875" y="-1"/>
            <a:ext cx="2143125" cy="1524961"/>
          </a:xfrm>
          <a:prstGeom prst="rect">
            <a:avLst/>
          </a:prstGeom>
        </p:spPr>
      </p:pic>
      <p:pic>
        <p:nvPicPr>
          <p:cNvPr id="22" name="Image 21">
            <a:extLst>
              <a:ext uri="{FF2B5EF4-FFF2-40B4-BE49-F238E27FC236}">
                <a16:creationId xmlns:a16="http://schemas.microsoft.com/office/drawing/2014/main" id="{F0B619D0-CC0C-4D6C-AD18-4314A8CB08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2728" y="27532"/>
            <a:ext cx="2143125" cy="1524961"/>
          </a:xfrm>
          <a:prstGeom prst="rect">
            <a:avLst/>
          </a:prstGeom>
        </p:spPr>
      </p:pic>
      <p:sp>
        <p:nvSpPr>
          <p:cNvPr id="23" name="Rectangle 22">
            <a:extLst>
              <a:ext uri="{FF2B5EF4-FFF2-40B4-BE49-F238E27FC236}">
                <a16:creationId xmlns:a16="http://schemas.microsoft.com/office/drawing/2014/main" id="{E3E56E87-3486-48DD-980C-B0ACDA3992B3}"/>
              </a:ext>
            </a:extLst>
          </p:cNvPr>
          <p:cNvSpPr/>
          <p:nvPr/>
        </p:nvSpPr>
        <p:spPr>
          <a:xfrm>
            <a:off x="5185463" y="3957501"/>
            <a:ext cx="3202961" cy="1000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a:solidFill>
                  <a:schemeClr val="bg1"/>
                </a:solidFill>
                <a:latin typeface="Arabic Typesetting" panose="03020402040406030203" pitchFamily="66" charset="-78"/>
                <a:cs typeface="Arabic Typesetting" panose="03020402040406030203" pitchFamily="66" charset="-78"/>
              </a:rPr>
              <a:t>أستاذ المادة: إيمان تيب</a:t>
            </a:r>
            <a:endParaRPr lang="fr-FR" sz="4000" b="1" dirty="0">
              <a:solidFill>
                <a:schemeClr val="bg1"/>
              </a:solidFill>
              <a:latin typeface="Arabic Typesetting" panose="03020402040406030203" pitchFamily="66" charset="-78"/>
              <a:cs typeface="Arabic Typesetting" panose="03020402040406030203" pitchFamily="66" charset="-7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descr="نسيج زهري"/>
          <p:cNvSpPr>
            <a:spLocks noChangeArrowheads="1"/>
          </p:cNvSpPr>
          <p:nvPr/>
        </p:nvSpPr>
        <p:spPr bwMode="auto">
          <a:xfrm>
            <a:off x="179512" y="2780928"/>
            <a:ext cx="8748464" cy="2088232"/>
          </a:xfrm>
          <a:prstGeom prst="roundRect">
            <a:avLst>
              <a:gd name="adj" fmla="val 16667"/>
            </a:avLst>
          </a:prstGeom>
          <a:blipFill dpi="0" rotWithShape="1">
            <a:blip r:embed="rId3"/>
            <a:srcRect/>
            <a:tile tx="0" ty="0" sx="100000" sy="100000" flip="none" algn="tl"/>
          </a:blipFill>
          <a:ln w="9525">
            <a:round/>
            <a:headEnd/>
            <a:tailEnd/>
          </a:ln>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r>
              <a:rPr lang="ar-DZ" sz="4400" b="1" dirty="0">
                <a:solidFill>
                  <a:srgbClr val="FF0000"/>
                </a:solidFill>
              </a:rPr>
              <a:t>	2- التأسيس لعلم النفس اللغوي في الجزائر</a:t>
            </a:r>
          </a:p>
        </p:txBody>
      </p:sp>
    </p:spTree>
    <p:extLst>
      <p:ext uri="{BB962C8B-B14F-4D97-AF65-F5344CB8AC3E}">
        <p14:creationId xmlns:p14="http://schemas.microsoft.com/office/powerpoint/2010/main" val="2892093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endParaRPr lang="ar-DZ" sz="2400" b="1" dirty="0"/>
          </a:p>
        </p:txBody>
      </p:sp>
      <p:pic>
        <p:nvPicPr>
          <p:cNvPr id="3" name="Image 2">
            <a:extLst>
              <a:ext uri="{FF2B5EF4-FFF2-40B4-BE49-F238E27FC236}">
                <a16:creationId xmlns:a16="http://schemas.microsoft.com/office/drawing/2014/main" id="{244AC934-237A-4FEB-B765-45681490B410}"/>
              </a:ext>
            </a:extLst>
          </p:cNvPr>
          <p:cNvPicPr>
            <a:picLocks noChangeAspect="1"/>
          </p:cNvPicPr>
          <p:nvPr/>
        </p:nvPicPr>
        <p:blipFill>
          <a:blip r:embed="rId4"/>
          <a:stretch>
            <a:fillRect/>
          </a:stretch>
        </p:blipFill>
        <p:spPr>
          <a:xfrm>
            <a:off x="971600" y="1052737"/>
            <a:ext cx="7056784" cy="4392488"/>
          </a:xfrm>
          <a:prstGeom prst="rect">
            <a:avLst/>
          </a:prstGeom>
        </p:spPr>
      </p:pic>
    </p:spTree>
    <p:extLst>
      <p:ext uri="{BB962C8B-B14F-4D97-AF65-F5344CB8AC3E}">
        <p14:creationId xmlns:p14="http://schemas.microsoft.com/office/powerpoint/2010/main" val="355802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2800" dirty="0"/>
              <a:t> </a:t>
            </a:r>
            <a:r>
              <a:rPr lang="ar-DZ" sz="2800" b="1" dirty="0"/>
              <a:t>يُعدّ الدكتور حنفي بن عيسى رائداً في مجال علم النفس اللغوي بالجزائر، وهو تخصص جوهري في سياق دولة تبني هويتها اللغوية الجديدة، ويتجلى عمله المحوري في كتابه “محاضرات في علم النفس اللغوي”. وقد تناول في أبحاثه قضايا مفاهيمية عميقة، مثل مفهوم اللغة الأم. إن تركيزه على أن اكتساب اللغة يتمّ أكثر ما يتمّ في المراحل المبكرة من الحياة، وكونه مرتبطاً بالأم التي تُناغي طفلها وتُدرّبه على الأصوات اللغوية حتى يستوي لسانه، كان بمثابة تأصيل علمي لسياسة التعريب، من خلال هذه الأبحاث، وفر بن عيسى إطاراً شرعياً وعلمياً، يُظهر أن التحوّل إلى اللغة العربية في التعليم والتربية ليس قراراً إيديولوجياً، بل ضرورة تربوية ونفسية لضمان نمو سليم متكامل للفرد.</a:t>
            </a:r>
          </a:p>
          <a:p>
            <a:pPr algn="just" rtl="1"/>
            <a:endParaRPr lang="fr-FR" sz="2400" dirty="0"/>
          </a:p>
        </p:txBody>
      </p:sp>
    </p:spTree>
    <p:extLst>
      <p:ext uri="{BB962C8B-B14F-4D97-AF65-F5344CB8AC3E}">
        <p14:creationId xmlns:p14="http://schemas.microsoft.com/office/powerpoint/2010/main" val="413266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2400" dirty="0"/>
              <a:t>	</a:t>
            </a:r>
            <a:r>
              <a:rPr lang="ar-DZ" sz="3200" b="1" dirty="0"/>
              <a:t> لم يقتصر دور  حنفي بن عيسى على نقل المعرفة الأجنبية أو تدريس التخصصات الأكاديمية فحسب، حيث امتد ليصبح رقيباً فكرياً على جودة الإنتاج المعرفي العربي. وقد تجلى ذلك في دراساته النقدية الهامة التي نشرت في السبعينيات، ومنها “من أجل نظرية في الإنتاج الفكري”.</a:t>
            </a:r>
          </a:p>
          <a:p>
            <a:pPr algn="just" rtl="1"/>
            <a:r>
              <a:rPr lang="ar-DZ" sz="3200" b="1" dirty="0"/>
              <a:t>  يعتبر حنفي بن عيسى أن اللغة ليست مجرد أداة للتواصل، بل هي ظاهرة نفسية واجتماعية متكاملة. وهذا ما ذكره من خلال كتابه الشهير "محاضرات في علم النفس اللغوي" على النقاط التالية</a:t>
            </a:r>
            <a:r>
              <a:rPr lang="ar-DZ" sz="2400" dirty="0"/>
              <a:t>:</a:t>
            </a:r>
            <a:endParaRPr lang="fr-FR" sz="2400" dirty="0"/>
          </a:p>
        </p:txBody>
      </p:sp>
    </p:spTree>
    <p:extLst>
      <p:ext uri="{BB962C8B-B14F-4D97-AF65-F5344CB8AC3E}">
        <p14:creationId xmlns:p14="http://schemas.microsoft.com/office/powerpoint/2010/main" val="2762953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2400" dirty="0"/>
              <a:t>1.</a:t>
            </a:r>
            <a:r>
              <a:rPr lang="ar-DZ" sz="3200" b="1" dirty="0"/>
              <a:t>	الارتباط الوظيفي: يرى أن اللغة هي مرآة للعمليات العقلية؛ فلا يمكن فصل الفكر عن اللغة، حيث يخدم كل منهما الآخر في بناء المعنى وتشكيل الوعي.</a:t>
            </a:r>
          </a:p>
          <a:p>
            <a:pPr algn="just" rtl="1"/>
            <a:r>
              <a:rPr lang="ar-DZ" sz="3200" b="1" dirty="0"/>
              <a:t>2.	البعد النفسي والتربوي: ركز على كيفية اكتساب اللغة لدى الطفل والاضطرابات التي قد تشوبها، معتبراً أن الجانب النفسي هو المحرك الأساسي لعملية التعبير.</a:t>
            </a:r>
          </a:p>
          <a:p>
            <a:pPr algn="just" rtl="1"/>
            <a:r>
              <a:rPr lang="ar-DZ" sz="3200" b="1" dirty="0"/>
              <a:t>3.	اللغة كظاهرة سلوكية: حلل اللغة باعتبارها سلوكاً قابلاً للملاحظة والدراسة العلمية، متأثراً بالمدرسة الوظيفية التي تربط الرمز اللغوي بالحاجة الإنسانية.</a:t>
            </a:r>
          </a:p>
          <a:p>
            <a:pPr algn="just" rtl="1"/>
            <a:r>
              <a:rPr lang="ar-DZ" sz="3200" b="1" dirty="0"/>
              <a:t>4.	التعريب والهوية: كان له دور بارز في توطين المصطلحات النفسية باللغة العربية، مما ساعد في إرساء دعائم التعريب في الجامعة الجزائرية.</a:t>
            </a:r>
          </a:p>
        </p:txBody>
      </p:sp>
    </p:spTree>
    <p:extLst>
      <p:ext uri="{BB962C8B-B14F-4D97-AF65-F5344CB8AC3E}">
        <p14:creationId xmlns:p14="http://schemas.microsoft.com/office/powerpoint/2010/main" val="1208157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3048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2400" dirty="0"/>
              <a:t> </a:t>
            </a:r>
            <a:r>
              <a:rPr lang="ar-DZ" sz="3200" b="1" dirty="0"/>
              <a:t>يتميز علم النفس اللغوي بان اللغة كظاهرة نفسية عند المتكلم والسامع على السواء فيصوغ المتحدث أفكاره في عبارات يشارك بها فيدركها السامع ويفهمها. كما يتصف برصد العمليات الذهنية عند اكتساب اللغة او استعمالها وعلاقة ذلك بالفكر والثقافة. فَيعنى مثلا بدراسة العمليات التي يقوم بها العقل البشري من خلالها بربط الصيغة مسموعة كانت أم مكتوبة بالمَعنى من خلال وسيط والمتمثل في نظامية اللغة.</a:t>
            </a:r>
          </a:p>
          <a:p>
            <a:pPr algn="just" rtl="1"/>
            <a:r>
              <a:rPr lang="ar-DZ" sz="3200" b="1" dirty="0"/>
              <a:t>      نَستنتج مِمَّا ذكر أنَّ حنفي بن عيسى نقل علم النفس اللغوي من مجرد "نظريات جافة" إلى مجال يدرس العلاقة الحية بين عقل الإنسان ولسانه وبيئته.</a:t>
            </a:r>
            <a:endParaRPr lang="fr-FR" sz="3200" b="1" dirty="0"/>
          </a:p>
        </p:txBody>
      </p:sp>
    </p:spTree>
    <p:extLst>
      <p:ext uri="{BB962C8B-B14F-4D97-AF65-F5344CB8AC3E}">
        <p14:creationId xmlns:p14="http://schemas.microsoft.com/office/powerpoint/2010/main" val="14854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descr="نسيج زهري"/>
          <p:cNvSpPr>
            <a:spLocks noChangeArrowheads="1"/>
          </p:cNvSpPr>
          <p:nvPr/>
        </p:nvSpPr>
        <p:spPr bwMode="auto">
          <a:xfrm>
            <a:off x="1259632" y="2348880"/>
            <a:ext cx="6934200" cy="2362200"/>
          </a:xfrm>
          <a:prstGeom prst="roundRect">
            <a:avLst>
              <a:gd name="adj" fmla="val 16667"/>
            </a:avLst>
          </a:prstGeom>
          <a:blipFill dpi="0" rotWithShape="1">
            <a:blip r:embed="rId3"/>
            <a:srcRect/>
            <a:tile tx="0" ty="0" sx="100000" sy="100000" flip="none" algn="tl"/>
          </a:blipFill>
          <a:ln w="9525">
            <a:round/>
            <a:headEnd/>
            <a:tailEnd/>
          </a:ln>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pPr algn="ctr"/>
            <a:r>
              <a:rPr lang="ar-DZ" sz="6000" b="1" dirty="0">
                <a:cs typeface="Andalus" pitchFamily="18" charset="-78"/>
              </a:rPr>
              <a:t>انتهى ... والله وليُّ التّوفيق.</a:t>
            </a:r>
            <a:endParaRPr lang="en-US" sz="6000" b="1" dirty="0">
              <a:cs typeface="Andalus" pitchFamily="18" charset="-78"/>
            </a:endParaRPr>
          </a:p>
        </p:txBody>
      </p:sp>
    </p:spTree>
    <p:extLst>
      <p:ext uri="{BB962C8B-B14F-4D97-AF65-F5344CB8AC3E}">
        <p14:creationId xmlns:p14="http://schemas.microsoft.com/office/powerpoint/2010/main" val="3628146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الخط العربي بين الاصالة والحداثة\الخط العربي بين الأصالة والحداثة\paj de gard\12486080596791431bismellah-svg-hi.png"/>
          <p:cNvPicPr/>
          <p:nvPr/>
        </p:nvPicPr>
        <p:blipFill>
          <a:blip r:embed="rId3">
            <a:extLst>
              <a:ext uri="{28A0092B-C50C-407E-A947-70E740481C1C}">
                <a14:useLocalDpi xmlns:a14="http://schemas.microsoft.com/office/drawing/2010/main" val="0"/>
              </a:ext>
            </a:extLst>
          </a:blip>
          <a:srcRect/>
          <a:stretch>
            <a:fillRect/>
          </a:stretch>
        </p:blipFill>
        <p:spPr bwMode="auto">
          <a:xfrm>
            <a:off x="2195736" y="836712"/>
            <a:ext cx="4571365" cy="4425950"/>
          </a:xfrm>
          <a:prstGeom prst="rect">
            <a:avLst/>
          </a:prstGeom>
          <a:noFill/>
          <a:ln>
            <a:noFill/>
          </a:ln>
        </p:spPr>
      </p:pic>
    </p:spTree>
    <p:extLst>
      <p:ext uri="{BB962C8B-B14F-4D97-AF65-F5344CB8AC3E}">
        <p14:creationId xmlns:p14="http://schemas.microsoft.com/office/powerpoint/2010/main" val="185121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descr="نسيج زهري"/>
          <p:cNvSpPr>
            <a:spLocks noChangeArrowheads="1"/>
          </p:cNvSpPr>
          <p:nvPr/>
        </p:nvSpPr>
        <p:spPr bwMode="auto">
          <a:xfrm>
            <a:off x="1266553" y="2780928"/>
            <a:ext cx="6934200" cy="2362200"/>
          </a:xfrm>
          <a:prstGeom prst="roundRect">
            <a:avLst>
              <a:gd name="adj" fmla="val 16667"/>
            </a:avLst>
          </a:prstGeom>
          <a:blipFill dpi="0" rotWithShape="1">
            <a:blip r:embed="rId3"/>
            <a:srcRect/>
            <a:tile tx="0" ty="0" sx="100000" sy="100000" flip="none" algn="tl"/>
          </a:blipFill>
          <a:ln w="9525">
            <a:round/>
            <a:headEnd/>
            <a:tailEnd/>
          </a:ln>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pPr algn="ctr"/>
            <a:endParaRPr lang="en-US" sz="6000" b="1" dirty="0">
              <a:solidFill>
                <a:srgbClr val="FF0000"/>
              </a:solidFill>
              <a:cs typeface="Andalus" pitchFamily="18" charset="-78"/>
            </a:endParaRPr>
          </a:p>
        </p:txBody>
      </p:sp>
      <p:sp>
        <p:nvSpPr>
          <p:cNvPr id="3" name="Titre 1"/>
          <p:cNvSpPr txBox="1">
            <a:spLocks/>
          </p:cNvSpPr>
          <p:nvPr/>
        </p:nvSpPr>
        <p:spPr>
          <a:xfrm>
            <a:off x="971600" y="2780928"/>
            <a:ext cx="6862192" cy="2074168"/>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ar-DZ"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المحاضرة الأولى: مَفهوم عِلم النَّفس اللُّغَويّ</a:t>
            </a:r>
            <a:endParaRPr lang="fr-FR" sz="7200" b="1" dirty="0">
              <a:solidFill>
                <a:srgbClr val="FF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0739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descr="نسيج زهري"/>
          <p:cNvSpPr>
            <a:spLocks noChangeArrowheads="1"/>
          </p:cNvSpPr>
          <p:nvPr/>
        </p:nvSpPr>
        <p:spPr bwMode="auto">
          <a:xfrm>
            <a:off x="762000" y="2438400"/>
            <a:ext cx="6934200" cy="3150840"/>
          </a:xfrm>
          <a:prstGeom prst="roundRect">
            <a:avLst>
              <a:gd name="adj" fmla="val 16667"/>
            </a:avLst>
          </a:prstGeom>
          <a:blipFill dpi="0" rotWithShape="1">
            <a:blip r:embed="rId3"/>
            <a:srcRect/>
            <a:tile tx="0" ty="0" sx="100000" sy="100000" flip="none" algn="tl"/>
          </a:blipFill>
          <a:ln w="9525">
            <a:round/>
            <a:headEnd/>
            <a:tailEnd/>
          </a:ln>
          <a:scene3d>
            <a:camera prst="legacyPerspectiveTopRight"/>
            <a:lightRig rig="legacyFlat3" dir="b"/>
          </a:scene3d>
          <a:sp3d extrusionH="887400" prstMaterial="legacyMatte">
            <a:bevelT w="13500" h="13500" prst="angle"/>
            <a:bevelB w="13500" h="13500" prst="angle"/>
            <a:extrusionClr>
              <a:srgbClr val="FFCCCC"/>
            </a:extrusionClr>
          </a:sp3d>
        </p:spPr>
        <p:txBody>
          <a:bodyPr wrap="none" anchor="ctr">
            <a:flatTx/>
          </a:bodyPr>
          <a:lstStyle/>
          <a:p>
            <a:pPr algn="ctr"/>
            <a:endParaRPr lang="en-US" sz="6000" b="1" dirty="0">
              <a:solidFill>
                <a:srgbClr val="FF0000"/>
              </a:solidFill>
              <a:cs typeface="Andalus" pitchFamily="18" charset="-78"/>
            </a:endParaRPr>
          </a:p>
        </p:txBody>
      </p:sp>
      <p:pic>
        <p:nvPicPr>
          <p:cNvPr id="2" name="Image 1">
            <a:extLst>
              <a:ext uri="{FF2B5EF4-FFF2-40B4-BE49-F238E27FC236}">
                <a16:creationId xmlns:a16="http://schemas.microsoft.com/office/drawing/2014/main" id="{F47A308A-F1E7-4F5B-8CF7-3332566812AB}"/>
              </a:ext>
            </a:extLst>
          </p:cNvPr>
          <p:cNvPicPr>
            <a:picLocks noChangeAspect="1"/>
          </p:cNvPicPr>
          <p:nvPr/>
        </p:nvPicPr>
        <p:blipFill>
          <a:blip r:embed="rId4"/>
          <a:stretch>
            <a:fillRect/>
          </a:stretch>
        </p:blipFill>
        <p:spPr>
          <a:xfrm>
            <a:off x="1331640" y="2505376"/>
            <a:ext cx="5832648" cy="2939848"/>
          </a:xfrm>
          <a:prstGeom prst="rect">
            <a:avLst/>
          </a:prstGeom>
        </p:spPr>
      </p:pic>
    </p:spTree>
    <p:extLst>
      <p:ext uri="{BB962C8B-B14F-4D97-AF65-F5344CB8AC3E}">
        <p14:creationId xmlns:p14="http://schemas.microsoft.com/office/powerpoint/2010/main" val="405318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4000" dirty="0"/>
              <a:t>تمهيد:</a:t>
            </a:r>
          </a:p>
          <a:p>
            <a:pPr algn="just" rtl="1"/>
            <a:r>
              <a:rPr lang="ar-DZ" sz="4000" dirty="0"/>
              <a:t>    يمثِّل علم النَّفس اللُّغويّ فرع من فروع علم اللغة التطبيقي، فهو علم بيني يتكامل فيه حقلان علم النفس وعلم اللغة، ويتطلب فهمه دراية بمجالات مختلفة التربية والتعليم والثقافة واليات الجهاز العصبي . وهذا ما ينعكس على المتعلم أثناء اكتسابه للغة الأم وتلقيه اللغة الثانية.</a:t>
            </a:r>
          </a:p>
          <a:p>
            <a:pPr algn="just" rtl="1"/>
            <a:r>
              <a:rPr lang="ar-DZ" sz="2400" dirty="0"/>
              <a:t>	</a:t>
            </a:r>
            <a:endParaRPr lang="fr-FR" sz="2400" dirty="0"/>
          </a:p>
        </p:txBody>
      </p:sp>
    </p:spTree>
    <p:extLst>
      <p:ext uri="{BB962C8B-B14F-4D97-AF65-F5344CB8AC3E}">
        <p14:creationId xmlns:p14="http://schemas.microsoft.com/office/powerpoint/2010/main" val="304638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304800" y="210716"/>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endParaRPr lang="ar-DZ" sz="5400" b="1" dirty="0"/>
          </a:p>
          <a:p>
            <a:pPr algn="just" rtl="1"/>
            <a:endParaRPr lang="ar-DZ" sz="5400" b="1" dirty="0"/>
          </a:p>
          <a:p>
            <a:pPr algn="just" rtl="1"/>
            <a:endParaRPr lang="ar-DZ" sz="5400" b="1" dirty="0"/>
          </a:p>
          <a:p>
            <a:pPr algn="just" rtl="1"/>
            <a:r>
              <a:rPr lang="ar-DZ" sz="5400" b="1" dirty="0"/>
              <a:t>1-	التعريف بعلم النفس اللغوي:</a:t>
            </a:r>
            <a:r>
              <a:rPr lang="ar-DZ" sz="5400" dirty="0"/>
              <a:t>	</a:t>
            </a:r>
            <a:endParaRPr lang="fr-FR" sz="5400" dirty="0"/>
          </a:p>
        </p:txBody>
      </p:sp>
    </p:spTree>
    <p:extLst>
      <p:ext uri="{BB962C8B-B14F-4D97-AF65-F5344CB8AC3E}">
        <p14:creationId xmlns:p14="http://schemas.microsoft.com/office/powerpoint/2010/main" val="3019469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endParaRPr lang="fr-FR" sz="2400" b="1" dirty="0">
              <a:solidFill>
                <a:srgbClr val="FF0000"/>
              </a:solidFill>
            </a:endParaRPr>
          </a:p>
        </p:txBody>
      </p:sp>
      <p:pic>
        <p:nvPicPr>
          <p:cNvPr id="3" name="Image 2">
            <a:extLst>
              <a:ext uri="{FF2B5EF4-FFF2-40B4-BE49-F238E27FC236}">
                <a16:creationId xmlns:a16="http://schemas.microsoft.com/office/drawing/2014/main" id="{4E158DC0-1357-4F32-9F0A-E1D5E7A8AE9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620688"/>
            <a:ext cx="7272808" cy="4896544"/>
          </a:xfrm>
          <a:prstGeom prst="rect">
            <a:avLst/>
          </a:prstGeom>
          <a:noFill/>
          <a:ln>
            <a:noFill/>
          </a:ln>
        </p:spPr>
      </p:pic>
    </p:spTree>
    <p:extLst>
      <p:ext uri="{BB962C8B-B14F-4D97-AF65-F5344CB8AC3E}">
        <p14:creationId xmlns:p14="http://schemas.microsoft.com/office/powerpoint/2010/main" val="2527457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3200" b="1" dirty="0"/>
              <a:t>تُمثِّل اللسانيات النفسية معرفة لسانية تبحث في الجانب النفسي وعلاقتها بالظاهرة اللغوية وكيفية تأثير اللغة في النفس والنفس في اللغة ، ويتجلى هذا التفاعل في التأثير الجدلي بين اللغة والنفس في موضوع الاكتساب اللغوي بحيث تهتم اللسانيات النفسية باكتساب اللغة الأصلية.</a:t>
            </a:r>
          </a:p>
          <a:p>
            <a:pPr algn="just" rtl="1"/>
            <a:r>
              <a:rPr lang="ar-DZ" sz="3200" b="1" dirty="0"/>
              <a:t> وجاء به أحد الدَّارسين بأنه: فرع من فروع اللسانيات النفسية والتي بدورها مجال من مجالات اللسانيات التطبيقية. </a:t>
            </a:r>
          </a:p>
          <a:p>
            <a:pPr algn="just" rtl="1"/>
            <a:r>
              <a:rPr lang="ar-DZ" sz="3200" b="1" dirty="0"/>
              <a:t>ويجد علم النفس اللغوي دراسة تجريبية للعمليات النفسية التي يكتسب المتمدرس من خلالها نظام اللغة الطبيعية ويقوم بتنفيذه . يعالج هذا التعريف مشكلات ماهية اللغة ووصفها موضوعا وتشخيص للعمليات النفسية ووسائل دراستها.</a:t>
            </a:r>
          </a:p>
        </p:txBody>
      </p:sp>
    </p:spTree>
    <p:extLst>
      <p:ext uri="{BB962C8B-B14F-4D97-AF65-F5344CB8AC3E}">
        <p14:creationId xmlns:p14="http://schemas.microsoft.com/office/powerpoint/2010/main" val="314045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مستطيل مستدير الزوايا 2"/>
          <p:cNvSpPr>
            <a:spLocks noChangeArrowheads="1"/>
          </p:cNvSpPr>
          <p:nvPr/>
        </p:nvSpPr>
        <p:spPr bwMode="auto">
          <a:xfrm>
            <a:off x="228600" y="116632"/>
            <a:ext cx="8534400" cy="6436568"/>
          </a:xfrm>
          <a:prstGeom prst="roundRect">
            <a:avLst>
              <a:gd name="adj" fmla="val 16667"/>
            </a:avLst>
          </a:prstGeom>
          <a:blipFill dpi="0" rotWithShape="1">
            <a:blip r:embed="rId3"/>
            <a:srcRect/>
            <a:tile tx="0" ty="0" sx="100000" sy="100000" flip="none" algn="tl"/>
          </a:blipFill>
          <a:ln w="9525" algn="ctr">
            <a:solidFill>
              <a:schemeClr val="tx1"/>
            </a:solidFill>
            <a:round/>
            <a:headEnd/>
            <a:tailEnd/>
          </a:ln>
        </p:spPr>
        <p:txBody>
          <a:bodyPr/>
          <a:lstStyle/>
          <a:p>
            <a:pPr algn="just" rtl="1"/>
            <a:r>
              <a:rPr lang="ar-DZ" sz="3600" b="1" dirty="0"/>
              <a:t> وعرِّف أيضا: أنَّ علم النفس اللغوي بان اللغة كظاهرة نفسية عند المتكلم والسامع على السواء فيصوغ المتحدث أفكاره في عبارات يشارك بها فيدركها السامع ويفهمها. كما يتصف برصد العمليات الذهنية عند اكتساب اللغة او استعمالها وعلاقة ذلك بالفكر والثقافة. فَيعنى مثلا بدراسة العمليات التي يقوم بها العقل البشري من خلالها بربط الصيغة مسموعة كانت ام مكتوبة بالمَعنى من خلال وسيط والمتمثل في نظامية اللغة.</a:t>
            </a:r>
          </a:p>
        </p:txBody>
      </p:sp>
    </p:spTree>
    <p:extLst>
      <p:ext uri="{BB962C8B-B14F-4D97-AF65-F5344CB8AC3E}">
        <p14:creationId xmlns:p14="http://schemas.microsoft.com/office/powerpoint/2010/main" val="2373021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1734</TotalTime>
  <Words>495</Words>
  <Application>Microsoft Office PowerPoint</Application>
  <PresentationFormat>Affichage à l'écran (4:3)</PresentationFormat>
  <Paragraphs>49</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Arabic Typesetting</vt:lpstr>
      <vt:lpstr>Arial</vt:lpstr>
      <vt:lpstr>Calibri</vt:lpstr>
      <vt:lpstr>Franklin Gothic Book</vt:lpstr>
      <vt:lpstr>Perpetua</vt:lpstr>
      <vt:lpstr>Simplified Arabic</vt:lpstr>
      <vt:lpstr>Wingdings 2</vt:lpstr>
      <vt:lpstr>Capitaux</vt:lpstr>
      <vt:lpstr> المقياس: علم النَّفس اللُّغويّ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2</dc:creator>
  <cp:lastModifiedBy>TAK_Matik</cp:lastModifiedBy>
  <cp:revision>342</cp:revision>
  <dcterms:created xsi:type="dcterms:W3CDTF">2017-11-09T10:10:56Z</dcterms:created>
  <dcterms:modified xsi:type="dcterms:W3CDTF">2026-03-16T05:45:02Z</dcterms:modified>
</cp:coreProperties>
</file>