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973"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0"/>
  </p:normalViewPr>
  <p:slideViewPr>
    <p:cSldViewPr snapToGrid="0" snapToObjects="1">
      <p:cViewPr>
        <p:scale>
          <a:sx n="50" d="100"/>
          <a:sy n="50" d="100"/>
        </p:scale>
        <p:origin x="9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58A09-C677-B749-9810-FCE60ACC4E92}" type="doc">
      <dgm:prSet loTypeId="urn:microsoft.com/office/officeart/2005/8/layout/vList6" loCatId="" qsTypeId="urn:microsoft.com/office/officeart/2005/8/quickstyle/simple4#5" qsCatId="simple" csTypeId="urn:microsoft.com/office/officeart/2005/8/colors/colorful4" csCatId="colorful" phldr="1"/>
      <dgm:spPr/>
      <dgm:t>
        <a:bodyPr/>
        <a:lstStyle/>
        <a:p>
          <a:endParaRPr lang="fr-FR"/>
        </a:p>
      </dgm:t>
    </dgm:pt>
    <dgm:pt modelId="{D46033E3-EB0F-2C4D-9CE6-FBB83A4D4699}">
      <dgm:prSet phldrT="[Texte]"/>
      <dgm:spPr/>
      <dgm:t>
        <a:bodyPr/>
        <a:lstStyle/>
        <a:p>
          <a:r>
            <a:rPr lang="ar-DZ" dirty="0"/>
            <a:t>الفص الايسر</a:t>
          </a:r>
          <a:endParaRPr lang="fr-FR" dirty="0"/>
        </a:p>
      </dgm:t>
    </dgm:pt>
    <dgm:pt modelId="{6DF5D7DA-DA02-9B4D-BDA1-67E84A496177}" type="parTrans" cxnId="{6D821DE3-C8F0-6249-B77D-8C46DF737909}">
      <dgm:prSet/>
      <dgm:spPr/>
      <dgm:t>
        <a:bodyPr/>
        <a:lstStyle/>
        <a:p>
          <a:endParaRPr lang="fr-FR"/>
        </a:p>
      </dgm:t>
    </dgm:pt>
    <dgm:pt modelId="{70E88A7E-F10D-A647-B1D8-4C013058B974}" type="sibTrans" cxnId="{6D821DE3-C8F0-6249-B77D-8C46DF737909}">
      <dgm:prSet/>
      <dgm:spPr/>
      <dgm:t>
        <a:bodyPr/>
        <a:lstStyle/>
        <a:p>
          <a:endParaRPr lang="fr-FR"/>
        </a:p>
      </dgm:t>
    </dgm:pt>
    <dgm:pt modelId="{907093EE-CB9F-864C-AD5F-562F65A9347C}">
      <dgm:prSet phldrT="[Texte]"/>
      <dgm:spPr/>
      <dgm:t>
        <a:bodyPr/>
        <a:lstStyle/>
        <a:p>
          <a:r>
            <a:rPr lang="ar-DZ" dirty="0"/>
            <a:t>أصوات اللغة</a:t>
          </a:r>
          <a:endParaRPr lang="fr-FR" dirty="0"/>
        </a:p>
      </dgm:t>
    </dgm:pt>
    <dgm:pt modelId="{153804EB-F04E-FF44-B719-CD02BCE151C7}" type="parTrans" cxnId="{3D7EDD9F-60DC-5144-A575-E04915D601F7}">
      <dgm:prSet/>
      <dgm:spPr/>
      <dgm:t>
        <a:bodyPr/>
        <a:lstStyle/>
        <a:p>
          <a:endParaRPr lang="fr-FR"/>
        </a:p>
      </dgm:t>
    </dgm:pt>
    <dgm:pt modelId="{246B118E-7742-7441-974A-14954A48DE1C}" type="sibTrans" cxnId="{3D7EDD9F-60DC-5144-A575-E04915D601F7}">
      <dgm:prSet/>
      <dgm:spPr/>
      <dgm:t>
        <a:bodyPr/>
        <a:lstStyle/>
        <a:p>
          <a:endParaRPr lang="fr-FR"/>
        </a:p>
      </dgm:t>
    </dgm:pt>
    <dgm:pt modelId="{C3FB1F60-3B55-2048-B619-E0CCBE52477C}">
      <dgm:prSet phldrT="[Texte]"/>
      <dgm:spPr/>
      <dgm:t>
        <a:bodyPr/>
        <a:lstStyle/>
        <a:p>
          <a:r>
            <a:rPr lang="ar-DZ" dirty="0"/>
            <a:t>الفهم</a:t>
          </a:r>
          <a:endParaRPr lang="fr-FR" dirty="0"/>
        </a:p>
      </dgm:t>
    </dgm:pt>
    <dgm:pt modelId="{B416A935-A1AC-AF41-A87D-54657D5524BB}" type="parTrans" cxnId="{7AE27D4F-5562-FE4F-80BB-2F8E224724D0}">
      <dgm:prSet/>
      <dgm:spPr/>
      <dgm:t>
        <a:bodyPr/>
        <a:lstStyle/>
        <a:p>
          <a:endParaRPr lang="fr-FR"/>
        </a:p>
      </dgm:t>
    </dgm:pt>
    <dgm:pt modelId="{2665B216-5038-0C46-B759-BD9B0EBB52A3}" type="sibTrans" cxnId="{7AE27D4F-5562-FE4F-80BB-2F8E224724D0}">
      <dgm:prSet/>
      <dgm:spPr/>
      <dgm:t>
        <a:bodyPr/>
        <a:lstStyle/>
        <a:p>
          <a:endParaRPr lang="fr-FR"/>
        </a:p>
      </dgm:t>
    </dgm:pt>
    <dgm:pt modelId="{3890E68C-6121-1E4D-BF8B-1666813D9A48}">
      <dgm:prSet phldrT="[Texte]"/>
      <dgm:spPr>
        <a:solidFill>
          <a:srgbClr val="C00000"/>
        </a:solidFill>
      </dgm:spPr>
      <dgm:t>
        <a:bodyPr/>
        <a:lstStyle/>
        <a:p>
          <a:r>
            <a:rPr lang="ar-DZ" dirty="0"/>
            <a:t>الفص الايمن</a:t>
          </a:r>
          <a:endParaRPr lang="fr-FR" dirty="0"/>
        </a:p>
      </dgm:t>
    </dgm:pt>
    <dgm:pt modelId="{CA8B103C-F4F2-124D-BE6E-2F99C3F165E3}" type="parTrans" cxnId="{8BAFD863-3DC8-964A-A61E-B782808371FA}">
      <dgm:prSet/>
      <dgm:spPr/>
      <dgm:t>
        <a:bodyPr/>
        <a:lstStyle/>
        <a:p>
          <a:endParaRPr lang="fr-FR"/>
        </a:p>
      </dgm:t>
    </dgm:pt>
    <dgm:pt modelId="{1E358AA4-BD44-1C43-B5B5-9AE964E189A6}" type="sibTrans" cxnId="{8BAFD863-3DC8-964A-A61E-B782808371FA}">
      <dgm:prSet/>
      <dgm:spPr/>
      <dgm:t>
        <a:bodyPr/>
        <a:lstStyle/>
        <a:p>
          <a:endParaRPr lang="fr-FR"/>
        </a:p>
      </dgm:t>
    </dgm:pt>
    <dgm:pt modelId="{EBB502AB-AB1F-EF4D-A1B9-208C34751724}">
      <dgm:prSet phldrT="[Texte]"/>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t>
        <a:bodyPr/>
        <a:lstStyle/>
        <a:p>
          <a:r>
            <a:rPr lang="ar-DZ" dirty="0"/>
            <a:t>صوت الموسيقي </a:t>
          </a:r>
          <a:endParaRPr lang="fr-FR" dirty="0"/>
        </a:p>
      </dgm:t>
    </dgm:pt>
    <dgm:pt modelId="{7EFFAF65-5304-E043-A9C9-C3340755E62A}" type="parTrans" cxnId="{6D8753BC-4B13-E548-96A0-2CC6CD433C8C}">
      <dgm:prSet/>
      <dgm:spPr/>
      <dgm:t>
        <a:bodyPr/>
        <a:lstStyle/>
        <a:p>
          <a:endParaRPr lang="fr-FR"/>
        </a:p>
      </dgm:t>
    </dgm:pt>
    <dgm:pt modelId="{AE768005-D954-404A-AA13-046FDD61E539}" type="sibTrans" cxnId="{6D8753BC-4B13-E548-96A0-2CC6CD433C8C}">
      <dgm:prSet/>
      <dgm:spPr/>
      <dgm:t>
        <a:bodyPr/>
        <a:lstStyle/>
        <a:p>
          <a:endParaRPr lang="fr-FR"/>
        </a:p>
      </dgm:t>
    </dgm:pt>
    <dgm:pt modelId="{63FC8B10-7240-304F-9F88-C90FD7AD750F}">
      <dgm:prSet phldrT="[Texte]"/>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t>
        <a:bodyPr/>
        <a:lstStyle/>
        <a:p>
          <a:r>
            <a:rPr lang="ar-DZ" dirty="0"/>
            <a:t>النغمة </a:t>
          </a:r>
          <a:endParaRPr lang="fr-FR" dirty="0"/>
        </a:p>
      </dgm:t>
    </dgm:pt>
    <dgm:pt modelId="{AF7F75F0-129A-C84F-9DAC-09A84150139D}" type="parTrans" cxnId="{79CB1F35-E246-1D42-BE48-254D59E17143}">
      <dgm:prSet/>
      <dgm:spPr/>
      <dgm:t>
        <a:bodyPr/>
        <a:lstStyle/>
        <a:p>
          <a:endParaRPr lang="fr-FR"/>
        </a:p>
      </dgm:t>
    </dgm:pt>
    <dgm:pt modelId="{352E1E96-46FD-4D49-9D01-4B028FF80123}" type="sibTrans" cxnId="{79CB1F35-E246-1D42-BE48-254D59E17143}">
      <dgm:prSet/>
      <dgm:spPr/>
      <dgm:t>
        <a:bodyPr/>
        <a:lstStyle/>
        <a:p>
          <a:endParaRPr lang="fr-FR"/>
        </a:p>
      </dgm:t>
    </dgm:pt>
    <dgm:pt modelId="{D63C2C0F-1071-DA47-9622-F969262CE88B}">
      <dgm:prSet phldrT="[Texte]"/>
      <dgm:spPr/>
      <dgm:t>
        <a:bodyPr/>
        <a:lstStyle/>
        <a:p>
          <a:r>
            <a:rPr lang="ar-DZ" dirty="0"/>
            <a:t>الانتاج</a:t>
          </a:r>
          <a:endParaRPr lang="fr-FR" dirty="0"/>
        </a:p>
      </dgm:t>
    </dgm:pt>
    <dgm:pt modelId="{E238B10D-5DD5-3E42-9C0D-6B49C6AA75AF}" type="parTrans" cxnId="{E1B3B9F7-CA82-4648-816D-354CDCEA6F53}">
      <dgm:prSet/>
      <dgm:spPr/>
      <dgm:t>
        <a:bodyPr/>
        <a:lstStyle/>
        <a:p>
          <a:endParaRPr lang="fr-FR"/>
        </a:p>
      </dgm:t>
    </dgm:pt>
    <dgm:pt modelId="{98FF64D8-6F2D-E44D-9C07-18E989F3CA37}" type="sibTrans" cxnId="{E1B3B9F7-CA82-4648-816D-354CDCEA6F53}">
      <dgm:prSet/>
      <dgm:spPr/>
      <dgm:t>
        <a:bodyPr/>
        <a:lstStyle/>
        <a:p>
          <a:endParaRPr lang="fr-FR"/>
        </a:p>
      </dgm:t>
    </dgm:pt>
    <dgm:pt modelId="{6226D13C-6270-C64D-BCF6-F9ADEAD07DD4}">
      <dgm:prSet phldrT="[Texte]"/>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dgm:spPr>
      <dgm:t>
        <a:bodyPr/>
        <a:lstStyle/>
        <a:p>
          <a:r>
            <a:rPr lang="ar-DZ"/>
            <a:t>الإيقاع </a:t>
          </a:r>
          <a:endParaRPr lang="fr-FR" dirty="0"/>
        </a:p>
      </dgm:t>
    </dgm:pt>
    <dgm:pt modelId="{CDE54797-50C6-3F43-98EA-84FAD699764E}" type="parTrans" cxnId="{D9AE2BDC-2EC7-984A-B0D0-95668AAE56F7}">
      <dgm:prSet/>
      <dgm:spPr/>
      <dgm:t>
        <a:bodyPr/>
        <a:lstStyle/>
        <a:p>
          <a:endParaRPr lang="fr-FR"/>
        </a:p>
      </dgm:t>
    </dgm:pt>
    <dgm:pt modelId="{7CF56439-1994-3A40-818A-3162A0AC436F}" type="sibTrans" cxnId="{D9AE2BDC-2EC7-984A-B0D0-95668AAE56F7}">
      <dgm:prSet/>
      <dgm:spPr/>
      <dgm:t>
        <a:bodyPr/>
        <a:lstStyle/>
        <a:p>
          <a:endParaRPr lang="fr-FR"/>
        </a:p>
      </dgm:t>
    </dgm:pt>
    <dgm:pt modelId="{96FED950-998B-F746-9D6D-2133A313AC92}" type="pres">
      <dgm:prSet presAssocID="{62658A09-C677-B749-9810-FCE60ACC4E92}" presName="Name0" presStyleCnt="0">
        <dgm:presLayoutVars>
          <dgm:dir/>
          <dgm:animLvl val="lvl"/>
          <dgm:resizeHandles/>
        </dgm:presLayoutVars>
      </dgm:prSet>
      <dgm:spPr/>
    </dgm:pt>
    <dgm:pt modelId="{33B93696-515A-F942-92B7-87C0537A9D20}" type="pres">
      <dgm:prSet presAssocID="{D46033E3-EB0F-2C4D-9CE6-FBB83A4D4699}" presName="linNode" presStyleCnt="0"/>
      <dgm:spPr/>
    </dgm:pt>
    <dgm:pt modelId="{A1CE7D04-0C88-1A4A-BFC6-E9EA5315BE4C}" type="pres">
      <dgm:prSet presAssocID="{D46033E3-EB0F-2C4D-9CE6-FBB83A4D4699}" presName="parentShp" presStyleLbl="node1" presStyleIdx="0" presStyleCnt="2">
        <dgm:presLayoutVars>
          <dgm:bulletEnabled val="1"/>
        </dgm:presLayoutVars>
      </dgm:prSet>
      <dgm:spPr/>
    </dgm:pt>
    <dgm:pt modelId="{4849451C-3ABB-F441-B896-17FF896809FA}" type="pres">
      <dgm:prSet presAssocID="{D46033E3-EB0F-2C4D-9CE6-FBB83A4D4699}" presName="childShp" presStyleLbl="bgAccFollowNode1" presStyleIdx="0" presStyleCnt="2">
        <dgm:presLayoutVars>
          <dgm:bulletEnabled val="1"/>
        </dgm:presLayoutVars>
      </dgm:prSet>
      <dgm:spPr/>
    </dgm:pt>
    <dgm:pt modelId="{02CBE2B7-4033-1F45-BCB5-E0D98C98B861}" type="pres">
      <dgm:prSet presAssocID="{70E88A7E-F10D-A647-B1D8-4C013058B974}" presName="spacing" presStyleCnt="0"/>
      <dgm:spPr/>
    </dgm:pt>
    <dgm:pt modelId="{73B24096-DCA4-4248-B225-5AA94892A264}" type="pres">
      <dgm:prSet presAssocID="{3890E68C-6121-1E4D-BF8B-1666813D9A48}" presName="linNode" presStyleCnt="0"/>
      <dgm:spPr/>
    </dgm:pt>
    <dgm:pt modelId="{70532ACB-F1FA-C24A-9C22-F2D4CB227758}" type="pres">
      <dgm:prSet presAssocID="{3890E68C-6121-1E4D-BF8B-1666813D9A48}" presName="parentShp" presStyleLbl="node1" presStyleIdx="1" presStyleCnt="2">
        <dgm:presLayoutVars>
          <dgm:bulletEnabled val="1"/>
        </dgm:presLayoutVars>
      </dgm:prSet>
      <dgm:spPr/>
    </dgm:pt>
    <dgm:pt modelId="{E0C4CE90-6080-CE4A-A6D9-D37E3A662543}" type="pres">
      <dgm:prSet presAssocID="{3890E68C-6121-1E4D-BF8B-1666813D9A48}" presName="childShp" presStyleLbl="bgAccFollowNode1" presStyleIdx="1" presStyleCnt="2">
        <dgm:presLayoutVars>
          <dgm:bulletEnabled val="1"/>
        </dgm:presLayoutVars>
      </dgm:prSet>
      <dgm:spPr/>
    </dgm:pt>
  </dgm:ptLst>
  <dgm:cxnLst>
    <dgm:cxn modelId="{267B140D-2A25-5C4B-8E72-48AAB5677B51}" type="presOf" srcId="{62658A09-C677-B749-9810-FCE60ACC4E92}" destId="{96FED950-998B-F746-9D6D-2133A313AC92}" srcOrd="0" destOrd="0" presId="urn:microsoft.com/office/officeart/2005/8/layout/vList6"/>
    <dgm:cxn modelId="{7E729E1C-608C-664C-AAC7-9A773EAE7502}" type="presOf" srcId="{6226D13C-6270-C64D-BCF6-F9ADEAD07DD4}" destId="{E0C4CE90-6080-CE4A-A6D9-D37E3A662543}" srcOrd="0" destOrd="2" presId="urn:microsoft.com/office/officeart/2005/8/layout/vList6"/>
    <dgm:cxn modelId="{D524E91F-C104-944F-8BB4-5F8FA1536030}" type="presOf" srcId="{3890E68C-6121-1E4D-BF8B-1666813D9A48}" destId="{70532ACB-F1FA-C24A-9C22-F2D4CB227758}" srcOrd="0" destOrd="0" presId="urn:microsoft.com/office/officeart/2005/8/layout/vList6"/>
    <dgm:cxn modelId="{8A3D3527-6138-BE42-94B8-E22999C19A12}" type="presOf" srcId="{D46033E3-EB0F-2C4D-9CE6-FBB83A4D4699}" destId="{A1CE7D04-0C88-1A4A-BFC6-E9EA5315BE4C}" srcOrd="0" destOrd="0" presId="urn:microsoft.com/office/officeart/2005/8/layout/vList6"/>
    <dgm:cxn modelId="{79CB1F35-E246-1D42-BE48-254D59E17143}" srcId="{3890E68C-6121-1E4D-BF8B-1666813D9A48}" destId="{63FC8B10-7240-304F-9F88-C90FD7AD750F}" srcOrd="1" destOrd="0" parTransId="{AF7F75F0-129A-C84F-9DAC-09A84150139D}" sibTransId="{352E1E96-46FD-4D49-9D01-4B028FF80123}"/>
    <dgm:cxn modelId="{8BAFD863-3DC8-964A-A61E-B782808371FA}" srcId="{62658A09-C677-B749-9810-FCE60ACC4E92}" destId="{3890E68C-6121-1E4D-BF8B-1666813D9A48}" srcOrd="1" destOrd="0" parTransId="{CA8B103C-F4F2-124D-BE6E-2F99C3F165E3}" sibTransId="{1E358AA4-BD44-1C43-B5B5-9AE964E189A6}"/>
    <dgm:cxn modelId="{1FC35D46-3A3F-BD43-8F7F-973E0666A163}" type="presOf" srcId="{C3FB1F60-3B55-2048-B619-E0CCBE52477C}" destId="{4849451C-3ABB-F441-B896-17FF896809FA}" srcOrd="0" destOrd="1" presId="urn:microsoft.com/office/officeart/2005/8/layout/vList6"/>
    <dgm:cxn modelId="{7AE27D4F-5562-FE4F-80BB-2F8E224724D0}" srcId="{D46033E3-EB0F-2C4D-9CE6-FBB83A4D4699}" destId="{C3FB1F60-3B55-2048-B619-E0CCBE52477C}" srcOrd="1" destOrd="0" parTransId="{B416A935-A1AC-AF41-A87D-54657D5524BB}" sibTransId="{2665B216-5038-0C46-B759-BD9B0EBB52A3}"/>
    <dgm:cxn modelId="{071A8F58-EA2B-FD41-9652-B65FC6594008}" type="presOf" srcId="{63FC8B10-7240-304F-9F88-C90FD7AD750F}" destId="{E0C4CE90-6080-CE4A-A6D9-D37E3A662543}" srcOrd="0" destOrd="1" presId="urn:microsoft.com/office/officeart/2005/8/layout/vList6"/>
    <dgm:cxn modelId="{FA42FC8A-F658-E44B-AC93-B7A58EF0C26D}" type="presOf" srcId="{907093EE-CB9F-864C-AD5F-562F65A9347C}" destId="{4849451C-3ABB-F441-B896-17FF896809FA}" srcOrd="0" destOrd="0" presId="urn:microsoft.com/office/officeart/2005/8/layout/vList6"/>
    <dgm:cxn modelId="{A273FD96-57CA-C842-BC72-CBCA35E40BC7}" type="presOf" srcId="{EBB502AB-AB1F-EF4D-A1B9-208C34751724}" destId="{E0C4CE90-6080-CE4A-A6D9-D37E3A662543}" srcOrd="0" destOrd="0" presId="urn:microsoft.com/office/officeart/2005/8/layout/vList6"/>
    <dgm:cxn modelId="{3D7EDD9F-60DC-5144-A575-E04915D601F7}" srcId="{D46033E3-EB0F-2C4D-9CE6-FBB83A4D4699}" destId="{907093EE-CB9F-864C-AD5F-562F65A9347C}" srcOrd="0" destOrd="0" parTransId="{153804EB-F04E-FF44-B719-CD02BCE151C7}" sibTransId="{246B118E-7742-7441-974A-14954A48DE1C}"/>
    <dgm:cxn modelId="{6D8753BC-4B13-E548-96A0-2CC6CD433C8C}" srcId="{3890E68C-6121-1E4D-BF8B-1666813D9A48}" destId="{EBB502AB-AB1F-EF4D-A1B9-208C34751724}" srcOrd="0" destOrd="0" parTransId="{7EFFAF65-5304-E043-A9C9-C3340755E62A}" sibTransId="{AE768005-D954-404A-AA13-046FDD61E539}"/>
    <dgm:cxn modelId="{DF20FDCE-E40E-F641-B719-2EFBA7518D4B}" type="presOf" srcId="{D63C2C0F-1071-DA47-9622-F969262CE88B}" destId="{4849451C-3ABB-F441-B896-17FF896809FA}" srcOrd="0" destOrd="2" presId="urn:microsoft.com/office/officeart/2005/8/layout/vList6"/>
    <dgm:cxn modelId="{D9AE2BDC-2EC7-984A-B0D0-95668AAE56F7}" srcId="{3890E68C-6121-1E4D-BF8B-1666813D9A48}" destId="{6226D13C-6270-C64D-BCF6-F9ADEAD07DD4}" srcOrd="2" destOrd="0" parTransId="{CDE54797-50C6-3F43-98EA-84FAD699764E}" sibTransId="{7CF56439-1994-3A40-818A-3162A0AC436F}"/>
    <dgm:cxn modelId="{6D821DE3-C8F0-6249-B77D-8C46DF737909}" srcId="{62658A09-C677-B749-9810-FCE60ACC4E92}" destId="{D46033E3-EB0F-2C4D-9CE6-FBB83A4D4699}" srcOrd="0" destOrd="0" parTransId="{6DF5D7DA-DA02-9B4D-BDA1-67E84A496177}" sibTransId="{70E88A7E-F10D-A647-B1D8-4C013058B974}"/>
    <dgm:cxn modelId="{E1B3B9F7-CA82-4648-816D-354CDCEA6F53}" srcId="{D46033E3-EB0F-2C4D-9CE6-FBB83A4D4699}" destId="{D63C2C0F-1071-DA47-9622-F969262CE88B}" srcOrd="2" destOrd="0" parTransId="{E238B10D-5DD5-3E42-9C0D-6B49C6AA75AF}" sibTransId="{98FF64D8-6F2D-E44D-9C07-18E989F3CA37}"/>
    <dgm:cxn modelId="{664A1FAC-E6EC-E94F-BBD7-5E9F7D20E27F}" type="presParOf" srcId="{96FED950-998B-F746-9D6D-2133A313AC92}" destId="{33B93696-515A-F942-92B7-87C0537A9D20}" srcOrd="0" destOrd="0" presId="urn:microsoft.com/office/officeart/2005/8/layout/vList6"/>
    <dgm:cxn modelId="{93D3639B-1F50-DD4F-9D63-0F4B2587E4CD}" type="presParOf" srcId="{33B93696-515A-F942-92B7-87C0537A9D20}" destId="{A1CE7D04-0C88-1A4A-BFC6-E9EA5315BE4C}" srcOrd="0" destOrd="0" presId="urn:microsoft.com/office/officeart/2005/8/layout/vList6"/>
    <dgm:cxn modelId="{771F9612-19A8-F34B-8E0F-07ED5A3BD2B3}" type="presParOf" srcId="{33B93696-515A-F942-92B7-87C0537A9D20}" destId="{4849451C-3ABB-F441-B896-17FF896809FA}" srcOrd="1" destOrd="0" presId="urn:microsoft.com/office/officeart/2005/8/layout/vList6"/>
    <dgm:cxn modelId="{03109A39-562E-B74B-B608-1083411D5385}" type="presParOf" srcId="{96FED950-998B-F746-9D6D-2133A313AC92}" destId="{02CBE2B7-4033-1F45-BCB5-E0D98C98B861}" srcOrd="1" destOrd="0" presId="urn:microsoft.com/office/officeart/2005/8/layout/vList6"/>
    <dgm:cxn modelId="{BAE4D670-B9A8-C44B-AF92-91DC31A61C89}" type="presParOf" srcId="{96FED950-998B-F746-9D6D-2133A313AC92}" destId="{73B24096-DCA4-4248-B225-5AA94892A264}" srcOrd="2" destOrd="0" presId="urn:microsoft.com/office/officeart/2005/8/layout/vList6"/>
    <dgm:cxn modelId="{3365B21B-CC74-A84C-8F1E-844874DD0E64}" type="presParOf" srcId="{73B24096-DCA4-4248-B225-5AA94892A264}" destId="{70532ACB-F1FA-C24A-9C22-F2D4CB227758}" srcOrd="0" destOrd="0" presId="urn:microsoft.com/office/officeart/2005/8/layout/vList6"/>
    <dgm:cxn modelId="{5C1EB22F-CFD2-0645-9FAE-66582D5B4BD8}" type="presParOf" srcId="{73B24096-DCA4-4248-B225-5AA94892A264}" destId="{E0C4CE90-6080-CE4A-A6D9-D37E3A66254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9451C-3ABB-F441-B896-17FF896809FA}">
      <dsp:nvSpPr>
        <dsp:cNvPr id="0" name=""/>
        <dsp:cNvSpPr/>
      </dsp:nvSpPr>
      <dsp:spPr bwMode="white">
        <a:xfrm>
          <a:off x="2603499" y="389"/>
          <a:ext cx="3905250" cy="1520015"/>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ar-DZ" sz="2300" kern="1200" dirty="0"/>
            <a:t>أصوات اللغة</a:t>
          </a:r>
          <a:endParaRPr lang="fr-FR" sz="2300" kern="1200" dirty="0"/>
        </a:p>
        <a:p>
          <a:pPr marL="228600" lvl="1" indent="-228600" algn="l" defTabSz="1022350">
            <a:lnSpc>
              <a:spcPct val="90000"/>
            </a:lnSpc>
            <a:spcBef>
              <a:spcPct val="0"/>
            </a:spcBef>
            <a:spcAft>
              <a:spcPct val="15000"/>
            </a:spcAft>
            <a:buChar char="•"/>
          </a:pPr>
          <a:r>
            <a:rPr lang="ar-DZ" sz="2300" kern="1200" dirty="0"/>
            <a:t>الفهم</a:t>
          </a:r>
          <a:endParaRPr lang="fr-FR" sz="2300" kern="1200" dirty="0"/>
        </a:p>
        <a:p>
          <a:pPr marL="228600" lvl="1" indent="-228600" algn="l" defTabSz="1022350">
            <a:lnSpc>
              <a:spcPct val="90000"/>
            </a:lnSpc>
            <a:spcBef>
              <a:spcPct val="0"/>
            </a:spcBef>
            <a:spcAft>
              <a:spcPct val="15000"/>
            </a:spcAft>
            <a:buChar char="•"/>
          </a:pPr>
          <a:r>
            <a:rPr lang="ar-DZ" sz="2300" kern="1200" dirty="0"/>
            <a:t>الانتاج</a:t>
          </a:r>
          <a:endParaRPr lang="fr-FR" sz="2300" kern="1200" dirty="0"/>
        </a:p>
      </dsp:txBody>
      <dsp:txXfrm>
        <a:off x="2603499" y="190391"/>
        <a:ext cx="3335244" cy="1140011"/>
      </dsp:txXfrm>
    </dsp:sp>
    <dsp:sp modelId="{A1CE7D04-0C88-1A4A-BFC6-E9EA5315BE4C}">
      <dsp:nvSpPr>
        <dsp:cNvPr id="0" name=""/>
        <dsp:cNvSpPr/>
      </dsp:nvSpPr>
      <dsp:spPr bwMode="white">
        <a:xfrm>
          <a:off x="0" y="389"/>
          <a:ext cx="2603500" cy="1520015"/>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ar-DZ" sz="4400" kern="1200" dirty="0"/>
            <a:t>الفص الايسر</a:t>
          </a:r>
          <a:endParaRPr lang="fr-FR" sz="4400" kern="1200" dirty="0"/>
        </a:p>
      </dsp:txBody>
      <dsp:txXfrm>
        <a:off x="74201" y="74590"/>
        <a:ext cx="2455098" cy="1371613"/>
      </dsp:txXfrm>
    </dsp:sp>
    <dsp:sp modelId="{E0C4CE90-6080-CE4A-A6D9-D37E3A662543}">
      <dsp:nvSpPr>
        <dsp:cNvPr id="0" name=""/>
        <dsp:cNvSpPr/>
      </dsp:nvSpPr>
      <dsp:spPr bwMode="white">
        <a:xfrm>
          <a:off x="2603499" y="1672406"/>
          <a:ext cx="3905250" cy="1520015"/>
        </a:xfrm>
        <a:prstGeom prst="rightArrow">
          <a:avLst>
            <a:gd name="adj1" fmla="val 75000"/>
            <a:gd name="adj2" fmla="val 50000"/>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w="12700" cap="flat" cmpd="sng" algn="ctr">
          <a:solidFill>
            <a:schemeClr val="accent4">
              <a:tint val="40000"/>
              <a:alpha val="90000"/>
              <a:hueOff val="1136746"/>
              <a:satOff val="11672"/>
              <a:lumOff val="35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ar-DZ" sz="2300" kern="1200" dirty="0"/>
            <a:t>صوت الموسيقي </a:t>
          </a:r>
          <a:endParaRPr lang="fr-FR" sz="2300" kern="1200" dirty="0"/>
        </a:p>
        <a:p>
          <a:pPr marL="228600" lvl="1" indent="-228600" algn="l" defTabSz="1022350">
            <a:lnSpc>
              <a:spcPct val="90000"/>
            </a:lnSpc>
            <a:spcBef>
              <a:spcPct val="0"/>
            </a:spcBef>
            <a:spcAft>
              <a:spcPct val="15000"/>
            </a:spcAft>
            <a:buChar char="•"/>
          </a:pPr>
          <a:r>
            <a:rPr lang="ar-DZ" sz="2300" kern="1200" dirty="0"/>
            <a:t>النغمة </a:t>
          </a:r>
          <a:endParaRPr lang="fr-FR" sz="2300" kern="1200" dirty="0"/>
        </a:p>
        <a:p>
          <a:pPr marL="228600" lvl="1" indent="-228600" algn="l" defTabSz="1022350">
            <a:lnSpc>
              <a:spcPct val="90000"/>
            </a:lnSpc>
            <a:spcBef>
              <a:spcPct val="0"/>
            </a:spcBef>
            <a:spcAft>
              <a:spcPct val="15000"/>
            </a:spcAft>
            <a:buChar char="•"/>
          </a:pPr>
          <a:r>
            <a:rPr lang="ar-DZ" sz="2300" kern="1200"/>
            <a:t>الإيقاع </a:t>
          </a:r>
          <a:endParaRPr lang="fr-FR" sz="2300" kern="1200" dirty="0"/>
        </a:p>
      </dsp:txBody>
      <dsp:txXfrm>
        <a:off x="2603499" y="1862408"/>
        <a:ext cx="3335244" cy="1140011"/>
      </dsp:txXfrm>
    </dsp:sp>
    <dsp:sp modelId="{70532ACB-F1FA-C24A-9C22-F2D4CB227758}">
      <dsp:nvSpPr>
        <dsp:cNvPr id="0" name=""/>
        <dsp:cNvSpPr/>
      </dsp:nvSpPr>
      <dsp:spPr bwMode="white">
        <a:xfrm>
          <a:off x="0" y="1672406"/>
          <a:ext cx="2603500" cy="1520015"/>
        </a:xfrm>
        <a:prstGeom prst="roundRect">
          <a:avLst/>
        </a:prstGeom>
        <a:solidFill>
          <a:srgbClr val="C0000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ar-DZ" sz="4400" kern="1200" dirty="0"/>
            <a:t>الفص الايمن</a:t>
          </a:r>
          <a:endParaRPr lang="fr-FR" sz="4400" kern="1200" dirty="0"/>
        </a:p>
      </dsp:txBody>
      <dsp:txXfrm>
        <a:off x="74201" y="1746607"/>
        <a:ext cx="2455098" cy="137161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5">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223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811"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9"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16736" y="910742"/>
            <a:ext cx="12070080" cy="4279392"/>
          </a:xfrm>
        </p:spPr>
        <p:txBody>
          <a:bodyPr anchor="b">
            <a:normAutofit/>
          </a:bodyPr>
          <a:lstStyle>
            <a:lvl1pPr algn="l">
              <a:lnSpc>
                <a:spcPct val="85000"/>
              </a:lnSpc>
              <a:defRPr sz="9600" spc="-6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320061" y="5346744"/>
            <a:ext cx="12070080" cy="1371600"/>
          </a:xfrm>
        </p:spPr>
        <p:txBody>
          <a:bodyPr lIns="91440" rIns="91440">
            <a:normAutofit/>
          </a:bodyPr>
          <a:lstStyle>
            <a:lvl1pPr marL="0" indent="0" algn="l">
              <a:buNone/>
              <a:defRPr sz="2880" cap="all" spc="240" baseline="0">
                <a:solidFill>
                  <a:schemeClr val="tx2"/>
                </a:solidFill>
                <a:latin typeface="+mj-lt"/>
              </a:defRPr>
            </a:lvl1pPr>
            <a:lvl2pPr marL="548640" indent="0" algn="ctr">
              <a:buNone/>
              <a:defRPr sz="2880"/>
            </a:lvl2pPr>
            <a:lvl3pPr marL="1097280" indent="0" algn="ctr">
              <a:buNone/>
              <a:defRPr sz="2880"/>
            </a:lvl3pPr>
            <a:lvl4pPr marL="1645920" indent="0" algn="ctr">
              <a:buNone/>
              <a:defRPr sz="2400"/>
            </a:lvl4pPr>
            <a:lvl5pPr marL="2194560" indent="0" algn="ctr">
              <a:buNone/>
              <a:defRPr sz="2400"/>
            </a:lvl5pPr>
            <a:lvl6pPr marL="2743200" indent="0" algn="ctr">
              <a:buNone/>
              <a:defRPr sz="2400"/>
            </a:lvl6pPr>
            <a:lvl7pPr marL="3291840" indent="0" algn="ctr">
              <a:buNone/>
              <a:defRPr sz="2400"/>
            </a:lvl7pPr>
            <a:lvl8pPr marL="3840480" indent="0" algn="ctr">
              <a:buNone/>
              <a:defRPr sz="2400"/>
            </a:lvl8pPr>
            <a:lvl9pPr marL="438912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11/18/2025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449190" y="5212080"/>
            <a:ext cx="118506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8998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11/18/2025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937014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811"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9"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469880" y="497734"/>
            <a:ext cx="3154680" cy="69089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97734"/>
            <a:ext cx="9281160" cy="690890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11/18/2025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67109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17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618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985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370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4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449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423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11/18/2025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0625509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431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538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200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56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811"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9"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16736" y="910742"/>
            <a:ext cx="12070080" cy="4279392"/>
          </a:xfrm>
        </p:spPr>
        <p:txBody>
          <a:bodyPr anchor="b" anchorCtr="0">
            <a:normAutofit/>
          </a:bodyPr>
          <a:lstStyle>
            <a:lvl1pPr>
              <a:lnSpc>
                <a:spcPct val="85000"/>
              </a:lnSpc>
              <a:defRPr sz="96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6736" y="5343754"/>
            <a:ext cx="12070080" cy="1371600"/>
          </a:xfrm>
        </p:spPr>
        <p:txBody>
          <a:bodyPr lIns="91440" rIns="91440" anchor="t" anchorCtr="0">
            <a:normAutofit/>
          </a:bodyPr>
          <a:lstStyle>
            <a:lvl1pPr marL="0" indent="0">
              <a:buNone/>
              <a:defRPr sz="2880" cap="all" spc="240" baseline="0">
                <a:solidFill>
                  <a:schemeClr val="tx2"/>
                </a:solidFill>
                <a:latin typeface="+mj-lt"/>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11/18/2025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449190" y="5212080"/>
            <a:ext cx="118506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0400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316736" y="343924"/>
            <a:ext cx="12070080" cy="174090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16735" y="2214881"/>
            <a:ext cx="5925312"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61504" y="2214882"/>
            <a:ext cx="5925312"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BC1C18-307B-4F68-A007-B5B542270E8D}" type="datetimeFigureOut">
              <a:rPr lang="en-US" smtClean="0"/>
              <a:t>11/18/2025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83000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316736" y="343924"/>
            <a:ext cx="12070080" cy="17409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16736" y="2215263"/>
            <a:ext cx="5925312" cy="883538"/>
          </a:xfrm>
        </p:spPr>
        <p:txBody>
          <a:bodyPr lIns="91440" rIns="91440" anchor="ctr">
            <a:normAutofit/>
          </a:bodyPr>
          <a:lstStyle>
            <a:lvl1pPr marL="0" indent="0">
              <a:buNone/>
              <a:defRPr sz="2400" b="0" cap="all" baseline="0">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316736" y="3098801"/>
            <a:ext cx="5925312" cy="4053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61504" y="2215263"/>
            <a:ext cx="5925312" cy="883538"/>
          </a:xfrm>
        </p:spPr>
        <p:txBody>
          <a:bodyPr lIns="91440" rIns="91440" anchor="ctr">
            <a:normAutofit/>
          </a:bodyPr>
          <a:lstStyle>
            <a:lvl1pPr marL="0" indent="0">
              <a:buNone/>
              <a:defRPr sz="2400" b="0" cap="all" baseline="0">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61504" y="3098801"/>
            <a:ext cx="5925312" cy="4053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11/18/2025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637400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11/18/2025</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45850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811"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9"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D9284-D300-4297-87F7-E791DCC15DB1}" type="datetimeFigureOut">
              <a:rPr lang="en-US" smtClean="0"/>
              <a:t>11/18/2025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72323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0" y="0"/>
            <a:ext cx="4860949"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848085" y="0"/>
            <a:ext cx="76810" cy="822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8640" y="713231"/>
            <a:ext cx="3840480" cy="2743200"/>
          </a:xfrm>
        </p:spPr>
        <p:txBody>
          <a:bodyPr anchor="b">
            <a:normAutofit/>
          </a:bodyPr>
          <a:lstStyle>
            <a:lvl1pPr>
              <a:defRPr sz="432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60720" y="877824"/>
            <a:ext cx="7790688" cy="630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8640" y="3511296"/>
            <a:ext cx="3840480" cy="4054949"/>
          </a:xfrm>
        </p:spPr>
        <p:txBody>
          <a:bodyPr lIns="91440" rIns="91440">
            <a:normAutofit/>
          </a:bodyPr>
          <a:lstStyle>
            <a:lvl1pPr marL="0" indent="0">
              <a:buNone/>
              <a:defRPr sz="1800">
                <a:solidFill>
                  <a:srgbClr val="FFFFFF"/>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a:xfrm>
            <a:off x="558614" y="7751743"/>
            <a:ext cx="3142212" cy="438150"/>
          </a:xfrm>
        </p:spPr>
        <p:txBody>
          <a:bodyPr/>
          <a:lstStyle>
            <a:lvl1pPr algn="l">
              <a:defRPr/>
            </a:lvl1pPr>
          </a:lstStyle>
          <a:p>
            <a:fld id="{3CBC1C18-307B-4F68-A007-B5B542270E8D}" type="datetimeFigureOut">
              <a:rPr lang="en-US" smtClean="0"/>
              <a:t>11/18/2025</a:t>
            </a:fld>
            <a:endParaRPr lang="en-US" dirty="0"/>
          </a:p>
        </p:txBody>
      </p:sp>
      <p:sp>
        <p:nvSpPr>
          <p:cNvPr id="6" name="Footer Placeholder 5"/>
          <p:cNvSpPr>
            <a:spLocks noGrp="1"/>
          </p:cNvSpPr>
          <p:nvPr>
            <p:ph type="ftr" sz="quarter" idx="11"/>
          </p:nvPr>
        </p:nvSpPr>
        <p:spPr>
          <a:xfrm>
            <a:off x="5760720" y="7751743"/>
            <a:ext cx="5577840" cy="438150"/>
          </a:xfrm>
        </p:spPr>
        <p:txBody>
          <a:bodyPr/>
          <a:lstStyle>
            <a:lvl1pPr algn="l">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871453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943600"/>
            <a:ext cx="1462659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9" y="5898091"/>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16736" y="6089904"/>
            <a:ext cx="12135917" cy="987552"/>
          </a:xfrm>
        </p:spPr>
        <p:txBody>
          <a:bodyPr lIns="91440" tIns="0" rIns="91440" bIns="0" anchor="b">
            <a:noAutofit/>
          </a:bodyPr>
          <a:lstStyle>
            <a:lvl1pPr>
              <a:defRPr sz="432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9" y="0"/>
            <a:ext cx="14630382" cy="5898091"/>
          </a:xfrm>
          <a:blipFill>
            <a:blip r:embed="rId2"/>
            <a:stretch>
              <a:fillRect/>
            </a:stretch>
          </a:blipFill>
        </p:spPr>
        <p:txBody>
          <a:bodyPr lIns="457200" tIns="457200" anchor="t"/>
          <a:lstStyle>
            <a:lvl1pPr marL="0" indent="0">
              <a:buNone/>
              <a:defRPr sz="384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316736" y="7088428"/>
            <a:ext cx="12135917" cy="713232"/>
          </a:xfrm>
        </p:spPr>
        <p:txBody>
          <a:bodyPr lIns="91440" tIns="0" rIns="91440" bIns="0">
            <a:normAutofit/>
          </a:bodyPr>
          <a:lstStyle>
            <a:lvl1pPr marL="0" indent="0">
              <a:spcBef>
                <a:spcPts val="0"/>
              </a:spcBef>
              <a:spcAft>
                <a:spcPts val="720"/>
              </a:spcAft>
              <a:buNone/>
              <a:defRPr sz="1800">
                <a:solidFill>
                  <a:srgbClr val="FFFFFF"/>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36541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680960"/>
            <a:ext cx="1463040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601179"/>
            <a:ext cx="14630401" cy="79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16736" y="343924"/>
            <a:ext cx="12070080" cy="174090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16736" y="2214881"/>
            <a:ext cx="12070080" cy="482803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16737" y="7751743"/>
            <a:ext cx="2966725" cy="438150"/>
          </a:xfrm>
          <a:prstGeom prst="rect">
            <a:avLst/>
          </a:prstGeom>
        </p:spPr>
        <p:txBody>
          <a:bodyPr vert="horz" lIns="91440" tIns="45720" rIns="91440" bIns="45720" rtlCol="0" anchor="ctr"/>
          <a:lstStyle>
            <a:lvl1pPr algn="l">
              <a:defRPr sz="1080">
                <a:solidFill>
                  <a:srgbClr val="FFFFFF"/>
                </a:solidFill>
              </a:defRPr>
            </a:lvl1pPr>
          </a:lstStyle>
          <a:p>
            <a:fld id="{3CBC1C18-307B-4F68-A007-B5B542270E8D}" type="datetimeFigureOut">
              <a:rPr lang="en-US" smtClean="0"/>
              <a:t>11/18/2025</a:t>
            </a:fld>
            <a:endParaRPr lang="en-US" dirty="0"/>
          </a:p>
        </p:txBody>
      </p:sp>
      <p:sp>
        <p:nvSpPr>
          <p:cNvPr id="5" name="Footer Placeholder 4"/>
          <p:cNvSpPr>
            <a:spLocks noGrp="1"/>
          </p:cNvSpPr>
          <p:nvPr>
            <p:ph type="ftr" sz="quarter" idx="3"/>
          </p:nvPr>
        </p:nvSpPr>
        <p:spPr>
          <a:xfrm>
            <a:off x="4423422" y="7751743"/>
            <a:ext cx="5787365" cy="438150"/>
          </a:xfrm>
          <a:prstGeom prst="rect">
            <a:avLst/>
          </a:prstGeom>
        </p:spPr>
        <p:txBody>
          <a:bodyPr vert="horz" lIns="91440" tIns="45720" rIns="91440" bIns="45720" rtlCol="0" anchor="ctr"/>
          <a:lstStyle>
            <a:lvl1pPr algn="ctr">
              <a:defRPr sz="1080" cap="all" baseline="0">
                <a:solidFill>
                  <a:srgbClr val="FFFFFF"/>
                </a:solidFill>
              </a:defRPr>
            </a:lvl1pPr>
          </a:lstStyle>
          <a:p>
            <a:r>
              <a:rPr lang="en-US"/>
              <a:t>
              </a:t>
            </a:r>
            <a:endParaRPr lang="en-US" dirty="0"/>
          </a:p>
        </p:txBody>
      </p:sp>
      <p:sp>
        <p:nvSpPr>
          <p:cNvPr id="6" name="Slide Number Placeholder 5"/>
          <p:cNvSpPr>
            <a:spLocks noGrp="1"/>
          </p:cNvSpPr>
          <p:nvPr>
            <p:ph type="sldNum" sz="quarter" idx="4"/>
          </p:nvPr>
        </p:nvSpPr>
        <p:spPr>
          <a:xfrm>
            <a:off x="11880550" y="7751743"/>
            <a:ext cx="1574430" cy="438150"/>
          </a:xfrm>
          <a:prstGeom prst="rect">
            <a:avLst/>
          </a:prstGeom>
        </p:spPr>
        <p:txBody>
          <a:bodyPr vert="horz" lIns="91440" tIns="45720" rIns="91440" bIns="45720" rtlCol="0" anchor="ctr"/>
          <a:lstStyle>
            <a:lvl1pPr algn="r">
              <a:defRPr sz="126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432238" y="2085414"/>
            <a:ext cx="1196035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02631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991" r:id="rId18"/>
    <p:sldLayoutId id="2147483992" r:id="rId19"/>
    <p:sldLayoutId id="2147483993" r:id="rId20"/>
    <p:sldLayoutId id="2147483994" r:id="rId21"/>
    <p:sldLayoutId id="2147483995" r:id="rId22"/>
    <p:sldLayoutId id="2147483996" r:id="rId23"/>
  </p:sldLayoutIdLst>
  <p:hf sldNum="0" hdr="0" ftr="0" dt="0"/>
  <p:txStyles>
    <p:titleStyle>
      <a:lvl1pPr algn="l" defTabSz="1097280" rtl="0" eaLnBrk="1" latinLnBrk="0" hangingPunct="1">
        <a:lnSpc>
          <a:spcPct val="85000"/>
        </a:lnSpc>
        <a:spcBef>
          <a:spcPct val="0"/>
        </a:spcBef>
        <a:buNone/>
        <a:defRPr sz="5760" kern="1200" spc="-60" baseline="0">
          <a:solidFill>
            <a:schemeClr val="tx1">
              <a:lumMod val="75000"/>
              <a:lumOff val="25000"/>
            </a:schemeClr>
          </a:solidFill>
          <a:latin typeface="+mj-lt"/>
          <a:ea typeface="+mj-ea"/>
          <a:cs typeface="+mj-cs"/>
        </a:defRPr>
      </a:lvl1pPr>
    </p:titleStyle>
    <p:bodyStyle>
      <a:lvl1pPr marL="109728" indent="-109728" algn="l" defTabSz="1097280" rtl="0" eaLnBrk="1" latinLnBrk="0" hangingPunct="1">
        <a:lnSpc>
          <a:spcPct val="90000"/>
        </a:lnSpc>
        <a:spcBef>
          <a:spcPts val="1440"/>
        </a:spcBef>
        <a:spcAft>
          <a:spcPts val="24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460858" indent="-219456" algn="l" defTabSz="1097280" rtl="0" eaLnBrk="1" latinLnBrk="0" hangingPunct="1">
        <a:lnSpc>
          <a:spcPct val="90000"/>
        </a:lnSpc>
        <a:spcBef>
          <a:spcPts val="240"/>
        </a:spcBef>
        <a:spcAft>
          <a:spcPts val="480"/>
        </a:spcAft>
        <a:buClr>
          <a:schemeClr val="accent1"/>
        </a:buClr>
        <a:buFont typeface="Calibri" pitchFamily="34" charset="0"/>
        <a:buChar char="◦"/>
        <a:defRPr sz="2160" kern="1200">
          <a:solidFill>
            <a:schemeClr val="tx1">
              <a:lumMod val="75000"/>
              <a:lumOff val="25000"/>
            </a:schemeClr>
          </a:solidFill>
          <a:latin typeface="+mn-lt"/>
          <a:ea typeface="+mn-ea"/>
          <a:cs typeface="+mn-cs"/>
        </a:defRPr>
      </a:lvl2pPr>
      <a:lvl3pPr marL="680314"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3pPr>
      <a:lvl4pPr marL="899770"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4pPr>
      <a:lvl5pPr marL="1119226"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5pPr>
      <a:lvl6pPr marL="132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6pPr>
      <a:lvl7pPr marL="156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7pPr>
      <a:lvl8pPr marL="180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8pPr>
      <a:lvl9pPr marL="204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89603"/>
            <a:ext cx="7556421" cy="1240155"/>
          </a:xfrm>
          <a:prstGeom prst="rect">
            <a:avLst/>
          </a:prstGeom>
          <a:noFill/>
          <a:ln/>
        </p:spPr>
        <p:txBody>
          <a:bodyPr wrap="square" lIns="0" tIns="0" rIns="0" bIns="0" rtlCol="0" anchor="t"/>
          <a:lstStyle/>
          <a:p>
            <a:pPr marL="0" indent="0" algn="r" rtl="1">
              <a:lnSpc>
                <a:spcPts val="4850"/>
              </a:lnSpc>
              <a:buNone/>
            </a:pPr>
            <a:r>
              <a:rPr lang="en-US" sz="4000" b="1" dirty="0">
                <a:solidFill>
                  <a:srgbClr val="9C5461"/>
                </a:solidFill>
                <a:latin typeface="Arial" panose="020B0604020202020204" pitchFamily="34" charset="0"/>
                <a:ea typeface="DM Sans Semi Bold" pitchFamily="34" charset="-122"/>
                <a:cs typeface="Arial" panose="020B0604020202020204" pitchFamily="34" charset="0"/>
              </a:rPr>
              <a:t>تطور الحواس </a:t>
            </a:r>
            <a:r>
              <a:rPr lang="en-US" sz="4000" b="1" dirty="0" err="1">
                <a:solidFill>
                  <a:srgbClr val="9C5461"/>
                </a:solidFill>
                <a:latin typeface="Arial" panose="020B0604020202020204" pitchFamily="34" charset="0"/>
                <a:ea typeface="DM Sans Semi Bold" pitchFamily="34" charset="-122"/>
                <a:cs typeface="Arial" panose="020B0604020202020204" pitchFamily="34" charset="0"/>
              </a:rPr>
              <a:t>عند</a:t>
            </a:r>
            <a:r>
              <a:rPr lang="en-US" sz="4000" b="1" dirty="0">
                <a:solidFill>
                  <a:srgbClr val="9C5461"/>
                </a:solidFill>
                <a:latin typeface="Arial" panose="020B0604020202020204" pitchFamily="34" charset="0"/>
                <a:ea typeface="DM Sans Semi Bold" pitchFamily="34" charset="-122"/>
                <a:cs typeface="Arial" panose="020B0604020202020204" pitchFamily="34" charset="0"/>
              </a:rPr>
              <a:t> </a:t>
            </a:r>
            <a:r>
              <a:rPr lang="en-US" sz="4000" b="1" dirty="0" err="1">
                <a:solidFill>
                  <a:srgbClr val="9C5461"/>
                </a:solidFill>
                <a:latin typeface="Arial" panose="020B0604020202020204" pitchFamily="34" charset="0"/>
                <a:ea typeface="DM Sans Semi Bold" pitchFamily="34" charset="-122"/>
                <a:cs typeface="Arial" panose="020B0604020202020204" pitchFamily="34" charset="0"/>
              </a:rPr>
              <a:t>الرضع</a:t>
            </a:r>
            <a:r>
              <a:rPr lang="en-US" sz="4000" b="1" dirty="0">
                <a:solidFill>
                  <a:srgbClr val="9C5461"/>
                </a:solidFill>
                <a:latin typeface="Arial" panose="020B0604020202020204" pitchFamily="34" charset="0"/>
                <a:ea typeface="DM Sans Semi Bold" pitchFamily="34" charset="-122"/>
                <a:cs typeface="Arial" panose="020B0604020202020204" pitchFamily="34" charset="0"/>
              </a:rPr>
              <a:t> : نافذة على العالم</a:t>
            </a:r>
            <a:endParaRPr lang="en-US" sz="4000" b="1" dirty="0">
              <a:latin typeface="Arial" panose="020B0604020202020204" pitchFamily="34" charset="0"/>
              <a:cs typeface="Arial" panose="020B0604020202020204" pitchFamily="34" charset="0"/>
            </a:endParaRPr>
          </a:p>
        </p:txBody>
      </p:sp>
      <p:sp>
        <p:nvSpPr>
          <p:cNvPr id="4" name="Text 1"/>
          <p:cNvSpPr/>
          <p:nvPr/>
        </p:nvSpPr>
        <p:spPr>
          <a:xfrm>
            <a:off x="793790" y="3127415"/>
            <a:ext cx="7556421" cy="317540"/>
          </a:xfrm>
          <a:prstGeom prst="rect">
            <a:avLst/>
          </a:prstGeom>
          <a:noFill/>
          <a:ln/>
        </p:spPr>
        <p:txBody>
          <a:bodyPr wrap="none" lIns="0" tIns="0" rIns="0" bIns="0" rtlCol="0" anchor="t"/>
          <a:lstStyle/>
          <a:p>
            <a:pPr marL="0" indent="0" algn="r" rtl="1">
              <a:lnSpc>
                <a:spcPts val="250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يشمل التطور الحسي جميع الآليات التي تسمح للرضيع بـ:</a:t>
            </a:r>
            <a:endParaRPr lang="en-US" sz="1600" b="1" dirty="0">
              <a:latin typeface="Arial" panose="020B0604020202020204" pitchFamily="34" charset="0"/>
              <a:cs typeface="Arial" panose="020B0604020202020204" pitchFamily="34" charset="0"/>
            </a:endParaRPr>
          </a:p>
        </p:txBody>
      </p:sp>
      <p:sp>
        <p:nvSpPr>
          <p:cNvPr id="5" name="Text 2"/>
          <p:cNvSpPr/>
          <p:nvPr/>
        </p:nvSpPr>
        <p:spPr>
          <a:xfrm>
            <a:off x="793790" y="3668197"/>
            <a:ext cx="7556421" cy="317540"/>
          </a:xfrm>
          <a:prstGeom prst="rect">
            <a:avLst/>
          </a:prstGeom>
          <a:noFill/>
          <a:ln/>
        </p:spPr>
        <p:txBody>
          <a:bodyPr wrap="none" lIns="0" tIns="0" rIns="0" bIns="0" rtlCol="0" anchor="t"/>
          <a:lstStyle/>
          <a:p>
            <a:pPr marL="342900" indent="-342900" algn="r" rtl="1">
              <a:lnSpc>
                <a:spcPts val="25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تلقي المحفزات (الإحساس).</a:t>
            </a:r>
            <a:endParaRPr lang="en-US" sz="1600" b="1" dirty="0">
              <a:latin typeface="Arial" panose="020B0604020202020204" pitchFamily="34" charset="0"/>
              <a:cs typeface="Arial" panose="020B0604020202020204" pitchFamily="34" charset="0"/>
            </a:endParaRPr>
          </a:p>
        </p:txBody>
      </p:sp>
      <p:sp>
        <p:nvSpPr>
          <p:cNvPr id="6" name="Text 3"/>
          <p:cNvSpPr/>
          <p:nvPr/>
        </p:nvSpPr>
        <p:spPr>
          <a:xfrm>
            <a:off x="793790" y="4055150"/>
            <a:ext cx="7556421" cy="317540"/>
          </a:xfrm>
          <a:prstGeom prst="rect">
            <a:avLst/>
          </a:prstGeom>
          <a:noFill/>
          <a:ln/>
        </p:spPr>
        <p:txBody>
          <a:bodyPr wrap="none" lIns="0" tIns="0" rIns="0" bIns="0" rtlCol="0" anchor="t"/>
          <a:lstStyle/>
          <a:p>
            <a:pPr marL="342900" indent="-342900" algn="r" rtl="1">
              <a:lnSpc>
                <a:spcPts val="25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معالجتها (الإدراك).</a:t>
            </a:r>
            <a:endParaRPr lang="en-US" sz="1600" b="1" dirty="0">
              <a:latin typeface="Arial" panose="020B0604020202020204" pitchFamily="34" charset="0"/>
              <a:cs typeface="Arial" panose="020B0604020202020204" pitchFamily="34" charset="0"/>
            </a:endParaRPr>
          </a:p>
        </p:txBody>
      </p:sp>
      <p:sp>
        <p:nvSpPr>
          <p:cNvPr id="7" name="Text 4"/>
          <p:cNvSpPr/>
          <p:nvPr/>
        </p:nvSpPr>
        <p:spPr>
          <a:xfrm>
            <a:off x="793790" y="4442103"/>
            <a:ext cx="7556421" cy="317540"/>
          </a:xfrm>
          <a:prstGeom prst="rect">
            <a:avLst/>
          </a:prstGeom>
          <a:noFill/>
          <a:ln/>
        </p:spPr>
        <p:txBody>
          <a:bodyPr wrap="none" lIns="0" tIns="0" rIns="0" bIns="0" rtlCol="0" anchor="t"/>
          <a:lstStyle/>
          <a:p>
            <a:pPr marL="342900" indent="-342900" algn="r" rtl="1">
              <a:lnSpc>
                <a:spcPts val="25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دمجها مع بعضها البعض (التداخل الحسي).</a:t>
            </a:r>
            <a:endParaRPr lang="en-US" sz="1600" b="1" dirty="0">
              <a:latin typeface="Arial" panose="020B0604020202020204" pitchFamily="34" charset="0"/>
              <a:cs typeface="Arial" panose="020B0604020202020204" pitchFamily="34" charset="0"/>
            </a:endParaRPr>
          </a:p>
        </p:txBody>
      </p:sp>
      <p:sp>
        <p:nvSpPr>
          <p:cNvPr id="8" name="Text 5"/>
          <p:cNvSpPr/>
          <p:nvPr/>
        </p:nvSpPr>
        <p:spPr>
          <a:xfrm>
            <a:off x="793790" y="4829056"/>
            <a:ext cx="7556421" cy="317540"/>
          </a:xfrm>
          <a:prstGeom prst="rect">
            <a:avLst/>
          </a:prstGeom>
          <a:noFill/>
          <a:ln/>
        </p:spPr>
        <p:txBody>
          <a:bodyPr wrap="none" lIns="0" tIns="0" rIns="0" bIns="0" rtlCol="0" anchor="t"/>
          <a:lstStyle/>
          <a:p>
            <a:pPr marL="342900" indent="-342900" algn="r" rtl="1">
              <a:lnSpc>
                <a:spcPts val="25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بناء تمثيل متماسك للعالم.</a:t>
            </a:r>
            <a:endParaRPr lang="en-US" sz="1600" b="1" dirty="0">
              <a:latin typeface="Arial" panose="020B0604020202020204" pitchFamily="34" charset="0"/>
              <a:cs typeface="Arial" panose="020B0604020202020204" pitchFamily="34" charset="0"/>
            </a:endParaRPr>
          </a:p>
        </p:txBody>
      </p:sp>
      <p:sp>
        <p:nvSpPr>
          <p:cNvPr id="9" name="Text 6"/>
          <p:cNvSpPr/>
          <p:nvPr/>
        </p:nvSpPr>
        <p:spPr>
          <a:xfrm>
            <a:off x="793790" y="5369838"/>
            <a:ext cx="7556421" cy="1270159"/>
          </a:xfrm>
          <a:prstGeom prst="rect">
            <a:avLst/>
          </a:prstGeom>
          <a:noFill/>
          <a:ln/>
        </p:spPr>
        <p:txBody>
          <a:bodyPr wrap="square" lIns="0" tIns="0" rIns="0" bIns="0" rtlCol="0" anchor="t"/>
          <a:lstStyle/>
          <a:p>
            <a:pPr marL="0" indent="0" algn="r" rtl="1">
              <a:lnSpc>
                <a:spcPts val="250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إنه مجال أساسي في التطور المعرفي، وهو شرط مسبق للحركة واللغة والتعلق والتنشئة الاجتماعية. هذا التطور المعقد يبدأ مبكرًا ويستمر في التشكيل مع كل تجربة، مما يضع الأساس لنمو الطفل الشامل. من خلال هذه العمليات، يتعلم الرضيع فهم بيئته والتفاعل معها، مما يمهد الطريق لمهارات أكثر تعقيدًا.</a:t>
            </a:r>
            <a:endParaRPr lang="en-US" sz="16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9267111" y="658892"/>
            <a:ext cx="4623554" cy="577810"/>
          </a:xfrm>
          <a:prstGeom prst="rect">
            <a:avLst/>
          </a:prstGeom>
          <a:noFill/>
          <a:ln/>
        </p:spPr>
        <p:txBody>
          <a:bodyPr wrap="none" lIns="0" tIns="0" rIns="0" bIns="0" rtlCol="0" anchor="t"/>
          <a:lstStyle/>
          <a:p>
            <a:pPr marL="0" indent="0" algn="r" rtl="1">
              <a:lnSpc>
                <a:spcPts val="4550"/>
              </a:lnSpc>
              <a:buNone/>
            </a:pPr>
            <a:r>
              <a:rPr lang="en-US" sz="4000" b="1" dirty="0" err="1">
                <a:solidFill>
                  <a:srgbClr val="9C5461"/>
                </a:solidFill>
                <a:latin typeface="Arial" panose="020B0604020202020204" pitchFamily="34" charset="0"/>
                <a:ea typeface="DM Sans Semi Bold" pitchFamily="34" charset="-122"/>
                <a:cs typeface="Arial" panose="020B0604020202020204" pitchFamily="34" charset="0"/>
              </a:rPr>
              <a:t>دور</a:t>
            </a:r>
            <a:r>
              <a:rPr lang="en-US" sz="4000" b="1" dirty="0">
                <a:solidFill>
                  <a:srgbClr val="9C5461"/>
                </a:solidFill>
                <a:latin typeface="Arial" panose="020B0604020202020204" pitchFamily="34" charset="0"/>
                <a:ea typeface="DM Sans Semi Bold" pitchFamily="34" charset="-122"/>
                <a:cs typeface="Arial" panose="020B0604020202020204" pitchFamily="34" charset="0"/>
              </a:rPr>
              <a:t> </a:t>
            </a:r>
            <a:r>
              <a:rPr lang="ar-DZ" sz="4000" b="1" dirty="0">
                <a:solidFill>
                  <a:srgbClr val="9C5461"/>
                </a:solidFill>
                <a:latin typeface="Arial" panose="020B0604020202020204" pitchFamily="34" charset="0"/>
                <a:ea typeface="DM Sans Semi Bold" pitchFamily="34" charset="-122"/>
                <a:cs typeface="Arial" panose="020B0604020202020204" pitchFamily="34" charset="0"/>
              </a:rPr>
              <a:t>النغمة</a:t>
            </a:r>
            <a:r>
              <a:rPr lang="en-US" sz="4000" b="1" dirty="0">
                <a:solidFill>
                  <a:srgbClr val="9C5461"/>
                </a:solidFill>
                <a:latin typeface="Arial" panose="020B0604020202020204" pitchFamily="34" charset="0"/>
                <a:ea typeface="DM Sans Semi Bold" pitchFamily="34" charset="-122"/>
                <a:cs typeface="Arial" panose="020B0604020202020204" pitchFamily="34" charset="0"/>
              </a:rPr>
              <a:t> في تعلم اللغة</a:t>
            </a:r>
            <a:endParaRPr lang="en-US" sz="4000" b="1" dirty="0">
              <a:latin typeface="Arial" panose="020B0604020202020204" pitchFamily="34" charset="0"/>
              <a:cs typeface="Arial" panose="020B0604020202020204" pitchFamily="34" charset="0"/>
            </a:endParaRPr>
          </a:p>
        </p:txBody>
      </p:sp>
      <p:sp>
        <p:nvSpPr>
          <p:cNvPr id="3" name="Text 1"/>
          <p:cNvSpPr/>
          <p:nvPr/>
        </p:nvSpPr>
        <p:spPr>
          <a:xfrm>
            <a:off x="739735" y="1606510"/>
            <a:ext cx="13150929" cy="295751"/>
          </a:xfrm>
          <a:prstGeom prst="rect">
            <a:avLst/>
          </a:prstGeom>
          <a:noFill/>
          <a:ln/>
        </p:spPr>
        <p:txBody>
          <a:bodyPr wrap="none" lIns="0" tIns="0" rIns="0" bIns="0" rtlCol="0" anchor="t"/>
          <a:lstStyle/>
          <a:p>
            <a:pPr marL="0" indent="0" algn="r" rtl="1">
              <a:lnSpc>
                <a:spcPts val="2300"/>
              </a:lnSpc>
              <a:buNone/>
            </a:pPr>
            <a:r>
              <a:rPr lang="ar-DZ" sz="1600" b="1" dirty="0">
                <a:solidFill>
                  <a:srgbClr val="4A4A4A"/>
                </a:solidFill>
                <a:latin typeface="Arial" panose="020B0604020202020204" pitchFamily="34" charset="0"/>
                <a:ea typeface="DM Sans" pitchFamily="34" charset="-122"/>
                <a:cs typeface="Arial" panose="020B0604020202020204" pitchFamily="34" charset="0"/>
              </a:rPr>
              <a:t>ت</a:t>
            </a:r>
            <a:r>
              <a:rPr lang="en-US" sz="1600" b="1" dirty="0" err="1">
                <a:solidFill>
                  <a:srgbClr val="4A4A4A"/>
                </a:solidFill>
                <a:latin typeface="Arial" panose="020B0604020202020204" pitchFamily="34" charset="0"/>
                <a:ea typeface="DM Sans" pitchFamily="34" charset="-122"/>
                <a:cs typeface="Arial" panose="020B0604020202020204" pitchFamily="34" charset="0"/>
              </a:rPr>
              <a:t>لعب</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ar-DZ" sz="1600" b="1" dirty="0">
                <a:solidFill>
                  <a:srgbClr val="4A4A4A"/>
                </a:solidFill>
                <a:latin typeface="Arial" panose="020B0604020202020204" pitchFamily="34" charset="0"/>
                <a:ea typeface="DM Sans" pitchFamily="34" charset="-122"/>
                <a:cs typeface="Arial" panose="020B0604020202020204" pitchFamily="34" charset="0"/>
              </a:rPr>
              <a:t>النغمة</a:t>
            </a:r>
            <a:r>
              <a:rPr lang="en-US" sz="1600" b="1" dirty="0">
                <a:solidFill>
                  <a:srgbClr val="4A4A4A"/>
                </a:solidFill>
                <a:latin typeface="Arial" panose="020B0604020202020204" pitchFamily="34" charset="0"/>
                <a:ea typeface="DM Sans" pitchFamily="34" charset="-122"/>
                <a:cs typeface="Arial" panose="020B0604020202020204" pitchFamily="34" charset="0"/>
              </a:rPr>
              <a:t> دورًا حاسمًا في تعلم اللغة لدى الرضع، </a:t>
            </a:r>
            <a:r>
              <a:rPr lang="en-US" sz="1600" b="1" dirty="0" err="1">
                <a:solidFill>
                  <a:srgbClr val="4A4A4A"/>
                </a:solidFill>
                <a:latin typeface="Arial" panose="020B0604020202020204" pitchFamily="34" charset="0"/>
                <a:ea typeface="DM Sans" pitchFamily="34" charset="-122"/>
                <a:cs typeface="Arial" panose="020B0604020202020204" pitchFamily="34" charset="0"/>
              </a:rPr>
              <a:t>حيث</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ar-DZ" sz="1600" b="1" dirty="0">
                <a:solidFill>
                  <a:srgbClr val="4A4A4A"/>
                </a:solidFill>
                <a:latin typeface="Arial" panose="020B0604020202020204" pitchFamily="34" charset="0"/>
                <a:ea typeface="DM Sans" pitchFamily="34" charset="-122"/>
                <a:cs typeface="Arial" panose="020B0604020202020204" pitchFamily="34" charset="0"/>
              </a:rPr>
              <a:t>ت</a:t>
            </a:r>
            <a:r>
              <a:rPr lang="en-US" sz="1600" b="1" dirty="0" err="1">
                <a:solidFill>
                  <a:srgbClr val="4A4A4A"/>
                </a:solidFill>
                <a:latin typeface="Arial" panose="020B0604020202020204" pitchFamily="34" charset="0"/>
                <a:ea typeface="DM Sans" pitchFamily="34" charset="-122"/>
                <a:cs typeface="Arial" panose="020B0604020202020204" pitchFamily="34" charset="0"/>
              </a:rPr>
              <a:t>وفر</a:t>
            </a:r>
            <a:r>
              <a:rPr lang="en-US" sz="1600" b="1" dirty="0">
                <a:solidFill>
                  <a:srgbClr val="4A4A4A"/>
                </a:solidFill>
                <a:latin typeface="Arial" panose="020B0604020202020204" pitchFamily="34" charset="0"/>
                <a:ea typeface="DM Sans" pitchFamily="34" charset="-122"/>
                <a:cs typeface="Arial" panose="020B0604020202020204" pitchFamily="34" charset="0"/>
              </a:rPr>
              <a:t> لهم أدوات أساسية لفك تشفير لغتهم الأم وفهمها. هذه الأدوات تشمل:</a:t>
            </a:r>
            <a:endParaRPr lang="en-US" sz="1600" b="1" dirty="0">
              <a:latin typeface="Arial" panose="020B0604020202020204" pitchFamily="34" charset="0"/>
              <a:cs typeface="Arial" panose="020B0604020202020204" pitchFamily="34" charset="0"/>
            </a:endParaRPr>
          </a:p>
        </p:txBody>
      </p:sp>
      <p:sp>
        <p:nvSpPr>
          <p:cNvPr id="4" name="Text 2"/>
          <p:cNvSpPr/>
          <p:nvPr/>
        </p:nvSpPr>
        <p:spPr>
          <a:xfrm>
            <a:off x="739735" y="2110264"/>
            <a:ext cx="13150929" cy="295751"/>
          </a:xfrm>
          <a:prstGeom prst="rect">
            <a:avLst/>
          </a:prstGeom>
          <a:noFill/>
          <a:ln/>
        </p:spPr>
        <p:txBody>
          <a:bodyPr wrap="none" lIns="0" tIns="0" rIns="0" bIns="0" rtlCol="0" anchor="t"/>
          <a:lstStyle/>
          <a:p>
            <a:pPr marL="342900" indent="-342900" algn="r" rtl="1">
              <a:lnSpc>
                <a:spcPts val="23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فك تشفير إيقاع </a:t>
            </a:r>
            <a:r>
              <a:rPr lang="en-US" sz="1600" b="1" dirty="0" err="1">
                <a:solidFill>
                  <a:srgbClr val="4A4A4A"/>
                </a:solidFill>
                <a:latin typeface="Arial" panose="020B0604020202020204" pitchFamily="34" charset="0"/>
                <a:ea typeface="DM Sans" pitchFamily="34" charset="-122"/>
                <a:cs typeface="Arial" panose="020B0604020202020204" pitchFamily="34" charset="0"/>
              </a:rPr>
              <a:t>اللغة</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en-US" sz="1600" b="1" dirty="0" err="1">
                <a:solidFill>
                  <a:srgbClr val="4A4A4A"/>
                </a:solidFill>
                <a:latin typeface="Arial" panose="020B0604020202020204" pitchFamily="34" charset="0"/>
                <a:ea typeface="DM Sans" pitchFamily="34" charset="-122"/>
                <a:cs typeface="Arial" panose="020B0604020202020204" pitchFamily="34" charset="0"/>
              </a:rPr>
              <a:t>الأم</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ar-DZ" sz="1600" b="1" dirty="0">
                <a:solidFill>
                  <a:srgbClr val="4A4A4A"/>
                </a:solidFill>
                <a:latin typeface="Arial" panose="020B0604020202020204" pitchFamily="34" charset="0"/>
                <a:ea typeface="DM Sans" pitchFamily="34" charset="-122"/>
                <a:cs typeface="Arial" panose="020B0604020202020204" pitchFamily="34" charset="0"/>
              </a:rPr>
              <a:t>ت</a:t>
            </a:r>
            <a:r>
              <a:rPr lang="en-US" sz="1600" b="1" dirty="0" err="1">
                <a:solidFill>
                  <a:srgbClr val="4A4A4A"/>
                </a:solidFill>
                <a:latin typeface="Arial" panose="020B0604020202020204" pitchFamily="34" charset="0"/>
                <a:ea typeface="DM Sans" pitchFamily="34" charset="-122"/>
                <a:cs typeface="Arial" panose="020B0604020202020204" pitchFamily="34" charset="0"/>
              </a:rPr>
              <a:t>ساعد</a:t>
            </a:r>
            <a:r>
              <a:rPr lang="en-US" sz="1600" b="1" dirty="0">
                <a:solidFill>
                  <a:srgbClr val="4A4A4A"/>
                </a:solidFill>
                <a:latin typeface="Arial" panose="020B0604020202020204" pitchFamily="34" charset="0"/>
                <a:ea typeface="DM Sans" pitchFamily="34" charset="-122"/>
                <a:cs typeface="Arial" panose="020B0604020202020204" pitchFamily="34" charset="0"/>
              </a:rPr>
              <a:t> ا</a:t>
            </a:r>
            <a:r>
              <a:rPr lang="ar-DZ" sz="1600" b="1" dirty="0">
                <a:solidFill>
                  <a:srgbClr val="4A4A4A"/>
                </a:solidFill>
                <a:latin typeface="Arial" panose="020B0604020202020204" pitchFamily="34" charset="0"/>
                <a:ea typeface="DM Sans" pitchFamily="34" charset="-122"/>
                <a:cs typeface="Arial" panose="020B0604020202020204" pitchFamily="34" charset="0"/>
              </a:rPr>
              <a:t>لنغمة</a:t>
            </a:r>
            <a:r>
              <a:rPr lang="en-US" sz="1600" b="1" dirty="0">
                <a:solidFill>
                  <a:srgbClr val="4A4A4A"/>
                </a:solidFill>
                <a:latin typeface="Arial" panose="020B0604020202020204" pitchFamily="34" charset="0"/>
                <a:ea typeface="DM Sans" pitchFamily="34" charset="-122"/>
                <a:cs typeface="Arial" panose="020B0604020202020204" pitchFamily="34" charset="0"/>
              </a:rPr>
              <a:t> الرضيع على فك تشفير إيقاع لغته الأم، مما يمكنه من التعرف على الأنماط الصوتية المميزة للغة.</a:t>
            </a:r>
            <a:endParaRPr lang="en-US" sz="1600" b="1" dirty="0">
              <a:latin typeface="Arial" panose="020B0604020202020204" pitchFamily="34" charset="0"/>
              <a:cs typeface="Arial" panose="020B0604020202020204" pitchFamily="34" charset="0"/>
            </a:endParaRPr>
          </a:p>
        </p:txBody>
      </p:sp>
      <p:sp>
        <p:nvSpPr>
          <p:cNvPr id="5" name="Text 3"/>
          <p:cNvSpPr/>
          <p:nvPr/>
        </p:nvSpPr>
        <p:spPr>
          <a:xfrm>
            <a:off x="739735" y="2470666"/>
            <a:ext cx="13150929" cy="295751"/>
          </a:xfrm>
          <a:prstGeom prst="rect">
            <a:avLst/>
          </a:prstGeom>
          <a:noFill/>
          <a:ln/>
        </p:spPr>
        <p:txBody>
          <a:bodyPr wrap="none" lIns="0" tIns="0" rIns="0" bIns="0" rtlCol="0" anchor="t"/>
          <a:lstStyle/>
          <a:p>
            <a:pPr marL="342900" indent="-342900" algn="r" rtl="1">
              <a:lnSpc>
                <a:spcPts val="23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تقسيم الجمل: </a:t>
            </a:r>
            <a:r>
              <a:rPr lang="ar-DZ" sz="1600" b="1" dirty="0">
                <a:solidFill>
                  <a:srgbClr val="4A4A4A"/>
                </a:solidFill>
                <a:latin typeface="Arial" panose="020B0604020202020204" pitchFamily="34" charset="0"/>
                <a:ea typeface="DM Sans" pitchFamily="34" charset="-122"/>
                <a:cs typeface="Arial" panose="020B0604020202020204" pitchFamily="34" charset="0"/>
              </a:rPr>
              <a:t>ت</a:t>
            </a:r>
            <a:r>
              <a:rPr lang="en-US" sz="1600" b="1" dirty="0" err="1">
                <a:solidFill>
                  <a:srgbClr val="4A4A4A"/>
                </a:solidFill>
                <a:latin typeface="Arial" panose="020B0604020202020204" pitchFamily="34" charset="0"/>
                <a:ea typeface="DM Sans" pitchFamily="34" charset="-122"/>
                <a:cs typeface="Arial" panose="020B0604020202020204" pitchFamily="34" charset="0"/>
              </a:rPr>
              <a:t>سمح</a:t>
            </a:r>
            <a:r>
              <a:rPr lang="en-US" sz="1600" b="1" dirty="0">
                <a:solidFill>
                  <a:srgbClr val="4A4A4A"/>
                </a:solidFill>
                <a:latin typeface="Arial" panose="020B0604020202020204" pitchFamily="34" charset="0"/>
                <a:ea typeface="DM Sans" pitchFamily="34" charset="-122"/>
                <a:cs typeface="Arial" panose="020B0604020202020204" pitchFamily="34" charset="0"/>
              </a:rPr>
              <a:t> ا</a:t>
            </a:r>
            <a:r>
              <a:rPr lang="ar-DZ" sz="1600" b="1" dirty="0">
                <a:solidFill>
                  <a:srgbClr val="4A4A4A"/>
                </a:solidFill>
                <a:latin typeface="Arial" panose="020B0604020202020204" pitchFamily="34" charset="0"/>
                <a:ea typeface="DM Sans" pitchFamily="34" charset="-122"/>
              </a:rPr>
              <a:t>لنغمة</a:t>
            </a:r>
            <a:r>
              <a:rPr lang="en-US" sz="1600" b="1" dirty="0">
                <a:solidFill>
                  <a:srgbClr val="4A4A4A"/>
                </a:solidFill>
                <a:latin typeface="Arial" panose="020B0604020202020204" pitchFamily="34" charset="0"/>
                <a:ea typeface="DM Sans" pitchFamily="34" charset="-122"/>
                <a:cs typeface="Arial" panose="020B0604020202020204" pitchFamily="34" charset="0"/>
              </a:rPr>
              <a:t> للرضيع بتقسيم الجمل إلى وحدات ذات معنى، مما يسهل فهم بنية الجملة.</a:t>
            </a:r>
            <a:endParaRPr lang="en-US" sz="1600" b="1" dirty="0">
              <a:latin typeface="Arial" panose="020B0604020202020204" pitchFamily="34" charset="0"/>
              <a:cs typeface="Arial" panose="020B0604020202020204" pitchFamily="34" charset="0"/>
            </a:endParaRPr>
          </a:p>
        </p:txBody>
      </p:sp>
      <p:sp>
        <p:nvSpPr>
          <p:cNvPr id="6" name="Text 4"/>
          <p:cNvSpPr/>
          <p:nvPr/>
        </p:nvSpPr>
        <p:spPr>
          <a:xfrm>
            <a:off x="739735" y="2831068"/>
            <a:ext cx="13150929" cy="295751"/>
          </a:xfrm>
          <a:prstGeom prst="rect">
            <a:avLst/>
          </a:prstGeom>
          <a:noFill/>
          <a:ln/>
        </p:spPr>
        <p:txBody>
          <a:bodyPr wrap="none" lIns="0" tIns="0" rIns="0" bIns="0" rtlCol="0" anchor="t"/>
          <a:lstStyle/>
          <a:p>
            <a:pPr marL="342900" indent="-342900" algn="r" rtl="1">
              <a:lnSpc>
                <a:spcPts val="23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تحديد </a:t>
            </a:r>
            <a:r>
              <a:rPr lang="en-US" sz="1600" b="1" dirty="0" err="1">
                <a:solidFill>
                  <a:srgbClr val="4A4A4A"/>
                </a:solidFill>
                <a:latin typeface="Arial" panose="020B0604020202020204" pitchFamily="34" charset="0"/>
                <a:ea typeface="DM Sans" pitchFamily="34" charset="-122"/>
                <a:cs typeface="Arial" panose="020B0604020202020204" pitchFamily="34" charset="0"/>
              </a:rPr>
              <a:t>الوقفات</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en-US" sz="1600" b="1" dirty="0" err="1">
                <a:solidFill>
                  <a:srgbClr val="4A4A4A"/>
                </a:solidFill>
                <a:latin typeface="Arial" panose="020B0604020202020204" pitchFamily="34" charset="0"/>
                <a:ea typeface="DM Sans" pitchFamily="34" charset="-122"/>
                <a:cs typeface="Arial" panose="020B0604020202020204" pitchFamily="34" charset="0"/>
              </a:rPr>
              <a:t>الطبيعي</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ar-DZ" sz="1600" b="1" dirty="0">
                <a:solidFill>
                  <a:srgbClr val="4A4A4A"/>
                </a:solidFill>
                <a:latin typeface="Arial" panose="020B0604020202020204" pitchFamily="34" charset="0"/>
                <a:ea typeface="DM Sans" pitchFamily="34" charset="-122"/>
                <a:cs typeface="Arial" panose="020B0604020202020204" pitchFamily="34" charset="0"/>
              </a:rPr>
              <a:t>ت</a:t>
            </a:r>
            <a:r>
              <a:rPr lang="en-US" sz="1600" b="1" dirty="0" err="1">
                <a:solidFill>
                  <a:srgbClr val="4A4A4A"/>
                </a:solidFill>
                <a:latin typeface="Arial" panose="020B0604020202020204" pitchFamily="34" charset="0"/>
                <a:ea typeface="DM Sans" pitchFamily="34" charset="-122"/>
                <a:cs typeface="Arial" panose="020B0604020202020204" pitchFamily="34" charset="0"/>
              </a:rPr>
              <a:t>ساعد</a:t>
            </a:r>
            <a:r>
              <a:rPr lang="en-US" sz="1600" b="1" dirty="0">
                <a:solidFill>
                  <a:srgbClr val="4A4A4A"/>
                </a:solidFill>
                <a:latin typeface="Arial" panose="020B0604020202020204" pitchFamily="34" charset="0"/>
                <a:ea typeface="DM Sans" pitchFamily="34" charset="-122"/>
                <a:cs typeface="Arial" panose="020B0604020202020204" pitchFamily="34" charset="0"/>
              </a:rPr>
              <a:t> ا</a:t>
            </a:r>
            <a:r>
              <a:rPr lang="ar-DZ" sz="1600" b="1" dirty="0">
                <a:solidFill>
                  <a:srgbClr val="4A4A4A"/>
                </a:solidFill>
                <a:latin typeface="Arial" panose="020B0604020202020204" pitchFamily="34" charset="0"/>
                <a:ea typeface="DM Sans" pitchFamily="34" charset="-122"/>
              </a:rPr>
              <a:t>لنغمة</a:t>
            </a:r>
            <a:r>
              <a:rPr lang="en-US" sz="1600" b="1" dirty="0">
                <a:solidFill>
                  <a:srgbClr val="4A4A4A"/>
                </a:solidFill>
                <a:latin typeface="Arial" panose="020B0604020202020204" pitchFamily="34" charset="0"/>
                <a:ea typeface="DM Sans" pitchFamily="34" charset="-122"/>
                <a:cs typeface="Arial" panose="020B0604020202020204" pitchFamily="34" charset="0"/>
              </a:rPr>
              <a:t> الرضيع على تحديد الوقفات الطبيعية في الكلام، مما يساعده على فهم تدفق اللغة.</a:t>
            </a:r>
            <a:endParaRPr lang="en-US" sz="1600" b="1" dirty="0">
              <a:latin typeface="Arial" panose="020B0604020202020204" pitchFamily="34" charset="0"/>
              <a:cs typeface="Arial" panose="020B0604020202020204" pitchFamily="34" charset="0"/>
            </a:endParaRPr>
          </a:p>
        </p:txBody>
      </p:sp>
      <p:sp>
        <p:nvSpPr>
          <p:cNvPr id="7" name="Text 5"/>
          <p:cNvSpPr/>
          <p:nvPr/>
        </p:nvSpPr>
        <p:spPr>
          <a:xfrm>
            <a:off x="739735" y="3191470"/>
            <a:ext cx="13150929" cy="295751"/>
          </a:xfrm>
          <a:prstGeom prst="rect">
            <a:avLst/>
          </a:prstGeom>
          <a:noFill/>
          <a:ln/>
        </p:spPr>
        <p:txBody>
          <a:bodyPr wrap="none" lIns="0" tIns="0" rIns="0" bIns="0" rtlCol="0" anchor="t"/>
          <a:lstStyle/>
          <a:p>
            <a:pPr marL="342900" indent="-342900" algn="r" rtl="1">
              <a:lnSpc>
                <a:spcPts val="23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توقع الكلمة التالية: من </a:t>
            </a:r>
            <a:r>
              <a:rPr lang="en-US" sz="1600" b="1" dirty="0" err="1">
                <a:solidFill>
                  <a:srgbClr val="4A4A4A"/>
                </a:solidFill>
                <a:latin typeface="Arial" panose="020B0604020202020204" pitchFamily="34" charset="0"/>
                <a:ea typeface="DM Sans" pitchFamily="34" charset="-122"/>
                <a:cs typeface="Arial" panose="020B0604020202020204" pitchFamily="34" charset="0"/>
              </a:rPr>
              <a:t>خلال</a:t>
            </a:r>
            <a:r>
              <a:rPr lang="en-US" sz="1600" b="1" dirty="0">
                <a:solidFill>
                  <a:srgbClr val="4A4A4A"/>
                </a:solidFill>
                <a:latin typeface="Arial" panose="020B0604020202020204" pitchFamily="34" charset="0"/>
                <a:ea typeface="DM Sans" pitchFamily="34" charset="-122"/>
                <a:cs typeface="Arial" panose="020B0604020202020204" pitchFamily="34" charset="0"/>
              </a:rPr>
              <a:t> ا</a:t>
            </a:r>
            <a:r>
              <a:rPr lang="ar-DZ" sz="1600" b="1" dirty="0">
                <a:solidFill>
                  <a:srgbClr val="4A4A4A"/>
                </a:solidFill>
                <a:latin typeface="Arial" panose="020B0604020202020204" pitchFamily="34" charset="0"/>
                <a:ea typeface="DM Sans" pitchFamily="34" charset="-122"/>
              </a:rPr>
              <a:t>لنغمة</a:t>
            </a:r>
            <a:r>
              <a:rPr lang="en-US" sz="1600" b="1" dirty="0">
                <a:solidFill>
                  <a:srgbClr val="4A4A4A"/>
                </a:solidFill>
                <a:latin typeface="Arial" panose="020B0604020202020204" pitchFamily="34" charset="0"/>
                <a:ea typeface="DM Sans" pitchFamily="34" charset="-122"/>
                <a:cs typeface="Arial" panose="020B0604020202020204" pitchFamily="34" charset="0"/>
              </a:rPr>
              <a:t> ، يمكن للرضيع توقع الكلمة التالية في الجملة، مما يعزز فهمه ويسرع عملية تعلم المفردات.</a:t>
            </a:r>
            <a:endParaRPr lang="en-US" sz="1600" b="1" dirty="0">
              <a:latin typeface="Arial" panose="020B0604020202020204" pitchFamily="34" charset="0"/>
              <a:cs typeface="Arial" panose="020B0604020202020204" pitchFamily="34" charset="0"/>
            </a:endParaRPr>
          </a:p>
        </p:txBody>
      </p:sp>
      <p:sp>
        <p:nvSpPr>
          <p:cNvPr id="8" name="Text 6"/>
          <p:cNvSpPr/>
          <p:nvPr/>
        </p:nvSpPr>
        <p:spPr>
          <a:xfrm>
            <a:off x="739735" y="3551872"/>
            <a:ext cx="13150929" cy="295751"/>
          </a:xfrm>
          <a:prstGeom prst="rect">
            <a:avLst/>
          </a:prstGeom>
          <a:noFill/>
          <a:ln/>
        </p:spPr>
        <p:txBody>
          <a:bodyPr wrap="none" lIns="0" tIns="0" rIns="0" bIns="0" rtlCol="0" anchor="t"/>
          <a:lstStyle/>
          <a:p>
            <a:pPr marL="342900" indent="-342900" algn="r" rtl="1">
              <a:lnSpc>
                <a:spcPts val="23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تعلم المفردات </a:t>
            </a:r>
            <a:r>
              <a:rPr lang="en-US" sz="1600" b="1" dirty="0" err="1">
                <a:solidFill>
                  <a:srgbClr val="4A4A4A"/>
                </a:solidFill>
                <a:latin typeface="Arial" panose="020B0604020202020204" pitchFamily="34" charset="0"/>
                <a:ea typeface="DM Sans" pitchFamily="34" charset="-122"/>
                <a:cs typeface="Arial" panose="020B0604020202020204" pitchFamily="34" charset="0"/>
              </a:rPr>
              <a:t>بشكل</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en-US" sz="1600" b="1" dirty="0" err="1">
                <a:solidFill>
                  <a:srgbClr val="4A4A4A"/>
                </a:solidFill>
                <a:latin typeface="Arial" panose="020B0604020202020204" pitchFamily="34" charset="0"/>
                <a:ea typeface="DM Sans" pitchFamily="34" charset="-122"/>
                <a:cs typeface="Arial" panose="020B0604020202020204" pitchFamily="34" charset="0"/>
              </a:rPr>
              <a:t>أسرع</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ar-DZ" sz="1600" b="1" dirty="0">
                <a:solidFill>
                  <a:srgbClr val="4A4A4A"/>
                </a:solidFill>
                <a:latin typeface="Arial" panose="020B0604020202020204" pitchFamily="34" charset="0"/>
                <a:ea typeface="DM Sans" pitchFamily="34" charset="-122"/>
                <a:cs typeface="Arial" panose="020B0604020202020204" pitchFamily="34" charset="0"/>
              </a:rPr>
              <a:t>ت</a:t>
            </a:r>
            <a:r>
              <a:rPr lang="en-US" sz="1600" b="1" dirty="0" err="1">
                <a:solidFill>
                  <a:srgbClr val="4A4A4A"/>
                </a:solidFill>
                <a:latin typeface="Arial" panose="020B0604020202020204" pitchFamily="34" charset="0"/>
                <a:ea typeface="DM Sans" pitchFamily="34" charset="-122"/>
                <a:cs typeface="Arial" panose="020B0604020202020204" pitchFamily="34" charset="0"/>
              </a:rPr>
              <a:t>ساهم</a:t>
            </a:r>
            <a:r>
              <a:rPr lang="en-US" sz="1600" b="1" dirty="0">
                <a:solidFill>
                  <a:srgbClr val="4A4A4A"/>
                </a:solidFill>
                <a:latin typeface="Arial" panose="020B0604020202020204" pitchFamily="34" charset="0"/>
                <a:ea typeface="DM Sans" pitchFamily="34" charset="-122"/>
                <a:cs typeface="Arial" panose="020B0604020202020204" pitchFamily="34" charset="0"/>
              </a:rPr>
              <a:t> ا</a:t>
            </a:r>
            <a:r>
              <a:rPr lang="ar-DZ" sz="1600" b="1" dirty="0">
                <a:solidFill>
                  <a:srgbClr val="4A4A4A"/>
                </a:solidFill>
                <a:latin typeface="Arial" panose="020B0604020202020204" pitchFamily="34" charset="0"/>
                <a:ea typeface="DM Sans" pitchFamily="34" charset="-122"/>
              </a:rPr>
              <a:t>لنغمة</a:t>
            </a:r>
            <a:r>
              <a:rPr lang="en-US" sz="1600" b="1" dirty="0">
                <a:solidFill>
                  <a:srgbClr val="4A4A4A"/>
                </a:solidFill>
                <a:latin typeface="Arial" panose="020B0604020202020204" pitchFamily="34" charset="0"/>
                <a:ea typeface="DM Sans" pitchFamily="34" charset="-122"/>
                <a:cs typeface="Arial" panose="020B0604020202020204" pitchFamily="34" charset="0"/>
              </a:rPr>
              <a:t> في تعلم المفردات بشكل أسرع، </a:t>
            </a:r>
            <a:r>
              <a:rPr lang="en-US" sz="1600" b="1" dirty="0" err="1">
                <a:solidFill>
                  <a:srgbClr val="4A4A4A"/>
                </a:solidFill>
                <a:latin typeface="Arial" panose="020B0604020202020204" pitchFamily="34" charset="0"/>
                <a:ea typeface="DM Sans" pitchFamily="34" charset="-122"/>
                <a:cs typeface="Arial" panose="020B0604020202020204" pitchFamily="34" charset="0"/>
              </a:rPr>
              <a:t>حيث</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ar-DZ" sz="1600" b="1" dirty="0">
                <a:solidFill>
                  <a:srgbClr val="4A4A4A"/>
                </a:solidFill>
                <a:latin typeface="Arial" panose="020B0604020202020204" pitchFamily="34" charset="0"/>
                <a:ea typeface="DM Sans" pitchFamily="34" charset="-122"/>
                <a:cs typeface="Arial" panose="020B0604020202020204" pitchFamily="34" charset="0"/>
              </a:rPr>
              <a:t>ت</a:t>
            </a:r>
            <a:r>
              <a:rPr lang="en-US" sz="1600" b="1" dirty="0" err="1">
                <a:solidFill>
                  <a:srgbClr val="4A4A4A"/>
                </a:solidFill>
                <a:latin typeface="Arial" panose="020B0604020202020204" pitchFamily="34" charset="0"/>
                <a:ea typeface="DM Sans" pitchFamily="34" charset="-122"/>
                <a:cs typeface="Arial" panose="020B0604020202020204" pitchFamily="34" charset="0"/>
              </a:rPr>
              <a:t>ساعد</a:t>
            </a:r>
            <a:r>
              <a:rPr lang="en-US" sz="1600" b="1" dirty="0">
                <a:solidFill>
                  <a:srgbClr val="4A4A4A"/>
                </a:solidFill>
                <a:latin typeface="Arial" panose="020B0604020202020204" pitchFamily="34" charset="0"/>
                <a:ea typeface="DM Sans" pitchFamily="34" charset="-122"/>
                <a:cs typeface="Arial" panose="020B0604020202020204" pitchFamily="34" charset="0"/>
              </a:rPr>
              <a:t> الرضيع على ربط الأصوات بالمعاني.</a:t>
            </a:r>
            <a:endParaRPr lang="en-US" sz="1600" b="1" dirty="0">
              <a:latin typeface="Arial" panose="020B0604020202020204" pitchFamily="34" charset="0"/>
              <a:cs typeface="Arial" panose="020B0604020202020204" pitchFamily="34" charset="0"/>
            </a:endParaRPr>
          </a:p>
        </p:txBody>
      </p:sp>
      <p:sp>
        <p:nvSpPr>
          <p:cNvPr id="9" name="Text 7"/>
          <p:cNvSpPr/>
          <p:nvPr/>
        </p:nvSpPr>
        <p:spPr>
          <a:xfrm>
            <a:off x="739735" y="3912275"/>
            <a:ext cx="13150929" cy="295751"/>
          </a:xfrm>
          <a:prstGeom prst="rect">
            <a:avLst/>
          </a:prstGeom>
          <a:noFill/>
          <a:ln/>
        </p:spPr>
        <p:txBody>
          <a:bodyPr wrap="none" lIns="0" tIns="0" rIns="0" bIns="0" rtlCol="0" anchor="t"/>
          <a:lstStyle/>
          <a:p>
            <a:pPr marL="342900" indent="-342900" algn="r" rtl="1">
              <a:lnSpc>
                <a:spcPts val="23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إشارة عاطفية وتعزيز اجتماعي: ا</a:t>
            </a:r>
            <a:r>
              <a:rPr lang="ar-DZ" sz="1600" b="1" dirty="0">
                <a:solidFill>
                  <a:srgbClr val="4A4A4A"/>
                </a:solidFill>
                <a:latin typeface="Arial" panose="020B0604020202020204" pitchFamily="34" charset="0"/>
                <a:ea typeface="DM Sans" pitchFamily="34" charset="-122"/>
              </a:rPr>
              <a:t>لنغمة</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ar-DZ" sz="1600" b="1" dirty="0">
                <a:solidFill>
                  <a:srgbClr val="4A4A4A"/>
                </a:solidFill>
                <a:latin typeface="Arial" panose="020B0604020202020204" pitchFamily="34" charset="0"/>
                <a:ea typeface="DM Sans" pitchFamily="34" charset="-122"/>
                <a:cs typeface="Arial" panose="020B0604020202020204" pitchFamily="34" charset="0"/>
              </a:rPr>
              <a:t>هي</a:t>
            </a:r>
            <a:r>
              <a:rPr lang="en-US" sz="1600" b="1" dirty="0">
                <a:solidFill>
                  <a:srgbClr val="4A4A4A"/>
                </a:solidFill>
                <a:latin typeface="Arial" panose="020B0604020202020204" pitchFamily="34" charset="0"/>
                <a:ea typeface="DM Sans" pitchFamily="34" charset="-122"/>
                <a:cs typeface="Arial" panose="020B0604020202020204" pitchFamily="34" charset="0"/>
              </a:rPr>
              <a:t> أيضًا إشارة عاطفية، وبالتالي تعزيز اجتماعي. يمكن للرضيع فهم المشاعر المنقولة من </a:t>
            </a:r>
            <a:r>
              <a:rPr lang="en-US" sz="1600" b="1" dirty="0" err="1">
                <a:solidFill>
                  <a:srgbClr val="4A4A4A"/>
                </a:solidFill>
                <a:latin typeface="Arial" panose="020B0604020202020204" pitchFamily="34" charset="0"/>
                <a:ea typeface="DM Sans" pitchFamily="34" charset="-122"/>
                <a:cs typeface="Arial" panose="020B0604020202020204" pitchFamily="34" charset="0"/>
              </a:rPr>
              <a:t>خلال</a:t>
            </a:r>
            <a:r>
              <a:rPr lang="en-US" sz="1600" b="1" dirty="0">
                <a:solidFill>
                  <a:srgbClr val="4A4A4A"/>
                </a:solidFill>
                <a:latin typeface="Arial" panose="020B0604020202020204" pitchFamily="34" charset="0"/>
                <a:ea typeface="DM Sans" pitchFamily="34" charset="-122"/>
                <a:cs typeface="Arial" panose="020B0604020202020204" pitchFamily="34" charset="0"/>
              </a:rPr>
              <a:t> ا</a:t>
            </a:r>
            <a:r>
              <a:rPr lang="ar-DZ" sz="1600" b="1" dirty="0">
                <a:solidFill>
                  <a:srgbClr val="4A4A4A"/>
                </a:solidFill>
                <a:latin typeface="Arial" panose="020B0604020202020204" pitchFamily="34" charset="0"/>
                <a:ea typeface="DM Sans" pitchFamily="34" charset="-122"/>
              </a:rPr>
              <a:t>لنغمة</a:t>
            </a:r>
            <a:r>
              <a:rPr lang="en-US" sz="1600" b="1" dirty="0">
                <a:solidFill>
                  <a:srgbClr val="4A4A4A"/>
                </a:solidFill>
                <a:latin typeface="Arial" panose="020B0604020202020204" pitchFamily="34" charset="0"/>
                <a:ea typeface="DM Sans" pitchFamily="34" charset="-122"/>
                <a:cs typeface="Arial" panose="020B0604020202020204" pitchFamily="34" charset="0"/>
              </a:rPr>
              <a:t> ، مما يعزز التفاعل الاجتماعي والتعلق.</a:t>
            </a:r>
            <a:endParaRPr lang="en-US" sz="1600" b="1" dirty="0">
              <a:latin typeface="Arial" panose="020B0604020202020204" pitchFamily="34" charset="0"/>
              <a:cs typeface="Arial" panose="020B0604020202020204" pitchFamily="34" charset="0"/>
            </a:endParaRPr>
          </a:p>
        </p:txBody>
      </p:sp>
      <p:sp>
        <p:nvSpPr>
          <p:cNvPr id="10" name="Text 8"/>
          <p:cNvSpPr/>
          <p:nvPr/>
        </p:nvSpPr>
        <p:spPr>
          <a:xfrm>
            <a:off x="9092327" y="4693444"/>
            <a:ext cx="4520922" cy="288965"/>
          </a:xfrm>
          <a:prstGeom prst="rect">
            <a:avLst/>
          </a:prstGeom>
          <a:noFill/>
          <a:ln/>
        </p:spPr>
        <p:txBody>
          <a:bodyPr wrap="none" lIns="0" tIns="0" rIns="0" bIns="0" rtlCol="0" anchor="t"/>
          <a:lstStyle/>
          <a:p>
            <a:pPr marL="0" indent="0" algn="r" rtl="1">
              <a:lnSpc>
                <a:spcPts val="2250"/>
              </a:lnSpc>
              <a:buNone/>
            </a:pPr>
            <a:r>
              <a:rPr lang="en-US" sz="2000" b="1" dirty="0">
                <a:solidFill>
                  <a:srgbClr val="9C5461"/>
                </a:solidFill>
                <a:latin typeface="Arial" panose="020B0604020202020204" pitchFamily="34" charset="0"/>
                <a:ea typeface="DM Sans Semi Bold" pitchFamily="34" charset="-122"/>
                <a:cs typeface="Arial" panose="020B0604020202020204" pitchFamily="34" charset="0"/>
              </a:rPr>
              <a:t>ميلر وآخرون (1988): الكشف عن الإيقاعات اللغوية</a:t>
            </a:r>
            <a:endParaRPr lang="en-US" sz="2000" b="1" dirty="0">
              <a:latin typeface="Arial" panose="020B0604020202020204" pitchFamily="34" charset="0"/>
              <a:cs typeface="Arial" panose="020B0604020202020204" pitchFamily="34" charset="0"/>
            </a:endParaRPr>
          </a:p>
        </p:txBody>
      </p:sp>
      <p:sp>
        <p:nvSpPr>
          <p:cNvPr id="11" name="Text 9"/>
          <p:cNvSpPr/>
          <p:nvPr/>
        </p:nvSpPr>
        <p:spPr>
          <a:xfrm>
            <a:off x="739735" y="5259824"/>
            <a:ext cx="12873514" cy="295751"/>
          </a:xfrm>
          <a:prstGeom prst="rect">
            <a:avLst/>
          </a:prstGeom>
          <a:noFill/>
          <a:ln/>
        </p:spPr>
        <p:txBody>
          <a:bodyPr wrap="none" lIns="0" tIns="0" rIns="0" bIns="0" rtlCol="0" anchor="t"/>
          <a:lstStyle/>
          <a:p>
            <a:pPr marL="0" indent="0" algn="r" rtl="1">
              <a:lnSpc>
                <a:spcPts val="230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السياق: أظهرت هذه الدراسة أن الرضع يميزون اللغات بناءً على إيقاعها العام.</a:t>
            </a:r>
            <a:endParaRPr lang="en-US" sz="1600" b="1" dirty="0">
              <a:latin typeface="Arial" panose="020B0604020202020204" pitchFamily="34" charset="0"/>
              <a:cs typeface="Arial" panose="020B0604020202020204" pitchFamily="34" charset="0"/>
            </a:endParaRPr>
          </a:p>
        </p:txBody>
      </p:sp>
      <p:sp>
        <p:nvSpPr>
          <p:cNvPr id="12" name="Text 10"/>
          <p:cNvSpPr/>
          <p:nvPr/>
        </p:nvSpPr>
        <p:spPr>
          <a:xfrm>
            <a:off x="739735" y="5763578"/>
            <a:ext cx="12873514" cy="591503"/>
          </a:xfrm>
          <a:prstGeom prst="rect">
            <a:avLst/>
          </a:prstGeom>
          <a:noFill/>
          <a:ln/>
        </p:spPr>
        <p:txBody>
          <a:bodyPr wrap="square" lIns="0" tIns="0" rIns="0" bIns="0" rtlCol="0" anchor="t"/>
          <a:lstStyle/>
          <a:p>
            <a:pPr marL="0" indent="0" algn="r" rtl="1">
              <a:lnSpc>
                <a:spcPts val="230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البروتوكول: رضع فرنسيون في عمر شهرين. تمت المقارنة بين </a:t>
            </a:r>
            <a:r>
              <a:rPr lang="en-US" sz="1600" b="1" dirty="0" err="1">
                <a:solidFill>
                  <a:srgbClr val="4A4A4A"/>
                </a:solidFill>
                <a:latin typeface="Arial" panose="020B0604020202020204" pitchFamily="34" charset="0"/>
                <a:ea typeface="DM Sans" pitchFamily="34" charset="-122"/>
                <a:cs typeface="Arial" panose="020B0604020202020204" pitchFamily="34" charset="0"/>
              </a:rPr>
              <a:t>اللغات</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en-US" sz="1600" b="1" dirty="0" err="1">
                <a:solidFill>
                  <a:srgbClr val="4A4A4A"/>
                </a:solidFill>
                <a:latin typeface="Arial" panose="020B0604020202020204" pitchFamily="34" charset="0"/>
                <a:ea typeface="DM Sans" pitchFamily="34" charset="-122"/>
                <a:cs typeface="Arial" panose="020B0604020202020204" pitchFamily="34" charset="0"/>
              </a:rPr>
              <a:t>المقطعية</a:t>
            </a:r>
            <a:r>
              <a:rPr lang="ar-DZ" sz="1600" b="1" dirty="0">
                <a:solidFill>
                  <a:srgbClr val="4A4A4A"/>
                </a:solidFill>
                <a:latin typeface="Arial" panose="020B0604020202020204" pitchFamily="34" charset="0"/>
                <a:ea typeface="DM Sans" pitchFamily="34" charset="-122"/>
                <a:cs typeface="Arial" panose="020B0604020202020204" pitchFamily="34" charset="0"/>
              </a:rPr>
              <a:t> (</a:t>
            </a:r>
            <a:r>
              <a:rPr lang="en-US" sz="1600" b="1" dirty="0" err="1">
                <a:solidFill>
                  <a:srgbClr val="4A4A4A"/>
                </a:solidFill>
                <a:latin typeface="Arial" panose="020B0604020202020204" pitchFamily="34" charset="0"/>
                <a:ea typeface="DM Sans" pitchFamily="34" charset="-122"/>
                <a:cs typeface="Arial" panose="020B0604020202020204" pitchFamily="34" charset="0"/>
              </a:rPr>
              <a:t>الإسبانية</a:t>
            </a:r>
            <a:r>
              <a:rPr lang="ar-DZ" sz="1600" b="1" dirty="0">
                <a:solidFill>
                  <a:srgbClr val="4A4A4A"/>
                </a:solidFill>
                <a:latin typeface="Arial" panose="020B0604020202020204" pitchFamily="34" charset="0"/>
                <a:ea typeface="DM Sans" pitchFamily="34" charset="-122"/>
                <a:cs typeface="Arial" panose="020B0604020202020204" pitchFamily="34" charset="0"/>
              </a:rPr>
              <a:t>)</a:t>
            </a:r>
            <a:r>
              <a:rPr lang="en-US" sz="1600" b="1" dirty="0">
                <a:solidFill>
                  <a:srgbClr val="4A4A4A"/>
                </a:solidFill>
                <a:latin typeface="Arial" panose="020B0604020202020204" pitchFamily="34" charset="0"/>
                <a:ea typeface="DM Sans" pitchFamily="34" charset="-122"/>
                <a:cs typeface="Arial" panose="020B0604020202020204" pitchFamily="34" charset="0"/>
              </a:rPr>
              <a:t>، واللغات ذات </a:t>
            </a:r>
            <a:r>
              <a:rPr lang="en-US" sz="1600" b="1" dirty="0" err="1">
                <a:solidFill>
                  <a:srgbClr val="4A4A4A"/>
                </a:solidFill>
                <a:latin typeface="Arial" panose="020B0604020202020204" pitchFamily="34" charset="0"/>
                <a:ea typeface="DM Sans" pitchFamily="34" charset="-122"/>
                <a:cs typeface="Arial" panose="020B0604020202020204" pitchFamily="34" charset="0"/>
              </a:rPr>
              <a:t>النبرة</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ar-DZ" sz="1600" b="1" dirty="0">
                <a:solidFill>
                  <a:srgbClr val="4A4A4A"/>
                </a:solidFill>
                <a:latin typeface="Arial" panose="020B0604020202020204" pitchFamily="34" charset="0"/>
                <a:ea typeface="DM Sans" pitchFamily="34" charset="-122"/>
                <a:cs typeface="Arial" panose="020B0604020202020204" pitchFamily="34" charset="0"/>
              </a:rPr>
              <a:t>(</a:t>
            </a:r>
            <a:r>
              <a:rPr lang="en-US" sz="1600" b="1" dirty="0" err="1">
                <a:solidFill>
                  <a:srgbClr val="4A4A4A"/>
                </a:solidFill>
                <a:latin typeface="Arial" panose="020B0604020202020204" pitchFamily="34" charset="0"/>
                <a:ea typeface="DM Sans" pitchFamily="34" charset="-122"/>
                <a:cs typeface="Arial" panose="020B0604020202020204" pitchFamily="34" charset="0"/>
              </a:rPr>
              <a:t>الإنجليزية</a:t>
            </a:r>
            <a:r>
              <a:rPr lang="ar-DZ" sz="1600" b="1" dirty="0">
                <a:solidFill>
                  <a:srgbClr val="4A4A4A"/>
                </a:solidFill>
                <a:latin typeface="Arial" panose="020B0604020202020204" pitchFamily="34" charset="0"/>
                <a:ea typeface="DM Sans" pitchFamily="34" charset="-122"/>
                <a:cs typeface="Arial" panose="020B0604020202020204" pitchFamily="34" charset="0"/>
              </a:rPr>
              <a:t>)</a:t>
            </a:r>
            <a:r>
              <a:rPr lang="en-US" sz="1600" b="1" dirty="0">
                <a:solidFill>
                  <a:srgbClr val="4A4A4A"/>
                </a:solidFill>
                <a:latin typeface="Arial" panose="020B0604020202020204" pitchFamily="34" charset="0"/>
                <a:ea typeface="DM Sans" pitchFamily="34" charset="-122"/>
                <a:cs typeface="Arial" panose="020B0604020202020204" pitchFamily="34" charset="0"/>
              </a:rPr>
              <a:t> واللغات </a:t>
            </a:r>
            <a:r>
              <a:rPr lang="en-US" sz="1600" b="1" dirty="0" err="1">
                <a:solidFill>
                  <a:srgbClr val="4A4A4A"/>
                </a:solidFill>
                <a:latin typeface="Arial" panose="020B0604020202020204" pitchFamily="34" charset="0"/>
                <a:ea typeface="DM Sans" pitchFamily="34" charset="-122"/>
                <a:cs typeface="Arial" panose="020B0604020202020204" pitchFamily="34" charset="0"/>
              </a:rPr>
              <a:t>المورائية</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ar-DZ" sz="1600" b="1" dirty="0">
                <a:solidFill>
                  <a:srgbClr val="4A4A4A"/>
                </a:solidFill>
                <a:latin typeface="Arial" panose="020B0604020202020204" pitchFamily="34" charset="0"/>
                <a:ea typeface="DM Sans" pitchFamily="34" charset="-122"/>
                <a:cs typeface="Arial" panose="020B0604020202020204" pitchFamily="34" charset="0"/>
              </a:rPr>
              <a:t>(</a:t>
            </a:r>
            <a:r>
              <a:rPr lang="en-US" sz="1600" b="1" dirty="0" err="1">
                <a:solidFill>
                  <a:srgbClr val="4A4A4A"/>
                </a:solidFill>
                <a:latin typeface="Arial" panose="020B0604020202020204" pitchFamily="34" charset="0"/>
                <a:ea typeface="DM Sans" pitchFamily="34" charset="-122"/>
                <a:cs typeface="Arial" panose="020B0604020202020204" pitchFamily="34" charset="0"/>
              </a:rPr>
              <a:t>اليابانية</a:t>
            </a:r>
            <a:r>
              <a:rPr lang="ar-DZ" sz="1600" b="1" dirty="0">
                <a:solidFill>
                  <a:srgbClr val="4A4A4A"/>
                </a:solidFill>
                <a:latin typeface="Arial" panose="020B0604020202020204" pitchFamily="34" charset="0"/>
                <a:ea typeface="DM Sans" pitchFamily="34" charset="-122"/>
                <a:cs typeface="Arial" panose="020B0604020202020204" pitchFamily="34" charset="0"/>
              </a:rPr>
              <a:t>) </a:t>
            </a:r>
            <a:r>
              <a:rPr lang="en-US" sz="1600" b="1" dirty="0" err="1">
                <a:solidFill>
                  <a:srgbClr val="4A4A4A"/>
                </a:solidFill>
                <a:latin typeface="Arial" panose="020B0604020202020204" pitchFamily="34" charset="0"/>
                <a:ea typeface="DM Sans" pitchFamily="34" charset="-122"/>
                <a:cs typeface="Arial" panose="020B0604020202020204" pitchFamily="34" charset="0"/>
              </a:rPr>
              <a:t>تم</a:t>
            </a:r>
            <a:r>
              <a:rPr lang="en-US" sz="1600" b="1" dirty="0">
                <a:solidFill>
                  <a:srgbClr val="4A4A4A"/>
                </a:solidFill>
                <a:latin typeface="Arial" panose="020B0604020202020204" pitchFamily="34" charset="0"/>
                <a:ea typeface="DM Sans" pitchFamily="34" charset="-122"/>
                <a:cs typeface="Arial" panose="020B0604020202020204" pitchFamily="34" charset="0"/>
              </a:rPr>
              <a:t> تصفية المحفزات عند 400 هرتز، مما أزال الفونيمات وحافظ </a:t>
            </a:r>
            <a:r>
              <a:rPr lang="en-US" sz="1600" b="1" dirty="0" err="1">
                <a:solidFill>
                  <a:srgbClr val="4A4A4A"/>
                </a:solidFill>
                <a:latin typeface="Arial" panose="020B0604020202020204" pitchFamily="34" charset="0"/>
                <a:ea typeface="DM Sans" pitchFamily="34" charset="-122"/>
                <a:cs typeface="Arial" panose="020B0604020202020204" pitchFamily="34" charset="0"/>
              </a:rPr>
              <a:t>على</a:t>
            </a:r>
            <a:r>
              <a:rPr lang="en-US" sz="1600" b="1" dirty="0">
                <a:solidFill>
                  <a:srgbClr val="4A4A4A"/>
                </a:solidFill>
                <a:latin typeface="Arial" panose="020B0604020202020204" pitchFamily="34" charset="0"/>
                <a:ea typeface="DM Sans" pitchFamily="34" charset="-122"/>
                <a:cs typeface="Arial" panose="020B0604020202020204" pitchFamily="34" charset="0"/>
              </a:rPr>
              <a:t> </a:t>
            </a:r>
            <a:r>
              <a:rPr lang="ar-DZ" sz="1600" b="1" dirty="0">
                <a:solidFill>
                  <a:srgbClr val="4A4A4A"/>
                </a:solidFill>
                <a:latin typeface="Arial" panose="020B0604020202020204" pitchFamily="34" charset="0"/>
                <a:ea typeface="DM Sans" pitchFamily="34" charset="-122"/>
                <a:cs typeface="Arial" panose="020B0604020202020204" pitchFamily="34" charset="0"/>
              </a:rPr>
              <a:t>النغمة</a:t>
            </a:r>
            <a:r>
              <a:rPr lang="en-US" sz="1600" b="1" dirty="0">
                <a:solidFill>
                  <a:srgbClr val="4A4A4A"/>
                </a:solidFill>
                <a:latin typeface="Arial" panose="020B0604020202020204" pitchFamily="34" charset="0"/>
                <a:ea typeface="DM Sans" pitchFamily="34" charset="-122"/>
                <a:cs typeface="Arial" panose="020B0604020202020204" pitchFamily="34" charset="0"/>
              </a:rPr>
              <a:t>.</a:t>
            </a:r>
            <a:endParaRPr lang="en-US" sz="1600" b="1" dirty="0">
              <a:latin typeface="Arial" panose="020B0604020202020204" pitchFamily="34" charset="0"/>
              <a:cs typeface="Arial" panose="020B0604020202020204" pitchFamily="34" charset="0"/>
            </a:endParaRPr>
          </a:p>
        </p:txBody>
      </p:sp>
      <p:sp>
        <p:nvSpPr>
          <p:cNvPr id="13" name="Text 11"/>
          <p:cNvSpPr/>
          <p:nvPr/>
        </p:nvSpPr>
        <p:spPr>
          <a:xfrm>
            <a:off x="739735" y="6563082"/>
            <a:ext cx="12873514" cy="295751"/>
          </a:xfrm>
          <a:prstGeom prst="rect">
            <a:avLst/>
          </a:prstGeom>
          <a:noFill/>
          <a:ln/>
        </p:spPr>
        <p:txBody>
          <a:bodyPr wrap="none" lIns="0" tIns="0" rIns="0" bIns="0" rtlCol="0" anchor="t"/>
          <a:lstStyle/>
          <a:p>
            <a:pPr algn="r" rtl="1">
              <a:lnSpc>
                <a:spcPts val="2300"/>
              </a:lnSpc>
            </a:pPr>
            <a:r>
              <a:rPr lang="en-US" sz="1600" b="1" dirty="0">
                <a:solidFill>
                  <a:srgbClr val="4A4A4A"/>
                </a:solidFill>
                <a:latin typeface="Arial" panose="020B0604020202020204" pitchFamily="34" charset="0"/>
                <a:ea typeface="DM Sans" pitchFamily="34" charset="-122"/>
                <a:cs typeface="Arial" panose="020B0604020202020204" pitchFamily="34" charset="0"/>
              </a:rPr>
              <a:t>النتائج: ميز الرضع بين اللغات فقط </a:t>
            </a:r>
            <a:r>
              <a:rPr lang="en-US" sz="1600" b="1" dirty="0" err="1">
                <a:solidFill>
                  <a:srgbClr val="4A4A4A"/>
                </a:solidFill>
                <a:latin typeface="Arial" panose="020B0604020202020204" pitchFamily="34" charset="0"/>
                <a:ea typeface="DM Sans" pitchFamily="34" charset="-122"/>
                <a:cs typeface="Arial" panose="020B0604020202020204" pitchFamily="34" charset="0"/>
              </a:rPr>
              <a:t>بفضل</a:t>
            </a:r>
            <a:r>
              <a:rPr lang="en-US" sz="1600" b="1" dirty="0">
                <a:solidFill>
                  <a:srgbClr val="4A4A4A"/>
                </a:solidFill>
                <a:latin typeface="Arial" panose="020B0604020202020204" pitchFamily="34" charset="0"/>
                <a:ea typeface="DM Sans" pitchFamily="34" charset="-122"/>
                <a:cs typeface="Arial" panose="020B0604020202020204" pitchFamily="34" charset="0"/>
              </a:rPr>
              <a:t> ا</a:t>
            </a:r>
            <a:r>
              <a:rPr lang="ar-DZ" sz="1600" b="1" dirty="0">
                <a:solidFill>
                  <a:srgbClr val="4A4A4A"/>
                </a:solidFill>
                <a:latin typeface="Arial" panose="020B0604020202020204" pitchFamily="34" charset="0"/>
                <a:ea typeface="DM Sans" pitchFamily="34" charset="-122"/>
              </a:rPr>
              <a:t>لنغمة</a:t>
            </a:r>
            <a:r>
              <a:rPr lang="en-US" sz="1600" b="1" dirty="0">
                <a:solidFill>
                  <a:srgbClr val="4A4A4A"/>
                </a:solidFill>
                <a:latin typeface="Arial" panose="020B0604020202020204" pitchFamily="34" charset="0"/>
                <a:ea typeface="DM Sans" pitchFamily="34" charset="-122"/>
                <a:cs typeface="Arial" panose="020B0604020202020204" pitchFamily="34" charset="0"/>
              </a:rPr>
              <a:t> . هذا يوضح أن </a:t>
            </a:r>
            <a:r>
              <a:rPr lang="en-US" sz="1600" b="1" dirty="0">
                <a:solidFill>
                  <a:srgbClr val="FF2E45"/>
                </a:solidFill>
                <a:latin typeface="Arial" panose="020B0604020202020204" pitchFamily="34" charset="0"/>
                <a:ea typeface="DM Sans" pitchFamily="34" charset="-122"/>
                <a:cs typeface="Arial" panose="020B0604020202020204" pitchFamily="34" charset="0"/>
              </a:rPr>
              <a:t>الإيقاع هو مؤشر رئيسي.</a:t>
            </a:r>
            <a:endParaRPr lang="en-US" sz="1600" b="1" dirty="0">
              <a:latin typeface="Arial" panose="020B0604020202020204" pitchFamily="34" charset="0"/>
              <a:cs typeface="Arial" panose="020B0604020202020204" pitchFamily="34" charset="0"/>
            </a:endParaRPr>
          </a:p>
        </p:txBody>
      </p:sp>
      <p:sp>
        <p:nvSpPr>
          <p:cNvPr id="14" name="Text 12"/>
          <p:cNvSpPr/>
          <p:nvPr/>
        </p:nvSpPr>
        <p:spPr>
          <a:xfrm>
            <a:off x="739735" y="7066836"/>
            <a:ext cx="12873514" cy="295751"/>
          </a:xfrm>
          <a:prstGeom prst="rect">
            <a:avLst/>
          </a:prstGeom>
          <a:noFill/>
          <a:ln/>
        </p:spPr>
        <p:txBody>
          <a:bodyPr wrap="none" lIns="0" tIns="0" rIns="0" bIns="0" rtlCol="0" anchor="t"/>
          <a:lstStyle/>
          <a:p>
            <a:pPr algn="r" rtl="1">
              <a:lnSpc>
                <a:spcPts val="2300"/>
              </a:lnSpc>
            </a:pPr>
            <a:r>
              <a:rPr lang="en-US" sz="1600" b="1" dirty="0">
                <a:solidFill>
                  <a:srgbClr val="4A4A4A"/>
                </a:solidFill>
                <a:latin typeface="Arial" panose="020B0604020202020204" pitchFamily="34" charset="0"/>
                <a:ea typeface="DM Sans" pitchFamily="34" charset="-122"/>
                <a:cs typeface="Arial" panose="020B0604020202020204" pitchFamily="34" charset="0"/>
              </a:rPr>
              <a:t>الأهمية: ا</a:t>
            </a:r>
            <a:r>
              <a:rPr lang="ar-DZ" sz="1600" b="1" dirty="0">
                <a:solidFill>
                  <a:srgbClr val="4A4A4A"/>
                </a:solidFill>
                <a:latin typeface="Arial" panose="020B0604020202020204" pitchFamily="34" charset="0"/>
                <a:ea typeface="DM Sans" pitchFamily="34" charset="-122"/>
              </a:rPr>
              <a:t>لنغمة</a:t>
            </a:r>
            <a:r>
              <a:rPr lang="en-US" sz="1600" b="1" dirty="0">
                <a:solidFill>
                  <a:srgbClr val="4A4A4A"/>
                </a:solidFill>
                <a:latin typeface="Arial" panose="020B0604020202020204" pitchFamily="34" charset="0"/>
                <a:ea typeface="DM Sans" pitchFamily="34" charset="-122"/>
                <a:cs typeface="Arial" panose="020B0604020202020204" pitchFamily="34" charset="0"/>
              </a:rPr>
              <a:t> هو دليل لتعلم اللغة، حيث يساعد الرضع على تحديد لغتهم الأم والبدء في فهم هيكلها.</a:t>
            </a:r>
            <a:endParaRPr lang="en-US" sz="1600" b="1" dirty="0">
              <a:latin typeface="Arial" panose="020B0604020202020204" pitchFamily="34" charset="0"/>
              <a:cs typeface="Arial" panose="020B0604020202020204" pitchFamily="34" charset="0"/>
            </a:endParaRPr>
          </a:p>
        </p:txBody>
      </p:sp>
      <p:sp>
        <p:nvSpPr>
          <p:cNvPr id="15" name="Shape 13"/>
          <p:cNvSpPr/>
          <p:nvPr/>
        </p:nvSpPr>
        <p:spPr>
          <a:xfrm>
            <a:off x="13867805" y="4416028"/>
            <a:ext cx="22860" cy="3154561"/>
          </a:xfrm>
          <a:prstGeom prst="rect">
            <a:avLst/>
          </a:prstGeom>
          <a:solidFill>
            <a:srgbClr val="FFC7CD"/>
          </a:solid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3804761"/>
            <a:ext cx="4961811" cy="620078"/>
          </a:xfrm>
          <a:prstGeom prst="rect">
            <a:avLst/>
          </a:prstGeom>
          <a:noFill/>
          <a:ln/>
        </p:spPr>
        <p:txBody>
          <a:bodyPr wrap="none" lIns="0" tIns="0" rIns="0" bIns="0" rtlCol="0" anchor="t"/>
          <a:lstStyle/>
          <a:p>
            <a:pPr marL="0" indent="0" algn="l">
              <a:lnSpc>
                <a:spcPts val="4850"/>
              </a:lnSpc>
              <a:buNone/>
            </a:pPr>
            <a:endParaRPr lang="en-US" sz="3900" dirty="0"/>
          </a:p>
        </p:txBody>
      </p:sp>
      <p:sp>
        <p:nvSpPr>
          <p:cNvPr id="3" name="TextBox 2">
            <a:extLst>
              <a:ext uri="{FF2B5EF4-FFF2-40B4-BE49-F238E27FC236}">
                <a16:creationId xmlns:a16="http://schemas.microsoft.com/office/drawing/2014/main" id="{8831A940-1B62-D74B-3DFF-41ACACF0D202}"/>
              </a:ext>
            </a:extLst>
          </p:cNvPr>
          <p:cNvSpPr txBox="1"/>
          <p:nvPr/>
        </p:nvSpPr>
        <p:spPr>
          <a:xfrm>
            <a:off x="2073349" y="80396"/>
            <a:ext cx="8612372" cy="707886"/>
          </a:xfrm>
          <a:prstGeom prst="rect">
            <a:avLst/>
          </a:prstGeom>
          <a:noFill/>
        </p:spPr>
        <p:txBody>
          <a:bodyPr wrap="square" rtlCol="0">
            <a:spAutoFit/>
          </a:bodyPr>
          <a:lstStyle/>
          <a:p>
            <a:pPr algn="r" rtl="1"/>
            <a:r>
              <a:rPr lang="ar-DZ" sz="4000" b="1" dirty="0">
                <a:solidFill>
                  <a:srgbClr val="C00000"/>
                </a:solidFill>
              </a:rPr>
              <a:t>الكلام الموجّه للرضع </a:t>
            </a:r>
            <a:r>
              <a:rPr lang="fr-FR" sz="4000" b="1" dirty="0">
                <a:solidFill>
                  <a:srgbClr val="C00000"/>
                </a:solidFill>
              </a:rPr>
              <a:t>Motherese)</a:t>
            </a:r>
            <a:r>
              <a:rPr lang="ar-DZ" sz="4000" b="1" dirty="0">
                <a:solidFill>
                  <a:srgbClr val="C00000"/>
                </a:solidFill>
              </a:rPr>
              <a:t>)</a:t>
            </a:r>
            <a:endParaRPr lang="fr-FR" sz="4000" b="1" dirty="0">
              <a:solidFill>
                <a:srgbClr val="C00000"/>
              </a:solidFill>
            </a:endParaRPr>
          </a:p>
        </p:txBody>
      </p:sp>
      <p:sp>
        <p:nvSpPr>
          <p:cNvPr id="7" name="Rectangle 3">
            <a:extLst>
              <a:ext uri="{FF2B5EF4-FFF2-40B4-BE49-F238E27FC236}">
                <a16:creationId xmlns:a16="http://schemas.microsoft.com/office/drawing/2014/main" id="{F3AB155D-907F-28CD-EA45-6D9E810D9723}"/>
              </a:ext>
            </a:extLst>
          </p:cNvPr>
          <p:cNvSpPr>
            <a:spLocks noChangeArrowheads="1"/>
          </p:cNvSpPr>
          <p:nvPr/>
        </p:nvSpPr>
        <p:spPr bwMode="auto">
          <a:xfrm>
            <a:off x="584791" y="1298644"/>
            <a:ext cx="1307804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5" algn="r" rtl="1" eaLnBrk="0" fontAlgn="base" hangingPunct="0">
              <a:spcBef>
                <a:spcPct val="0"/>
              </a:spcBef>
              <a:spcAft>
                <a:spcPct val="0"/>
              </a:spcAft>
            </a:pPr>
            <a:r>
              <a:rPr kumimoji="0" lang="ar-SA"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عالمي، حتى في المجتمعات قليلة التعليم</a:t>
            </a:r>
            <a:r>
              <a:rPr kumimoji="0" lang="fr-FR"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fr-FR" altLang="fr-FR"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خصائصه: نبرة أعلى، لحن مبالغ فيه، إيقاع أبطأ</a:t>
            </a:r>
            <a:r>
              <a:rPr kumimoji="0" lang="fr-FR"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fr-FR" altLang="fr-FR"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فوائده</a:t>
            </a:r>
            <a:r>
              <a:rPr kumimoji="0" lang="fr-FR"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fr-FR" altLang="fr-FR"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جذب الانتباه</a:t>
            </a:r>
            <a:r>
              <a:rPr kumimoji="0" lang="fr-FR"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fr-FR" altLang="fr-FR"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تعزيز الذاكرة</a:t>
            </a:r>
            <a:r>
              <a:rPr kumimoji="0" lang="fr-FR"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fr-FR" altLang="fr-FR"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تسهيل اكتساب الأصوات</a:t>
            </a:r>
            <a:r>
              <a:rPr kumimoji="0" lang="fr-FR"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fr-FR" altLang="fr-FR" sz="24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ليس ضروريًا لكنه يعزز التعلم</a:t>
            </a:r>
            <a:endParaRPr kumimoji="0" lang="ar-DZ"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ar-DZ"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r" rtl="1"/>
            <a:r>
              <a:rPr lang="fr-FR" sz="2400" b="1" dirty="0" err="1"/>
              <a:t>Fernald</a:t>
            </a:r>
            <a:r>
              <a:rPr lang="fr-FR" sz="2400" b="1" dirty="0"/>
              <a:t> (1985)</a:t>
            </a:r>
          </a:p>
          <a:p>
            <a:pPr algn="r" rtl="1"/>
            <a:r>
              <a:rPr lang="ar-DZ" sz="2400" b="1" dirty="0"/>
              <a:t>السياق:</a:t>
            </a:r>
            <a:r>
              <a:rPr lang="ar-DZ" sz="2400" dirty="0"/>
              <a:t> أهمية الـ </a:t>
            </a:r>
            <a:r>
              <a:rPr lang="fr-FR" sz="2400" dirty="0"/>
              <a:t>Motherese.</a:t>
            </a:r>
            <a:br>
              <a:rPr lang="fr-FR" sz="2400" dirty="0"/>
            </a:br>
            <a:r>
              <a:rPr lang="ar-DZ" sz="2400" b="1" dirty="0"/>
              <a:t>النتائج:</a:t>
            </a:r>
            <a:endParaRPr lang="ar-DZ" sz="2400" dirty="0"/>
          </a:p>
          <a:p>
            <a:pPr algn="r" rtl="1"/>
            <a:r>
              <a:rPr lang="ar-DZ" sz="2400" dirty="0"/>
              <a:t>يجذب الانتباه ضعف الصوت العادي.</a:t>
            </a:r>
          </a:p>
          <a:p>
            <a:pPr algn="r" rtl="1"/>
            <a:r>
              <a:rPr lang="ar-DZ" sz="2400" dirty="0"/>
              <a:t>تفضيل عالمي.</a:t>
            </a:r>
          </a:p>
          <a:p>
            <a:pPr algn="r" rtl="1"/>
            <a:r>
              <a:rPr lang="ar-DZ" sz="2400" dirty="0"/>
              <a:t>يعزز تعلم اللغة.</a:t>
            </a:r>
          </a:p>
          <a:p>
            <a:pPr marL="0" marR="0" lvl="0" indent="0" algn="r" defTabSz="914400" rtl="1" eaLnBrk="0" fontAlgn="base" latinLnBrk="0" hangingPunct="0">
              <a:lnSpc>
                <a:spcPct val="100000"/>
              </a:lnSpc>
              <a:spcBef>
                <a:spcPct val="0"/>
              </a:spcBef>
              <a:spcAft>
                <a:spcPct val="0"/>
              </a:spcAft>
              <a:buClrTx/>
              <a:buSzTx/>
              <a:tabLst/>
            </a:pPr>
            <a:r>
              <a:rPr kumimoji="0" lang="fr-FR"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3804761"/>
            <a:ext cx="4961811" cy="620078"/>
          </a:xfrm>
          <a:prstGeom prst="rect">
            <a:avLst/>
          </a:prstGeom>
          <a:noFill/>
          <a:ln/>
        </p:spPr>
        <p:txBody>
          <a:bodyPr wrap="none" lIns="0" tIns="0" rIns="0" bIns="0" rtlCol="0" anchor="t"/>
          <a:lstStyle/>
          <a:p>
            <a:pPr marL="0" indent="0" algn="l">
              <a:lnSpc>
                <a:spcPts val="4850"/>
              </a:lnSpc>
              <a:buNone/>
            </a:pPr>
            <a:endParaRPr lang="en-US" sz="3900" dirty="0"/>
          </a:p>
        </p:txBody>
      </p:sp>
      <p:sp>
        <p:nvSpPr>
          <p:cNvPr id="3" name="TextBox 2">
            <a:extLst>
              <a:ext uri="{FF2B5EF4-FFF2-40B4-BE49-F238E27FC236}">
                <a16:creationId xmlns:a16="http://schemas.microsoft.com/office/drawing/2014/main" id="{8D55BCEB-8A42-EC2D-9C07-FE2BE6FABE30}"/>
              </a:ext>
            </a:extLst>
          </p:cNvPr>
          <p:cNvSpPr txBox="1"/>
          <p:nvPr/>
        </p:nvSpPr>
        <p:spPr>
          <a:xfrm>
            <a:off x="1547037" y="1301639"/>
            <a:ext cx="11536325" cy="2308324"/>
          </a:xfrm>
          <a:prstGeom prst="rect">
            <a:avLst/>
          </a:prstGeom>
          <a:noFill/>
        </p:spPr>
        <p:txBody>
          <a:bodyPr wrap="square" rtlCol="0">
            <a:spAutoFit/>
          </a:bodyPr>
          <a:lstStyle/>
          <a:p>
            <a:pPr algn="r" rtl="1"/>
            <a:r>
              <a:rPr lang="fr-FR" b="1" dirty="0" err="1"/>
              <a:t>Kuhl</a:t>
            </a:r>
            <a:r>
              <a:rPr lang="fr-FR" b="1" dirty="0"/>
              <a:t> (2000, 2004) – Social </a:t>
            </a:r>
            <a:r>
              <a:rPr lang="fr-FR" b="1" dirty="0" err="1"/>
              <a:t>Gating</a:t>
            </a:r>
            <a:endParaRPr lang="fr-FR" b="1" dirty="0"/>
          </a:p>
          <a:p>
            <a:pPr algn="r" rtl="1"/>
            <a:r>
              <a:rPr lang="ar-DZ" b="1" dirty="0"/>
              <a:t>السياق:</a:t>
            </a:r>
            <a:r>
              <a:rPr lang="ar-DZ" dirty="0"/>
              <a:t> التخصص الفونيمي يعتمد على التفاعل الاجتماعي.</a:t>
            </a:r>
          </a:p>
          <a:p>
            <a:pPr algn="r" rtl="1"/>
            <a:r>
              <a:rPr lang="ar-DZ" b="1" dirty="0"/>
              <a:t>النتائج:</a:t>
            </a:r>
            <a:endParaRPr lang="ar-DZ" dirty="0"/>
          </a:p>
          <a:p>
            <a:pPr algn="r" rtl="1"/>
            <a:r>
              <a:rPr lang="ar-DZ" dirty="0"/>
              <a:t>التعلم يحدث فقط عبر التواصل المباشر وجهاً لوجه.</a:t>
            </a:r>
          </a:p>
          <a:p>
            <a:pPr algn="r" rtl="1"/>
            <a:r>
              <a:rPr lang="ar-DZ" dirty="0"/>
              <a:t>لا يحدث عبر الفيديو أو الصوت.</a:t>
            </a:r>
          </a:p>
          <a:p>
            <a:pPr algn="r" rtl="1"/>
            <a:r>
              <a:rPr lang="ar-DZ" b="1" dirty="0"/>
              <a:t>الدلالة:</a:t>
            </a:r>
            <a:endParaRPr lang="ar-DZ" dirty="0"/>
          </a:p>
          <a:p>
            <a:pPr algn="r" rtl="1"/>
            <a:r>
              <a:rPr lang="ar-DZ" dirty="0"/>
              <a:t>اللغة عملية اجتماعية تعتمد على التفاعل والردود المتبادلة.</a:t>
            </a:r>
          </a:p>
          <a:p>
            <a:pPr algn="r" rtl="1"/>
            <a:endParaRPr lang="fr-FR" dirty="0"/>
          </a:p>
        </p:txBody>
      </p:sp>
      <p:sp>
        <p:nvSpPr>
          <p:cNvPr id="5" name="TextBox 4">
            <a:extLst>
              <a:ext uri="{FF2B5EF4-FFF2-40B4-BE49-F238E27FC236}">
                <a16:creationId xmlns:a16="http://schemas.microsoft.com/office/drawing/2014/main" id="{EFD20553-8D41-F97A-F1E0-330E21784389}"/>
              </a:ext>
            </a:extLst>
          </p:cNvPr>
          <p:cNvSpPr txBox="1"/>
          <p:nvPr/>
        </p:nvSpPr>
        <p:spPr>
          <a:xfrm>
            <a:off x="2684721" y="552272"/>
            <a:ext cx="9420447" cy="584775"/>
          </a:xfrm>
          <a:prstGeom prst="rect">
            <a:avLst/>
          </a:prstGeom>
          <a:noFill/>
        </p:spPr>
        <p:txBody>
          <a:bodyPr wrap="square">
            <a:spAutoFit/>
          </a:bodyPr>
          <a:lstStyle/>
          <a:p>
            <a:pPr algn="ctr"/>
            <a:r>
              <a:rPr lang="ar-DZ" sz="3200" b="1" dirty="0">
                <a:solidFill>
                  <a:srgbClr val="C00000"/>
                </a:solidFill>
              </a:rPr>
              <a:t>اللغة والسياق الاجتماعي</a:t>
            </a:r>
          </a:p>
        </p:txBody>
      </p:sp>
      <p:sp>
        <p:nvSpPr>
          <p:cNvPr id="6" name="TextBox 5">
            <a:extLst>
              <a:ext uri="{FF2B5EF4-FFF2-40B4-BE49-F238E27FC236}">
                <a16:creationId xmlns:a16="http://schemas.microsoft.com/office/drawing/2014/main" id="{885D5878-0B78-FBDF-2EE6-1E9934C2B761}"/>
              </a:ext>
            </a:extLst>
          </p:cNvPr>
          <p:cNvSpPr txBox="1"/>
          <p:nvPr/>
        </p:nvSpPr>
        <p:spPr>
          <a:xfrm>
            <a:off x="505046" y="2855178"/>
            <a:ext cx="4359349" cy="3139321"/>
          </a:xfrm>
          <a:prstGeom prst="rect">
            <a:avLst/>
          </a:prstGeom>
          <a:noFill/>
        </p:spPr>
        <p:txBody>
          <a:bodyPr wrap="square" rtlCol="0">
            <a:spAutoFit/>
          </a:bodyPr>
          <a:lstStyle/>
          <a:p>
            <a:pPr marL="285750" indent="-285750" algn="r" rtl="1">
              <a:buFont typeface="Arial" panose="020B0604020202020204" pitchFamily="34" charset="0"/>
              <a:buChar char="•"/>
            </a:pPr>
            <a:r>
              <a:rPr lang="ar-DZ" b="1" dirty="0"/>
              <a:t>تأثير السياق الاجتماعي الاقتصادي</a:t>
            </a:r>
          </a:p>
          <a:p>
            <a:pPr marL="285750" indent="-285750" algn="r" rtl="1">
              <a:buFont typeface="Arial" panose="020B0604020202020204" pitchFamily="34" charset="0"/>
              <a:buChar char="•"/>
            </a:pPr>
            <a:r>
              <a:rPr lang="ar-DZ" dirty="0"/>
              <a:t>يؤثر على:</a:t>
            </a:r>
          </a:p>
          <a:p>
            <a:pPr marL="742950" lvl="1" indent="-285750" algn="r" rtl="1">
              <a:buFont typeface="Arial" panose="020B0604020202020204" pitchFamily="34" charset="0"/>
              <a:buChar char="•"/>
            </a:pPr>
            <a:r>
              <a:rPr lang="ar-DZ" dirty="0"/>
              <a:t>كمية الكلام الموجه للطفل،</a:t>
            </a:r>
          </a:p>
          <a:p>
            <a:pPr marL="742950" lvl="1" indent="-285750" algn="r" rtl="1">
              <a:buFont typeface="Arial" panose="020B0604020202020204" pitchFamily="34" charset="0"/>
              <a:buChar char="•"/>
            </a:pPr>
            <a:r>
              <a:rPr lang="ar-DZ" dirty="0"/>
              <a:t>تنوع المفردات،</a:t>
            </a:r>
          </a:p>
          <a:p>
            <a:pPr marL="742950" lvl="1" indent="-285750" algn="r" rtl="1">
              <a:buFont typeface="Arial" panose="020B0604020202020204" pitchFamily="34" charset="0"/>
              <a:buChar char="•"/>
            </a:pPr>
            <a:r>
              <a:rPr lang="ar-DZ" dirty="0"/>
              <a:t>وتيرة القراءة،</a:t>
            </a:r>
          </a:p>
          <a:p>
            <a:pPr marL="742950" lvl="1" indent="-285750" algn="r" rtl="1">
              <a:buFont typeface="Arial" panose="020B0604020202020204" pitchFamily="34" charset="0"/>
              <a:buChar char="•"/>
            </a:pPr>
            <a:r>
              <a:rPr lang="ar-DZ" dirty="0"/>
              <a:t>جودة التفاعل اللفظي.</a:t>
            </a:r>
          </a:p>
          <a:p>
            <a:pPr marL="285750" indent="-285750" algn="r" rtl="1">
              <a:buFont typeface="Arial" panose="020B0604020202020204" pitchFamily="34" charset="0"/>
              <a:buChar char="•"/>
            </a:pPr>
            <a:r>
              <a:rPr lang="ar-DZ" dirty="0"/>
              <a:t>يتعلم الطفل عبر:</a:t>
            </a:r>
          </a:p>
          <a:p>
            <a:pPr marL="742950" lvl="1" indent="-285750" algn="r" rtl="1">
              <a:buFont typeface="Arial" panose="020B0604020202020204" pitchFamily="34" charset="0"/>
              <a:buChar char="•"/>
            </a:pPr>
            <a:r>
              <a:rPr lang="ar-DZ" dirty="0"/>
              <a:t>الحوارات الغنية،</a:t>
            </a:r>
          </a:p>
          <a:p>
            <a:pPr marL="742950" lvl="1" indent="-285750" algn="r" rtl="1">
              <a:buFont typeface="Arial" panose="020B0604020202020204" pitchFamily="34" charset="0"/>
              <a:buChar char="•"/>
            </a:pPr>
            <a:r>
              <a:rPr lang="ar-DZ" dirty="0"/>
              <a:t>الاستجابات المناسبة،</a:t>
            </a:r>
          </a:p>
          <a:p>
            <a:pPr marL="742950" lvl="1" indent="-285750" algn="r" rtl="1">
              <a:buFont typeface="Arial" panose="020B0604020202020204" pitchFamily="34" charset="0"/>
              <a:buChar char="•"/>
            </a:pPr>
            <a:r>
              <a:rPr lang="ar-DZ" dirty="0"/>
              <a:t>ألعاب التقليد.</a:t>
            </a:r>
          </a:p>
          <a:p>
            <a:pPr marL="285750" indent="-285750">
              <a:buFont typeface="Arial" panose="020B0604020202020204" pitchFamily="34" charset="0"/>
              <a:buChar char="•"/>
            </a:pPr>
            <a:endParaRPr lang="fr-FR" dirty="0"/>
          </a:p>
        </p:txBody>
      </p:sp>
      <p:sp>
        <p:nvSpPr>
          <p:cNvPr id="9" name="Flowchart: Terminator 8">
            <a:extLst>
              <a:ext uri="{FF2B5EF4-FFF2-40B4-BE49-F238E27FC236}">
                <a16:creationId xmlns:a16="http://schemas.microsoft.com/office/drawing/2014/main" id="{EDB4E4B1-02C8-277D-50F0-FEF28835B2F9}"/>
              </a:ext>
            </a:extLst>
          </p:cNvPr>
          <p:cNvSpPr/>
          <p:nvPr/>
        </p:nvSpPr>
        <p:spPr>
          <a:xfrm>
            <a:off x="691115" y="6139819"/>
            <a:ext cx="13545879" cy="935666"/>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a:extLst>
              <a:ext uri="{FF2B5EF4-FFF2-40B4-BE49-F238E27FC236}">
                <a16:creationId xmlns:a16="http://schemas.microsoft.com/office/drawing/2014/main" id="{E5FB53B0-C98E-B64D-A258-AB835BCE239F}"/>
              </a:ext>
            </a:extLst>
          </p:cNvPr>
          <p:cNvSpPr txBox="1"/>
          <p:nvPr/>
        </p:nvSpPr>
        <p:spPr>
          <a:xfrm>
            <a:off x="1026041" y="6308364"/>
            <a:ext cx="12578316" cy="646331"/>
          </a:xfrm>
          <a:prstGeom prst="rect">
            <a:avLst/>
          </a:prstGeom>
          <a:noFill/>
        </p:spPr>
        <p:txBody>
          <a:bodyPr wrap="square">
            <a:spAutoFit/>
          </a:bodyPr>
          <a:lstStyle/>
          <a:p>
            <a:pPr algn="r" rtl="1"/>
            <a:r>
              <a:rPr lang="ar-DZ" dirty="0"/>
              <a:t>المرونة </a:t>
            </a:r>
            <a:r>
              <a:rPr lang="fr-FR" dirty="0"/>
              <a:t>Résilience</a:t>
            </a:r>
            <a:endParaRPr lang="ar-DZ" dirty="0"/>
          </a:p>
          <a:p>
            <a:pPr algn="r" rtl="1"/>
            <a:r>
              <a:rPr lang="ar-DZ" dirty="0"/>
              <a:t>بعض الرضع يطورون لغة طبيعية رغم نقص المدخلات.يعود ذلك إلى:الاستعدادات الجينية،الفضول العالي،الانتباه الاجتماعي القوي،بيئات معوّضة (الحضانة – الإخوة).</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9C4C0-54B0-4F5D-75E1-5DE97B1B6465}"/>
              </a:ext>
            </a:extLst>
          </p:cNvPr>
          <p:cNvPicPr>
            <a:picLocks noChangeAspect="1"/>
          </p:cNvPicPr>
          <p:nvPr/>
        </p:nvPicPr>
        <p:blipFill>
          <a:blip r:embed="rId2"/>
          <a:stretch>
            <a:fillRect/>
          </a:stretch>
        </p:blipFill>
        <p:spPr>
          <a:xfrm>
            <a:off x="2685970" y="374163"/>
            <a:ext cx="8961897" cy="1896020"/>
          </a:xfrm>
          <a:prstGeom prst="rect">
            <a:avLst/>
          </a:prstGeom>
        </p:spPr>
      </p:pic>
      <p:pic>
        <p:nvPicPr>
          <p:cNvPr id="3" name="Picture 2">
            <a:extLst>
              <a:ext uri="{FF2B5EF4-FFF2-40B4-BE49-F238E27FC236}">
                <a16:creationId xmlns:a16="http://schemas.microsoft.com/office/drawing/2014/main" id="{849CA753-08C3-0043-C3EF-2251AAE9D379}"/>
              </a:ext>
            </a:extLst>
          </p:cNvPr>
          <p:cNvPicPr>
            <a:picLocks noChangeAspect="1"/>
          </p:cNvPicPr>
          <p:nvPr/>
        </p:nvPicPr>
        <p:blipFill>
          <a:blip r:embed="rId3"/>
          <a:stretch>
            <a:fillRect/>
          </a:stretch>
        </p:blipFill>
        <p:spPr>
          <a:xfrm>
            <a:off x="10400527" y="2664441"/>
            <a:ext cx="3566469" cy="3913971"/>
          </a:xfrm>
          <a:prstGeom prst="rect">
            <a:avLst/>
          </a:prstGeom>
        </p:spPr>
      </p:pic>
      <p:sp>
        <p:nvSpPr>
          <p:cNvPr id="5" name="TextBox 4">
            <a:extLst>
              <a:ext uri="{FF2B5EF4-FFF2-40B4-BE49-F238E27FC236}">
                <a16:creationId xmlns:a16="http://schemas.microsoft.com/office/drawing/2014/main" id="{80C0320B-57C5-9C00-745B-6D266DDE0AD7}"/>
              </a:ext>
            </a:extLst>
          </p:cNvPr>
          <p:cNvSpPr txBox="1"/>
          <p:nvPr/>
        </p:nvSpPr>
        <p:spPr>
          <a:xfrm>
            <a:off x="1248032" y="2887016"/>
            <a:ext cx="7846541" cy="923330"/>
          </a:xfrm>
          <a:prstGeom prst="rect">
            <a:avLst/>
          </a:prstGeom>
          <a:noFill/>
        </p:spPr>
        <p:txBody>
          <a:bodyPr wrap="square">
            <a:spAutoFit/>
          </a:bodyPr>
          <a:lstStyle/>
          <a:p>
            <a:pPr marL="285750" indent="-285750" algn="r" rtl="1">
              <a:buFont typeface="Arial" panose="020B0604020202020204" pitchFamily="34" charset="0"/>
              <a:buChar char="•"/>
            </a:pPr>
            <a:r>
              <a:rPr lang="ar-DZ" dirty="0"/>
              <a:t>تفاعل بين المدخل (الجيني) والسياق (الطبقة الاجتماعية والاقتصادية). ولكن بعض الأطفال الذين يعانون من نقص في المدخل، ولهم سمات وراثية جيدة، يستطيعون تعويض الآثار السلبية للبيئة (المرونة</a:t>
            </a:r>
          </a:p>
        </p:txBody>
      </p:sp>
    </p:spTree>
    <p:extLst>
      <p:ext uri="{BB962C8B-B14F-4D97-AF65-F5344CB8AC3E}">
        <p14:creationId xmlns:p14="http://schemas.microsoft.com/office/powerpoint/2010/main" val="162155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A5EC52-C420-F902-D6BE-657513E1E3BF}"/>
              </a:ext>
            </a:extLst>
          </p:cNvPr>
          <p:cNvPicPr>
            <a:picLocks noChangeAspect="1"/>
          </p:cNvPicPr>
          <p:nvPr/>
        </p:nvPicPr>
        <p:blipFill>
          <a:blip r:embed="rId2"/>
          <a:stretch>
            <a:fillRect/>
          </a:stretch>
        </p:blipFill>
        <p:spPr>
          <a:xfrm>
            <a:off x="2186118" y="197708"/>
            <a:ext cx="10431160" cy="2277877"/>
          </a:xfrm>
          <a:prstGeom prst="rect">
            <a:avLst/>
          </a:prstGeom>
        </p:spPr>
      </p:pic>
      <p:sp>
        <p:nvSpPr>
          <p:cNvPr id="6" name="TextBox 5">
            <a:extLst>
              <a:ext uri="{FF2B5EF4-FFF2-40B4-BE49-F238E27FC236}">
                <a16:creationId xmlns:a16="http://schemas.microsoft.com/office/drawing/2014/main" id="{55C1B062-2FF1-9523-8E12-89E8979A9885}"/>
              </a:ext>
            </a:extLst>
          </p:cNvPr>
          <p:cNvSpPr txBox="1"/>
          <p:nvPr/>
        </p:nvSpPr>
        <p:spPr>
          <a:xfrm>
            <a:off x="3534032" y="766804"/>
            <a:ext cx="8031891" cy="523220"/>
          </a:xfrm>
          <a:prstGeom prst="rect">
            <a:avLst/>
          </a:prstGeom>
          <a:noFill/>
        </p:spPr>
        <p:txBody>
          <a:bodyPr wrap="square">
            <a:spAutoFit/>
          </a:bodyPr>
          <a:lstStyle/>
          <a:p>
            <a:pPr algn="ctr"/>
            <a:r>
              <a:rPr lang="ar-DZ" altLang="fr-FR" sz="2800" b="1" dirty="0"/>
              <a:t>بعض الخصائص لمعالجة المعلومة السمعية عند الطفل المتوحد </a:t>
            </a:r>
            <a:endParaRPr lang="fr-FR" sz="2800" dirty="0"/>
          </a:p>
        </p:txBody>
      </p:sp>
      <p:pic>
        <p:nvPicPr>
          <p:cNvPr id="7" name="Picture 6">
            <a:extLst>
              <a:ext uri="{FF2B5EF4-FFF2-40B4-BE49-F238E27FC236}">
                <a16:creationId xmlns:a16="http://schemas.microsoft.com/office/drawing/2014/main" id="{607B2BB2-FF8A-2C69-A398-1F669D90132E}"/>
              </a:ext>
            </a:extLst>
          </p:cNvPr>
          <p:cNvPicPr>
            <a:picLocks noChangeAspect="1"/>
          </p:cNvPicPr>
          <p:nvPr/>
        </p:nvPicPr>
        <p:blipFill>
          <a:blip r:embed="rId3"/>
          <a:stretch>
            <a:fillRect/>
          </a:stretch>
        </p:blipFill>
        <p:spPr>
          <a:xfrm>
            <a:off x="9430865" y="2881714"/>
            <a:ext cx="3566469" cy="3913971"/>
          </a:xfrm>
          <a:prstGeom prst="rect">
            <a:avLst/>
          </a:prstGeom>
        </p:spPr>
      </p:pic>
      <p:sp>
        <p:nvSpPr>
          <p:cNvPr id="11" name="TextBox 10">
            <a:extLst>
              <a:ext uri="{FF2B5EF4-FFF2-40B4-BE49-F238E27FC236}">
                <a16:creationId xmlns:a16="http://schemas.microsoft.com/office/drawing/2014/main" id="{72262118-923C-EBA5-13DF-858EDBEA2B2E}"/>
              </a:ext>
            </a:extLst>
          </p:cNvPr>
          <p:cNvSpPr txBox="1"/>
          <p:nvPr/>
        </p:nvSpPr>
        <p:spPr>
          <a:xfrm>
            <a:off x="1541936" y="3044681"/>
            <a:ext cx="7315200" cy="2677656"/>
          </a:xfrm>
          <a:prstGeom prst="rect">
            <a:avLst/>
          </a:prstGeom>
          <a:noFill/>
        </p:spPr>
        <p:txBody>
          <a:bodyPr wrap="square">
            <a:spAutoFit/>
          </a:bodyPr>
          <a:lstStyle/>
          <a:p>
            <a:pPr marL="285750" indent="-285750" algn="r" rtl="1">
              <a:buFont typeface="Arial" panose="020B0604020202020204" pitchFamily="34" charset="0"/>
              <a:buChar char="•"/>
            </a:pPr>
            <a:r>
              <a:rPr lang="ar-DZ" sz="2400" b="1" dirty="0"/>
              <a:t>تظهر لدى بعض الأشخاص استجابات سمعية متقلّبة ومتناقضة؛ فقد لا يتفاعل مع أصوات شديدة الارتفاع، بينما يُبدي ردّ فعل مبالغًا فيه تجاه أصوات خفيفة جدًا.</a:t>
            </a:r>
            <a:endParaRPr lang="ar-DZ" sz="2400" dirty="0"/>
          </a:p>
          <a:p>
            <a:pPr marL="285750" indent="-285750" algn="r" rtl="1">
              <a:buFont typeface="Arial" panose="020B0604020202020204" pitchFamily="34" charset="0"/>
              <a:buChar char="•"/>
            </a:pPr>
            <a:r>
              <a:rPr lang="ar-DZ" sz="2400" b="1" dirty="0"/>
              <a:t>قد تجتمع انخفاض الحساسية السمعية وارتفاعها لدى الشخص نفسه في الوقت ذاته.</a:t>
            </a:r>
            <a:endParaRPr lang="ar-DZ" sz="2400" dirty="0"/>
          </a:p>
          <a:p>
            <a:pPr marL="285750" indent="-285750" algn="r" rtl="1">
              <a:buFont typeface="Arial" panose="020B0604020202020204" pitchFamily="34" charset="0"/>
              <a:buChar char="•"/>
            </a:pPr>
            <a:r>
              <a:rPr lang="ar-DZ" sz="2400" b="1" dirty="0"/>
              <a:t>صدور ردود فعل سلبية أو انزعاج تجاه محفزات صوتية لا تكون عادة مُزعجة أو مثيرة للضيق عند الآخرين (ما يُسمّى بالدفاعات السمعية).</a:t>
            </a:r>
            <a:endParaRPr lang="ar-DZ" sz="2400" dirty="0"/>
          </a:p>
        </p:txBody>
      </p:sp>
    </p:spTree>
    <p:extLst>
      <p:ext uri="{BB962C8B-B14F-4D97-AF65-F5344CB8AC3E}">
        <p14:creationId xmlns:p14="http://schemas.microsoft.com/office/powerpoint/2010/main" val="264215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4432761" y="269447"/>
            <a:ext cx="4952167" cy="359092"/>
          </a:xfrm>
          <a:prstGeom prst="rect">
            <a:avLst/>
          </a:prstGeom>
          <a:noFill/>
          <a:ln/>
        </p:spPr>
        <p:txBody>
          <a:bodyPr wrap="none" lIns="0" tIns="0" rIns="0" bIns="0" rtlCol="0" anchor="t"/>
          <a:lstStyle/>
          <a:p>
            <a:pPr marL="0" indent="0" algn="r" rtl="1">
              <a:lnSpc>
                <a:spcPts val="2800"/>
              </a:lnSpc>
              <a:buNone/>
            </a:pPr>
            <a:r>
              <a:rPr lang="en-US" sz="2800" b="1" dirty="0">
                <a:solidFill>
                  <a:srgbClr val="9C5461"/>
                </a:solidFill>
                <a:latin typeface="Arial" panose="020B0604020202020204" pitchFamily="34" charset="0"/>
                <a:ea typeface="DM Sans Semi Bold" pitchFamily="34" charset="-122"/>
                <a:cs typeface="Arial" panose="020B0604020202020204" pitchFamily="34" charset="0"/>
              </a:rPr>
              <a:t>الإحساس مقابل الإدراك: فهم الفروق الدقيقة</a:t>
            </a:r>
            <a:endParaRPr lang="en-US" sz="2800" b="1" dirty="0">
              <a:latin typeface="Arial" panose="020B0604020202020204" pitchFamily="34" charset="0"/>
              <a:cs typeface="Arial" panose="020B0604020202020204" pitchFamily="34" charset="0"/>
            </a:endParaRPr>
          </a:p>
        </p:txBody>
      </p:sp>
      <p:sp>
        <p:nvSpPr>
          <p:cNvPr id="3" name="Text 1"/>
          <p:cNvSpPr/>
          <p:nvPr/>
        </p:nvSpPr>
        <p:spPr>
          <a:xfrm>
            <a:off x="5451158" y="962263"/>
            <a:ext cx="1723906" cy="215503"/>
          </a:xfrm>
          <a:prstGeom prst="rect">
            <a:avLst/>
          </a:prstGeom>
          <a:noFill/>
          <a:ln/>
        </p:spPr>
        <p:txBody>
          <a:bodyPr wrap="none" lIns="0" tIns="0" rIns="0" bIns="0" rtlCol="0" anchor="t"/>
          <a:lstStyle/>
          <a:p>
            <a:pPr marL="0" indent="0" algn="r" rtl="1">
              <a:lnSpc>
                <a:spcPts val="1650"/>
              </a:lnSpc>
              <a:buNone/>
            </a:pPr>
            <a:r>
              <a:rPr lang="en-US" b="1" dirty="0">
                <a:solidFill>
                  <a:srgbClr val="9C5461"/>
                </a:solidFill>
                <a:latin typeface="Arial" panose="020B0604020202020204" pitchFamily="34" charset="0"/>
                <a:ea typeface="DM Sans Semi Bold" pitchFamily="34" charset="-122"/>
                <a:cs typeface="Arial" panose="020B0604020202020204" pitchFamily="34" charset="0"/>
              </a:rPr>
              <a:t>الإحساس</a:t>
            </a:r>
            <a:endParaRPr lang="en-US" b="1" dirty="0">
              <a:latin typeface="Arial" panose="020B0604020202020204" pitchFamily="34" charset="0"/>
              <a:cs typeface="Arial" panose="020B0604020202020204" pitchFamily="34" charset="0"/>
            </a:endParaRPr>
          </a:p>
        </p:txBody>
      </p:sp>
      <p:pic>
        <p:nvPicPr>
          <p:cNvPr id="4" name="Image 0" descr="preencoded.png"/>
          <p:cNvPicPr>
            <a:picLocks noChangeAspect="1"/>
          </p:cNvPicPr>
          <p:nvPr/>
        </p:nvPicPr>
        <p:blipFill>
          <a:blip r:embed="rId3"/>
          <a:stretch>
            <a:fillRect/>
          </a:stretch>
        </p:blipFill>
        <p:spPr>
          <a:xfrm>
            <a:off x="459700" y="1306949"/>
            <a:ext cx="6715363" cy="3635441"/>
          </a:xfrm>
          <a:prstGeom prst="rect">
            <a:avLst/>
          </a:prstGeom>
        </p:spPr>
      </p:pic>
      <p:sp>
        <p:nvSpPr>
          <p:cNvPr id="5" name="Text 2"/>
          <p:cNvSpPr/>
          <p:nvPr/>
        </p:nvSpPr>
        <p:spPr>
          <a:xfrm>
            <a:off x="193482" y="5306780"/>
            <a:ext cx="6715363" cy="183833"/>
          </a:xfrm>
          <a:prstGeom prst="rect">
            <a:avLst/>
          </a:prstGeom>
          <a:noFill/>
          <a:ln/>
        </p:spPr>
        <p:txBody>
          <a:bodyPr wrap="none" lIns="0" tIns="0" rIns="0" bIns="0" rtlCol="0" anchor="t"/>
          <a:lstStyle/>
          <a:p>
            <a:pPr marL="342900" indent="-342900" algn="r" rtl="1">
              <a:lnSpc>
                <a:spcPts val="1400"/>
              </a:lnSpc>
              <a:buSzPct val="100000"/>
              <a:buChar char="•"/>
            </a:pPr>
            <a:r>
              <a:rPr lang="en-US" b="1" dirty="0">
                <a:solidFill>
                  <a:srgbClr val="4A4A4A"/>
                </a:solidFill>
                <a:latin typeface="Arial" panose="020B0604020202020204" pitchFamily="34" charset="0"/>
                <a:ea typeface="DM Sans" pitchFamily="34" charset="-122"/>
                <a:cs typeface="Arial" panose="020B0604020202020204" pitchFamily="34" charset="0"/>
              </a:rPr>
              <a:t>عملية فسيولوجية، </a:t>
            </a:r>
            <a:r>
              <a:rPr lang="en-US" b="1" dirty="0" err="1">
                <a:solidFill>
                  <a:srgbClr val="4A4A4A"/>
                </a:solidFill>
                <a:latin typeface="Arial" panose="020B0604020202020204" pitchFamily="34" charset="0"/>
                <a:ea typeface="DM Sans" pitchFamily="34" charset="-122"/>
                <a:cs typeface="Arial" panose="020B0604020202020204" pitchFamily="34" charset="0"/>
              </a:rPr>
              <a:t>تلقائية</a:t>
            </a:r>
            <a:endParaRPr lang="en-US" b="1" dirty="0">
              <a:solidFill>
                <a:srgbClr val="4A4A4A"/>
              </a:solidFill>
              <a:latin typeface="Arial" panose="020B0604020202020204" pitchFamily="34" charset="0"/>
              <a:ea typeface="DM Sans" pitchFamily="34" charset="-122"/>
              <a:cs typeface="Arial" panose="020B0604020202020204" pitchFamily="34" charset="0"/>
            </a:endParaRPr>
          </a:p>
          <a:p>
            <a:r>
              <a:rPr lang="ar-DZ" dirty="0">
                <a:latin typeface="Arial" panose="020B0604020202020204" pitchFamily="34" charset="0"/>
                <a:cs typeface="Arial" panose="020B0604020202020204" pitchFamily="34" charset="0"/>
              </a:rPr>
              <a:t>.</a:t>
            </a:r>
          </a:p>
        </p:txBody>
      </p:sp>
      <p:sp>
        <p:nvSpPr>
          <p:cNvPr id="6" name="Text 3"/>
          <p:cNvSpPr/>
          <p:nvPr/>
        </p:nvSpPr>
        <p:spPr>
          <a:xfrm>
            <a:off x="193482" y="5671170"/>
            <a:ext cx="6715363" cy="183833"/>
          </a:xfrm>
          <a:prstGeom prst="rect">
            <a:avLst/>
          </a:prstGeom>
          <a:noFill/>
          <a:ln/>
        </p:spPr>
        <p:txBody>
          <a:bodyPr wrap="none" lIns="0" tIns="0" rIns="0" bIns="0" rtlCol="0" anchor="t"/>
          <a:lstStyle/>
          <a:p>
            <a:pPr marL="342900" indent="-342900" algn="r" rtl="1">
              <a:lnSpc>
                <a:spcPts val="1400"/>
              </a:lnSpc>
              <a:buSzPct val="100000"/>
              <a:buChar char="•"/>
            </a:pPr>
            <a:r>
              <a:rPr lang="en-US" dirty="0">
                <a:solidFill>
                  <a:srgbClr val="4A4A4A"/>
                </a:solidFill>
                <a:latin typeface="Arial" panose="020B0604020202020204" pitchFamily="34" charset="0"/>
                <a:ea typeface="DM Sans" pitchFamily="34" charset="-122"/>
                <a:cs typeface="Arial" panose="020B0604020202020204" pitchFamily="34" charset="0"/>
              </a:rPr>
              <a:t>تنشيط مستقبل </a:t>
            </a:r>
            <a:r>
              <a:rPr lang="en-US" dirty="0" err="1">
                <a:solidFill>
                  <a:srgbClr val="4A4A4A"/>
                </a:solidFill>
                <a:latin typeface="Arial" panose="020B0604020202020204" pitchFamily="34" charset="0"/>
                <a:ea typeface="DM Sans" pitchFamily="34" charset="-122"/>
                <a:cs typeface="Arial" panose="020B0604020202020204" pitchFamily="34" charset="0"/>
              </a:rPr>
              <a:t>حسي</a:t>
            </a:r>
            <a:r>
              <a:rPr lang="en-US" dirty="0">
                <a:solidFill>
                  <a:srgbClr val="4A4A4A"/>
                </a:solidFill>
                <a:latin typeface="Arial" panose="020B0604020202020204" pitchFamily="34" charset="0"/>
                <a:ea typeface="DM Sans" pitchFamily="34" charset="-122"/>
                <a:cs typeface="Arial" panose="020B0604020202020204" pitchFamily="34" charset="0"/>
              </a:rPr>
              <a:t> </a:t>
            </a:r>
            <a:r>
              <a:rPr lang="en-US" dirty="0" err="1">
                <a:solidFill>
                  <a:srgbClr val="4A4A4A"/>
                </a:solidFill>
                <a:latin typeface="Arial" panose="020B0604020202020204" pitchFamily="34" charset="0"/>
                <a:ea typeface="DM Sans" pitchFamily="34" charset="-122"/>
                <a:cs typeface="Arial" panose="020B0604020202020204" pitchFamily="34" charset="0"/>
              </a:rPr>
              <a:t>مخروط</a:t>
            </a:r>
            <a:r>
              <a:rPr lang="en-US" dirty="0">
                <a:solidFill>
                  <a:srgbClr val="4A4A4A"/>
                </a:solidFill>
                <a:latin typeface="Arial" panose="020B0604020202020204" pitchFamily="34" charset="0"/>
                <a:ea typeface="DM Sans" pitchFamily="34" charset="-122"/>
                <a:cs typeface="Arial" panose="020B0604020202020204" pitchFamily="34" charset="0"/>
              </a:rPr>
              <a:t>، خلية شعرية، مستقبل </a:t>
            </a:r>
            <a:r>
              <a:rPr lang="en-US" dirty="0" err="1">
                <a:solidFill>
                  <a:srgbClr val="4A4A4A"/>
                </a:solidFill>
                <a:latin typeface="Arial" panose="020B0604020202020204" pitchFamily="34" charset="0"/>
                <a:ea typeface="DM Sans" pitchFamily="34" charset="-122"/>
                <a:cs typeface="Arial" panose="020B0604020202020204" pitchFamily="34" charset="0"/>
              </a:rPr>
              <a:t>لمسي</a:t>
            </a:r>
            <a:r>
              <a:rPr lang="en-US" dirty="0">
                <a:solidFill>
                  <a:srgbClr val="4A4A4A"/>
                </a:solidFill>
                <a:latin typeface="Arial" panose="020B0604020202020204" pitchFamily="34" charset="0"/>
                <a:ea typeface="DM Sans" pitchFamily="34" charset="-122"/>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7" name="Text 4"/>
          <p:cNvSpPr/>
          <p:nvPr/>
        </p:nvSpPr>
        <p:spPr>
          <a:xfrm>
            <a:off x="193481" y="6061434"/>
            <a:ext cx="6715363" cy="183833"/>
          </a:xfrm>
          <a:prstGeom prst="rect">
            <a:avLst/>
          </a:prstGeom>
          <a:noFill/>
          <a:ln/>
        </p:spPr>
        <p:txBody>
          <a:bodyPr wrap="none" lIns="0" tIns="0" rIns="0" bIns="0" rtlCol="0" anchor="t"/>
          <a:lstStyle/>
          <a:p>
            <a:pPr marL="342900" indent="-342900" algn="r" rtl="1">
              <a:lnSpc>
                <a:spcPts val="1400"/>
              </a:lnSpc>
              <a:buSzPct val="100000"/>
              <a:buChar char="•"/>
            </a:pPr>
            <a:r>
              <a:rPr lang="en-US" dirty="0">
                <a:solidFill>
                  <a:srgbClr val="4A4A4A"/>
                </a:solidFill>
                <a:latin typeface="Arial" panose="020B0604020202020204" pitchFamily="34" charset="0"/>
                <a:ea typeface="DM Sans" pitchFamily="34" charset="-122"/>
                <a:cs typeface="Arial" panose="020B0604020202020204" pitchFamily="34" charset="0"/>
              </a:rPr>
              <a:t>تحويل الإشارات الفيزيائية إلى إشارات عصبية.</a:t>
            </a:r>
            <a:endParaRPr lang="en-US" dirty="0">
              <a:latin typeface="Arial" panose="020B0604020202020204" pitchFamily="34" charset="0"/>
              <a:cs typeface="Arial" panose="020B0604020202020204" pitchFamily="34" charset="0"/>
            </a:endParaRPr>
          </a:p>
        </p:txBody>
      </p:sp>
      <p:sp>
        <p:nvSpPr>
          <p:cNvPr id="8" name="Text 5"/>
          <p:cNvSpPr/>
          <p:nvPr/>
        </p:nvSpPr>
        <p:spPr>
          <a:xfrm>
            <a:off x="193482" y="6502502"/>
            <a:ext cx="6715363" cy="183833"/>
          </a:xfrm>
          <a:prstGeom prst="rect">
            <a:avLst/>
          </a:prstGeom>
          <a:noFill/>
          <a:ln/>
        </p:spPr>
        <p:txBody>
          <a:bodyPr wrap="none" lIns="0" tIns="0" rIns="0" bIns="0" rtlCol="0" anchor="t"/>
          <a:lstStyle/>
          <a:p>
            <a:pPr marL="342900" indent="-342900" algn="r" rtl="1">
              <a:lnSpc>
                <a:spcPts val="1400"/>
              </a:lnSpc>
              <a:buSzPct val="100000"/>
              <a:buChar char="•"/>
            </a:pPr>
            <a:r>
              <a:rPr lang="en-US" dirty="0">
                <a:solidFill>
                  <a:srgbClr val="4A4A4A"/>
                </a:solidFill>
                <a:latin typeface="Arial" panose="020B0604020202020204" pitchFamily="34" charset="0"/>
                <a:ea typeface="DM Sans" pitchFamily="34" charset="-122"/>
                <a:cs typeface="Arial" panose="020B0604020202020204" pitchFamily="34" charset="0"/>
              </a:rPr>
              <a:t>معلومات "خام" وغير معالجة بعد.</a:t>
            </a:r>
            <a:endParaRPr lang="en-US" dirty="0">
              <a:latin typeface="Arial" panose="020B0604020202020204" pitchFamily="34" charset="0"/>
              <a:cs typeface="Arial" panose="020B0604020202020204" pitchFamily="34" charset="0"/>
            </a:endParaRPr>
          </a:p>
        </p:txBody>
      </p:sp>
      <p:sp>
        <p:nvSpPr>
          <p:cNvPr id="9" name="Text 6"/>
          <p:cNvSpPr/>
          <p:nvPr/>
        </p:nvSpPr>
        <p:spPr>
          <a:xfrm>
            <a:off x="193482" y="6886084"/>
            <a:ext cx="6715363" cy="367665"/>
          </a:xfrm>
          <a:prstGeom prst="rect">
            <a:avLst/>
          </a:prstGeom>
          <a:noFill/>
          <a:ln/>
        </p:spPr>
        <p:txBody>
          <a:bodyPr wrap="square" lIns="0" tIns="0" rIns="0" bIns="0" rtlCol="0" anchor="t"/>
          <a:lstStyle/>
          <a:p>
            <a:pPr marL="0" indent="0" algn="r" rtl="1">
              <a:lnSpc>
                <a:spcPct val="150000"/>
              </a:lnSpc>
              <a:buNone/>
            </a:pPr>
            <a:r>
              <a:rPr lang="en-US" dirty="0">
                <a:solidFill>
                  <a:srgbClr val="4A4A4A"/>
                </a:solidFill>
                <a:latin typeface="Arial" panose="020B0604020202020204" pitchFamily="34" charset="0"/>
                <a:ea typeface="DM Sans" pitchFamily="34" charset="-122"/>
                <a:cs typeface="Arial" panose="020B0604020202020204" pitchFamily="34" charset="0"/>
              </a:rPr>
              <a:t>الإحساس هو الخطوة الأولى في استقبال المعلومات من العالم الخارجي، حيث تقوم الأعضاء الحسية بالتقاط المحفزات وتحويلها إلى نبضات عصبية يمكن للدماغ معالجتها. هذه العملية تحدث بشكل لا إرادي وسريع، وتشكل الأساس لجميع تجاربنا الحسية.</a:t>
            </a:r>
            <a:endParaRPr lang="en-US" dirty="0">
              <a:latin typeface="Arial" panose="020B0604020202020204" pitchFamily="34" charset="0"/>
              <a:cs typeface="Arial" panose="020B0604020202020204" pitchFamily="34" charset="0"/>
            </a:endParaRPr>
          </a:p>
        </p:txBody>
      </p:sp>
      <p:sp>
        <p:nvSpPr>
          <p:cNvPr id="10" name="Text 7"/>
          <p:cNvSpPr/>
          <p:nvPr/>
        </p:nvSpPr>
        <p:spPr>
          <a:xfrm>
            <a:off x="12454414" y="962263"/>
            <a:ext cx="1723906" cy="215503"/>
          </a:xfrm>
          <a:prstGeom prst="rect">
            <a:avLst/>
          </a:prstGeom>
          <a:noFill/>
          <a:ln/>
        </p:spPr>
        <p:txBody>
          <a:bodyPr wrap="none" lIns="0" tIns="0" rIns="0" bIns="0" rtlCol="0" anchor="t"/>
          <a:lstStyle/>
          <a:p>
            <a:pPr marL="0" indent="0" algn="r" rtl="1">
              <a:lnSpc>
                <a:spcPts val="1650"/>
              </a:lnSpc>
              <a:buNone/>
            </a:pPr>
            <a:r>
              <a:rPr lang="en-US" b="1" dirty="0">
                <a:solidFill>
                  <a:srgbClr val="9C5461"/>
                </a:solidFill>
                <a:latin typeface="Arial" panose="020B0604020202020204" pitchFamily="34" charset="0"/>
                <a:ea typeface="DM Sans Semi Bold" pitchFamily="34" charset="-122"/>
                <a:cs typeface="Arial" panose="020B0604020202020204" pitchFamily="34" charset="0"/>
              </a:rPr>
              <a:t>الإدراك</a:t>
            </a:r>
            <a:endParaRPr lang="en-US" b="1" dirty="0">
              <a:latin typeface="Arial" panose="020B0604020202020204" pitchFamily="34" charset="0"/>
              <a:cs typeface="Arial" panose="020B0604020202020204" pitchFamily="34" charset="0"/>
            </a:endParaRPr>
          </a:p>
        </p:txBody>
      </p:sp>
      <p:pic>
        <p:nvPicPr>
          <p:cNvPr id="11" name="Image 1" descr="preencoded.png"/>
          <p:cNvPicPr>
            <a:picLocks noChangeAspect="1"/>
          </p:cNvPicPr>
          <p:nvPr/>
        </p:nvPicPr>
        <p:blipFill>
          <a:blip r:embed="rId4"/>
          <a:stretch>
            <a:fillRect/>
          </a:stretch>
        </p:blipFill>
        <p:spPr>
          <a:xfrm>
            <a:off x="7445803" y="1347460"/>
            <a:ext cx="6715363" cy="3554418"/>
          </a:xfrm>
          <a:prstGeom prst="rect">
            <a:avLst/>
          </a:prstGeom>
        </p:spPr>
      </p:pic>
      <p:sp>
        <p:nvSpPr>
          <p:cNvPr id="12" name="Text 8"/>
          <p:cNvSpPr/>
          <p:nvPr/>
        </p:nvSpPr>
        <p:spPr>
          <a:xfrm>
            <a:off x="7455337" y="5225331"/>
            <a:ext cx="6715363" cy="183833"/>
          </a:xfrm>
          <a:prstGeom prst="rect">
            <a:avLst/>
          </a:prstGeom>
          <a:noFill/>
          <a:ln/>
        </p:spPr>
        <p:txBody>
          <a:bodyPr wrap="none" lIns="0" tIns="0" rIns="0" bIns="0" rtlCol="0" anchor="t"/>
          <a:lstStyle/>
          <a:p>
            <a:pPr marL="342900" indent="-342900" algn="r" rtl="1">
              <a:lnSpc>
                <a:spcPts val="1400"/>
              </a:lnSpc>
              <a:buSzPct val="100000"/>
              <a:buChar char="•"/>
            </a:pPr>
            <a:r>
              <a:rPr lang="en-US" b="1" dirty="0">
                <a:solidFill>
                  <a:srgbClr val="4A4A4A"/>
                </a:solidFill>
                <a:latin typeface="Arial" panose="020B0604020202020204" pitchFamily="34" charset="0"/>
                <a:ea typeface="DM Sans" pitchFamily="34" charset="-122"/>
                <a:cs typeface="Arial" panose="020B0604020202020204" pitchFamily="34" charset="0"/>
              </a:rPr>
              <a:t>عملية معرفية، نشطة.</a:t>
            </a:r>
            <a:endParaRPr lang="en-US" b="1" dirty="0">
              <a:latin typeface="Arial" panose="020B0604020202020204" pitchFamily="34" charset="0"/>
              <a:cs typeface="Arial" panose="020B0604020202020204" pitchFamily="34" charset="0"/>
            </a:endParaRPr>
          </a:p>
        </p:txBody>
      </p:sp>
      <p:sp>
        <p:nvSpPr>
          <p:cNvPr id="13" name="Text 9"/>
          <p:cNvSpPr/>
          <p:nvPr/>
        </p:nvSpPr>
        <p:spPr>
          <a:xfrm>
            <a:off x="7445807" y="5579253"/>
            <a:ext cx="6715363" cy="183833"/>
          </a:xfrm>
          <a:prstGeom prst="rect">
            <a:avLst/>
          </a:prstGeom>
          <a:noFill/>
          <a:ln/>
        </p:spPr>
        <p:txBody>
          <a:bodyPr wrap="none" lIns="0" tIns="0" rIns="0" bIns="0" rtlCol="0" anchor="t"/>
          <a:lstStyle/>
          <a:p>
            <a:pPr marL="342900" indent="-342900" algn="r" rtl="1">
              <a:lnSpc>
                <a:spcPts val="1400"/>
              </a:lnSpc>
              <a:buSzPct val="100000"/>
              <a:buChar char="•"/>
            </a:pPr>
            <a:r>
              <a:rPr lang="en-US" dirty="0">
                <a:solidFill>
                  <a:srgbClr val="4A4A4A"/>
                </a:solidFill>
                <a:latin typeface="Arial" panose="020B0604020202020204" pitchFamily="34" charset="0"/>
                <a:ea typeface="DM Sans" pitchFamily="34" charset="-122"/>
                <a:cs typeface="Arial" panose="020B0604020202020204" pitchFamily="34" charset="0"/>
              </a:rPr>
              <a:t>تنظيم، اختيار، تفسير الأحاسيس.</a:t>
            </a:r>
            <a:endParaRPr lang="en-US" dirty="0">
              <a:latin typeface="Arial" panose="020B0604020202020204" pitchFamily="34" charset="0"/>
              <a:cs typeface="Arial" panose="020B0604020202020204" pitchFamily="34" charset="0"/>
            </a:endParaRPr>
          </a:p>
        </p:txBody>
      </p:sp>
      <p:sp>
        <p:nvSpPr>
          <p:cNvPr id="14" name="Text 10"/>
          <p:cNvSpPr/>
          <p:nvPr/>
        </p:nvSpPr>
        <p:spPr>
          <a:xfrm>
            <a:off x="7445806" y="5962515"/>
            <a:ext cx="6715363" cy="183833"/>
          </a:xfrm>
          <a:prstGeom prst="rect">
            <a:avLst/>
          </a:prstGeom>
          <a:noFill/>
          <a:ln/>
        </p:spPr>
        <p:txBody>
          <a:bodyPr wrap="none" lIns="0" tIns="0" rIns="0" bIns="0" rtlCol="0" anchor="t"/>
          <a:lstStyle/>
          <a:p>
            <a:pPr marL="342900" indent="-342900" algn="r" rtl="1">
              <a:lnSpc>
                <a:spcPts val="1400"/>
              </a:lnSpc>
              <a:buSzPct val="100000"/>
              <a:buChar char="•"/>
            </a:pPr>
            <a:r>
              <a:rPr lang="en-US" dirty="0">
                <a:solidFill>
                  <a:srgbClr val="4A4A4A"/>
                </a:solidFill>
                <a:latin typeface="Arial" panose="020B0604020202020204" pitchFamily="34" charset="0"/>
                <a:ea typeface="DM Sans" pitchFamily="34" charset="-122"/>
                <a:cs typeface="Arial" panose="020B0604020202020204" pitchFamily="34" charset="0"/>
              </a:rPr>
              <a:t>يسمح بإعطاء المعنى، التعرف، التوقع.</a:t>
            </a:r>
            <a:endParaRPr lang="en-US" dirty="0">
              <a:latin typeface="Arial" panose="020B0604020202020204" pitchFamily="34" charset="0"/>
              <a:cs typeface="Arial" panose="020B0604020202020204" pitchFamily="34" charset="0"/>
            </a:endParaRPr>
          </a:p>
        </p:txBody>
      </p:sp>
      <p:sp>
        <p:nvSpPr>
          <p:cNvPr id="15" name="Text 11"/>
          <p:cNvSpPr/>
          <p:nvPr/>
        </p:nvSpPr>
        <p:spPr>
          <a:xfrm>
            <a:off x="7445805" y="6318669"/>
            <a:ext cx="6715363" cy="183833"/>
          </a:xfrm>
          <a:prstGeom prst="rect">
            <a:avLst/>
          </a:prstGeom>
          <a:noFill/>
          <a:ln/>
        </p:spPr>
        <p:txBody>
          <a:bodyPr wrap="none" lIns="0" tIns="0" rIns="0" bIns="0" rtlCol="0" anchor="t"/>
          <a:lstStyle/>
          <a:p>
            <a:pPr marL="342900" indent="-342900" algn="r" rtl="1">
              <a:lnSpc>
                <a:spcPts val="1400"/>
              </a:lnSpc>
              <a:buSzPct val="100000"/>
              <a:buChar char="•"/>
            </a:pPr>
            <a:r>
              <a:rPr lang="en-US" dirty="0">
                <a:solidFill>
                  <a:srgbClr val="4A4A4A"/>
                </a:solidFill>
                <a:latin typeface="Arial" panose="020B0604020202020204" pitchFamily="34" charset="0"/>
                <a:ea typeface="DM Sans" pitchFamily="34" charset="-122"/>
                <a:cs typeface="Arial" panose="020B0604020202020204" pitchFamily="34" charset="0"/>
              </a:rPr>
              <a:t>بناء يتأثر بالخبرة والذاكرة والسياق.</a:t>
            </a:r>
            <a:endParaRPr lang="en-US" dirty="0">
              <a:latin typeface="Arial" panose="020B0604020202020204" pitchFamily="34" charset="0"/>
              <a:cs typeface="Arial" panose="020B0604020202020204" pitchFamily="34" charset="0"/>
            </a:endParaRPr>
          </a:p>
        </p:txBody>
      </p:sp>
      <p:sp>
        <p:nvSpPr>
          <p:cNvPr id="16" name="Text 12"/>
          <p:cNvSpPr/>
          <p:nvPr/>
        </p:nvSpPr>
        <p:spPr>
          <a:xfrm>
            <a:off x="7445804" y="6671041"/>
            <a:ext cx="6715363" cy="367665"/>
          </a:xfrm>
          <a:prstGeom prst="rect">
            <a:avLst/>
          </a:prstGeom>
          <a:noFill/>
          <a:ln/>
        </p:spPr>
        <p:txBody>
          <a:bodyPr wrap="square" lIns="0" tIns="0" rIns="0" bIns="0" rtlCol="0" anchor="t"/>
          <a:lstStyle/>
          <a:p>
            <a:pPr marL="0" indent="0" algn="r" rtl="1">
              <a:lnSpc>
                <a:spcPct val="150000"/>
              </a:lnSpc>
              <a:buNone/>
            </a:pPr>
            <a:r>
              <a:rPr lang="en-US" dirty="0">
                <a:solidFill>
                  <a:srgbClr val="4A4A4A"/>
                </a:solidFill>
                <a:latin typeface="Arial" panose="020B0604020202020204" pitchFamily="34" charset="0"/>
                <a:ea typeface="DM Sans" pitchFamily="34" charset="-122"/>
                <a:cs typeface="Arial" panose="020B0604020202020204" pitchFamily="34" charset="0"/>
              </a:rPr>
              <a:t>الإدراك هو العملية التي من خلالها نفسر ونفهم الأحاسيس. إنه يتضمن استخدام المعرفة السابقة والذاكرة والتوقعات لإعطاء معنى للمعلومات الحسية. هذه العملية نشطة وتتطلب مشاركة الدماغ، مما يسمح لنا بالتعرف على الأشياء والأصوات والروائح، وتوقع ما سيحدث بعد ذلك.</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823234" y="789742"/>
            <a:ext cx="7013377" cy="620078"/>
          </a:xfrm>
          <a:prstGeom prst="rect">
            <a:avLst/>
          </a:prstGeom>
          <a:noFill/>
          <a:ln/>
        </p:spPr>
        <p:txBody>
          <a:bodyPr wrap="none" lIns="0" tIns="0" rIns="0" bIns="0" rtlCol="0" anchor="t"/>
          <a:lstStyle/>
          <a:p>
            <a:pPr marL="0" indent="0" algn="r" rtl="1">
              <a:lnSpc>
                <a:spcPts val="4850"/>
              </a:lnSpc>
              <a:buNone/>
            </a:pPr>
            <a:r>
              <a:rPr lang="en-US" sz="4000" b="1" dirty="0">
                <a:solidFill>
                  <a:srgbClr val="9C5461"/>
                </a:solidFill>
                <a:latin typeface="Arial" panose="020B0604020202020204" pitchFamily="34" charset="0"/>
                <a:ea typeface="DM Sans Semi Bold" pitchFamily="34" charset="-122"/>
                <a:cs typeface="Arial" panose="020B0604020202020204" pitchFamily="34" charset="0"/>
              </a:rPr>
              <a:t>ثلاثة مستويات من المعالجة الإدراكية</a:t>
            </a:r>
            <a:endParaRPr lang="en-US" sz="4000" b="1" dirty="0">
              <a:latin typeface="Arial" panose="020B0604020202020204" pitchFamily="34" charset="0"/>
              <a:cs typeface="Arial" panose="020B0604020202020204" pitchFamily="34" charset="0"/>
            </a:endParaRPr>
          </a:p>
        </p:txBody>
      </p:sp>
      <p:sp>
        <p:nvSpPr>
          <p:cNvPr id="4" name="Shape 1"/>
          <p:cNvSpPr/>
          <p:nvPr/>
        </p:nvSpPr>
        <p:spPr>
          <a:xfrm>
            <a:off x="13439775" y="2005132"/>
            <a:ext cx="198358" cy="1480780"/>
          </a:xfrm>
          <a:prstGeom prst="roundRect">
            <a:avLst>
              <a:gd name="adj" fmla="val 90053"/>
            </a:avLst>
          </a:prstGeom>
          <a:solidFill>
            <a:srgbClr val="FFCCD1"/>
          </a:solidFill>
          <a:ln w="7620">
            <a:solidFill>
              <a:srgbClr val="E5B2B7"/>
            </a:solidFill>
            <a:prstDash val="solid"/>
          </a:ln>
          <a:effectLst>
            <a:outerShdw dist="17780" dir="2700000" algn="bl" rotWithShape="0">
              <a:srgbClr val="E5B2B7">
                <a:alpha val="100000"/>
              </a:srgbClr>
            </a:outerShdw>
          </a:effectLst>
        </p:spPr>
      </p:sp>
      <p:sp>
        <p:nvSpPr>
          <p:cNvPr id="5" name="Shape 2"/>
          <p:cNvSpPr/>
          <p:nvPr/>
        </p:nvSpPr>
        <p:spPr>
          <a:xfrm>
            <a:off x="13241298" y="1874877"/>
            <a:ext cx="595313" cy="595313"/>
          </a:xfrm>
          <a:prstGeom prst="roundRect">
            <a:avLst>
              <a:gd name="adj" fmla="val 76800"/>
            </a:avLst>
          </a:prstGeom>
          <a:solidFill>
            <a:srgbClr val="FFCCD1"/>
          </a:solidFill>
          <a:ln w="7620">
            <a:solidFill>
              <a:srgbClr val="E5B2B7"/>
            </a:solidFill>
            <a:prstDash val="solid"/>
          </a:ln>
          <a:effectLst>
            <a:outerShdw dist="17780" dir="2700000" algn="bl" rotWithShape="0">
              <a:srgbClr val="E5B2B7">
                <a:alpha val="100000"/>
              </a:srgbClr>
            </a:outerShdw>
          </a:effectLst>
        </p:spPr>
      </p:sp>
      <p:pic>
        <p:nvPicPr>
          <p:cNvPr id="6"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90126" y="2023705"/>
            <a:ext cx="297656" cy="297656"/>
          </a:xfrm>
          <a:prstGeom prst="rect">
            <a:avLst/>
          </a:prstGeom>
        </p:spPr>
      </p:pic>
      <p:sp>
        <p:nvSpPr>
          <p:cNvPr id="7" name="Text 3"/>
          <p:cNvSpPr/>
          <p:nvPr/>
        </p:nvSpPr>
        <p:spPr>
          <a:xfrm>
            <a:off x="10562034" y="1905833"/>
            <a:ext cx="2480905" cy="310158"/>
          </a:xfrm>
          <a:prstGeom prst="rect">
            <a:avLst/>
          </a:prstGeom>
          <a:noFill/>
          <a:ln/>
        </p:spPr>
        <p:txBody>
          <a:bodyPr wrap="none" lIns="0" tIns="0" rIns="0" bIns="0" rtlCol="0" anchor="t"/>
          <a:lstStyle/>
          <a:p>
            <a:pPr algn="r" rtl="1">
              <a:lnSpc>
                <a:spcPts val="2400"/>
              </a:lnSpc>
            </a:pPr>
            <a:r>
              <a:rPr lang="en-US" sz="2000" b="1" dirty="0">
                <a:solidFill>
                  <a:srgbClr val="4A4A4A"/>
                </a:solidFill>
                <a:latin typeface="Arial" panose="020B0604020202020204" pitchFamily="34" charset="0"/>
                <a:ea typeface="DM Sans Semi Bold" pitchFamily="34" charset="-122"/>
                <a:cs typeface="Arial" panose="020B0604020202020204" pitchFamily="34" charset="0"/>
              </a:rPr>
              <a:t> 1. </a:t>
            </a:r>
            <a:r>
              <a:rPr lang="ar-DZ" sz="2000" b="1" dirty="0"/>
              <a:t>لإدراك التصنيفي الأولي</a:t>
            </a:r>
            <a:endParaRPr lang="en-US" sz="2000" b="1" dirty="0">
              <a:latin typeface="Arial" panose="020B0604020202020204" pitchFamily="34" charset="0"/>
              <a:cs typeface="Arial" panose="020B0604020202020204" pitchFamily="34" charset="0"/>
            </a:endParaRPr>
          </a:p>
        </p:txBody>
      </p:sp>
      <p:sp>
        <p:nvSpPr>
          <p:cNvPr id="8" name="Text 4"/>
          <p:cNvSpPr/>
          <p:nvPr/>
        </p:nvSpPr>
        <p:spPr>
          <a:xfrm>
            <a:off x="6280190" y="2335054"/>
            <a:ext cx="6762750" cy="952619"/>
          </a:xfrm>
          <a:prstGeom prst="rect">
            <a:avLst/>
          </a:prstGeom>
          <a:noFill/>
          <a:ln/>
        </p:spPr>
        <p:txBody>
          <a:bodyPr wrap="square" lIns="0" tIns="0" rIns="0" bIns="0" rtlCol="0" anchor="t"/>
          <a:lstStyle/>
          <a:p>
            <a:pPr marL="0" indent="0" algn="r" rtl="1">
              <a:lnSpc>
                <a:spcPts val="250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يميز الرضيع الفئات الأساسية (وجه مقابل غير وجه، صوت كلام مقابل ضوضاء). يعمل مبكرًا جدًا بفضل بنية فطرية. هذه القدرة المبكرة تسمح للرضع بالتمييز بين المحفزات الأساسية الضرورية للبقاء والتفاعل.</a:t>
            </a:r>
            <a:endParaRPr lang="en-US" sz="1600" b="1" dirty="0">
              <a:latin typeface="Arial" panose="020B0604020202020204" pitchFamily="34" charset="0"/>
              <a:cs typeface="Arial" panose="020B0604020202020204" pitchFamily="34" charset="0"/>
            </a:endParaRPr>
          </a:p>
        </p:txBody>
      </p:sp>
      <p:sp>
        <p:nvSpPr>
          <p:cNvPr id="9" name="Shape 5"/>
          <p:cNvSpPr/>
          <p:nvPr/>
        </p:nvSpPr>
        <p:spPr>
          <a:xfrm>
            <a:off x="13142119" y="3982045"/>
            <a:ext cx="198358" cy="1480780"/>
          </a:xfrm>
          <a:prstGeom prst="roundRect">
            <a:avLst>
              <a:gd name="adj" fmla="val 90053"/>
            </a:avLst>
          </a:prstGeom>
          <a:solidFill>
            <a:srgbClr val="FFCCD1"/>
          </a:solidFill>
          <a:ln w="7620">
            <a:solidFill>
              <a:srgbClr val="E5B2B7"/>
            </a:solidFill>
            <a:prstDash val="solid"/>
          </a:ln>
          <a:effectLst>
            <a:outerShdw dist="17780" dir="2700000" algn="bl" rotWithShape="0">
              <a:srgbClr val="E5B2B7">
                <a:alpha val="100000"/>
              </a:srgbClr>
            </a:outerShdw>
          </a:effectLst>
        </p:spPr>
      </p:sp>
      <p:sp>
        <p:nvSpPr>
          <p:cNvPr id="10" name="Shape 6"/>
          <p:cNvSpPr/>
          <p:nvPr/>
        </p:nvSpPr>
        <p:spPr>
          <a:xfrm>
            <a:off x="12943642" y="3851791"/>
            <a:ext cx="595313" cy="595313"/>
          </a:xfrm>
          <a:prstGeom prst="roundRect">
            <a:avLst>
              <a:gd name="adj" fmla="val 76800"/>
            </a:avLst>
          </a:prstGeom>
          <a:solidFill>
            <a:srgbClr val="FFCCD1"/>
          </a:solidFill>
          <a:ln w="7620">
            <a:solidFill>
              <a:srgbClr val="E5B2B7"/>
            </a:solidFill>
            <a:prstDash val="solid"/>
          </a:ln>
          <a:effectLst>
            <a:outerShdw dist="17780" dir="2700000" algn="bl" rotWithShape="0">
              <a:srgbClr val="E5B2B7">
                <a:alpha val="100000"/>
              </a:srgbClr>
            </a:outerShdw>
          </a:effectLst>
        </p:spPr>
      </p:sp>
      <p:pic>
        <p:nvPicPr>
          <p:cNvPr id="11" name="Image 2"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92470" y="4000619"/>
            <a:ext cx="297656" cy="297656"/>
          </a:xfrm>
          <a:prstGeom prst="rect">
            <a:avLst/>
          </a:prstGeom>
        </p:spPr>
      </p:pic>
      <p:sp>
        <p:nvSpPr>
          <p:cNvPr id="12" name="Text 7"/>
          <p:cNvSpPr/>
          <p:nvPr/>
        </p:nvSpPr>
        <p:spPr>
          <a:xfrm>
            <a:off x="10264378" y="3882747"/>
            <a:ext cx="2480905" cy="310158"/>
          </a:xfrm>
          <a:prstGeom prst="rect">
            <a:avLst/>
          </a:prstGeom>
          <a:noFill/>
          <a:ln/>
        </p:spPr>
        <p:txBody>
          <a:bodyPr wrap="none" lIns="0" tIns="0" rIns="0" bIns="0" rtlCol="0" anchor="t"/>
          <a:lstStyle/>
          <a:p>
            <a:pPr marL="0" indent="0" algn="r" rtl="1">
              <a:lnSpc>
                <a:spcPts val="2400"/>
              </a:lnSpc>
              <a:buNone/>
            </a:pPr>
            <a:r>
              <a:rPr lang="en-US" sz="2000" b="1" dirty="0">
                <a:solidFill>
                  <a:srgbClr val="4A4A4A"/>
                </a:solidFill>
                <a:latin typeface="Arial" panose="020B0604020202020204" pitchFamily="34" charset="0"/>
                <a:ea typeface="DM Sans Semi Bold" pitchFamily="34" charset="-122"/>
                <a:cs typeface="Arial" panose="020B0604020202020204" pitchFamily="34" charset="0"/>
              </a:rPr>
              <a:t>2. التصنيف الإدراكي</a:t>
            </a:r>
            <a:endParaRPr lang="en-US" sz="2000" b="1" dirty="0">
              <a:latin typeface="Arial" panose="020B0604020202020204" pitchFamily="34" charset="0"/>
              <a:cs typeface="Arial" panose="020B0604020202020204" pitchFamily="34" charset="0"/>
            </a:endParaRPr>
          </a:p>
        </p:txBody>
      </p:sp>
      <p:sp>
        <p:nvSpPr>
          <p:cNvPr id="13" name="Text 8"/>
          <p:cNvSpPr/>
          <p:nvPr/>
        </p:nvSpPr>
        <p:spPr>
          <a:xfrm>
            <a:off x="6280190" y="4311968"/>
            <a:ext cx="6465094" cy="952619"/>
          </a:xfrm>
          <a:prstGeom prst="rect">
            <a:avLst/>
          </a:prstGeom>
          <a:noFill/>
          <a:ln/>
        </p:spPr>
        <p:txBody>
          <a:bodyPr wrap="square" lIns="0" tIns="0" rIns="0" bIns="0" rtlCol="0" anchor="t"/>
          <a:lstStyle/>
          <a:p>
            <a:pPr marL="0" indent="0" algn="r" rtl="1">
              <a:lnSpc>
                <a:spcPts val="250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التجميع حسب الخصائص المدركة: الشكل، اللون، الحركة. مثال: التمييز بين قطة وكلب من خلال شكل الأنف. هذه المرحلة تتضمن معالجة أكثر تفصيلاً للميزات الحسية لتصنيف الأشياء في مجموعات ذات معنى.</a:t>
            </a:r>
            <a:endParaRPr lang="en-US" sz="1600" b="1" dirty="0">
              <a:latin typeface="Arial" panose="020B0604020202020204" pitchFamily="34" charset="0"/>
              <a:cs typeface="Arial" panose="020B0604020202020204" pitchFamily="34" charset="0"/>
            </a:endParaRPr>
          </a:p>
        </p:txBody>
      </p:sp>
      <p:sp>
        <p:nvSpPr>
          <p:cNvPr id="14" name="Shape 9"/>
          <p:cNvSpPr/>
          <p:nvPr/>
        </p:nvSpPr>
        <p:spPr>
          <a:xfrm>
            <a:off x="12844463" y="5958959"/>
            <a:ext cx="198358" cy="1480780"/>
          </a:xfrm>
          <a:prstGeom prst="roundRect">
            <a:avLst>
              <a:gd name="adj" fmla="val 90053"/>
            </a:avLst>
          </a:prstGeom>
          <a:solidFill>
            <a:srgbClr val="FFCCD1"/>
          </a:solidFill>
          <a:ln w="7620">
            <a:solidFill>
              <a:srgbClr val="E5B2B7"/>
            </a:solidFill>
            <a:prstDash val="solid"/>
          </a:ln>
          <a:effectLst>
            <a:outerShdw dist="17780" dir="2700000" algn="bl" rotWithShape="0">
              <a:srgbClr val="E5B2B7">
                <a:alpha val="100000"/>
              </a:srgbClr>
            </a:outerShdw>
          </a:effectLst>
        </p:spPr>
      </p:sp>
      <p:sp>
        <p:nvSpPr>
          <p:cNvPr id="15" name="Shape 10"/>
          <p:cNvSpPr/>
          <p:nvPr/>
        </p:nvSpPr>
        <p:spPr>
          <a:xfrm>
            <a:off x="12645985" y="5828705"/>
            <a:ext cx="595313" cy="595313"/>
          </a:xfrm>
          <a:prstGeom prst="roundRect">
            <a:avLst>
              <a:gd name="adj" fmla="val 76800"/>
            </a:avLst>
          </a:prstGeom>
          <a:solidFill>
            <a:srgbClr val="FFCCD1"/>
          </a:solidFill>
          <a:ln w="7620">
            <a:solidFill>
              <a:srgbClr val="E5B2B7"/>
            </a:solidFill>
            <a:prstDash val="solid"/>
          </a:ln>
          <a:effectLst>
            <a:outerShdw dist="17780" dir="2700000" algn="bl" rotWithShape="0">
              <a:srgbClr val="E5B2B7">
                <a:alpha val="100000"/>
              </a:srgbClr>
            </a:outerShdw>
          </a:effectLst>
        </p:spPr>
      </p:sp>
      <p:pic>
        <p:nvPicPr>
          <p:cNvPr id="16" name="Image 3"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94813" y="5977533"/>
            <a:ext cx="297656" cy="297656"/>
          </a:xfrm>
          <a:prstGeom prst="rect">
            <a:avLst/>
          </a:prstGeom>
        </p:spPr>
      </p:pic>
      <p:sp>
        <p:nvSpPr>
          <p:cNvPr id="17" name="Text 11"/>
          <p:cNvSpPr/>
          <p:nvPr/>
        </p:nvSpPr>
        <p:spPr>
          <a:xfrm>
            <a:off x="9966722" y="5859661"/>
            <a:ext cx="2480905" cy="310158"/>
          </a:xfrm>
          <a:prstGeom prst="rect">
            <a:avLst/>
          </a:prstGeom>
          <a:noFill/>
          <a:ln/>
        </p:spPr>
        <p:txBody>
          <a:bodyPr wrap="none" lIns="0" tIns="0" rIns="0" bIns="0" rtlCol="0" anchor="t"/>
          <a:lstStyle/>
          <a:p>
            <a:pPr marL="0" indent="0" algn="r" rtl="1">
              <a:lnSpc>
                <a:spcPts val="2400"/>
              </a:lnSpc>
              <a:buNone/>
            </a:pPr>
            <a:r>
              <a:rPr lang="en-US" sz="2000" b="1" dirty="0">
                <a:solidFill>
                  <a:srgbClr val="4A4A4A"/>
                </a:solidFill>
                <a:latin typeface="Arial" panose="020B0604020202020204" pitchFamily="34" charset="0"/>
                <a:ea typeface="DM Sans Semi Bold" pitchFamily="34" charset="-122"/>
                <a:cs typeface="Arial" panose="020B0604020202020204" pitchFamily="34" charset="0"/>
              </a:rPr>
              <a:t>3. التصنيف المفاهيمي</a:t>
            </a:r>
            <a:endParaRPr lang="en-US" sz="2000" b="1" dirty="0">
              <a:latin typeface="Arial" panose="020B0604020202020204" pitchFamily="34" charset="0"/>
              <a:cs typeface="Arial" panose="020B0604020202020204" pitchFamily="34" charset="0"/>
            </a:endParaRPr>
          </a:p>
        </p:txBody>
      </p:sp>
      <p:sp>
        <p:nvSpPr>
          <p:cNvPr id="18" name="Text 12"/>
          <p:cNvSpPr/>
          <p:nvPr/>
        </p:nvSpPr>
        <p:spPr>
          <a:xfrm>
            <a:off x="6280190" y="6288881"/>
            <a:ext cx="6167437" cy="952619"/>
          </a:xfrm>
          <a:prstGeom prst="rect">
            <a:avLst/>
          </a:prstGeom>
          <a:noFill/>
          <a:ln/>
        </p:spPr>
        <p:txBody>
          <a:bodyPr wrap="square" lIns="0" tIns="0" rIns="0" bIns="0" rtlCol="0" anchor="t"/>
          <a:lstStyle/>
          <a:p>
            <a:pPr marL="0" indent="0" algn="r" rtl="1">
              <a:lnSpc>
                <a:spcPts val="250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تمثيلات مجردة مستقلة عن المظهر. مثال: فهم أن "الحيوانات" تجمع أشكالًا مختلفة. هذا المستوى الأعلى من الإدراك يسمح للرضع بتطوير مفاهيم مجردة وفهم العلاقات بين الأشياء التي قد لا تبدو متشابهة ظاهريًا.</a:t>
            </a:r>
            <a:endParaRPr lang="en-US" sz="1600" b="1"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241175" y="307181"/>
            <a:ext cx="5942503" cy="572454"/>
          </a:xfrm>
          <a:prstGeom prst="rect">
            <a:avLst/>
          </a:prstGeom>
          <a:noFill/>
          <a:ln/>
        </p:spPr>
        <p:txBody>
          <a:bodyPr wrap="none" lIns="0" tIns="0" rIns="0" bIns="0" rtlCol="0" anchor="t"/>
          <a:lstStyle/>
          <a:p>
            <a:pPr algn="r" rtl="1">
              <a:lnSpc>
                <a:spcPts val="2700"/>
              </a:lnSpc>
            </a:pPr>
            <a:r>
              <a:rPr lang="ar-DZ" sz="3600" b="1" dirty="0">
                <a:solidFill>
                  <a:srgbClr val="C00000"/>
                </a:solidFill>
              </a:rPr>
              <a:t>الدورة الإدراكية </a:t>
            </a:r>
            <a:r>
              <a:rPr lang="fr-FR" sz="3600" b="1" dirty="0">
                <a:solidFill>
                  <a:srgbClr val="C00000"/>
                </a:solidFill>
              </a:rPr>
              <a:t>(Neisser)</a:t>
            </a:r>
            <a:endParaRPr lang="en-US" sz="3600" b="1" dirty="0">
              <a:solidFill>
                <a:srgbClr val="C00000"/>
              </a:solidFill>
              <a:latin typeface="Arial" panose="020B0604020202020204" pitchFamily="34" charset="0"/>
              <a:cs typeface="Arial" panose="020B0604020202020204" pitchFamily="34" charset="0"/>
            </a:endParaRPr>
          </a:p>
        </p:txBody>
      </p:sp>
      <p:pic>
        <p:nvPicPr>
          <p:cNvPr id="3" name="Image 0" descr="preencoded.png"/>
          <p:cNvPicPr>
            <a:picLocks noChangeAspect="1"/>
          </p:cNvPicPr>
          <p:nvPr/>
        </p:nvPicPr>
        <p:blipFill>
          <a:blip r:embed="rId3"/>
          <a:stretch>
            <a:fillRect/>
          </a:stretch>
        </p:blipFill>
        <p:spPr>
          <a:xfrm>
            <a:off x="444312" y="-109818"/>
            <a:ext cx="9636721" cy="5150727"/>
          </a:xfrm>
          <a:prstGeom prst="rect">
            <a:avLst/>
          </a:prstGeom>
        </p:spPr>
      </p:pic>
      <p:sp>
        <p:nvSpPr>
          <p:cNvPr id="4" name="Text 1"/>
          <p:cNvSpPr/>
          <p:nvPr/>
        </p:nvSpPr>
        <p:spPr>
          <a:xfrm>
            <a:off x="3843751" y="1758608"/>
            <a:ext cx="2842666" cy="371860"/>
          </a:xfrm>
          <a:prstGeom prst="rect">
            <a:avLst/>
          </a:prstGeom>
          <a:noFill/>
          <a:ln/>
        </p:spPr>
        <p:txBody>
          <a:bodyPr wrap="none" lIns="0" tIns="0" rIns="0" bIns="0" rtlCol="0" anchor="t"/>
          <a:lstStyle/>
          <a:p>
            <a:pPr marL="0" indent="0" algn="ctr" rtl="1">
              <a:lnSpc>
                <a:spcPts val="1650"/>
              </a:lnSpc>
              <a:buNone/>
            </a:pPr>
            <a:r>
              <a:rPr lang="en-US" sz="2000" b="1" dirty="0">
                <a:solidFill>
                  <a:srgbClr val="000000"/>
                </a:solidFill>
                <a:latin typeface="Arial" panose="020B0604020202020204" pitchFamily="34" charset="0"/>
                <a:ea typeface="DM Sans Semi Bold" pitchFamily="34" charset="-122"/>
                <a:cs typeface="Arial" panose="020B0604020202020204" pitchFamily="34" charset="0"/>
              </a:rPr>
              <a:t>الاستكشاف النشط</a:t>
            </a:r>
            <a:endParaRPr lang="en-US" sz="2000" b="1" dirty="0">
              <a:latin typeface="Arial" panose="020B0604020202020204" pitchFamily="34" charset="0"/>
              <a:cs typeface="Arial" panose="020B0604020202020204" pitchFamily="34" charset="0"/>
            </a:endParaRPr>
          </a:p>
        </p:txBody>
      </p:sp>
      <p:sp>
        <p:nvSpPr>
          <p:cNvPr id="5" name="Text 2"/>
          <p:cNvSpPr/>
          <p:nvPr/>
        </p:nvSpPr>
        <p:spPr>
          <a:xfrm>
            <a:off x="3843751" y="2465050"/>
            <a:ext cx="2842666" cy="594976"/>
          </a:xfrm>
          <a:prstGeom prst="rect">
            <a:avLst/>
          </a:prstGeom>
          <a:noFill/>
          <a:ln/>
        </p:spPr>
        <p:txBody>
          <a:bodyPr wrap="square" lIns="0" tIns="0" rIns="0" bIns="0" rtlCol="0" anchor="t"/>
          <a:lstStyle/>
          <a:p>
            <a:pPr marL="0" indent="0" algn="ctr" rtl="1">
              <a:lnSpc>
                <a:spcPts val="1350"/>
              </a:lnSpc>
              <a:buNone/>
            </a:pPr>
            <a:r>
              <a:rPr lang="en-US" sz="1600" b="1" dirty="0">
                <a:solidFill>
                  <a:srgbClr val="000000"/>
                </a:solidFill>
                <a:latin typeface="Arial" panose="020B0604020202020204" pitchFamily="34" charset="0"/>
                <a:ea typeface="DM Sans" pitchFamily="34" charset="-122"/>
                <a:cs typeface="Arial" panose="020B0604020202020204" pitchFamily="34" charset="0"/>
              </a:rPr>
              <a:t>حركات العين والتلاعب لاستكشاف البيئة</a:t>
            </a:r>
            <a:endParaRPr lang="en-US" sz="1600" b="1" dirty="0">
              <a:latin typeface="Arial" panose="020B0604020202020204" pitchFamily="34" charset="0"/>
              <a:cs typeface="Arial" panose="020B0604020202020204" pitchFamily="34" charset="0"/>
            </a:endParaRPr>
          </a:p>
        </p:txBody>
      </p:sp>
      <p:sp>
        <p:nvSpPr>
          <p:cNvPr id="6" name="Text 3"/>
          <p:cNvSpPr/>
          <p:nvPr/>
        </p:nvSpPr>
        <p:spPr>
          <a:xfrm>
            <a:off x="444312" y="888654"/>
            <a:ext cx="2974883" cy="371860"/>
          </a:xfrm>
          <a:prstGeom prst="rect">
            <a:avLst/>
          </a:prstGeom>
          <a:noFill/>
          <a:ln/>
        </p:spPr>
        <p:txBody>
          <a:bodyPr wrap="none" lIns="0" tIns="0" rIns="0" bIns="0" rtlCol="0" anchor="t"/>
          <a:lstStyle/>
          <a:p>
            <a:pPr marL="0" indent="0" algn="ctr" rtl="1">
              <a:lnSpc>
                <a:spcPts val="1650"/>
              </a:lnSpc>
              <a:buNone/>
            </a:pPr>
            <a:r>
              <a:rPr lang="en-US" sz="2000" b="1" dirty="0">
                <a:solidFill>
                  <a:srgbClr val="000000"/>
                </a:solidFill>
                <a:latin typeface="Arial" panose="020B0604020202020204" pitchFamily="34" charset="0"/>
                <a:ea typeface="DM Sans Semi Bold" pitchFamily="34" charset="-122"/>
                <a:cs typeface="Arial" panose="020B0604020202020204" pitchFamily="34" charset="0"/>
              </a:rPr>
              <a:t>مدخل حسي</a:t>
            </a:r>
            <a:endParaRPr lang="en-US" sz="2000" b="1" dirty="0">
              <a:latin typeface="Arial" panose="020B0604020202020204" pitchFamily="34" charset="0"/>
              <a:cs typeface="Arial" panose="020B0604020202020204" pitchFamily="34" charset="0"/>
            </a:endParaRPr>
          </a:p>
        </p:txBody>
      </p:sp>
      <p:sp>
        <p:nvSpPr>
          <p:cNvPr id="7" name="Text 4"/>
          <p:cNvSpPr/>
          <p:nvPr/>
        </p:nvSpPr>
        <p:spPr>
          <a:xfrm>
            <a:off x="446723" y="1431047"/>
            <a:ext cx="3278981" cy="594976"/>
          </a:xfrm>
          <a:prstGeom prst="rect">
            <a:avLst/>
          </a:prstGeom>
          <a:noFill/>
          <a:ln/>
        </p:spPr>
        <p:txBody>
          <a:bodyPr wrap="square" lIns="0" tIns="0" rIns="0" bIns="0" rtlCol="0" anchor="t"/>
          <a:lstStyle/>
          <a:p>
            <a:pPr marL="0" indent="0" algn="ctr" rtl="1">
              <a:lnSpc>
                <a:spcPts val="1350"/>
              </a:lnSpc>
              <a:buNone/>
            </a:pPr>
            <a:r>
              <a:rPr lang="en-US" sz="1600" b="1" dirty="0">
                <a:solidFill>
                  <a:srgbClr val="000000"/>
                </a:solidFill>
                <a:latin typeface="Arial" panose="020B0604020202020204" pitchFamily="34" charset="0"/>
                <a:ea typeface="DM Sans" pitchFamily="34" charset="-122"/>
                <a:cs typeface="Arial" panose="020B0604020202020204" pitchFamily="34" charset="0"/>
              </a:rPr>
              <a:t>معلومات من الحواس تصل إلى النظام</a:t>
            </a:r>
            <a:endParaRPr lang="en-US" sz="1600" b="1" dirty="0">
              <a:latin typeface="Arial" panose="020B0604020202020204" pitchFamily="34" charset="0"/>
              <a:cs typeface="Arial" panose="020B0604020202020204" pitchFamily="34" charset="0"/>
            </a:endParaRPr>
          </a:p>
        </p:txBody>
      </p:sp>
      <p:sp>
        <p:nvSpPr>
          <p:cNvPr id="8" name="Text 5"/>
          <p:cNvSpPr/>
          <p:nvPr/>
        </p:nvSpPr>
        <p:spPr>
          <a:xfrm>
            <a:off x="7030775" y="3595294"/>
            <a:ext cx="2974883" cy="371861"/>
          </a:xfrm>
          <a:prstGeom prst="rect">
            <a:avLst/>
          </a:prstGeom>
          <a:noFill/>
          <a:ln/>
        </p:spPr>
        <p:txBody>
          <a:bodyPr wrap="none" lIns="0" tIns="0" rIns="0" bIns="0" rtlCol="0" anchor="t"/>
          <a:lstStyle/>
          <a:p>
            <a:pPr marL="0" indent="0" algn="ctr" rtl="1">
              <a:lnSpc>
                <a:spcPts val="1650"/>
              </a:lnSpc>
              <a:buNone/>
            </a:pPr>
            <a:r>
              <a:rPr lang="en-US" sz="2000" b="1" dirty="0">
                <a:solidFill>
                  <a:srgbClr val="000000"/>
                </a:solidFill>
                <a:latin typeface="Arial" panose="020B0604020202020204" pitchFamily="34" charset="0"/>
                <a:ea typeface="DM Sans Semi Bold" pitchFamily="34" charset="-122"/>
                <a:cs typeface="Arial" panose="020B0604020202020204" pitchFamily="34" charset="0"/>
              </a:rPr>
              <a:t>المعالجة الإدراكية</a:t>
            </a:r>
            <a:endParaRPr lang="en-US" sz="2000" b="1" dirty="0">
              <a:latin typeface="Arial" panose="020B0604020202020204" pitchFamily="34" charset="0"/>
              <a:cs typeface="Arial" panose="020B0604020202020204" pitchFamily="34" charset="0"/>
            </a:endParaRPr>
          </a:p>
        </p:txBody>
      </p:sp>
      <p:sp>
        <p:nvSpPr>
          <p:cNvPr id="9" name="Text 6"/>
          <p:cNvSpPr/>
          <p:nvPr/>
        </p:nvSpPr>
        <p:spPr>
          <a:xfrm>
            <a:off x="6878725" y="4017390"/>
            <a:ext cx="3278981" cy="297488"/>
          </a:xfrm>
          <a:prstGeom prst="rect">
            <a:avLst/>
          </a:prstGeom>
          <a:noFill/>
          <a:ln/>
        </p:spPr>
        <p:txBody>
          <a:bodyPr wrap="none" lIns="0" tIns="0" rIns="0" bIns="0" rtlCol="0" anchor="t"/>
          <a:lstStyle/>
          <a:p>
            <a:pPr marL="0" indent="0" algn="ctr" rtl="1">
              <a:lnSpc>
                <a:spcPts val="1350"/>
              </a:lnSpc>
              <a:buNone/>
            </a:pPr>
            <a:r>
              <a:rPr lang="en-US" sz="1600" b="1" dirty="0">
                <a:solidFill>
                  <a:srgbClr val="000000"/>
                </a:solidFill>
                <a:latin typeface="Arial" panose="020B0604020202020204" pitchFamily="34" charset="0"/>
                <a:ea typeface="DM Sans" pitchFamily="34" charset="-122"/>
                <a:cs typeface="Arial" panose="020B0604020202020204" pitchFamily="34" charset="0"/>
              </a:rPr>
              <a:t>تنظيم وتفسير المعلومات الحسية</a:t>
            </a:r>
            <a:endParaRPr lang="en-US" sz="1600" b="1" dirty="0">
              <a:latin typeface="Arial" panose="020B0604020202020204" pitchFamily="34" charset="0"/>
              <a:cs typeface="Arial" panose="020B0604020202020204" pitchFamily="34" charset="0"/>
            </a:endParaRPr>
          </a:p>
        </p:txBody>
      </p:sp>
      <p:sp>
        <p:nvSpPr>
          <p:cNvPr id="10" name="Text 7"/>
          <p:cNvSpPr/>
          <p:nvPr/>
        </p:nvSpPr>
        <p:spPr>
          <a:xfrm>
            <a:off x="6804096" y="556605"/>
            <a:ext cx="2974883" cy="371860"/>
          </a:xfrm>
          <a:prstGeom prst="rect">
            <a:avLst/>
          </a:prstGeom>
          <a:noFill/>
          <a:ln/>
        </p:spPr>
        <p:txBody>
          <a:bodyPr wrap="none" lIns="0" tIns="0" rIns="0" bIns="0" rtlCol="0" anchor="t"/>
          <a:lstStyle/>
          <a:p>
            <a:pPr marL="0" indent="0" algn="ctr" rtl="1">
              <a:lnSpc>
                <a:spcPts val="1650"/>
              </a:lnSpc>
              <a:buNone/>
            </a:pPr>
            <a:r>
              <a:rPr lang="en-US" sz="2000" b="1" dirty="0">
                <a:solidFill>
                  <a:srgbClr val="4A4A4A"/>
                </a:solidFill>
                <a:latin typeface="Arial" panose="020B0604020202020204" pitchFamily="34" charset="0"/>
                <a:ea typeface="DM Sans Semi Bold" pitchFamily="34" charset="-122"/>
                <a:cs typeface="Arial" panose="020B0604020202020204" pitchFamily="34" charset="0"/>
              </a:rPr>
              <a:t>المخططات المعرفية</a:t>
            </a:r>
            <a:endParaRPr lang="en-US" sz="2000" b="1" dirty="0">
              <a:latin typeface="Arial" panose="020B0604020202020204" pitchFamily="34" charset="0"/>
              <a:cs typeface="Arial" panose="020B0604020202020204" pitchFamily="34" charset="0"/>
            </a:endParaRPr>
          </a:p>
        </p:txBody>
      </p:sp>
      <p:sp>
        <p:nvSpPr>
          <p:cNvPr id="11" name="Text 8"/>
          <p:cNvSpPr/>
          <p:nvPr/>
        </p:nvSpPr>
        <p:spPr>
          <a:xfrm>
            <a:off x="6652048" y="993099"/>
            <a:ext cx="3278981" cy="594976"/>
          </a:xfrm>
          <a:prstGeom prst="rect">
            <a:avLst/>
          </a:prstGeom>
          <a:noFill/>
          <a:ln/>
        </p:spPr>
        <p:txBody>
          <a:bodyPr wrap="square" lIns="0" tIns="0" rIns="0" bIns="0" rtlCol="0" anchor="t"/>
          <a:lstStyle/>
          <a:p>
            <a:pPr marL="0" indent="0" algn="ctr" rtl="1">
              <a:lnSpc>
                <a:spcPts val="13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توقعات ومعرفة سابقة تؤثر على الإدراك</a:t>
            </a:r>
            <a:endParaRPr lang="en-US" sz="1600" b="1" dirty="0">
              <a:latin typeface="Arial" panose="020B0604020202020204" pitchFamily="34" charset="0"/>
              <a:cs typeface="Arial" panose="020B0604020202020204" pitchFamily="34" charset="0"/>
            </a:endParaRPr>
          </a:p>
        </p:txBody>
      </p:sp>
      <p:sp>
        <p:nvSpPr>
          <p:cNvPr id="12" name="Text 9"/>
          <p:cNvSpPr/>
          <p:nvPr/>
        </p:nvSpPr>
        <p:spPr>
          <a:xfrm>
            <a:off x="762660" y="3906217"/>
            <a:ext cx="2974883" cy="371861"/>
          </a:xfrm>
          <a:prstGeom prst="rect">
            <a:avLst/>
          </a:prstGeom>
          <a:noFill/>
          <a:ln/>
        </p:spPr>
        <p:txBody>
          <a:bodyPr wrap="none" lIns="0" tIns="0" rIns="0" bIns="0" rtlCol="0" anchor="t"/>
          <a:lstStyle/>
          <a:p>
            <a:pPr marL="0" indent="0" algn="ctr" rtl="1">
              <a:lnSpc>
                <a:spcPts val="1650"/>
              </a:lnSpc>
              <a:buNone/>
            </a:pPr>
            <a:r>
              <a:rPr lang="en-US" sz="2000" b="1" dirty="0">
                <a:solidFill>
                  <a:srgbClr val="4A4A4A"/>
                </a:solidFill>
                <a:latin typeface="Arial" panose="020B0604020202020204" pitchFamily="34" charset="0"/>
                <a:ea typeface="DM Sans Semi Bold" pitchFamily="34" charset="-122"/>
                <a:cs typeface="Arial" panose="020B0604020202020204" pitchFamily="34" charset="0"/>
              </a:rPr>
              <a:t>الفعل</a:t>
            </a:r>
            <a:endParaRPr lang="en-US" sz="2000" b="1" dirty="0">
              <a:latin typeface="Arial" panose="020B0604020202020204" pitchFamily="34" charset="0"/>
              <a:cs typeface="Arial" panose="020B0604020202020204" pitchFamily="34" charset="0"/>
            </a:endParaRPr>
          </a:p>
        </p:txBody>
      </p:sp>
      <p:sp>
        <p:nvSpPr>
          <p:cNvPr id="13" name="Text 10"/>
          <p:cNvSpPr/>
          <p:nvPr/>
        </p:nvSpPr>
        <p:spPr>
          <a:xfrm>
            <a:off x="908110" y="4321603"/>
            <a:ext cx="2683982" cy="594976"/>
          </a:xfrm>
          <a:prstGeom prst="rect">
            <a:avLst/>
          </a:prstGeom>
          <a:noFill/>
          <a:ln/>
        </p:spPr>
        <p:txBody>
          <a:bodyPr wrap="square" lIns="0" tIns="0" rIns="0" bIns="0" rtlCol="0" anchor="t"/>
          <a:lstStyle/>
          <a:p>
            <a:pPr marL="0" indent="0" algn="ctr" rtl="1">
              <a:lnSpc>
                <a:spcPts val="13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استجابة حركية أو سلوكية بناءً على المعالجة</a:t>
            </a:r>
            <a:endParaRPr lang="en-US" sz="1600" b="1" dirty="0">
              <a:latin typeface="Arial" panose="020B0604020202020204" pitchFamily="34" charset="0"/>
              <a:cs typeface="Arial" panose="020B0604020202020204" pitchFamily="34" charset="0"/>
            </a:endParaRPr>
          </a:p>
        </p:txBody>
      </p:sp>
      <p:sp>
        <p:nvSpPr>
          <p:cNvPr id="14" name="Text 11"/>
          <p:cNvSpPr/>
          <p:nvPr/>
        </p:nvSpPr>
        <p:spPr>
          <a:xfrm>
            <a:off x="550893" y="5213390"/>
            <a:ext cx="13736955" cy="476087"/>
          </a:xfrm>
          <a:prstGeom prst="rect">
            <a:avLst/>
          </a:prstGeom>
          <a:noFill/>
          <a:ln/>
        </p:spPr>
        <p:txBody>
          <a:bodyPr wrap="none" lIns="0" tIns="0" rIns="0" bIns="0" rtlCol="0" anchor="t"/>
          <a:lstStyle/>
          <a:p>
            <a:pPr marL="0" indent="0" algn="r" rtl="1">
              <a:lnSpc>
                <a:spcPts val="140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الإدراك هو عملية دائرية تشمل:</a:t>
            </a:r>
            <a:endParaRPr lang="en-US" sz="1600" b="1" dirty="0">
              <a:latin typeface="Arial" panose="020B0604020202020204" pitchFamily="34" charset="0"/>
              <a:cs typeface="Arial" panose="020B0604020202020204" pitchFamily="34" charset="0"/>
            </a:endParaRPr>
          </a:p>
        </p:txBody>
      </p:sp>
      <p:sp>
        <p:nvSpPr>
          <p:cNvPr id="15" name="Text 12"/>
          <p:cNvSpPr/>
          <p:nvPr/>
        </p:nvSpPr>
        <p:spPr>
          <a:xfrm>
            <a:off x="896271" y="5611349"/>
            <a:ext cx="13736955" cy="476087"/>
          </a:xfrm>
          <a:prstGeom prst="rect">
            <a:avLst/>
          </a:prstGeom>
          <a:noFill/>
          <a:ln/>
        </p:spPr>
        <p:txBody>
          <a:bodyPr wrap="none" lIns="0" tIns="0" rIns="0" bIns="0" rtlCol="0" anchor="t"/>
          <a:lstStyle/>
          <a:p>
            <a:pPr marL="342900" indent="-342900" algn="r" rtl="1">
              <a:lnSpc>
                <a:spcPts val="14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الاستكشاف النشط: حركات العين، التوجيه، التلاعب. يبدأ الرضيع في التفاعل مع بيئته بنشاط، مستخدمًا حواسه لاستكشاف العالم من حوله.</a:t>
            </a:r>
            <a:endParaRPr lang="en-US" sz="1600" b="1" dirty="0">
              <a:latin typeface="Arial" panose="020B0604020202020204" pitchFamily="34" charset="0"/>
              <a:cs typeface="Arial" panose="020B0604020202020204" pitchFamily="34" charset="0"/>
            </a:endParaRPr>
          </a:p>
        </p:txBody>
      </p:sp>
      <p:sp>
        <p:nvSpPr>
          <p:cNvPr id="16" name="Text 13"/>
          <p:cNvSpPr/>
          <p:nvPr/>
        </p:nvSpPr>
        <p:spPr>
          <a:xfrm>
            <a:off x="893445" y="6013804"/>
            <a:ext cx="13736955" cy="476087"/>
          </a:xfrm>
          <a:prstGeom prst="rect">
            <a:avLst/>
          </a:prstGeom>
          <a:noFill/>
          <a:ln/>
        </p:spPr>
        <p:txBody>
          <a:bodyPr wrap="none" lIns="0" tIns="0" rIns="0" bIns="0" rtlCol="0" anchor="t"/>
          <a:lstStyle/>
          <a:p>
            <a:pPr marL="342900" indent="-342900" algn="r" rtl="1">
              <a:lnSpc>
                <a:spcPts val="14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المخططات المعرفية: التوقعات، المعرفة السابقة. يبني الرضيع هياكل ذهنية تساعده على تفسير المعلومات الجديدة بناءً على ما تعلمه بالفعل.</a:t>
            </a:r>
            <a:endParaRPr lang="en-US" sz="1600" b="1" dirty="0">
              <a:latin typeface="Arial" panose="020B0604020202020204" pitchFamily="34" charset="0"/>
              <a:cs typeface="Arial" panose="020B0604020202020204" pitchFamily="34" charset="0"/>
            </a:endParaRPr>
          </a:p>
        </p:txBody>
      </p:sp>
      <p:sp>
        <p:nvSpPr>
          <p:cNvPr id="17" name="Text 14"/>
          <p:cNvSpPr/>
          <p:nvPr/>
        </p:nvSpPr>
        <p:spPr>
          <a:xfrm>
            <a:off x="893444" y="6322466"/>
            <a:ext cx="13736955" cy="476087"/>
          </a:xfrm>
          <a:prstGeom prst="rect">
            <a:avLst/>
          </a:prstGeom>
          <a:noFill/>
          <a:ln/>
        </p:spPr>
        <p:txBody>
          <a:bodyPr wrap="none" lIns="0" tIns="0" rIns="0" bIns="0" rtlCol="0" anchor="t"/>
          <a:lstStyle/>
          <a:p>
            <a:pPr marL="342900" indent="-342900" algn="r" rtl="1">
              <a:lnSpc>
                <a:spcPts val="14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المدخلات الحسية: الإشارات التي تلتقطها الحواس. يتم جمع المعلومات من خلال البصر والسمع واللمس والشم والتذوق.</a:t>
            </a:r>
            <a:endParaRPr lang="en-US" sz="1600" b="1" dirty="0">
              <a:latin typeface="Arial" panose="020B0604020202020204" pitchFamily="34" charset="0"/>
              <a:cs typeface="Arial" panose="020B0604020202020204" pitchFamily="34" charset="0"/>
            </a:endParaRPr>
          </a:p>
        </p:txBody>
      </p:sp>
      <p:sp>
        <p:nvSpPr>
          <p:cNvPr id="18" name="Text 15"/>
          <p:cNvSpPr/>
          <p:nvPr/>
        </p:nvSpPr>
        <p:spPr>
          <a:xfrm>
            <a:off x="893443" y="6678929"/>
            <a:ext cx="13736955" cy="476087"/>
          </a:xfrm>
          <a:prstGeom prst="rect">
            <a:avLst/>
          </a:prstGeom>
          <a:noFill/>
          <a:ln/>
        </p:spPr>
        <p:txBody>
          <a:bodyPr wrap="none" lIns="0" tIns="0" rIns="0" bIns="0" rtlCol="0" anchor="t"/>
          <a:lstStyle/>
          <a:p>
            <a:pPr marL="342900" indent="-342900" algn="r" rtl="1">
              <a:lnSpc>
                <a:spcPts val="14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المعالجة الإدراكية: المقارنة مع المخططات. يقوم الدماغ بمقارنة المعلومات الحسية الجديدة بالمخططات المعرفية الموجودة لتحديد مدى تطابقها أو اختلافها.</a:t>
            </a:r>
            <a:endParaRPr lang="en-US" sz="1600" b="1" dirty="0">
              <a:latin typeface="Arial" panose="020B0604020202020204" pitchFamily="34" charset="0"/>
              <a:cs typeface="Arial" panose="020B0604020202020204" pitchFamily="34" charset="0"/>
            </a:endParaRPr>
          </a:p>
        </p:txBody>
      </p:sp>
      <p:sp>
        <p:nvSpPr>
          <p:cNvPr id="19" name="Text 16"/>
          <p:cNvSpPr/>
          <p:nvPr/>
        </p:nvSpPr>
        <p:spPr>
          <a:xfrm>
            <a:off x="896271" y="7060331"/>
            <a:ext cx="13736955" cy="476087"/>
          </a:xfrm>
          <a:prstGeom prst="rect">
            <a:avLst/>
          </a:prstGeom>
          <a:noFill/>
          <a:ln/>
        </p:spPr>
        <p:txBody>
          <a:bodyPr wrap="none" lIns="0" tIns="0" rIns="0" bIns="0" rtlCol="0" anchor="t"/>
          <a:lstStyle/>
          <a:p>
            <a:pPr marL="342900" indent="-342900" algn="r" rtl="1">
              <a:lnSpc>
                <a:spcPts val="14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العمل: الإيماءات، التلفظ، التوجيه. يستجيب الرضيع للمعلومات المدركة من خلال الأفعال، مثل الإمساك بشيء أو إصدار صوت.</a:t>
            </a:r>
            <a:endParaRPr lang="en-US" sz="1600" b="1" dirty="0">
              <a:latin typeface="Arial" panose="020B0604020202020204" pitchFamily="34" charset="0"/>
              <a:cs typeface="Arial" panose="020B0604020202020204" pitchFamily="34" charset="0"/>
            </a:endParaRPr>
          </a:p>
        </p:txBody>
      </p:sp>
      <p:sp>
        <p:nvSpPr>
          <p:cNvPr id="20" name="Text 17"/>
          <p:cNvSpPr/>
          <p:nvPr/>
        </p:nvSpPr>
        <p:spPr>
          <a:xfrm>
            <a:off x="896271" y="7422841"/>
            <a:ext cx="13736955" cy="476087"/>
          </a:xfrm>
          <a:prstGeom prst="rect">
            <a:avLst/>
          </a:prstGeom>
          <a:noFill/>
          <a:ln/>
        </p:spPr>
        <p:txBody>
          <a:bodyPr wrap="none" lIns="0" tIns="0" rIns="0" bIns="0" rtlCol="0" anchor="t"/>
          <a:lstStyle/>
          <a:p>
            <a:pPr marL="342900" indent="-342900" algn="r" rtl="1">
              <a:lnSpc>
                <a:spcPts val="140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التغذية الراجعة: التعديل بناءً على النتائج. يتعلم الرضيع من نتائج أفعاله، ويعدل سلوكه ومخططاته المعرفية لتحسين فهمه للعالم. هذه الدورة تفسر سبب تعلم الرضع بسرعة كبيرة: فهم يختبرون، يقيمون، ويعدلون باستمرار.</a:t>
            </a:r>
            <a:endParaRPr lang="en-US" sz="1600" b="1"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947904" y="493990"/>
            <a:ext cx="4966097" cy="559713"/>
          </a:xfrm>
          <a:prstGeom prst="rect">
            <a:avLst/>
          </a:prstGeom>
          <a:noFill/>
          <a:ln/>
        </p:spPr>
        <p:txBody>
          <a:bodyPr wrap="none" lIns="0" tIns="0" rIns="0" bIns="0" rtlCol="0" anchor="t"/>
          <a:lstStyle/>
          <a:p>
            <a:pPr marL="0" indent="0" algn="r" rtl="1">
              <a:lnSpc>
                <a:spcPts val="4400"/>
              </a:lnSpc>
              <a:buNone/>
            </a:pPr>
            <a:r>
              <a:rPr lang="en-US" sz="3600" b="1" dirty="0">
                <a:solidFill>
                  <a:srgbClr val="9C5461"/>
                </a:solidFill>
                <a:latin typeface="Arial" panose="020B0604020202020204" pitchFamily="34" charset="0"/>
                <a:ea typeface="DM Sans Semi Bold" pitchFamily="34" charset="-122"/>
                <a:cs typeface="Arial" panose="020B0604020202020204" pitchFamily="34" charset="0"/>
              </a:rPr>
              <a:t>التطور الحسي: تسلسل ثابت</a:t>
            </a:r>
            <a:endParaRPr lang="en-US" sz="3600" b="1" dirty="0">
              <a:latin typeface="Arial" panose="020B0604020202020204" pitchFamily="34" charset="0"/>
              <a:cs typeface="Arial" panose="020B0604020202020204" pitchFamily="34" charset="0"/>
            </a:endParaRPr>
          </a:p>
        </p:txBody>
      </p:sp>
      <p:sp>
        <p:nvSpPr>
          <p:cNvPr id="3" name="Text 1"/>
          <p:cNvSpPr/>
          <p:nvPr/>
        </p:nvSpPr>
        <p:spPr>
          <a:xfrm>
            <a:off x="716399" y="1411843"/>
            <a:ext cx="13197602" cy="286464"/>
          </a:xfrm>
          <a:prstGeom prst="rect">
            <a:avLst/>
          </a:prstGeom>
          <a:noFill/>
          <a:ln/>
        </p:spPr>
        <p:txBody>
          <a:bodyPr wrap="none" lIns="0" tIns="0" rIns="0" bIns="0" rtlCol="0" anchor="t"/>
          <a:lstStyle/>
          <a:p>
            <a:pPr marL="0" indent="0" algn="r" rtl="1">
              <a:lnSpc>
                <a:spcPts val="22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يتبع التطور الحسي ترتيبًا ثابتًا لدى البشر والثدييات، مما يضمن أن الرضيع يكون مجهزًا بالمهارات الحسية اللازمة للبقاء والتكيف عند الولادة. هذا التسلسل هو كما يلي:</a:t>
            </a:r>
            <a:endParaRPr lang="en-US" sz="1600" b="1" dirty="0">
              <a:latin typeface="Arial" panose="020B0604020202020204" pitchFamily="34" charset="0"/>
              <a:cs typeface="Arial" panose="020B0604020202020204" pitchFamily="34" charset="0"/>
            </a:endParaRPr>
          </a:p>
        </p:txBody>
      </p:sp>
      <p:sp>
        <p:nvSpPr>
          <p:cNvPr id="4" name="Shape 2"/>
          <p:cNvSpPr/>
          <p:nvPr/>
        </p:nvSpPr>
        <p:spPr>
          <a:xfrm>
            <a:off x="7303770" y="1899761"/>
            <a:ext cx="22860" cy="5347811"/>
          </a:xfrm>
          <a:prstGeom prst="roundRect">
            <a:avLst>
              <a:gd name="adj" fmla="val 705120"/>
            </a:avLst>
          </a:prstGeom>
          <a:solidFill>
            <a:srgbClr val="E5B2B7"/>
          </a:solidFill>
          <a:ln/>
        </p:spPr>
      </p:sp>
      <p:sp>
        <p:nvSpPr>
          <p:cNvPr id="5" name="Shape 3"/>
          <p:cNvSpPr/>
          <p:nvPr/>
        </p:nvSpPr>
        <p:spPr>
          <a:xfrm>
            <a:off x="7292340" y="2089785"/>
            <a:ext cx="358140" cy="22860"/>
          </a:xfrm>
          <a:prstGeom prst="roundRect">
            <a:avLst>
              <a:gd name="adj" fmla="val 705120"/>
            </a:avLst>
          </a:prstGeom>
          <a:solidFill>
            <a:srgbClr val="E5B2B7"/>
          </a:solidFill>
          <a:ln/>
        </p:spPr>
      </p:sp>
      <p:pic>
        <p:nvPicPr>
          <p:cNvPr id="6" name="Image 0" descr="preencoded.png"/>
          <p:cNvPicPr>
            <a:picLocks noChangeAspect="1"/>
          </p:cNvPicPr>
          <p:nvPr/>
        </p:nvPicPr>
        <p:blipFill>
          <a:blip r:embed="rId3"/>
          <a:stretch>
            <a:fillRect/>
          </a:stretch>
        </p:blipFill>
        <p:spPr>
          <a:xfrm>
            <a:off x="7248049" y="2034064"/>
            <a:ext cx="134303" cy="134303"/>
          </a:xfrm>
          <a:prstGeom prst="rect">
            <a:avLst/>
          </a:prstGeom>
        </p:spPr>
      </p:pic>
      <p:sp>
        <p:nvSpPr>
          <p:cNvPr id="7" name="Text 4"/>
          <p:cNvSpPr/>
          <p:nvPr/>
        </p:nvSpPr>
        <p:spPr>
          <a:xfrm>
            <a:off x="8031599" y="1961317"/>
            <a:ext cx="3085624" cy="279797"/>
          </a:xfrm>
          <a:prstGeom prst="rect">
            <a:avLst/>
          </a:prstGeom>
          <a:noFill/>
          <a:ln/>
        </p:spPr>
        <p:txBody>
          <a:bodyPr wrap="none" lIns="0" tIns="0" rIns="0" bIns="0" rtlCol="0" anchor="t"/>
          <a:lstStyle/>
          <a:p>
            <a:pPr marL="0" indent="0" algn="l" rtl="1">
              <a:lnSpc>
                <a:spcPts val="2200"/>
              </a:lnSpc>
              <a:buNone/>
            </a:pPr>
            <a:r>
              <a:rPr lang="en-US" b="1" dirty="0">
                <a:solidFill>
                  <a:srgbClr val="4A4A4A"/>
                </a:solidFill>
                <a:latin typeface="Arial" panose="020B0604020202020204" pitchFamily="34" charset="0"/>
                <a:ea typeface="DM Sans Semi Bold" pitchFamily="34" charset="-122"/>
                <a:cs typeface="Arial" panose="020B0604020202020204" pitchFamily="34" charset="0"/>
              </a:rPr>
              <a:t>1. اللمس (الأسبوع السابع في الرحم)</a:t>
            </a:r>
            <a:endParaRPr lang="en-US" b="1" dirty="0">
              <a:latin typeface="Arial" panose="020B0604020202020204" pitchFamily="34" charset="0"/>
              <a:cs typeface="Arial" panose="020B0604020202020204" pitchFamily="34" charset="0"/>
            </a:endParaRPr>
          </a:p>
        </p:txBody>
      </p:sp>
      <p:sp>
        <p:nvSpPr>
          <p:cNvPr id="8" name="Text 5"/>
          <p:cNvSpPr/>
          <p:nvPr/>
        </p:nvSpPr>
        <p:spPr>
          <a:xfrm>
            <a:off x="8031599" y="2348508"/>
            <a:ext cx="5882402" cy="572929"/>
          </a:xfrm>
          <a:prstGeom prst="rect">
            <a:avLst/>
          </a:prstGeom>
          <a:noFill/>
          <a:ln/>
        </p:spPr>
        <p:txBody>
          <a:bodyPr wrap="square" lIns="0" tIns="0" rIns="0" bIns="0" rtlCol="0" anchor="t"/>
          <a:lstStyle/>
          <a:p>
            <a:pPr marL="0" indent="0" algn="l" rtl="1">
              <a:lnSpc>
                <a:spcPts val="22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يعد اللمس أول حاسة تتطور، مما يسمح للجنين بالشعور ببيئته داخل الرحم. هذه الحاسة ضرورية للتفاعل المبكر مع الأم والعالم الخارجي بعد الولادة.</a:t>
            </a:r>
            <a:endParaRPr lang="en-US" sz="1600" b="1" dirty="0">
              <a:latin typeface="Arial" panose="020B0604020202020204" pitchFamily="34" charset="0"/>
              <a:cs typeface="Arial" panose="020B0604020202020204" pitchFamily="34" charset="0"/>
            </a:endParaRPr>
          </a:p>
        </p:txBody>
      </p:sp>
      <p:sp>
        <p:nvSpPr>
          <p:cNvPr id="9" name="Shape 6"/>
          <p:cNvSpPr/>
          <p:nvPr/>
        </p:nvSpPr>
        <p:spPr>
          <a:xfrm>
            <a:off x="6979920" y="3164324"/>
            <a:ext cx="358140" cy="22860"/>
          </a:xfrm>
          <a:prstGeom prst="roundRect">
            <a:avLst>
              <a:gd name="adj" fmla="val 705120"/>
            </a:avLst>
          </a:prstGeom>
          <a:solidFill>
            <a:srgbClr val="E5B2B7"/>
          </a:solidFill>
          <a:ln/>
        </p:spPr>
      </p:sp>
      <p:pic>
        <p:nvPicPr>
          <p:cNvPr id="10" name="Image 1" descr="preencoded.png"/>
          <p:cNvPicPr>
            <a:picLocks noChangeAspect="1"/>
          </p:cNvPicPr>
          <p:nvPr/>
        </p:nvPicPr>
        <p:blipFill>
          <a:blip r:embed="rId3"/>
          <a:stretch>
            <a:fillRect/>
          </a:stretch>
        </p:blipFill>
        <p:spPr>
          <a:xfrm>
            <a:off x="7248049" y="3108603"/>
            <a:ext cx="134303" cy="134303"/>
          </a:xfrm>
          <a:prstGeom prst="rect">
            <a:avLst/>
          </a:prstGeom>
        </p:spPr>
      </p:pic>
      <p:sp>
        <p:nvSpPr>
          <p:cNvPr id="11" name="Text 7"/>
          <p:cNvSpPr/>
          <p:nvPr/>
        </p:nvSpPr>
        <p:spPr>
          <a:xfrm>
            <a:off x="4096583" y="3035856"/>
            <a:ext cx="2502218" cy="279797"/>
          </a:xfrm>
          <a:prstGeom prst="rect">
            <a:avLst/>
          </a:prstGeom>
          <a:noFill/>
          <a:ln/>
        </p:spPr>
        <p:txBody>
          <a:bodyPr wrap="none" lIns="0" tIns="0" rIns="0" bIns="0" rtlCol="0" anchor="t"/>
          <a:lstStyle/>
          <a:p>
            <a:pPr marL="0" indent="0" algn="r" rtl="1">
              <a:lnSpc>
                <a:spcPts val="2200"/>
              </a:lnSpc>
              <a:buNone/>
            </a:pPr>
            <a:r>
              <a:rPr lang="en-US" b="1" dirty="0">
                <a:solidFill>
                  <a:srgbClr val="4A4A4A"/>
                </a:solidFill>
                <a:latin typeface="Arial" panose="020B0604020202020204" pitchFamily="34" charset="0"/>
                <a:ea typeface="DM Sans Semi Bold" pitchFamily="34" charset="-122"/>
                <a:cs typeface="Arial" panose="020B0604020202020204" pitchFamily="34" charset="0"/>
              </a:rPr>
              <a:t>2. الدهليزي (الأسبوع العاشر)</a:t>
            </a:r>
            <a:endParaRPr lang="en-US" b="1" dirty="0">
              <a:latin typeface="Arial" panose="020B0604020202020204" pitchFamily="34" charset="0"/>
              <a:cs typeface="Arial" panose="020B0604020202020204" pitchFamily="34" charset="0"/>
            </a:endParaRPr>
          </a:p>
        </p:txBody>
      </p:sp>
      <p:sp>
        <p:nvSpPr>
          <p:cNvPr id="12" name="Text 8"/>
          <p:cNvSpPr/>
          <p:nvPr/>
        </p:nvSpPr>
        <p:spPr>
          <a:xfrm>
            <a:off x="716399" y="3423047"/>
            <a:ext cx="5882402" cy="859393"/>
          </a:xfrm>
          <a:prstGeom prst="rect">
            <a:avLst/>
          </a:prstGeom>
          <a:noFill/>
          <a:ln/>
        </p:spPr>
        <p:txBody>
          <a:bodyPr wrap="square" lIns="0" tIns="0" rIns="0" bIns="0" rtlCol="0" anchor="t"/>
          <a:lstStyle/>
          <a:p>
            <a:pPr marL="0" indent="0" algn="r" rtl="1">
              <a:lnSpc>
                <a:spcPts val="22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تتطور الحاسة الدهليزية، المسؤولة عن التوازن والإحساس بالحركة، مبكرًا لمساعدة الجنين على التكيف مع التغيرات في الوضعية داخل الرحم، وهي أساسية للتطور الحركي لاحقًا.</a:t>
            </a:r>
            <a:endParaRPr lang="en-US" sz="1600" b="1" dirty="0">
              <a:latin typeface="Arial" panose="020B0604020202020204" pitchFamily="34" charset="0"/>
              <a:cs typeface="Arial" panose="020B0604020202020204" pitchFamily="34" charset="0"/>
            </a:endParaRPr>
          </a:p>
        </p:txBody>
      </p:sp>
      <p:sp>
        <p:nvSpPr>
          <p:cNvPr id="13" name="Shape 9"/>
          <p:cNvSpPr/>
          <p:nvPr/>
        </p:nvSpPr>
        <p:spPr>
          <a:xfrm>
            <a:off x="7292340" y="4090511"/>
            <a:ext cx="358140" cy="22860"/>
          </a:xfrm>
          <a:prstGeom prst="roundRect">
            <a:avLst>
              <a:gd name="adj" fmla="val 705120"/>
            </a:avLst>
          </a:prstGeom>
          <a:solidFill>
            <a:srgbClr val="E5B2B7"/>
          </a:solidFill>
          <a:ln/>
        </p:spPr>
      </p:sp>
      <p:pic>
        <p:nvPicPr>
          <p:cNvPr id="14" name="Image 2" descr="preencoded.png"/>
          <p:cNvPicPr>
            <a:picLocks noChangeAspect="1"/>
          </p:cNvPicPr>
          <p:nvPr/>
        </p:nvPicPr>
        <p:blipFill>
          <a:blip r:embed="rId3"/>
          <a:stretch>
            <a:fillRect/>
          </a:stretch>
        </p:blipFill>
        <p:spPr>
          <a:xfrm>
            <a:off x="7248049" y="4034790"/>
            <a:ext cx="134303" cy="134303"/>
          </a:xfrm>
          <a:prstGeom prst="rect">
            <a:avLst/>
          </a:prstGeom>
        </p:spPr>
      </p:pic>
      <p:sp>
        <p:nvSpPr>
          <p:cNvPr id="15" name="Text 10"/>
          <p:cNvSpPr/>
          <p:nvPr/>
        </p:nvSpPr>
        <p:spPr>
          <a:xfrm>
            <a:off x="8031599" y="3962043"/>
            <a:ext cx="2983706" cy="279797"/>
          </a:xfrm>
          <a:prstGeom prst="rect">
            <a:avLst/>
          </a:prstGeom>
          <a:noFill/>
          <a:ln/>
        </p:spPr>
        <p:txBody>
          <a:bodyPr wrap="none" lIns="0" tIns="0" rIns="0" bIns="0" rtlCol="0" anchor="t"/>
          <a:lstStyle/>
          <a:p>
            <a:pPr marL="0" indent="0" algn="l" rtl="1">
              <a:lnSpc>
                <a:spcPts val="2200"/>
              </a:lnSpc>
              <a:buNone/>
            </a:pPr>
            <a:r>
              <a:rPr lang="en-US" b="1" dirty="0">
                <a:solidFill>
                  <a:srgbClr val="4A4A4A"/>
                </a:solidFill>
                <a:latin typeface="Arial" panose="020B0604020202020204" pitchFamily="34" charset="0"/>
                <a:ea typeface="DM Sans Semi Bold" pitchFamily="34" charset="-122"/>
                <a:cs typeface="Arial" panose="020B0604020202020204" pitchFamily="34" charset="0"/>
              </a:rPr>
              <a:t>3. التذوق / الشم (الأسابيع 12-16)</a:t>
            </a:r>
            <a:endParaRPr lang="en-US" b="1" dirty="0">
              <a:latin typeface="Arial" panose="020B0604020202020204" pitchFamily="34" charset="0"/>
              <a:cs typeface="Arial" panose="020B0604020202020204" pitchFamily="34" charset="0"/>
            </a:endParaRPr>
          </a:p>
        </p:txBody>
      </p:sp>
      <p:sp>
        <p:nvSpPr>
          <p:cNvPr id="16" name="Text 11"/>
          <p:cNvSpPr/>
          <p:nvPr/>
        </p:nvSpPr>
        <p:spPr>
          <a:xfrm>
            <a:off x="8031599" y="4349234"/>
            <a:ext cx="5882402" cy="572929"/>
          </a:xfrm>
          <a:prstGeom prst="rect">
            <a:avLst/>
          </a:prstGeom>
          <a:noFill/>
          <a:ln/>
        </p:spPr>
        <p:txBody>
          <a:bodyPr wrap="square" lIns="0" tIns="0" rIns="0" bIns="0" rtlCol="0" anchor="t"/>
          <a:lstStyle/>
          <a:p>
            <a:pPr marL="0" indent="0" algn="l" rtl="1">
              <a:lnSpc>
                <a:spcPts val="22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تبدأ حاستا التذوق والشم في التطور، مما يسمح للجنين بالتعرف على النكهات والروائح في السائل الأمنيوسي. هذا يجهز الرضيع للتعرف على حليب الأم بعد الولادة.</a:t>
            </a:r>
            <a:endParaRPr lang="en-US" sz="1600" b="1" dirty="0">
              <a:latin typeface="Arial" panose="020B0604020202020204" pitchFamily="34" charset="0"/>
              <a:cs typeface="Arial" panose="020B0604020202020204" pitchFamily="34" charset="0"/>
            </a:endParaRPr>
          </a:p>
        </p:txBody>
      </p:sp>
      <p:sp>
        <p:nvSpPr>
          <p:cNvPr id="17" name="Shape 12"/>
          <p:cNvSpPr/>
          <p:nvPr/>
        </p:nvSpPr>
        <p:spPr>
          <a:xfrm>
            <a:off x="6979920" y="5016818"/>
            <a:ext cx="358140" cy="22860"/>
          </a:xfrm>
          <a:prstGeom prst="roundRect">
            <a:avLst>
              <a:gd name="adj" fmla="val 705120"/>
            </a:avLst>
          </a:prstGeom>
          <a:solidFill>
            <a:srgbClr val="E5B2B7"/>
          </a:solidFill>
          <a:ln/>
        </p:spPr>
      </p:sp>
      <p:pic>
        <p:nvPicPr>
          <p:cNvPr id="18" name="Image 3" descr="preencoded.png"/>
          <p:cNvPicPr>
            <a:picLocks noChangeAspect="1"/>
          </p:cNvPicPr>
          <p:nvPr/>
        </p:nvPicPr>
        <p:blipFill>
          <a:blip r:embed="rId3"/>
          <a:stretch>
            <a:fillRect/>
          </a:stretch>
        </p:blipFill>
        <p:spPr>
          <a:xfrm>
            <a:off x="7248049" y="4961096"/>
            <a:ext cx="134303" cy="134303"/>
          </a:xfrm>
          <a:prstGeom prst="rect">
            <a:avLst/>
          </a:prstGeom>
        </p:spPr>
      </p:pic>
      <p:sp>
        <p:nvSpPr>
          <p:cNvPr id="19" name="Text 13"/>
          <p:cNvSpPr/>
          <p:nvPr/>
        </p:nvSpPr>
        <p:spPr>
          <a:xfrm>
            <a:off x="4265533" y="4888349"/>
            <a:ext cx="2333268" cy="279797"/>
          </a:xfrm>
          <a:prstGeom prst="rect">
            <a:avLst/>
          </a:prstGeom>
          <a:noFill/>
          <a:ln/>
        </p:spPr>
        <p:txBody>
          <a:bodyPr wrap="none" lIns="0" tIns="0" rIns="0" bIns="0" rtlCol="0" anchor="t"/>
          <a:lstStyle/>
          <a:p>
            <a:pPr marL="0" indent="0" algn="r" rtl="1">
              <a:lnSpc>
                <a:spcPts val="2200"/>
              </a:lnSpc>
              <a:buNone/>
            </a:pPr>
            <a:r>
              <a:rPr lang="en-US" b="1" dirty="0">
                <a:solidFill>
                  <a:srgbClr val="4A4A4A"/>
                </a:solidFill>
                <a:latin typeface="Arial" panose="020B0604020202020204" pitchFamily="34" charset="0"/>
                <a:ea typeface="DM Sans Semi Bold" pitchFamily="34" charset="-122"/>
                <a:cs typeface="Arial" panose="020B0604020202020204" pitchFamily="34" charset="0"/>
              </a:rPr>
              <a:t>4. السمع (الشهر السادس)</a:t>
            </a:r>
            <a:endParaRPr lang="en-US" b="1" dirty="0">
              <a:latin typeface="Arial" panose="020B0604020202020204" pitchFamily="34" charset="0"/>
              <a:cs typeface="Arial" panose="020B0604020202020204" pitchFamily="34" charset="0"/>
            </a:endParaRPr>
          </a:p>
        </p:txBody>
      </p:sp>
      <p:sp>
        <p:nvSpPr>
          <p:cNvPr id="20" name="Text 14"/>
          <p:cNvSpPr/>
          <p:nvPr/>
        </p:nvSpPr>
        <p:spPr>
          <a:xfrm>
            <a:off x="716399" y="5275540"/>
            <a:ext cx="5882402" cy="572929"/>
          </a:xfrm>
          <a:prstGeom prst="rect">
            <a:avLst/>
          </a:prstGeom>
          <a:noFill/>
          <a:ln/>
        </p:spPr>
        <p:txBody>
          <a:bodyPr wrap="square" lIns="0" tIns="0" rIns="0" bIns="0" rtlCol="0" anchor="t"/>
          <a:lstStyle/>
          <a:p>
            <a:pPr marL="0" indent="0" algn="r" rtl="1">
              <a:lnSpc>
                <a:spcPts val="22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تتطور حاسة السمع، مما يمكن الجنين من سماع الأصوات من العالم الخارجي، بما في ذلك صوت الأم. هذا يساهم في التعرف على الأصوات المألوفة بعد الولادة.</a:t>
            </a:r>
            <a:endParaRPr lang="en-US" sz="1600" b="1" dirty="0">
              <a:latin typeface="Arial" panose="020B0604020202020204" pitchFamily="34" charset="0"/>
              <a:cs typeface="Arial" panose="020B0604020202020204" pitchFamily="34" charset="0"/>
            </a:endParaRPr>
          </a:p>
        </p:txBody>
      </p:sp>
      <p:sp>
        <p:nvSpPr>
          <p:cNvPr id="21" name="Shape 15"/>
          <p:cNvSpPr/>
          <p:nvPr/>
        </p:nvSpPr>
        <p:spPr>
          <a:xfrm>
            <a:off x="7292340" y="5943124"/>
            <a:ext cx="358140" cy="22860"/>
          </a:xfrm>
          <a:prstGeom prst="roundRect">
            <a:avLst>
              <a:gd name="adj" fmla="val 705120"/>
            </a:avLst>
          </a:prstGeom>
          <a:solidFill>
            <a:srgbClr val="E5B2B7"/>
          </a:solidFill>
          <a:ln/>
        </p:spPr>
      </p:sp>
      <p:pic>
        <p:nvPicPr>
          <p:cNvPr id="22" name="Image 4" descr="preencoded.png"/>
          <p:cNvPicPr>
            <a:picLocks noChangeAspect="1"/>
          </p:cNvPicPr>
          <p:nvPr/>
        </p:nvPicPr>
        <p:blipFill>
          <a:blip r:embed="rId3"/>
          <a:stretch>
            <a:fillRect/>
          </a:stretch>
        </p:blipFill>
        <p:spPr>
          <a:xfrm>
            <a:off x="7248049" y="5887403"/>
            <a:ext cx="134303" cy="134303"/>
          </a:xfrm>
          <a:prstGeom prst="rect">
            <a:avLst/>
          </a:prstGeom>
        </p:spPr>
      </p:pic>
      <p:sp>
        <p:nvSpPr>
          <p:cNvPr id="23" name="Text 16"/>
          <p:cNvSpPr/>
          <p:nvPr/>
        </p:nvSpPr>
        <p:spPr>
          <a:xfrm>
            <a:off x="8031599" y="5814655"/>
            <a:ext cx="2238732" cy="279797"/>
          </a:xfrm>
          <a:prstGeom prst="rect">
            <a:avLst/>
          </a:prstGeom>
          <a:noFill/>
          <a:ln/>
        </p:spPr>
        <p:txBody>
          <a:bodyPr wrap="none" lIns="0" tIns="0" rIns="0" bIns="0" rtlCol="0" anchor="t"/>
          <a:lstStyle/>
          <a:p>
            <a:pPr marL="0" indent="0" algn="l" rtl="1">
              <a:lnSpc>
                <a:spcPts val="2200"/>
              </a:lnSpc>
              <a:buNone/>
            </a:pPr>
            <a:r>
              <a:rPr lang="en-US" b="1" dirty="0">
                <a:solidFill>
                  <a:srgbClr val="4A4A4A"/>
                </a:solidFill>
                <a:latin typeface="Arial" panose="020B0604020202020204" pitchFamily="34" charset="0"/>
                <a:ea typeface="DM Sans Semi Bold" pitchFamily="34" charset="-122"/>
                <a:cs typeface="Arial" panose="020B0604020202020204" pitchFamily="34" charset="0"/>
              </a:rPr>
              <a:t>5. البصر (الثلث الأخير)</a:t>
            </a:r>
            <a:endParaRPr lang="en-US" b="1" dirty="0">
              <a:latin typeface="Arial" panose="020B0604020202020204" pitchFamily="34" charset="0"/>
              <a:cs typeface="Arial" panose="020B0604020202020204" pitchFamily="34" charset="0"/>
            </a:endParaRPr>
          </a:p>
        </p:txBody>
      </p:sp>
      <p:sp>
        <p:nvSpPr>
          <p:cNvPr id="24" name="Text 17"/>
          <p:cNvSpPr/>
          <p:nvPr/>
        </p:nvSpPr>
        <p:spPr>
          <a:xfrm>
            <a:off x="8031599" y="6201847"/>
            <a:ext cx="5882402" cy="572929"/>
          </a:xfrm>
          <a:prstGeom prst="rect">
            <a:avLst/>
          </a:prstGeom>
          <a:noFill/>
          <a:ln/>
        </p:spPr>
        <p:txBody>
          <a:bodyPr wrap="square" lIns="0" tIns="0" rIns="0" bIns="0" rtlCol="0" anchor="t"/>
          <a:lstStyle/>
          <a:p>
            <a:pPr marL="0" indent="0" algn="l" rtl="1">
              <a:lnSpc>
                <a:spcPts val="22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البصر هو آخر حاسة تتطور بشكل كامل، حيث يكتمل نموها في الثلث الأخير من الحمل. على الرغم من ذلك، يولد الرضع بقدرة بصرية محدودة تتطور بسرعة بعد الولادة.</a:t>
            </a:r>
            <a:endParaRPr lang="en-US" sz="1600" b="1" dirty="0">
              <a:latin typeface="Arial" panose="020B0604020202020204" pitchFamily="34" charset="0"/>
              <a:cs typeface="Arial" panose="020B0604020202020204" pitchFamily="34" charset="0"/>
            </a:endParaRPr>
          </a:p>
        </p:txBody>
      </p:sp>
      <p:sp>
        <p:nvSpPr>
          <p:cNvPr id="25" name="Text 18"/>
          <p:cNvSpPr/>
          <p:nvPr/>
        </p:nvSpPr>
        <p:spPr>
          <a:xfrm>
            <a:off x="716399" y="7449026"/>
            <a:ext cx="13197602" cy="286464"/>
          </a:xfrm>
          <a:prstGeom prst="rect">
            <a:avLst/>
          </a:prstGeom>
          <a:noFill/>
          <a:ln/>
        </p:spPr>
        <p:txBody>
          <a:bodyPr wrap="none" lIns="0" tIns="0" rIns="0" bIns="0" rtlCol="0" anchor="t"/>
          <a:lstStyle/>
          <a:p>
            <a:pPr marL="0" indent="0" algn="r" rtl="1">
              <a:lnSpc>
                <a:spcPts val="22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السبب في هذا الترتيب هو أن الرضيع يجب أن يكون قادرًا على التغذية، والتعرف على والدته، والتوجيه فورًا عند الولادة. كل حاسة تلعب دورًا حيويًا في بقاء الرضيع وتفاعله مع بيئته الجديدة.</a:t>
            </a:r>
            <a:endParaRPr lang="en-US" sz="1600" b="1"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773828" y="397715"/>
            <a:ext cx="6062782" cy="620078"/>
          </a:xfrm>
          <a:prstGeom prst="rect">
            <a:avLst/>
          </a:prstGeom>
          <a:noFill/>
          <a:ln/>
        </p:spPr>
        <p:txBody>
          <a:bodyPr wrap="none" lIns="0" tIns="0" rIns="0" bIns="0" rtlCol="0" anchor="t"/>
          <a:lstStyle/>
          <a:p>
            <a:pPr marL="0" indent="0" algn="r" rtl="1">
              <a:lnSpc>
                <a:spcPts val="4850"/>
              </a:lnSpc>
              <a:buNone/>
            </a:pPr>
            <a:r>
              <a:rPr lang="en-US" sz="4400" b="1" dirty="0">
                <a:solidFill>
                  <a:srgbClr val="9C5461"/>
                </a:solidFill>
                <a:latin typeface="Arial" panose="020B0604020202020204" pitchFamily="34" charset="0"/>
                <a:ea typeface="DM Sans Semi Bold" pitchFamily="34" charset="-122"/>
                <a:cs typeface="Arial" panose="020B0604020202020204" pitchFamily="34" charset="0"/>
              </a:rPr>
              <a:t>السمع: حاسة ناضجة عند الولادة</a:t>
            </a:r>
            <a:endParaRPr lang="en-US" sz="4400" b="1" dirty="0">
              <a:latin typeface="Arial" panose="020B0604020202020204" pitchFamily="34" charset="0"/>
              <a:cs typeface="Arial" panose="020B0604020202020204" pitchFamily="34" charset="0"/>
            </a:endParaRPr>
          </a:p>
        </p:txBody>
      </p:sp>
      <p:sp>
        <p:nvSpPr>
          <p:cNvPr id="3" name="Text 1"/>
          <p:cNvSpPr/>
          <p:nvPr/>
        </p:nvSpPr>
        <p:spPr>
          <a:xfrm>
            <a:off x="793789" y="1259992"/>
            <a:ext cx="13042821" cy="317540"/>
          </a:xfrm>
          <a:prstGeom prst="rect">
            <a:avLst/>
          </a:prstGeom>
          <a:noFill/>
          <a:ln/>
        </p:spPr>
        <p:txBody>
          <a:bodyPr wrap="none" lIns="0" tIns="0" rIns="0" bIns="0" rtlCol="0" anchor="t"/>
          <a:lstStyle/>
          <a:p>
            <a:pPr marL="0" indent="0" algn="r" rtl="1">
              <a:lnSpc>
                <a:spcPts val="2500"/>
              </a:lnSpc>
              <a:buNone/>
            </a:pPr>
            <a:r>
              <a:rPr lang="en-US" b="1" dirty="0">
                <a:solidFill>
                  <a:srgbClr val="4A4A4A"/>
                </a:solidFill>
                <a:latin typeface="Arial" panose="020B0604020202020204" pitchFamily="34" charset="0"/>
                <a:ea typeface="DM Sans" pitchFamily="34" charset="-122"/>
                <a:cs typeface="Arial" panose="020B0604020202020204" pitchFamily="34" charset="0"/>
              </a:rPr>
              <a:t>يعد السمع أحد أكثر الأنظمة الحسية نضجًا عند الولادة، مما يمنح الرضع قدرة رائعة على معالجة الأصوات من حولهم. هذه القدرة المبكرة ضرورية للتطور اللغوي والاجتماعي.</a:t>
            </a:r>
            <a:endParaRPr lang="en-US" b="1" dirty="0">
              <a:latin typeface="Arial" panose="020B0604020202020204" pitchFamily="34" charset="0"/>
              <a:cs typeface="Arial" panose="020B0604020202020204" pitchFamily="34" charset="0"/>
            </a:endParaRPr>
          </a:p>
        </p:txBody>
      </p:sp>
      <p:sp>
        <p:nvSpPr>
          <p:cNvPr id="4" name="Text 2"/>
          <p:cNvSpPr/>
          <p:nvPr/>
        </p:nvSpPr>
        <p:spPr>
          <a:xfrm>
            <a:off x="793790" y="1801671"/>
            <a:ext cx="13042821" cy="635079"/>
          </a:xfrm>
          <a:prstGeom prst="rect">
            <a:avLst/>
          </a:prstGeom>
          <a:noFill/>
          <a:ln/>
        </p:spPr>
        <p:txBody>
          <a:bodyPr wrap="square" lIns="0" tIns="0" rIns="0" bIns="0" rtlCol="0" anchor="t"/>
          <a:lstStyle/>
          <a:p>
            <a:pPr marL="342900" indent="-342900" algn="r" rtl="1">
              <a:lnSpc>
                <a:spcPts val="2500"/>
              </a:lnSpc>
              <a:buSzPct val="100000"/>
              <a:buChar char="•"/>
            </a:pPr>
            <a:r>
              <a:rPr lang="en-US" b="1" dirty="0">
                <a:solidFill>
                  <a:srgbClr val="4A4A4A"/>
                </a:solidFill>
                <a:latin typeface="Arial" panose="020B0604020202020204" pitchFamily="34" charset="0"/>
                <a:ea typeface="DM Sans" pitchFamily="34" charset="-122"/>
                <a:cs typeface="Arial" panose="020B0604020202020204" pitchFamily="34" charset="0"/>
              </a:rPr>
              <a:t>الحساسية السمعية: تتراوح حساسية السمع لدى الرضع من 20 إلى 5000 هرتز، مقارنة بالبالغين الذين تتراوح حساسيتهم من 20 إلى 20000 هرتز. على الرغم من هذا النطاق الأضيق، فإن الرضع قادرون على التقاط مجموعة واسعة من الأصوات المهمة.</a:t>
            </a:r>
            <a:endParaRPr lang="en-US" b="1" dirty="0">
              <a:latin typeface="Arial" panose="020B0604020202020204" pitchFamily="34" charset="0"/>
              <a:cs typeface="Arial" panose="020B0604020202020204" pitchFamily="34" charset="0"/>
            </a:endParaRPr>
          </a:p>
        </p:txBody>
      </p:sp>
      <p:sp>
        <p:nvSpPr>
          <p:cNvPr id="5" name="Text 3"/>
          <p:cNvSpPr/>
          <p:nvPr/>
        </p:nvSpPr>
        <p:spPr>
          <a:xfrm>
            <a:off x="793788" y="2544699"/>
            <a:ext cx="13042821" cy="635079"/>
          </a:xfrm>
          <a:prstGeom prst="rect">
            <a:avLst/>
          </a:prstGeom>
          <a:noFill/>
          <a:ln/>
        </p:spPr>
        <p:txBody>
          <a:bodyPr wrap="square" lIns="0" tIns="0" rIns="0" bIns="0" rtlCol="0" anchor="t"/>
          <a:lstStyle/>
          <a:p>
            <a:pPr marL="342900" indent="-342900" algn="r" rtl="1">
              <a:lnSpc>
                <a:spcPts val="2500"/>
              </a:lnSpc>
              <a:buSzPct val="100000"/>
              <a:buChar char="•"/>
            </a:pPr>
            <a:r>
              <a:rPr lang="en-US" b="1" dirty="0">
                <a:solidFill>
                  <a:srgbClr val="4A4A4A"/>
                </a:solidFill>
                <a:latin typeface="Arial" panose="020B0604020202020204" pitchFamily="34" charset="0"/>
                <a:ea typeface="DM Sans" pitchFamily="34" charset="-122"/>
                <a:cs typeface="Arial" panose="020B0604020202020204" pitchFamily="34" charset="0"/>
              </a:rPr>
              <a:t>تفضيل الأصوات البشرية: يظهر الرضع تفضيلًا واضحًا للأصوات البشرية على الأصوات الميكانيكية. هذا التفضيل الفطري يوجههم نحو التفاعلات الاجتماعية واللغوية، مما يسهل عملية تعلم اللغة.</a:t>
            </a:r>
            <a:endParaRPr lang="en-US" b="1" dirty="0">
              <a:latin typeface="Arial" panose="020B0604020202020204" pitchFamily="34" charset="0"/>
              <a:cs typeface="Arial" panose="020B0604020202020204" pitchFamily="34" charset="0"/>
            </a:endParaRPr>
          </a:p>
        </p:txBody>
      </p:sp>
      <p:sp>
        <p:nvSpPr>
          <p:cNvPr id="6" name="Text 4"/>
          <p:cNvSpPr/>
          <p:nvPr/>
        </p:nvSpPr>
        <p:spPr>
          <a:xfrm>
            <a:off x="793787" y="3345598"/>
            <a:ext cx="13042821" cy="317540"/>
          </a:xfrm>
          <a:prstGeom prst="rect">
            <a:avLst/>
          </a:prstGeom>
          <a:noFill/>
          <a:ln/>
        </p:spPr>
        <p:txBody>
          <a:bodyPr wrap="none" lIns="0" tIns="0" rIns="0" bIns="0" rtlCol="0" anchor="t"/>
          <a:lstStyle/>
          <a:p>
            <a:pPr marL="342900" indent="-342900" algn="r" rtl="1">
              <a:lnSpc>
                <a:spcPts val="2500"/>
              </a:lnSpc>
              <a:buSzPct val="100000"/>
              <a:buChar char="•"/>
            </a:pPr>
            <a:r>
              <a:rPr lang="en-US" b="1" dirty="0">
                <a:solidFill>
                  <a:srgbClr val="4A4A4A"/>
                </a:solidFill>
                <a:latin typeface="Arial" panose="020B0604020202020204" pitchFamily="34" charset="0"/>
                <a:ea typeface="DM Sans" pitchFamily="34" charset="-122"/>
                <a:cs typeface="Arial" panose="020B0604020202020204" pitchFamily="34" charset="0"/>
              </a:rPr>
              <a:t>التنظيم الدماغي الجانبي: يكون التنظيم الدماغي للسمع جانبيًا بالفعل عند الولادة:</a:t>
            </a:r>
            <a:endParaRPr lang="en-US" b="1" dirty="0">
              <a:latin typeface="Arial" panose="020B0604020202020204" pitchFamily="34" charset="0"/>
              <a:cs typeface="Arial" panose="020B0604020202020204" pitchFamily="34" charset="0"/>
            </a:endParaRPr>
          </a:p>
        </p:txBody>
      </p:sp>
      <p:sp>
        <p:nvSpPr>
          <p:cNvPr id="7" name="Text 5"/>
          <p:cNvSpPr/>
          <p:nvPr/>
        </p:nvSpPr>
        <p:spPr>
          <a:xfrm>
            <a:off x="793786" y="3837571"/>
            <a:ext cx="13042821" cy="317540"/>
          </a:xfrm>
          <a:prstGeom prst="rect">
            <a:avLst/>
          </a:prstGeom>
          <a:noFill/>
          <a:ln/>
        </p:spPr>
        <p:txBody>
          <a:bodyPr wrap="none" lIns="0" tIns="0" rIns="0" bIns="0" rtlCol="0" anchor="t"/>
          <a:lstStyle/>
          <a:p>
            <a:pPr marL="685800" lvl="1" indent="-342900" algn="r" rtl="1">
              <a:lnSpc>
                <a:spcPts val="2500"/>
              </a:lnSpc>
              <a:buSzPct val="100000"/>
              <a:buChar char="•"/>
            </a:pPr>
            <a:r>
              <a:rPr lang="en-US" b="1" dirty="0">
                <a:solidFill>
                  <a:srgbClr val="4A4A4A"/>
                </a:solidFill>
                <a:latin typeface="Arial" panose="020B0604020202020204" pitchFamily="34" charset="0"/>
                <a:ea typeface="DM Sans" pitchFamily="34" charset="-122"/>
                <a:cs typeface="Arial" panose="020B0604020202020204" pitchFamily="34" charset="0"/>
              </a:rPr>
              <a:t>الجانب الأيسر: مسؤول عن التحليل الدقيق لأصوات الكلام، مما يساعد الرضع على تمييز الفروق الدقيقة في النطق.</a:t>
            </a:r>
            <a:endParaRPr lang="en-US" b="1" dirty="0">
              <a:latin typeface="Arial" panose="020B0604020202020204" pitchFamily="34" charset="0"/>
              <a:cs typeface="Arial" panose="020B0604020202020204" pitchFamily="34" charset="0"/>
            </a:endParaRPr>
          </a:p>
        </p:txBody>
      </p:sp>
      <p:sp>
        <p:nvSpPr>
          <p:cNvPr id="8" name="Text 6"/>
          <p:cNvSpPr/>
          <p:nvPr/>
        </p:nvSpPr>
        <p:spPr>
          <a:xfrm>
            <a:off x="793785" y="4263059"/>
            <a:ext cx="13042821" cy="317540"/>
          </a:xfrm>
          <a:prstGeom prst="rect">
            <a:avLst/>
          </a:prstGeom>
          <a:noFill/>
          <a:ln/>
        </p:spPr>
        <p:txBody>
          <a:bodyPr wrap="none" lIns="0" tIns="0" rIns="0" bIns="0" rtlCol="0" anchor="t"/>
          <a:lstStyle/>
          <a:p>
            <a:pPr marL="685800" lvl="1" indent="-342900" algn="r" rtl="1">
              <a:lnSpc>
                <a:spcPts val="2500"/>
              </a:lnSpc>
              <a:buSzPct val="100000"/>
              <a:buChar char="•"/>
            </a:pPr>
            <a:r>
              <a:rPr lang="en-US" b="1" dirty="0">
                <a:solidFill>
                  <a:srgbClr val="4A4A4A"/>
                </a:solidFill>
                <a:latin typeface="Arial" panose="020B0604020202020204" pitchFamily="34" charset="0"/>
                <a:ea typeface="DM Sans" pitchFamily="34" charset="-122"/>
                <a:cs typeface="Arial" panose="020B0604020202020204" pitchFamily="34" charset="0"/>
              </a:rPr>
              <a:t>الجانب الأيمن: يتعامل مع التنغيم والعاطفة والموسيقى، مما يسمح للرضع بفهم الجوانب العاطفية واللحنية للكلام.</a:t>
            </a:r>
            <a:endParaRPr lang="en-US" b="1" dirty="0">
              <a:latin typeface="Arial" panose="020B0604020202020204" pitchFamily="34" charset="0"/>
              <a:cs typeface="Arial" panose="020B0604020202020204" pitchFamily="34" charset="0"/>
            </a:endParaRPr>
          </a:p>
        </p:txBody>
      </p:sp>
      <p:graphicFrame>
        <p:nvGraphicFramePr>
          <p:cNvPr id="11" name="Espace réservé du contenu 7">
            <a:extLst>
              <a:ext uri="{FF2B5EF4-FFF2-40B4-BE49-F238E27FC236}">
                <a16:creationId xmlns:a16="http://schemas.microsoft.com/office/drawing/2014/main" id="{3AFA3872-E284-7A3E-308B-B7F8011FE854}"/>
              </a:ext>
            </a:extLst>
          </p:cNvPr>
          <p:cNvGraphicFramePr>
            <a:graphicFrameLocks/>
          </p:cNvGraphicFramePr>
          <p:nvPr>
            <p:extLst>
              <p:ext uri="{D42A27DB-BD31-4B8C-83A1-F6EECF244321}">
                <p14:modId xmlns:p14="http://schemas.microsoft.com/office/powerpoint/2010/main" val="36209267"/>
              </p:ext>
            </p:extLst>
          </p:nvPr>
        </p:nvGraphicFramePr>
        <p:xfrm>
          <a:off x="470452" y="4688547"/>
          <a:ext cx="6508750" cy="3192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AB15B1AC-84E0-D0D9-1C45-9B309F90E2C6}"/>
              </a:ext>
            </a:extLst>
          </p:cNvPr>
          <p:cNvPicPr>
            <a:picLocks noChangeAspect="1"/>
          </p:cNvPicPr>
          <p:nvPr/>
        </p:nvPicPr>
        <p:blipFill>
          <a:blip r:embed="rId8"/>
          <a:stretch>
            <a:fillRect/>
          </a:stretch>
        </p:blipFill>
        <p:spPr>
          <a:xfrm>
            <a:off x="9487853" y="5180520"/>
            <a:ext cx="5011346" cy="29438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372945" y="516969"/>
            <a:ext cx="6505456" cy="587573"/>
          </a:xfrm>
          <a:prstGeom prst="rect">
            <a:avLst/>
          </a:prstGeom>
          <a:noFill/>
          <a:ln/>
        </p:spPr>
        <p:txBody>
          <a:bodyPr wrap="none" lIns="0" tIns="0" rIns="0" bIns="0" rtlCol="0" anchor="t"/>
          <a:lstStyle/>
          <a:p>
            <a:pPr marL="0" indent="0" algn="r" rtl="1">
              <a:lnSpc>
                <a:spcPts val="4600"/>
              </a:lnSpc>
              <a:buNone/>
            </a:pPr>
            <a:r>
              <a:rPr lang="en-US" sz="4000" b="1" dirty="0">
                <a:solidFill>
                  <a:srgbClr val="9C5461"/>
                </a:solidFill>
                <a:latin typeface="Arial" panose="020B0604020202020204" pitchFamily="34" charset="0"/>
                <a:ea typeface="DM Sans Semi Bold" pitchFamily="34" charset="-122"/>
                <a:cs typeface="Arial" panose="020B0604020202020204" pitchFamily="34" charset="0"/>
              </a:rPr>
              <a:t>إدراك الكلام: القدرات اللغوية المبكرة</a:t>
            </a:r>
            <a:endParaRPr lang="en-US" sz="4000" b="1" dirty="0">
              <a:latin typeface="Arial" panose="020B0604020202020204" pitchFamily="34" charset="0"/>
              <a:cs typeface="Arial" panose="020B0604020202020204" pitchFamily="34" charset="0"/>
            </a:endParaRPr>
          </a:p>
        </p:txBody>
      </p:sp>
      <p:sp>
        <p:nvSpPr>
          <p:cNvPr id="3" name="Text 1"/>
          <p:cNvSpPr/>
          <p:nvPr/>
        </p:nvSpPr>
        <p:spPr>
          <a:xfrm>
            <a:off x="751999" y="1480542"/>
            <a:ext cx="13126402" cy="300752"/>
          </a:xfrm>
          <a:prstGeom prst="rect">
            <a:avLst/>
          </a:prstGeom>
          <a:noFill/>
          <a:ln/>
        </p:spPr>
        <p:txBody>
          <a:bodyPr wrap="none" lIns="0" tIns="0" rIns="0" bIns="0" rtlCol="0" anchor="t"/>
          <a:lstStyle/>
          <a:p>
            <a:pPr marL="0" indent="0" algn="r" rtl="1">
              <a:lnSpc>
                <a:spcPts val="23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يُظهر الرضع قدرات رائعة في إدراك الكلام منذ سن مبكرة جدًا، مما يضع الأساس لاكتساب اللغة. هذه القدرات تشمل:</a:t>
            </a:r>
            <a:endParaRPr lang="en-US" sz="1600" b="1" dirty="0">
              <a:latin typeface="Arial" panose="020B0604020202020204" pitchFamily="34" charset="0"/>
              <a:cs typeface="Arial" panose="020B0604020202020204" pitchFamily="34" charset="0"/>
            </a:endParaRPr>
          </a:p>
        </p:txBody>
      </p:sp>
      <p:sp>
        <p:nvSpPr>
          <p:cNvPr id="4" name="Text 2"/>
          <p:cNvSpPr/>
          <p:nvPr/>
        </p:nvSpPr>
        <p:spPr>
          <a:xfrm>
            <a:off x="751999" y="2107523"/>
            <a:ext cx="13126402" cy="601504"/>
          </a:xfrm>
          <a:prstGeom prst="rect">
            <a:avLst/>
          </a:prstGeom>
          <a:noFill/>
          <a:ln/>
        </p:spPr>
        <p:txBody>
          <a:bodyPr wrap="square" lIns="0" tIns="0" rIns="0" bIns="0" rtlCol="0" anchor="t"/>
          <a:lstStyle/>
          <a:p>
            <a:pPr marL="342900" indent="-342900" algn="r" rtl="1">
              <a:lnSpc>
                <a:spcPts val="235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تمييز اللغات (شهرين): في عمر شهرين، يمكن للرضع التمييز بين اللغات ذات الإيقاعات المختلفة (مثل اللغات المقطعية، اللغات ذات النبرة...). هذه الحساسية للإيقاع تساعدهم على تحديد لغتهم الأم.</a:t>
            </a:r>
            <a:endParaRPr lang="en-US" sz="1600" b="1" dirty="0">
              <a:latin typeface="Arial" panose="020B0604020202020204" pitchFamily="34" charset="0"/>
              <a:cs typeface="Arial" panose="020B0604020202020204" pitchFamily="34" charset="0"/>
            </a:endParaRPr>
          </a:p>
        </p:txBody>
      </p:sp>
      <p:sp>
        <p:nvSpPr>
          <p:cNvPr id="5" name="Text 3"/>
          <p:cNvSpPr/>
          <p:nvPr/>
        </p:nvSpPr>
        <p:spPr>
          <a:xfrm>
            <a:off x="751999" y="2659975"/>
            <a:ext cx="13126402" cy="300752"/>
          </a:xfrm>
          <a:prstGeom prst="rect">
            <a:avLst/>
          </a:prstGeom>
          <a:noFill/>
          <a:ln/>
        </p:spPr>
        <p:txBody>
          <a:bodyPr wrap="none" lIns="0" tIns="0" rIns="0" bIns="0" rtlCol="0" anchor="t"/>
          <a:lstStyle/>
          <a:p>
            <a:pPr marL="342900" indent="-342900" algn="r" rtl="1">
              <a:lnSpc>
                <a:spcPts val="235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الحساسية للحدود النبرية: يمتلك الرضع حساسية للحدود النبرية، مما يساعدهم على تقسيم الكلام إلى وحدات ذات معنى، مثل الكلمات والجمل.</a:t>
            </a:r>
            <a:endParaRPr lang="en-US" sz="1600" b="1" dirty="0">
              <a:latin typeface="Arial" panose="020B0604020202020204" pitchFamily="34" charset="0"/>
              <a:cs typeface="Arial" panose="020B0604020202020204" pitchFamily="34" charset="0"/>
            </a:endParaRPr>
          </a:p>
        </p:txBody>
      </p:sp>
      <p:sp>
        <p:nvSpPr>
          <p:cNvPr id="6" name="Text 4"/>
          <p:cNvSpPr/>
          <p:nvPr/>
        </p:nvSpPr>
        <p:spPr>
          <a:xfrm>
            <a:off x="751999" y="3026450"/>
            <a:ext cx="13126402" cy="601504"/>
          </a:xfrm>
          <a:prstGeom prst="rect">
            <a:avLst/>
          </a:prstGeom>
          <a:noFill/>
          <a:ln/>
        </p:spPr>
        <p:txBody>
          <a:bodyPr wrap="square" lIns="0" tIns="0" rIns="0" bIns="0" rtlCol="0" anchor="t"/>
          <a:lstStyle/>
          <a:p>
            <a:pPr marL="342900" indent="-342900" algn="r" rtl="1">
              <a:lnSpc>
                <a:spcPts val="235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القدرة الفطرية على التمييز الصوتي: يولد الرضع بقدرة فطرية على التمييز بين التباينات الصوتية العالمية (مثل /با/ مقابل /با/). هذه القدرة تسمح لهم بالتعرف على جميع الأصوات المحتملة في أي لغة.</a:t>
            </a:r>
            <a:endParaRPr lang="en-US" sz="1600" b="1" dirty="0">
              <a:latin typeface="Arial" panose="020B0604020202020204" pitchFamily="34" charset="0"/>
              <a:cs typeface="Arial" panose="020B0604020202020204" pitchFamily="34" charset="0"/>
            </a:endParaRPr>
          </a:p>
        </p:txBody>
      </p:sp>
      <p:sp>
        <p:nvSpPr>
          <p:cNvPr id="7" name="Text 5"/>
          <p:cNvSpPr/>
          <p:nvPr/>
        </p:nvSpPr>
        <p:spPr>
          <a:xfrm>
            <a:off x="751999" y="3693676"/>
            <a:ext cx="13126402" cy="601504"/>
          </a:xfrm>
          <a:prstGeom prst="rect">
            <a:avLst/>
          </a:prstGeom>
          <a:noFill/>
          <a:ln/>
        </p:spPr>
        <p:txBody>
          <a:bodyPr wrap="square" lIns="0" tIns="0" rIns="0" bIns="0" rtlCol="0" anchor="t"/>
          <a:lstStyle/>
          <a:p>
            <a:pPr marL="342900" indent="-342900" algn="r" rtl="1">
              <a:lnSpc>
                <a:spcPts val="2350"/>
              </a:lnSpc>
              <a:buSzPct val="100000"/>
              <a:buChar char="•"/>
            </a:pPr>
            <a:r>
              <a:rPr lang="en-US" sz="1600" b="1" dirty="0">
                <a:solidFill>
                  <a:srgbClr val="4A4A4A"/>
                </a:solidFill>
                <a:latin typeface="Arial" panose="020B0604020202020204" pitchFamily="34" charset="0"/>
                <a:ea typeface="DM Sans" pitchFamily="34" charset="-122"/>
                <a:cs typeface="Arial" panose="020B0604020202020204" pitchFamily="34" charset="0"/>
              </a:rPr>
              <a:t>التخصص التدريجي: تتناقص هذه القدرة العالمية تدريجيًا نحو 10-12 شهرًا، حيث يتخصص الرضع في الأصوات الخاصة بلغتهم الأم، ويفقدون القدرة على التمييز بين الأصوات غير الموجودة في لغتهم.</a:t>
            </a:r>
            <a:endParaRPr lang="en-US" sz="1600" b="1" dirty="0">
              <a:latin typeface="Arial" panose="020B0604020202020204" pitchFamily="34" charset="0"/>
              <a:cs typeface="Arial" panose="020B0604020202020204" pitchFamily="34" charset="0"/>
            </a:endParaRPr>
          </a:p>
        </p:txBody>
      </p:sp>
      <p:sp>
        <p:nvSpPr>
          <p:cNvPr id="8" name="Text 6"/>
          <p:cNvSpPr/>
          <p:nvPr/>
        </p:nvSpPr>
        <p:spPr>
          <a:xfrm>
            <a:off x="9508808" y="4788575"/>
            <a:ext cx="4087654" cy="293727"/>
          </a:xfrm>
          <a:prstGeom prst="rect">
            <a:avLst/>
          </a:prstGeom>
          <a:noFill/>
          <a:ln/>
        </p:spPr>
        <p:txBody>
          <a:bodyPr wrap="none" lIns="0" tIns="0" rIns="0" bIns="0" rtlCol="0" anchor="t"/>
          <a:lstStyle/>
          <a:p>
            <a:pPr marL="0" indent="0" algn="r" rtl="1">
              <a:lnSpc>
                <a:spcPts val="2300"/>
              </a:lnSpc>
              <a:buNone/>
            </a:pPr>
            <a:r>
              <a:rPr lang="en-US" sz="2000" b="1" dirty="0">
                <a:solidFill>
                  <a:srgbClr val="9C5461"/>
                </a:solidFill>
                <a:latin typeface="Arial" panose="020B0604020202020204" pitchFamily="34" charset="0"/>
                <a:ea typeface="DM Sans Semi Bold" pitchFamily="34" charset="-122"/>
                <a:cs typeface="Arial" panose="020B0604020202020204" pitchFamily="34" charset="0"/>
              </a:rPr>
              <a:t>دراسة إيماس وآخرون (1971): التمييز الصوتي</a:t>
            </a:r>
            <a:endParaRPr lang="en-US" sz="2000" b="1" dirty="0">
              <a:latin typeface="Arial" panose="020B0604020202020204" pitchFamily="34" charset="0"/>
              <a:cs typeface="Arial" panose="020B0604020202020204" pitchFamily="34" charset="0"/>
            </a:endParaRPr>
          </a:p>
        </p:txBody>
      </p:sp>
      <p:sp>
        <p:nvSpPr>
          <p:cNvPr id="9" name="Text 7"/>
          <p:cNvSpPr/>
          <p:nvPr/>
        </p:nvSpPr>
        <p:spPr>
          <a:xfrm>
            <a:off x="751999" y="5364242"/>
            <a:ext cx="12844463" cy="300752"/>
          </a:xfrm>
          <a:prstGeom prst="rect">
            <a:avLst/>
          </a:prstGeom>
          <a:noFill/>
          <a:ln/>
        </p:spPr>
        <p:txBody>
          <a:bodyPr wrap="none" lIns="0" tIns="0" rIns="0" bIns="0" rtlCol="0" anchor="t"/>
          <a:lstStyle/>
          <a:p>
            <a:pPr marL="0" indent="0" algn="r" rtl="1">
              <a:lnSpc>
                <a:spcPts val="23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السياق: أظهرت هذه الدراسة لأول مرة أن الرضع يمكنهم التمييز بين التباينات الصوتية منذ الولادة.</a:t>
            </a:r>
            <a:endParaRPr lang="en-US" sz="1600" b="1" dirty="0">
              <a:latin typeface="Arial" panose="020B0604020202020204" pitchFamily="34" charset="0"/>
              <a:cs typeface="Arial" panose="020B0604020202020204" pitchFamily="34" charset="0"/>
            </a:endParaRPr>
          </a:p>
        </p:txBody>
      </p:sp>
      <p:sp>
        <p:nvSpPr>
          <p:cNvPr id="10" name="Text 8"/>
          <p:cNvSpPr/>
          <p:nvPr/>
        </p:nvSpPr>
        <p:spPr>
          <a:xfrm>
            <a:off x="3547729" y="5742986"/>
            <a:ext cx="10330672" cy="601504"/>
          </a:xfrm>
          <a:prstGeom prst="rect">
            <a:avLst/>
          </a:prstGeom>
          <a:noFill/>
          <a:ln/>
        </p:spPr>
        <p:txBody>
          <a:bodyPr wrap="square" lIns="0" tIns="0" rIns="0" bIns="0" rtlCol="0" anchor="t"/>
          <a:lstStyle/>
          <a:p>
            <a:pPr marL="0" indent="0" algn="r" rtl="1">
              <a:lnSpc>
                <a:spcPts val="23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البروتوكول: رضع تتراوح أعمارهم بين 1 و 4 أشهر. استخدمت تقنية التعود - رد الفعل على الجديد عبر إيقاع المص. كانت المحفزات عبارة عن مقاطع </a:t>
            </a:r>
            <a:r>
              <a:rPr lang="en-US" sz="1600" b="1" dirty="0" err="1">
                <a:solidFill>
                  <a:srgbClr val="4A4A4A"/>
                </a:solidFill>
                <a:latin typeface="Arial" panose="020B0604020202020204" pitchFamily="34" charset="0"/>
                <a:ea typeface="DM Sans" pitchFamily="34" charset="-122"/>
                <a:cs typeface="Arial" panose="020B0604020202020204" pitchFamily="34" charset="0"/>
              </a:rPr>
              <a:t>لفظية</a:t>
            </a:r>
            <a:r>
              <a:rPr lang="en-US" sz="1600" b="1" dirty="0">
                <a:solidFill>
                  <a:srgbClr val="4A4A4A"/>
                </a:solidFill>
                <a:latin typeface="Arial" panose="020B0604020202020204" pitchFamily="34" charset="0"/>
                <a:ea typeface="DM Sans" pitchFamily="34" charset="-122"/>
                <a:cs typeface="Arial" panose="020B0604020202020204" pitchFamily="34" charset="0"/>
              </a:rPr>
              <a:t> /p/ </a:t>
            </a:r>
            <a:r>
              <a:rPr lang="en-US" sz="1600" b="1" dirty="0" err="1">
                <a:solidFill>
                  <a:srgbClr val="4A4A4A"/>
                </a:solidFill>
                <a:latin typeface="Arial" panose="020B0604020202020204" pitchFamily="34" charset="0"/>
                <a:ea typeface="DM Sans" pitchFamily="34" charset="-122"/>
                <a:cs typeface="Arial" panose="020B0604020202020204" pitchFamily="34" charset="0"/>
              </a:rPr>
              <a:t>مقابل</a:t>
            </a:r>
            <a:r>
              <a:rPr lang="en-US" sz="1600" b="1" dirty="0">
                <a:solidFill>
                  <a:srgbClr val="4A4A4A"/>
                </a:solidFill>
                <a:latin typeface="Arial" panose="020B0604020202020204" pitchFamily="34" charset="0"/>
                <a:ea typeface="DM Sans" pitchFamily="34" charset="-122"/>
                <a:cs typeface="Arial" panose="020B0604020202020204" pitchFamily="34" charset="0"/>
              </a:rPr>
              <a:t> /b/، والتي تختلف في وقت بدء الصوت (VOT). تم التلاعب بـ  VOT تدريجيًا.</a:t>
            </a:r>
            <a:endParaRPr lang="en-US" sz="1600" b="1" dirty="0">
              <a:latin typeface="Arial" panose="020B0604020202020204" pitchFamily="34" charset="0"/>
              <a:cs typeface="Arial" panose="020B0604020202020204" pitchFamily="34" charset="0"/>
            </a:endParaRPr>
          </a:p>
        </p:txBody>
      </p:sp>
      <p:sp>
        <p:nvSpPr>
          <p:cNvPr id="11" name="Text 9"/>
          <p:cNvSpPr/>
          <p:nvPr/>
        </p:nvSpPr>
        <p:spPr>
          <a:xfrm>
            <a:off x="751999" y="6689408"/>
            <a:ext cx="12844463" cy="300752"/>
          </a:xfrm>
          <a:prstGeom prst="rect">
            <a:avLst/>
          </a:prstGeom>
          <a:noFill/>
          <a:ln/>
        </p:spPr>
        <p:txBody>
          <a:bodyPr wrap="none" lIns="0" tIns="0" rIns="0" bIns="0" rtlCol="0" anchor="t"/>
          <a:lstStyle/>
          <a:p>
            <a:pPr marL="0" indent="0" algn="r" rtl="1">
              <a:lnSpc>
                <a:spcPts val="23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النتائج: زاد الرضع من معدل المص عندما تغير المقطع اللفظي، حتى بالنسبة للتباينات غير الموجودة في لغتهم الأم.</a:t>
            </a:r>
            <a:endParaRPr lang="en-US" sz="1600" b="1" dirty="0">
              <a:latin typeface="Arial" panose="020B0604020202020204" pitchFamily="34" charset="0"/>
              <a:cs typeface="Arial" panose="020B0604020202020204" pitchFamily="34" charset="0"/>
            </a:endParaRPr>
          </a:p>
        </p:txBody>
      </p:sp>
      <p:sp>
        <p:nvSpPr>
          <p:cNvPr id="12" name="Text 10"/>
          <p:cNvSpPr/>
          <p:nvPr/>
        </p:nvSpPr>
        <p:spPr>
          <a:xfrm>
            <a:off x="751999" y="7201614"/>
            <a:ext cx="12844463" cy="300752"/>
          </a:xfrm>
          <a:prstGeom prst="rect">
            <a:avLst/>
          </a:prstGeom>
          <a:noFill/>
          <a:ln/>
        </p:spPr>
        <p:txBody>
          <a:bodyPr wrap="none" lIns="0" tIns="0" rIns="0" bIns="0" rtlCol="0" anchor="t"/>
          <a:lstStyle/>
          <a:p>
            <a:pPr marL="0" indent="0" algn="r" rtl="1">
              <a:lnSpc>
                <a:spcPts val="2350"/>
              </a:lnSpc>
              <a:buNone/>
            </a:pPr>
            <a:r>
              <a:rPr lang="en-US" sz="1600" b="1" dirty="0">
                <a:solidFill>
                  <a:srgbClr val="4A4A4A"/>
                </a:solidFill>
                <a:latin typeface="Arial" panose="020B0604020202020204" pitchFamily="34" charset="0"/>
                <a:ea typeface="DM Sans" pitchFamily="34" charset="-122"/>
                <a:cs typeface="Arial" panose="020B0604020202020204" pitchFamily="34" charset="0"/>
              </a:rPr>
              <a:t>الأهمية: أثبتت وجود قدرة فطرية على التمييز الصوتي، مما يشكل أساسًا للغة قبل الولادة. ومع ذلك، لم تظهر الدراسة فهم المعنى، بل التمييز الصوتي فقط.</a:t>
            </a:r>
            <a:endParaRPr lang="en-US" sz="1600" b="1" dirty="0">
              <a:latin typeface="Arial" panose="020B0604020202020204" pitchFamily="34" charset="0"/>
              <a:cs typeface="Arial" panose="020B0604020202020204" pitchFamily="34" charset="0"/>
            </a:endParaRPr>
          </a:p>
        </p:txBody>
      </p:sp>
      <p:sp>
        <p:nvSpPr>
          <p:cNvPr id="13" name="Shape 11"/>
          <p:cNvSpPr/>
          <p:nvPr/>
        </p:nvSpPr>
        <p:spPr>
          <a:xfrm>
            <a:off x="13855541" y="4506635"/>
            <a:ext cx="22860" cy="3207187"/>
          </a:xfrm>
          <a:prstGeom prst="rect">
            <a:avLst/>
          </a:prstGeom>
          <a:solidFill>
            <a:srgbClr val="FFC7CD"/>
          </a:solidFill>
          <a:ln/>
        </p:spPr>
      </p:sp>
      <p:pic>
        <p:nvPicPr>
          <p:cNvPr id="14" name="Picture 13">
            <a:extLst>
              <a:ext uri="{FF2B5EF4-FFF2-40B4-BE49-F238E27FC236}">
                <a16:creationId xmlns:a16="http://schemas.microsoft.com/office/drawing/2014/main" id="{469C08B6-E544-7DB0-21BF-AE24FB808A2F}"/>
              </a:ext>
            </a:extLst>
          </p:cNvPr>
          <p:cNvPicPr>
            <a:picLocks noChangeAspect="1"/>
          </p:cNvPicPr>
          <p:nvPr/>
        </p:nvPicPr>
        <p:blipFill>
          <a:blip r:embed="rId3"/>
          <a:stretch>
            <a:fillRect/>
          </a:stretch>
        </p:blipFill>
        <p:spPr>
          <a:xfrm>
            <a:off x="0" y="4511848"/>
            <a:ext cx="3139712" cy="28401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667670" y="926392"/>
            <a:ext cx="5285899" cy="620078"/>
          </a:xfrm>
          <a:prstGeom prst="rect">
            <a:avLst/>
          </a:prstGeom>
          <a:noFill/>
          <a:ln/>
        </p:spPr>
        <p:txBody>
          <a:bodyPr wrap="none" lIns="0" tIns="0" rIns="0" bIns="0" rtlCol="0" anchor="t"/>
          <a:lstStyle/>
          <a:p>
            <a:pPr marL="0" indent="0" algn="r" rtl="1">
              <a:lnSpc>
                <a:spcPts val="4850"/>
              </a:lnSpc>
              <a:buNone/>
            </a:pPr>
            <a:r>
              <a:rPr lang="en-US" sz="3900" b="1" dirty="0">
                <a:solidFill>
                  <a:srgbClr val="9C5461"/>
                </a:solidFill>
                <a:latin typeface="Arial" panose="020B0604020202020204" pitchFamily="34" charset="0"/>
                <a:ea typeface="DM Sans Semi Bold" pitchFamily="34" charset="-122"/>
                <a:cs typeface="Arial" panose="020B0604020202020204" pitchFamily="34" charset="0"/>
              </a:rPr>
              <a:t>صوت الأم: أول لحن للرضيع</a:t>
            </a:r>
            <a:endParaRPr lang="en-US" sz="3900" b="1" dirty="0">
              <a:latin typeface="Arial" panose="020B0604020202020204" pitchFamily="34" charset="0"/>
              <a:cs typeface="Arial" panose="020B0604020202020204" pitchFamily="34" charset="0"/>
            </a:endParaRPr>
          </a:p>
        </p:txBody>
      </p:sp>
      <p:sp>
        <p:nvSpPr>
          <p:cNvPr id="3" name="Text 1"/>
          <p:cNvSpPr/>
          <p:nvPr/>
        </p:nvSpPr>
        <p:spPr>
          <a:xfrm>
            <a:off x="910746" y="1711716"/>
            <a:ext cx="13042821" cy="317540"/>
          </a:xfrm>
          <a:prstGeom prst="rect">
            <a:avLst/>
          </a:prstGeom>
          <a:noFill/>
          <a:ln/>
        </p:spPr>
        <p:txBody>
          <a:bodyPr wrap="none" lIns="0" tIns="0" rIns="0" bIns="0" rtlCol="0" anchor="t"/>
          <a:lstStyle/>
          <a:p>
            <a:pPr marL="0" indent="0" algn="r" rtl="1">
              <a:lnSpc>
                <a:spcPts val="2500"/>
              </a:lnSpc>
              <a:buNone/>
            </a:pPr>
            <a:r>
              <a:rPr lang="en-US" sz="1550" b="1" dirty="0">
                <a:solidFill>
                  <a:srgbClr val="4A4A4A"/>
                </a:solidFill>
                <a:latin typeface="Arial" panose="020B0604020202020204" pitchFamily="34" charset="0"/>
                <a:ea typeface="DM Sans" pitchFamily="34" charset="-122"/>
                <a:cs typeface="Arial" panose="020B0604020202020204" pitchFamily="34" charset="0"/>
              </a:rPr>
              <a:t>يُعد صوت الأم أول صوت مألوف للرضيع، حيث يبدأ التعرف عليه قبل الولادة ويستمر في كونه مصدرًا للراحة والتعلق بعد الولادة.</a:t>
            </a:r>
            <a:endParaRPr lang="en-US" sz="1550" b="1" dirty="0">
              <a:latin typeface="Arial" panose="020B0604020202020204" pitchFamily="34" charset="0"/>
              <a:cs typeface="Arial" panose="020B0604020202020204" pitchFamily="34" charset="0"/>
            </a:endParaRPr>
          </a:p>
        </p:txBody>
      </p:sp>
      <p:sp>
        <p:nvSpPr>
          <p:cNvPr id="4" name="Text 2"/>
          <p:cNvSpPr/>
          <p:nvPr/>
        </p:nvSpPr>
        <p:spPr>
          <a:xfrm>
            <a:off x="910748" y="2389371"/>
            <a:ext cx="13042821" cy="317540"/>
          </a:xfrm>
          <a:prstGeom prst="rect">
            <a:avLst/>
          </a:prstGeom>
          <a:noFill/>
          <a:ln/>
        </p:spPr>
        <p:txBody>
          <a:bodyPr wrap="none" lIns="0" tIns="0" rIns="0" bIns="0" rtlCol="0" anchor="t"/>
          <a:lstStyle/>
          <a:p>
            <a:pPr marL="342900" indent="-342900" algn="r" rtl="1">
              <a:lnSpc>
                <a:spcPts val="2500"/>
              </a:lnSpc>
              <a:buSzPct val="100000"/>
              <a:buChar char="•"/>
            </a:pPr>
            <a:r>
              <a:rPr lang="en-US" sz="1550" b="1" dirty="0">
                <a:solidFill>
                  <a:srgbClr val="4A4A4A"/>
                </a:solidFill>
                <a:latin typeface="Arial" panose="020B0604020202020204" pitchFamily="34" charset="0"/>
                <a:ea typeface="DM Sans" pitchFamily="34" charset="-122"/>
                <a:cs typeface="Arial" panose="020B0604020202020204" pitchFamily="34" charset="0"/>
              </a:rPr>
              <a:t>الإدراك داخل الرحم: يُدرك صوت الأم داخل الرحم عبر التوصيل العظمي والسائل الأمنيوسي. يتعود الجنين على إيقاع صوت الأم ولحنه وإيقاعه، مما يخلق رابطًا مبكرًا.</a:t>
            </a:r>
            <a:endParaRPr lang="en-US" sz="1550" b="1" dirty="0">
              <a:latin typeface="Arial" panose="020B0604020202020204" pitchFamily="34" charset="0"/>
              <a:cs typeface="Arial" panose="020B0604020202020204" pitchFamily="34" charset="0"/>
            </a:endParaRPr>
          </a:p>
        </p:txBody>
      </p:sp>
      <p:sp>
        <p:nvSpPr>
          <p:cNvPr id="5" name="Text 3"/>
          <p:cNvSpPr/>
          <p:nvPr/>
        </p:nvSpPr>
        <p:spPr>
          <a:xfrm>
            <a:off x="910748" y="2930153"/>
            <a:ext cx="13042821" cy="635079"/>
          </a:xfrm>
          <a:prstGeom prst="rect">
            <a:avLst/>
          </a:prstGeom>
          <a:noFill/>
          <a:ln/>
        </p:spPr>
        <p:txBody>
          <a:bodyPr wrap="square" lIns="0" tIns="0" rIns="0" bIns="0" rtlCol="0" anchor="t"/>
          <a:lstStyle/>
          <a:p>
            <a:pPr marL="342900" indent="-342900" algn="r" rtl="1">
              <a:lnSpc>
                <a:spcPts val="2500"/>
              </a:lnSpc>
              <a:buSzPct val="100000"/>
              <a:buChar char="•"/>
            </a:pPr>
            <a:r>
              <a:rPr lang="en-US" sz="1550" b="1" dirty="0">
                <a:solidFill>
                  <a:srgbClr val="4A4A4A"/>
                </a:solidFill>
                <a:latin typeface="Arial" panose="020B0604020202020204" pitchFamily="34" charset="0"/>
                <a:ea typeface="DM Sans" pitchFamily="34" charset="-122"/>
                <a:cs typeface="Arial" panose="020B0604020202020204" pitchFamily="34" charset="0"/>
              </a:rPr>
              <a:t>التهدئة والتوجيه بعد الولادة: بعد الولادة، يظهر الرضيع رد فعل مهدئًا وتوجيهًا تفضيليًا نحو صوت الأم. هذا التفضيل ليس مجرد تفضيل صوتي، بل هو علامة حيوية على التعلق المبكر.</a:t>
            </a:r>
            <a:endParaRPr lang="en-US" sz="1550" b="1" dirty="0">
              <a:latin typeface="Arial" panose="020B0604020202020204" pitchFamily="34" charset="0"/>
              <a:cs typeface="Arial" panose="020B0604020202020204" pitchFamily="34" charset="0"/>
            </a:endParaRPr>
          </a:p>
        </p:txBody>
      </p:sp>
      <p:sp>
        <p:nvSpPr>
          <p:cNvPr id="6" name="Text 4"/>
          <p:cNvSpPr/>
          <p:nvPr/>
        </p:nvSpPr>
        <p:spPr>
          <a:xfrm>
            <a:off x="910747" y="3485895"/>
            <a:ext cx="13042821" cy="635079"/>
          </a:xfrm>
          <a:prstGeom prst="rect">
            <a:avLst/>
          </a:prstGeom>
          <a:noFill/>
          <a:ln/>
        </p:spPr>
        <p:txBody>
          <a:bodyPr wrap="square" lIns="0" tIns="0" rIns="0" bIns="0" rtlCol="0" anchor="t"/>
          <a:lstStyle/>
          <a:p>
            <a:pPr marL="342900" indent="-342900" algn="r" rtl="1">
              <a:lnSpc>
                <a:spcPts val="2500"/>
              </a:lnSpc>
              <a:buSzPct val="100000"/>
              <a:buChar char="•"/>
            </a:pPr>
            <a:r>
              <a:rPr lang="en-US" sz="1550" b="1" dirty="0">
                <a:solidFill>
                  <a:srgbClr val="4A4A4A"/>
                </a:solidFill>
                <a:latin typeface="Arial" panose="020B0604020202020204" pitchFamily="34" charset="0"/>
                <a:ea typeface="DM Sans" pitchFamily="34" charset="-122"/>
                <a:cs typeface="Arial" panose="020B0604020202020204" pitchFamily="34" charset="0"/>
              </a:rPr>
              <a:t>علامة أساسية للتعلق المبكر: يلعب صوت الأم دورًا حاسمًا في بناء رابطة التعلق بين الأم والرضيع. إنه يوفر شعورًا بالأمان والراحة، ويساعد الرضيع على التكيف مع العالم الخارجي.</a:t>
            </a:r>
            <a:endParaRPr lang="en-US" sz="1550" b="1" dirty="0">
              <a:latin typeface="Arial" panose="020B0604020202020204" pitchFamily="34" charset="0"/>
              <a:cs typeface="Arial" panose="020B0604020202020204" pitchFamily="34" charset="0"/>
            </a:endParaRPr>
          </a:p>
        </p:txBody>
      </p:sp>
      <p:sp>
        <p:nvSpPr>
          <p:cNvPr id="7" name="Text 5"/>
          <p:cNvSpPr/>
          <p:nvPr/>
        </p:nvSpPr>
        <p:spPr>
          <a:xfrm>
            <a:off x="676832" y="4048018"/>
            <a:ext cx="13042821" cy="317540"/>
          </a:xfrm>
          <a:prstGeom prst="rect">
            <a:avLst/>
          </a:prstGeom>
          <a:noFill/>
          <a:ln/>
        </p:spPr>
        <p:txBody>
          <a:bodyPr wrap="none" lIns="0" tIns="0" rIns="0" bIns="0" rtlCol="0" anchor="t"/>
          <a:lstStyle/>
          <a:p>
            <a:pPr marL="0" indent="0" algn="r" rtl="1">
              <a:lnSpc>
                <a:spcPts val="2500"/>
              </a:lnSpc>
              <a:buNone/>
            </a:pPr>
            <a:r>
              <a:rPr lang="en-US" sz="1550" b="1" dirty="0">
                <a:solidFill>
                  <a:srgbClr val="4A4A4A"/>
                </a:solidFill>
                <a:latin typeface="Arial" panose="020B0604020202020204" pitchFamily="34" charset="0"/>
                <a:ea typeface="DM Sans" pitchFamily="34" charset="-122"/>
                <a:cs typeface="Arial" panose="020B0604020202020204" pitchFamily="34" charset="0"/>
              </a:rPr>
              <a:t>هذه العلاقة المبكرة مع صوت الأم تسلط الضوء على أهمية التفاعل الصوتي بين الأم والرضيع، حتى قبل الولادة، في دعم التطور العاطفي والاجتماعي للطفل.</a:t>
            </a:r>
            <a:endParaRPr lang="en-US" sz="155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36B52AC-7EFB-4EE4-0ABE-9EE1FC688296}"/>
              </a:ext>
            </a:extLst>
          </p:cNvPr>
          <p:cNvPicPr>
            <a:picLocks noChangeAspect="1"/>
          </p:cNvPicPr>
          <p:nvPr/>
        </p:nvPicPr>
        <p:blipFill>
          <a:blip r:embed="rId3"/>
          <a:stretch>
            <a:fillRect/>
          </a:stretch>
        </p:blipFill>
        <p:spPr>
          <a:xfrm>
            <a:off x="1108820" y="4174480"/>
            <a:ext cx="3566469" cy="39139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830383" y="649367"/>
            <a:ext cx="6006227" cy="620078"/>
          </a:xfrm>
          <a:prstGeom prst="rect">
            <a:avLst/>
          </a:prstGeom>
          <a:noFill/>
          <a:ln/>
        </p:spPr>
        <p:txBody>
          <a:bodyPr wrap="none" lIns="0" tIns="0" rIns="0" bIns="0" rtlCol="0" anchor="t"/>
          <a:lstStyle/>
          <a:p>
            <a:pPr marL="0" indent="0" algn="r" rtl="1">
              <a:lnSpc>
                <a:spcPts val="4850"/>
              </a:lnSpc>
              <a:buNone/>
            </a:pPr>
            <a:r>
              <a:rPr lang="en-US" sz="3900" dirty="0">
                <a:solidFill>
                  <a:srgbClr val="9C5461"/>
                </a:solidFill>
                <a:latin typeface="Arial" panose="020B0604020202020204" pitchFamily="34" charset="0"/>
                <a:ea typeface="DM Sans Semi Bold" pitchFamily="34" charset="-122"/>
                <a:cs typeface="Arial" panose="020B0604020202020204" pitchFamily="34" charset="0"/>
              </a:rPr>
              <a:t>تفضيل صوت الأم: تجارب رائدة</a:t>
            </a:r>
            <a:endParaRPr lang="en-US" sz="3900" dirty="0">
              <a:latin typeface="Arial" panose="020B0604020202020204" pitchFamily="34" charset="0"/>
              <a:cs typeface="Arial" panose="020B0604020202020204" pitchFamily="34" charset="0"/>
            </a:endParaRPr>
          </a:p>
        </p:txBody>
      </p:sp>
      <p:sp>
        <p:nvSpPr>
          <p:cNvPr id="3" name="Text 1"/>
          <p:cNvSpPr/>
          <p:nvPr/>
        </p:nvSpPr>
        <p:spPr>
          <a:xfrm>
            <a:off x="9418201" y="1567101"/>
            <a:ext cx="4120753" cy="310158"/>
          </a:xfrm>
          <a:prstGeom prst="rect">
            <a:avLst/>
          </a:prstGeom>
          <a:noFill/>
          <a:ln/>
        </p:spPr>
        <p:txBody>
          <a:bodyPr wrap="none" lIns="0" tIns="0" rIns="0" bIns="0" rtlCol="0" anchor="t"/>
          <a:lstStyle/>
          <a:p>
            <a:pPr marL="0" indent="0" algn="r" rtl="1">
              <a:lnSpc>
                <a:spcPts val="2400"/>
              </a:lnSpc>
              <a:buNone/>
            </a:pPr>
            <a:r>
              <a:rPr lang="en-US" sz="1950" dirty="0">
                <a:solidFill>
                  <a:srgbClr val="9C5461"/>
                </a:solidFill>
                <a:latin typeface="Arial" panose="020B0604020202020204" pitchFamily="34" charset="0"/>
                <a:ea typeface="DM Sans Semi Bold" pitchFamily="34" charset="-122"/>
                <a:cs typeface="Arial" panose="020B0604020202020204" pitchFamily="34" charset="0"/>
              </a:rPr>
              <a:t>تجربة ميلر (1978): إيقاع المص غير الغذائي</a:t>
            </a:r>
            <a:endParaRPr lang="en-US" sz="1950" dirty="0">
              <a:latin typeface="Arial" panose="020B0604020202020204" pitchFamily="34" charset="0"/>
              <a:cs typeface="Arial" panose="020B0604020202020204" pitchFamily="34" charset="0"/>
            </a:endParaRPr>
          </a:p>
        </p:txBody>
      </p:sp>
      <p:sp>
        <p:nvSpPr>
          <p:cNvPr id="4" name="Text 2"/>
          <p:cNvSpPr/>
          <p:nvPr/>
        </p:nvSpPr>
        <p:spPr>
          <a:xfrm>
            <a:off x="793790" y="1954173"/>
            <a:ext cx="12745164" cy="317540"/>
          </a:xfrm>
          <a:prstGeom prst="rect">
            <a:avLst/>
          </a:prstGeom>
          <a:noFill/>
          <a:ln/>
        </p:spPr>
        <p:txBody>
          <a:bodyPr wrap="none" lIns="0" tIns="0" rIns="0" bIns="0" rtlCol="0" anchor="t"/>
          <a:lstStyle/>
          <a:p>
            <a:pPr marL="0" indent="0" algn="r" rtl="1">
              <a:lnSpc>
                <a:spcPts val="2500"/>
              </a:lnSpc>
              <a:buNone/>
            </a:pPr>
            <a:r>
              <a:rPr lang="en-US" sz="1550" dirty="0">
                <a:solidFill>
                  <a:srgbClr val="4A4A4A"/>
                </a:solidFill>
                <a:latin typeface="Arial" panose="020B0604020202020204" pitchFamily="34" charset="0"/>
                <a:ea typeface="DM Sans" pitchFamily="34" charset="-122"/>
                <a:cs typeface="Arial" panose="020B0604020202020204" pitchFamily="34" charset="0"/>
              </a:rPr>
              <a:t>البروتوكول: تم قياس إيقاع المص غير الغذائي لدى الرضع.</a:t>
            </a:r>
            <a:endParaRPr lang="en-US" sz="1550" dirty="0">
              <a:latin typeface="Arial" panose="020B0604020202020204" pitchFamily="34" charset="0"/>
              <a:cs typeface="Arial" panose="020B0604020202020204" pitchFamily="34" charset="0"/>
            </a:endParaRPr>
          </a:p>
        </p:txBody>
      </p:sp>
      <p:sp>
        <p:nvSpPr>
          <p:cNvPr id="5" name="Text 3"/>
          <p:cNvSpPr/>
          <p:nvPr/>
        </p:nvSpPr>
        <p:spPr>
          <a:xfrm>
            <a:off x="793790" y="2414231"/>
            <a:ext cx="12745164" cy="635079"/>
          </a:xfrm>
          <a:prstGeom prst="rect">
            <a:avLst/>
          </a:prstGeom>
          <a:noFill/>
          <a:ln/>
        </p:spPr>
        <p:txBody>
          <a:bodyPr wrap="square" lIns="0" tIns="0" rIns="0" bIns="0" rtlCol="0" anchor="t"/>
          <a:lstStyle/>
          <a:p>
            <a:pPr marL="0" indent="0" algn="r" rtl="1">
              <a:lnSpc>
                <a:spcPts val="2500"/>
              </a:lnSpc>
              <a:buNone/>
            </a:pPr>
            <a:r>
              <a:rPr lang="en-US" sz="1550" dirty="0">
                <a:solidFill>
                  <a:srgbClr val="4A4A4A"/>
                </a:solidFill>
                <a:latin typeface="Arial" panose="020B0604020202020204" pitchFamily="34" charset="0"/>
                <a:ea typeface="DM Sans" pitchFamily="34" charset="-122"/>
                <a:cs typeface="Arial" panose="020B0604020202020204" pitchFamily="34" charset="0"/>
              </a:rPr>
              <a:t>النتائج: زاد إيقاع المص عندما سمع الرضع صوت الأم. ومع ذلك، إذا تم إزالة التنغيم (صوت مصفى)، اختفى التفضيل. هذا يشير إلى أن </a:t>
            </a:r>
            <a:r>
              <a:rPr lang="en-US" sz="1550" dirty="0">
                <a:solidFill>
                  <a:srgbClr val="FF2E45"/>
                </a:solidFill>
                <a:latin typeface="Arial" panose="020B0604020202020204" pitchFamily="34" charset="0"/>
                <a:ea typeface="DM Sans" pitchFamily="34" charset="-122"/>
                <a:cs typeface="Arial" panose="020B0604020202020204" pitchFamily="34" charset="0"/>
              </a:rPr>
              <a:t>اللحن هو المؤشر الرئيسي الذي يتعرف عليه حديثو الولادة.</a:t>
            </a:r>
            <a:endParaRPr lang="en-US" sz="1550" dirty="0">
              <a:latin typeface="Arial" panose="020B0604020202020204" pitchFamily="34" charset="0"/>
              <a:cs typeface="Arial" panose="020B0604020202020204" pitchFamily="34" charset="0"/>
            </a:endParaRPr>
          </a:p>
        </p:txBody>
      </p:sp>
      <p:sp>
        <p:nvSpPr>
          <p:cNvPr id="6" name="Shape 4"/>
          <p:cNvSpPr/>
          <p:nvPr/>
        </p:nvSpPr>
        <p:spPr>
          <a:xfrm>
            <a:off x="13813750" y="1666280"/>
            <a:ext cx="22860" cy="2304574"/>
          </a:xfrm>
          <a:prstGeom prst="rect">
            <a:avLst/>
          </a:prstGeom>
          <a:solidFill>
            <a:srgbClr val="FFC7CD"/>
          </a:solidFill>
          <a:ln/>
        </p:spPr>
      </p:sp>
      <p:sp>
        <p:nvSpPr>
          <p:cNvPr id="7" name="Text 5"/>
          <p:cNvSpPr/>
          <p:nvPr/>
        </p:nvSpPr>
        <p:spPr>
          <a:xfrm>
            <a:off x="8687276" y="4491752"/>
            <a:ext cx="4851678" cy="310158"/>
          </a:xfrm>
          <a:prstGeom prst="rect">
            <a:avLst/>
          </a:prstGeom>
          <a:noFill/>
          <a:ln/>
        </p:spPr>
        <p:txBody>
          <a:bodyPr wrap="none" lIns="0" tIns="0" rIns="0" bIns="0" rtlCol="0" anchor="t"/>
          <a:lstStyle/>
          <a:p>
            <a:pPr marL="0" indent="0" algn="r" rtl="1">
              <a:lnSpc>
                <a:spcPts val="2400"/>
              </a:lnSpc>
              <a:buNone/>
            </a:pPr>
            <a:r>
              <a:rPr lang="en-US" sz="1950" dirty="0">
                <a:solidFill>
                  <a:srgbClr val="9C5461"/>
                </a:solidFill>
                <a:latin typeface="Arial" panose="020B0604020202020204" pitchFamily="34" charset="0"/>
                <a:ea typeface="DM Sans Semi Bold" pitchFamily="34" charset="-122"/>
                <a:cs typeface="Arial" panose="020B0604020202020204" pitchFamily="34" charset="0"/>
              </a:rPr>
              <a:t>ميلر وآخرون (1988): الكشف عن الإيقاعات اللغوية</a:t>
            </a:r>
            <a:endParaRPr lang="en-US" sz="1950" dirty="0">
              <a:latin typeface="Arial" panose="020B0604020202020204" pitchFamily="34" charset="0"/>
              <a:cs typeface="Arial" panose="020B0604020202020204" pitchFamily="34" charset="0"/>
            </a:endParaRPr>
          </a:p>
        </p:txBody>
      </p:sp>
      <p:sp>
        <p:nvSpPr>
          <p:cNvPr id="8" name="Text 6"/>
          <p:cNvSpPr/>
          <p:nvPr/>
        </p:nvSpPr>
        <p:spPr>
          <a:xfrm>
            <a:off x="793790" y="5099566"/>
            <a:ext cx="12745164" cy="317540"/>
          </a:xfrm>
          <a:prstGeom prst="rect">
            <a:avLst/>
          </a:prstGeom>
          <a:noFill/>
          <a:ln/>
        </p:spPr>
        <p:txBody>
          <a:bodyPr wrap="none" lIns="0" tIns="0" rIns="0" bIns="0" rtlCol="0" anchor="t"/>
          <a:lstStyle/>
          <a:p>
            <a:pPr marL="0" indent="0" algn="r" rtl="1">
              <a:lnSpc>
                <a:spcPts val="2500"/>
              </a:lnSpc>
              <a:buNone/>
            </a:pPr>
            <a:r>
              <a:rPr lang="en-US" sz="1550" dirty="0">
                <a:solidFill>
                  <a:srgbClr val="4A4A4A"/>
                </a:solidFill>
                <a:latin typeface="Arial" panose="020B0604020202020204" pitchFamily="34" charset="0"/>
                <a:ea typeface="DM Sans" pitchFamily="34" charset="-122"/>
                <a:cs typeface="Arial" panose="020B0604020202020204" pitchFamily="34" charset="0"/>
              </a:rPr>
              <a:t>السياق: أظهرت هذه الدراسة أن الرضع يميزون اللغات بناءً على إيقاعها العام.</a:t>
            </a:r>
            <a:endParaRPr lang="en-US" sz="1550" dirty="0">
              <a:latin typeface="Arial" panose="020B0604020202020204" pitchFamily="34" charset="0"/>
              <a:cs typeface="Arial" panose="020B0604020202020204" pitchFamily="34" charset="0"/>
            </a:endParaRPr>
          </a:p>
        </p:txBody>
      </p:sp>
      <p:sp>
        <p:nvSpPr>
          <p:cNvPr id="9" name="Text 7"/>
          <p:cNvSpPr/>
          <p:nvPr/>
        </p:nvSpPr>
        <p:spPr>
          <a:xfrm>
            <a:off x="793790" y="5640348"/>
            <a:ext cx="12745164" cy="635079"/>
          </a:xfrm>
          <a:prstGeom prst="rect">
            <a:avLst/>
          </a:prstGeom>
          <a:noFill/>
          <a:ln/>
        </p:spPr>
        <p:txBody>
          <a:bodyPr wrap="square" lIns="0" tIns="0" rIns="0" bIns="0" rtlCol="0" anchor="t"/>
          <a:lstStyle/>
          <a:p>
            <a:pPr marL="0" indent="0" algn="r" rtl="1">
              <a:lnSpc>
                <a:spcPts val="2500"/>
              </a:lnSpc>
              <a:buNone/>
            </a:pPr>
            <a:r>
              <a:rPr lang="en-US" sz="1550" dirty="0">
                <a:solidFill>
                  <a:srgbClr val="4A4A4A"/>
                </a:solidFill>
                <a:latin typeface="Arial" panose="020B0604020202020204" pitchFamily="34" charset="0"/>
                <a:ea typeface="DM Sans" pitchFamily="34" charset="-122"/>
                <a:cs typeface="Arial" panose="020B0604020202020204" pitchFamily="34" charset="0"/>
              </a:rPr>
              <a:t>البروتوكول: رضع فرنسيون في عمر شهرين. تمت المقارنة بين اللغات المقطعية (الإسبانية)، واللغات ذات النبرة (الإنجليزية)، واللغات المورائية (اليابانية). تم تصفية المحفزات عند 400 هرتز، مما أزال الفونيمات وحافظ على اللحن.</a:t>
            </a:r>
            <a:endParaRPr lang="en-US" sz="1550" dirty="0">
              <a:latin typeface="Arial" panose="020B0604020202020204" pitchFamily="34" charset="0"/>
              <a:cs typeface="Arial" panose="020B0604020202020204" pitchFamily="34" charset="0"/>
            </a:endParaRPr>
          </a:p>
        </p:txBody>
      </p:sp>
      <p:sp>
        <p:nvSpPr>
          <p:cNvPr id="10" name="Text 8"/>
          <p:cNvSpPr/>
          <p:nvPr/>
        </p:nvSpPr>
        <p:spPr>
          <a:xfrm>
            <a:off x="793790" y="6498669"/>
            <a:ext cx="12745164" cy="317540"/>
          </a:xfrm>
          <a:prstGeom prst="rect">
            <a:avLst/>
          </a:prstGeom>
          <a:noFill/>
          <a:ln/>
        </p:spPr>
        <p:txBody>
          <a:bodyPr wrap="none" lIns="0" tIns="0" rIns="0" bIns="0" rtlCol="0" anchor="t"/>
          <a:lstStyle/>
          <a:p>
            <a:pPr marL="0" indent="0" algn="r" rtl="1">
              <a:lnSpc>
                <a:spcPts val="2500"/>
              </a:lnSpc>
              <a:buNone/>
            </a:pPr>
            <a:r>
              <a:rPr lang="en-US" sz="1550" dirty="0">
                <a:solidFill>
                  <a:srgbClr val="4A4A4A"/>
                </a:solidFill>
                <a:latin typeface="Arial" panose="020B0604020202020204" pitchFamily="34" charset="0"/>
                <a:ea typeface="DM Sans" pitchFamily="34" charset="-122"/>
                <a:cs typeface="Arial" panose="020B0604020202020204" pitchFamily="34" charset="0"/>
              </a:rPr>
              <a:t>النتائج: ميز الرضع بين اللغات فقط بفضل اللحن. هذا يوضح أن </a:t>
            </a:r>
            <a:r>
              <a:rPr lang="en-US" sz="1550" dirty="0">
                <a:solidFill>
                  <a:srgbClr val="FF2E45"/>
                </a:solidFill>
                <a:latin typeface="Arial" panose="020B0604020202020204" pitchFamily="34" charset="0"/>
                <a:ea typeface="DM Sans" pitchFamily="34" charset="-122"/>
                <a:cs typeface="Arial" panose="020B0604020202020204" pitchFamily="34" charset="0"/>
              </a:rPr>
              <a:t>الإيقاع هو مؤشر رئيسي.</a:t>
            </a:r>
            <a:endParaRPr lang="en-US" sz="1550" dirty="0">
              <a:latin typeface="Arial" panose="020B0604020202020204" pitchFamily="34" charset="0"/>
              <a:cs typeface="Arial" panose="020B0604020202020204" pitchFamily="34" charset="0"/>
            </a:endParaRPr>
          </a:p>
        </p:txBody>
      </p:sp>
      <p:sp>
        <p:nvSpPr>
          <p:cNvPr id="11" name="Text 9"/>
          <p:cNvSpPr/>
          <p:nvPr/>
        </p:nvSpPr>
        <p:spPr>
          <a:xfrm>
            <a:off x="793790" y="7039451"/>
            <a:ext cx="12745164" cy="317540"/>
          </a:xfrm>
          <a:prstGeom prst="rect">
            <a:avLst/>
          </a:prstGeom>
          <a:noFill/>
          <a:ln/>
        </p:spPr>
        <p:txBody>
          <a:bodyPr wrap="none" lIns="0" tIns="0" rIns="0" bIns="0" rtlCol="0" anchor="t"/>
          <a:lstStyle/>
          <a:p>
            <a:pPr marL="0" indent="0" algn="r" rtl="1">
              <a:lnSpc>
                <a:spcPts val="2500"/>
              </a:lnSpc>
              <a:buNone/>
            </a:pPr>
            <a:r>
              <a:rPr lang="en-US" sz="1550" dirty="0">
                <a:solidFill>
                  <a:srgbClr val="4A4A4A"/>
                </a:solidFill>
                <a:latin typeface="Arial" panose="020B0604020202020204" pitchFamily="34" charset="0"/>
                <a:ea typeface="DM Sans" pitchFamily="34" charset="-122"/>
                <a:cs typeface="Arial" panose="020B0604020202020204" pitchFamily="34" charset="0"/>
              </a:rPr>
              <a:t>الأهمية: اللحن هو دليل لتعلم اللغة، حيث يساعد الرضع على تحديد لغتهم الأم والبدء في فهم هيكلها.</a:t>
            </a:r>
            <a:endParaRPr lang="en-US" sz="1550" dirty="0">
              <a:latin typeface="Arial" panose="020B0604020202020204" pitchFamily="34" charset="0"/>
              <a:cs typeface="Arial" panose="020B0604020202020204" pitchFamily="34" charset="0"/>
            </a:endParaRPr>
          </a:p>
        </p:txBody>
      </p:sp>
      <p:sp>
        <p:nvSpPr>
          <p:cNvPr id="12" name="Shape 10"/>
          <p:cNvSpPr/>
          <p:nvPr/>
        </p:nvSpPr>
        <p:spPr>
          <a:xfrm>
            <a:off x="13813750" y="4194096"/>
            <a:ext cx="22860" cy="3386138"/>
          </a:xfrm>
          <a:prstGeom prst="rect">
            <a:avLst/>
          </a:prstGeom>
          <a:solidFill>
            <a:srgbClr val="FFC7CD"/>
          </a:solidFill>
          <a:ln/>
        </p:spPr>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4025</TotalTime>
  <Words>2191</Words>
  <Application>Microsoft Office PowerPoint</Application>
  <PresentationFormat>Custom</PresentationFormat>
  <Paragraphs>165</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Arial</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HP</dc:creator>
  <cp:lastModifiedBy>tima borsali</cp:lastModifiedBy>
  <cp:revision>4</cp:revision>
  <dcterms:created xsi:type="dcterms:W3CDTF">2025-11-14T14:44:23Z</dcterms:created>
  <dcterms:modified xsi:type="dcterms:W3CDTF">2025-11-21T13:58:36Z</dcterms:modified>
</cp:coreProperties>
</file>