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9" r:id="rId9"/>
    <p:sldId id="270" r:id="rId10"/>
    <p:sldId id="263" r:id="rId11"/>
    <p:sldId id="264" r:id="rId12"/>
    <p:sldId id="265" r:id="rId13"/>
    <p:sldId id="266" r:id="rId14"/>
    <p:sldId id="267" r:id="rId15"/>
    <p:sldId id="268"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26/11/2024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572560" cy="6369072"/>
          </a:xfrm>
        </p:spPr>
        <p:txBody>
          <a:bodyPr/>
          <a:lstStyle/>
          <a:p>
            <a:r>
              <a:rPr lang="ar-DZ" dirty="0" smtClean="0"/>
              <a:t>المدارس التطبيقية في الترميم</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715436" cy="6226196"/>
          </a:xfrm>
        </p:spPr>
        <p:txBody>
          <a:bodyPr>
            <a:normAutofit fontScale="90000"/>
          </a:bodyPr>
          <a:lstStyle/>
          <a:p>
            <a:pPr rtl="1"/>
            <a:r>
              <a:rPr lang="ar-SA" b="1" dirty="0" smtClean="0"/>
              <a:t>3-العقلانيون:</a:t>
            </a:r>
            <a:r>
              <a:rPr lang="fr-FR" dirty="0" smtClean="0"/>
              <a:t/>
            </a:r>
            <a:br>
              <a:rPr lang="fr-FR" dirty="0" smtClean="0"/>
            </a:br>
            <a:r>
              <a:rPr lang="ar-SA" dirty="0" smtClean="0"/>
              <a:t>شكل مجال الترميم هاجسا كبيرا للعديد من دول العالم نظرا للاختلاف الكبير الذي كان قائما بين المدرستين الرائدتين في الترميم سواء المحافظين أو المجددون وهو نفسه السبب الذي ساهم في ظهور تصور جديد للترميم، حيث يرى أصحاب هذا الاتجاه الفكري، المطبّق في بادئ الأمر على نطاقِ محدود جدّا، وتحدّيدا بالمدرستين الغربيتين الفرنسية وجارتها البريطانية، قبل أن يمتدّ تأثيره الإيجابي إلى معظم المدارس الحديثة عبر العالم.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74638"/>
            <a:ext cx="8501122" cy="6369072"/>
          </a:xfrm>
        </p:spPr>
        <p:txBody>
          <a:bodyPr>
            <a:normAutofit fontScale="90000"/>
          </a:bodyPr>
          <a:lstStyle/>
          <a:p>
            <a:r>
              <a:rPr lang="ar-SA" dirty="0" smtClean="0"/>
              <a:t>وذلك في أعقاب اختتام أشغال النّدوة الدّولية بأثينا </a:t>
            </a:r>
            <a:r>
              <a:rPr lang="ar-SA" dirty="0" smtClean="0"/>
              <a:t>لعام1931، </a:t>
            </a:r>
            <a:r>
              <a:rPr lang="ar-SA" dirty="0" smtClean="0"/>
              <a:t>حيث تحقّق الإجماع الدّولي بشأنه، وهو مذهب عقلاني وسيط يوافق بين المدارس السابقة ومبدأه التوفيق بين حفظ أصالة الأثر وتأهيله لمسايرة المعاصرة بكل معانيها، أما بخصوص الترميم يرى العقلانيون أن الترميم هي عملية </a:t>
            </a:r>
            <a:r>
              <a:rPr lang="ar-SA" dirty="0" err="1" smtClean="0"/>
              <a:t>مسموحة</a:t>
            </a:r>
            <a:r>
              <a:rPr lang="ar-SA" dirty="0" smtClean="0"/>
              <a:t> في بعض الحالات لكن بشرط أن تتسم بالاتزان، ولا يرفض أي عملية تخدم مصلحة الأثر شريطة أن يكون التدخل موضوعي في طرحه عقلاني في تطبيقه</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715436" cy="6297634"/>
          </a:xfrm>
        </p:spPr>
        <p:txBody>
          <a:bodyPr/>
          <a:lstStyle/>
          <a:p>
            <a:r>
              <a:rPr lang="ar-SA" dirty="0" smtClean="0"/>
              <a:t>يسعى </a:t>
            </a:r>
            <a:r>
              <a:rPr lang="ar-SA" dirty="0" smtClean="0"/>
              <a:t>إلى تحقيق أهداف هذه المدرسة الذي يرتكز أساسا على تحقيق مقاربة الوفاء لأصالة الأثر، وحسن تسيير التراث الأثري من خلال دمجه، دمجا إيجابيا في الحياة العامّة المعاصرة، باستخلاص أهم القيم التي يتضمنها الموروث الأثري والتي سوف تعود بالإيجاب على المجتمع</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715436" cy="6440510"/>
          </a:xfrm>
        </p:spPr>
        <p:txBody>
          <a:bodyPr>
            <a:normAutofit/>
          </a:bodyPr>
          <a:lstStyle/>
          <a:p>
            <a:r>
              <a:rPr lang="ar-SA" sz="3600" dirty="0" smtClean="0"/>
              <a:t>ومن المبادئ الأساسية التي طرحها العقلانيون عند ضرورة الترميم </a:t>
            </a:r>
            <a:r>
              <a:rPr lang="ar-DZ" sz="3600" dirty="0" smtClean="0"/>
              <a:t>هي:</a:t>
            </a:r>
            <a:br>
              <a:rPr lang="ar-DZ" sz="3600" dirty="0" smtClean="0"/>
            </a:br>
            <a:r>
              <a:rPr lang="ar-DZ" sz="3600" dirty="0" smtClean="0"/>
              <a:t>-</a:t>
            </a:r>
            <a:r>
              <a:rPr lang="ar-SA" sz="3600" dirty="0" smtClean="0"/>
              <a:t>وجوب </a:t>
            </a:r>
            <a:r>
              <a:rPr lang="ar-SA" sz="3600" dirty="0" smtClean="0"/>
              <a:t>الابتعاد عن تزوير الحقائق بتجنب </a:t>
            </a:r>
            <a:r>
              <a:rPr lang="ar-SA" sz="3600" dirty="0" smtClean="0"/>
              <a:t>الإبداع </a:t>
            </a:r>
            <a:r>
              <a:rPr lang="ar-SA" sz="3600" dirty="0" smtClean="0"/>
              <a:t>وكثرة </a:t>
            </a:r>
            <a:r>
              <a:rPr lang="ar-SA" sz="3600" dirty="0" smtClean="0"/>
              <a:t>الإضافات، </a:t>
            </a:r>
            <a:r>
              <a:rPr lang="ar-SA" sz="3600" dirty="0" smtClean="0"/>
              <a:t>والاكتفاء بالحد الأدنى من التدخل، الذي يسمح بإمكانية التمييز بين ما هو أصلي وما هو مضاف في عمليات الترميم،  </a:t>
            </a:r>
            <a:r>
              <a:rPr lang="ar-DZ" sz="3600" dirty="0" smtClean="0"/>
              <a:t/>
            </a:r>
            <a:br>
              <a:rPr lang="ar-DZ" sz="3600" dirty="0" smtClean="0"/>
            </a:br>
            <a:r>
              <a:rPr lang="ar-DZ" sz="3600" dirty="0" smtClean="0"/>
              <a:t>-</a:t>
            </a:r>
            <a:r>
              <a:rPr lang="ar-SA" sz="3600" dirty="0" smtClean="0"/>
              <a:t>ضرورة </a:t>
            </a:r>
            <a:r>
              <a:rPr lang="ar-SA" sz="3600" dirty="0" smtClean="0"/>
              <a:t>استعمال المواد الأصلية في عمليات الترميم من خلال العمل بمبدأ “الأثر يقترح العلاج” فيشترط  أن تكون المواد المستعملة في الترميم مواد مدروسة لتتفاعل إيجابا مع المواد الأصلية للأثر وتمنحه أكثر صلابة واتزان</a:t>
            </a:r>
            <a:endParaRPr lang="fr-FR"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14290"/>
            <a:ext cx="8715436" cy="6429420"/>
          </a:xfrm>
        </p:spPr>
        <p:txBody>
          <a:bodyPr/>
          <a:lstStyle/>
          <a:p>
            <a:r>
              <a:rPr lang="ar-SA" dirty="0" smtClean="0"/>
              <a:t>يتم الاكتفاء بإصلاح العيب الظاهر دون التمادي في الترميم ومس الجوانب السليمة أو المساس بأصالة الأثر، ويبقى الترميم حتمية لا نقوم </a:t>
            </a:r>
            <a:r>
              <a:rPr lang="ar-SA" dirty="0" err="1" smtClean="0"/>
              <a:t>بها</a:t>
            </a:r>
            <a:r>
              <a:rPr lang="ar-SA" dirty="0" smtClean="0"/>
              <a:t> إلا في حالة استنفاذ كل الحلول، مع الحرص على الدراسة الأولية لتفادي نتائج عكسية على العينات الأثرية التي خضعت لعمليات الترميم</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74638"/>
            <a:ext cx="8572560" cy="6369072"/>
          </a:xfrm>
        </p:spPr>
        <p:txBody>
          <a:bodyPr>
            <a:normAutofit fontScale="90000"/>
          </a:bodyPr>
          <a:lstStyle/>
          <a:p>
            <a:r>
              <a:rPr lang="ar-SA" sz="3600" dirty="0" smtClean="0"/>
              <a:t>وكحوصلة لمجموع المبادئ التي طرحها العقلانيون عند التعامل مع التراث الأثري الظاهر عليه مظاهر التلف يصبح مفهوم الترميم هو إطالة عمر الأثر إلى أطول عمر افتراضي يمكن الوصول إليه، ومسؤولية المرمم في هذه الوضعية تكمن في إيصال هذا التراث للأبناء والأحفاد بدون حذف أو إضافات إلا بالقدر الضروري للحفاظ على سلامة الأثر في شكله ونمطه، علينا أن نعتبر أنفسنا كحامل رسالة ليس له أن ينقص أو يضيف حرفا، هذه المبادئ باجتماعها جاءت متكاملة بتوفيقها بين أقطاب المحافظة الترميم والصيانة مستجيبة لمشهد أثري متنوع في قيمه وحالة </a:t>
            </a:r>
            <a:r>
              <a:rPr lang="ar-SA" dirty="0" smtClean="0"/>
              <a:t>حفظه وأماكن تواجده.</a:t>
            </a:r>
            <a:r>
              <a:rPr lang="fr-FR" dirty="0" smtClean="0"/>
              <a:t/>
            </a:r>
            <a:br>
              <a:rPr lang="fr-FR" dirty="0" smtClean="0"/>
            </a:b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369072"/>
          </a:xfrm>
        </p:spPr>
        <p:txBody>
          <a:bodyPr>
            <a:normAutofit/>
          </a:bodyPr>
          <a:lstStyle/>
          <a:p>
            <a:r>
              <a:rPr lang="ar-DZ" sz="6000" b="1" smtClean="0"/>
              <a:t>انتــــــــــــــــــهى</a:t>
            </a:r>
            <a:endParaRPr lang="fr-FR" sz="6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274638"/>
            <a:ext cx="8715436" cy="6440510"/>
          </a:xfrm>
          <a:ln>
            <a:solidFill>
              <a:schemeClr val="accent1"/>
            </a:solidFill>
          </a:ln>
        </p:spPr>
        <p:txBody>
          <a:bodyPr>
            <a:normAutofit fontScale="90000"/>
          </a:bodyPr>
          <a:lstStyle/>
          <a:p>
            <a:r>
              <a:rPr lang="ar-SA" sz="4000" dirty="0" smtClean="0">
                <a:latin typeface="Microsoft Uighur" pitchFamily="2" charset="-78"/>
                <a:cs typeface="+mn-cs"/>
              </a:rPr>
              <a:t>بغية </a:t>
            </a:r>
            <a:r>
              <a:rPr lang="ar-SA" sz="4000" dirty="0" smtClean="0">
                <a:latin typeface="Microsoft Uighur" pitchFamily="2" charset="-78"/>
                <a:cs typeface="+mn-cs"/>
              </a:rPr>
              <a:t>تجسيد </a:t>
            </a:r>
            <a:r>
              <a:rPr lang="ar-SA" sz="4000" dirty="0" smtClean="0">
                <a:latin typeface="Microsoft Uighur" pitchFamily="2" charset="-78"/>
                <a:cs typeface="+mn-cs"/>
              </a:rPr>
              <a:t>التوجه </a:t>
            </a:r>
            <a:r>
              <a:rPr lang="ar-SA" sz="4000" dirty="0" smtClean="0">
                <a:latin typeface="Microsoft Uighur" pitchFamily="2" charset="-78"/>
                <a:cs typeface="+mn-cs"/>
              </a:rPr>
              <a:t>الحديث للحياة الثقافية في العالم شهد مجال ترميم المباني الأثرية والاعتناء </a:t>
            </a:r>
            <a:r>
              <a:rPr lang="ar-SA" sz="4000" dirty="0" err="1" smtClean="0">
                <a:latin typeface="Microsoft Uighur" pitchFamily="2" charset="-78"/>
                <a:cs typeface="+mn-cs"/>
              </a:rPr>
              <a:t>بها</a:t>
            </a:r>
            <a:r>
              <a:rPr lang="ar-SA" sz="4000" dirty="0" smtClean="0">
                <a:latin typeface="Microsoft Uighur" pitchFamily="2" charset="-78"/>
                <a:cs typeface="+mn-cs"/>
              </a:rPr>
              <a:t> وتيرة غير مسبوقة فسارعت العديد من الدول لترميم معالمها والترويج لها، فكان لزاما على الدول اعتماد مبادئ واضحة في الترميم، استجابة لهذا المطلب الثقافي ظهرت مجموعة من المدارس قامت بطرح مجموعة من النظريات المتعارضة في أفكارها، نظرا لاختلاف حيوي جاء نتيجة لرؤية وفلسفة مغايرة بين كل الدول، بيد أن هناك ضوابط عامة ومواثيق دولية تتبع في جميع المدارس العالمية في الترميم لتكون مرجعا لعمليات الترميم المحتملة، </a:t>
            </a:r>
            <a:r>
              <a:rPr lang="ar-SA" dirty="0" smtClean="0">
                <a:latin typeface="Microsoft Uighur" pitchFamily="2" charset="-78"/>
                <a:cs typeface="+mn-cs"/>
              </a:rPr>
              <a:t>وهذه المدارس هي:</a:t>
            </a:r>
            <a:r>
              <a:rPr lang="fr-FR" dirty="0" smtClean="0">
                <a:latin typeface="Microsoft Uighur" pitchFamily="2" charset="-78"/>
                <a:cs typeface="+mn-cs"/>
              </a:rPr>
              <a:t/>
            </a:r>
            <a:br>
              <a:rPr lang="fr-FR" dirty="0" smtClean="0">
                <a:latin typeface="Microsoft Uighur" pitchFamily="2" charset="-78"/>
                <a:cs typeface="+mn-cs"/>
              </a:rPr>
            </a:br>
            <a:endParaRPr lang="fr-FR" dirty="0">
              <a:latin typeface="Microsoft Uighur" pitchFamily="2" charset="-78"/>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4290"/>
            <a:ext cx="8929718" cy="6643710"/>
          </a:xfrm>
        </p:spPr>
        <p:txBody>
          <a:bodyPr>
            <a:normAutofit/>
          </a:bodyPr>
          <a:lstStyle/>
          <a:p>
            <a:pPr rtl="1"/>
            <a:r>
              <a:rPr lang="ar-SA" sz="3200" b="1" dirty="0" smtClean="0">
                <a:cs typeface="+mn-cs"/>
              </a:rPr>
              <a:t>1 -المحافظون:</a:t>
            </a:r>
            <a:r>
              <a:rPr lang="fr-FR" sz="3200" dirty="0" smtClean="0">
                <a:cs typeface="+mn-cs"/>
              </a:rPr>
              <a:t/>
            </a:r>
            <a:br>
              <a:rPr lang="fr-FR" sz="3200" dirty="0" smtClean="0">
                <a:cs typeface="+mn-cs"/>
              </a:rPr>
            </a:br>
            <a:r>
              <a:rPr lang="ar-SA" sz="3200" dirty="0" smtClean="0">
                <a:cs typeface="+mn-cs"/>
              </a:rPr>
              <a:t>هي مدرسة نشأت وتطورت في إيطاليا، هذه البيئة بخصوصياتها التاريخية والأثرية المتفردة في كثرة المباني التاريخية المحافظة على عناصرها المعمارية </a:t>
            </a:r>
            <a:r>
              <a:rPr lang="ar-SA" sz="3200" dirty="0" err="1" smtClean="0">
                <a:cs typeface="+mn-cs"/>
              </a:rPr>
              <a:t>والزخرفية</a:t>
            </a:r>
            <a:r>
              <a:rPr lang="ar-SA" sz="3200" dirty="0" smtClean="0">
                <a:cs typeface="+mn-cs"/>
              </a:rPr>
              <a:t>، وهذا الزخم الأثري كان له الأثر البالغ في رسم معالم وتوجهات هذا المذهب الذي يعتبره العديد من المهتمين بالتراث الأثري بأنه توجه مثالي في طرحه، تجريدي في مبادئه، نظرا لما يحمله من أفكار ومبادئ، حيث يؤكد المحافظون على ضرورة التعامل مع التراث الأثري بموضوعية وعقلانية، من خلال تفضيل أعمال الصّيانة دون اللجوء إلى أعمال التّرميم، ومن الأسس التي وضعها المحافظون عند التعامل مع التراث الأثري:</a:t>
            </a:r>
            <a:r>
              <a:rPr lang="fr-FR" sz="3200" dirty="0" smtClean="0"/>
              <a:t/>
            </a:r>
            <a:br>
              <a:rPr lang="fr-FR" sz="3200" dirty="0" smtClean="0"/>
            </a:br>
            <a:endParaRPr lang="fr-F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226196"/>
          </a:xfrm>
        </p:spPr>
        <p:txBody>
          <a:bodyPr>
            <a:normAutofit/>
          </a:bodyPr>
          <a:lstStyle/>
          <a:p>
            <a:pPr rtl="1"/>
            <a:r>
              <a:rPr lang="ar-SA" dirty="0" smtClean="0"/>
              <a:t>- عدم التدخل على التراث الأثري والاكتفاء بصيانته وتوفير بيئة مناسبة لحفظه والعمل على تنظيفه بصفة دورية</a:t>
            </a:r>
            <a:r>
              <a:rPr lang="ar-SA" dirty="0" smtClean="0"/>
              <a:t>.</a:t>
            </a:r>
            <a:r>
              <a:rPr lang="fr-FR" dirty="0" smtClean="0"/>
              <a:t/>
            </a:r>
            <a:br>
              <a:rPr lang="fr-FR" dirty="0" smtClean="0"/>
            </a:br>
            <a:r>
              <a:rPr lang="ar-SA" dirty="0" smtClean="0"/>
              <a:t>- دمج التراث المعماري في الحركة التطورية للمؤسسات الثقافية مع منح المباني الأثرية وظائف تناسب خصوصياتها المعمارية والرمزية، التي تحفظ عناصرها المعمارية.</a:t>
            </a:r>
            <a:br>
              <a:rPr lang="ar-SA" dirty="0" smtClean="0"/>
            </a:br>
            <a:r>
              <a:rPr lang="ar-SA" dirty="0" err="1" smtClean="0"/>
              <a:t>ان</a:t>
            </a:r>
            <a:r>
              <a:rPr lang="ar-SA" dirty="0" smtClean="0"/>
              <a:t> المدرسة الإيطالية أو المحافظون  لهم منهجا علميا </a:t>
            </a:r>
            <a:r>
              <a:rPr lang="ar-SA" dirty="0" smtClean="0"/>
              <a:t>متميزا</a:t>
            </a:r>
            <a:r>
              <a:rPr lang="ar-DZ" dirty="0" smtClean="0"/>
              <a:t>.</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85728"/>
            <a:ext cx="8643998" cy="6226196"/>
          </a:xfrm>
        </p:spPr>
        <p:txBody>
          <a:bodyPr>
            <a:normAutofit fontScale="90000"/>
          </a:bodyPr>
          <a:lstStyle/>
          <a:p>
            <a:r>
              <a:rPr lang="ar-SA" dirty="0" smtClean="0"/>
              <a:t>وتعد المدرسة الإيطالية من أكثر المدارس في العالم تمسكا بالأمانة الأثرية والفنية عند التعامل مع الأثر، لهذا غالبا ما يستعمل عندهم مصطلح  الصيانة الشاملة، حيث تركز فلسفة الإيطاليين في الترميم والمحافظة على تهيئة جميع الظروف الخارجية للمحافظة على التراث </a:t>
            </a:r>
            <a:r>
              <a:rPr lang="ar-SA" dirty="0" smtClean="0"/>
              <a:t>الأثري </a:t>
            </a:r>
            <a:r>
              <a:rPr lang="ar-SA" dirty="0" smtClean="0"/>
              <a:t>الخاضع لأعمال </a:t>
            </a:r>
            <a:r>
              <a:rPr lang="ar-SA" dirty="0" smtClean="0"/>
              <a:t>الترميم</a:t>
            </a:r>
            <a:r>
              <a:rPr lang="ar-DZ" dirty="0" smtClean="0"/>
              <a:t/>
            </a:r>
            <a:br>
              <a:rPr lang="ar-DZ" dirty="0" smtClean="0"/>
            </a:br>
            <a:r>
              <a:rPr lang="ar-SA" dirty="0" smtClean="0"/>
              <a:t>وللمدرسة الإيطالية أسلوبها الخاص عند التعامل مع المباني الأثرية، إذ يركز المحافظون على ضرورة المحافظة على روح الأثر واحترام قدسيته إلى أبعد حد ممكن</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643998" cy="6369072"/>
          </a:xfrm>
        </p:spPr>
        <p:txBody>
          <a:bodyPr>
            <a:normAutofit fontScale="90000"/>
          </a:bodyPr>
          <a:lstStyle/>
          <a:p>
            <a:pPr rtl="1"/>
            <a:r>
              <a:rPr lang="ar-DZ" sz="3600" b="1" dirty="0" smtClean="0"/>
              <a:t>2</a:t>
            </a:r>
            <a:r>
              <a:rPr lang="ar-SA" sz="3600" b="1" dirty="0" smtClean="0"/>
              <a:t>. </a:t>
            </a:r>
            <a:r>
              <a:rPr lang="ar-SA" sz="3600" b="1" dirty="0" smtClean="0"/>
              <a:t>المجددون:</a:t>
            </a:r>
            <a:r>
              <a:rPr lang="fr-FR" sz="3600" dirty="0" smtClean="0"/>
              <a:t/>
            </a:r>
            <a:br>
              <a:rPr lang="fr-FR" sz="3600" dirty="0" smtClean="0"/>
            </a:br>
            <a:r>
              <a:rPr lang="ar-SA" sz="3600" dirty="0" smtClean="0"/>
              <a:t>تزايد عدد المهتمين بالتراث الأثري وباختلاف مراتبهم الاجتماعية وتخصصاتهم العلمية والعملية، هذا العامل كان له أثره على واقع التراث الأثري في العديد من المجالات، ومن المقاربات التي أسالت الكثير من الحبر هو تأسيس منهج يمكن الارتكاز عليه حين التدخل على الأثر في حال عرضه على عمليات الترميم ومن الفئات الفاعلة في رسم معالم توجه حديث كفيل بتحقيق الأهداف المرجوة من الترميم نجد الفنانين الذين حاولوا توظيف أسس فنية في التعامل مع التراث الأثري، وهو الدافع الذي ساهم في ترسيخ طابع التجديد في أعمال الترميم، حيث يرتكز مفهومهم للترميم على مجموعة من المبادئ، ومن </a:t>
            </a:r>
            <a:r>
              <a:rPr lang="ar-SA" sz="3600" dirty="0" smtClean="0"/>
              <a:t>أهمها</a:t>
            </a:r>
            <a:r>
              <a:rPr lang="ar-DZ" sz="3600" dirty="0" smtClean="0"/>
              <a:t>:</a:t>
            </a:r>
            <a:endParaRPr lang="fr-F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643998" cy="6369072"/>
          </a:xfrm>
        </p:spPr>
        <p:txBody>
          <a:bodyPr/>
          <a:lstStyle/>
          <a:p>
            <a:pPr rtl="1"/>
            <a:r>
              <a:rPr lang="ar-SA" dirty="0" smtClean="0"/>
              <a:t>أن هذه المدرسة ترى بإجازة تجديد المباني التاريخية والأثرية، وبالتالي يصبح الترميم عملية منفردة لا تخضع لضوابط، يرى </a:t>
            </a:r>
            <a:r>
              <a:rPr lang="ar-SA" dirty="0" err="1" smtClean="0"/>
              <a:t>منظ</a:t>
            </a:r>
            <a:r>
              <a:rPr lang="ar-DZ" dirty="0" smtClean="0"/>
              <a:t>و</a:t>
            </a:r>
            <a:r>
              <a:rPr lang="ar-SA" dirty="0" err="1" smtClean="0"/>
              <a:t>رومدرسة</a:t>
            </a:r>
            <a:r>
              <a:rPr lang="ar-SA" dirty="0" smtClean="0"/>
              <a:t> </a:t>
            </a:r>
            <a:r>
              <a:rPr lang="ar-SA" dirty="0" smtClean="0"/>
              <a:t>المجددين أن غاية الترميم هو تحقيق القيمة الجمالية للتراث الخاضع للترميم حتى ولو كان ذلك على حساب القيمة التاريخية  والأثرية، لأن المرمم مطالب بالحفاظ على “الطراز لا على الأطلال”، للإشارة تتزعم الولايات المتحدة </a:t>
            </a:r>
            <a:r>
              <a:rPr lang="ar-SA" dirty="0" smtClean="0"/>
              <a:t>الأمريكية </a:t>
            </a:r>
            <a:r>
              <a:rPr lang="ar-DZ" dirty="0" smtClean="0"/>
              <a:t>.</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643998" cy="6369072"/>
          </a:xfrm>
        </p:spPr>
        <p:txBody>
          <a:bodyPr>
            <a:normAutofit/>
          </a:bodyPr>
          <a:lstStyle/>
          <a:p>
            <a:r>
              <a:rPr lang="ar-SA" dirty="0" smtClean="0"/>
              <a:t>حيث يعتبر الترميم عند المجددين مجرّد لون من الألوان الفنّية الاستعراضية  ليس إلاّ، أما موقفهم من النظرية السابقة أو العقلانيون، فيرى رواد هذا التوجه أن الأثر المدمر المعرض للترميم يرافقه وصف كاذب للشيء المدمر باعتبار  إنه لمن المستحيل إحياء </a:t>
            </a:r>
            <a:r>
              <a:rPr lang="ar-SA" dirty="0" smtClean="0"/>
              <a:t>الموتى</a:t>
            </a:r>
            <a:r>
              <a:rPr lang="ar-DZ" dirty="0" smtClean="0"/>
              <a:t>.</a:t>
            </a:r>
            <a:r>
              <a:rPr lang="ar-SA" dirty="0" smtClean="0"/>
              <a:t>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274638"/>
            <a:ext cx="8715436" cy="6297634"/>
          </a:xfrm>
        </p:spPr>
        <p:txBody>
          <a:bodyPr>
            <a:normAutofit/>
          </a:bodyPr>
          <a:lstStyle/>
          <a:p>
            <a:pPr rtl="1"/>
            <a:r>
              <a:rPr lang="ar-SA" sz="3200" dirty="0" smtClean="0"/>
              <a:t>ومن </a:t>
            </a:r>
            <a:r>
              <a:rPr lang="ar-SA" sz="3200" dirty="0" err="1" smtClean="0"/>
              <a:t>ال</a:t>
            </a:r>
            <a:r>
              <a:rPr lang="ar-DZ" sz="3200" dirty="0" err="1" smtClean="0"/>
              <a:t>مبادىء</a:t>
            </a:r>
            <a:r>
              <a:rPr lang="ar-SA" sz="3200" dirty="0" smtClean="0"/>
              <a:t> </a:t>
            </a:r>
            <a:r>
              <a:rPr lang="ar-SA" sz="3200" dirty="0" smtClean="0"/>
              <a:t>التي ارتكزت عليها مدرسة المجددين مواقف بعض المهندسين، ومن بينهم المعماري الإنجليزي” جيمس </a:t>
            </a:r>
            <a:r>
              <a:rPr lang="ar-SA" sz="3200" dirty="0" err="1" smtClean="0"/>
              <a:t>وايت</a:t>
            </a:r>
            <a:r>
              <a:rPr lang="ar-SA" sz="3200" dirty="0" smtClean="0"/>
              <a:t>“1813-1746″الذي تزعم مبدأ تغيير التصميم أو ما أصطلح عليه” تغيير الطراز” وهو مبدأ يسمح للمعماري بإحداث تغييرات جوهرية على المبنى،  وإضافة عناصر إنشائية أو زخرفية من شأنها أن تحقق الهدف المرجو من التدخل على </a:t>
            </a:r>
            <a:r>
              <a:rPr lang="ar-SA" sz="3200" dirty="0" smtClean="0"/>
              <a:t>المبنى</a:t>
            </a:r>
            <a:r>
              <a:rPr lang="ar-DZ" sz="3200" dirty="0" smtClean="0"/>
              <a:t>.</a:t>
            </a:r>
            <a:br>
              <a:rPr lang="ar-DZ" sz="3200" dirty="0" smtClean="0"/>
            </a:br>
            <a:r>
              <a:rPr lang="ar-SA" sz="3200" dirty="0" smtClean="0"/>
              <a:t>وفي نفس السياق ذهب المعماري الإنجليزي “سكوت” </a:t>
            </a:r>
            <a:r>
              <a:rPr lang="fr-FR" sz="3200" dirty="0" err="1" smtClean="0"/>
              <a:t>W.Skoot</a:t>
            </a:r>
            <a:r>
              <a:rPr lang="ar-SA" sz="3200" dirty="0" smtClean="0"/>
              <a:t> منتقدا أعمال الترميم في أحد كتاباته حيث ذكر “إنني أجد نفسي دائم الرغبة في حذف كلمة ترميم من قواميس اللغة وكتب العمارة وتاريخ الفنون”</a:t>
            </a:r>
            <a:r>
              <a:rPr lang="fr-FR" sz="3200" dirty="0" smtClean="0"/>
              <a:t/>
            </a:r>
            <a:br>
              <a:rPr lang="fr-FR" sz="3200" dirty="0" smtClean="0"/>
            </a:br>
            <a:endParaRPr lang="fr-FR" sz="3200"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505</Words>
  <PresentationFormat>Affichage à l'écran (4:3)</PresentationFormat>
  <Paragraphs>16</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المدارس التطبيقية في الترميم</vt:lpstr>
      <vt:lpstr>بغية تجسيد التوجه الحديث للحياة الثقافية في العالم شهد مجال ترميم المباني الأثرية والاعتناء بها وتيرة غير مسبوقة فسارعت العديد من الدول لترميم معالمها والترويج لها، فكان لزاما على الدول اعتماد مبادئ واضحة في الترميم، استجابة لهذا المطلب الثقافي ظهرت مجموعة من المدارس قامت بطرح مجموعة من النظريات المتعارضة في أفكارها، نظرا لاختلاف حيوي جاء نتيجة لرؤية وفلسفة مغايرة بين كل الدول، بيد أن هناك ضوابط عامة ومواثيق دولية تتبع في جميع المدارس العالمية في الترميم لتكون مرجعا لعمليات الترميم المحتملة، وهذه المدارس هي: </vt:lpstr>
      <vt:lpstr>1 -المحافظون: هي مدرسة نشأت وتطورت في إيطاليا، هذه البيئة بخصوصياتها التاريخية والأثرية المتفردة في كثرة المباني التاريخية المحافظة على عناصرها المعمارية والزخرفية، وهذا الزخم الأثري كان له الأثر البالغ في رسم معالم وتوجهات هذا المذهب الذي يعتبره العديد من المهتمين بالتراث الأثري بأنه توجه مثالي في طرحه، تجريدي في مبادئه، نظرا لما يحمله من أفكار ومبادئ، حيث يؤكد المحافظون على ضرورة التعامل مع التراث الأثري بموضوعية وعقلانية، من خلال تفضيل أعمال الصّيانة دون اللجوء إلى أعمال التّرميم، ومن الأسس التي وضعها المحافظون عند التعامل مع التراث الأثري: </vt:lpstr>
      <vt:lpstr>- عدم التدخل على التراث الأثري والاكتفاء بصيانته وتوفير بيئة مناسبة لحفظه والعمل على تنظيفه بصفة دورية. - دمج التراث المعماري في الحركة التطورية للمؤسسات الثقافية مع منح المباني الأثرية وظائف تناسب خصوصياتها المعمارية والرمزية، التي تحفظ عناصرها المعمارية. ان المدرسة الإيطالية أو المحافظون  لهم منهجا علميا متميزا.</vt:lpstr>
      <vt:lpstr>وتعد المدرسة الإيطالية من أكثر المدارس في العالم تمسكا بالأمانة الأثرية والفنية عند التعامل مع الأثر، لهذا غالبا ما يستعمل عندهم مصطلح  الصيانة الشاملة، حيث تركز فلسفة الإيطاليين في الترميم والمحافظة على تهيئة جميع الظروف الخارجية للمحافظة على التراث الأثري الخاضع لأعمال الترميم وللمدرسة الإيطالية أسلوبها الخاص عند التعامل مع المباني الأثرية، إذ يركز المحافظون على ضرورة المحافظة على روح الأثر واحترام قدسيته إلى أبعد حد ممكن</vt:lpstr>
      <vt:lpstr>2. المجددون: تزايد عدد المهتمين بالتراث الأثري وباختلاف مراتبهم الاجتماعية وتخصصاتهم العلمية والعملية، هذا العامل كان له أثره على واقع التراث الأثري في العديد من المجالات، ومن المقاربات التي أسالت الكثير من الحبر هو تأسيس منهج يمكن الارتكاز عليه حين التدخل على الأثر في حال عرضه على عمليات الترميم ومن الفئات الفاعلة في رسم معالم توجه حديث كفيل بتحقيق الأهداف المرجوة من الترميم نجد الفنانين الذين حاولوا توظيف أسس فنية في التعامل مع التراث الأثري، وهو الدافع الذي ساهم في ترسيخ طابع التجديد في أعمال الترميم، حيث يرتكز مفهومهم للترميم على مجموعة من المبادئ، ومن أهمها:</vt:lpstr>
      <vt:lpstr>أن هذه المدرسة ترى بإجازة تجديد المباني التاريخية والأثرية، وبالتالي يصبح الترميم عملية منفردة لا تخضع لضوابط، يرى منظورومدرسة المجددين أن غاية الترميم هو تحقيق القيمة الجمالية للتراث الخاضع للترميم حتى ولو كان ذلك على حساب القيمة التاريخية  والأثرية، لأن المرمم مطالب بالحفاظ على “الطراز لا على الأطلال”، للإشارة تتزعم الولايات المتحدة الأمريكية .</vt:lpstr>
      <vt:lpstr>حيث يعتبر الترميم عند المجددين مجرّد لون من الألوان الفنّية الاستعراضية  ليس إلاّ، أما موقفهم من النظرية السابقة أو العقلانيون، فيرى رواد هذا التوجه أن الأثر المدمر المعرض للترميم يرافقه وصف كاذب للشيء المدمر باعتبار  إنه لمن المستحيل إحياء الموتى. </vt:lpstr>
      <vt:lpstr>ومن المبادىء التي ارتكزت عليها مدرسة المجددين مواقف بعض المهندسين، ومن بينهم المعماري الإنجليزي” جيمس وايت“1813-1746″الذي تزعم مبدأ تغيير التصميم أو ما أصطلح عليه” تغيير الطراز” وهو مبدأ يسمح للمعماري بإحداث تغييرات جوهرية على المبنى،  وإضافة عناصر إنشائية أو زخرفية من شأنها أن تحقق الهدف المرجو من التدخل على المبنى. وفي نفس السياق ذهب المعماري الإنجليزي “سكوت” W.Skoot منتقدا أعمال الترميم في أحد كتاباته حيث ذكر “إنني أجد نفسي دائم الرغبة في حذف كلمة ترميم من قواميس اللغة وكتب العمارة وتاريخ الفنون” </vt:lpstr>
      <vt:lpstr>3-العقلانيون: شكل مجال الترميم هاجسا كبيرا للعديد من دول العالم نظرا للاختلاف الكبير الذي كان قائما بين المدرستين الرائدتين في الترميم سواء المحافظين أو المجددون وهو نفسه السبب الذي ساهم في ظهور تصور جديد للترميم، حيث يرى أصحاب هذا الاتجاه الفكري، المطبّق في بادئ الأمر على نطاقِ محدود جدّا، وتحدّيدا بالمدرستين الغربيتين الفرنسية وجارتها البريطانية، قبل أن يمتدّ تأثيره الإيجابي إلى معظم المدارس الحديثة عبر العالم. </vt:lpstr>
      <vt:lpstr>وذلك في أعقاب اختتام أشغال النّدوة الدّولية بأثينا لعام1931، حيث تحقّق الإجماع الدّولي بشأنه، وهو مذهب عقلاني وسيط يوافق بين المدارس السابقة ومبدأه التوفيق بين حفظ أصالة الأثر وتأهيله لمسايرة المعاصرة بكل معانيها، أما بخصوص الترميم يرى العقلانيون أن الترميم هي عملية مسموحة في بعض الحالات لكن بشرط أن تتسم بالاتزان، ولا يرفض أي عملية تخدم مصلحة الأثر شريطة أن يكون التدخل موضوعي في طرحه عقلاني في تطبيقه</vt:lpstr>
      <vt:lpstr>يسعى إلى تحقيق أهداف هذه المدرسة الذي يرتكز أساسا على تحقيق مقاربة الوفاء لأصالة الأثر، وحسن تسيير التراث الأثري من خلال دمجه، دمجا إيجابيا في الحياة العامّة المعاصرة، باستخلاص أهم القيم التي يتضمنها الموروث الأثري والتي سوف تعود بالإيجاب على المجتمع</vt:lpstr>
      <vt:lpstr>ومن المبادئ الأساسية التي طرحها العقلانيون عند ضرورة الترميم هي: -وجوب الابتعاد عن تزوير الحقائق بتجنب الإبداع وكثرة الإضافات، والاكتفاء بالحد الأدنى من التدخل، الذي يسمح بإمكانية التمييز بين ما هو أصلي وما هو مضاف في عمليات الترميم،   -ضرورة استعمال المواد الأصلية في عمليات الترميم من خلال العمل بمبدأ “الأثر يقترح العلاج” فيشترط  أن تكون المواد المستعملة في الترميم مواد مدروسة لتتفاعل إيجابا مع المواد الأصلية للأثر وتمنحه أكثر صلابة واتزان</vt:lpstr>
      <vt:lpstr>يتم الاكتفاء بإصلاح العيب الظاهر دون التمادي في الترميم ومس الجوانب السليمة أو المساس بأصالة الأثر، ويبقى الترميم حتمية لا نقوم بها إلا في حالة استنفاذ كل الحلول، مع الحرص على الدراسة الأولية لتفادي نتائج عكسية على العينات الأثرية التي خضعت لعمليات الترميم</vt:lpstr>
      <vt:lpstr>وكحوصلة لمجموع المبادئ التي طرحها العقلانيون عند التعامل مع التراث الأثري الظاهر عليه مظاهر التلف يصبح مفهوم الترميم هو إطالة عمر الأثر إلى أطول عمر افتراضي يمكن الوصول إليه، ومسؤولية المرمم في هذه الوضعية تكمن في إيصال هذا التراث للأبناء والأحفاد بدون حذف أو إضافات إلا بالقدر الضروري للحفاظ على سلامة الأثر في شكله ونمطه، علينا أن نعتبر أنفسنا كحامل رسالة ليس له أن ينقص أو يضيف حرفا، هذه المبادئ باجتماعها جاءت متكاملة بتوفيقها بين أقطاب المحافظة الترميم والصيانة مستجيبة لمشهد أثري متنوع في قيمه وحالة حفظه وأماكن تواجده. </vt:lpstr>
      <vt:lpstr>انتــــــــــــــــــهى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المدارس التطبيقية في الترميم</dc:title>
  <dc:creator>archiologie</dc:creator>
  <cp:lastModifiedBy>archiologie</cp:lastModifiedBy>
  <cp:revision>47</cp:revision>
  <dcterms:created xsi:type="dcterms:W3CDTF">2024-11-24T08:32:40Z</dcterms:created>
  <dcterms:modified xsi:type="dcterms:W3CDTF">2024-11-26T09:58:53Z</dcterms:modified>
</cp:coreProperties>
</file>