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0513"/>
    <a:srgbClr val="33CC33"/>
    <a:srgbClr val="0066FF"/>
    <a:srgbClr val="99FF66"/>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CA9EEE4-6010-492D-B9E6-669780EDF3D6}" type="datetimeFigureOut">
              <a:rPr lang="fr-FR" smtClean="0"/>
              <a:pPr/>
              <a:t>03/04/2019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0E8966-E73E-4227-9264-358B1465B3B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A9EEE4-6010-492D-B9E6-669780EDF3D6}" type="datetimeFigureOut">
              <a:rPr lang="fr-FR" smtClean="0"/>
              <a:pPr/>
              <a:t>03/04/2019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0E8966-E73E-4227-9264-358B1465B3B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1071571"/>
          </a:xfrm>
          <a:solidFill>
            <a:schemeClr val="accent2">
              <a:lumMod val="20000"/>
              <a:lumOff val="80000"/>
            </a:schemeClr>
          </a:solidFill>
        </p:spPr>
        <p:txBody>
          <a:bodyPr>
            <a:normAutofit fontScale="90000"/>
          </a:bodyPr>
          <a:lstStyle/>
          <a:p>
            <a:pPr algn="l"/>
            <a:r>
              <a:rPr lang="fr-FR" sz="2000" b="1" dirty="0" smtClean="0">
                <a:solidFill>
                  <a:srgbClr val="7030A0"/>
                </a:solidFill>
              </a:rPr>
              <a:t/>
            </a:r>
            <a:br>
              <a:rPr lang="fr-FR" sz="2000" b="1" dirty="0" smtClean="0">
                <a:solidFill>
                  <a:srgbClr val="7030A0"/>
                </a:solidFill>
              </a:rPr>
            </a:br>
            <a:r>
              <a:rPr lang="fr-FR" sz="2000" b="1" dirty="0">
                <a:solidFill>
                  <a:srgbClr val="7030A0"/>
                </a:solidFill>
              </a:rPr>
              <a:t/>
            </a:r>
            <a:br>
              <a:rPr lang="fr-FR" sz="2000" b="1" dirty="0">
                <a:solidFill>
                  <a:srgbClr val="7030A0"/>
                </a:solidFill>
              </a:rPr>
            </a:br>
            <a:r>
              <a:rPr lang="fr-FR" sz="2000" b="1" dirty="0" smtClean="0">
                <a:solidFill>
                  <a:srgbClr val="002060"/>
                </a:solidFill>
              </a:rPr>
              <a:t>ANNEE UNIVERSITAIRE 2018-2019</a:t>
            </a:r>
            <a:br>
              <a:rPr lang="fr-FR" sz="2000" b="1" dirty="0" smtClean="0">
                <a:solidFill>
                  <a:srgbClr val="002060"/>
                </a:solidFill>
              </a:rPr>
            </a:br>
            <a:r>
              <a:rPr lang="fr-FR" sz="2000" b="1" dirty="0" smtClean="0">
                <a:solidFill>
                  <a:srgbClr val="002060"/>
                </a:solidFill>
              </a:rPr>
              <a:t>UNIVERSITE DE TLEMCEN</a:t>
            </a:r>
            <a:r>
              <a:rPr lang="fr-FR" sz="2000" b="1" dirty="0" smtClean="0">
                <a:solidFill>
                  <a:srgbClr val="7030A0"/>
                </a:solidFill>
              </a:rPr>
              <a:t/>
            </a:r>
            <a:br>
              <a:rPr lang="fr-FR" sz="2000" b="1" dirty="0" smtClean="0">
                <a:solidFill>
                  <a:srgbClr val="7030A0"/>
                </a:solidFill>
              </a:rPr>
            </a:br>
            <a:r>
              <a:rPr lang="fr-FR" sz="2000" b="1" dirty="0" smtClean="0">
                <a:solidFill>
                  <a:srgbClr val="7030A0"/>
                </a:solidFill>
              </a:rPr>
              <a:t>FACULTE SCIENCE DE LA NATURE ET DE LA VIE</a:t>
            </a:r>
            <a:r>
              <a:rPr lang="fr-FR" b="1" dirty="0" smtClean="0">
                <a:solidFill>
                  <a:schemeClr val="tx1"/>
                </a:solidFill>
              </a:rPr>
              <a:t/>
            </a:r>
            <a:br>
              <a:rPr lang="fr-FR" b="1" dirty="0" smtClean="0">
                <a:solidFill>
                  <a:schemeClr val="tx1"/>
                </a:solidFill>
              </a:rPr>
            </a:br>
            <a:endParaRPr lang="fr-FR" dirty="0"/>
          </a:p>
        </p:txBody>
      </p:sp>
      <p:sp>
        <p:nvSpPr>
          <p:cNvPr id="3" name="Sous-titre 2"/>
          <p:cNvSpPr>
            <a:spLocks noGrp="1"/>
          </p:cNvSpPr>
          <p:nvPr>
            <p:ph type="subTitle" idx="1"/>
          </p:nvPr>
        </p:nvSpPr>
        <p:spPr>
          <a:xfrm>
            <a:off x="214282" y="2143116"/>
            <a:ext cx="8429684" cy="2071702"/>
          </a:xfrm>
        </p:spPr>
        <p:txBody>
          <a:bodyPr>
            <a:normAutofit/>
          </a:bodyPr>
          <a:lstStyle/>
          <a:p>
            <a:r>
              <a:rPr lang="fr-FR" sz="3400" b="1" cap="none" dirty="0" smtClean="0">
                <a:ln w="17780" cmpd="sng">
                  <a:solidFill>
                    <a:schemeClr val="accent1">
                      <a:tint val="3000"/>
                    </a:schemeClr>
                  </a:solidFill>
                  <a:prstDash val="solid"/>
                  <a:miter lim="800000"/>
                </a:ln>
                <a:solidFill>
                  <a:srgbClr val="FF0000"/>
                </a:solidFill>
                <a:effectLst>
                  <a:outerShdw blurRad="55000" dist="50800" dir="5400000" algn="tl">
                    <a:srgbClr val="000000">
                      <a:alpha val="33000"/>
                    </a:srgbClr>
                  </a:outerShdw>
                </a:effectLst>
              </a:rPr>
              <a:t>Chap. 5</a:t>
            </a:r>
            <a:br>
              <a:rPr lang="fr-FR" sz="3400" b="1" cap="none" dirty="0" smtClean="0">
                <a:ln w="17780" cmpd="sng">
                  <a:solidFill>
                    <a:schemeClr val="accent1">
                      <a:tint val="3000"/>
                    </a:schemeClr>
                  </a:solidFill>
                  <a:prstDash val="solid"/>
                  <a:miter lim="800000"/>
                </a:ln>
                <a:solidFill>
                  <a:srgbClr val="FF0000"/>
                </a:solidFill>
                <a:effectLst>
                  <a:outerShdw blurRad="55000" dist="50800" dir="5400000" algn="tl">
                    <a:srgbClr val="000000">
                      <a:alpha val="33000"/>
                    </a:srgbClr>
                  </a:outerShdw>
                </a:effectLst>
              </a:rPr>
            </a:br>
            <a:r>
              <a:rPr lang="fr-FR" sz="3400" b="1" cap="none" dirty="0" smtClean="0">
                <a:ln w="17780" cmpd="sng">
                  <a:solidFill>
                    <a:schemeClr val="accent1">
                      <a:tint val="3000"/>
                    </a:schemeClr>
                  </a:solidFill>
                  <a:prstDash val="solid"/>
                  <a:miter lim="800000"/>
                </a:ln>
                <a:solidFill>
                  <a:srgbClr val="FF0000"/>
                </a:solidFill>
                <a:effectLst>
                  <a:outerShdw blurRad="55000" dist="50800" dir="5400000" algn="tl">
                    <a:srgbClr val="000000">
                      <a:alpha val="33000"/>
                    </a:srgbClr>
                  </a:outerShdw>
                </a:effectLst>
              </a:rPr>
              <a:t>LE MANAGEMENT DES COUTS</a:t>
            </a:r>
          </a:p>
          <a:p>
            <a:r>
              <a:rPr lang="fr-FR" sz="3400" b="1" cap="none" dirty="0" smtClean="0">
                <a:ln w="17780" cmpd="sng">
                  <a:solidFill>
                    <a:schemeClr val="accent1">
                      <a:tint val="3000"/>
                    </a:schemeClr>
                  </a:solidFill>
                  <a:prstDash val="solid"/>
                  <a:miter lim="800000"/>
                </a:ln>
                <a:solidFill>
                  <a:srgbClr val="FF0000"/>
                </a:solidFill>
                <a:effectLst>
                  <a:outerShdw blurRad="55000" dist="50800" dir="5400000" algn="tl">
                    <a:srgbClr val="000000">
                      <a:alpha val="33000"/>
                    </a:srgbClr>
                  </a:outerShdw>
                </a:effectLst>
              </a:rPr>
              <a:t> DU PROJET</a:t>
            </a:r>
            <a:endParaRPr lang="fr-FR" sz="3400" dirty="0">
              <a:solidFill>
                <a:srgbClr val="FF0000"/>
              </a:solidFill>
            </a:endParaRPr>
          </a:p>
        </p:txBody>
      </p:sp>
      <p:sp>
        <p:nvSpPr>
          <p:cNvPr id="5" name="Sous-titre 2"/>
          <p:cNvSpPr txBox="1">
            <a:spLocks/>
          </p:cNvSpPr>
          <p:nvPr/>
        </p:nvSpPr>
        <p:spPr>
          <a:xfrm>
            <a:off x="214282" y="5643578"/>
            <a:ext cx="8572560" cy="928694"/>
          </a:xfrm>
          <a:prstGeom prst="rect">
            <a:avLst/>
          </a:prstGeom>
          <a:solidFill>
            <a:schemeClr val="tx2">
              <a:lumMod val="20000"/>
              <a:lumOff val="80000"/>
            </a:schemeClr>
          </a:solidFill>
        </p:spPr>
        <p:txBody>
          <a:bodyPr vert="horz" lIns="91440" tIns="45720" rIns="91440" bIns="45720" rtlCol="0">
            <a:normAutofit fontScale="92500" lnSpcReduction="10000"/>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800" b="1" i="0" u="none" strike="noStrike" kern="1200" cap="none" spc="0" normalizeH="0" baseline="0" noProof="0" dirty="0" smtClean="0">
                <a:ln>
                  <a:noFill/>
                </a:ln>
                <a:solidFill>
                  <a:srgbClr val="002060"/>
                </a:solidFill>
                <a:effectLst/>
                <a:uLnTx/>
                <a:uFillTx/>
                <a:latin typeface="+mn-lt"/>
                <a:ea typeface="+mn-ea"/>
                <a:cs typeface="+mn-cs"/>
              </a:rPr>
              <a:t>Module: Management de Projet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800" b="1" i="0" u="none" strike="noStrike" kern="1200" cap="none" spc="0" normalizeH="0" baseline="0" noProof="0" dirty="0" smtClean="0">
                <a:ln>
                  <a:noFill/>
                </a:ln>
                <a:solidFill>
                  <a:srgbClr val="002060"/>
                </a:solidFill>
                <a:effectLst/>
                <a:uLnTx/>
                <a:uFillTx/>
                <a:latin typeface="+mn-lt"/>
                <a:ea typeface="+mn-ea"/>
                <a:cs typeface="+mn-cs"/>
              </a:rPr>
              <a:t>Chargé de cours: Mme KARA-TERKI </a:t>
            </a:r>
            <a:r>
              <a:rPr kumimoji="0" lang="fr-FR" sz="1800" b="1" i="0" u="none" strike="noStrike" kern="1200" cap="none" spc="0" normalizeH="0" baseline="0" noProof="0" dirty="0" err="1" smtClean="0">
                <a:ln>
                  <a:noFill/>
                </a:ln>
                <a:solidFill>
                  <a:srgbClr val="002060"/>
                </a:solidFill>
                <a:effectLst/>
                <a:uLnTx/>
                <a:uFillTx/>
                <a:latin typeface="+mn-lt"/>
                <a:ea typeface="+mn-ea"/>
                <a:cs typeface="+mn-cs"/>
              </a:rPr>
              <a:t>Djawida</a:t>
            </a:r>
            <a:endParaRPr kumimoji="0" lang="fr-FR" sz="1800" b="1" i="0" u="none" strike="noStrike" kern="1200" cap="none" spc="0" normalizeH="0" baseline="0" noProof="0" dirty="0" smtClean="0">
              <a:ln>
                <a:noFill/>
              </a:ln>
              <a:solidFill>
                <a:srgbClr val="002060"/>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800" b="1" i="0" u="none" strike="noStrike" kern="1200" cap="none" spc="0" normalizeH="0" baseline="0" noProof="0" dirty="0" smtClean="0">
                <a:ln>
                  <a:noFill/>
                </a:ln>
                <a:solidFill>
                  <a:srgbClr val="7030A0"/>
                </a:solidFill>
                <a:effectLst/>
                <a:uLnTx/>
                <a:uFillTx/>
                <a:latin typeface="+mn-lt"/>
                <a:ea typeface="+mn-ea"/>
                <a:cs typeface="+mn-cs"/>
              </a:rPr>
              <a:t>Email: karadjawida@gmail.com</a:t>
            </a:r>
            <a:endParaRPr kumimoji="0" lang="fr-FR" sz="1800" b="1" i="0" u="none" strike="noStrike" kern="1200" cap="none" spc="0" normalizeH="0" baseline="0" noProof="0" dirty="0">
              <a:ln>
                <a:noFill/>
              </a:ln>
              <a:solidFill>
                <a:srgbClr val="7030A0"/>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1500174"/>
            <a:ext cx="8572560" cy="5143536"/>
          </a:xfrm>
        </p:spPr>
        <p:txBody>
          <a:bodyPr>
            <a:normAutofit/>
          </a:bodyPr>
          <a:lstStyle/>
          <a:p>
            <a:pPr marL="0" indent="0">
              <a:buFontTx/>
              <a:buNone/>
            </a:pPr>
            <a:r>
              <a:rPr lang="fr-FR" sz="2600" b="1" dirty="0" smtClean="0">
                <a:solidFill>
                  <a:srgbClr val="00B050"/>
                </a:solidFill>
                <a:latin typeface="Calibri" pitchFamily="34" charset="0"/>
              </a:rPr>
              <a:t>DETERMINATION DU TAUX DE COUT DES </a:t>
            </a:r>
            <a:r>
              <a:rPr lang="fr-FR" sz="2600" b="1" dirty="0" smtClean="0">
                <a:solidFill>
                  <a:srgbClr val="00B050"/>
                </a:solidFill>
                <a:latin typeface="Calibri" pitchFamily="34" charset="0"/>
              </a:rPr>
              <a:t>RESSOURCES (BOTTOM UP)</a:t>
            </a:r>
          </a:p>
          <a:p>
            <a:pPr marL="0" indent="0">
              <a:buFontTx/>
              <a:buNone/>
            </a:pPr>
            <a:endParaRPr lang="fr-FR" sz="2600" b="1" dirty="0" smtClean="0">
              <a:solidFill>
                <a:srgbClr val="00B050"/>
              </a:solidFill>
              <a:latin typeface="Calibri" pitchFamily="34" charset="0"/>
            </a:endParaRPr>
          </a:p>
          <a:p>
            <a:pPr marL="0" indent="0">
              <a:buClr>
                <a:srgbClr val="66FF66"/>
              </a:buClr>
              <a:buSzPct val="80000"/>
              <a:buNone/>
            </a:pPr>
            <a:r>
              <a:rPr lang="fr-FR" sz="2400" b="1" dirty="0" smtClean="0">
                <a:solidFill>
                  <a:srgbClr val="002060"/>
                </a:solidFill>
                <a:latin typeface="Calibri" pitchFamily="34" charset="0"/>
              </a:rPr>
              <a:t>- BASEE </a:t>
            </a:r>
            <a:r>
              <a:rPr lang="fr-FR" sz="2400" b="1" dirty="0" smtClean="0">
                <a:solidFill>
                  <a:srgbClr val="002060"/>
                </a:solidFill>
                <a:latin typeface="Calibri" pitchFamily="34" charset="0"/>
              </a:rPr>
              <a:t>SUR LA CONNAISSANCE DES COUTS UNITAIRES DE CHAQUE RESSOURCE (salaire horaire du personnel, prix d’un mètre cube de sable, etc.)</a:t>
            </a:r>
          </a:p>
          <a:p>
            <a:pPr marL="0" indent="0">
              <a:buClr>
                <a:srgbClr val="66FF66"/>
              </a:buClr>
              <a:buSzPct val="80000"/>
              <a:buNone/>
            </a:pPr>
            <a:r>
              <a:rPr lang="fr-FR" sz="2400" b="1" dirty="0" smtClean="0">
                <a:solidFill>
                  <a:srgbClr val="002060"/>
                </a:solidFill>
                <a:latin typeface="Calibri" pitchFamily="34" charset="0"/>
              </a:rPr>
              <a:t>- CERTAINS </a:t>
            </a:r>
            <a:r>
              <a:rPr lang="fr-FR" sz="2400" b="1" dirty="0" smtClean="0">
                <a:solidFill>
                  <a:srgbClr val="002060"/>
                </a:solidFill>
                <a:latin typeface="Calibri" pitchFamily="34" charset="0"/>
              </a:rPr>
              <a:t>TAUX SONT DONNEES DANS DES BASES COMMERCIALES.</a:t>
            </a:r>
          </a:p>
          <a:p>
            <a:pPr marL="0" indent="0">
              <a:buClr>
                <a:srgbClr val="66FF66"/>
              </a:buClr>
              <a:buSzPct val="80000"/>
              <a:buNone/>
            </a:pPr>
            <a:r>
              <a:rPr lang="fr-FR" sz="2400" b="1" dirty="0" smtClean="0">
                <a:solidFill>
                  <a:srgbClr val="002060"/>
                </a:solidFill>
                <a:latin typeface="Calibri" pitchFamily="34" charset="0"/>
              </a:rPr>
              <a:t>- LA </a:t>
            </a:r>
            <a:r>
              <a:rPr lang="fr-FR" sz="2400" b="1" dirty="0" smtClean="0">
                <a:solidFill>
                  <a:srgbClr val="002060"/>
                </a:solidFill>
                <a:latin typeface="Calibri" pitchFamily="34" charset="0"/>
              </a:rPr>
              <a:t>CONSULTATION DE PLUSIEURS DEVIS PERMET D’OBTENIR CES </a:t>
            </a:r>
            <a:r>
              <a:rPr lang="fr-FR" sz="2400" b="1" dirty="0" smtClean="0">
                <a:solidFill>
                  <a:srgbClr val="002060"/>
                </a:solidFill>
                <a:latin typeface="Calibri" pitchFamily="34" charset="0"/>
              </a:rPr>
              <a:t>TAUX.</a:t>
            </a:r>
            <a:endParaRPr lang="fr-FR" b="1" dirty="0" smtClean="0">
              <a:solidFill>
                <a:srgbClr val="002060"/>
              </a:solidFill>
              <a:latin typeface="Calibri" pitchFamily="34" charset="0"/>
            </a:endParaRPr>
          </a:p>
          <a:p>
            <a:pPr>
              <a:buNone/>
            </a:pPr>
            <a:endParaRPr lang="fr-FR" dirty="0"/>
          </a:p>
        </p:txBody>
      </p:sp>
      <p:sp>
        <p:nvSpPr>
          <p:cNvPr id="4" name="Titre 1"/>
          <p:cNvSpPr txBox="1">
            <a:spLocks noGrp="1"/>
          </p:cNvSpPr>
          <p:nvPr>
            <p:ph type="title"/>
          </p:nvPr>
        </p:nvSpPr>
        <p:spPr>
          <a:xfrm>
            <a:off x="457200" y="274638"/>
            <a:ext cx="8229600" cy="654032"/>
          </a:xfrm>
          <a:prstGeom prst="rect">
            <a:avLst/>
          </a:prstGeom>
          <a:solidFill>
            <a:schemeClr val="accent2">
              <a:lumMod val="20000"/>
              <a:lumOff val="80000"/>
            </a:schemeClr>
          </a:solidFill>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rgbClr val="FF0000"/>
                </a:solidFill>
                <a:effectLst/>
                <a:uLnTx/>
                <a:uFillTx/>
                <a:latin typeface="+mj-lt"/>
                <a:ea typeface="+mj-ea"/>
                <a:cs typeface="+mj-cs"/>
              </a:rPr>
              <a:t>COMMENT ESTIMER LES COUTS D’UN PROJET?</a:t>
            </a:r>
            <a:endParaRPr kumimoji="0" lang="fr-FR" sz="2800" b="0"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1357298"/>
            <a:ext cx="8572560" cy="5143536"/>
          </a:xfrm>
          <a:solidFill>
            <a:schemeClr val="bg2"/>
          </a:solidFill>
        </p:spPr>
        <p:txBody>
          <a:bodyPr>
            <a:normAutofit/>
          </a:bodyPr>
          <a:lstStyle/>
          <a:p>
            <a:pPr marL="0" indent="0">
              <a:buFontTx/>
              <a:buNone/>
            </a:pPr>
            <a:r>
              <a:rPr lang="fr-FR" sz="2800" b="1" dirty="0" smtClean="0">
                <a:solidFill>
                  <a:srgbClr val="FF0000"/>
                </a:solidFill>
                <a:latin typeface="Calibri" pitchFamily="34" charset="0"/>
              </a:rPr>
              <a:t>ESTIMATION ASCENDANTE (BOTTOM UP</a:t>
            </a:r>
            <a:r>
              <a:rPr lang="fr-FR" sz="2800" b="1" dirty="0" smtClean="0">
                <a:solidFill>
                  <a:srgbClr val="FF0000"/>
                </a:solidFill>
                <a:latin typeface="Calibri" pitchFamily="34" charset="0"/>
              </a:rPr>
              <a:t>)</a:t>
            </a:r>
            <a:endParaRPr lang="fr-FR" sz="2800" b="1" dirty="0" smtClean="0">
              <a:solidFill>
                <a:srgbClr val="FF0000"/>
              </a:solidFill>
              <a:latin typeface="Calibri" pitchFamily="34" charset="0"/>
            </a:endParaRPr>
          </a:p>
          <a:p>
            <a:pPr marL="0" indent="0">
              <a:buClr>
                <a:srgbClr val="66FF66"/>
              </a:buClr>
              <a:buSzPct val="80000"/>
              <a:buNone/>
            </a:pPr>
            <a:r>
              <a:rPr lang="fr-FR" sz="2800" b="1" dirty="0" smtClean="0">
                <a:solidFill>
                  <a:srgbClr val="00B050"/>
                </a:solidFill>
                <a:latin typeface="Calibri" pitchFamily="34" charset="0"/>
              </a:rPr>
              <a:t>1- ESTIMATION DU COUT DE CHAQUE ACTIVITE AU NIVEAU DU DETAIL LE PLUS BAS.</a:t>
            </a:r>
          </a:p>
          <a:p>
            <a:pPr marL="0" indent="0">
              <a:buClr>
                <a:srgbClr val="66FF66"/>
              </a:buClr>
              <a:buSzPct val="80000"/>
              <a:buNone/>
            </a:pPr>
            <a:r>
              <a:rPr lang="fr-FR" sz="2800" b="1" dirty="0" smtClean="0">
                <a:solidFill>
                  <a:srgbClr val="00B0F0"/>
                </a:solidFill>
                <a:latin typeface="Calibri" pitchFamily="34" charset="0"/>
              </a:rPr>
              <a:t>2-LE COUT ET LA FIABILITE DE L’ESTIMATION ASCENDANTE DU COUT SONT TYPIQUEMENT FONCTION DE L’IMPORTANCE ET DE LA COMPLEXITE DE CHAQUE ACTIVITE DE L’ECHEANCIER.</a:t>
            </a:r>
          </a:p>
          <a:p>
            <a:pPr marL="0" indent="0">
              <a:buClr>
                <a:srgbClr val="66FF66"/>
              </a:buClr>
              <a:buSzPct val="80000"/>
              <a:buNone/>
            </a:pPr>
            <a:r>
              <a:rPr lang="fr-FR" sz="2800" b="1" dirty="0" smtClean="0">
                <a:solidFill>
                  <a:srgbClr val="5B0513"/>
                </a:solidFill>
                <a:latin typeface="Calibri" pitchFamily="34" charset="0"/>
              </a:rPr>
              <a:t>3-L’ESTIMATION </a:t>
            </a:r>
            <a:r>
              <a:rPr lang="fr-FR" sz="2800" b="1" dirty="0" smtClean="0">
                <a:solidFill>
                  <a:srgbClr val="5B0513"/>
                </a:solidFill>
                <a:latin typeface="Calibri" pitchFamily="34" charset="0"/>
              </a:rPr>
              <a:t>DU COUT DES ACTIVITES DE L’ECHEANCIER EST GENERALEMENT PLUS PRECISE POUR DES ACTIVITES QUI NECESSITENT UN EFFORT MOINDRE.</a:t>
            </a:r>
          </a:p>
          <a:p>
            <a:endParaRPr lang="fr-FR" dirty="0"/>
          </a:p>
        </p:txBody>
      </p:sp>
      <p:sp>
        <p:nvSpPr>
          <p:cNvPr id="4" name="Titre 1"/>
          <p:cNvSpPr txBox="1">
            <a:spLocks noGrp="1"/>
          </p:cNvSpPr>
          <p:nvPr>
            <p:ph type="title"/>
          </p:nvPr>
        </p:nvSpPr>
        <p:spPr>
          <a:xfrm>
            <a:off x="457200" y="274638"/>
            <a:ext cx="8229600" cy="725470"/>
          </a:xfrm>
          <a:prstGeom prst="rect">
            <a:avLst/>
          </a:prstGeom>
          <a:solidFill>
            <a:schemeClr val="accent2">
              <a:lumMod val="20000"/>
              <a:lumOff val="80000"/>
            </a:schemeClr>
          </a:solidFill>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rgbClr val="FF0000"/>
                </a:solidFill>
                <a:effectLst/>
                <a:uLnTx/>
                <a:uFillTx/>
                <a:latin typeface="+mj-lt"/>
                <a:ea typeface="+mj-ea"/>
                <a:cs typeface="+mj-cs"/>
              </a:rPr>
              <a:t>COMMENT ESTIMER LES COUTS D’UN PROJET?</a:t>
            </a:r>
            <a:endParaRPr kumimoji="0" lang="fr-FR" sz="2800" b="0"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14290"/>
            <a:ext cx="8401080" cy="796908"/>
          </a:xfrm>
          <a:solidFill>
            <a:schemeClr val="bg2"/>
          </a:solidFill>
        </p:spPr>
        <p:txBody>
          <a:bodyPr>
            <a:normAutofit/>
          </a:bodyPr>
          <a:lstStyle/>
          <a:p>
            <a:pPr algn="l"/>
            <a:r>
              <a:rPr lang="fr-FR" sz="3200" b="1" u="sng" dirty="0" smtClean="0">
                <a:solidFill>
                  <a:srgbClr val="FF0000"/>
                </a:solidFill>
              </a:rPr>
              <a:t>EXEMPLE DE BUGGET</a:t>
            </a:r>
            <a:endParaRPr lang="fr-FR" sz="3200" b="1" u="sng" dirty="0">
              <a:solidFill>
                <a:srgbClr val="FF0000"/>
              </a:solidFill>
            </a:endParaRPr>
          </a:p>
        </p:txBody>
      </p:sp>
      <p:grpSp>
        <p:nvGrpSpPr>
          <p:cNvPr id="4" name="Group 11"/>
          <p:cNvGrpSpPr>
            <a:grpSpLocks noGrp="1"/>
          </p:cNvGrpSpPr>
          <p:nvPr>
            <p:ph idx="1"/>
          </p:nvPr>
        </p:nvGrpSpPr>
        <p:grpSpPr bwMode="auto">
          <a:xfrm>
            <a:off x="214282" y="1357298"/>
            <a:ext cx="8929718" cy="5143536"/>
            <a:chOff x="390" y="843"/>
            <a:chExt cx="5136" cy="2652"/>
          </a:xfrm>
          <a:solidFill>
            <a:schemeClr val="bg2"/>
          </a:solidFill>
        </p:grpSpPr>
        <p:sp>
          <p:nvSpPr>
            <p:cNvPr id="5" name="Line 5"/>
            <p:cNvSpPr>
              <a:spLocks noChangeShapeType="1"/>
            </p:cNvSpPr>
            <p:nvPr/>
          </p:nvSpPr>
          <p:spPr bwMode="auto">
            <a:xfrm>
              <a:off x="390" y="843"/>
              <a:ext cx="4752" cy="0"/>
            </a:xfrm>
            <a:prstGeom prst="line">
              <a:avLst/>
            </a:prstGeom>
            <a:grpFill/>
            <a:ln w="9525">
              <a:solidFill>
                <a:schemeClr val="tx1"/>
              </a:solidFill>
              <a:round/>
              <a:headEnd/>
              <a:tailEnd/>
            </a:ln>
          </p:spPr>
          <p:txBody>
            <a:bodyPr wrap="none" anchor="ctr"/>
            <a:lstStyle/>
            <a:p>
              <a:endParaRPr lang="fr-FR"/>
            </a:p>
          </p:txBody>
        </p:sp>
        <p:sp>
          <p:nvSpPr>
            <p:cNvPr id="6" name="Text Box 6"/>
            <p:cNvSpPr txBox="1">
              <a:spLocks noChangeArrowheads="1"/>
            </p:cNvSpPr>
            <p:nvPr/>
          </p:nvSpPr>
          <p:spPr bwMode="auto">
            <a:xfrm>
              <a:off x="390" y="1035"/>
              <a:ext cx="5136" cy="192"/>
            </a:xfrm>
            <a:prstGeom prst="rect">
              <a:avLst/>
            </a:prstGeom>
            <a:grpFill/>
            <a:ln w="9525">
              <a:noFill/>
              <a:miter lim="800000"/>
              <a:headEnd/>
              <a:tailEnd/>
            </a:ln>
          </p:spPr>
          <p:txBody>
            <a:bodyPr>
              <a:spAutoFit/>
            </a:bodyPr>
            <a:lstStyle/>
            <a:p>
              <a:pPr>
                <a:spcBef>
                  <a:spcPct val="50000"/>
                </a:spcBef>
                <a:buClrTx/>
                <a:buFontTx/>
                <a:buNone/>
              </a:pPr>
              <a:r>
                <a:rPr lang="en-US" sz="1400" b="1" i="1">
                  <a:latin typeface="Tahoma" pitchFamily="34" charset="0"/>
                </a:rPr>
                <a:t>Task     I     J     Estimate	1          2           3          4          5          6          7          8</a:t>
              </a:r>
            </a:p>
          </p:txBody>
        </p:sp>
        <p:sp>
          <p:nvSpPr>
            <p:cNvPr id="7" name="Line 7"/>
            <p:cNvSpPr>
              <a:spLocks noChangeShapeType="1"/>
            </p:cNvSpPr>
            <p:nvPr/>
          </p:nvSpPr>
          <p:spPr bwMode="auto">
            <a:xfrm>
              <a:off x="2214" y="1035"/>
              <a:ext cx="2928" cy="0"/>
            </a:xfrm>
            <a:prstGeom prst="line">
              <a:avLst/>
            </a:prstGeom>
            <a:grpFill/>
            <a:ln w="9525">
              <a:solidFill>
                <a:schemeClr val="tx1"/>
              </a:solidFill>
              <a:round/>
              <a:headEnd/>
              <a:tailEnd/>
            </a:ln>
          </p:spPr>
          <p:txBody>
            <a:bodyPr wrap="none" anchor="ctr"/>
            <a:lstStyle/>
            <a:p>
              <a:endParaRPr lang="fr-FR"/>
            </a:p>
          </p:txBody>
        </p:sp>
        <p:sp>
          <p:nvSpPr>
            <p:cNvPr id="8" name="Text Box 8"/>
            <p:cNvSpPr txBox="1">
              <a:spLocks noChangeArrowheads="1"/>
            </p:cNvSpPr>
            <p:nvPr/>
          </p:nvSpPr>
          <p:spPr bwMode="auto">
            <a:xfrm>
              <a:off x="3078" y="843"/>
              <a:ext cx="1682" cy="192"/>
            </a:xfrm>
            <a:prstGeom prst="rect">
              <a:avLst/>
            </a:prstGeom>
            <a:grpFill/>
            <a:ln w="9525">
              <a:noFill/>
              <a:miter lim="800000"/>
              <a:headEnd/>
              <a:tailEnd/>
            </a:ln>
          </p:spPr>
          <p:txBody>
            <a:bodyPr>
              <a:spAutoFit/>
            </a:bodyPr>
            <a:lstStyle/>
            <a:p>
              <a:pPr>
                <a:spcBef>
                  <a:spcPct val="50000"/>
                </a:spcBef>
                <a:buClrTx/>
                <a:buFontTx/>
                <a:buNone/>
              </a:pPr>
              <a:r>
                <a:rPr lang="en-US" sz="1400" b="1" i="1">
                  <a:latin typeface="Tahoma" pitchFamily="34" charset="0"/>
                </a:rPr>
                <a:t>Monthly Budget (.10</a:t>
              </a:r>
              <a:r>
                <a:rPr lang="en-US" sz="1400" b="1" i="1" baseline="30000">
                  <a:latin typeface="Tahoma" pitchFamily="34" charset="0"/>
                </a:rPr>
                <a:t>3</a:t>
              </a:r>
              <a:r>
                <a:rPr lang="en-US" sz="1400" b="1" i="1">
                  <a:latin typeface="Tahoma" pitchFamily="34" charset="0"/>
                </a:rPr>
                <a:t> D.A.)</a:t>
              </a:r>
              <a:endParaRPr lang="en-US" sz="1400" b="1" i="1"/>
            </a:p>
          </p:txBody>
        </p:sp>
        <p:sp>
          <p:nvSpPr>
            <p:cNvPr id="9" name="Text Box 9"/>
            <p:cNvSpPr txBox="1">
              <a:spLocks noChangeArrowheads="1"/>
            </p:cNvSpPr>
            <p:nvPr/>
          </p:nvSpPr>
          <p:spPr bwMode="auto">
            <a:xfrm>
              <a:off x="438" y="1275"/>
              <a:ext cx="4848" cy="2202"/>
            </a:xfrm>
            <a:prstGeom prst="rect">
              <a:avLst/>
            </a:prstGeom>
            <a:grpFill/>
            <a:ln w="9525">
              <a:noFill/>
              <a:miter lim="800000"/>
              <a:headEnd/>
              <a:tailEnd/>
            </a:ln>
          </p:spPr>
          <p:txBody>
            <a:bodyPr>
              <a:spAutoFit/>
            </a:bodyPr>
            <a:lstStyle/>
            <a:p>
              <a:pPr>
                <a:spcBef>
                  <a:spcPct val="50000"/>
                </a:spcBef>
                <a:buClrTx/>
                <a:buFontTx/>
                <a:buNone/>
              </a:pPr>
              <a:r>
                <a:rPr lang="en-US" sz="1400" dirty="0">
                  <a:latin typeface="Tahoma" pitchFamily="34" charset="0"/>
                </a:rPr>
                <a:t>A          1     2     7000             5600       1400       </a:t>
              </a:r>
            </a:p>
            <a:p>
              <a:pPr>
                <a:spcBef>
                  <a:spcPct val="50000"/>
                </a:spcBef>
                <a:buClrTx/>
                <a:buFontTx/>
                <a:buNone/>
              </a:pPr>
              <a:r>
                <a:rPr lang="en-US" sz="1400" dirty="0">
                  <a:latin typeface="Tahoma" pitchFamily="34" charset="0"/>
                </a:rPr>
                <a:t>B          2     3     9000                           3857    5143</a:t>
              </a:r>
            </a:p>
            <a:p>
              <a:pPr>
                <a:spcBef>
                  <a:spcPct val="50000"/>
                </a:spcBef>
                <a:buClrTx/>
                <a:buFontTx/>
                <a:buNone/>
              </a:pPr>
              <a:r>
                <a:rPr lang="en-US" sz="1400" dirty="0">
                  <a:latin typeface="Tahoma" pitchFamily="34" charset="0"/>
                </a:rPr>
                <a:t>C          2     4    10000	          3750    5000    1250</a:t>
              </a:r>
            </a:p>
            <a:p>
              <a:pPr>
                <a:spcBef>
                  <a:spcPct val="50000"/>
                </a:spcBef>
                <a:buClrTx/>
                <a:buFontTx/>
                <a:buNone/>
              </a:pPr>
              <a:r>
                <a:rPr lang="en-US" sz="1400" dirty="0">
                  <a:latin typeface="Tahoma" pitchFamily="34" charset="0"/>
                </a:rPr>
                <a:t>D          2     3     6000                           3600    2400</a:t>
              </a:r>
            </a:p>
            <a:p>
              <a:pPr>
                <a:spcBef>
                  <a:spcPct val="50000"/>
                </a:spcBef>
                <a:buClrTx/>
                <a:buFontTx/>
                <a:buNone/>
              </a:pPr>
              <a:r>
                <a:rPr lang="en-US" sz="1400" dirty="0">
                  <a:latin typeface="Tahoma" pitchFamily="34" charset="0"/>
                </a:rPr>
                <a:t>E          4     6    12000                                                4800    4800    2400</a:t>
              </a:r>
            </a:p>
            <a:p>
              <a:pPr>
                <a:spcBef>
                  <a:spcPct val="50000"/>
                </a:spcBef>
                <a:buClrTx/>
                <a:buFontTx/>
                <a:buNone/>
              </a:pPr>
              <a:r>
                <a:rPr lang="en-US" sz="1400" dirty="0">
                  <a:latin typeface="Tahoma" pitchFamily="34" charset="0"/>
                </a:rPr>
                <a:t>F          4     4      3000                                                3000</a:t>
              </a:r>
            </a:p>
            <a:p>
              <a:pPr>
                <a:spcBef>
                  <a:spcPct val="50000"/>
                </a:spcBef>
                <a:buClrTx/>
                <a:buFontTx/>
                <a:buNone/>
              </a:pPr>
              <a:r>
                <a:rPr lang="en-US" sz="1400" dirty="0">
                  <a:latin typeface="Tahoma" pitchFamily="34" charset="0"/>
                </a:rPr>
                <a:t>G          3     5     9000                                      2571    5143    1286</a:t>
              </a:r>
            </a:p>
            <a:p>
              <a:pPr>
                <a:spcBef>
                  <a:spcPct val="50000"/>
                </a:spcBef>
                <a:buClrTx/>
                <a:buFontTx/>
                <a:buNone/>
              </a:pPr>
              <a:r>
                <a:rPr lang="en-US" sz="1400" dirty="0">
                  <a:latin typeface="Tahoma" pitchFamily="34" charset="0"/>
                </a:rPr>
                <a:t>H          5     6     5000                                                            3750   1250</a:t>
              </a:r>
            </a:p>
            <a:p>
              <a:pPr>
                <a:spcBef>
                  <a:spcPct val="50000"/>
                </a:spcBef>
                <a:buClrTx/>
                <a:buFontTx/>
                <a:buNone/>
              </a:pPr>
              <a:r>
                <a:rPr lang="en-US" sz="1400" dirty="0">
                  <a:latin typeface="Tahoma" pitchFamily="34" charset="0"/>
                </a:rPr>
                <a:t>I           6     7     8000                                                                      2667      5333</a:t>
              </a:r>
            </a:p>
            <a:p>
              <a:pPr>
                <a:spcBef>
                  <a:spcPct val="50000"/>
                </a:spcBef>
                <a:buClrTx/>
                <a:buFontTx/>
                <a:buNone/>
              </a:pPr>
              <a:r>
                <a:rPr lang="en-US" sz="1400" dirty="0">
                  <a:latin typeface="Tahoma" pitchFamily="34" charset="0"/>
                </a:rPr>
                <a:t>J           8     8    </a:t>
              </a:r>
              <a:r>
                <a:rPr lang="en-US" sz="1400" u="sng" dirty="0">
                  <a:latin typeface="Tahoma" pitchFamily="34" charset="0"/>
                </a:rPr>
                <a:t> 6000</a:t>
              </a:r>
              <a:r>
                <a:rPr lang="en-US" sz="1400" dirty="0">
                  <a:latin typeface="Tahoma" pitchFamily="34" charset="0"/>
                </a:rPr>
                <a:t>                                                                                              </a:t>
              </a:r>
              <a:r>
                <a:rPr lang="en-US" sz="1400" u="sng" dirty="0">
                  <a:latin typeface="Tahoma" pitchFamily="34" charset="0"/>
                </a:rPr>
                <a:t>6000</a:t>
              </a:r>
              <a:endParaRPr lang="en-US" sz="1400" dirty="0">
                <a:latin typeface="Tahoma" pitchFamily="34" charset="0"/>
              </a:endParaRPr>
            </a:p>
            <a:p>
              <a:pPr>
                <a:spcBef>
                  <a:spcPct val="50000"/>
                </a:spcBef>
                <a:buClrTx/>
                <a:buFontTx/>
                <a:buNone/>
              </a:pPr>
              <a:r>
                <a:rPr lang="en-US" sz="1400" dirty="0">
                  <a:latin typeface="Tahoma" pitchFamily="34" charset="0"/>
                </a:rPr>
                <a:t>                        75000            5600      12607  15114   14193   9836    6317      5333    6000</a:t>
              </a:r>
            </a:p>
          </p:txBody>
        </p:sp>
        <p:sp>
          <p:nvSpPr>
            <p:cNvPr id="10" name="Line 10"/>
            <p:cNvSpPr>
              <a:spLocks noChangeShapeType="1"/>
            </p:cNvSpPr>
            <p:nvPr/>
          </p:nvSpPr>
          <p:spPr bwMode="auto">
            <a:xfrm>
              <a:off x="429" y="3495"/>
              <a:ext cx="4752" cy="0"/>
            </a:xfrm>
            <a:prstGeom prst="line">
              <a:avLst/>
            </a:prstGeom>
            <a:grpFill/>
            <a:ln w="9525">
              <a:solidFill>
                <a:schemeClr val="tx1"/>
              </a:solidFill>
              <a:round/>
              <a:headEnd/>
              <a:tailEnd/>
            </a:ln>
          </p:spPr>
          <p:txBody>
            <a:bodyPr wrap="none" anchor="ctr"/>
            <a:lstStyle/>
            <a:p>
              <a:endParaRPr lang="fr-F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501122" cy="868346"/>
          </a:xfrm>
          <a:solidFill>
            <a:schemeClr val="bg2"/>
          </a:solidFill>
        </p:spPr>
        <p:txBody>
          <a:bodyPr>
            <a:normAutofit/>
          </a:bodyPr>
          <a:lstStyle/>
          <a:p>
            <a:pPr algn="l"/>
            <a:r>
              <a:rPr lang="fr-FR" sz="2800" b="1" u="sng" dirty="0" smtClean="0">
                <a:solidFill>
                  <a:srgbClr val="FF0000"/>
                </a:solidFill>
              </a:rPr>
              <a:t>COUT ET BUDGET</a:t>
            </a:r>
            <a:r>
              <a:rPr lang="fr-FR" sz="3000" b="1" u="sng" dirty="0" smtClean="0">
                <a:solidFill>
                  <a:srgbClr val="FF0000"/>
                </a:solidFill>
              </a:rPr>
              <a:t> : ANALYSE DE LA RESERVE</a:t>
            </a:r>
            <a:endParaRPr lang="fr-FR" sz="3000" b="1" u="sng" dirty="0">
              <a:solidFill>
                <a:srgbClr val="FF0000"/>
              </a:solidFill>
            </a:endParaRPr>
          </a:p>
        </p:txBody>
      </p:sp>
      <p:sp>
        <p:nvSpPr>
          <p:cNvPr id="3" name="Espace réservé du contenu 2"/>
          <p:cNvSpPr>
            <a:spLocks noGrp="1"/>
          </p:cNvSpPr>
          <p:nvPr>
            <p:ph idx="1"/>
          </p:nvPr>
        </p:nvSpPr>
        <p:spPr>
          <a:xfrm>
            <a:off x="285720" y="1428736"/>
            <a:ext cx="8401080" cy="5072098"/>
          </a:xfrm>
          <a:solidFill>
            <a:schemeClr val="bg2"/>
          </a:solidFill>
        </p:spPr>
        <p:txBody>
          <a:bodyPr>
            <a:normAutofit fontScale="92500" lnSpcReduction="10000"/>
          </a:bodyPr>
          <a:lstStyle/>
          <a:p>
            <a:pPr>
              <a:buClr>
                <a:srgbClr val="66FFFF"/>
              </a:buClr>
              <a:buSzPct val="100000"/>
              <a:buFont typeface="Wingdings" pitchFamily="2" charset="2"/>
              <a:buChar char="§"/>
            </a:pPr>
            <a:r>
              <a:rPr lang="fr-FR" b="1" dirty="0" smtClean="0">
                <a:solidFill>
                  <a:srgbClr val="FF33CC"/>
                </a:solidFill>
                <a:effectLst>
                  <a:outerShdw blurRad="38100" dist="38100" dir="2700000" algn="tl">
                    <a:srgbClr val="000000">
                      <a:alpha val="43137"/>
                    </a:srgbClr>
                  </a:outerShdw>
                </a:effectLst>
                <a:latin typeface="Calibri" pitchFamily="34" charset="0"/>
              </a:rPr>
              <a:t>IL EST SOUVENT INCLUS, DANS LES ESTIMATIONS DES COUTS, DES RESERVES (ligne budgétaire spécifique) APPELEES AUSSI PROVISIONS POUR ALEAS.</a:t>
            </a:r>
          </a:p>
          <a:p>
            <a:pPr>
              <a:buClr>
                <a:srgbClr val="66FFFF"/>
              </a:buClr>
              <a:buSzPct val="100000"/>
              <a:buFont typeface="Wingdings" pitchFamily="2" charset="2"/>
              <a:buChar char="§"/>
            </a:pPr>
            <a:r>
              <a:rPr lang="fr-FR" b="1" dirty="0" smtClean="0">
                <a:solidFill>
                  <a:srgbClr val="D68F00"/>
                </a:solidFill>
                <a:effectLst>
                  <a:outerShdw blurRad="38100" dist="38100" dir="2700000" algn="tl">
                    <a:srgbClr val="000000">
                      <a:alpha val="43137"/>
                    </a:srgbClr>
                  </a:outerShdw>
                </a:effectLst>
                <a:latin typeface="Calibri" pitchFamily="34" charset="0"/>
              </a:rPr>
              <a:t>LES PROVISIONS POUR ALEAS SONT DES COUTS ESTIMES QUE LE CHEF DE PROJET PEUT UTILISER A SON GRE POUR FAIRE FACE A DES EVENEMENTS ANTICIPES, MAIS NON CERTAINS.</a:t>
            </a:r>
          </a:p>
          <a:p>
            <a:pPr>
              <a:buClr>
                <a:srgbClr val="66FFFF"/>
              </a:buClr>
              <a:buSzPct val="100000"/>
              <a:buFont typeface="Wingdings" pitchFamily="2" charset="2"/>
              <a:buChar char="§"/>
            </a:pPr>
            <a:r>
              <a:rPr lang="fr-FR" b="1" dirty="0" smtClean="0">
                <a:solidFill>
                  <a:srgbClr val="66FF66"/>
                </a:solidFill>
                <a:effectLst>
                  <a:outerShdw blurRad="38100" dist="38100" dir="2700000" algn="tl">
                    <a:srgbClr val="000000">
                      <a:alpha val="43137"/>
                    </a:srgbClr>
                  </a:outerShdw>
                </a:effectLst>
                <a:latin typeface="Calibri" pitchFamily="34" charset="0"/>
              </a:rPr>
              <a:t>MAIS CECI POSE LE PROBLEME INHERENT D’UN RISQUE DE SUREVALUATION DE L’ESTIMATION DU COUT DE L’ACTIVITE DE L’ECHEANCIER.</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a:solidFill>
            <a:schemeClr val="accent2">
              <a:lumMod val="20000"/>
              <a:lumOff val="80000"/>
            </a:schemeClr>
          </a:solidFill>
        </p:spPr>
        <p:txBody>
          <a:bodyPr>
            <a:normAutofit/>
          </a:bodyPr>
          <a:lstStyle/>
          <a:p>
            <a:pPr algn="l"/>
            <a:r>
              <a:rPr lang="fr-FR" sz="2800" b="1" u="sng" dirty="0" smtClean="0">
                <a:solidFill>
                  <a:srgbClr val="FF0000"/>
                </a:solidFill>
              </a:rPr>
              <a:t>RISQUES INHERENTS  AUX COUTS</a:t>
            </a:r>
            <a:endParaRPr lang="fr-FR" sz="2800" b="1" u="sng" dirty="0">
              <a:solidFill>
                <a:srgbClr val="FF0000"/>
              </a:solidFill>
            </a:endParaRPr>
          </a:p>
        </p:txBody>
      </p:sp>
      <p:sp>
        <p:nvSpPr>
          <p:cNvPr id="3" name="Espace réservé du contenu 2"/>
          <p:cNvSpPr>
            <a:spLocks noGrp="1"/>
          </p:cNvSpPr>
          <p:nvPr>
            <p:ph idx="1"/>
          </p:nvPr>
        </p:nvSpPr>
        <p:spPr>
          <a:xfrm>
            <a:off x="214282" y="1428736"/>
            <a:ext cx="8472518" cy="5000660"/>
          </a:xfrm>
          <a:solidFill>
            <a:schemeClr val="bg2"/>
          </a:solidFill>
        </p:spPr>
        <p:txBody>
          <a:bodyPr>
            <a:normAutofit/>
          </a:bodyPr>
          <a:lstStyle/>
          <a:p>
            <a:pPr>
              <a:lnSpc>
                <a:spcPct val="90000"/>
              </a:lnSpc>
              <a:spcAft>
                <a:spcPts val="600"/>
              </a:spcAft>
              <a:buClr>
                <a:schemeClr val="accent6">
                  <a:lumMod val="75000"/>
                </a:schemeClr>
              </a:buClr>
              <a:buSzPct val="90000"/>
            </a:pPr>
            <a:r>
              <a:rPr lang="fr-FR" sz="3000" b="1" dirty="0" smtClean="0">
                <a:solidFill>
                  <a:srgbClr val="002060"/>
                </a:solidFill>
              </a:rPr>
              <a:t>CONFUSION DANS L’IDENTIFICATION ET LA REPARTITION DES COUTS, LIES LA PLUPART DU TEMPS A DES PROBLEMES TERMINOLOGIQUES ;</a:t>
            </a:r>
          </a:p>
          <a:p>
            <a:pPr>
              <a:lnSpc>
                <a:spcPct val="90000"/>
              </a:lnSpc>
              <a:spcAft>
                <a:spcPts val="600"/>
              </a:spcAft>
              <a:buClr>
                <a:schemeClr val="accent6">
                  <a:lumMod val="75000"/>
                </a:schemeClr>
              </a:buClr>
              <a:buSzPct val="90000"/>
            </a:pPr>
            <a:r>
              <a:rPr lang="fr-FR" sz="3000" b="1" dirty="0" smtClean="0">
                <a:solidFill>
                  <a:srgbClr val="002060"/>
                </a:solidFill>
              </a:rPr>
              <a:t> </a:t>
            </a:r>
            <a:r>
              <a:rPr lang="fr-FR" sz="3000" b="1" dirty="0" smtClean="0">
                <a:solidFill>
                  <a:srgbClr val="C00000"/>
                </a:solidFill>
              </a:rPr>
              <a:t>DESEQUILIBRE ENTRE </a:t>
            </a:r>
            <a:r>
              <a:rPr lang="fr-FR" sz="3000" b="1" dirty="0" smtClean="0">
                <a:solidFill>
                  <a:srgbClr val="C00000"/>
                </a:solidFill>
              </a:rPr>
              <a:t>L’OPTIMISATION DES COUTS ET L’OPTIMISATION DES PERFORMANCES, QUI CONDUIT A LA REALISATION D’UN PROJET COUTEUX ET PEU CONCURENTIEL ;</a:t>
            </a:r>
          </a:p>
          <a:p>
            <a:pPr>
              <a:lnSpc>
                <a:spcPct val="90000"/>
              </a:lnSpc>
              <a:spcAft>
                <a:spcPts val="600"/>
              </a:spcAft>
              <a:buClr>
                <a:schemeClr val="accent6">
                  <a:lumMod val="75000"/>
                </a:schemeClr>
              </a:buClr>
              <a:buSzPct val="90000"/>
            </a:pPr>
            <a:r>
              <a:rPr lang="fr-FR" sz="3000" b="1" dirty="0" smtClean="0">
                <a:solidFill>
                  <a:srgbClr val="002060"/>
                </a:solidFill>
              </a:rPr>
              <a:t> </a:t>
            </a:r>
            <a:r>
              <a:rPr lang="fr-FR" sz="3000" b="1" dirty="0" smtClean="0">
                <a:solidFill>
                  <a:srgbClr val="00B050"/>
                </a:solidFill>
              </a:rPr>
              <a:t>ESTIMATION DES COUTS TROP APPROXIMATIVE ;</a:t>
            </a:r>
          </a:p>
          <a:p>
            <a:pPr>
              <a:lnSpc>
                <a:spcPct val="90000"/>
              </a:lnSpc>
              <a:spcAft>
                <a:spcPts val="600"/>
              </a:spcAft>
              <a:buClr>
                <a:schemeClr val="accent6">
                  <a:lumMod val="75000"/>
                </a:schemeClr>
              </a:buClr>
              <a:buSzPct val="90000"/>
            </a:pPr>
            <a:r>
              <a:rPr lang="fr-FR" sz="3000" b="1" dirty="0" smtClean="0">
                <a:solidFill>
                  <a:srgbClr val="002060"/>
                </a:solidFill>
              </a:rPr>
              <a:t> </a:t>
            </a:r>
            <a:r>
              <a:rPr lang="fr-FR" sz="3000" b="1" dirty="0" smtClean="0">
                <a:solidFill>
                  <a:srgbClr val="0070C0"/>
                </a:solidFill>
              </a:rPr>
              <a:t>DERAPAGE DES COUTS EN COURS DE REALISATION DU PROJET.</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a:solidFill>
            <a:schemeClr val="accent2">
              <a:lumMod val="20000"/>
              <a:lumOff val="80000"/>
            </a:schemeClr>
          </a:solidFill>
        </p:spPr>
        <p:txBody>
          <a:bodyPr>
            <a:normAutofit/>
          </a:bodyPr>
          <a:lstStyle/>
          <a:p>
            <a:r>
              <a:rPr lang="fr-FR" sz="3000" b="1" dirty="0" smtClean="0">
                <a:solidFill>
                  <a:srgbClr val="FF0000"/>
                </a:solidFill>
              </a:rPr>
              <a:t>MAITRISE DES COUTS</a:t>
            </a:r>
            <a:endParaRPr lang="fr-FR" sz="3000" b="1" dirty="0">
              <a:solidFill>
                <a:srgbClr val="FF0000"/>
              </a:solidFill>
            </a:endParaRPr>
          </a:p>
        </p:txBody>
      </p:sp>
      <p:sp>
        <p:nvSpPr>
          <p:cNvPr id="4" name="Rectangle 3"/>
          <p:cNvSpPr>
            <a:spLocks noGrp="1" noChangeArrowheads="1"/>
          </p:cNvSpPr>
          <p:nvPr>
            <p:ph idx="1"/>
          </p:nvPr>
        </p:nvSpPr>
        <p:spPr/>
        <p:txBody>
          <a:bodyPr>
            <a:normAutofit/>
            <a:scene3d>
              <a:camera prst="orthographicFront"/>
              <a:lightRig rig="threePt" dir="t"/>
            </a:scene3d>
            <a:sp3d extrusionH="57150">
              <a:bevelT w="38100" h="38100"/>
            </a:sp3d>
          </a:bodyPr>
          <a:lstStyle/>
          <a:p>
            <a:pPr marL="419100" indent="-419100">
              <a:buClr>
                <a:schemeClr val="accent6">
                  <a:lumMod val="50000"/>
                </a:schemeClr>
              </a:buClr>
              <a:buSzPct val="100000"/>
              <a:buFontTx/>
              <a:buAutoNum type="arabicPeriod"/>
            </a:pPr>
            <a:r>
              <a:rPr lang="fr-FR" sz="2800" b="1" dirty="0" smtClean="0">
                <a:solidFill>
                  <a:srgbClr val="66FF66"/>
                </a:solidFill>
                <a:effectLst>
                  <a:outerShdw blurRad="38100" dist="38100" dir="2700000" algn="tl">
                    <a:srgbClr val="000000">
                      <a:alpha val="43137"/>
                    </a:srgbClr>
                  </a:outerShdw>
                </a:effectLst>
                <a:latin typeface="Calibri" pitchFamily="34" charset="0"/>
              </a:rPr>
              <a:t>S’ASSURER QUE LES MODIFICATIONS DEMANDEES SONT APPROUVEES.</a:t>
            </a:r>
          </a:p>
          <a:p>
            <a:pPr marL="419100" indent="-419100">
              <a:buClr>
                <a:schemeClr val="accent6">
                  <a:lumMod val="50000"/>
                </a:schemeClr>
              </a:buClr>
              <a:buSzPct val="100000"/>
              <a:buFontTx/>
              <a:buAutoNum type="arabicPeriod"/>
            </a:pPr>
            <a:r>
              <a:rPr lang="fr-FR" sz="2800" b="1" dirty="0" smtClean="0">
                <a:solidFill>
                  <a:srgbClr val="FF33CC"/>
                </a:solidFill>
                <a:effectLst>
                  <a:outerShdw blurRad="38100" dist="38100" dir="2700000" algn="tl">
                    <a:srgbClr val="000000">
                      <a:alpha val="43137"/>
                    </a:srgbClr>
                  </a:outerShdw>
                </a:effectLst>
                <a:latin typeface="Calibri" pitchFamily="34" charset="0"/>
              </a:rPr>
              <a:t>GERER LES MODIFICATIONS EFFECTIVES A MESURE QU’ELLES ONT LIEU.</a:t>
            </a:r>
          </a:p>
          <a:p>
            <a:pPr marL="419100" indent="-419100">
              <a:buClr>
                <a:schemeClr val="accent6">
                  <a:lumMod val="50000"/>
                </a:schemeClr>
              </a:buClr>
              <a:buSzPct val="100000"/>
              <a:buFontTx/>
              <a:buAutoNum type="arabicPeriod"/>
            </a:pPr>
            <a:r>
              <a:rPr lang="fr-FR" sz="2800" b="1" dirty="0" smtClean="0">
                <a:solidFill>
                  <a:srgbClr val="FFFF00"/>
                </a:solidFill>
                <a:effectLst>
                  <a:outerShdw blurRad="38100" dist="38100" dir="2700000" algn="tl">
                    <a:srgbClr val="000000">
                      <a:alpha val="43137"/>
                    </a:srgbClr>
                  </a:outerShdw>
                </a:effectLst>
                <a:latin typeface="Calibri" pitchFamily="34" charset="0"/>
              </a:rPr>
              <a:t>SURVEILLER LA PERFORMANCE DES COUTS POUR DETECTER ET COMPRENDRE LES ECARTS PAR RAPPORT A LA REFERENCE DE BASE DES COUTS.</a:t>
            </a:r>
          </a:p>
          <a:p>
            <a:pPr marL="419100" indent="-419100">
              <a:buClr>
                <a:schemeClr val="accent6">
                  <a:lumMod val="50000"/>
                </a:schemeClr>
              </a:buClr>
              <a:buSzPct val="100000"/>
              <a:buFontTx/>
              <a:buAutoNum type="arabicPeriod"/>
            </a:pPr>
            <a:r>
              <a:rPr lang="fr-FR" sz="2800" b="1" dirty="0" smtClean="0">
                <a:solidFill>
                  <a:srgbClr val="FF0000"/>
                </a:solidFill>
                <a:effectLst>
                  <a:outerShdw blurRad="38100" dist="38100" dir="2700000" algn="tl">
                    <a:srgbClr val="000000">
                      <a:alpha val="43137"/>
                    </a:srgbClr>
                  </a:outerShdw>
                </a:effectLst>
                <a:latin typeface="Calibri" pitchFamily="34" charset="0"/>
              </a:rPr>
              <a:t>AGIR POUR MAINTENIR LES SURCOUTS DANS LES LIMITES ACCEPTABLES.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428736"/>
            <a:ext cx="8715436" cy="5143536"/>
          </a:xfrm>
          <a:solidFill>
            <a:schemeClr val="bg2"/>
          </a:solidFill>
        </p:spPr>
        <p:txBody>
          <a:bodyPr>
            <a:normAutofit/>
          </a:bodyPr>
          <a:lstStyle/>
          <a:p>
            <a:pPr marL="419100" indent="-419100">
              <a:spcAft>
                <a:spcPts val="1200"/>
              </a:spcAft>
              <a:buClr>
                <a:srgbClr val="00B050"/>
              </a:buClr>
              <a:buSzPct val="100000"/>
              <a:buFontTx/>
              <a:buAutoNum type="arabicPeriod"/>
              <a:defRPr/>
            </a:pPr>
            <a:r>
              <a:rPr lang="fr-FR" sz="3000" b="1" dirty="0" smtClean="0">
                <a:solidFill>
                  <a:srgbClr val="FF6699"/>
                </a:solidFill>
                <a:effectLst>
                  <a:outerShdw blurRad="38100" dist="38100" dir="2700000" algn="tl">
                    <a:srgbClr val="000000">
                      <a:alpha val="43137"/>
                    </a:srgbClr>
                  </a:outerShdw>
                </a:effectLst>
                <a:latin typeface="Calibri" pitchFamily="34" charset="0"/>
              </a:rPr>
              <a:t>UN SYSTEME DE MAITRISE DE LA MODIFICATION DES COUTS, DOCUMENTE DANS LE PLAN DE MANAGEMENT DES COUTS, DEFINIT LES PROCEDURES A SUIVRE POUR MODIFIER LA REFERENCE DE BASE DES COUTS.</a:t>
            </a:r>
          </a:p>
          <a:p>
            <a:pPr marL="419100" indent="-419100">
              <a:buClr>
                <a:srgbClr val="00B050"/>
              </a:buClr>
              <a:buSzPct val="100000"/>
              <a:buFontTx/>
              <a:buAutoNum type="arabicPeriod"/>
              <a:defRPr/>
            </a:pPr>
            <a:r>
              <a:rPr lang="fr-FR" sz="3000" b="1" dirty="0" smtClean="0">
                <a:solidFill>
                  <a:srgbClr val="00B0F0"/>
                </a:solidFill>
                <a:effectLst>
                  <a:outerShdw blurRad="38100" dist="38100" dir="2700000" algn="tl">
                    <a:srgbClr val="000000">
                      <a:alpha val="43137"/>
                    </a:srgbClr>
                  </a:outerShdw>
                </a:effectLst>
                <a:latin typeface="Calibri" pitchFamily="34" charset="0"/>
              </a:rPr>
              <a:t>IL COMPREND LES FORMULAIRES, LA  DOCUMENTATION, LES SYSTEMES DE SUIVI ET LES NIVEAUX D’APPROBATION NECESSAIRES A L’AUTORISATION DES MODIFICATIONS.</a:t>
            </a:r>
            <a:endParaRPr lang="fr-FR" sz="3000" b="1" dirty="0" smtClean="0">
              <a:solidFill>
                <a:srgbClr val="00B0F0"/>
              </a:solidFill>
              <a:effectLst>
                <a:outerShdw blurRad="38100" dist="38100" dir="2700000" algn="tl">
                  <a:srgbClr val="000000">
                    <a:alpha val="43137"/>
                  </a:srgbClr>
                </a:outerShdw>
              </a:effectLst>
              <a:latin typeface="Calibri" pitchFamily="34" charset="0"/>
            </a:endParaRPr>
          </a:p>
        </p:txBody>
      </p:sp>
      <p:sp>
        <p:nvSpPr>
          <p:cNvPr id="4" name="Titre 1"/>
          <p:cNvSpPr>
            <a:spLocks noGrp="1"/>
          </p:cNvSpPr>
          <p:nvPr>
            <p:ph type="title"/>
          </p:nvPr>
        </p:nvSpPr>
        <p:spPr>
          <a:xfrm>
            <a:off x="457200" y="274638"/>
            <a:ext cx="8229600" cy="796908"/>
          </a:xfrm>
          <a:solidFill>
            <a:schemeClr val="accent2">
              <a:lumMod val="20000"/>
              <a:lumOff val="80000"/>
            </a:schemeClr>
          </a:solidFill>
        </p:spPr>
        <p:txBody>
          <a:bodyPr>
            <a:normAutofit/>
          </a:bodyPr>
          <a:lstStyle/>
          <a:p>
            <a:pPr algn="l"/>
            <a:r>
              <a:rPr lang="fr-FR" sz="3000" b="1" u="sng" dirty="0" smtClean="0">
                <a:solidFill>
                  <a:srgbClr val="FF0000"/>
                </a:solidFill>
              </a:rPr>
              <a:t>MAITRISE DES COUTS: OUTILS ET TECHNIQUES</a:t>
            </a:r>
            <a:endParaRPr lang="fr-FR" sz="3000" b="1" u="sng"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796908"/>
          </a:xfrm>
          <a:solidFill>
            <a:schemeClr val="accent2">
              <a:lumMod val="20000"/>
              <a:lumOff val="80000"/>
            </a:schemeClr>
          </a:solidFill>
        </p:spPr>
        <p:txBody>
          <a:bodyPr>
            <a:normAutofit/>
          </a:bodyPr>
          <a:lstStyle/>
          <a:p>
            <a:pPr algn="l"/>
            <a:r>
              <a:rPr lang="fr-FR" sz="3200" b="1" u="sng" dirty="0" smtClean="0">
                <a:solidFill>
                  <a:srgbClr val="FF0000"/>
                </a:solidFill>
              </a:rPr>
              <a:t>ANALYSE DE LA PERFORMANCE</a:t>
            </a:r>
            <a:r>
              <a:rPr lang="fr-FR" sz="3200" b="1" dirty="0" smtClean="0">
                <a:solidFill>
                  <a:srgbClr val="FF0000"/>
                </a:solidFill>
              </a:rPr>
              <a:t>  (1)</a:t>
            </a:r>
            <a:endParaRPr lang="fr-FR" sz="3200" b="1" dirty="0">
              <a:solidFill>
                <a:srgbClr val="FF0000"/>
              </a:solidFill>
            </a:endParaRPr>
          </a:p>
        </p:txBody>
      </p:sp>
      <p:sp>
        <p:nvSpPr>
          <p:cNvPr id="4" name="Rectangle 3"/>
          <p:cNvSpPr>
            <a:spLocks noGrp="1" noChangeArrowheads="1"/>
          </p:cNvSpPr>
          <p:nvPr>
            <p:ph idx="1"/>
          </p:nvPr>
        </p:nvSpPr>
        <p:spPr>
          <a:xfrm>
            <a:off x="214282" y="1214422"/>
            <a:ext cx="8715436" cy="5643578"/>
          </a:xfrm>
        </p:spPr>
        <p:txBody>
          <a:bodyPr>
            <a:noAutofit/>
            <a:scene3d>
              <a:camera prst="orthographicFront"/>
              <a:lightRig rig="threePt" dir="t"/>
            </a:scene3d>
            <a:sp3d extrusionH="57150">
              <a:bevelT w="38100" h="38100"/>
            </a:sp3d>
          </a:bodyPr>
          <a:lstStyle/>
          <a:p>
            <a:pPr marL="0" indent="20638">
              <a:lnSpc>
                <a:spcPct val="90000"/>
              </a:lnSpc>
              <a:spcAft>
                <a:spcPts val="600"/>
              </a:spcAft>
              <a:buFontTx/>
              <a:buNone/>
            </a:pPr>
            <a:r>
              <a:rPr lang="fr-FR" sz="2400" b="1" dirty="0" smtClean="0">
                <a:effectLst>
                  <a:outerShdw blurRad="38100" dist="38100" dir="2700000" algn="tl">
                    <a:srgbClr val="000000">
                      <a:alpha val="43137"/>
                    </a:srgbClr>
                  </a:outerShdw>
                </a:effectLst>
                <a:latin typeface="Calibri" pitchFamily="34" charset="0"/>
              </a:rPr>
              <a:t>LA </a:t>
            </a:r>
            <a:r>
              <a:rPr lang="fr-FR" sz="2400" b="1" dirty="0" smtClean="0">
                <a:effectLst>
                  <a:outerShdw blurRad="38100" dist="38100" dir="2700000" algn="tl">
                    <a:srgbClr val="000000">
                      <a:alpha val="43137"/>
                    </a:srgbClr>
                  </a:outerShdw>
                </a:effectLst>
                <a:latin typeface="Calibri" pitchFamily="34" charset="0"/>
              </a:rPr>
              <a:t>MAITRISE DES COUTS CONSISTE A DETERMINER </a:t>
            </a:r>
            <a:r>
              <a:rPr lang="fr-FR" sz="2400" b="1" u="sng" dirty="0" smtClean="0">
                <a:solidFill>
                  <a:srgbClr val="C00000"/>
                </a:solidFill>
                <a:effectLst>
                  <a:outerShdw blurRad="38100" dist="38100" dir="2700000" algn="tl">
                    <a:srgbClr val="000000">
                      <a:alpha val="43137"/>
                    </a:srgbClr>
                  </a:outerShdw>
                </a:effectLst>
                <a:latin typeface="Calibri" pitchFamily="34" charset="0"/>
              </a:rPr>
              <a:t>LA CAUSE ET L’AMPLEUR D’UN ECART</a:t>
            </a:r>
            <a:r>
              <a:rPr lang="fr-FR" sz="2400" b="1" dirty="0" smtClean="0">
                <a:solidFill>
                  <a:srgbClr val="002060"/>
                </a:solidFill>
                <a:effectLst>
                  <a:outerShdw blurRad="38100" dist="38100" dir="2700000" algn="tl">
                    <a:srgbClr val="000000">
                      <a:alpha val="43137"/>
                    </a:srgbClr>
                  </a:outerShdw>
                </a:effectLst>
                <a:latin typeface="Calibri" pitchFamily="34" charset="0"/>
              </a:rPr>
              <a:t>, </a:t>
            </a:r>
            <a:r>
              <a:rPr lang="fr-FR" sz="2400" b="1" dirty="0" smtClean="0">
                <a:effectLst>
                  <a:outerShdw blurRad="38100" dist="38100" dir="2700000" algn="tl">
                    <a:srgbClr val="000000">
                      <a:alpha val="43137"/>
                    </a:srgbClr>
                  </a:outerShdw>
                </a:effectLst>
                <a:latin typeface="Calibri" pitchFamily="34" charset="0"/>
              </a:rPr>
              <a:t>ET DECIDER SI CET ECART NECESSITE UNE </a:t>
            </a:r>
            <a:r>
              <a:rPr lang="fr-FR" sz="2400" b="1" u="sng" dirty="0" smtClean="0">
                <a:solidFill>
                  <a:srgbClr val="C00000"/>
                </a:solidFill>
                <a:effectLst>
                  <a:outerShdw blurRad="38100" dist="38100" dir="2700000" algn="tl">
                    <a:srgbClr val="000000">
                      <a:alpha val="43137"/>
                    </a:srgbClr>
                  </a:outerShdw>
                </a:effectLst>
                <a:latin typeface="Calibri" pitchFamily="34" charset="0"/>
              </a:rPr>
              <a:t>ACTION CORRECTIVE</a:t>
            </a:r>
            <a:r>
              <a:rPr lang="fr-FR" sz="2400" b="1" dirty="0" smtClean="0">
                <a:effectLst>
                  <a:outerShdw blurRad="38100" dist="38100" dir="2700000" algn="tl">
                    <a:srgbClr val="000000">
                      <a:alpha val="43137"/>
                    </a:srgbClr>
                  </a:outerShdw>
                </a:effectLst>
                <a:latin typeface="Calibri" pitchFamily="34" charset="0"/>
              </a:rPr>
              <a:t>.</a:t>
            </a:r>
          </a:p>
          <a:p>
            <a:pPr marL="0" indent="20638">
              <a:lnSpc>
                <a:spcPct val="90000"/>
              </a:lnSpc>
              <a:spcAft>
                <a:spcPts val="600"/>
              </a:spcAft>
              <a:buFontTx/>
              <a:buNone/>
            </a:pPr>
            <a:r>
              <a:rPr lang="fr-FR" sz="2400" b="1" dirty="0" smtClean="0">
                <a:effectLst>
                  <a:outerShdw blurRad="38100" dist="38100" dir="2700000" algn="tl">
                    <a:srgbClr val="000000">
                      <a:alpha val="43137"/>
                    </a:srgbClr>
                  </a:outerShdw>
                </a:effectLst>
                <a:latin typeface="Calibri" pitchFamily="34" charset="0"/>
              </a:rPr>
              <a:t>CETTE TECHNIQUE CONSISTE A ELABORER LES VALEURS CLES SUIVANTES :</a:t>
            </a:r>
          </a:p>
          <a:p>
            <a:pPr marL="0" indent="20638">
              <a:lnSpc>
                <a:spcPct val="90000"/>
              </a:lnSpc>
              <a:spcAft>
                <a:spcPts val="600"/>
              </a:spcAft>
              <a:buClr>
                <a:schemeClr val="accent6">
                  <a:lumMod val="50000"/>
                </a:schemeClr>
              </a:buClr>
              <a:buSzPct val="100000"/>
              <a:buNone/>
            </a:pPr>
            <a:r>
              <a:rPr lang="fr-FR" sz="2400" b="1" u="sng" dirty="0" smtClean="0">
                <a:solidFill>
                  <a:srgbClr val="33CC33"/>
                </a:solidFill>
                <a:effectLst>
                  <a:outerShdw blurRad="38100" dist="38100" dir="2700000" algn="tl">
                    <a:srgbClr val="000000">
                      <a:alpha val="43137"/>
                    </a:srgbClr>
                  </a:outerShdw>
                </a:effectLst>
                <a:latin typeface="Calibri" pitchFamily="34" charset="0"/>
              </a:rPr>
              <a:t>1. </a:t>
            </a:r>
            <a:r>
              <a:rPr lang="fr-FR" sz="2400" b="1" u="sng" dirty="0" smtClean="0">
                <a:solidFill>
                  <a:srgbClr val="33CC33"/>
                </a:solidFill>
                <a:effectLst>
                  <a:outerShdw blurRad="38100" dist="38100" dir="2700000" algn="tl">
                    <a:srgbClr val="000000">
                      <a:alpha val="43137"/>
                    </a:srgbClr>
                  </a:outerShdw>
                </a:effectLst>
                <a:latin typeface="Calibri" pitchFamily="34" charset="0"/>
              </a:rPr>
              <a:t>VALEUR PLANIFIEE</a:t>
            </a:r>
            <a:r>
              <a:rPr lang="fr-FR" sz="2400" b="1" dirty="0" smtClean="0">
                <a:solidFill>
                  <a:srgbClr val="33CC33"/>
                </a:solidFill>
                <a:effectLst>
                  <a:outerShdw blurRad="38100" dist="38100" dir="2700000" algn="tl">
                    <a:srgbClr val="000000">
                      <a:alpha val="43137"/>
                    </a:srgbClr>
                  </a:outerShdw>
                </a:effectLst>
                <a:latin typeface="Calibri" pitchFamily="34" charset="0"/>
              </a:rPr>
              <a:t> (VP), C’EST LE COUT BUDGETE DU TRAVAIL QU’IL EST PREVU DE REALISER POUR UNE ACTIVITE OU UNE PARTIE DU WBS JUSQU’À UNE DATE DONNEE.</a:t>
            </a:r>
          </a:p>
          <a:p>
            <a:pPr marL="0" indent="20638">
              <a:lnSpc>
                <a:spcPct val="90000"/>
              </a:lnSpc>
              <a:spcAft>
                <a:spcPts val="600"/>
              </a:spcAft>
              <a:buClr>
                <a:schemeClr val="accent6">
                  <a:lumMod val="50000"/>
                </a:schemeClr>
              </a:buClr>
              <a:buSzPct val="100000"/>
              <a:buNone/>
            </a:pPr>
            <a:r>
              <a:rPr lang="fr-FR" sz="2400" b="1" u="sng" dirty="0" smtClean="0">
                <a:solidFill>
                  <a:srgbClr val="0066FF"/>
                </a:solidFill>
                <a:effectLst>
                  <a:outerShdw blurRad="38100" dist="38100" dir="2700000" algn="tl">
                    <a:srgbClr val="000000">
                      <a:alpha val="43137"/>
                    </a:srgbClr>
                  </a:outerShdw>
                </a:effectLst>
                <a:latin typeface="Calibri" pitchFamily="34" charset="0"/>
              </a:rPr>
              <a:t>2. </a:t>
            </a:r>
            <a:r>
              <a:rPr lang="fr-FR" sz="2400" b="1" u="sng" dirty="0" smtClean="0">
                <a:solidFill>
                  <a:srgbClr val="0066FF"/>
                </a:solidFill>
                <a:effectLst>
                  <a:outerShdw blurRad="38100" dist="38100" dir="2700000" algn="tl">
                    <a:srgbClr val="000000">
                      <a:alpha val="43137"/>
                    </a:srgbClr>
                  </a:outerShdw>
                </a:effectLst>
                <a:latin typeface="Calibri" pitchFamily="34" charset="0"/>
              </a:rPr>
              <a:t>COUT </a:t>
            </a:r>
            <a:r>
              <a:rPr lang="fr-FR" sz="2400" b="1" u="sng" dirty="0" smtClean="0">
                <a:solidFill>
                  <a:srgbClr val="0066FF"/>
                </a:solidFill>
                <a:effectLst>
                  <a:outerShdw blurRad="38100" dist="38100" dir="2700000" algn="tl">
                    <a:srgbClr val="000000">
                      <a:alpha val="43137"/>
                    </a:srgbClr>
                  </a:outerShdw>
                </a:effectLst>
                <a:latin typeface="Calibri" pitchFamily="34" charset="0"/>
              </a:rPr>
              <a:t>REEL</a:t>
            </a:r>
            <a:r>
              <a:rPr lang="fr-FR" sz="2400" b="1" dirty="0" smtClean="0">
                <a:solidFill>
                  <a:srgbClr val="0066FF"/>
                </a:solidFill>
                <a:effectLst>
                  <a:outerShdw blurRad="38100" dist="38100" dir="2700000" algn="tl">
                    <a:srgbClr val="000000">
                      <a:alpha val="43137"/>
                    </a:srgbClr>
                  </a:outerShdw>
                </a:effectLst>
                <a:latin typeface="Calibri" pitchFamily="34" charset="0"/>
              </a:rPr>
              <a:t> (CR), C’EST LE COUT TOTAL ENCOURU POUR EFFECTUER LE TRAVAIL DE L’ACTIVITE OU UNE PARTIE DU WBS AU COURS D’UNE PERIODE DONNEE.</a:t>
            </a:r>
          </a:p>
          <a:p>
            <a:pPr marL="0" indent="20638">
              <a:lnSpc>
                <a:spcPct val="90000"/>
              </a:lnSpc>
              <a:spcAft>
                <a:spcPts val="600"/>
              </a:spcAft>
              <a:buClr>
                <a:schemeClr val="accent6">
                  <a:lumMod val="50000"/>
                </a:schemeClr>
              </a:buClr>
              <a:buSzPct val="100000"/>
              <a:buNone/>
            </a:pPr>
            <a:r>
              <a:rPr lang="fr-FR" sz="2400" b="1" u="sng" dirty="0" smtClean="0">
                <a:solidFill>
                  <a:srgbClr val="C00000"/>
                </a:solidFill>
                <a:effectLst>
                  <a:outerShdw blurRad="38100" dist="38100" dir="2700000" algn="tl">
                    <a:srgbClr val="000000">
                      <a:alpha val="43137"/>
                    </a:srgbClr>
                  </a:outerShdw>
                </a:effectLst>
                <a:latin typeface="Calibri" pitchFamily="34" charset="0"/>
              </a:rPr>
              <a:t>3. </a:t>
            </a:r>
            <a:r>
              <a:rPr lang="fr-FR" sz="2400" b="1" u="sng" dirty="0" smtClean="0">
                <a:solidFill>
                  <a:srgbClr val="C00000"/>
                </a:solidFill>
                <a:effectLst>
                  <a:outerShdw blurRad="38100" dist="38100" dir="2700000" algn="tl">
                    <a:srgbClr val="000000">
                      <a:alpha val="43137"/>
                    </a:srgbClr>
                  </a:outerShdw>
                </a:effectLst>
                <a:latin typeface="Calibri" pitchFamily="34" charset="0"/>
              </a:rPr>
              <a:t>VALEUR </a:t>
            </a:r>
            <a:r>
              <a:rPr lang="fr-FR" sz="2400" b="1" u="sng" dirty="0">
                <a:solidFill>
                  <a:srgbClr val="C00000"/>
                </a:solidFill>
                <a:effectLst>
                  <a:outerShdw blurRad="38100" dist="38100" dir="2700000" algn="tl">
                    <a:srgbClr val="000000">
                      <a:alpha val="43137"/>
                    </a:srgbClr>
                  </a:outerShdw>
                </a:effectLst>
                <a:latin typeface="Calibri" pitchFamily="34" charset="0"/>
              </a:rPr>
              <a:t>ACQUISE</a:t>
            </a:r>
            <a:r>
              <a:rPr lang="fr-FR" sz="2400" b="1" dirty="0">
                <a:solidFill>
                  <a:srgbClr val="C00000"/>
                </a:solidFill>
                <a:effectLst>
                  <a:outerShdw blurRad="38100" dist="38100" dir="2700000" algn="tl">
                    <a:srgbClr val="000000">
                      <a:alpha val="43137"/>
                    </a:srgbClr>
                  </a:outerShdw>
                </a:effectLst>
                <a:latin typeface="Calibri" pitchFamily="34" charset="0"/>
              </a:rPr>
              <a:t> (VA), C’EST LE MONTANT DU TRAVAIL BUDGETE EFFECTIVEMENT REALISE POUR UNE ACTIVITE OU UNE PARTIE DU WBS AU COURS D’UNE PERIODE DONNEE (pour une tâche VA = % d’achèvement de la tâche x budget initial</a:t>
            </a:r>
            <a:r>
              <a:rPr lang="fr-FR" sz="2400" b="1" dirty="0" smtClean="0">
                <a:solidFill>
                  <a:srgbClr val="C00000"/>
                </a:solidFill>
                <a:effectLst>
                  <a:outerShdw blurRad="38100" dist="38100" dir="2700000" algn="tl">
                    <a:srgbClr val="000000">
                      <a:alpha val="43137"/>
                    </a:srgbClr>
                  </a:outerShdw>
                </a:effectLst>
                <a:latin typeface="Calibri" pitchFamily="34" charset="0"/>
              </a:rPr>
              <a:t>).</a:t>
            </a:r>
            <a:endParaRPr lang="fr-FR" sz="2400" b="1" dirty="0">
              <a:solidFill>
                <a:srgbClr val="C00000"/>
              </a:solidFill>
              <a:effectLst>
                <a:outerShdw blurRad="38100" dist="38100" dir="2700000" algn="tl">
                  <a:srgbClr val="000000">
                    <a:alpha val="43137"/>
                  </a:srgbClr>
                </a:outerShdw>
              </a:effectLst>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nvPr>
        </p:nvGraphicFramePr>
        <p:xfrm>
          <a:off x="285750" y="1285871"/>
          <a:ext cx="8401052" cy="2697480"/>
        </p:xfrm>
        <a:graphic>
          <a:graphicData uri="http://schemas.openxmlformats.org/drawingml/2006/table">
            <a:tbl>
              <a:tblPr firstRow="1" bandRow="1">
                <a:tableStyleId>{7DF18680-E054-41AD-8BC1-D1AEF772440D}</a:tableStyleId>
              </a:tblPr>
              <a:tblGrid>
                <a:gridCol w="2100263"/>
                <a:gridCol w="2100263"/>
                <a:gridCol w="2100263"/>
                <a:gridCol w="2100263"/>
              </a:tblGrid>
              <a:tr h="1356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500" b="1" u="sng" strike="noStrike" cap="none" normalizeH="0" baseline="0" dirty="0" smtClean="0">
                          <a:ln>
                            <a:noFill/>
                          </a:ln>
                          <a:solidFill>
                            <a:srgbClr val="4C2600"/>
                          </a:solidFill>
                          <a:effectLst/>
                        </a:rPr>
                        <a:t>ECART DE COUT</a:t>
                      </a:r>
                      <a:r>
                        <a:rPr kumimoji="0" lang="fr-FR" sz="1500" b="1" u="none" strike="noStrike" cap="none" normalizeH="0" baseline="0" dirty="0" smtClean="0">
                          <a:ln>
                            <a:noFill/>
                          </a:ln>
                          <a:solidFill>
                            <a:srgbClr val="4C2600"/>
                          </a:solidFill>
                          <a:effectLst/>
                        </a:rPr>
                        <a:t> [EC]</a:t>
                      </a:r>
                      <a:endParaRPr kumimoji="0" lang="fr-FR" sz="1500" b="1" i="0" u="none" strike="noStrike" cap="none" normalizeH="0" baseline="0" dirty="0" smtClean="0">
                        <a:ln>
                          <a:noFill/>
                        </a:ln>
                        <a:solidFill>
                          <a:srgbClr val="4C2600"/>
                        </a:solidFill>
                        <a:effectLst/>
                        <a:latin typeface="Arial" charset="0"/>
                      </a:endParaRPr>
                    </a:p>
                  </a:txBody>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Tx/>
                        <a:buNone/>
                        <a:tabLst/>
                      </a:pPr>
                      <a:r>
                        <a:rPr kumimoji="0" lang="fr-FR" sz="1500" b="1" u="none" strike="noStrike" cap="none" normalizeH="0" baseline="0" dirty="0" smtClean="0">
                          <a:ln>
                            <a:noFill/>
                          </a:ln>
                          <a:solidFill>
                            <a:srgbClr val="4C2600"/>
                          </a:solidFill>
                          <a:effectLst/>
                          <a:latin typeface="Calibri" pitchFamily="34" charset="0"/>
                        </a:rPr>
                        <a:t>VALEUR ACQUISE – COUT REEL</a:t>
                      </a:r>
                    </a:p>
                    <a:p>
                      <a:pPr marL="0" marR="0" lvl="0" indent="0" algn="l" defTabSz="914400" rtl="0" eaLnBrk="0" fontAlgn="base" latinLnBrk="0" hangingPunct="0">
                        <a:lnSpc>
                          <a:spcPct val="100000"/>
                        </a:lnSpc>
                        <a:spcBef>
                          <a:spcPct val="20000"/>
                        </a:spcBef>
                        <a:spcAft>
                          <a:spcPct val="0"/>
                        </a:spcAft>
                        <a:buClr>
                          <a:schemeClr val="tx1"/>
                        </a:buClr>
                        <a:buSzTx/>
                        <a:buFontTx/>
                        <a:buNone/>
                        <a:tabLst/>
                      </a:pPr>
                      <a:r>
                        <a:rPr kumimoji="0" lang="fr-FR" sz="1500" b="1" u="none" strike="noStrike" cap="none" normalizeH="0" baseline="0" dirty="0" smtClean="0">
                          <a:ln>
                            <a:noFill/>
                          </a:ln>
                          <a:solidFill>
                            <a:srgbClr val="4C2600"/>
                          </a:solidFill>
                          <a:effectLst/>
                          <a:latin typeface="Calibri" pitchFamily="34" charset="0"/>
                        </a:rPr>
                        <a:t>[VA-CR]</a:t>
                      </a:r>
                      <a:endParaRPr lang="fr-FR" sz="15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500" b="1" u="none" strike="noStrike" cap="none" normalizeH="0" baseline="0" dirty="0" smtClean="0">
                          <a:ln>
                            <a:noFill/>
                          </a:ln>
                          <a:solidFill>
                            <a:srgbClr val="4C2600"/>
                          </a:solidFill>
                          <a:effectLst/>
                          <a:latin typeface="Calibri" pitchFamily="34" charset="0"/>
                        </a:rPr>
                        <a:t>Différence entre ce qui a été livré (en fonction du coût planifié) et ce que cela a réellement coûté</a:t>
                      </a:r>
                      <a:endParaRPr kumimoji="0" lang="fr-FR" sz="1500" b="1" i="0" u="none" strike="noStrike" cap="none" normalizeH="0" baseline="0" dirty="0" smtClean="0">
                        <a:ln>
                          <a:noFill/>
                        </a:ln>
                        <a:solidFill>
                          <a:srgbClr val="4C2600"/>
                        </a:solidFill>
                        <a:effectLst/>
                        <a:latin typeface="Calibri" pitchFamily="34" charset="0"/>
                      </a:endParaRPr>
                    </a:p>
                    <a:p>
                      <a:endParaRPr lang="fr-FR" sz="1500" dirty="0"/>
                    </a:p>
                  </a:txBody>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Tx/>
                        <a:buNone/>
                        <a:tabLst/>
                      </a:pPr>
                      <a:r>
                        <a:rPr kumimoji="0" lang="fr-FR" sz="1500" b="1" u="none" strike="noStrike" cap="none" normalizeH="0" baseline="0" dirty="0" smtClean="0">
                          <a:ln>
                            <a:noFill/>
                          </a:ln>
                          <a:solidFill>
                            <a:srgbClr val="003300"/>
                          </a:solidFill>
                          <a:effectLst/>
                          <a:latin typeface="Calibri" pitchFamily="34" charset="0"/>
                        </a:rPr>
                        <a:t>&gt; 0, sous estimation des fonds</a:t>
                      </a:r>
                    </a:p>
                    <a:p>
                      <a:pPr marL="0" marR="0" lvl="0" indent="0" algn="l" defTabSz="914400" rtl="0" eaLnBrk="0" fontAlgn="base" latinLnBrk="0" hangingPunct="0">
                        <a:lnSpc>
                          <a:spcPct val="100000"/>
                        </a:lnSpc>
                        <a:spcBef>
                          <a:spcPct val="20000"/>
                        </a:spcBef>
                        <a:spcAft>
                          <a:spcPct val="0"/>
                        </a:spcAft>
                        <a:buClr>
                          <a:schemeClr val="tx1"/>
                        </a:buClr>
                        <a:buSzTx/>
                        <a:buFontTx/>
                        <a:buNone/>
                        <a:tabLst/>
                      </a:pPr>
                      <a:r>
                        <a:rPr kumimoji="0" lang="fr-FR" sz="1500" b="1" u="none" strike="noStrike" cap="none" normalizeH="0" baseline="0" dirty="0" smtClean="0">
                          <a:ln>
                            <a:noFill/>
                          </a:ln>
                          <a:solidFill>
                            <a:srgbClr val="FF0000"/>
                          </a:solidFill>
                          <a:effectLst/>
                          <a:latin typeface="Calibri" pitchFamily="34" charset="0"/>
                        </a:rPr>
                        <a:t>&lt; 0, dépassement des fonds</a:t>
                      </a:r>
                      <a:endParaRPr kumimoji="0" lang="fr-FR" sz="1500" b="1" i="0" u="none" strike="noStrike" cap="none" normalizeH="0" baseline="0" dirty="0" smtClean="0">
                        <a:ln>
                          <a:noFill/>
                        </a:ln>
                        <a:solidFill>
                          <a:srgbClr val="FF0000"/>
                        </a:solidFill>
                        <a:effectLst/>
                        <a:latin typeface="Calibri" pitchFamily="34" charset="0"/>
                      </a:endParaRPr>
                    </a:p>
                    <a:p>
                      <a:endParaRPr lang="fr-FR" sz="1500" dirty="0"/>
                    </a:p>
                  </a:txBody>
                  <a:tcPr/>
                </a:tc>
              </a:tr>
              <a:tr h="11442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500" b="1" u="sng" strike="noStrike" cap="none" normalizeH="0" baseline="0" dirty="0" smtClean="0">
                          <a:ln>
                            <a:noFill/>
                          </a:ln>
                          <a:solidFill>
                            <a:srgbClr val="002060"/>
                          </a:solidFill>
                          <a:effectLst/>
                        </a:rPr>
                        <a:t>ECART DE PREVISION OU ECART DE DELAIS</a:t>
                      </a:r>
                      <a:r>
                        <a:rPr kumimoji="0" lang="fr-FR" sz="1500" b="1" u="none" strike="noStrike" cap="none" normalizeH="0" baseline="0" dirty="0" smtClean="0">
                          <a:ln>
                            <a:noFill/>
                          </a:ln>
                          <a:solidFill>
                            <a:srgbClr val="002060"/>
                          </a:solidFill>
                          <a:effectLst/>
                        </a:rPr>
                        <a:t> [EP ou ED]</a:t>
                      </a:r>
                      <a:endParaRPr kumimoji="0" lang="fr-FR" sz="1500" b="1" i="0" u="none" strike="noStrike" cap="none" normalizeH="0" baseline="0" dirty="0" smtClean="0">
                        <a:ln>
                          <a:noFill/>
                        </a:ln>
                        <a:solidFill>
                          <a:srgbClr val="002060"/>
                        </a:solidFill>
                        <a:effectLst/>
                        <a:latin typeface="Arial" charset="0"/>
                      </a:endParaRPr>
                    </a:p>
                  </a:txBody>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Tx/>
                        <a:buNone/>
                        <a:tabLst/>
                      </a:pPr>
                      <a:r>
                        <a:rPr kumimoji="0" lang="fr-FR" sz="1500" b="1" u="none" strike="noStrike" cap="none" normalizeH="0" baseline="0" dirty="0" smtClean="0">
                          <a:ln>
                            <a:noFill/>
                          </a:ln>
                          <a:solidFill>
                            <a:srgbClr val="002060"/>
                          </a:solidFill>
                          <a:effectLst/>
                          <a:latin typeface="Calibri" pitchFamily="34" charset="0"/>
                        </a:rPr>
                        <a:t>VALEUR ACQUISE – VALEUR PLANIFIEE</a:t>
                      </a:r>
                    </a:p>
                    <a:p>
                      <a:pPr marL="0" marR="0" lvl="0" indent="0" algn="l" defTabSz="914400" rtl="0" eaLnBrk="0" fontAlgn="base" latinLnBrk="0" hangingPunct="0">
                        <a:lnSpc>
                          <a:spcPct val="100000"/>
                        </a:lnSpc>
                        <a:spcBef>
                          <a:spcPct val="20000"/>
                        </a:spcBef>
                        <a:spcAft>
                          <a:spcPct val="0"/>
                        </a:spcAft>
                        <a:buClr>
                          <a:schemeClr val="tx1"/>
                        </a:buClr>
                        <a:buSzTx/>
                        <a:buFontTx/>
                        <a:buNone/>
                        <a:tabLst/>
                      </a:pPr>
                      <a:r>
                        <a:rPr kumimoji="0" lang="fr-FR" sz="1500" b="1" u="none" strike="noStrike" cap="none" normalizeH="0" baseline="0" dirty="0" smtClean="0">
                          <a:ln>
                            <a:noFill/>
                          </a:ln>
                          <a:solidFill>
                            <a:srgbClr val="002060"/>
                          </a:solidFill>
                          <a:effectLst/>
                          <a:latin typeface="Calibri" pitchFamily="34" charset="0"/>
                        </a:rPr>
                        <a:t>[VA-VP]</a:t>
                      </a:r>
                      <a:endParaRPr lang="fr-FR" sz="15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500" b="1" u="none" strike="noStrike" cap="none" normalizeH="0" baseline="0" dirty="0" smtClean="0">
                          <a:ln>
                            <a:noFill/>
                          </a:ln>
                          <a:solidFill>
                            <a:srgbClr val="002060"/>
                          </a:solidFill>
                          <a:effectLst/>
                          <a:latin typeface="Calibri" pitchFamily="34" charset="0"/>
                        </a:rPr>
                        <a:t>Différence entre ce qui a été livré (en fonction du coût planifié) et le coût planifié</a:t>
                      </a:r>
                      <a:endParaRPr kumimoji="0" lang="fr-FR" sz="1500" b="1" i="0" u="none" strike="noStrike" cap="none" normalizeH="0" baseline="0" dirty="0" smtClean="0">
                        <a:ln>
                          <a:noFill/>
                        </a:ln>
                        <a:solidFill>
                          <a:srgbClr val="002060"/>
                        </a:solidFill>
                        <a:effectLst/>
                        <a:latin typeface="Calibri" pitchFamily="34" charset="0"/>
                      </a:endParaRPr>
                    </a:p>
                    <a:p>
                      <a:endParaRPr lang="fr-FR" sz="1500" dirty="0"/>
                    </a:p>
                  </a:txBody>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Tx/>
                        <a:buNone/>
                        <a:tabLst/>
                      </a:pPr>
                      <a:r>
                        <a:rPr kumimoji="0" lang="fr-FR" sz="1500" b="1" u="none" strike="noStrike" cap="none" normalizeH="0" baseline="0" dirty="0" smtClean="0">
                          <a:ln>
                            <a:noFill/>
                          </a:ln>
                          <a:solidFill>
                            <a:srgbClr val="003300"/>
                          </a:solidFill>
                          <a:effectLst/>
                          <a:latin typeface="Calibri" pitchFamily="34" charset="0"/>
                        </a:rPr>
                        <a:t>(+), en avance</a:t>
                      </a:r>
                    </a:p>
                    <a:p>
                      <a:pPr marL="0" marR="0" lvl="0" indent="0" algn="l" defTabSz="914400" rtl="0" eaLnBrk="0" fontAlgn="base" latinLnBrk="0" hangingPunct="0">
                        <a:lnSpc>
                          <a:spcPct val="100000"/>
                        </a:lnSpc>
                        <a:spcBef>
                          <a:spcPct val="20000"/>
                        </a:spcBef>
                        <a:spcAft>
                          <a:spcPct val="0"/>
                        </a:spcAft>
                        <a:buClr>
                          <a:schemeClr val="tx1"/>
                        </a:buClr>
                        <a:buSzTx/>
                        <a:buFontTx/>
                        <a:buNone/>
                        <a:tabLst/>
                      </a:pPr>
                      <a:r>
                        <a:rPr kumimoji="0" lang="fr-FR" sz="1500" b="1" u="none" strike="noStrike" cap="none" normalizeH="0" baseline="0" dirty="0" smtClean="0">
                          <a:ln>
                            <a:noFill/>
                          </a:ln>
                          <a:solidFill>
                            <a:srgbClr val="FF0000"/>
                          </a:solidFill>
                          <a:effectLst/>
                          <a:latin typeface="Calibri" pitchFamily="34" charset="0"/>
                        </a:rPr>
                        <a:t>(-), en retard</a:t>
                      </a:r>
                      <a:endParaRPr kumimoji="0" lang="fr-FR" sz="1500" b="1" i="0" u="none" strike="noStrike" cap="none" normalizeH="0" baseline="0" dirty="0" smtClean="0">
                        <a:ln>
                          <a:noFill/>
                        </a:ln>
                        <a:solidFill>
                          <a:srgbClr val="FF0000"/>
                        </a:solidFill>
                        <a:effectLst/>
                        <a:latin typeface="Calibri" pitchFamily="34" charset="0"/>
                      </a:endParaRPr>
                    </a:p>
                    <a:p>
                      <a:endParaRPr lang="fr-FR" sz="1500" dirty="0"/>
                    </a:p>
                  </a:txBody>
                  <a:tcPr/>
                </a:tc>
              </a:tr>
            </a:tbl>
          </a:graphicData>
        </a:graphic>
      </p:graphicFrame>
      <p:sp>
        <p:nvSpPr>
          <p:cNvPr id="4" name="Titre 1"/>
          <p:cNvSpPr>
            <a:spLocks noGrp="1"/>
          </p:cNvSpPr>
          <p:nvPr>
            <p:ph type="title"/>
          </p:nvPr>
        </p:nvSpPr>
        <p:spPr>
          <a:xfrm>
            <a:off x="357158" y="214290"/>
            <a:ext cx="8429684" cy="725470"/>
          </a:xfrm>
          <a:solidFill>
            <a:schemeClr val="accent2">
              <a:lumMod val="20000"/>
              <a:lumOff val="80000"/>
            </a:schemeClr>
          </a:solidFill>
        </p:spPr>
        <p:txBody>
          <a:bodyPr>
            <a:normAutofit/>
          </a:bodyPr>
          <a:lstStyle/>
          <a:p>
            <a:pPr algn="l"/>
            <a:r>
              <a:rPr lang="fr-FR" sz="3200" b="1" u="sng" dirty="0" smtClean="0">
                <a:solidFill>
                  <a:srgbClr val="FF0000"/>
                </a:solidFill>
              </a:rPr>
              <a:t>ANALYSE DE LA PERFORMANCE</a:t>
            </a:r>
            <a:r>
              <a:rPr lang="fr-FR" sz="3200" b="1" dirty="0" smtClean="0">
                <a:solidFill>
                  <a:srgbClr val="FF0000"/>
                </a:solidFill>
              </a:rPr>
              <a:t>  (2)</a:t>
            </a:r>
            <a:endParaRPr lang="fr-FR" sz="3200" b="1" dirty="0">
              <a:solidFill>
                <a:srgbClr val="FF0000"/>
              </a:solidFill>
            </a:endParaRPr>
          </a:p>
        </p:txBody>
      </p:sp>
      <p:pic>
        <p:nvPicPr>
          <p:cNvPr id="6" name="Picture 38" descr="project_02"/>
          <p:cNvPicPr>
            <a:picLocks noChangeAspect="1" noChangeArrowheads="1"/>
          </p:cNvPicPr>
          <p:nvPr/>
        </p:nvPicPr>
        <p:blipFill>
          <a:blip r:embed="rId2" cstate="print"/>
          <a:srcRect/>
          <a:stretch>
            <a:fillRect/>
          </a:stretch>
        </p:blipFill>
        <p:spPr bwMode="auto">
          <a:xfrm>
            <a:off x="500034" y="3929066"/>
            <a:ext cx="8001056" cy="2744784"/>
          </a:xfrm>
          <a:prstGeom prst="rect">
            <a:avLst/>
          </a:prstGeom>
          <a:noFill/>
          <a:ln w="9525">
            <a:noFill/>
            <a:miter lim="800000"/>
            <a:headEnd/>
            <a:tailEnd/>
          </a:ln>
        </p:spPr>
      </p:pic>
      <p:sp>
        <p:nvSpPr>
          <p:cNvPr id="7" name="Text Box 41"/>
          <p:cNvSpPr txBox="1">
            <a:spLocks noChangeArrowheads="1"/>
          </p:cNvSpPr>
          <p:nvPr/>
        </p:nvSpPr>
        <p:spPr bwMode="auto">
          <a:xfrm>
            <a:off x="6072198" y="5072074"/>
            <a:ext cx="2076450" cy="739306"/>
          </a:xfrm>
          <a:prstGeom prst="rect">
            <a:avLst/>
          </a:prstGeom>
          <a:solidFill>
            <a:schemeClr val="bg1"/>
          </a:solidFill>
          <a:ln w="9525" algn="ctr">
            <a:solidFill>
              <a:schemeClr val="tx1"/>
            </a:solidFill>
            <a:miter lim="800000"/>
            <a:headEnd/>
            <a:tailEnd/>
          </a:ln>
        </p:spPr>
        <p:txBody>
          <a:bodyPr lIns="92075" tIns="46038" rIns="92075" bIns="46038">
            <a:spAutoFit/>
          </a:bodyPr>
          <a:lstStyle/>
          <a:p>
            <a:pPr indent="6350" algn="ctr">
              <a:spcBef>
                <a:spcPct val="50000"/>
              </a:spcBef>
              <a:buFontTx/>
              <a:buNone/>
            </a:pPr>
            <a:r>
              <a:rPr lang="fr-FR" sz="1400" b="1" dirty="0">
                <a:solidFill>
                  <a:srgbClr val="FF0000"/>
                </a:solidFill>
                <a:latin typeface="Arial" charset="0"/>
                <a:cs typeface="Arial" charset="0"/>
              </a:rPr>
              <a:t>COURBE EN ‘S’ POUR L’ANALYSE DE LA PERFORMANCE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a:solidFill>
            <a:schemeClr val="accent2">
              <a:lumMod val="20000"/>
              <a:lumOff val="80000"/>
            </a:schemeClr>
          </a:solidFill>
        </p:spPr>
        <p:txBody>
          <a:bodyPr>
            <a:normAutofit/>
          </a:bodyPr>
          <a:lstStyle/>
          <a:p>
            <a:pPr algn="l"/>
            <a:r>
              <a:rPr lang="fr-FR" sz="3000" b="1" u="sng" dirty="0" smtClean="0">
                <a:solidFill>
                  <a:srgbClr val="FF0000"/>
                </a:solidFill>
              </a:rPr>
              <a:t>REPORTING FINANCIER</a:t>
            </a:r>
            <a:endParaRPr lang="fr-FR" sz="3000" b="1" u="sng" dirty="0">
              <a:solidFill>
                <a:srgbClr val="FF0000"/>
              </a:solidFill>
            </a:endParaRPr>
          </a:p>
        </p:txBody>
      </p:sp>
      <p:sp>
        <p:nvSpPr>
          <p:cNvPr id="3" name="Espace réservé du contenu 2"/>
          <p:cNvSpPr>
            <a:spLocks noGrp="1"/>
          </p:cNvSpPr>
          <p:nvPr>
            <p:ph idx="1"/>
          </p:nvPr>
        </p:nvSpPr>
        <p:spPr>
          <a:xfrm>
            <a:off x="214282" y="1500174"/>
            <a:ext cx="8472518" cy="4929222"/>
          </a:xfrm>
          <a:solidFill>
            <a:schemeClr val="bg2"/>
          </a:solidFill>
        </p:spPr>
        <p:txBody>
          <a:bodyPr>
            <a:normAutofit fontScale="92500" lnSpcReduction="20000"/>
          </a:bodyPr>
          <a:lstStyle/>
          <a:p>
            <a:pPr marL="419100" indent="-419100">
              <a:lnSpc>
                <a:spcPct val="90000"/>
              </a:lnSpc>
              <a:spcAft>
                <a:spcPts val="600"/>
              </a:spcAft>
              <a:buClr>
                <a:srgbClr val="FFFF00"/>
              </a:buClr>
              <a:buSzPct val="100000"/>
              <a:buNone/>
            </a:pPr>
            <a:r>
              <a:rPr lang="fr-FR" b="1" dirty="0" smtClean="0">
                <a:solidFill>
                  <a:srgbClr val="00B050"/>
                </a:solidFill>
                <a:effectLst>
                  <a:outerShdw blurRad="38100" dist="38100" dir="2700000" algn="tl">
                    <a:srgbClr val="000000">
                      <a:alpha val="43137"/>
                    </a:srgbClr>
                  </a:outerShdw>
                </a:effectLst>
                <a:latin typeface="Calibri" pitchFamily="34" charset="0"/>
              </a:rPr>
              <a:t>1. LE COUT LE </a:t>
            </a:r>
            <a:r>
              <a:rPr lang="fr-FR" b="1" dirty="0" smtClean="0">
                <a:solidFill>
                  <a:srgbClr val="00B050"/>
                </a:solidFill>
                <a:effectLst>
                  <a:outerShdw blurRad="38100" dist="38100" dir="2700000" algn="tl">
                    <a:srgbClr val="000000">
                      <a:alpha val="43137"/>
                    </a:srgbClr>
                  </a:outerShdw>
                </a:effectLst>
                <a:latin typeface="Calibri" pitchFamily="34" charset="0"/>
              </a:rPr>
              <a:t>PLUS INTERESSANT EST </a:t>
            </a:r>
            <a:r>
              <a:rPr lang="fr-FR" b="1" dirty="0" smtClean="0">
                <a:solidFill>
                  <a:srgbClr val="00B050"/>
                </a:solidFill>
                <a:effectLst>
                  <a:outerShdw blurRad="38100" dist="38100" dir="2700000" algn="tl">
                    <a:srgbClr val="000000">
                      <a:alpha val="43137"/>
                    </a:srgbClr>
                  </a:outerShdw>
                </a:effectLst>
                <a:latin typeface="Calibri" pitchFamily="34" charset="0"/>
              </a:rPr>
              <a:t>LE PLUS REEL SERA SANS  DOUTE A L’ACHEVEMENT DU PROJET.</a:t>
            </a:r>
            <a:endParaRPr lang="fr-FR" b="1" dirty="0" smtClean="0">
              <a:solidFill>
                <a:srgbClr val="00B050"/>
              </a:solidFill>
              <a:effectLst>
                <a:outerShdw blurRad="38100" dist="38100" dir="2700000" algn="tl">
                  <a:srgbClr val="000000">
                    <a:alpha val="43137"/>
                  </a:srgbClr>
                </a:outerShdw>
              </a:effectLst>
              <a:latin typeface="Calibri" pitchFamily="34" charset="0"/>
            </a:endParaRPr>
          </a:p>
          <a:p>
            <a:pPr marL="419100" indent="-419100">
              <a:lnSpc>
                <a:spcPct val="90000"/>
              </a:lnSpc>
              <a:spcAft>
                <a:spcPts val="600"/>
              </a:spcAft>
              <a:buClr>
                <a:srgbClr val="FFFF00"/>
              </a:buClr>
              <a:buSzPct val="100000"/>
              <a:buNone/>
            </a:pPr>
            <a:r>
              <a:rPr lang="fr-FR" b="1" dirty="0" smtClean="0">
                <a:solidFill>
                  <a:srgbClr val="0070C0"/>
                </a:solidFill>
                <a:effectLst>
                  <a:outerShdw blurRad="38100" dist="38100" dir="2700000" algn="tl">
                    <a:srgbClr val="000000">
                      <a:alpha val="43137"/>
                    </a:srgbClr>
                  </a:outerShdw>
                </a:effectLst>
                <a:latin typeface="Calibri" pitchFamily="34" charset="0"/>
              </a:rPr>
              <a:t>2. AINSI </a:t>
            </a:r>
            <a:r>
              <a:rPr lang="fr-FR" b="1" dirty="0" smtClean="0">
                <a:solidFill>
                  <a:srgbClr val="0070C0"/>
                </a:solidFill>
                <a:effectLst>
                  <a:outerShdw blurRad="38100" dist="38100" dir="2700000" algn="tl">
                    <a:srgbClr val="000000">
                      <a:alpha val="43137"/>
                    </a:srgbClr>
                  </a:outerShdw>
                </a:effectLst>
                <a:latin typeface="Calibri" pitchFamily="34" charset="0"/>
              </a:rPr>
              <a:t>LE REPORTING FINANCIER (OU RAPPORT)  PERMET DE RECOLTER UN VOLUME CONSIDERABLE DE DONNEES PARMI LESQUELLES CERTAINES SERONT CONVERTIES EN INFORMATIONS UTILES.</a:t>
            </a:r>
          </a:p>
          <a:p>
            <a:pPr marL="419100" indent="-419100">
              <a:lnSpc>
                <a:spcPct val="90000"/>
              </a:lnSpc>
              <a:spcAft>
                <a:spcPts val="600"/>
              </a:spcAft>
              <a:buClr>
                <a:srgbClr val="FFFF00"/>
              </a:buClr>
              <a:buSzPct val="100000"/>
              <a:buNone/>
            </a:pPr>
            <a:r>
              <a:rPr lang="fr-FR" b="1" dirty="0" smtClean="0">
                <a:solidFill>
                  <a:srgbClr val="FF0000"/>
                </a:solidFill>
                <a:effectLst>
                  <a:outerShdw blurRad="38100" dist="38100" dir="2700000" algn="tl">
                    <a:srgbClr val="000000">
                      <a:alpha val="43137"/>
                    </a:srgbClr>
                  </a:outerShdw>
                </a:effectLst>
                <a:latin typeface="Calibri" pitchFamily="34" charset="0"/>
              </a:rPr>
              <a:t>3. POUR </a:t>
            </a:r>
            <a:r>
              <a:rPr lang="fr-FR" b="1" dirty="0" smtClean="0">
                <a:solidFill>
                  <a:srgbClr val="FF0000"/>
                </a:solidFill>
                <a:effectLst>
                  <a:outerShdw blurRad="38100" dist="38100" dir="2700000" algn="tl">
                    <a:srgbClr val="000000">
                      <a:alpha val="43137"/>
                    </a:srgbClr>
                  </a:outerShdw>
                </a:effectLst>
                <a:latin typeface="Calibri" pitchFamily="34" charset="0"/>
              </a:rPr>
              <a:t>INCITER A L’ACTION, LES RAPPORTS DOIVENT ETRE :</a:t>
            </a:r>
          </a:p>
          <a:p>
            <a:pPr marL="419100" indent="-63500">
              <a:lnSpc>
                <a:spcPct val="90000"/>
              </a:lnSpc>
              <a:spcAft>
                <a:spcPts val="600"/>
              </a:spcAft>
            </a:pPr>
            <a:r>
              <a:rPr lang="fr-FR" sz="2800" i="1" dirty="0" smtClean="0">
                <a:solidFill>
                  <a:srgbClr val="FF0000"/>
                </a:solidFill>
                <a:effectLst>
                  <a:outerShdw blurRad="38100" dist="38100" dir="2700000" algn="tl">
                    <a:srgbClr val="000000">
                      <a:alpha val="43137"/>
                    </a:srgbClr>
                  </a:outerShdw>
                </a:effectLst>
                <a:latin typeface="Calibri" pitchFamily="34" charset="0"/>
              </a:rPr>
              <a:t>  OPPORTUNS</a:t>
            </a:r>
          </a:p>
          <a:p>
            <a:pPr marL="419100" indent="-63500">
              <a:lnSpc>
                <a:spcPct val="90000"/>
              </a:lnSpc>
              <a:spcAft>
                <a:spcPts val="600"/>
              </a:spcAft>
            </a:pPr>
            <a:r>
              <a:rPr lang="fr-FR" sz="2800" i="1" dirty="0" smtClean="0">
                <a:solidFill>
                  <a:srgbClr val="FF0000"/>
                </a:solidFill>
                <a:effectLst>
                  <a:outerShdw blurRad="38100" dist="38100" dir="2700000" algn="tl">
                    <a:srgbClr val="000000">
                      <a:alpha val="43137"/>
                    </a:srgbClr>
                  </a:outerShdw>
                </a:effectLst>
                <a:latin typeface="Calibri" pitchFamily="34" charset="0"/>
              </a:rPr>
              <a:t>  LES PLUS PRECIS POSSIBLES</a:t>
            </a:r>
          </a:p>
          <a:p>
            <a:pPr marL="419100" indent="-63500">
              <a:lnSpc>
                <a:spcPct val="90000"/>
              </a:lnSpc>
              <a:spcAft>
                <a:spcPts val="600"/>
              </a:spcAft>
            </a:pPr>
            <a:r>
              <a:rPr lang="fr-FR" sz="2800" i="1" dirty="0" smtClean="0">
                <a:solidFill>
                  <a:srgbClr val="FF0000"/>
                </a:solidFill>
                <a:effectLst>
                  <a:outerShdw blurRad="38100" dist="38100" dir="2700000" algn="tl">
                    <a:srgbClr val="000000">
                      <a:alpha val="43137"/>
                    </a:srgbClr>
                  </a:outerShdw>
                </a:effectLst>
                <a:latin typeface="Calibri" pitchFamily="34" charset="0"/>
              </a:rPr>
              <a:t>  </a:t>
            </a:r>
            <a:r>
              <a:rPr lang="fr-FR" sz="2800" i="1" dirty="0" smtClean="0">
                <a:solidFill>
                  <a:srgbClr val="FF0000"/>
                </a:solidFill>
                <a:effectLst>
                  <a:outerShdw blurRad="38100" dist="38100" dir="2700000" algn="tl">
                    <a:srgbClr val="000000">
                      <a:alpha val="43137"/>
                    </a:srgbClr>
                  </a:outerShdw>
                </a:effectLst>
                <a:latin typeface="Calibri" pitchFamily="34" charset="0"/>
              </a:rPr>
              <a:t>SERVIRONT A L’AVENIR</a:t>
            </a:r>
            <a:endParaRPr lang="fr-FR" sz="2800" i="1" dirty="0" smtClean="0">
              <a:solidFill>
                <a:srgbClr val="FF0000"/>
              </a:solidFill>
              <a:effectLst>
                <a:outerShdw blurRad="38100" dist="38100" dir="2700000" algn="tl">
                  <a:srgbClr val="000000">
                    <a:alpha val="43137"/>
                  </a:srgbClr>
                </a:outerShdw>
              </a:effectLst>
              <a:latin typeface="Calibri" pitchFamily="34" charset="0"/>
            </a:endParaRP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57158" y="428605"/>
            <a:ext cx="8429684" cy="785818"/>
          </a:xfrm>
          <a:solidFill>
            <a:schemeClr val="accent5">
              <a:lumMod val="20000"/>
              <a:lumOff val="80000"/>
            </a:schemeClr>
          </a:solidFill>
        </p:spPr>
        <p:txBody>
          <a:bodyPr/>
          <a:lstStyle/>
          <a:p>
            <a:endParaRPr lang="fr-FR"/>
          </a:p>
        </p:txBody>
      </p:sp>
      <p:sp>
        <p:nvSpPr>
          <p:cNvPr id="3" name="Sous-titre 2"/>
          <p:cNvSpPr>
            <a:spLocks noGrp="1"/>
          </p:cNvSpPr>
          <p:nvPr>
            <p:ph type="subTitle" idx="1"/>
          </p:nvPr>
        </p:nvSpPr>
        <p:spPr>
          <a:xfrm>
            <a:off x="1371600" y="2571744"/>
            <a:ext cx="6400800" cy="3067056"/>
          </a:xfrm>
        </p:spPr>
        <p:txBody>
          <a:bodyPr>
            <a:normAutofit/>
          </a:bodyPr>
          <a:lstStyle/>
          <a:p>
            <a:pPr>
              <a:spcBef>
                <a:spcPct val="50000"/>
              </a:spcBef>
            </a:pPr>
            <a:r>
              <a:rPr lang="fr-FR" b="1" i="1" dirty="0">
                <a:solidFill>
                  <a:srgbClr val="FF0000"/>
                </a:solidFill>
                <a:effectLst>
                  <a:outerShdw blurRad="38100" dist="38100" dir="2700000" algn="tl">
                    <a:srgbClr val="000000">
                      <a:alpha val="43137"/>
                    </a:srgbClr>
                  </a:outerShdw>
                </a:effectLst>
                <a:cs typeface="Arial" charset="0"/>
              </a:rPr>
              <a:t>« CE N’EST PAS PARCE QUE VOUS AVEZ LES FONDS QUE VOUS DEVEZ FONCER TETE BAISSEE </a:t>
            </a:r>
            <a:r>
              <a:rPr lang="fr-FR" b="1" i="1" dirty="0" smtClean="0">
                <a:solidFill>
                  <a:srgbClr val="FF0000"/>
                </a:solidFill>
                <a:effectLst>
                  <a:outerShdw blurRad="38100" dist="38100" dir="2700000" algn="tl">
                    <a:srgbClr val="000000">
                      <a:alpha val="43137"/>
                    </a:srgbClr>
                  </a:outerShdw>
                </a:effectLst>
                <a:cs typeface="Arial" charset="0"/>
              </a:rPr>
              <a:t>».</a:t>
            </a:r>
            <a:endParaRPr lang="fr-FR" b="1" i="1" dirty="0">
              <a:solidFill>
                <a:srgbClr val="FF0000"/>
              </a:solidFill>
              <a:effectLst>
                <a:outerShdw blurRad="38100" dist="38100" dir="2700000" algn="tl">
                  <a:srgbClr val="000000">
                    <a:alpha val="43137"/>
                  </a:srgbClr>
                </a:outerShdw>
              </a:effectLst>
              <a:cs typeface="Arial" charset="0"/>
            </a:endParaRPr>
          </a:p>
          <a:p>
            <a:pPr algn="r">
              <a:spcBef>
                <a:spcPct val="50000"/>
              </a:spcBef>
            </a:pPr>
            <a:r>
              <a:rPr lang="fr-FR" sz="2000" b="1" i="1" dirty="0">
                <a:solidFill>
                  <a:srgbClr val="FF0000"/>
                </a:solidFill>
                <a:effectLst>
                  <a:outerShdw blurRad="38100" dist="38100" dir="2700000" algn="tl">
                    <a:srgbClr val="000000">
                      <a:alpha val="43137"/>
                    </a:srgbClr>
                  </a:outerShdw>
                </a:effectLst>
                <a:cs typeface="Arial" charset="0"/>
              </a:rPr>
              <a:t>ROBERT BUTTRICK, 2006</a:t>
            </a:r>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solidFill>
            <a:schemeClr val="bg2"/>
          </a:solidFill>
        </p:spPr>
        <p:txBody>
          <a:bodyPr/>
          <a:lstStyle/>
          <a:p>
            <a:pPr>
              <a:buNone/>
            </a:pPr>
            <a:endParaRPr lang="fr-CH" b="1" i="1" cap="all" dirty="0" smtClean="0">
              <a:solidFill>
                <a:srgbClr val="FF0000"/>
              </a:solidFill>
              <a:latin typeface="Trebuchet MS" pitchFamily="34" charset="0"/>
            </a:endParaRPr>
          </a:p>
          <a:p>
            <a:pPr>
              <a:buNone/>
            </a:pPr>
            <a:endParaRPr lang="fr-CH" b="1" i="1" cap="all" dirty="0" smtClean="0">
              <a:solidFill>
                <a:srgbClr val="FF0000"/>
              </a:solidFill>
              <a:latin typeface="Trebuchet MS" pitchFamily="34" charset="0"/>
            </a:endParaRPr>
          </a:p>
          <a:p>
            <a:pPr algn="ctr">
              <a:buNone/>
            </a:pPr>
            <a:r>
              <a:rPr lang="fr-CH" b="1" i="1" cap="all" dirty="0" smtClean="0">
                <a:solidFill>
                  <a:srgbClr val="FF0000"/>
                </a:solidFill>
                <a:latin typeface="Trebuchet MS" pitchFamily="34" charset="0"/>
              </a:rPr>
              <a:t>Merci </a:t>
            </a:r>
            <a:r>
              <a:rPr lang="fr-CH" b="1" i="1" cap="all" dirty="0" smtClean="0">
                <a:solidFill>
                  <a:srgbClr val="FF0000"/>
                </a:solidFill>
                <a:latin typeface="Trebuchet MS" pitchFamily="34" charset="0"/>
              </a:rPr>
              <a:t>de votre aimable </a:t>
            </a:r>
            <a:endParaRPr lang="fr-CH" b="1" i="1" cap="all" dirty="0" smtClean="0">
              <a:solidFill>
                <a:srgbClr val="FF0000"/>
              </a:solidFill>
              <a:latin typeface="Trebuchet MS" pitchFamily="34" charset="0"/>
            </a:endParaRPr>
          </a:p>
          <a:p>
            <a:pPr algn="ctr">
              <a:buNone/>
            </a:pPr>
            <a:r>
              <a:rPr lang="fr-CH" b="1" i="1" cap="all" dirty="0" smtClean="0">
                <a:solidFill>
                  <a:srgbClr val="FF0000"/>
                </a:solidFill>
                <a:latin typeface="Trebuchet MS" pitchFamily="34" charset="0"/>
              </a:rPr>
              <a:t>attention</a:t>
            </a:r>
            <a:endParaRPr lang="fr-FR" i="1"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4857760"/>
            <a:ext cx="6543676" cy="1752600"/>
          </a:xfrm>
        </p:spPr>
        <p:txBody>
          <a:bodyPr/>
          <a:lstStyle/>
          <a:p>
            <a:pPr lvl="0" algn="l"/>
            <a:r>
              <a:rPr lang="fr-FR" sz="2500" b="1" dirty="0" smtClean="0">
                <a:solidFill>
                  <a:srgbClr val="00B050"/>
                </a:solidFill>
                <a:latin typeface="Rockwell"/>
              </a:rPr>
              <a:t>3- QU’EST-CE QU’UN BUDGET ET COMMENT BUDGETISER UN PROJET?</a:t>
            </a:r>
          </a:p>
          <a:p>
            <a:endParaRPr lang="fr-FR" dirty="0"/>
          </a:p>
        </p:txBody>
      </p:sp>
      <p:sp>
        <p:nvSpPr>
          <p:cNvPr id="4" name="Rectangle 3"/>
          <p:cNvSpPr>
            <a:spLocks noGrp="1" noChangeArrowheads="1"/>
          </p:cNvSpPr>
          <p:nvPr>
            <p:ph type="ctrTitle"/>
          </p:nvPr>
        </p:nvSpPr>
        <p:spPr>
          <a:xfrm>
            <a:off x="428596" y="2143116"/>
            <a:ext cx="4572032" cy="2643206"/>
          </a:xfrm>
        </p:spPr>
        <p:txBody>
          <a:bodyPr>
            <a:normAutofit fontScale="90000"/>
            <a:scene3d>
              <a:camera prst="orthographicFront"/>
              <a:lightRig rig="threePt" dir="t"/>
            </a:scene3d>
            <a:sp3d extrusionH="57150">
              <a:bevelT w="38100" h="38100"/>
            </a:sp3d>
          </a:bodyPr>
          <a:lstStyle/>
          <a:p>
            <a:pPr algn="l">
              <a:lnSpc>
                <a:spcPct val="110000"/>
              </a:lnSpc>
              <a:spcAft>
                <a:spcPts val="600"/>
              </a:spcAft>
              <a:defRPr/>
            </a:pPr>
            <a:r>
              <a:rPr lang="fr-FR" sz="2800" b="1" dirty="0" smtClean="0">
                <a:solidFill>
                  <a:srgbClr val="0070C0"/>
                </a:solidFill>
              </a:rPr>
              <a:t>1- QU’EST-CE QUE LE MANAGEMENT DES COUTS DU PROJET ?</a:t>
            </a:r>
          </a:p>
          <a:p>
            <a:pPr algn="l">
              <a:lnSpc>
                <a:spcPct val="110000"/>
              </a:lnSpc>
              <a:spcAft>
                <a:spcPts val="600"/>
              </a:spcAft>
              <a:defRPr/>
            </a:pPr>
            <a:r>
              <a:rPr lang="fr-FR" sz="2800" b="1" dirty="0" smtClean="0">
                <a:solidFill>
                  <a:srgbClr val="C00000"/>
                </a:solidFill>
              </a:rPr>
              <a:t>2- COMMENT ESTIMER ET MAITRISER LES COUTS D’UN PROJET ?</a:t>
            </a:r>
          </a:p>
        </p:txBody>
      </p:sp>
      <p:sp>
        <p:nvSpPr>
          <p:cNvPr id="5" name="Rectangle 4"/>
          <p:cNvSpPr/>
          <p:nvPr/>
        </p:nvSpPr>
        <p:spPr>
          <a:xfrm>
            <a:off x="1000100" y="214290"/>
            <a:ext cx="7000924" cy="71438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400" b="1" dirty="0" smtClean="0">
                <a:solidFill>
                  <a:srgbClr val="FF0000"/>
                </a:solidFill>
              </a:rPr>
              <a:t>PROBLEMATIQUE</a:t>
            </a:r>
            <a:endParaRPr lang="fr-FR" sz="3400" b="1" dirty="0">
              <a:solidFill>
                <a:srgbClr val="FF0000"/>
              </a:solidFill>
            </a:endParaRPr>
          </a:p>
        </p:txBody>
      </p:sp>
      <p:grpSp>
        <p:nvGrpSpPr>
          <p:cNvPr id="6" name="Group 7"/>
          <p:cNvGrpSpPr>
            <a:grpSpLocks/>
          </p:cNvGrpSpPr>
          <p:nvPr/>
        </p:nvGrpSpPr>
        <p:grpSpPr bwMode="auto">
          <a:xfrm>
            <a:off x="6000760" y="2071678"/>
            <a:ext cx="2552700" cy="2449513"/>
            <a:chOff x="4107" y="73"/>
            <a:chExt cx="1608" cy="1543"/>
          </a:xfrm>
        </p:grpSpPr>
        <p:pic>
          <p:nvPicPr>
            <p:cNvPr id="7" name="Picture 8" descr="CMENO085"/>
            <p:cNvPicPr>
              <a:picLocks noChangeAspect="1" noChangeArrowheads="1"/>
            </p:cNvPicPr>
            <p:nvPr/>
          </p:nvPicPr>
          <p:blipFill>
            <a:blip r:embed="rId2" cstate="print"/>
            <a:srcRect/>
            <a:stretch>
              <a:fillRect/>
            </a:stretch>
          </p:blipFill>
          <p:spPr bwMode="auto">
            <a:xfrm>
              <a:off x="4430" y="232"/>
              <a:ext cx="1285" cy="1384"/>
            </a:xfrm>
            <a:prstGeom prst="rect">
              <a:avLst/>
            </a:prstGeom>
            <a:ln>
              <a:noFill/>
            </a:ln>
            <a:effectLst>
              <a:outerShdw blurRad="292100" dist="139700" dir="2700000" algn="tl" rotWithShape="0">
                <a:srgbClr val="333333">
                  <a:alpha val="65000"/>
                </a:srgbClr>
              </a:outerShdw>
            </a:effectLst>
          </p:spPr>
        </p:pic>
        <p:pic>
          <p:nvPicPr>
            <p:cNvPr id="8" name="Picture 9" descr="QUEST009"/>
            <p:cNvPicPr>
              <a:picLocks noChangeAspect="1" noChangeArrowheads="1"/>
            </p:cNvPicPr>
            <p:nvPr/>
          </p:nvPicPr>
          <p:blipFill>
            <a:blip r:embed="rId3" cstate="print"/>
            <a:srcRect/>
            <a:stretch>
              <a:fillRect/>
            </a:stretch>
          </p:blipFill>
          <p:spPr bwMode="auto">
            <a:xfrm rot="-150794">
              <a:off x="4107" y="73"/>
              <a:ext cx="521" cy="703"/>
            </a:xfrm>
            <a:prstGeom prst="rect">
              <a:avLst/>
            </a:prstGeom>
            <a:ln>
              <a:noFill/>
            </a:ln>
            <a:effectLst>
              <a:outerShdw blurRad="292100" dist="139700" dir="2700000" algn="tl" rotWithShape="0">
                <a:srgbClr val="333333">
                  <a:alpha val="65000"/>
                </a:srgbClr>
              </a:outerShdw>
            </a:effectLst>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72547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fr-FR" sz="3800" b="1" dirty="0" smtClean="0">
                <a:solidFill>
                  <a:srgbClr val="FF0000"/>
                </a:solidFill>
              </a:rPr>
              <a:t>DEFINITION</a:t>
            </a:r>
            <a:endParaRPr lang="fr-FR" sz="3800" b="1" dirty="0">
              <a:solidFill>
                <a:srgbClr val="FF0000"/>
              </a:solidFill>
            </a:endParaRPr>
          </a:p>
        </p:txBody>
      </p:sp>
      <p:sp>
        <p:nvSpPr>
          <p:cNvPr id="5" name="Rectangle 3"/>
          <p:cNvSpPr>
            <a:spLocks noGrp="1" noChangeArrowheads="1"/>
          </p:cNvSpPr>
          <p:nvPr>
            <p:ph idx="1"/>
          </p:nvPr>
        </p:nvSpPr>
        <p:spPr/>
        <p:txBody>
          <a:bodyPr>
            <a:normAutofit/>
            <a:scene3d>
              <a:camera prst="orthographicFront"/>
              <a:lightRig rig="threePt" dir="t"/>
            </a:scene3d>
            <a:sp3d extrusionH="57150">
              <a:bevelT w="38100" h="38100"/>
            </a:sp3d>
          </a:bodyPr>
          <a:lstStyle/>
          <a:p>
            <a:r>
              <a:rPr lang="fr-FR" sz="3400" b="1" dirty="0" smtClean="0">
                <a:solidFill>
                  <a:srgbClr val="002060"/>
                </a:solidFill>
              </a:rPr>
              <a:t>LE MANAGEMENT DES COUTS DU PROJET COMPREND LES PROCESSUS DE </a:t>
            </a:r>
            <a:r>
              <a:rPr lang="fr-FR" sz="3400" b="1" i="1" u="sng" dirty="0" smtClean="0">
                <a:solidFill>
                  <a:srgbClr val="FFC000"/>
                </a:solidFill>
              </a:rPr>
              <a:t>PLANIFICATION</a:t>
            </a:r>
            <a:r>
              <a:rPr lang="fr-FR" sz="3400" b="1" dirty="0" smtClean="0">
                <a:solidFill>
                  <a:srgbClr val="3399FF"/>
                </a:solidFill>
              </a:rPr>
              <a:t>, </a:t>
            </a:r>
            <a:r>
              <a:rPr lang="fr-FR" sz="3400" b="1" i="1" u="sng" dirty="0" smtClean="0">
                <a:solidFill>
                  <a:srgbClr val="00B050"/>
                </a:solidFill>
              </a:rPr>
              <a:t>D’ESTIMATION</a:t>
            </a:r>
            <a:r>
              <a:rPr lang="fr-FR" sz="3400" b="1" dirty="0" smtClean="0">
                <a:solidFill>
                  <a:srgbClr val="3399FF"/>
                </a:solidFill>
              </a:rPr>
              <a:t>, </a:t>
            </a:r>
            <a:r>
              <a:rPr lang="fr-FR" sz="3400" b="1" dirty="0" smtClean="0">
                <a:solidFill>
                  <a:srgbClr val="002060"/>
                </a:solidFill>
              </a:rPr>
              <a:t>DE</a:t>
            </a:r>
            <a:r>
              <a:rPr lang="fr-FR" sz="3400" b="1" dirty="0" smtClean="0">
                <a:solidFill>
                  <a:srgbClr val="3399FF"/>
                </a:solidFill>
              </a:rPr>
              <a:t> </a:t>
            </a:r>
            <a:r>
              <a:rPr lang="fr-FR" sz="3400" b="1" i="1" u="sng" dirty="0" smtClean="0">
                <a:solidFill>
                  <a:srgbClr val="FF00FF"/>
                </a:solidFill>
              </a:rPr>
              <a:t>BUDGETISATION</a:t>
            </a:r>
            <a:r>
              <a:rPr lang="fr-FR" sz="3400" b="1" i="1" u="sng" dirty="0" smtClean="0">
                <a:solidFill>
                  <a:srgbClr val="CC0099"/>
                </a:solidFill>
              </a:rPr>
              <a:t> </a:t>
            </a:r>
            <a:r>
              <a:rPr lang="fr-FR" sz="3400" b="1" dirty="0" smtClean="0">
                <a:solidFill>
                  <a:srgbClr val="002060"/>
                </a:solidFill>
              </a:rPr>
              <a:t>ET DE </a:t>
            </a:r>
            <a:r>
              <a:rPr lang="fr-FR" sz="3400" b="1" i="1" u="sng" dirty="0" smtClean="0">
                <a:solidFill>
                  <a:srgbClr val="7030A0"/>
                </a:solidFill>
              </a:rPr>
              <a:t>MAITRISE</a:t>
            </a:r>
            <a:r>
              <a:rPr lang="fr-FR" sz="3400" b="1" dirty="0" smtClean="0">
                <a:solidFill>
                  <a:srgbClr val="3399FF"/>
                </a:solidFill>
              </a:rPr>
              <a:t> </a:t>
            </a:r>
            <a:r>
              <a:rPr lang="fr-FR" sz="3400" b="1" dirty="0" smtClean="0">
                <a:solidFill>
                  <a:srgbClr val="002060"/>
                </a:solidFill>
              </a:rPr>
              <a:t>DES COUTS NECESSAIRES POUR S’ASSURER QUE LE PROJET PEUT ETRE REALISE EN RESPECTANT LE BUDGET APPROUVE.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COINS024"/>
          <p:cNvPicPr>
            <a:picLocks noGrp="1" noChangeAspect="1" noChangeArrowheads="1"/>
          </p:cNvPicPr>
          <p:nvPr>
            <p:ph idx="1"/>
          </p:nvPr>
        </p:nvPicPr>
        <p:blipFill>
          <a:blip r:embed="rId2" cstate="print"/>
          <a:srcRect/>
          <a:stretch>
            <a:fillRect/>
          </a:stretch>
        </p:blipFill>
        <p:spPr bwMode="auto">
          <a:xfrm>
            <a:off x="6357950" y="3929066"/>
            <a:ext cx="2214578" cy="2167964"/>
          </a:xfrm>
          <a:prstGeom prst="rect">
            <a:avLst/>
          </a:prstGeom>
          <a:ln>
            <a:noFill/>
          </a:ln>
          <a:effectLst>
            <a:outerShdw blurRad="292100" dist="139700" dir="2700000" algn="tl" rotWithShape="0">
              <a:srgbClr val="333333">
                <a:alpha val="65000"/>
              </a:srgbClr>
            </a:outerShdw>
          </a:effectLst>
        </p:spPr>
      </p:pic>
      <p:sp>
        <p:nvSpPr>
          <p:cNvPr id="5" name="Titre 3"/>
          <p:cNvSpPr>
            <a:spLocks noGrp="1"/>
          </p:cNvSpPr>
          <p:nvPr>
            <p:ph type="title"/>
          </p:nvPr>
        </p:nvSpPr>
        <p:spPr>
          <a:xfrm>
            <a:off x="457200" y="274638"/>
            <a:ext cx="8229600" cy="8683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r>
              <a:rPr lang="fr-FR" sz="4000" b="1" dirty="0" smtClean="0">
                <a:solidFill>
                  <a:srgbClr val="CC0066"/>
                </a:solidFill>
              </a:rPr>
              <a:t>MANAGEMENT DES COUTS DU PROJET</a:t>
            </a:r>
            <a:endParaRPr lang="fr-FR" sz="3800" b="1" dirty="0">
              <a:solidFill>
                <a:srgbClr val="FF0000"/>
              </a:solidFill>
            </a:endParaRPr>
          </a:p>
        </p:txBody>
      </p:sp>
      <p:sp>
        <p:nvSpPr>
          <p:cNvPr id="6" name="Rectangle 5"/>
          <p:cNvSpPr/>
          <p:nvPr/>
        </p:nvSpPr>
        <p:spPr>
          <a:xfrm>
            <a:off x="714348" y="1857364"/>
            <a:ext cx="5572164" cy="2786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19100" indent="-419100">
              <a:buClr>
                <a:srgbClr val="CC0099"/>
              </a:buClr>
              <a:buSzPct val="100000"/>
              <a:defRPr/>
            </a:pPr>
            <a:endParaRPr lang="fr-FR" sz="3400" b="1" dirty="0" smtClean="0">
              <a:solidFill>
                <a:srgbClr val="7030A0"/>
              </a:solidFill>
            </a:endParaRPr>
          </a:p>
          <a:p>
            <a:pPr marL="419100" indent="-419100">
              <a:buClr>
                <a:srgbClr val="CC0099"/>
              </a:buClr>
              <a:buSzPct val="100000"/>
              <a:defRPr/>
            </a:pPr>
            <a:r>
              <a:rPr lang="fr-FR" sz="3400" b="1" dirty="0" smtClean="0">
                <a:solidFill>
                  <a:srgbClr val="00B050"/>
                </a:solidFill>
              </a:rPr>
              <a:t>1- PLANIFICATION DES COUTS</a:t>
            </a:r>
          </a:p>
          <a:p>
            <a:pPr marL="419100" indent="-419100">
              <a:buClr>
                <a:srgbClr val="CC0099"/>
              </a:buClr>
              <a:buSzPct val="100000"/>
              <a:defRPr/>
            </a:pPr>
            <a:r>
              <a:rPr lang="fr-FR" sz="3400" b="1" dirty="0">
                <a:solidFill>
                  <a:srgbClr val="7030A0"/>
                </a:solidFill>
              </a:rPr>
              <a:t>2</a:t>
            </a:r>
            <a:r>
              <a:rPr lang="fr-FR" sz="3400" b="1" dirty="0" smtClean="0">
                <a:solidFill>
                  <a:srgbClr val="7030A0"/>
                </a:solidFill>
              </a:rPr>
              <a:t>- </a:t>
            </a:r>
            <a:r>
              <a:rPr lang="fr-FR" sz="3400" b="1" dirty="0" smtClean="0">
                <a:solidFill>
                  <a:srgbClr val="FF0000"/>
                </a:solidFill>
              </a:rPr>
              <a:t>ESTIMATION </a:t>
            </a:r>
            <a:r>
              <a:rPr lang="fr-FR" sz="3400" b="1" dirty="0">
                <a:solidFill>
                  <a:srgbClr val="FF0000"/>
                </a:solidFill>
              </a:rPr>
              <a:t>DES </a:t>
            </a:r>
            <a:r>
              <a:rPr lang="fr-FR" sz="3400" b="1" dirty="0" smtClean="0">
                <a:solidFill>
                  <a:srgbClr val="FF0000"/>
                </a:solidFill>
              </a:rPr>
              <a:t>COUTS</a:t>
            </a:r>
            <a:endParaRPr lang="fr-FR" sz="3400" b="1" dirty="0">
              <a:solidFill>
                <a:srgbClr val="FF0000"/>
              </a:solidFill>
            </a:endParaRPr>
          </a:p>
          <a:p>
            <a:pPr marL="419100" indent="-419100">
              <a:buClr>
                <a:srgbClr val="CC0099"/>
              </a:buClr>
              <a:buSzPct val="100000"/>
              <a:defRPr/>
            </a:pPr>
            <a:r>
              <a:rPr lang="fr-FR" sz="3400" b="1" dirty="0" smtClean="0">
                <a:solidFill>
                  <a:srgbClr val="0070C0"/>
                </a:solidFill>
              </a:rPr>
              <a:t>3- BUDGETISATION</a:t>
            </a:r>
            <a:endParaRPr lang="fr-FR" sz="3400" b="1" dirty="0">
              <a:solidFill>
                <a:srgbClr val="0070C0"/>
              </a:solidFill>
            </a:endParaRPr>
          </a:p>
          <a:p>
            <a:pPr marL="419100" indent="-419100">
              <a:buClr>
                <a:srgbClr val="CC0099"/>
              </a:buClr>
              <a:buSzPct val="100000"/>
              <a:defRPr/>
            </a:pPr>
            <a:r>
              <a:rPr lang="fr-FR" sz="3400" b="1" dirty="0" smtClean="0">
                <a:solidFill>
                  <a:srgbClr val="7030A0"/>
                </a:solidFill>
              </a:rPr>
              <a:t>4- MAITRISE </a:t>
            </a:r>
            <a:r>
              <a:rPr lang="fr-FR" sz="3400" b="1" dirty="0">
                <a:solidFill>
                  <a:srgbClr val="7030A0"/>
                </a:solidFill>
              </a:rPr>
              <a:t>DES COUTS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428736"/>
            <a:ext cx="8643998" cy="5143536"/>
          </a:xfrm>
        </p:spPr>
        <p:txBody>
          <a:bodyPr>
            <a:normAutofit fontScale="92500" lnSpcReduction="20000"/>
          </a:bodyPr>
          <a:lstStyle/>
          <a:p>
            <a:pPr marL="184150">
              <a:buSzPct val="120000"/>
              <a:defRPr/>
            </a:pPr>
            <a:r>
              <a:rPr lang="en-US" sz="2800" b="1" dirty="0">
                <a:solidFill>
                  <a:srgbClr val="006600"/>
                </a:solidFill>
                <a:latin typeface="Arial" charset="0"/>
                <a:cs typeface="Arial" charset="0"/>
              </a:rPr>
              <a:t>PLANIFICATION ET QUALITE DES OBJECTIFS</a:t>
            </a:r>
          </a:p>
          <a:p>
            <a:pPr marL="184150">
              <a:buSzPct val="120000"/>
              <a:defRPr/>
            </a:pPr>
            <a:r>
              <a:rPr lang="en-US" sz="2800" b="1" dirty="0">
                <a:solidFill>
                  <a:srgbClr val="CC0099"/>
                </a:solidFill>
                <a:latin typeface="Arial" charset="0"/>
                <a:cs typeface="Arial" charset="0"/>
              </a:rPr>
              <a:t> DUREE DU PROJET</a:t>
            </a:r>
          </a:p>
          <a:p>
            <a:pPr marL="539750" lvl="1">
              <a:spcBef>
                <a:spcPct val="0"/>
              </a:spcBef>
              <a:buClr>
                <a:srgbClr val="33CC33"/>
              </a:buClr>
              <a:defRPr/>
            </a:pPr>
            <a:r>
              <a:rPr lang="fr-FR" dirty="0">
                <a:latin typeface="Arial" charset="0"/>
                <a:cs typeface="Arial" charset="0"/>
              </a:rPr>
              <a:t> Les projets longs sont moins surs que les projets courts. </a:t>
            </a:r>
            <a:endParaRPr lang="en-US" dirty="0">
              <a:latin typeface="Arial" charset="0"/>
              <a:cs typeface="Arial" charset="0"/>
            </a:endParaRPr>
          </a:p>
          <a:p>
            <a:pPr marL="539750" lvl="1">
              <a:spcBef>
                <a:spcPct val="0"/>
              </a:spcBef>
              <a:buClr>
                <a:srgbClr val="33CC33"/>
              </a:buClr>
              <a:defRPr/>
            </a:pPr>
            <a:r>
              <a:rPr lang="fr-FR" dirty="0">
                <a:latin typeface="Arial" charset="0"/>
                <a:cs typeface="Arial" charset="0"/>
              </a:rPr>
              <a:t> Il est souvent plus difficile de mettre en application une nouvelle technologie qu’une technologie connue et maîtrisée.</a:t>
            </a:r>
            <a:endParaRPr lang="en-US" b="1" dirty="0">
              <a:latin typeface="Arial" charset="0"/>
              <a:cs typeface="Arial" charset="0"/>
            </a:endParaRPr>
          </a:p>
          <a:p>
            <a:pPr marL="184150" lvl="2">
              <a:buSzPct val="120000"/>
              <a:defRPr/>
            </a:pPr>
            <a:r>
              <a:rPr lang="fr-FR" sz="2800" b="1" dirty="0">
                <a:solidFill>
                  <a:srgbClr val="CC0099"/>
                </a:solidFill>
                <a:latin typeface="Arial" charset="0"/>
                <a:cs typeface="Arial" charset="0"/>
              </a:rPr>
              <a:t> </a:t>
            </a:r>
            <a:r>
              <a:rPr lang="fr-FR" sz="2800" b="1" dirty="0">
                <a:solidFill>
                  <a:srgbClr val="C00000"/>
                </a:solidFill>
                <a:latin typeface="Arial" charset="0"/>
                <a:cs typeface="Arial" charset="0"/>
              </a:rPr>
              <a:t>RESSOURCE HUMAINE</a:t>
            </a:r>
          </a:p>
          <a:p>
            <a:pPr marL="539750" lvl="1">
              <a:spcBef>
                <a:spcPct val="0"/>
              </a:spcBef>
              <a:buClr>
                <a:srgbClr val="33CC33"/>
              </a:buClr>
              <a:defRPr/>
            </a:pPr>
            <a:r>
              <a:rPr lang="fr-FR" dirty="0">
                <a:latin typeface="Arial" charset="0"/>
                <a:cs typeface="Arial" charset="0"/>
              </a:rPr>
              <a:t> </a:t>
            </a:r>
            <a:r>
              <a:rPr lang="fr-FR" dirty="0" smtClean="0">
                <a:latin typeface="Arial" charset="0"/>
                <a:cs typeface="Arial" charset="0"/>
              </a:rPr>
              <a:t>Formation des employés.</a:t>
            </a:r>
            <a:endParaRPr lang="en-US" dirty="0">
              <a:latin typeface="Arial" charset="0"/>
              <a:cs typeface="Arial" charset="0"/>
            </a:endParaRPr>
          </a:p>
          <a:p>
            <a:pPr marL="539750" lvl="1">
              <a:spcBef>
                <a:spcPct val="0"/>
              </a:spcBef>
              <a:buClr>
                <a:srgbClr val="33CC33"/>
              </a:buClr>
              <a:defRPr/>
            </a:pPr>
            <a:r>
              <a:rPr lang="fr-FR" dirty="0">
                <a:latin typeface="Arial" charset="0"/>
                <a:cs typeface="Arial" charset="0"/>
              </a:rPr>
              <a:t> Compétences et motivations.</a:t>
            </a:r>
          </a:p>
          <a:p>
            <a:pPr marL="539750" lvl="1">
              <a:spcBef>
                <a:spcPct val="0"/>
              </a:spcBef>
              <a:buClr>
                <a:srgbClr val="33CC33"/>
              </a:buClr>
              <a:defRPr/>
            </a:pPr>
            <a:r>
              <a:rPr lang="fr-FR" dirty="0">
                <a:latin typeface="Arial" charset="0"/>
                <a:cs typeface="Arial" charset="0"/>
              </a:rPr>
              <a:t> Communication.</a:t>
            </a:r>
            <a:endParaRPr lang="en-US" b="1" dirty="0">
              <a:latin typeface="Arial" charset="0"/>
              <a:cs typeface="Arial" charset="0"/>
            </a:endParaRPr>
          </a:p>
          <a:p>
            <a:pPr marL="184150" lvl="1">
              <a:buSzPct val="120000"/>
              <a:defRPr/>
            </a:pPr>
            <a:r>
              <a:rPr lang="fr-FR" b="1" dirty="0">
                <a:solidFill>
                  <a:srgbClr val="CC0099"/>
                </a:solidFill>
                <a:latin typeface="Arial" charset="0"/>
                <a:cs typeface="Arial" charset="0"/>
              </a:rPr>
              <a:t> </a:t>
            </a:r>
            <a:r>
              <a:rPr lang="fr-FR" b="1" dirty="0">
                <a:solidFill>
                  <a:srgbClr val="FFC000"/>
                </a:solidFill>
                <a:latin typeface="Arial" charset="0"/>
                <a:cs typeface="Arial" charset="0"/>
              </a:rPr>
              <a:t>STRUCTURE ET ORGANISATION DU PROJET</a:t>
            </a:r>
          </a:p>
          <a:p>
            <a:pPr marL="184150" lvl="1">
              <a:buSzPct val="120000"/>
              <a:defRPr/>
            </a:pPr>
            <a:r>
              <a:rPr lang="fr-FR" b="1" dirty="0">
                <a:solidFill>
                  <a:srgbClr val="CC0099"/>
                </a:solidFill>
                <a:latin typeface="Arial" charset="0"/>
                <a:cs typeface="Arial" charset="0"/>
              </a:rPr>
              <a:t> </a:t>
            </a:r>
            <a:r>
              <a:rPr lang="fr-FR" b="1" dirty="0">
                <a:solidFill>
                  <a:srgbClr val="663300"/>
                </a:solidFill>
                <a:latin typeface="Arial" charset="0"/>
                <a:cs typeface="Arial" charset="0"/>
              </a:rPr>
              <a:t>CULTURE</a:t>
            </a:r>
          </a:p>
          <a:p>
            <a:pPr marL="184150" lvl="1">
              <a:buSzPct val="120000"/>
              <a:defRPr/>
            </a:pPr>
            <a:r>
              <a:rPr lang="fr-FR" b="1" dirty="0">
                <a:solidFill>
                  <a:srgbClr val="CC0099"/>
                </a:solidFill>
                <a:latin typeface="Arial" charset="0"/>
                <a:cs typeface="Arial" charset="0"/>
              </a:rPr>
              <a:t> </a:t>
            </a:r>
            <a:r>
              <a:rPr lang="fr-FR" b="1" dirty="0">
                <a:solidFill>
                  <a:srgbClr val="660066"/>
                </a:solidFill>
                <a:latin typeface="Arial" charset="0"/>
                <a:cs typeface="Arial" charset="0"/>
              </a:rPr>
              <a:t>ENVIRONNEMENT</a:t>
            </a:r>
            <a:endParaRPr lang="fr-FR" dirty="0"/>
          </a:p>
        </p:txBody>
      </p:sp>
      <p:sp>
        <p:nvSpPr>
          <p:cNvPr id="4" name="Titre 3"/>
          <p:cNvSpPr>
            <a:spLocks noGrp="1"/>
          </p:cNvSpPr>
          <p:nvPr>
            <p:ph type="title"/>
          </p:nvPr>
        </p:nvSpPr>
        <p:spPr>
          <a:xfrm>
            <a:off x="0" y="214290"/>
            <a:ext cx="9144000" cy="785818"/>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l"/>
            <a:r>
              <a:rPr lang="fr-FR" sz="3000" b="1" dirty="0" smtClean="0">
                <a:solidFill>
                  <a:srgbClr val="FF0000"/>
                </a:solidFill>
              </a:rPr>
              <a:t>FACTEURS INFLUANCANT LA QUALITE DES ESTIMATIONS</a:t>
            </a:r>
            <a:endParaRPr lang="fr-FR" sz="3000" b="1"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42852"/>
            <a:ext cx="9144000" cy="785818"/>
          </a:xfrm>
          <a:solidFill>
            <a:schemeClr val="accent2">
              <a:lumMod val="20000"/>
              <a:lumOff val="80000"/>
            </a:schemeClr>
          </a:solidFill>
        </p:spPr>
        <p:txBody>
          <a:bodyPr>
            <a:normAutofit fontScale="90000"/>
          </a:bodyPr>
          <a:lstStyle/>
          <a:p>
            <a:pPr algn="l"/>
            <a:r>
              <a:rPr lang="fr-FR" sz="2800" b="1" dirty="0" smtClean="0">
                <a:solidFill>
                  <a:srgbClr val="FF0000"/>
                </a:solidFill>
              </a:rPr>
              <a:t>POUR ESTIMER LES COUTS ET DEVELOPPER UN BUDGET, ON DOIT:</a:t>
            </a:r>
            <a:endParaRPr lang="fr-FR" sz="2800" dirty="0">
              <a:solidFill>
                <a:srgbClr val="FF0000"/>
              </a:solidFill>
            </a:endParaRPr>
          </a:p>
        </p:txBody>
      </p:sp>
      <p:sp>
        <p:nvSpPr>
          <p:cNvPr id="3" name="Espace réservé du contenu 2"/>
          <p:cNvSpPr>
            <a:spLocks noGrp="1"/>
          </p:cNvSpPr>
          <p:nvPr>
            <p:ph idx="1"/>
          </p:nvPr>
        </p:nvSpPr>
        <p:spPr>
          <a:xfrm>
            <a:off x="0" y="1600200"/>
            <a:ext cx="8686800" cy="4829196"/>
          </a:xfrm>
        </p:spPr>
        <p:txBody>
          <a:bodyPr/>
          <a:lstStyle/>
          <a:p>
            <a:pPr marL="182563" lvl="2">
              <a:buFont typeface="Wingdings" pitchFamily="2" charset="2"/>
              <a:buChar char="Ø"/>
              <a:tabLst>
                <a:tab pos="87313" algn="l"/>
              </a:tabLst>
              <a:defRPr/>
            </a:pPr>
            <a:r>
              <a:rPr lang="fr-FR" sz="2800" b="1" dirty="0">
                <a:solidFill>
                  <a:srgbClr val="33CC33"/>
                </a:solidFill>
                <a:latin typeface="Calibri" pitchFamily="34" charset="0"/>
                <a:cs typeface="Arial" charset="0"/>
              </a:rPr>
              <a:t>PREVOIR ET EVALUER LES RESSOURCES (HUMAINES ET MATERIELLES). </a:t>
            </a:r>
          </a:p>
          <a:p>
            <a:pPr marL="182563" lvl="1">
              <a:buFont typeface="Wingdings" pitchFamily="2" charset="2"/>
              <a:buChar char="Ø"/>
              <a:tabLst>
                <a:tab pos="87313" algn="l"/>
              </a:tabLst>
              <a:defRPr/>
            </a:pPr>
            <a:r>
              <a:rPr lang="fr-FR" b="1" dirty="0">
                <a:solidFill>
                  <a:srgbClr val="990099"/>
                </a:solidFill>
                <a:latin typeface="Calibri" pitchFamily="34" charset="0"/>
                <a:cs typeface="Arial" charset="0"/>
              </a:rPr>
              <a:t> </a:t>
            </a:r>
            <a:r>
              <a:rPr lang="fr-FR" b="1" dirty="0">
                <a:solidFill>
                  <a:srgbClr val="FF33CC"/>
                </a:solidFill>
                <a:latin typeface="Calibri" pitchFamily="34" charset="0"/>
                <a:cs typeface="Arial" charset="0"/>
              </a:rPr>
              <a:t>DÉTERMINER LA QUANTITÉ REQUISE DE CHACUNE DES RESSOURCES. </a:t>
            </a:r>
          </a:p>
          <a:p>
            <a:pPr marL="182563" lvl="1">
              <a:buFont typeface="Wingdings" pitchFamily="2" charset="2"/>
              <a:buChar char="Ø"/>
              <a:tabLst>
                <a:tab pos="87313" algn="l"/>
              </a:tabLst>
              <a:defRPr/>
            </a:pPr>
            <a:r>
              <a:rPr lang="fr-FR" b="1" dirty="0">
                <a:solidFill>
                  <a:srgbClr val="333333"/>
                </a:solidFill>
                <a:latin typeface="Calibri" pitchFamily="34" charset="0"/>
                <a:cs typeface="Arial" charset="0"/>
              </a:rPr>
              <a:t> </a:t>
            </a:r>
            <a:r>
              <a:rPr lang="fr-FR" b="1" dirty="0" smtClean="0">
                <a:solidFill>
                  <a:srgbClr val="FFC000"/>
                </a:solidFill>
                <a:latin typeface="Calibri" pitchFamily="34" charset="0"/>
                <a:cs typeface="Arial" charset="0"/>
              </a:rPr>
              <a:t>DÉCIDER </a:t>
            </a:r>
            <a:r>
              <a:rPr lang="fr-FR" b="1" dirty="0">
                <a:solidFill>
                  <a:srgbClr val="FFC000"/>
                </a:solidFill>
                <a:latin typeface="Calibri" pitchFamily="34" charset="0"/>
                <a:cs typeface="Arial" charset="0"/>
              </a:rPr>
              <a:t>QUAND ELLES SERONT NÉCESSAIRES. </a:t>
            </a:r>
          </a:p>
          <a:p>
            <a:pPr marL="182563" lvl="1">
              <a:buFont typeface="Wingdings" pitchFamily="2" charset="2"/>
              <a:buChar char="Ø"/>
              <a:tabLst>
                <a:tab pos="87313" algn="l"/>
              </a:tabLst>
              <a:defRPr/>
            </a:pPr>
            <a:r>
              <a:rPr lang="fr-FR" b="1" dirty="0">
                <a:solidFill>
                  <a:srgbClr val="002DBC"/>
                </a:solidFill>
                <a:latin typeface="Calibri" pitchFamily="34" charset="0"/>
                <a:cs typeface="Arial" charset="0"/>
              </a:rPr>
              <a:t> </a:t>
            </a:r>
            <a:r>
              <a:rPr lang="fr-FR" b="1" dirty="0">
                <a:solidFill>
                  <a:srgbClr val="0000FF"/>
                </a:solidFill>
                <a:latin typeface="Calibri" pitchFamily="34" charset="0"/>
                <a:cs typeface="Arial" charset="0"/>
              </a:rPr>
              <a:t>CONNAÎTRE LEURS COUTS UNITAIRES.</a:t>
            </a:r>
          </a:p>
          <a:p>
            <a:pPr marL="182563" lvl="1">
              <a:buFont typeface="Wingdings" pitchFamily="2" charset="2"/>
              <a:buChar char="Ø"/>
              <a:tabLst>
                <a:tab pos="87313" algn="l"/>
              </a:tabLst>
              <a:defRPr/>
            </a:pPr>
            <a:r>
              <a:rPr lang="fr-FR" b="1" dirty="0">
                <a:solidFill>
                  <a:srgbClr val="002DBC"/>
                </a:solidFill>
                <a:latin typeface="Calibri" pitchFamily="34" charset="0"/>
                <a:cs typeface="Arial" charset="0"/>
              </a:rPr>
              <a:t> </a:t>
            </a:r>
            <a:r>
              <a:rPr lang="fr-FR" b="1" dirty="0">
                <a:solidFill>
                  <a:srgbClr val="800000"/>
                </a:solidFill>
                <a:latin typeface="Calibri" pitchFamily="34" charset="0"/>
                <a:cs typeface="Arial" charset="0"/>
              </a:rPr>
              <a:t>TENIR COMPTE DE L’INFLATION.</a:t>
            </a:r>
          </a:p>
          <a:p>
            <a:endParaRPr lang="fr-FR" dirty="0"/>
          </a:p>
        </p:txBody>
      </p:sp>
      <p:pic>
        <p:nvPicPr>
          <p:cNvPr id="4" name="Picture 7" descr="DOLLR017"/>
          <p:cNvPicPr>
            <a:picLocks noChangeAspect="1" noChangeArrowheads="1"/>
          </p:cNvPicPr>
          <p:nvPr/>
        </p:nvPicPr>
        <p:blipFill>
          <a:blip r:embed="rId2" cstate="print"/>
          <a:srcRect/>
          <a:stretch>
            <a:fillRect/>
          </a:stretch>
        </p:blipFill>
        <p:spPr bwMode="auto">
          <a:xfrm>
            <a:off x="7072330" y="5286388"/>
            <a:ext cx="1578984" cy="1118605"/>
          </a:xfrm>
          <a:prstGeom prst="rect">
            <a:avLst/>
          </a:prstGeom>
          <a:ln>
            <a:noFill/>
          </a:ln>
          <a:effectLst>
            <a:outerShdw blurRad="292100" dist="139700" dir="2700000" algn="tl" rotWithShape="0">
              <a:srgbClr val="333333">
                <a:alpha val="65000"/>
              </a:srgbClr>
            </a:outerShdw>
          </a:effectLst>
        </p:spPr>
      </p:pic>
      <p:pic>
        <p:nvPicPr>
          <p:cNvPr id="5" name="Picture 7" descr="DOLLR017"/>
          <p:cNvPicPr>
            <a:picLocks noChangeAspect="1" noChangeArrowheads="1"/>
          </p:cNvPicPr>
          <p:nvPr/>
        </p:nvPicPr>
        <p:blipFill>
          <a:blip r:embed="rId2" cstate="print"/>
          <a:srcRect/>
          <a:stretch>
            <a:fillRect/>
          </a:stretch>
        </p:blipFill>
        <p:spPr bwMode="auto">
          <a:xfrm>
            <a:off x="3779463" y="5390096"/>
            <a:ext cx="1578984" cy="1118605"/>
          </a:xfrm>
          <a:prstGeom prst="rect">
            <a:avLst/>
          </a:prstGeom>
          <a:ln>
            <a:noFill/>
          </a:ln>
          <a:effectLst>
            <a:outerShdw blurRad="292100" dist="139700" dir="2700000" algn="tl" rotWithShape="0">
              <a:srgbClr val="333333">
                <a:alpha val="65000"/>
              </a:srgbClr>
            </a:outerShdw>
          </a:effectLst>
        </p:spPr>
      </p:pic>
      <p:pic>
        <p:nvPicPr>
          <p:cNvPr id="6" name="Picture 7" descr="DOLLR017"/>
          <p:cNvPicPr>
            <a:picLocks noChangeAspect="1" noChangeArrowheads="1"/>
          </p:cNvPicPr>
          <p:nvPr/>
        </p:nvPicPr>
        <p:blipFill>
          <a:blip r:embed="rId2" cstate="print"/>
          <a:srcRect/>
          <a:stretch>
            <a:fillRect/>
          </a:stretch>
        </p:blipFill>
        <p:spPr bwMode="auto">
          <a:xfrm>
            <a:off x="5500694" y="5357826"/>
            <a:ext cx="1578984" cy="111860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357158" y="214290"/>
            <a:ext cx="8229600" cy="511156"/>
          </a:xfrm>
          <a:solidFill>
            <a:schemeClr val="accent2">
              <a:lumMod val="20000"/>
              <a:lumOff val="80000"/>
            </a:schemeClr>
          </a:solidFill>
        </p:spPr>
        <p:txBody>
          <a:bodyPr>
            <a:normAutofit fontScale="90000"/>
          </a:bodyPr>
          <a:lstStyle/>
          <a:p>
            <a:r>
              <a:rPr lang="fr-FR" sz="2800" b="1" dirty="0" smtClean="0">
                <a:solidFill>
                  <a:srgbClr val="FF0000"/>
                </a:solidFill>
              </a:rPr>
              <a:t>LES COUTS DU PROJET</a:t>
            </a:r>
            <a:endParaRPr lang="fr-FR" sz="2800" dirty="0">
              <a:solidFill>
                <a:srgbClr val="FF0000"/>
              </a:solidFill>
            </a:endParaRPr>
          </a:p>
        </p:txBody>
      </p:sp>
      <p:grpSp>
        <p:nvGrpSpPr>
          <p:cNvPr id="5" name="Group 8"/>
          <p:cNvGrpSpPr>
            <a:grpSpLocks noGrp="1"/>
          </p:cNvGrpSpPr>
          <p:nvPr>
            <p:ph idx="1"/>
          </p:nvPr>
        </p:nvGrpSpPr>
        <p:grpSpPr bwMode="auto">
          <a:xfrm>
            <a:off x="214282" y="1285860"/>
            <a:ext cx="8515352" cy="4929222"/>
            <a:chOff x="364" y="725"/>
            <a:chExt cx="4953" cy="3108"/>
          </a:xfrm>
        </p:grpSpPr>
        <p:pic>
          <p:nvPicPr>
            <p:cNvPr id="6" name="Picture 4" descr="project_03"/>
            <p:cNvPicPr>
              <a:picLocks noChangeAspect="1" noChangeArrowheads="1"/>
            </p:cNvPicPr>
            <p:nvPr/>
          </p:nvPicPr>
          <p:blipFill>
            <a:blip r:embed="rId2" cstate="print"/>
            <a:srcRect/>
            <a:stretch>
              <a:fillRect/>
            </a:stretch>
          </p:blipFill>
          <p:spPr bwMode="auto">
            <a:xfrm>
              <a:off x="447" y="725"/>
              <a:ext cx="4870" cy="3108"/>
            </a:xfrm>
            <a:prstGeom prst="rect">
              <a:avLst/>
            </a:prstGeom>
            <a:ln>
              <a:noFill/>
            </a:ln>
            <a:effectLst>
              <a:outerShdw blurRad="292100" dist="139700" dir="2700000" algn="tl" rotWithShape="0">
                <a:srgbClr val="333333">
                  <a:alpha val="65000"/>
                </a:srgbClr>
              </a:outerShdw>
            </a:effectLst>
          </p:spPr>
        </p:pic>
        <p:grpSp>
          <p:nvGrpSpPr>
            <p:cNvPr id="7" name="Group 7"/>
            <p:cNvGrpSpPr>
              <a:grpSpLocks/>
            </p:cNvGrpSpPr>
            <p:nvPr/>
          </p:nvGrpSpPr>
          <p:grpSpPr bwMode="auto">
            <a:xfrm>
              <a:off x="364" y="1993"/>
              <a:ext cx="466" cy="731"/>
              <a:chOff x="364" y="1993"/>
              <a:chExt cx="466" cy="731"/>
            </a:xfrm>
          </p:grpSpPr>
          <p:sp>
            <p:nvSpPr>
              <p:cNvPr id="8" name="Text Box 5"/>
              <p:cNvSpPr txBox="1">
                <a:spLocks noChangeArrowheads="1"/>
              </p:cNvSpPr>
              <p:nvPr/>
            </p:nvSpPr>
            <p:spPr bwMode="auto">
              <a:xfrm>
                <a:off x="364" y="2236"/>
                <a:ext cx="466" cy="242"/>
              </a:xfrm>
              <a:prstGeom prst="rect">
                <a:avLst/>
              </a:prstGeom>
              <a:solidFill>
                <a:srgbClr val="DDDDDD"/>
              </a:solidFill>
              <a:ln w="9525" algn="ctr">
                <a:noFill/>
                <a:miter lim="800000"/>
                <a:headEnd/>
                <a:tailEnd/>
              </a:ln>
            </p:spPr>
            <p:txBody>
              <a:bodyPr lIns="92075" tIns="46038" rIns="92075" bIns="46038">
                <a:spAutoFit/>
              </a:bodyPr>
              <a:lstStyle/>
              <a:p>
                <a:pPr marL="3175" indent="-3175" algn="ctr">
                  <a:lnSpc>
                    <a:spcPct val="80000"/>
                  </a:lnSpc>
                  <a:spcBef>
                    <a:spcPct val="0"/>
                  </a:spcBef>
                  <a:buFontTx/>
                  <a:buNone/>
                </a:pPr>
                <a:r>
                  <a:rPr lang="fr-FR" sz="1200" b="1">
                    <a:solidFill>
                      <a:srgbClr val="333333"/>
                    </a:solidFill>
                    <a:latin typeface="Arial" charset="0"/>
                    <a:cs typeface="Arial" charset="0"/>
                  </a:rPr>
                  <a:t>COUT</a:t>
                </a:r>
              </a:p>
              <a:p>
                <a:pPr marL="3175" indent="-3175" algn="ctr">
                  <a:lnSpc>
                    <a:spcPct val="80000"/>
                  </a:lnSpc>
                  <a:spcBef>
                    <a:spcPct val="0"/>
                  </a:spcBef>
                  <a:buFontTx/>
                  <a:buNone/>
                </a:pPr>
                <a:r>
                  <a:rPr lang="fr-FR" sz="1200" b="1">
                    <a:solidFill>
                      <a:srgbClr val="333333"/>
                    </a:solidFill>
                    <a:latin typeface="Arial" charset="0"/>
                    <a:cs typeface="Arial" charset="0"/>
                  </a:rPr>
                  <a:t>en D.A.</a:t>
                </a:r>
              </a:p>
            </p:txBody>
          </p:sp>
          <p:sp>
            <p:nvSpPr>
              <p:cNvPr id="9" name="Line 6"/>
              <p:cNvSpPr>
                <a:spLocks noChangeShapeType="1"/>
              </p:cNvSpPr>
              <p:nvPr/>
            </p:nvSpPr>
            <p:spPr bwMode="auto">
              <a:xfrm>
                <a:off x="786" y="1993"/>
                <a:ext cx="0" cy="731"/>
              </a:xfrm>
              <a:prstGeom prst="line">
                <a:avLst/>
              </a:prstGeom>
              <a:noFill/>
              <a:ln w="25400">
                <a:solidFill>
                  <a:srgbClr val="4D4D4D"/>
                </a:solidFill>
                <a:round/>
                <a:headEnd/>
                <a:tailEnd/>
              </a:ln>
            </p:spPr>
            <p:txBody>
              <a:bodyPr lIns="92075" tIns="46038" rIns="92075" bIns="46038"/>
              <a:lstStyle/>
              <a:p>
                <a:endParaRPr lang="fr-F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142984"/>
            <a:ext cx="8715436" cy="5500726"/>
          </a:xfrm>
        </p:spPr>
        <p:txBody>
          <a:bodyPr>
            <a:normAutofit/>
          </a:bodyPr>
          <a:lstStyle/>
          <a:p>
            <a:pPr>
              <a:buNone/>
            </a:pPr>
            <a:r>
              <a:rPr lang="fr-FR" sz="2200" b="1" dirty="0" smtClean="0">
                <a:solidFill>
                  <a:srgbClr val="00B050"/>
                </a:solidFill>
              </a:rPr>
              <a:t>1- METHODE ANALOGIQUE</a:t>
            </a:r>
          </a:p>
          <a:p>
            <a:pPr marL="0" indent="0">
              <a:buClr>
                <a:srgbClr val="66FF66"/>
              </a:buClr>
              <a:buSzPct val="80000"/>
              <a:buNone/>
            </a:pPr>
            <a:r>
              <a:rPr lang="fr-FR" sz="2200" b="1" dirty="0" smtClean="0">
                <a:latin typeface="Calibri" pitchFamily="34" charset="0"/>
              </a:rPr>
              <a:t>- UTILISATION DU COUT REEL DE PROJETS SIMILAIRES ANTERIEURS</a:t>
            </a:r>
          </a:p>
          <a:p>
            <a:pPr marL="0" indent="0">
              <a:buClr>
                <a:srgbClr val="66FF66"/>
              </a:buClr>
              <a:buSzPct val="80000"/>
              <a:buNone/>
            </a:pPr>
            <a:r>
              <a:rPr lang="fr-FR" sz="2200" b="1" dirty="0" smtClean="0">
                <a:latin typeface="Calibri" pitchFamily="34" charset="0"/>
              </a:rPr>
              <a:t>- TECHNIQUE UTILISEE QUAND ON NE DISPOSE PAS OU PEU D’INFORMATIONS SUR LE PROJET</a:t>
            </a:r>
          </a:p>
          <a:p>
            <a:pPr marL="0" indent="0">
              <a:buClr>
                <a:srgbClr val="66FF66"/>
              </a:buClr>
              <a:buSzPct val="80000"/>
              <a:buNone/>
            </a:pPr>
            <a:r>
              <a:rPr lang="fr-FR" sz="2200" b="1" dirty="0" smtClean="0">
                <a:latin typeface="Calibri" pitchFamily="34" charset="0"/>
              </a:rPr>
              <a:t>- UTILISE LE JUGEMENT D’EXPERT (AVIS D’UN CHEF DE PROJET EXPERIMENTE)</a:t>
            </a:r>
          </a:p>
          <a:p>
            <a:pPr marL="0" indent="0">
              <a:buClr>
                <a:srgbClr val="66FF66"/>
              </a:buClr>
              <a:buSzPct val="80000"/>
              <a:buNone/>
            </a:pPr>
            <a:r>
              <a:rPr lang="fr-FR" sz="2200" b="1" dirty="0" smtClean="0">
                <a:latin typeface="Calibri" pitchFamily="34" charset="0"/>
              </a:rPr>
              <a:t>- ESTIMATION MOINS PRECISE MAIS QUI S’APPROCHE DE LA REALITE.</a:t>
            </a:r>
          </a:p>
          <a:p>
            <a:pPr>
              <a:buNone/>
            </a:pPr>
            <a:r>
              <a:rPr lang="fr-FR" sz="2200" b="1" dirty="0" smtClean="0">
                <a:solidFill>
                  <a:srgbClr val="00B050"/>
                </a:solidFill>
              </a:rPr>
              <a:t>2- METHODE PARAMETRIQUE</a:t>
            </a:r>
          </a:p>
          <a:p>
            <a:pPr>
              <a:buNone/>
            </a:pPr>
            <a:r>
              <a:rPr lang="fr-FR" sz="2200" b="1" dirty="0" smtClean="0">
                <a:solidFill>
                  <a:srgbClr val="15D2FF"/>
                </a:solidFill>
                <a:latin typeface="Calibri" pitchFamily="34" charset="0"/>
              </a:rPr>
              <a:t>      </a:t>
            </a:r>
            <a:r>
              <a:rPr lang="fr-FR" sz="2200" b="1" dirty="0" smtClean="0">
                <a:latin typeface="Calibri" pitchFamily="34" charset="0"/>
              </a:rPr>
              <a:t>CETTE ESTIMATION EST UNE TECHNIQUE PARTANT D’UNE RELATION STATISTIQUE ENTRE LES DONNEES HISTORIQUES ET D’AUTRES VARIABLES (superficie en construction, lignes de code en développement logiciel, etc.) POUR ESTIMER LE COUT D’UNE RESSOURCE D’UNE ACTIVITE DE L’ECHEANCIER.</a:t>
            </a:r>
          </a:p>
          <a:p>
            <a:pPr>
              <a:buNone/>
            </a:pPr>
            <a:endParaRPr lang="fr-FR" sz="2000" dirty="0"/>
          </a:p>
        </p:txBody>
      </p:sp>
      <p:sp>
        <p:nvSpPr>
          <p:cNvPr id="4" name="Titre 1"/>
          <p:cNvSpPr txBox="1">
            <a:spLocks/>
          </p:cNvSpPr>
          <p:nvPr/>
        </p:nvSpPr>
        <p:spPr>
          <a:xfrm>
            <a:off x="357158" y="214290"/>
            <a:ext cx="8229600" cy="714380"/>
          </a:xfrm>
          <a:prstGeom prst="rect">
            <a:avLst/>
          </a:prstGeom>
          <a:solidFill>
            <a:schemeClr val="accent2">
              <a:lumMod val="20000"/>
              <a:lumOff val="80000"/>
            </a:schemeClr>
          </a:solidFill>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rgbClr val="FF0000"/>
                </a:solidFill>
                <a:effectLst/>
                <a:uLnTx/>
                <a:uFillTx/>
                <a:latin typeface="+mj-lt"/>
                <a:ea typeface="+mj-ea"/>
                <a:cs typeface="+mj-cs"/>
              </a:rPr>
              <a:t>COMMENT ESTIMER LES COUTS D’UN PROJET?</a:t>
            </a:r>
            <a:endParaRPr kumimoji="0" lang="fr-FR" sz="2800" b="0"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1114</Words>
  <Application>Microsoft Office PowerPoint</Application>
  <PresentationFormat>Affichage à l'écran (4:3)</PresentationFormat>
  <Paragraphs>122</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  ANNEE UNIVERSITAIRE 2018-2019 UNIVERSITE DE TLEMCEN FACULTE SCIENCE DE LA NATURE ET DE LA VIE </vt:lpstr>
      <vt:lpstr>Diapositive 2</vt:lpstr>
      <vt:lpstr>1- QU’EST-CE QUE LE MANAGEMENT DES COUTS DU PROJET ? 2- COMMENT ESTIMER ET MAITRISER LES COUTS D’UN PROJET ?</vt:lpstr>
      <vt:lpstr>DEFINITION</vt:lpstr>
      <vt:lpstr>MANAGEMENT DES COUTS DU PROJET</vt:lpstr>
      <vt:lpstr>FACTEURS INFLUANCANT LA QUALITE DES ESTIMATIONS</vt:lpstr>
      <vt:lpstr>POUR ESTIMER LES COUTS ET DEVELOPPER UN BUDGET, ON DOIT:</vt:lpstr>
      <vt:lpstr>LES COUTS DU PROJET</vt:lpstr>
      <vt:lpstr>Diapositive 9</vt:lpstr>
      <vt:lpstr>COMMENT ESTIMER LES COUTS D’UN PROJET?</vt:lpstr>
      <vt:lpstr>COMMENT ESTIMER LES COUTS D’UN PROJET?</vt:lpstr>
      <vt:lpstr>EXEMPLE DE BUGGET</vt:lpstr>
      <vt:lpstr>COUT ET BUDGET : ANALYSE DE LA RESERVE</vt:lpstr>
      <vt:lpstr>RISQUES INHERENTS  AUX COUTS</vt:lpstr>
      <vt:lpstr>MAITRISE DES COUTS</vt:lpstr>
      <vt:lpstr>MAITRISE DES COUTS: OUTILS ET TECHNIQUES</vt:lpstr>
      <vt:lpstr>ANALYSE DE LA PERFORMANCE  (1)</vt:lpstr>
      <vt:lpstr>ANALYSE DE LA PERFORMANCE  (2)</vt:lpstr>
      <vt:lpstr>REPORTING FINANCIER</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ANNEE UNIVERSITAIRE 2018-2019 UNIVERSITE DE TLEMCEN FACULTE SCIENCE DE LA NATURE ET DE LA VIE </dc:title>
  <dc:creator>KARRA TERKI</dc:creator>
  <cp:lastModifiedBy>KARRA TERKI</cp:lastModifiedBy>
  <cp:revision>60</cp:revision>
  <dcterms:created xsi:type="dcterms:W3CDTF">2019-03-11T09:41:54Z</dcterms:created>
  <dcterms:modified xsi:type="dcterms:W3CDTF">2019-04-03T10:17:22Z</dcterms:modified>
</cp:coreProperties>
</file>