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Click to edit Master subtitle style</a:t>
            </a:r>
          </a:p>
        </p:txBody>
      </p:sp>
      <p:sp>
        <p:nvSpPr>
          <p:cNvPr id="4" name="Date Placeholder 3"/>
          <p:cNvSpPr>
            <a:spLocks noGrp="1"/>
          </p:cNvSpPr>
          <p:nvPr>
            <p:ph type="dt" sz="half" idx="10"/>
          </p:nvPr>
        </p:nvSpPr>
        <p:spPr/>
        <p:txBody>
          <a:bodyPr/>
          <a:lstStyle/>
          <a:p>
            <a:fld id="{033AF4CF-E247-0849-9E40-D2688A42FBEE}" type="datetimeFigureOut">
              <a:rPr lang="en-US" smtClean="0"/>
              <a:t>4/9/19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p>
        </p:txBody>
      </p:sp>
      <p:sp>
        <p:nvSpPr>
          <p:cNvPr id="3" name="Vertical Text Placeholder 2"/>
          <p:cNvSpPr>
            <a:spLocks noGrp="1"/>
          </p:cNvSpPr>
          <p:nvPr>
            <p:ph type="body" orient="vert" idx="1"/>
          </p:nvPr>
        </p:nvSpPr>
        <p:spPr/>
        <p:txBody>
          <a:bodyPr vert="eaVert"/>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4" name="Date Placeholder 3"/>
          <p:cNvSpPr>
            <a:spLocks noGrp="1"/>
          </p:cNvSpPr>
          <p:nvPr>
            <p:ph type="dt" sz="half" idx="10"/>
          </p:nvPr>
        </p:nvSpPr>
        <p:spPr/>
        <p:txBody>
          <a:bodyPr/>
          <a:lstStyle/>
          <a:p>
            <a:fld id="{033AF4CF-E247-0849-9E40-D2688A42FBEE}" type="datetimeFigureOut">
              <a:rPr lang="en-US" smtClean="0"/>
              <a:t>4/9/19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4" name="Date Placeholder 3"/>
          <p:cNvSpPr>
            <a:spLocks noGrp="1"/>
          </p:cNvSpPr>
          <p:nvPr>
            <p:ph type="dt" sz="half" idx="10"/>
          </p:nvPr>
        </p:nvSpPr>
        <p:spPr/>
        <p:txBody>
          <a:bodyPr/>
          <a:lstStyle/>
          <a:p>
            <a:fld id="{033AF4CF-E247-0849-9E40-D2688A42FBEE}" type="datetimeFigureOut">
              <a:rPr lang="en-US" smtClean="0"/>
              <a:t>4/9/19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p>
        </p:txBody>
      </p:sp>
      <p:sp>
        <p:nvSpPr>
          <p:cNvPr id="3" name="Content Placeholder 2"/>
          <p:cNvSpPr>
            <a:spLocks noGrp="1"/>
          </p:cNvSpPr>
          <p:nvPr>
            <p:ph idx="1"/>
          </p:nvPr>
        </p:nvSpPr>
        <p:spPr/>
        <p:txBody>
          <a:body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4" name="Date Placeholder 3"/>
          <p:cNvSpPr>
            <a:spLocks noGrp="1"/>
          </p:cNvSpPr>
          <p:nvPr>
            <p:ph type="dt" sz="half" idx="10"/>
          </p:nvPr>
        </p:nvSpPr>
        <p:spPr/>
        <p:txBody>
          <a:bodyPr/>
          <a:lstStyle/>
          <a:p>
            <a:fld id="{033AF4CF-E247-0849-9E40-D2688A42FBEE}" type="datetimeFigureOut">
              <a:rPr lang="en-US" smtClean="0"/>
              <a:t>4/9/19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Click to edit Master text styles</a:t>
            </a:r>
          </a:p>
        </p:txBody>
      </p:sp>
      <p:sp>
        <p:nvSpPr>
          <p:cNvPr id="4" name="Date Placeholder 3"/>
          <p:cNvSpPr>
            <a:spLocks noGrp="1"/>
          </p:cNvSpPr>
          <p:nvPr>
            <p:ph type="dt" sz="half" idx="10"/>
          </p:nvPr>
        </p:nvSpPr>
        <p:spPr/>
        <p:txBody>
          <a:bodyPr/>
          <a:lstStyle/>
          <a:p>
            <a:fld id="{033AF4CF-E247-0849-9E40-D2688A42FBEE}" type="datetimeFigureOut">
              <a:rPr lang="en-US" smtClean="0"/>
              <a:t>4/9/19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5" name="Date Placeholder 4"/>
          <p:cNvSpPr>
            <a:spLocks noGrp="1"/>
          </p:cNvSpPr>
          <p:nvPr>
            <p:ph type="dt" sz="half" idx="10"/>
          </p:nvPr>
        </p:nvSpPr>
        <p:spPr/>
        <p:txBody>
          <a:bodyPr/>
          <a:lstStyle/>
          <a:p>
            <a:fld id="{033AF4CF-E247-0849-9E40-D2688A42FBEE}" type="datetimeFigureOut">
              <a:rPr lang="en-US" smtClean="0"/>
              <a:t>4/9/19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7" name="Date Placeholder 6"/>
          <p:cNvSpPr>
            <a:spLocks noGrp="1"/>
          </p:cNvSpPr>
          <p:nvPr>
            <p:ph type="dt" sz="half" idx="10"/>
          </p:nvPr>
        </p:nvSpPr>
        <p:spPr/>
        <p:txBody>
          <a:bodyPr/>
          <a:lstStyle/>
          <a:p>
            <a:fld id="{033AF4CF-E247-0849-9E40-D2688A42FBEE}" type="datetimeFigureOut">
              <a:rPr lang="en-US" smtClean="0"/>
              <a:t>4/9/19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p>
        </p:txBody>
      </p:sp>
      <p:sp>
        <p:nvSpPr>
          <p:cNvPr id="3" name="Date Placeholder 2"/>
          <p:cNvSpPr>
            <a:spLocks noGrp="1"/>
          </p:cNvSpPr>
          <p:nvPr>
            <p:ph type="dt" sz="half" idx="10"/>
          </p:nvPr>
        </p:nvSpPr>
        <p:spPr/>
        <p:txBody>
          <a:bodyPr/>
          <a:lstStyle/>
          <a:p>
            <a:fld id="{033AF4CF-E247-0849-9E40-D2688A42FBEE}" type="datetimeFigureOut">
              <a:rPr lang="en-US" smtClean="0"/>
              <a:t>4/9/19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3AF4CF-E247-0849-9E40-D2688A42FBEE}" type="datetimeFigureOut">
              <a:rPr lang="en-US" smtClean="0"/>
              <a:t>4/9/19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Click to edit Master text styles</a:t>
            </a:r>
          </a:p>
        </p:txBody>
      </p:sp>
      <p:sp>
        <p:nvSpPr>
          <p:cNvPr id="5" name="Date Placeholder 4"/>
          <p:cNvSpPr>
            <a:spLocks noGrp="1"/>
          </p:cNvSpPr>
          <p:nvPr>
            <p:ph type="dt" sz="half" idx="10"/>
          </p:nvPr>
        </p:nvSpPr>
        <p:spPr/>
        <p:txBody>
          <a:bodyPr/>
          <a:lstStyle/>
          <a:p>
            <a:fld id="{033AF4CF-E247-0849-9E40-D2688A42FBEE}" type="datetimeFigureOut">
              <a:rPr lang="en-US" smtClean="0"/>
              <a:t>4/9/19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Click to edit Master text styles</a:t>
            </a:r>
          </a:p>
        </p:txBody>
      </p:sp>
      <p:sp>
        <p:nvSpPr>
          <p:cNvPr id="5" name="Date Placeholder 4"/>
          <p:cNvSpPr>
            <a:spLocks noGrp="1"/>
          </p:cNvSpPr>
          <p:nvPr>
            <p:ph type="dt" sz="half" idx="10"/>
          </p:nvPr>
        </p:nvSpPr>
        <p:spPr/>
        <p:txBody>
          <a:bodyPr/>
          <a:lstStyle/>
          <a:p>
            <a:fld id="{033AF4CF-E247-0849-9E40-D2688A42FBEE}" type="datetimeFigureOut">
              <a:rPr lang="en-US" smtClean="0"/>
              <a:t>4/9/19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24DCC5-D200-BC43-867A-8B9587A9026A}"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3AF4CF-E247-0849-9E40-D2688A42FBEE}" type="datetimeFigureOut">
              <a:rPr lang="en-US" smtClean="0"/>
              <a:t>4/9/19</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24DCC5-D200-BC43-867A-8B9587A9026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hal.archives-ouvertes.fr/hal-0102548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755775"/>
          </a:xfrm>
        </p:spPr>
        <p:txBody>
          <a:bodyPr>
            <a:normAutofit fontScale="90000"/>
          </a:bodyPr>
          <a:lstStyle/>
          <a:p>
            <a:r>
              <a:rPr lang="fr-FR" b="1" dirty="0">
                <a:solidFill>
                  <a:srgbClr val="FF0000"/>
                </a:solidFill>
              </a:rPr>
              <a:t>L’argumentation</a:t>
            </a:r>
            <a:br>
              <a:rPr lang="fr-FR" dirty="0"/>
            </a:br>
            <a:br>
              <a:rPr lang="fr-FR" dirty="0"/>
            </a:br>
            <a:r>
              <a:rPr lang="fr-FR" sz="2667" dirty="0"/>
              <a:t>Pierre </a:t>
            </a:r>
            <a:r>
              <a:rPr lang="fr-FR" sz="2667" b="1" dirty="0"/>
              <a:t>Clémen</a:t>
            </a:r>
            <a:r>
              <a:rPr lang="fr-FR" sz="2667" dirty="0"/>
              <a:t>t </a:t>
            </a:r>
            <a:r>
              <a:rPr lang="fr-FR" sz="1800" dirty="0"/>
              <a:t>(2002 modifié en 2017 et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0A6344-C049-A245-A855-BA834B586006}"/>
              </a:ext>
            </a:extLst>
          </p:cNvPr>
          <p:cNvSpPr>
            <a:spLocks noGrp="1"/>
          </p:cNvSpPr>
          <p:nvPr>
            <p:ph type="title"/>
          </p:nvPr>
        </p:nvSpPr>
        <p:spPr>
          <a:xfrm>
            <a:off x="457200" y="-239067"/>
            <a:ext cx="8229600" cy="1143000"/>
          </a:xfrm>
        </p:spPr>
        <p:txBody>
          <a:bodyPr>
            <a:normAutofit/>
          </a:bodyPr>
          <a:lstStyle/>
          <a:p>
            <a:r>
              <a:rPr lang="fr-FR" sz="2400" b="1" dirty="0">
                <a:solidFill>
                  <a:srgbClr val="FF0000"/>
                </a:solidFill>
              </a:rPr>
              <a:t>Questions extraites du questionnaire BIOHEAD-Citizen</a:t>
            </a:r>
          </a:p>
        </p:txBody>
      </p:sp>
      <p:graphicFrame>
        <p:nvGraphicFramePr>
          <p:cNvPr id="4" name="Espace réservé du contenu 3">
            <a:extLst>
              <a:ext uri="{FF2B5EF4-FFF2-40B4-BE49-F238E27FC236}">
                <a16:creationId xmlns:a16="http://schemas.microsoft.com/office/drawing/2014/main" id="{B3617F4C-A356-BA4D-8EDB-9C891F073411}"/>
              </a:ext>
            </a:extLst>
          </p:cNvPr>
          <p:cNvGraphicFramePr>
            <a:graphicFrameLocks noGrp="1"/>
          </p:cNvGraphicFramePr>
          <p:nvPr>
            <p:ph idx="1"/>
            <p:extLst>
              <p:ext uri="{D42A27DB-BD31-4B8C-83A1-F6EECF244321}">
                <p14:modId xmlns:p14="http://schemas.microsoft.com/office/powerpoint/2010/main" val="977007496"/>
              </p:ext>
            </p:extLst>
          </p:nvPr>
        </p:nvGraphicFramePr>
        <p:xfrm>
          <a:off x="267128" y="801190"/>
          <a:ext cx="8671393" cy="563661"/>
        </p:xfrm>
        <a:graphic>
          <a:graphicData uri="http://schemas.openxmlformats.org/drawingml/2006/table">
            <a:tbl>
              <a:tblPr>
                <a:tableStyleId>{5C22544A-7EE6-4342-B048-85BDC9FD1C3A}</a:tableStyleId>
              </a:tblPr>
              <a:tblGrid>
                <a:gridCol w="403093">
                  <a:extLst>
                    <a:ext uri="{9D8B030D-6E8A-4147-A177-3AD203B41FA5}">
                      <a16:colId xmlns:a16="http://schemas.microsoft.com/office/drawing/2014/main" val="2831844245"/>
                    </a:ext>
                  </a:extLst>
                </a:gridCol>
                <a:gridCol w="5601864">
                  <a:extLst>
                    <a:ext uri="{9D8B030D-6E8A-4147-A177-3AD203B41FA5}">
                      <a16:colId xmlns:a16="http://schemas.microsoft.com/office/drawing/2014/main" val="4085992335"/>
                    </a:ext>
                  </a:extLst>
                </a:gridCol>
                <a:gridCol w="764740">
                  <a:extLst>
                    <a:ext uri="{9D8B030D-6E8A-4147-A177-3AD203B41FA5}">
                      <a16:colId xmlns:a16="http://schemas.microsoft.com/office/drawing/2014/main" val="2008550294"/>
                    </a:ext>
                  </a:extLst>
                </a:gridCol>
                <a:gridCol w="292569">
                  <a:extLst>
                    <a:ext uri="{9D8B030D-6E8A-4147-A177-3AD203B41FA5}">
                      <a16:colId xmlns:a16="http://schemas.microsoft.com/office/drawing/2014/main" val="2192563682"/>
                    </a:ext>
                  </a:extLst>
                </a:gridCol>
                <a:gridCol w="292569">
                  <a:extLst>
                    <a:ext uri="{9D8B030D-6E8A-4147-A177-3AD203B41FA5}">
                      <a16:colId xmlns:a16="http://schemas.microsoft.com/office/drawing/2014/main" val="1751531952"/>
                    </a:ext>
                  </a:extLst>
                </a:gridCol>
                <a:gridCol w="292569">
                  <a:extLst>
                    <a:ext uri="{9D8B030D-6E8A-4147-A177-3AD203B41FA5}">
                      <a16:colId xmlns:a16="http://schemas.microsoft.com/office/drawing/2014/main" val="1449555767"/>
                    </a:ext>
                  </a:extLst>
                </a:gridCol>
                <a:gridCol w="292569">
                  <a:extLst>
                    <a:ext uri="{9D8B030D-6E8A-4147-A177-3AD203B41FA5}">
                      <a16:colId xmlns:a16="http://schemas.microsoft.com/office/drawing/2014/main" val="2205106209"/>
                    </a:ext>
                  </a:extLst>
                </a:gridCol>
                <a:gridCol w="731420">
                  <a:extLst>
                    <a:ext uri="{9D8B030D-6E8A-4147-A177-3AD203B41FA5}">
                      <a16:colId xmlns:a16="http://schemas.microsoft.com/office/drawing/2014/main" val="4032631867"/>
                    </a:ext>
                  </a:extLst>
                </a:gridCol>
              </a:tblGrid>
              <a:tr h="563661">
                <a:tc>
                  <a:txBody>
                    <a:bodyPr/>
                    <a:lstStyle/>
                    <a:p>
                      <a:pPr>
                        <a:spcAft>
                          <a:spcPts val="0"/>
                        </a:spcAft>
                      </a:pPr>
                      <a:r>
                        <a:rPr lang="fr-CA" sz="1800" b="1" dirty="0">
                          <a:effectLst/>
                        </a:rPr>
                        <a:t>A2</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tabLst>
                          <a:tab pos="449580" algn="l"/>
                        </a:tabLst>
                      </a:pPr>
                      <a:r>
                        <a:rPr lang="fr-CA" sz="1600" dirty="0">
                          <a:effectLst/>
                        </a:rPr>
                        <a:t>Dans une société moderne, les femmes et les hommes devraient avoir les mêmes droits.</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744051864"/>
                  </a:ext>
                </a:extLst>
              </a:tr>
            </a:tbl>
          </a:graphicData>
        </a:graphic>
      </p:graphicFrame>
      <p:graphicFrame>
        <p:nvGraphicFramePr>
          <p:cNvPr id="5" name="Tableau 4">
            <a:extLst>
              <a:ext uri="{FF2B5EF4-FFF2-40B4-BE49-F238E27FC236}">
                <a16:creationId xmlns:a16="http://schemas.microsoft.com/office/drawing/2014/main" id="{D2F5F8C3-0EB7-C844-A517-F5325B695442}"/>
              </a:ext>
            </a:extLst>
          </p:cNvPr>
          <p:cNvGraphicFramePr>
            <a:graphicFrameLocks noGrp="1"/>
          </p:cNvGraphicFramePr>
          <p:nvPr>
            <p:extLst>
              <p:ext uri="{D42A27DB-BD31-4B8C-83A1-F6EECF244321}">
                <p14:modId xmlns:p14="http://schemas.microsoft.com/office/powerpoint/2010/main" val="213313089"/>
              </p:ext>
            </p:extLst>
          </p:nvPr>
        </p:nvGraphicFramePr>
        <p:xfrm>
          <a:off x="250915" y="1625132"/>
          <a:ext cx="8687605" cy="731520"/>
        </p:xfrm>
        <a:graphic>
          <a:graphicData uri="http://schemas.openxmlformats.org/drawingml/2006/table">
            <a:tbl>
              <a:tblPr>
                <a:tableStyleId>{5C22544A-7EE6-4342-B048-85BDC9FD1C3A}</a:tableStyleId>
              </a:tblPr>
              <a:tblGrid>
                <a:gridCol w="529921">
                  <a:extLst>
                    <a:ext uri="{9D8B030D-6E8A-4147-A177-3AD203B41FA5}">
                      <a16:colId xmlns:a16="http://schemas.microsoft.com/office/drawing/2014/main" val="2145826455"/>
                    </a:ext>
                  </a:extLst>
                </a:gridCol>
                <a:gridCol w="5486266">
                  <a:extLst>
                    <a:ext uri="{9D8B030D-6E8A-4147-A177-3AD203B41FA5}">
                      <a16:colId xmlns:a16="http://schemas.microsoft.com/office/drawing/2014/main" val="3627421915"/>
                    </a:ext>
                  </a:extLst>
                </a:gridCol>
                <a:gridCol w="766170">
                  <a:extLst>
                    <a:ext uri="{9D8B030D-6E8A-4147-A177-3AD203B41FA5}">
                      <a16:colId xmlns:a16="http://schemas.microsoft.com/office/drawing/2014/main" val="4168819877"/>
                    </a:ext>
                  </a:extLst>
                </a:gridCol>
                <a:gridCol w="293115">
                  <a:extLst>
                    <a:ext uri="{9D8B030D-6E8A-4147-A177-3AD203B41FA5}">
                      <a16:colId xmlns:a16="http://schemas.microsoft.com/office/drawing/2014/main" val="415594970"/>
                    </a:ext>
                  </a:extLst>
                </a:gridCol>
                <a:gridCol w="293115">
                  <a:extLst>
                    <a:ext uri="{9D8B030D-6E8A-4147-A177-3AD203B41FA5}">
                      <a16:colId xmlns:a16="http://schemas.microsoft.com/office/drawing/2014/main" val="2380785956"/>
                    </a:ext>
                  </a:extLst>
                </a:gridCol>
                <a:gridCol w="293115">
                  <a:extLst>
                    <a:ext uri="{9D8B030D-6E8A-4147-A177-3AD203B41FA5}">
                      <a16:colId xmlns:a16="http://schemas.microsoft.com/office/drawing/2014/main" val="1461055624"/>
                    </a:ext>
                  </a:extLst>
                </a:gridCol>
                <a:gridCol w="293115">
                  <a:extLst>
                    <a:ext uri="{9D8B030D-6E8A-4147-A177-3AD203B41FA5}">
                      <a16:colId xmlns:a16="http://schemas.microsoft.com/office/drawing/2014/main" val="4124937461"/>
                    </a:ext>
                  </a:extLst>
                </a:gridCol>
                <a:gridCol w="732788">
                  <a:extLst>
                    <a:ext uri="{9D8B030D-6E8A-4147-A177-3AD203B41FA5}">
                      <a16:colId xmlns:a16="http://schemas.microsoft.com/office/drawing/2014/main" val="3815427524"/>
                    </a:ext>
                  </a:extLst>
                </a:gridCol>
              </a:tblGrid>
              <a:tr h="676280">
                <a:tc>
                  <a:txBody>
                    <a:bodyPr/>
                    <a:lstStyle/>
                    <a:p>
                      <a:pPr>
                        <a:spcAft>
                          <a:spcPts val="0"/>
                        </a:spcAft>
                      </a:pPr>
                      <a:r>
                        <a:rPr lang="fr-CA" sz="1800" b="1" dirty="0">
                          <a:effectLst/>
                        </a:rPr>
                        <a:t>A19</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A cause de leurs gènes identiques, les vrais jumeaux ont des cerveaux identiques, et donc des comportements et des façons de penser identiques.</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461421163"/>
                  </a:ext>
                </a:extLst>
              </a:tr>
            </a:tbl>
          </a:graphicData>
        </a:graphic>
      </p:graphicFrame>
      <p:graphicFrame>
        <p:nvGraphicFramePr>
          <p:cNvPr id="6" name="Tableau 5">
            <a:extLst>
              <a:ext uri="{FF2B5EF4-FFF2-40B4-BE49-F238E27FC236}">
                <a16:creationId xmlns:a16="http://schemas.microsoft.com/office/drawing/2014/main" id="{2E527892-2859-7C45-A991-5BFCFE4FBFF0}"/>
              </a:ext>
            </a:extLst>
          </p:cNvPr>
          <p:cNvGraphicFramePr>
            <a:graphicFrameLocks noGrp="1"/>
          </p:cNvGraphicFramePr>
          <p:nvPr>
            <p:extLst>
              <p:ext uri="{D42A27DB-BD31-4B8C-83A1-F6EECF244321}">
                <p14:modId xmlns:p14="http://schemas.microsoft.com/office/powerpoint/2010/main" val="3906360599"/>
              </p:ext>
            </p:extLst>
          </p:nvPr>
        </p:nvGraphicFramePr>
        <p:xfrm>
          <a:off x="292012" y="2560078"/>
          <a:ext cx="8646509" cy="737928"/>
        </p:xfrm>
        <a:graphic>
          <a:graphicData uri="http://schemas.openxmlformats.org/drawingml/2006/table">
            <a:tbl>
              <a:tblPr>
                <a:tableStyleId>{5C22544A-7EE6-4342-B048-85BDC9FD1C3A}</a:tableStyleId>
              </a:tblPr>
              <a:tblGrid>
                <a:gridCol w="540195">
                  <a:extLst>
                    <a:ext uri="{9D8B030D-6E8A-4147-A177-3AD203B41FA5}">
                      <a16:colId xmlns:a16="http://schemas.microsoft.com/office/drawing/2014/main" val="2166535969"/>
                    </a:ext>
                  </a:extLst>
                </a:gridCol>
                <a:gridCol w="5447531">
                  <a:extLst>
                    <a:ext uri="{9D8B030D-6E8A-4147-A177-3AD203B41FA5}">
                      <a16:colId xmlns:a16="http://schemas.microsoft.com/office/drawing/2014/main" val="769835963"/>
                    </a:ext>
                  </a:extLst>
                </a:gridCol>
                <a:gridCol w="762546">
                  <a:extLst>
                    <a:ext uri="{9D8B030D-6E8A-4147-A177-3AD203B41FA5}">
                      <a16:colId xmlns:a16="http://schemas.microsoft.com/office/drawing/2014/main" val="2501839216"/>
                    </a:ext>
                  </a:extLst>
                </a:gridCol>
                <a:gridCol w="291729">
                  <a:extLst>
                    <a:ext uri="{9D8B030D-6E8A-4147-A177-3AD203B41FA5}">
                      <a16:colId xmlns:a16="http://schemas.microsoft.com/office/drawing/2014/main" val="53831175"/>
                    </a:ext>
                  </a:extLst>
                </a:gridCol>
                <a:gridCol w="291729">
                  <a:extLst>
                    <a:ext uri="{9D8B030D-6E8A-4147-A177-3AD203B41FA5}">
                      <a16:colId xmlns:a16="http://schemas.microsoft.com/office/drawing/2014/main" val="1688756247"/>
                    </a:ext>
                  </a:extLst>
                </a:gridCol>
                <a:gridCol w="291729">
                  <a:extLst>
                    <a:ext uri="{9D8B030D-6E8A-4147-A177-3AD203B41FA5}">
                      <a16:colId xmlns:a16="http://schemas.microsoft.com/office/drawing/2014/main" val="1453765256"/>
                    </a:ext>
                  </a:extLst>
                </a:gridCol>
                <a:gridCol w="291729">
                  <a:extLst>
                    <a:ext uri="{9D8B030D-6E8A-4147-A177-3AD203B41FA5}">
                      <a16:colId xmlns:a16="http://schemas.microsoft.com/office/drawing/2014/main" val="3728535872"/>
                    </a:ext>
                  </a:extLst>
                </a:gridCol>
                <a:gridCol w="729321">
                  <a:extLst>
                    <a:ext uri="{9D8B030D-6E8A-4147-A177-3AD203B41FA5}">
                      <a16:colId xmlns:a16="http://schemas.microsoft.com/office/drawing/2014/main" val="3364770145"/>
                    </a:ext>
                  </a:extLst>
                </a:gridCol>
              </a:tblGrid>
              <a:tr h="737928">
                <a:tc>
                  <a:txBody>
                    <a:bodyPr/>
                    <a:lstStyle/>
                    <a:p>
                      <a:pPr>
                        <a:spcAft>
                          <a:spcPts val="0"/>
                        </a:spcAft>
                      </a:pPr>
                      <a:r>
                        <a:rPr lang="fr-CA" sz="1800" b="1" dirty="0">
                          <a:effectLst/>
                        </a:rPr>
                        <a:t>A25</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C’est pour des raisons biologiques que les femmes ne peuvent pas occuper des postes d’aussi haute responsabilité que les hommes. </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657872018"/>
                  </a:ext>
                </a:extLst>
              </a:tr>
            </a:tbl>
          </a:graphicData>
        </a:graphic>
      </p:graphicFrame>
      <p:graphicFrame>
        <p:nvGraphicFramePr>
          <p:cNvPr id="7" name="Tableau 6">
            <a:extLst>
              <a:ext uri="{FF2B5EF4-FFF2-40B4-BE49-F238E27FC236}">
                <a16:creationId xmlns:a16="http://schemas.microsoft.com/office/drawing/2014/main" id="{8BE69A31-E7CD-1946-8D37-53C487E3003A}"/>
              </a:ext>
            </a:extLst>
          </p:cNvPr>
          <p:cNvGraphicFramePr>
            <a:graphicFrameLocks noGrp="1"/>
          </p:cNvGraphicFramePr>
          <p:nvPr>
            <p:extLst>
              <p:ext uri="{D42A27DB-BD31-4B8C-83A1-F6EECF244321}">
                <p14:modId xmlns:p14="http://schemas.microsoft.com/office/powerpoint/2010/main" val="564991417"/>
              </p:ext>
            </p:extLst>
          </p:nvPr>
        </p:nvGraphicFramePr>
        <p:xfrm>
          <a:off x="339638" y="3587486"/>
          <a:ext cx="8598883" cy="624919"/>
        </p:xfrm>
        <a:graphic>
          <a:graphicData uri="http://schemas.openxmlformats.org/drawingml/2006/table">
            <a:tbl>
              <a:tblPr>
                <a:tableStyleId>{5C22544A-7EE6-4342-B048-85BDC9FD1C3A}</a:tableStyleId>
              </a:tblPr>
              <a:tblGrid>
                <a:gridCol w="554214">
                  <a:extLst>
                    <a:ext uri="{9D8B030D-6E8A-4147-A177-3AD203B41FA5}">
                      <a16:colId xmlns:a16="http://schemas.microsoft.com/office/drawing/2014/main" val="890640800"/>
                    </a:ext>
                  </a:extLst>
                </a:gridCol>
                <a:gridCol w="5360277">
                  <a:extLst>
                    <a:ext uri="{9D8B030D-6E8A-4147-A177-3AD203B41FA5}">
                      <a16:colId xmlns:a16="http://schemas.microsoft.com/office/drawing/2014/main" val="397400641"/>
                    </a:ext>
                  </a:extLst>
                </a:gridCol>
                <a:gridCol w="769890">
                  <a:extLst>
                    <a:ext uri="{9D8B030D-6E8A-4147-A177-3AD203B41FA5}">
                      <a16:colId xmlns:a16="http://schemas.microsoft.com/office/drawing/2014/main" val="3278338860"/>
                    </a:ext>
                  </a:extLst>
                </a:gridCol>
                <a:gridCol w="294539">
                  <a:extLst>
                    <a:ext uri="{9D8B030D-6E8A-4147-A177-3AD203B41FA5}">
                      <a16:colId xmlns:a16="http://schemas.microsoft.com/office/drawing/2014/main" val="3052960997"/>
                    </a:ext>
                  </a:extLst>
                </a:gridCol>
                <a:gridCol w="294539">
                  <a:extLst>
                    <a:ext uri="{9D8B030D-6E8A-4147-A177-3AD203B41FA5}">
                      <a16:colId xmlns:a16="http://schemas.microsoft.com/office/drawing/2014/main" val="2052878256"/>
                    </a:ext>
                  </a:extLst>
                </a:gridCol>
                <a:gridCol w="294539">
                  <a:extLst>
                    <a:ext uri="{9D8B030D-6E8A-4147-A177-3AD203B41FA5}">
                      <a16:colId xmlns:a16="http://schemas.microsoft.com/office/drawing/2014/main" val="118151672"/>
                    </a:ext>
                  </a:extLst>
                </a:gridCol>
                <a:gridCol w="294539">
                  <a:extLst>
                    <a:ext uri="{9D8B030D-6E8A-4147-A177-3AD203B41FA5}">
                      <a16:colId xmlns:a16="http://schemas.microsoft.com/office/drawing/2014/main" val="4285348377"/>
                    </a:ext>
                  </a:extLst>
                </a:gridCol>
                <a:gridCol w="736346">
                  <a:extLst>
                    <a:ext uri="{9D8B030D-6E8A-4147-A177-3AD203B41FA5}">
                      <a16:colId xmlns:a16="http://schemas.microsoft.com/office/drawing/2014/main" val="2338707022"/>
                    </a:ext>
                  </a:extLst>
                </a:gridCol>
              </a:tblGrid>
              <a:tr h="624919">
                <a:tc>
                  <a:txBody>
                    <a:bodyPr/>
                    <a:lstStyle/>
                    <a:p>
                      <a:pPr>
                        <a:spcAft>
                          <a:spcPts val="0"/>
                        </a:spcAft>
                      </a:pPr>
                      <a:r>
                        <a:rPr lang="fr-CA" sz="1800" b="1" dirty="0">
                          <a:effectLst/>
                        </a:rPr>
                        <a:t>A30</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C’est important qu’il y ait autant de femmes que d’hommes au Parlement. </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504559419"/>
                  </a:ext>
                </a:extLst>
              </a:tr>
            </a:tbl>
          </a:graphicData>
        </a:graphic>
      </p:graphicFrame>
      <p:graphicFrame>
        <p:nvGraphicFramePr>
          <p:cNvPr id="9" name="Tableau 8">
            <a:extLst>
              <a:ext uri="{FF2B5EF4-FFF2-40B4-BE49-F238E27FC236}">
                <a16:creationId xmlns:a16="http://schemas.microsoft.com/office/drawing/2014/main" id="{6E675469-CC36-4B4D-A299-4E7444CFB494}"/>
              </a:ext>
            </a:extLst>
          </p:cNvPr>
          <p:cNvGraphicFramePr>
            <a:graphicFrameLocks noGrp="1"/>
          </p:cNvGraphicFramePr>
          <p:nvPr>
            <p:extLst>
              <p:ext uri="{D42A27DB-BD31-4B8C-83A1-F6EECF244321}">
                <p14:modId xmlns:p14="http://schemas.microsoft.com/office/powerpoint/2010/main" val="3276600555"/>
              </p:ext>
            </p:extLst>
          </p:nvPr>
        </p:nvGraphicFramePr>
        <p:xfrm>
          <a:off x="349912" y="4460791"/>
          <a:ext cx="8588609" cy="731520"/>
        </p:xfrm>
        <a:graphic>
          <a:graphicData uri="http://schemas.openxmlformats.org/drawingml/2006/table">
            <a:tbl>
              <a:tblPr>
                <a:tableStyleId>{5C22544A-7EE6-4342-B048-85BDC9FD1C3A}</a:tableStyleId>
              </a:tblPr>
              <a:tblGrid>
                <a:gridCol w="502843">
                  <a:extLst>
                    <a:ext uri="{9D8B030D-6E8A-4147-A177-3AD203B41FA5}">
                      <a16:colId xmlns:a16="http://schemas.microsoft.com/office/drawing/2014/main" val="2865512300"/>
                    </a:ext>
                  </a:extLst>
                </a:gridCol>
                <a:gridCol w="5404582">
                  <a:extLst>
                    <a:ext uri="{9D8B030D-6E8A-4147-A177-3AD203B41FA5}">
                      <a16:colId xmlns:a16="http://schemas.microsoft.com/office/drawing/2014/main" val="227922823"/>
                    </a:ext>
                  </a:extLst>
                </a:gridCol>
                <a:gridCol w="768970">
                  <a:extLst>
                    <a:ext uri="{9D8B030D-6E8A-4147-A177-3AD203B41FA5}">
                      <a16:colId xmlns:a16="http://schemas.microsoft.com/office/drawing/2014/main" val="1142048100"/>
                    </a:ext>
                  </a:extLst>
                </a:gridCol>
                <a:gridCol w="294187">
                  <a:extLst>
                    <a:ext uri="{9D8B030D-6E8A-4147-A177-3AD203B41FA5}">
                      <a16:colId xmlns:a16="http://schemas.microsoft.com/office/drawing/2014/main" val="1322187015"/>
                    </a:ext>
                  </a:extLst>
                </a:gridCol>
                <a:gridCol w="294187">
                  <a:extLst>
                    <a:ext uri="{9D8B030D-6E8A-4147-A177-3AD203B41FA5}">
                      <a16:colId xmlns:a16="http://schemas.microsoft.com/office/drawing/2014/main" val="2532066967"/>
                    </a:ext>
                  </a:extLst>
                </a:gridCol>
                <a:gridCol w="294187">
                  <a:extLst>
                    <a:ext uri="{9D8B030D-6E8A-4147-A177-3AD203B41FA5}">
                      <a16:colId xmlns:a16="http://schemas.microsoft.com/office/drawing/2014/main" val="1729727836"/>
                    </a:ext>
                  </a:extLst>
                </a:gridCol>
                <a:gridCol w="294187">
                  <a:extLst>
                    <a:ext uri="{9D8B030D-6E8A-4147-A177-3AD203B41FA5}">
                      <a16:colId xmlns:a16="http://schemas.microsoft.com/office/drawing/2014/main" val="4216637128"/>
                    </a:ext>
                  </a:extLst>
                </a:gridCol>
                <a:gridCol w="735466">
                  <a:extLst>
                    <a:ext uri="{9D8B030D-6E8A-4147-A177-3AD203B41FA5}">
                      <a16:colId xmlns:a16="http://schemas.microsoft.com/office/drawing/2014/main" val="1399905898"/>
                    </a:ext>
                  </a:extLst>
                </a:gridCol>
              </a:tblGrid>
              <a:tr h="583821">
                <a:tc>
                  <a:txBody>
                    <a:bodyPr/>
                    <a:lstStyle/>
                    <a:p>
                      <a:pPr>
                        <a:spcAft>
                          <a:spcPts val="0"/>
                        </a:spcAft>
                      </a:pPr>
                      <a:r>
                        <a:rPr lang="fr-CA" sz="1800" b="1" dirty="0">
                          <a:effectLst/>
                        </a:rPr>
                        <a:t>A36</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Les hommes seraient plus capables de raisonnement logique que les femmes parce que leurs cerveaux ne présenteraient pas la même symétrie bilatérale.</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222793382"/>
                  </a:ext>
                </a:extLst>
              </a:tr>
            </a:tbl>
          </a:graphicData>
        </a:graphic>
      </p:graphicFrame>
      <p:graphicFrame>
        <p:nvGraphicFramePr>
          <p:cNvPr id="10" name="Tableau 9">
            <a:extLst>
              <a:ext uri="{FF2B5EF4-FFF2-40B4-BE49-F238E27FC236}">
                <a16:creationId xmlns:a16="http://schemas.microsoft.com/office/drawing/2014/main" id="{089B7C67-2C86-ED4A-8706-AF0DBCBBDCD4}"/>
              </a:ext>
            </a:extLst>
          </p:cNvPr>
          <p:cNvGraphicFramePr>
            <a:graphicFrameLocks noGrp="1"/>
          </p:cNvGraphicFramePr>
          <p:nvPr>
            <p:extLst>
              <p:ext uri="{D42A27DB-BD31-4B8C-83A1-F6EECF244321}">
                <p14:modId xmlns:p14="http://schemas.microsoft.com/office/powerpoint/2010/main" val="3761823449"/>
              </p:ext>
            </p:extLst>
          </p:nvPr>
        </p:nvGraphicFramePr>
        <p:xfrm>
          <a:off x="339638" y="5457387"/>
          <a:ext cx="8598884" cy="487680"/>
        </p:xfrm>
        <a:graphic>
          <a:graphicData uri="http://schemas.openxmlformats.org/drawingml/2006/table">
            <a:tbl>
              <a:tblPr>
                <a:tableStyleId>{5C22544A-7EE6-4342-B048-85BDC9FD1C3A}</a:tableStyleId>
              </a:tblPr>
              <a:tblGrid>
                <a:gridCol w="687270">
                  <a:extLst>
                    <a:ext uri="{9D8B030D-6E8A-4147-A177-3AD203B41FA5}">
                      <a16:colId xmlns:a16="http://schemas.microsoft.com/office/drawing/2014/main" val="822423213"/>
                    </a:ext>
                  </a:extLst>
                </a:gridCol>
                <a:gridCol w="5227222">
                  <a:extLst>
                    <a:ext uri="{9D8B030D-6E8A-4147-A177-3AD203B41FA5}">
                      <a16:colId xmlns:a16="http://schemas.microsoft.com/office/drawing/2014/main" val="573568573"/>
                    </a:ext>
                  </a:extLst>
                </a:gridCol>
                <a:gridCol w="769890">
                  <a:extLst>
                    <a:ext uri="{9D8B030D-6E8A-4147-A177-3AD203B41FA5}">
                      <a16:colId xmlns:a16="http://schemas.microsoft.com/office/drawing/2014/main" val="3793832027"/>
                    </a:ext>
                  </a:extLst>
                </a:gridCol>
                <a:gridCol w="294539">
                  <a:extLst>
                    <a:ext uri="{9D8B030D-6E8A-4147-A177-3AD203B41FA5}">
                      <a16:colId xmlns:a16="http://schemas.microsoft.com/office/drawing/2014/main" val="1039632195"/>
                    </a:ext>
                  </a:extLst>
                </a:gridCol>
                <a:gridCol w="294539">
                  <a:extLst>
                    <a:ext uri="{9D8B030D-6E8A-4147-A177-3AD203B41FA5}">
                      <a16:colId xmlns:a16="http://schemas.microsoft.com/office/drawing/2014/main" val="1615646513"/>
                    </a:ext>
                  </a:extLst>
                </a:gridCol>
                <a:gridCol w="294539">
                  <a:extLst>
                    <a:ext uri="{9D8B030D-6E8A-4147-A177-3AD203B41FA5}">
                      <a16:colId xmlns:a16="http://schemas.microsoft.com/office/drawing/2014/main" val="149740930"/>
                    </a:ext>
                  </a:extLst>
                </a:gridCol>
                <a:gridCol w="294539">
                  <a:extLst>
                    <a:ext uri="{9D8B030D-6E8A-4147-A177-3AD203B41FA5}">
                      <a16:colId xmlns:a16="http://schemas.microsoft.com/office/drawing/2014/main" val="2297625559"/>
                    </a:ext>
                  </a:extLst>
                </a:gridCol>
                <a:gridCol w="736346">
                  <a:extLst>
                    <a:ext uri="{9D8B030D-6E8A-4147-A177-3AD203B41FA5}">
                      <a16:colId xmlns:a16="http://schemas.microsoft.com/office/drawing/2014/main" val="1307288874"/>
                    </a:ext>
                  </a:extLst>
                </a:gridCol>
              </a:tblGrid>
              <a:tr h="0">
                <a:tc>
                  <a:txBody>
                    <a:bodyPr/>
                    <a:lstStyle/>
                    <a:p>
                      <a:pPr>
                        <a:spcAft>
                          <a:spcPts val="0"/>
                        </a:spcAft>
                      </a:pPr>
                      <a:r>
                        <a:rPr lang="fr-CA" sz="1800" b="1" dirty="0">
                          <a:effectLst/>
                        </a:rPr>
                        <a:t>A38</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C’est pour des raisons biologiques que les femmes ont plus souvent la charge des tâches domestiques que les hommes</a:t>
                      </a:r>
                      <a:r>
                        <a:rPr lang="fr-CA" sz="100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267788826"/>
                  </a:ext>
                </a:extLst>
              </a:tr>
            </a:tbl>
          </a:graphicData>
        </a:graphic>
      </p:graphicFrame>
      <p:graphicFrame>
        <p:nvGraphicFramePr>
          <p:cNvPr id="11" name="Tableau 10">
            <a:extLst>
              <a:ext uri="{FF2B5EF4-FFF2-40B4-BE49-F238E27FC236}">
                <a16:creationId xmlns:a16="http://schemas.microsoft.com/office/drawing/2014/main" id="{F8D424F3-8B03-DD43-9D41-63D598E5321D}"/>
              </a:ext>
            </a:extLst>
          </p:cNvPr>
          <p:cNvGraphicFramePr>
            <a:graphicFrameLocks noGrp="1"/>
          </p:cNvGraphicFramePr>
          <p:nvPr>
            <p:extLst>
              <p:ext uri="{D42A27DB-BD31-4B8C-83A1-F6EECF244321}">
                <p14:modId xmlns:p14="http://schemas.microsoft.com/office/powerpoint/2010/main" val="2752617676"/>
              </p:ext>
            </p:extLst>
          </p:nvPr>
        </p:nvGraphicFramePr>
        <p:xfrm>
          <a:off x="360186" y="6104657"/>
          <a:ext cx="8578334" cy="487680"/>
        </p:xfrm>
        <a:graphic>
          <a:graphicData uri="http://schemas.openxmlformats.org/drawingml/2006/table">
            <a:tbl>
              <a:tblPr>
                <a:tableStyleId>{5C22544A-7EE6-4342-B048-85BDC9FD1C3A}</a:tableStyleId>
              </a:tblPr>
              <a:tblGrid>
                <a:gridCol w="672428">
                  <a:extLst>
                    <a:ext uri="{9D8B030D-6E8A-4147-A177-3AD203B41FA5}">
                      <a16:colId xmlns:a16="http://schemas.microsoft.com/office/drawing/2014/main" val="435657017"/>
                    </a:ext>
                  </a:extLst>
                </a:gridCol>
                <a:gridCol w="5227930">
                  <a:extLst>
                    <a:ext uri="{9D8B030D-6E8A-4147-A177-3AD203B41FA5}">
                      <a16:colId xmlns:a16="http://schemas.microsoft.com/office/drawing/2014/main" val="545353418"/>
                    </a:ext>
                  </a:extLst>
                </a:gridCol>
                <a:gridCol w="768050">
                  <a:extLst>
                    <a:ext uri="{9D8B030D-6E8A-4147-A177-3AD203B41FA5}">
                      <a16:colId xmlns:a16="http://schemas.microsoft.com/office/drawing/2014/main" val="3174132349"/>
                    </a:ext>
                  </a:extLst>
                </a:gridCol>
                <a:gridCol w="293835">
                  <a:extLst>
                    <a:ext uri="{9D8B030D-6E8A-4147-A177-3AD203B41FA5}">
                      <a16:colId xmlns:a16="http://schemas.microsoft.com/office/drawing/2014/main" val="1107911351"/>
                    </a:ext>
                  </a:extLst>
                </a:gridCol>
                <a:gridCol w="293835">
                  <a:extLst>
                    <a:ext uri="{9D8B030D-6E8A-4147-A177-3AD203B41FA5}">
                      <a16:colId xmlns:a16="http://schemas.microsoft.com/office/drawing/2014/main" val="142487264"/>
                    </a:ext>
                  </a:extLst>
                </a:gridCol>
                <a:gridCol w="293835">
                  <a:extLst>
                    <a:ext uri="{9D8B030D-6E8A-4147-A177-3AD203B41FA5}">
                      <a16:colId xmlns:a16="http://schemas.microsoft.com/office/drawing/2014/main" val="45327830"/>
                    </a:ext>
                  </a:extLst>
                </a:gridCol>
                <a:gridCol w="293835">
                  <a:extLst>
                    <a:ext uri="{9D8B030D-6E8A-4147-A177-3AD203B41FA5}">
                      <a16:colId xmlns:a16="http://schemas.microsoft.com/office/drawing/2014/main" val="163811236"/>
                    </a:ext>
                  </a:extLst>
                </a:gridCol>
                <a:gridCol w="734586">
                  <a:extLst>
                    <a:ext uri="{9D8B030D-6E8A-4147-A177-3AD203B41FA5}">
                      <a16:colId xmlns:a16="http://schemas.microsoft.com/office/drawing/2014/main" val="1427104457"/>
                    </a:ext>
                  </a:extLst>
                </a:gridCol>
              </a:tblGrid>
              <a:tr h="0">
                <a:tc>
                  <a:txBody>
                    <a:bodyPr/>
                    <a:lstStyle/>
                    <a:p>
                      <a:pPr>
                        <a:spcAft>
                          <a:spcPts val="0"/>
                        </a:spcAft>
                      </a:pPr>
                      <a:r>
                        <a:rPr lang="fr-CA" sz="1800" b="1" dirty="0">
                          <a:effectLst/>
                        </a:rPr>
                        <a:t>A46</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Biologiquement un homme ne peut pas être aussi sensible et émotif qu’une femme.</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3329638949"/>
                  </a:ext>
                </a:extLst>
              </a:tr>
            </a:tbl>
          </a:graphicData>
        </a:graphic>
      </p:graphicFrame>
    </p:spTree>
    <p:extLst>
      <p:ext uri="{BB962C8B-B14F-4D97-AF65-F5344CB8AC3E}">
        <p14:creationId xmlns:p14="http://schemas.microsoft.com/office/powerpoint/2010/main" val="3676785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0A6344-C049-A245-A855-BA834B586006}"/>
              </a:ext>
            </a:extLst>
          </p:cNvPr>
          <p:cNvSpPr>
            <a:spLocks noGrp="1"/>
          </p:cNvSpPr>
          <p:nvPr>
            <p:ph type="title"/>
          </p:nvPr>
        </p:nvSpPr>
        <p:spPr>
          <a:xfrm>
            <a:off x="457200" y="-239067"/>
            <a:ext cx="8229600" cy="1143000"/>
          </a:xfrm>
        </p:spPr>
        <p:txBody>
          <a:bodyPr>
            <a:normAutofit/>
          </a:bodyPr>
          <a:lstStyle/>
          <a:p>
            <a:r>
              <a:rPr lang="fr-FR" sz="2400" b="1" dirty="0">
                <a:solidFill>
                  <a:srgbClr val="FF0000"/>
                </a:solidFill>
              </a:rPr>
              <a:t>Questions extraites du questionnaire BIOHEAD-Citizen</a:t>
            </a:r>
          </a:p>
        </p:txBody>
      </p:sp>
      <p:graphicFrame>
        <p:nvGraphicFramePr>
          <p:cNvPr id="12" name="Tableau 11">
            <a:extLst>
              <a:ext uri="{FF2B5EF4-FFF2-40B4-BE49-F238E27FC236}">
                <a16:creationId xmlns:a16="http://schemas.microsoft.com/office/drawing/2014/main" id="{BF29F61F-955A-EE42-8CCB-CA9B1AA6AC4F}"/>
              </a:ext>
            </a:extLst>
          </p:cNvPr>
          <p:cNvGraphicFramePr>
            <a:graphicFrameLocks noGrp="1"/>
          </p:cNvGraphicFramePr>
          <p:nvPr>
            <p:extLst>
              <p:ext uri="{D42A27DB-BD31-4B8C-83A1-F6EECF244321}">
                <p14:modId xmlns:p14="http://schemas.microsoft.com/office/powerpoint/2010/main" val="3770974637"/>
              </p:ext>
            </p:extLst>
          </p:nvPr>
        </p:nvGraphicFramePr>
        <p:xfrm>
          <a:off x="319088" y="792919"/>
          <a:ext cx="8547510" cy="487680"/>
        </p:xfrm>
        <a:graphic>
          <a:graphicData uri="http://schemas.openxmlformats.org/drawingml/2006/table">
            <a:tbl>
              <a:tblPr>
                <a:tableStyleId>{5C22544A-7EE6-4342-B048-85BDC9FD1C3A}</a:tableStyleId>
              </a:tblPr>
              <a:tblGrid>
                <a:gridCol w="604252">
                  <a:extLst>
                    <a:ext uri="{9D8B030D-6E8A-4147-A177-3AD203B41FA5}">
                      <a16:colId xmlns:a16="http://schemas.microsoft.com/office/drawing/2014/main" val="2107007309"/>
                    </a:ext>
                  </a:extLst>
                </a:gridCol>
                <a:gridCol w="5274905">
                  <a:extLst>
                    <a:ext uri="{9D8B030D-6E8A-4147-A177-3AD203B41FA5}">
                      <a16:colId xmlns:a16="http://schemas.microsoft.com/office/drawing/2014/main" val="1214409754"/>
                    </a:ext>
                  </a:extLst>
                </a:gridCol>
                <a:gridCol w="765290">
                  <a:extLst>
                    <a:ext uri="{9D8B030D-6E8A-4147-A177-3AD203B41FA5}">
                      <a16:colId xmlns:a16="http://schemas.microsoft.com/office/drawing/2014/main" val="3620111199"/>
                    </a:ext>
                  </a:extLst>
                </a:gridCol>
                <a:gridCol w="292779">
                  <a:extLst>
                    <a:ext uri="{9D8B030D-6E8A-4147-A177-3AD203B41FA5}">
                      <a16:colId xmlns:a16="http://schemas.microsoft.com/office/drawing/2014/main" val="3079746697"/>
                    </a:ext>
                  </a:extLst>
                </a:gridCol>
                <a:gridCol w="292779">
                  <a:extLst>
                    <a:ext uri="{9D8B030D-6E8A-4147-A177-3AD203B41FA5}">
                      <a16:colId xmlns:a16="http://schemas.microsoft.com/office/drawing/2014/main" val="186418510"/>
                    </a:ext>
                  </a:extLst>
                </a:gridCol>
                <a:gridCol w="292779">
                  <a:extLst>
                    <a:ext uri="{9D8B030D-6E8A-4147-A177-3AD203B41FA5}">
                      <a16:colId xmlns:a16="http://schemas.microsoft.com/office/drawing/2014/main" val="3689696320"/>
                    </a:ext>
                  </a:extLst>
                </a:gridCol>
                <a:gridCol w="292779">
                  <a:extLst>
                    <a:ext uri="{9D8B030D-6E8A-4147-A177-3AD203B41FA5}">
                      <a16:colId xmlns:a16="http://schemas.microsoft.com/office/drawing/2014/main" val="2970386121"/>
                    </a:ext>
                  </a:extLst>
                </a:gridCol>
                <a:gridCol w="731947">
                  <a:extLst>
                    <a:ext uri="{9D8B030D-6E8A-4147-A177-3AD203B41FA5}">
                      <a16:colId xmlns:a16="http://schemas.microsoft.com/office/drawing/2014/main" val="886788937"/>
                    </a:ext>
                  </a:extLst>
                </a:gridCol>
              </a:tblGrid>
              <a:tr h="0">
                <a:tc>
                  <a:txBody>
                    <a:bodyPr/>
                    <a:lstStyle/>
                    <a:p>
                      <a:pPr>
                        <a:spcAft>
                          <a:spcPts val="0"/>
                        </a:spcAft>
                      </a:pPr>
                      <a:r>
                        <a:rPr lang="fr-CA" sz="1800" b="1" dirty="0">
                          <a:effectLst/>
                        </a:rPr>
                        <a:t>A33</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L'émergence de l'espèce humaine (</a:t>
                      </a:r>
                      <a:r>
                        <a:rPr lang="fr-CA" sz="1600" i="1" dirty="0">
                          <a:effectLst/>
                        </a:rPr>
                        <a:t>Homo sapiens</a:t>
                      </a:r>
                      <a:r>
                        <a:rPr lang="fr-CA" sz="1600" dirty="0">
                          <a:effectLst/>
                        </a:rPr>
                        <a:t>) était aussi improbable que l'émergence de toute autre espèce.</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615475229"/>
                  </a:ext>
                </a:extLst>
              </a:tr>
            </a:tbl>
          </a:graphicData>
        </a:graphic>
      </p:graphicFrame>
      <p:graphicFrame>
        <p:nvGraphicFramePr>
          <p:cNvPr id="13" name="Tableau 12">
            <a:extLst>
              <a:ext uri="{FF2B5EF4-FFF2-40B4-BE49-F238E27FC236}">
                <a16:creationId xmlns:a16="http://schemas.microsoft.com/office/drawing/2014/main" id="{7465814D-704A-434C-9309-2B0F7BCF031A}"/>
              </a:ext>
            </a:extLst>
          </p:cNvPr>
          <p:cNvGraphicFramePr>
            <a:graphicFrameLocks noGrp="1"/>
          </p:cNvGraphicFramePr>
          <p:nvPr>
            <p:extLst>
              <p:ext uri="{D42A27DB-BD31-4B8C-83A1-F6EECF244321}">
                <p14:modId xmlns:p14="http://schemas.microsoft.com/office/powerpoint/2010/main" val="3136652187"/>
              </p:ext>
            </p:extLst>
          </p:nvPr>
        </p:nvGraphicFramePr>
        <p:xfrm>
          <a:off x="329364" y="1460741"/>
          <a:ext cx="8537233" cy="426720"/>
        </p:xfrm>
        <a:graphic>
          <a:graphicData uri="http://schemas.openxmlformats.org/drawingml/2006/table">
            <a:tbl>
              <a:tblPr>
                <a:tableStyleId>{5C22544A-7EE6-4342-B048-85BDC9FD1C3A}</a:tableStyleId>
              </a:tblPr>
              <a:tblGrid>
                <a:gridCol w="669205">
                  <a:extLst>
                    <a:ext uri="{9D8B030D-6E8A-4147-A177-3AD203B41FA5}">
                      <a16:colId xmlns:a16="http://schemas.microsoft.com/office/drawing/2014/main" val="1135213943"/>
                    </a:ext>
                  </a:extLst>
                </a:gridCol>
                <a:gridCol w="5202883">
                  <a:extLst>
                    <a:ext uri="{9D8B030D-6E8A-4147-A177-3AD203B41FA5}">
                      <a16:colId xmlns:a16="http://schemas.microsoft.com/office/drawing/2014/main" val="1186470156"/>
                    </a:ext>
                  </a:extLst>
                </a:gridCol>
                <a:gridCol w="764370">
                  <a:extLst>
                    <a:ext uri="{9D8B030D-6E8A-4147-A177-3AD203B41FA5}">
                      <a16:colId xmlns:a16="http://schemas.microsoft.com/office/drawing/2014/main" val="2542227434"/>
                    </a:ext>
                  </a:extLst>
                </a:gridCol>
                <a:gridCol w="292427">
                  <a:extLst>
                    <a:ext uri="{9D8B030D-6E8A-4147-A177-3AD203B41FA5}">
                      <a16:colId xmlns:a16="http://schemas.microsoft.com/office/drawing/2014/main" val="1629663175"/>
                    </a:ext>
                  </a:extLst>
                </a:gridCol>
                <a:gridCol w="292427">
                  <a:extLst>
                    <a:ext uri="{9D8B030D-6E8A-4147-A177-3AD203B41FA5}">
                      <a16:colId xmlns:a16="http://schemas.microsoft.com/office/drawing/2014/main" val="772515435"/>
                    </a:ext>
                  </a:extLst>
                </a:gridCol>
                <a:gridCol w="292427">
                  <a:extLst>
                    <a:ext uri="{9D8B030D-6E8A-4147-A177-3AD203B41FA5}">
                      <a16:colId xmlns:a16="http://schemas.microsoft.com/office/drawing/2014/main" val="1092475989"/>
                    </a:ext>
                  </a:extLst>
                </a:gridCol>
                <a:gridCol w="292427">
                  <a:extLst>
                    <a:ext uri="{9D8B030D-6E8A-4147-A177-3AD203B41FA5}">
                      <a16:colId xmlns:a16="http://schemas.microsoft.com/office/drawing/2014/main" val="1579142548"/>
                    </a:ext>
                  </a:extLst>
                </a:gridCol>
                <a:gridCol w="731067">
                  <a:extLst>
                    <a:ext uri="{9D8B030D-6E8A-4147-A177-3AD203B41FA5}">
                      <a16:colId xmlns:a16="http://schemas.microsoft.com/office/drawing/2014/main" val="421907971"/>
                    </a:ext>
                  </a:extLst>
                </a:gridCol>
              </a:tblGrid>
              <a:tr h="0">
                <a:tc>
                  <a:txBody>
                    <a:bodyPr/>
                    <a:lstStyle/>
                    <a:p>
                      <a:pPr>
                        <a:spcAft>
                          <a:spcPts val="0"/>
                        </a:spcAft>
                      </a:pPr>
                      <a:r>
                        <a:rPr lang="fr-CA" sz="1800" b="1" dirty="0">
                          <a:effectLst/>
                        </a:rPr>
                        <a:t>A37</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Religion et politique devraient être séparées.</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47275374"/>
                  </a:ext>
                </a:extLst>
              </a:tr>
            </a:tbl>
          </a:graphicData>
        </a:graphic>
      </p:graphicFrame>
      <p:graphicFrame>
        <p:nvGraphicFramePr>
          <p:cNvPr id="14" name="Tableau 13">
            <a:extLst>
              <a:ext uri="{FF2B5EF4-FFF2-40B4-BE49-F238E27FC236}">
                <a16:creationId xmlns:a16="http://schemas.microsoft.com/office/drawing/2014/main" id="{FEB4F832-0F31-C141-83C1-B0E4D910C00A}"/>
              </a:ext>
            </a:extLst>
          </p:cNvPr>
          <p:cNvGraphicFramePr>
            <a:graphicFrameLocks noGrp="1"/>
          </p:cNvGraphicFramePr>
          <p:nvPr>
            <p:extLst>
              <p:ext uri="{D42A27DB-BD31-4B8C-83A1-F6EECF244321}">
                <p14:modId xmlns:p14="http://schemas.microsoft.com/office/powerpoint/2010/main" val="1410826771"/>
              </p:ext>
            </p:extLst>
          </p:nvPr>
        </p:nvGraphicFramePr>
        <p:xfrm>
          <a:off x="349909" y="2087467"/>
          <a:ext cx="8516687" cy="487680"/>
        </p:xfrm>
        <a:graphic>
          <a:graphicData uri="http://schemas.openxmlformats.org/drawingml/2006/table">
            <a:tbl>
              <a:tblPr>
                <a:tableStyleId>{5C22544A-7EE6-4342-B048-85BDC9FD1C3A}</a:tableStyleId>
              </a:tblPr>
              <a:tblGrid>
                <a:gridCol w="759334">
                  <a:extLst>
                    <a:ext uri="{9D8B030D-6E8A-4147-A177-3AD203B41FA5}">
                      <a16:colId xmlns:a16="http://schemas.microsoft.com/office/drawing/2014/main" val="4177421323"/>
                    </a:ext>
                  </a:extLst>
                </a:gridCol>
                <a:gridCol w="5098623">
                  <a:extLst>
                    <a:ext uri="{9D8B030D-6E8A-4147-A177-3AD203B41FA5}">
                      <a16:colId xmlns:a16="http://schemas.microsoft.com/office/drawing/2014/main" val="2122796428"/>
                    </a:ext>
                  </a:extLst>
                </a:gridCol>
                <a:gridCol w="762531">
                  <a:extLst>
                    <a:ext uri="{9D8B030D-6E8A-4147-A177-3AD203B41FA5}">
                      <a16:colId xmlns:a16="http://schemas.microsoft.com/office/drawing/2014/main" val="3895572444"/>
                    </a:ext>
                  </a:extLst>
                </a:gridCol>
                <a:gridCol w="291723">
                  <a:extLst>
                    <a:ext uri="{9D8B030D-6E8A-4147-A177-3AD203B41FA5}">
                      <a16:colId xmlns:a16="http://schemas.microsoft.com/office/drawing/2014/main" val="4112516361"/>
                    </a:ext>
                  </a:extLst>
                </a:gridCol>
                <a:gridCol w="291723">
                  <a:extLst>
                    <a:ext uri="{9D8B030D-6E8A-4147-A177-3AD203B41FA5}">
                      <a16:colId xmlns:a16="http://schemas.microsoft.com/office/drawing/2014/main" val="1458600253"/>
                    </a:ext>
                  </a:extLst>
                </a:gridCol>
                <a:gridCol w="291723">
                  <a:extLst>
                    <a:ext uri="{9D8B030D-6E8A-4147-A177-3AD203B41FA5}">
                      <a16:colId xmlns:a16="http://schemas.microsoft.com/office/drawing/2014/main" val="1693229248"/>
                    </a:ext>
                  </a:extLst>
                </a:gridCol>
                <a:gridCol w="291723">
                  <a:extLst>
                    <a:ext uri="{9D8B030D-6E8A-4147-A177-3AD203B41FA5}">
                      <a16:colId xmlns:a16="http://schemas.microsoft.com/office/drawing/2014/main" val="2843436152"/>
                    </a:ext>
                  </a:extLst>
                </a:gridCol>
                <a:gridCol w="729307">
                  <a:extLst>
                    <a:ext uri="{9D8B030D-6E8A-4147-A177-3AD203B41FA5}">
                      <a16:colId xmlns:a16="http://schemas.microsoft.com/office/drawing/2014/main" val="4267390949"/>
                    </a:ext>
                  </a:extLst>
                </a:gridCol>
              </a:tblGrid>
              <a:tr h="0">
                <a:tc>
                  <a:txBody>
                    <a:bodyPr/>
                    <a:lstStyle/>
                    <a:p>
                      <a:pPr>
                        <a:spcAft>
                          <a:spcPts val="0"/>
                        </a:spcAft>
                      </a:pPr>
                      <a:r>
                        <a:rPr lang="fr-CA" sz="1800" b="1" dirty="0">
                          <a:effectLst/>
                        </a:rPr>
                        <a:t>A44</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L'émergence de l'espèce humaine (Homo sapiens) était la finalité de l'évolution des espèces vivantes.</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3160355440"/>
                  </a:ext>
                </a:extLst>
              </a:tr>
            </a:tbl>
          </a:graphicData>
        </a:graphic>
      </p:graphicFrame>
      <p:graphicFrame>
        <p:nvGraphicFramePr>
          <p:cNvPr id="15" name="Tableau 14">
            <a:extLst>
              <a:ext uri="{FF2B5EF4-FFF2-40B4-BE49-F238E27FC236}">
                <a16:creationId xmlns:a16="http://schemas.microsoft.com/office/drawing/2014/main" id="{B93D2F1A-9272-014D-B115-FD4ED1B847D2}"/>
              </a:ext>
            </a:extLst>
          </p:cNvPr>
          <p:cNvGraphicFramePr>
            <a:graphicFrameLocks noGrp="1"/>
          </p:cNvGraphicFramePr>
          <p:nvPr>
            <p:extLst>
              <p:ext uri="{D42A27DB-BD31-4B8C-83A1-F6EECF244321}">
                <p14:modId xmlns:p14="http://schemas.microsoft.com/office/powerpoint/2010/main" val="1323061151"/>
              </p:ext>
            </p:extLst>
          </p:nvPr>
        </p:nvGraphicFramePr>
        <p:xfrm>
          <a:off x="349910" y="2775836"/>
          <a:ext cx="8516686" cy="426720"/>
        </p:xfrm>
        <a:graphic>
          <a:graphicData uri="http://schemas.openxmlformats.org/drawingml/2006/table">
            <a:tbl>
              <a:tblPr>
                <a:tableStyleId>{5C22544A-7EE6-4342-B048-85BDC9FD1C3A}</a:tableStyleId>
              </a:tblPr>
              <a:tblGrid>
                <a:gridCol w="733122">
                  <a:extLst>
                    <a:ext uri="{9D8B030D-6E8A-4147-A177-3AD203B41FA5}">
                      <a16:colId xmlns:a16="http://schemas.microsoft.com/office/drawing/2014/main" val="3186434956"/>
                    </a:ext>
                  </a:extLst>
                </a:gridCol>
                <a:gridCol w="5124834">
                  <a:extLst>
                    <a:ext uri="{9D8B030D-6E8A-4147-A177-3AD203B41FA5}">
                      <a16:colId xmlns:a16="http://schemas.microsoft.com/office/drawing/2014/main" val="1516192336"/>
                    </a:ext>
                  </a:extLst>
                </a:gridCol>
                <a:gridCol w="762531">
                  <a:extLst>
                    <a:ext uri="{9D8B030D-6E8A-4147-A177-3AD203B41FA5}">
                      <a16:colId xmlns:a16="http://schemas.microsoft.com/office/drawing/2014/main" val="866571111"/>
                    </a:ext>
                  </a:extLst>
                </a:gridCol>
                <a:gridCol w="291723">
                  <a:extLst>
                    <a:ext uri="{9D8B030D-6E8A-4147-A177-3AD203B41FA5}">
                      <a16:colId xmlns:a16="http://schemas.microsoft.com/office/drawing/2014/main" val="3111584346"/>
                    </a:ext>
                  </a:extLst>
                </a:gridCol>
                <a:gridCol w="291723">
                  <a:extLst>
                    <a:ext uri="{9D8B030D-6E8A-4147-A177-3AD203B41FA5}">
                      <a16:colId xmlns:a16="http://schemas.microsoft.com/office/drawing/2014/main" val="3139330451"/>
                    </a:ext>
                  </a:extLst>
                </a:gridCol>
                <a:gridCol w="291723">
                  <a:extLst>
                    <a:ext uri="{9D8B030D-6E8A-4147-A177-3AD203B41FA5}">
                      <a16:colId xmlns:a16="http://schemas.microsoft.com/office/drawing/2014/main" val="4258135546"/>
                    </a:ext>
                  </a:extLst>
                </a:gridCol>
                <a:gridCol w="291723">
                  <a:extLst>
                    <a:ext uri="{9D8B030D-6E8A-4147-A177-3AD203B41FA5}">
                      <a16:colId xmlns:a16="http://schemas.microsoft.com/office/drawing/2014/main" val="2049392959"/>
                    </a:ext>
                  </a:extLst>
                </a:gridCol>
                <a:gridCol w="729307">
                  <a:extLst>
                    <a:ext uri="{9D8B030D-6E8A-4147-A177-3AD203B41FA5}">
                      <a16:colId xmlns:a16="http://schemas.microsoft.com/office/drawing/2014/main" val="3900208449"/>
                    </a:ext>
                  </a:extLst>
                </a:gridCol>
              </a:tblGrid>
              <a:tr h="0">
                <a:tc>
                  <a:txBody>
                    <a:bodyPr/>
                    <a:lstStyle/>
                    <a:p>
                      <a:pPr>
                        <a:spcAft>
                          <a:spcPts val="0"/>
                        </a:spcAft>
                      </a:pPr>
                      <a:r>
                        <a:rPr lang="fr-CA" sz="1800" b="1" dirty="0">
                          <a:effectLst/>
                        </a:rPr>
                        <a:t>A51</a:t>
                      </a:r>
                      <a:endParaRPr lang="fr-FR" sz="1800" b="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just">
                        <a:spcAft>
                          <a:spcPts val="0"/>
                        </a:spcAft>
                      </a:pPr>
                      <a:r>
                        <a:rPr lang="fr-CA" sz="1600" dirty="0">
                          <a:effectLst/>
                        </a:rPr>
                        <a:t>La science et la religion devraient être séparées.</a:t>
                      </a:r>
                      <a:endParaRPr lang="fr-FR" sz="16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1</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2</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3</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spcAft>
                          <a:spcPts val="0"/>
                        </a:spcAft>
                      </a:pPr>
                      <a:r>
                        <a:rPr lang="fr-CA" sz="1400" i="1" dirty="0">
                          <a:effectLst/>
                        </a:rPr>
                        <a:t> 4</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CA" sz="1400" i="1" dirty="0">
                          <a:effectLst/>
                        </a:rPr>
                        <a:t>Pas d’accord</a:t>
                      </a:r>
                      <a:endParaRPr lang="fr-FR" sz="1400" i="1"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657943077"/>
                  </a:ext>
                </a:extLst>
              </a:tr>
            </a:tbl>
          </a:graphicData>
        </a:graphic>
      </p:graphicFrame>
      <p:sp>
        <p:nvSpPr>
          <p:cNvPr id="17" name="Rectangle 16">
            <a:extLst>
              <a:ext uri="{FF2B5EF4-FFF2-40B4-BE49-F238E27FC236}">
                <a16:creationId xmlns:a16="http://schemas.microsoft.com/office/drawing/2014/main" id="{BA1CA2A6-7901-2445-A093-732E65B827B1}"/>
              </a:ext>
            </a:extLst>
          </p:cNvPr>
          <p:cNvSpPr/>
          <p:nvPr/>
        </p:nvSpPr>
        <p:spPr>
          <a:xfrm>
            <a:off x="261994" y="3406285"/>
            <a:ext cx="8697068" cy="2410916"/>
          </a:xfrm>
          <a:prstGeom prst="rect">
            <a:avLst/>
          </a:prstGeom>
        </p:spPr>
        <p:txBody>
          <a:bodyPr wrap="square">
            <a:spAutoFit/>
          </a:bodyPr>
          <a:lstStyle/>
          <a:p>
            <a:pPr algn="just">
              <a:spcAft>
                <a:spcPts val="0"/>
              </a:spcAft>
            </a:pPr>
            <a:r>
              <a:rPr lang="fr-CA" b="1" dirty="0">
                <a:latin typeface="Times New Roman" panose="02020603050405020304" pitchFamily="18" charset="0"/>
                <a:ea typeface="Times New Roman" panose="02020603050405020304" pitchFamily="18" charset="0"/>
              </a:rPr>
              <a:t>A64. Avec laquelle de ces quatre propositions êtes-vous le plus en accord?</a:t>
            </a:r>
            <a:r>
              <a:rPr lang="fr-CA" dirty="0">
                <a:latin typeface="Times New Roman" panose="02020603050405020304" pitchFamily="18" charset="0"/>
                <a:ea typeface="Times New Roman" panose="02020603050405020304" pitchFamily="18" charset="0"/>
              </a:rPr>
              <a:t> (Choisir seulement </a:t>
            </a:r>
            <a:r>
              <a:rPr lang="fr-CA" u="sng" dirty="0">
                <a:latin typeface="Times New Roman" panose="02020603050405020304" pitchFamily="18" charset="0"/>
                <a:ea typeface="Times New Roman" panose="02020603050405020304" pitchFamily="18" charset="0"/>
              </a:rPr>
              <a:t>une</a:t>
            </a:r>
            <a:r>
              <a:rPr lang="fr-CA" dirty="0">
                <a:latin typeface="Times New Roman" panose="02020603050405020304" pitchFamily="18" charset="0"/>
                <a:ea typeface="Times New Roman" panose="02020603050405020304" pitchFamily="18" charset="0"/>
              </a:rPr>
              <a:t> réponse)</a:t>
            </a:r>
            <a:endParaRPr lang="fr-FR" sz="2800" dirty="0">
              <a:latin typeface="Times New Roman" panose="02020603050405020304" pitchFamily="18" charset="0"/>
              <a:ea typeface="Times New Roman" panose="02020603050405020304" pitchFamily="18" charset="0"/>
            </a:endParaRPr>
          </a:p>
          <a:p>
            <a:pPr marL="540385" indent="-180340">
              <a:spcBef>
                <a:spcPts val="200"/>
              </a:spcBef>
              <a:spcAft>
                <a:spcPts val="0"/>
              </a:spcAft>
              <a:tabLst>
                <a:tab pos="540385" algn="l"/>
              </a:tabLst>
            </a:pPr>
            <a:r>
              <a:rPr lang="fr-FR" dirty="0">
                <a:latin typeface="Times New Roman" panose="02020603050405020304" pitchFamily="18" charset="0"/>
                <a:ea typeface="Times New Roman" panose="02020603050405020304" pitchFamily="18" charset="0"/>
                <a:sym typeface="Wingdings" pitchFamily="2" charset="2"/>
              </a:rPr>
              <a:t>1- </a:t>
            </a:r>
            <a:r>
              <a:rPr lang="fr-CA" dirty="0">
                <a:latin typeface="Times New Roman" panose="02020603050405020304" pitchFamily="18" charset="0"/>
                <a:ea typeface="Times New Roman" panose="02020603050405020304" pitchFamily="18" charset="0"/>
              </a:rPr>
              <a:t>  Il est certain que l’origine de la vie est le résultat de phénomènes naturels.  </a:t>
            </a:r>
            <a:endParaRPr lang="fr-FR" sz="2800" dirty="0">
              <a:latin typeface="Times New Roman" panose="02020603050405020304" pitchFamily="18" charset="0"/>
              <a:ea typeface="Times New Roman" panose="02020603050405020304" pitchFamily="18" charset="0"/>
            </a:endParaRPr>
          </a:p>
          <a:p>
            <a:pPr marL="540385" indent="-180340">
              <a:spcBef>
                <a:spcPts val="200"/>
              </a:spcBef>
              <a:spcAft>
                <a:spcPts val="0"/>
              </a:spcAft>
              <a:tabLst>
                <a:tab pos="540385" algn="l"/>
              </a:tabLst>
            </a:pPr>
            <a:r>
              <a:rPr lang="fr-FR" dirty="0">
                <a:latin typeface="Times New Roman" panose="02020603050405020304" pitchFamily="18" charset="0"/>
                <a:ea typeface="Times New Roman" panose="02020603050405020304" pitchFamily="18" charset="0"/>
                <a:sym typeface="Wingdings" pitchFamily="2" charset="2"/>
              </a:rPr>
              <a:t>2 - </a:t>
            </a:r>
            <a:r>
              <a:rPr lang="fr-CA" dirty="0">
                <a:latin typeface="Times New Roman" panose="02020603050405020304" pitchFamily="18" charset="0"/>
                <a:ea typeface="Times New Roman" panose="02020603050405020304" pitchFamily="18" charset="0"/>
              </a:rPr>
              <a:t>  L’origine de la vie peut être expliquée par des phénomènes naturels sans avoir besoin de l'hypothèse que Dieu a créé la vie.</a:t>
            </a:r>
            <a:endParaRPr lang="fr-FR" sz="2800" dirty="0">
              <a:latin typeface="Times New Roman" panose="02020603050405020304" pitchFamily="18" charset="0"/>
              <a:ea typeface="Times New Roman" panose="02020603050405020304" pitchFamily="18" charset="0"/>
            </a:endParaRPr>
          </a:p>
          <a:p>
            <a:pPr marL="540385" indent="-180340">
              <a:spcBef>
                <a:spcPts val="200"/>
              </a:spcBef>
              <a:spcAft>
                <a:spcPts val="0"/>
              </a:spcAft>
              <a:tabLst>
                <a:tab pos="540385" algn="l"/>
              </a:tabLst>
            </a:pPr>
            <a:r>
              <a:rPr lang="fr-FR" dirty="0">
                <a:latin typeface="Times New Roman" panose="02020603050405020304" pitchFamily="18" charset="0"/>
                <a:ea typeface="Times New Roman" panose="02020603050405020304" pitchFamily="18" charset="0"/>
                <a:sym typeface="Wingdings" pitchFamily="2" charset="2"/>
              </a:rPr>
              <a:t>3 - </a:t>
            </a:r>
            <a:r>
              <a:rPr lang="fr-CA" dirty="0">
                <a:latin typeface="Times New Roman" panose="02020603050405020304" pitchFamily="18" charset="0"/>
                <a:ea typeface="Times New Roman" panose="02020603050405020304" pitchFamily="18" charset="0"/>
              </a:rPr>
              <a:t>  L’origine de la vie peut être expliquée par des phénomènes naturels qui sont sous le contrôle de Dieu. </a:t>
            </a:r>
            <a:endParaRPr lang="fr-FR" sz="2800" dirty="0">
              <a:latin typeface="Times New Roman" panose="02020603050405020304" pitchFamily="18" charset="0"/>
              <a:ea typeface="Times New Roman" panose="02020603050405020304" pitchFamily="18" charset="0"/>
            </a:endParaRPr>
          </a:p>
          <a:p>
            <a:pPr marL="540385" indent="-180340">
              <a:spcBef>
                <a:spcPts val="200"/>
              </a:spcBef>
              <a:spcAft>
                <a:spcPts val="0"/>
              </a:spcAft>
              <a:tabLst>
                <a:tab pos="540385" algn="l"/>
              </a:tabLst>
            </a:pPr>
            <a:r>
              <a:rPr lang="fr-FR" dirty="0">
                <a:latin typeface="Times New Roman" panose="02020603050405020304" pitchFamily="18" charset="0"/>
                <a:ea typeface="Times New Roman" panose="02020603050405020304" pitchFamily="18" charset="0"/>
                <a:sym typeface="Wingdings" pitchFamily="2" charset="2"/>
              </a:rPr>
              <a:t>4 - </a:t>
            </a:r>
            <a:r>
              <a:rPr lang="fr-CA" dirty="0">
                <a:latin typeface="Times New Roman" panose="02020603050405020304" pitchFamily="18" charset="0"/>
                <a:ea typeface="Times New Roman" panose="02020603050405020304" pitchFamily="18" charset="0"/>
              </a:rPr>
              <a:t>  Il est certain que Dieu a créé la vie.</a:t>
            </a:r>
            <a:endParaRPr lang="fr-F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034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0A6344-C049-A245-A855-BA834B586006}"/>
              </a:ext>
            </a:extLst>
          </p:cNvPr>
          <p:cNvSpPr>
            <a:spLocks noGrp="1"/>
          </p:cNvSpPr>
          <p:nvPr>
            <p:ph type="title"/>
          </p:nvPr>
        </p:nvSpPr>
        <p:spPr>
          <a:xfrm>
            <a:off x="457200" y="-239067"/>
            <a:ext cx="8229600" cy="1143000"/>
          </a:xfrm>
        </p:spPr>
        <p:txBody>
          <a:bodyPr>
            <a:normAutofit/>
          </a:bodyPr>
          <a:lstStyle/>
          <a:p>
            <a:r>
              <a:rPr lang="fr-FR" sz="2400" b="1" dirty="0">
                <a:solidFill>
                  <a:srgbClr val="FF0000"/>
                </a:solidFill>
              </a:rPr>
              <a:t>Questions extraites du questionnaire BIOHEAD-Citizen</a:t>
            </a:r>
          </a:p>
        </p:txBody>
      </p:sp>
      <p:sp>
        <p:nvSpPr>
          <p:cNvPr id="8" name="Rectangle 7">
            <a:extLst>
              <a:ext uri="{FF2B5EF4-FFF2-40B4-BE49-F238E27FC236}">
                <a16:creationId xmlns:a16="http://schemas.microsoft.com/office/drawing/2014/main" id="{29D0A45B-1DC4-324A-B4B7-3513710600EB}"/>
              </a:ext>
            </a:extLst>
          </p:cNvPr>
          <p:cNvSpPr/>
          <p:nvPr/>
        </p:nvSpPr>
        <p:spPr>
          <a:xfrm>
            <a:off x="241448" y="646190"/>
            <a:ext cx="8584052" cy="1107996"/>
          </a:xfrm>
          <a:prstGeom prst="rect">
            <a:avLst/>
          </a:prstGeom>
        </p:spPr>
        <p:txBody>
          <a:bodyPr wrap="square">
            <a:spAutoFit/>
          </a:bodyPr>
          <a:lstStyle/>
          <a:p>
            <a:pPr marL="269875" indent="-269875" algn="just">
              <a:spcAft>
                <a:spcPts val="0"/>
              </a:spcAft>
            </a:pPr>
            <a:r>
              <a:rPr lang="fr-CA" b="1" dirty="0">
                <a:latin typeface="Times New Roman" panose="02020603050405020304" pitchFamily="18" charset="0"/>
                <a:ea typeface="Times New Roman" panose="02020603050405020304" pitchFamily="18" charset="0"/>
              </a:rPr>
              <a:t>A62. </a:t>
            </a:r>
            <a:r>
              <a:rPr lang="fr-CA" sz="1600" b="1" dirty="0">
                <a:latin typeface="Times New Roman" panose="02020603050405020304" pitchFamily="18" charset="0"/>
                <a:ea typeface="Times New Roman" panose="02020603050405020304" pitchFamily="18" charset="0"/>
              </a:rPr>
              <a:t>Dans la liste suivante, choisir les </a:t>
            </a:r>
            <a:r>
              <a:rPr lang="fr-CA" sz="1600" b="1" u="sng" dirty="0">
                <a:latin typeface="Times New Roman" panose="02020603050405020304" pitchFamily="18" charset="0"/>
                <a:ea typeface="Times New Roman" panose="02020603050405020304" pitchFamily="18" charset="0"/>
              </a:rPr>
              <a:t>trois</a:t>
            </a:r>
            <a:r>
              <a:rPr lang="fr-CA" sz="1600" b="1" dirty="0">
                <a:latin typeface="Times New Roman" panose="02020603050405020304" pitchFamily="18" charset="0"/>
                <a:ea typeface="Times New Roman" panose="02020603050405020304" pitchFamily="18" charset="0"/>
              </a:rPr>
              <a:t> expressions qui sont le plus associées à l’origine de l’espèce humaine.</a:t>
            </a:r>
            <a:r>
              <a:rPr lang="fr-CA" sz="1600" dirty="0">
                <a:latin typeface="Times New Roman" panose="02020603050405020304" pitchFamily="18" charset="0"/>
                <a:ea typeface="Times New Roman" panose="02020603050405020304" pitchFamily="18" charset="0"/>
              </a:rPr>
              <a:t> </a:t>
            </a:r>
            <a:endParaRPr lang="fr-FR" sz="1600" dirty="0">
              <a:latin typeface="Times New Roman" panose="02020603050405020304" pitchFamily="18" charset="0"/>
              <a:ea typeface="Times New Roman" panose="02020603050405020304" pitchFamily="18" charset="0"/>
            </a:endParaRPr>
          </a:p>
          <a:p>
            <a:pPr marL="270510" indent="-270510">
              <a:spcAft>
                <a:spcPts val="0"/>
              </a:spcAft>
            </a:pPr>
            <a:r>
              <a:rPr lang="fr-FR" sz="1600" dirty="0">
                <a:latin typeface="Times New Roman" panose="02020603050405020304" pitchFamily="18" charset="0"/>
                <a:ea typeface="Times New Roman" panose="02020603050405020304" pitchFamily="18" charset="0"/>
              </a:rPr>
              <a:t>	                               1- </a:t>
            </a:r>
            <a:r>
              <a:rPr lang="fr-FR" sz="1600" dirty="0">
                <a:latin typeface="Times New Roman" panose="02020603050405020304" pitchFamily="18" charset="0"/>
                <a:ea typeface="Times New Roman" panose="02020603050405020304" pitchFamily="18" charset="0"/>
                <a:sym typeface="Wingdings" pitchFamily="2" charset="2"/>
              </a:rPr>
              <a:t></a:t>
            </a:r>
            <a:r>
              <a:rPr lang="fr-CA" sz="1600" dirty="0">
                <a:latin typeface="Times New Roman" panose="02020603050405020304" pitchFamily="18" charset="0"/>
                <a:ea typeface="Times New Roman" panose="02020603050405020304" pitchFamily="18" charset="0"/>
              </a:rPr>
              <a:t> Adam et Ève	2 - </a:t>
            </a:r>
            <a:r>
              <a:rPr lang="fr-FR" sz="1600" dirty="0">
                <a:latin typeface="Times New Roman" panose="02020603050405020304" pitchFamily="18" charset="0"/>
                <a:ea typeface="Times New Roman" panose="02020603050405020304" pitchFamily="18" charset="0"/>
                <a:sym typeface="Wingdings" pitchFamily="2" charset="2"/>
              </a:rPr>
              <a:t></a:t>
            </a:r>
            <a:r>
              <a:rPr lang="fr-CA" sz="1600" dirty="0">
                <a:latin typeface="Times New Roman" panose="02020603050405020304" pitchFamily="18" charset="0"/>
                <a:ea typeface="Times New Roman" panose="02020603050405020304" pitchFamily="18" charset="0"/>
              </a:rPr>
              <a:t> Australopithèque	3 - </a:t>
            </a:r>
            <a:r>
              <a:rPr lang="fr-FR" sz="1600" dirty="0">
                <a:latin typeface="Times New Roman" panose="02020603050405020304" pitchFamily="18" charset="0"/>
                <a:ea typeface="Times New Roman" panose="02020603050405020304" pitchFamily="18" charset="0"/>
                <a:sym typeface="Wingdings" pitchFamily="2" charset="2"/>
              </a:rPr>
              <a:t></a:t>
            </a:r>
            <a:r>
              <a:rPr lang="fr-CA" sz="1600" dirty="0">
                <a:latin typeface="Times New Roman" panose="02020603050405020304" pitchFamily="18" charset="0"/>
                <a:ea typeface="Times New Roman" panose="02020603050405020304" pitchFamily="18" charset="0"/>
              </a:rPr>
              <a:t> Création</a:t>
            </a:r>
            <a:endParaRPr lang="fr-FR" sz="1600" dirty="0">
              <a:latin typeface="Times New Roman" panose="02020603050405020304" pitchFamily="18" charset="0"/>
              <a:ea typeface="Times New Roman" panose="02020603050405020304" pitchFamily="18" charset="0"/>
            </a:endParaRPr>
          </a:p>
          <a:p>
            <a:pPr marL="270510" indent="-270510">
              <a:spcAft>
                <a:spcPts val="0"/>
              </a:spcAft>
            </a:pPr>
            <a:r>
              <a:rPr lang="fr-CA" sz="1600" dirty="0">
                <a:latin typeface="Times New Roman" panose="02020603050405020304" pitchFamily="18" charset="0"/>
                <a:ea typeface="Times New Roman" panose="02020603050405020304" pitchFamily="18" charset="0"/>
              </a:rPr>
              <a:t>	                               4 - </a:t>
            </a:r>
            <a:r>
              <a:rPr lang="fr-FR" sz="1600" dirty="0">
                <a:latin typeface="Times New Roman" panose="02020603050405020304" pitchFamily="18" charset="0"/>
                <a:ea typeface="Times New Roman" panose="02020603050405020304" pitchFamily="18" charset="0"/>
                <a:sym typeface="Wingdings" pitchFamily="2" charset="2"/>
              </a:rPr>
              <a:t></a:t>
            </a:r>
            <a:r>
              <a:rPr lang="fr-CA" sz="1600" dirty="0">
                <a:latin typeface="Times New Roman" panose="02020603050405020304" pitchFamily="18" charset="0"/>
                <a:ea typeface="Times New Roman" panose="02020603050405020304" pitchFamily="18" charset="0"/>
              </a:rPr>
              <a:t> Évolution		5 - </a:t>
            </a:r>
            <a:r>
              <a:rPr lang="fr-FR" sz="1600" dirty="0">
                <a:latin typeface="Times New Roman" panose="02020603050405020304" pitchFamily="18" charset="0"/>
                <a:ea typeface="Times New Roman" panose="02020603050405020304" pitchFamily="18" charset="0"/>
                <a:sym typeface="Wingdings" pitchFamily="2" charset="2"/>
              </a:rPr>
              <a:t></a:t>
            </a:r>
            <a:r>
              <a:rPr lang="fr-CA" sz="1600" dirty="0">
                <a:latin typeface="Times New Roman" panose="02020603050405020304" pitchFamily="18" charset="0"/>
                <a:ea typeface="Times New Roman" panose="02020603050405020304" pitchFamily="18" charset="0"/>
              </a:rPr>
              <a:t> Dieu			         6 - </a:t>
            </a:r>
            <a:r>
              <a:rPr lang="fr-FR" sz="1600" dirty="0">
                <a:latin typeface="Times New Roman" panose="02020603050405020304" pitchFamily="18" charset="0"/>
                <a:ea typeface="Times New Roman" panose="02020603050405020304" pitchFamily="18" charset="0"/>
                <a:sym typeface="Wingdings" pitchFamily="2" charset="2"/>
              </a:rPr>
              <a:t></a:t>
            </a:r>
            <a:r>
              <a:rPr lang="fr-CA" sz="1600" dirty="0">
                <a:latin typeface="Times New Roman" panose="02020603050405020304" pitchFamily="18" charset="0"/>
                <a:ea typeface="Times New Roman" panose="02020603050405020304" pitchFamily="18" charset="0"/>
              </a:rPr>
              <a:t> Sélection naturelle</a:t>
            </a:r>
            <a:endParaRPr lang="fr-FR" sz="16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85CA88C2-C8AC-1C4A-AEF5-3EC98E745CC5}"/>
              </a:ext>
            </a:extLst>
          </p:cNvPr>
          <p:cNvSpPr/>
          <p:nvPr/>
        </p:nvSpPr>
        <p:spPr>
          <a:xfrm>
            <a:off x="241448" y="1827490"/>
            <a:ext cx="8584052" cy="2395528"/>
          </a:xfrm>
          <a:prstGeom prst="rect">
            <a:avLst/>
          </a:prstGeom>
        </p:spPr>
        <p:txBody>
          <a:bodyPr wrap="square">
            <a:spAutoFit/>
          </a:bodyPr>
          <a:lstStyle/>
          <a:p>
            <a:pPr>
              <a:spcAft>
                <a:spcPts val="500"/>
              </a:spcAft>
            </a:pPr>
            <a:r>
              <a:rPr lang="fr-FR" b="1" dirty="0">
                <a:latin typeface="Times New Roman" panose="02020603050405020304" pitchFamily="18" charset="0"/>
                <a:ea typeface="Times New Roman" panose="02020603050405020304" pitchFamily="18" charset="0"/>
              </a:rPr>
              <a:t>B28.</a:t>
            </a:r>
            <a:r>
              <a:rPr lang="fr-FR" sz="1600" b="1" dirty="0">
                <a:latin typeface="Times New Roman" panose="02020603050405020304" pitchFamily="18" charset="0"/>
                <a:ea typeface="Times New Roman" panose="02020603050405020304" pitchFamily="18" charset="0"/>
              </a:rPr>
              <a:t> Avec laquelle des quatre propositions suivantes êtes vous le plus en accord ? </a:t>
            </a:r>
            <a:r>
              <a:rPr lang="fr-FR" sz="1600" dirty="0">
                <a:latin typeface="Times New Roman" panose="02020603050405020304" pitchFamily="18" charset="0"/>
                <a:ea typeface="Times New Roman" panose="02020603050405020304" pitchFamily="18" charset="0"/>
              </a:rPr>
              <a:t>Choisissez </a:t>
            </a:r>
            <a:r>
              <a:rPr lang="fr-FR" sz="1600" u="sng" dirty="0">
                <a:latin typeface="Times New Roman" panose="02020603050405020304" pitchFamily="18" charset="0"/>
                <a:ea typeface="Times New Roman" panose="02020603050405020304" pitchFamily="18" charset="0"/>
              </a:rPr>
              <a:t>une</a:t>
            </a:r>
            <a:r>
              <a:rPr lang="fr-FR" sz="1600" dirty="0">
                <a:latin typeface="Times New Roman" panose="02020603050405020304" pitchFamily="18" charset="0"/>
                <a:ea typeface="Times New Roman" panose="02020603050405020304" pitchFamily="18" charset="0"/>
              </a:rPr>
              <a:t> seule proposition.</a:t>
            </a:r>
          </a:p>
          <a:p>
            <a:pPr marL="540385" indent="-180340">
              <a:spcBef>
                <a:spcPts val="300"/>
              </a:spcBef>
              <a:spcAft>
                <a:spcPts val="0"/>
              </a:spcAft>
              <a:tabLst>
                <a:tab pos="540385" algn="l"/>
              </a:tabLst>
            </a:pPr>
            <a:r>
              <a:rPr lang="fr-FR" sz="1400" dirty="0">
                <a:latin typeface="Times New Roman" panose="02020603050405020304" pitchFamily="18" charset="0"/>
                <a:ea typeface="Times New Roman" panose="02020603050405020304" pitchFamily="18" charset="0"/>
                <a:sym typeface="Wingdings" pitchFamily="2" charset="2"/>
              </a:rPr>
              <a:t>1 - </a:t>
            </a:r>
            <a:r>
              <a:rPr lang="fr-FR" sz="1400" dirty="0">
                <a:latin typeface="Times New Roman" panose="02020603050405020304" pitchFamily="18" charset="0"/>
                <a:ea typeface="Times New Roman" panose="02020603050405020304" pitchFamily="18" charset="0"/>
              </a:rPr>
              <a:t>  Il est certain que les origines de l'espèce humaine s’expliquent par des processus évolutifs. </a:t>
            </a:r>
          </a:p>
          <a:p>
            <a:pPr marL="540385" indent="-180340">
              <a:spcBef>
                <a:spcPts val="300"/>
              </a:spcBef>
              <a:spcAft>
                <a:spcPts val="0"/>
              </a:spcAft>
              <a:tabLst>
                <a:tab pos="540385" algn="l"/>
              </a:tabLst>
            </a:pPr>
            <a:r>
              <a:rPr lang="fr-FR" sz="1400" dirty="0">
                <a:latin typeface="Times New Roman" panose="02020603050405020304" pitchFamily="18" charset="0"/>
                <a:ea typeface="Times New Roman" panose="02020603050405020304" pitchFamily="18" charset="0"/>
                <a:sym typeface="Wingdings" pitchFamily="2" charset="2"/>
              </a:rPr>
              <a:t>2 - </a:t>
            </a:r>
            <a:r>
              <a:rPr lang="fr-FR" sz="1400" dirty="0">
                <a:latin typeface="Times New Roman" panose="02020603050405020304" pitchFamily="18" charset="0"/>
                <a:ea typeface="Times New Roman" panose="02020603050405020304" pitchFamily="18" charset="0"/>
              </a:rPr>
              <a:t>  Les origines de l’espèce humaine peuvent être expliquées par des processus évolutifs, </a:t>
            </a:r>
            <a:r>
              <a:rPr lang="fr-CA" sz="1400" dirty="0">
                <a:latin typeface="Times New Roman" panose="02020603050405020304" pitchFamily="18" charset="0"/>
                <a:ea typeface="Times New Roman" panose="02020603050405020304" pitchFamily="18" charset="0"/>
              </a:rPr>
              <a:t>sans avoir</a:t>
            </a:r>
            <a:r>
              <a:rPr lang="fr-FR" sz="1400" dirty="0">
                <a:latin typeface="Times New Roman" panose="02020603050405020304" pitchFamily="18" charset="0"/>
                <a:ea typeface="Times New Roman" panose="02020603050405020304" pitchFamily="18" charset="0"/>
              </a:rPr>
              <a:t> besoin de l'hypothèse que Dieu a créé l’espèce humaine.</a:t>
            </a:r>
          </a:p>
          <a:p>
            <a:pPr marL="540385" indent="-180340">
              <a:spcBef>
                <a:spcPts val="300"/>
              </a:spcBef>
              <a:spcAft>
                <a:spcPts val="0"/>
              </a:spcAft>
              <a:tabLst>
                <a:tab pos="540385" algn="l"/>
              </a:tabLst>
            </a:pPr>
            <a:r>
              <a:rPr lang="fr-FR" sz="1400" dirty="0">
                <a:latin typeface="Times New Roman" panose="02020603050405020304" pitchFamily="18" charset="0"/>
                <a:ea typeface="Times New Roman" panose="02020603050405020304" pitchFamily="18" charset="0"/>
                <a:sym typeface="Wingdings" pitchFamily="2" charset="2"/>
              </a:rPr>
              <a:t>3 - </a:t>
            </a:r>
            <a:r>
              <a:rPr lang="fr-FR" sz="1400" dirty="0">
                <a:latin typeface="Times New Roman" panose="02020603050405020304" pitchFamily="18" charset="0"/>
                <a:ea typeface="Times New Roman" panose="02020603050405020304" pitchFamily="18" charset="0"/>
              </a:rPr>
              <a:t>  Les origines de l’espèce humaine peuvent être expliquées par des processus évolutifs qui sont sous le contrôle de Dieu. </a:t>
            </a:r>
          </a:p>
          <a:p>
            <a:pPr marL="540385" indent="-180340">
              <a:spcAft>
                <a:spcPts val="0"/>
              </a:spcAft>
            </a:pPr>
            <a:r>
              <a:rPr lang="fr-FR" sz="1400" dirty="0">
                <a:latin typeface="Times New Roman" panose="02020603050405020304" pitchFamily="18" charset="0"/>
                <a:ea typeface="Times New Roman" panose="02020603050405020304" pitchFamily="18" charset="0"/>
                <a:sym typeface="Wingdings" pitchFamily="2" charset="2"/>
              </a:rPr>
              <a:t>4 - </a:t>
            </a:r>
            <a:r>
              <a:rPr lang="fr-FR" sz="1400" dirty="0">
                <a:latin typeface="Times New Roman" panose="02020603050405020304" pitchFamily="18" charset="0"/>
                <a:ea typeface="Times New Roman" panose="02020603050405020304" pitchFamily="18" charset="0"/>
              </a:rPr>
              <a:t>  Il est certain que Dieu a créé l’espèce humaine</a:t>
            </a:r>
            <a:r>
              <a:rPr lang="fr-FR" sz="1600" dirty="0">
                <a:latin typeface="Times New Roman" panose="02020603050405020304" pitchFamily="18" charset="0"/>
                <a:ea typeface="Times New Roman" panose="02020603050405020304" pitchFamily="18" charset="0"/>
              </a:rPr>
              <a:t>.</a:t>
            </a:r>
          </a:p>
          <a:p>
            <a:pPr>
              <a:spcAft>
                <a:spcPts val="0"/>
              </a:spcAft>
            </a:pPr>
            <a:r>
              <a:rPr lang="fr-FR" dirty="0">
                <a:latin typeface="Times New Roman" panose="02020603050405020304" pitchFamily="18" charset="0"/>
                <a:ea typeface="Times New Roman" panose="02020603050405020304" pitchFamily="18" charset="0"/>
              </a:rPr>
              <a:t> </a:t>
            </a:r>
            <a:endParaRPr lang="fr-FR" sz="2800" dirty="0">
              <a:effectLst/>
              <a:latin typeface="Times New Roman" panose="02020603050405020304" pitchFamily="18" charset="0"/>
              <a:ea typeface="Times New Roman" panose="02020603050405020304" pitchFamily="18" charset="0"/>
            </a:endParaRPr>
          </a:p>
        </p:txBody>
      </p:sp>
      <p:graphicFrame>
        <p:nvGraphicFramePr>
          <p:cNvPr id="6" name="Tableau 5">
            <a:extLst>
              <a:ext uri="{FF2B5EF4-FFF2-40B4-BE49-F238E27FC236}">
                <a16:creationId xmlns:a16="http://schemas.microsoft.com/office/drawing/2014/main" id="{FC5C3929-7436-A542-A769-C3287BFED8F9}"/>
              </a:ext>
            </a:extLst>
          </p:cNvPr>
          <p:cNvGraphicFramePr>
            <a:graphicFrameLocks noGrp="1"/>
          </p:cNvGraphicFramePr>
          <p:nvPr>
            <p:extLst>
              <p:ext uri="{D42A27DB-BD31-4B8C-83A1-F6EECF244321}">
                <p14:modId xmlns:p14="http://schemas.microsoft.com/office/powerpoint/2010/main" val="1311921600"/>
              </p:ext>
            </p:extLst>
          </p:nvPr>
        </p:nvGraphicFramePr>
        <p:xfrm>
          <a:off x="310798" y="4085612"/>
          <a:ext cx="8445351" cy="2590800"/>
        </p:xfrm>
        <a:graphic>
          <a:graphicData uri="http://schemas.openxmlformats.org/drawingml/2006/table">
            <a:tbl>
              <a:tblPr>
                <a:tableStyleId>{5C22544A-7EE6-4342-B048-85BDC9FD1C3A}</a:tableStyleId>
              </a:tblPr>
              <a:tblGrid>
                <a:gridCol w="4152535">
                  <a:extLst>
                    <a:ext uri="{9D8B030D-6E8A-4147-A177-3AD203B41FA5}">
                      <a16:colId xmlns:a16="http://schemas.microsoft.com/office/drawing/2014/main" val="3654144479"/>
                    </a:ext>
                  </a:extLst>
                </a:gridCol>
                <a:gridCol w="1072799">
                  <a:extLst>
                    <a:ext uri="{9D8B030D-6E8A-4147-A177-3AD203B41FA5}">
                      <a16:colId xmlns:a16="http://schemas.microsoft.com/office/drawing/2014/main" val="3703141994"/>
                    </a:ext>
                  </a:extLst>
                </a:gridCol>
                <a:gridCol w="1073609">
                  <a:extLst>
                    <a:ext uri="{9D8B030D-6E8A-4147-A177-3AD203B41FA5}">
                      <a16:colId xmlns:a16="http://schemas.microsoft.com/office/drawing/2014/main" val="1091456577"/>
                    </a:ext>
                  </a:extLst>
                </a:gridCol>
                <a:gridCol w="1072799">
                  <a:extLst>
                    <a:ext uri="{9D8B030D-6E8A-4147-A177-3AD203B41FA5}">
                      <a16:colId xmlns:a16="http://schemas.microsoft.com/office/drawing/2014/main" val="1728894240"/>
                    </a:ext>
                  </a:extLst>
                </a:gridCol>
                <a:gridCol w="1073609">
                  <a:extLst>
                    <a:ext uri="{9D8B030D-6E8A-4147-A177-3AD203B41FA5}">
                      <a16:colId xmlns:a16="http://schemas.microsoft.com/office/drawing/2014/main" val="1156326206"/>
                    </a:ext>
                  </a:extLst>
                </a:gridCol>
              </a:tblGrid>
              <a:tr h="0">
                <a:tc>
                  <a:txBody>
                    <a:bodyPr/>
                    <a:lstStyle/>
                    <a:p>
                      <a:pPr>
                        <a:spcAft>
                          <a:spcPts val="0"/>
                        </a:spcAft>
                      </a:pPr>
                      <a:r>
                        <a:rPr lang="fr-FR" sz="140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0"/>
                        </a:spcAft>
                      </a:pPr>
                      <a:r>
                        <a:rPr lang="fr-FR" sz="1400">
                          <a:effectLst/>
                        </a:rPr>
                        <a:t>Très important</a:t>
                      </a:r>
                      <a:endParaRPr lang="fr-FR" sz="12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400">
                          <a:effectLst/>
                        </a:rPr>
                        <a:t>Moyennement important</a:t>
                      </a:r>
                      <a:endParaRPr lang="fr-FR" sz="12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400">
                          <a:effectLst/>
                        </a:rPr>
                        <a:t>Peu important</a:t>
                      </a:r>
                      <a:endParaRPr lang="fr-FR" sz="12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400" dirty="0">
                          <a:effectLst/>
                        </a:rPr>
                        <a:t>Pas important du tout</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14721717"/>
                  </a:ext>
                </a:extLst>
              </a:tr>
              <a:tr h="0">
                <a:tc>
                  <a:txBody>
                    <a:bodyPr/>
                    <a:lstStyle/>
                    <a:p>
                      <a:pPr>
                        <a:spcAft>
                          <a:spcPts val="600"/>
                        </a:spcAft>
                      </a:pPr>
                      <a:r>
                        <a:rPr lang="fr-FR" sz="1600" b="1" kern="0" dirty="0">
                          <a:effectLst/>
                        </a:rPr>
                        <a:t>B42</a:t>
                      </a:r>
                      <a:r>
                        <a:rPr lang="fr-FR" sz="1600" kern="0" dirty="0">
                          <a:effectLst/>
                        </a:rPr>
                        <a:t>.      Le hasard</a:t>
                      </a:r>
                      <a:endParaRPr lang="fr-FR" sz="1000" b="1" kern="0" dirty="0">
                        <a:solidFill>
                          <a:srgbClr val="000000"/>
                        </a:solidFill>
                        <a:effectLst/>
                        <a:latin typeface="Times New Roman" panose="02020603050405020304" pitchFamily="18" charset="0"/>
                        <a:ea typeface="Times" pitchFamily="2" charset="0"/>
                      </a:endParaRPr>
                    </a:p>
                  </a:txBody>
                  <a:tcPr marL="44450" marR="44450" marT="0" marB="0" anchor="ctr"/>
                </a:tc>
                <a:tc>
                  <a:txBody>
                    <a:bodyPr/>
                    <a:lstStyle/>
                    <a:p>
                      <a:pPr algn="ctr">
                        <a:spcAft>
                          <a:spcPts val="600"/>
                        </a:spcAft>
                      </a:pPr>
                      <a:r>
                        <a:rPr lang="fr-FR" sz="1400">
                          <a:effectLst/>
                        </a:rPr>
                        <a:t>1</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2</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3</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4</a:t>
                      </a:r>
                      <a:endParaRPr lang="fr-FR" sz="12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3841135228"/>
                  </a:ext>
                </a:extLst>
              </a:tr>
              <a:tr h="0">
                <a:tc>
                  <a:txBody>
                    <a:bodyPr/>
                    <a:lstStyle/>
                    <a:p>
                      <a:pPr>
                        <a:spcAft>
                          <a:spcPts val="500"/>
                        </a:spcAft>
                      </a:pPr>
                      <a:r>
                        <a:rPr lang="fr-FR" sz="1600" b="1" dirty="0">
                          <a:effectLst/>
                        </a:rPr>
                        <a:t>B43</a:t>
                      </a:r>
                      <a:r>
                        <a:rPr lang="fr-FR" sz="1600" dirty="0">
                          <a:effectLst/>
                        </a:rPr>
                        <a:t>.      La sélection naturelle </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600"/>
                        </a:spcAft>
                      </a:pPr>
                      <a:r>
                        <a:rPr lang="fr-FR" sz="1400">
                          <a:effectLst/>
                        </a:rPr>
                        <a:t>1</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2</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3</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4</a:t>
                      </a:r>
                      <a:endParaRPr lang="fr-FR" sz="12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420869893"/>
                  </a:ext>
                </a:extLst>
              </a:tr>
              <a:tr h="0">
                <a:tc>
                  <a:txBody>
                    <a:bodyPr/>
                    <a:lstStyle/>
                    <a:p>
                      <a:pPr>
                        <a:spcAft>
                          <a:spcPts val="500"/>
                        </a:spcAft>
                      </a:pPr>
                      <a:r>
                        <a:rPr lang="fr-FR" sz="1600" b="1" dirty="0">
                          <a:effectLst/>
                        </a:rPr>
                        <a:t>B44.      </a:t>
                      </a:r>
                      <a:r>
                        <a:rPr lang="fr-FR" sz="1600" dirty="0">
                          <a:effectLst/>
                        </a:rPr>
                        <a:t>Un programme interne à l’organisme                 (intelligent design)</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600"/>
                        </a:spcAft>
                      </a:pPr>
                      <a:r>
                        <a:rPr lang="fr-FR" sz="1400">
                          <a:effectLst/>
                        </a:rPr>
                        <a:t>1</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2</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3</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4</a:t>
                      </a:r>
                      <a:endParaRPr lang="fr-FR" sz="12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862699820"/>
                  </a:ext>
                </a:extLst>
              </a:tr>
              <a:tr h="0">
                <a:tc>
                  <a:txBody>
                    <a:bodyPr/>
                    <a:lstStyle/>
                    <a:p>
                      <a:pPr>
                        <a:spcAft>
                          <a:spcPts val="500"/>
                        </a:spcAft>
                      </a:pPr>
                      <a:r>
                        <a:rPr lang="fr-FR" sz="1600" b="1" dirty="0">
                          <a:effectLst/>
                        </a:rPr>
                        <a:t>B45</a:t>
                      </a:r>
                      <a:r>
                        <a:rPr lang="fr-FR" sz="1600" dirty="0">
                          <a:effectLst/>
                        </a:rPr>
                        <a:t>.      Le milieu environnant</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600"/>
                        </a:spcAft>
                      </a:pPr>
                      <a:r>
                        <a:rPr lang="fr-FR" sz="1400">
                          <a:effectLst/>
                        </a:rPr>
                        <a:t>1</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2</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3</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4</a:t>
                      </a:r>
                      <a:endParaRPr lang="fr-FR" sz="12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863949987"/>
                  </a:ext>
                </a:extLst>
              </a:tr>
              <a:tr h="0">
                <a:tc>
                  <a:txBody>
                    <a:bodyPr/>
                    <a:lstStyle/>
                    <a:p>
                      <a:pPr>
                        <a:spcAft>
                          <a:spcPts val="500"/>
                        </a:spcAft>
                      </a:pPr>
                      <a:r>
                        <a:rPr lang="fr-FR" sz="1600" b="1" dirty="0">
                          <a:effectLst/>
                        </a:rPr>
                        <a:t>B46</a:t>
                      </a:r>
                      <a:r>
                        <a:rPr lang="fr-FR" sz="1600" dirty="0">
                          <a:effectLst/>
                        </a:rPr>
                        <a:t>.      Les transposons (gènes sauteurs)</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600"/>
                        </a:spcAft>
                      </a:pPr>
                      <a:r>
                        <a:rPr lang="fr-FR" sz="1400">
                          <a:effectLst/>
                        </a:rPr>
                        <a:t>1</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2</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3</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4</a:t>
                      </a:r>
                      <a:endParaRPr lang="fr-FR" sz="12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634957968"/>
                  </a:ext>
                </a:extLst>
              </a:tr>
              <a:tr h="0">
                <a:tc>
                  <a:txBody>
                    <a:bodyPr/>
                    <a:lstStyle/>
                    <a:p>
                      <a:pPr>
                        <a:spcAft>
                          <a:spcPts val="500"/>
                        </a:spcAft>
                      </a:pPr>
                      <a:r>
                        <a:rPr lang="fr-FR" sz="1600" b="1" dirty="0">
                          <a:effectLst/>
                        </a:rPr>
                        <a:t>B47.      </a:t>
                      </a:r>
                      <a:r>
                        <a:rPr lang="fr-FR" sz="1600" dirty="0">
                          <a:effectLst/>
                        </a:rPr>
                        <a:t>Les virus</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600"/>
                        </a:spcAft>
                      </a:pPr>
                      <a:r>
                        <a:rPr lang="fr-FR" sz="1400">
                          <a:effectLst/>
                        </a:rPr>
                        <a:t>1</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2</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3</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4</a:t>
                      </a:r>
                      <a:endParaRPr lang="fr-FR" sz="12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410236265"/>
                  </a:ext>
                </a:extLst>
              </a:tr>
              <a:tr h="0">
                <a:tc>
                  <a:txBody>
                    <a:bodyPr/>
                    <a:lstStyle/>
                    <a:p>
                      <a:pPr>
                        <a:spcAft>
                          <a:spcPts val="500"/>
                        </a:spcAft>
                      </a:pPr>
                      <a:r>
                        <a:rPr lang="fr-FR" sz="1600" b="1" dirty="0">
                          <a:effectLst/>
                        </a:rPr>
                        <a:t>B48</a:t>
                      </a:r>
                      <a:r>
                        <a:rPr lang="fr-FR" sz="1600" dirty="0">
                          <a:effectLst/>
                        </a:rPr>
                        <a:t>.      Dieu</a:t>
                      </a:r>
                      <a:endParaRPr lang="fr-FR" sz="12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600"/>
                        </a:spcAft>
                      </a:pPr>
                      <a:r>
                        <a:rPr lang="fr-FR" sz="1400">
                          <a:effectLst/>
                        </a:rPr>
                        <a:t>1</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2</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a:effectLst/>
                        </a:rPr>
                        <a:t>3</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ctr">
                        <a:spcAft>
                          <a:spcPts val="600"/>
                        </a:spcAft>
                      </a:pPr>
                      <a:r>
                        <a:rPr lang="fr-FR" sz="1400" dirty="0">
                          <a:effectLst/>
                        </a:rPr>
                        <a:t>4</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3270786994"/>
                  </a:ext>
                </a:extLst>
              </a:tr>
            </a:tbl>
          </a:graphicData>
        </a:graphic>
      </p:graphicFrame>
      <p:sp>
        <p:nvSpPr>
          <p:cNvPr id="7" name="Rectangle 2">
            <a:extLst>
              <a:ext uri="{FF2B5EF4-FFF2-40B4-BE49-F238E27FC236}">
                <a16:creationId xmlns:a16="http://schemas.microsoft.com/office/drawing/2014/main" id="{D8D8955B-087B-AA48-AA6F-658D255E3128}"/>
              </a:ext>
            </a:extLst>
          </p:cNvPr>
          <p:cNvSpPr>
            <a:spLocks noChangeArrowheads="1"/>
          </p:cNvSpPr>
          <p:nvPr/>
        </p:nvSpPr>
        <p:spPr bwMode="auto">
          <a:xfrm>
            <a:off x="126396" y="4085612"/>
            <a:ext cx="4564070" cy="830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tx1"/>
                </a:solidFill>
                <a:effectLst/>
                <a:latin typeface="Times New Roman" panose="02020603050405020304" pitchFamily="18" charset="0"/>
                <a:ea typeface="Times" pitchFamily="2" charset="0"/>
                <a:cs typeface="Times New Roman" panose="02020603050405020304" pitchFamily="18" charset="0"/>
              </a:rPr>
              <a:t>Quelle est, selon vous, l’importance des facteurs suivants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tx1"/>
                </a:solidFill>
                <a:effectLst/>
                <a:latin typeface="Times New Roman" panose="02020603050405020304" pitchFamily="18" charset="0"/>
                <a:ea typeface="Times" pitchFamily="2" charset="0"/>
                <a:cs typeface="Times New Roman" panose="02020603050405020304" pitchFamily="18" charset="0"/>
              </a:rPr>
              <a:t>dans l’évolution des espèces? </a:t>
            </a:r>
            <a:endParaRPr kumimoji="0" lang="fr-FR" altLang="fr-F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81803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650240"/>
            <a:ext cx="8239760" cy="5170646"/>
          </a:xfrm>
          <a:prstGeom prst="rect">
            <a:avLst/>
          </a:prstGeom>
          <a:noFill/>
        </p:spPr>
        <p:txBody>
          <a:bodyPr wrap="square" rtlCol="0">
            <a:spAutoFit/>
          </a:bodyPr>
          <a:lstStyle/>
          <a:p>
            <a:r>
              <a:rPr lang="fr-FR" sz="2400" dirty="0"/>
              <a:t>L’analyse des arguments échangés dans des séquences d’enseignement scientifique est une perspective de recherche qui se développe dans de nombreux pays, en particulier européens.</a:t>
            </a:r>
          </a:p>
          <a:p>
            <a:endParaRPr lang="fr-FR" sz="2400" dirty="0"/>
          </a:p>
          <a:p>
            <a:r>
              <a:rPr lang="fr-FR" sz="2400" dirty="0"/>
              <a:t>Cependant, alors que les ouvrages et thèses sur l’argumentation sont d’une grande richesse (Plantin 1996 pour une synthèse), les didacticiens des sciences se limitent le plus souvent, en Europe, à l’approche de </a:t>
            </a:r>
            <a:r>
              <a:rPr lang="fr-FR" sz="2400" dirty="0" err="1"/>
              <a:t>Toulmin</a:t>
            </a:r>
            <a:r>
              <a:rPr lang="fr-FR" sz="2400" dirty="0"/>
              <a:t> (1958). </a:t>
            </a:r>
          </a:p>
          <a:p>
            <a:endParaRPr lang="fr-FR" sz="2400" dirty="0"/>
          </a:p>
          <a:p>
            <a:r>
              <a:rPr lang="fr-FR" sz="2400" dirty="0"/>
              <a:t>Ainsi, par exemple, </a:t>
            </a:r>
            <a:r>
              <a:rPr lang="fr-FR" sz="2400" dirty="0" err="1"/>
              <a:t>Jimenez-Aleixandre</a:t>
            </a:r>
            <a:r>
              <a:rPr lang="fr-FR" sz="2400" dirty="0"/>
              <a:t> (1999) catégorise les discours retranscrits selon la grille suivante, empruntée à </a:t>
            </a:r>
            <a:r>
              <a:rPr lang="fr-FR" sz="2400" dirty="0" err="1"/>
              <a:t>Toulmin</a:t>
            </a:r>
            <a:r>
              <a:rPr lang="fr-FR" sz="2400" dirty="0"/>
              <a:t> :</a:t>
            </a:r>
            <a:endParaRPr lang="en-GB" sz="2400" b="1"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20" y="121920"/>
            <a:ext cx="8402320" cy="6647973"/>
          </a:xfrm>
          <a:prstGeom prst="rect">
            <a:avLst/>
          </a:prstGeom>
          <a:noFill/>
        </p:spPr>
        <p:txBody>
          <a:bodyPr wrap="square" rtlCol="0">
            <a:spAutoFit/>
          </a:bodyPr>
          <a:lstStyle/>
          <a:p>
            <a:r>
              <a:rPr lang="fr-FR" sz="2400" cap="all" dirty="0" err="1"/>
              <a:t>Toulmin</a:t>
            </a:r>
            <a:r>
              <a:rPr lang="fr-FR" sz="2400" cap="all" dirty="0"/>
              <a:t> :</a:t>
            </a:r>
            <a:endParaRPr lang="en-GB" sz="2400" b="1" cap="all" dirty="0"/>
          </a:p>
          <a:p>
            <a:pPr lvl="0"/>
            <a:r>
              <a:rPr lang="fr-FR" sz="2400" u="sng" dirty="0"/>
              <a:t>Les données (data),</a:t>
            </a:r>
            <a:r>
              <a:rPr lang="fr-FR" sz="2400" dirty="0"/>
              <a:t> sont les « faits », les informations qui fondent une déclaration. Elles peuvent être soit proposées par quelqu’un d’autre (enseignant, livre, autre élève, …), soit obtenues par une démarche empirique personnelle (observations, résultats d’expérimentation), soit encore être proposées comme hypothèse.</a:t>
            </a:r>
          </a:p>
          <a:p>
            <a:pPr lvl="0"/>
            <a:endParaRPr lang="en-GB" sz="2400" dirty="0"/>
          </a:p>
          <a:p>
            <a:pPr lvl="0"/>
            <a:r>
              <a:rPr lang="fr-FR" sz="2400" u="sng" dirty="0"/>
              <a:t>Les déclarations (claims)</a:t>
            </a:r>
            <a:r>
              <a:rPr lang="fr-FR" sz="2400" dirty="0"/>
              <a:t>, c’est-à-dire des énonciations dont la validité est établie soit en tant qu’hypothèse, soit en tant que conclusion, soit en tant qu’une opposition à une autre déclaration.</a:t>
            </a:r>
          </a:p>
          <a:p>
            <a:pPr lvl="0"/>
            <a:endParaRPr lang="en-GB" sz="2400" dirty="0"/>
          </a:p>
          <a:p>
            <a:pPr lvl="0"/>
            <a:r>
              <a:rPr lang="fr-FR" sz="2400" u="sng" dirty="0"/>
              <a:t>Les justifications (warrant)</a:t>
            </a:r>
            <a:r>
              <a:rPr lang="fr-FR" sz="2400" dirty="0"/>
              <a:t>, c’est-à-dire ce qui justifie le lien entre des données et des déclarations.</a:t>
            </a:r>
          </a:p>
          <a:p>
            <a:pPr lvl="0"/>
            <a:endParaRPr lang="en-GB" sz="2400" dirty="0"/>
          </a:p>
          <a:p>
            <a:pPr lvl="0"/>
            <a:r>
              <a:rPr lang="fr-FR" sz="2400" u="sng" dirty="0"/>
              <a:t>Les supports (</a:t>
            </a:r>
            <a:r>
              <a:rPr lang="fr-FR" sz="2400" u="sng" dirty="0" err="1"/>
              <a:t>backing</a:t>
            </a:r>
            <a:r>
              <a:rPr lang="fr-FR" sz="2400" u="sng" dirty="0"/>
              <a:t>),</a:t>
            </a:r>
            <a:r>
              <a:rPr lang="fr-FR" sz="2400" dirty="0"/>
              <a:t> c’est-à-dire les connaissances théoriques qui fondent les justifications.</a:t>
            </a:r>
            <a:endParaRPr lang="en-GB" sz="2400"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20" y="883920"/>
            <a:ext cx="8402320" cy="3323987"/>
          </a:xfrm>
          <a:prstGeom prst="rect">
            <a:avLst/>
          </a:prstGeom>
          <a:noFill/>
        </p:spPr>
        <p:txBody>
          <a:bodyPr wrap="square" rtlCol="0">
            <a:spAutoFit/>
          </a:bodyPr>
          <a:lstStyle/>
          <a:p>
            <a:pPr algn="ctr"/>
            <a:r>
              <a:rPr lang="fr-FR" sz="2400" dirty="0"/>
              <a:t>Avec Plantin (1990), je pense qu’il ne faut plus opposer l’argumentation à la démonstration </a:t>
            </a:r>
          </a:p>
          <a:p>
            <a:pPr algn="ctr"/>
            <a:r>
              <a:rPr lang="fr-FR" sz="2400" dirty="0"/>
              <a:t>(ce que faisaient </a:t>
            </a:r>
            <a:r>
              <a:rPr lang="fr-FR" sz="2400" dirty="0" err="1"/>
              <a:t>Pérelman</a:t>
            </a:r>
            <a:r>
              <a:rPr lang="fr-FR" sz="2400" dirty="0"/>
              <a:t>, 1974, </a:t>
            </a:r>
            <a:r>
              <a:rPr lang="fr-FR" sz="2400" dirty="0" err="1"/>
              <a:t>Pérelman</a:t>
            </a:r>
            <a:r>
              <a:rPr lang="fr-FR" sz="2400" dirty="0"/>
              <a:t> et </a:t>
            </a:r>
            <a:r>
              <a:rPr lang="fr-FR" sz="2400" dirty="0" err="1"/>
              <a:t>Tytéca</a:t>
            </a:r>
            <a:r>
              <a:rPr lang="fr-FR" sz="2400" dirty="0"/>
              <a:t> 1958).</a:t>
            </a:r>
            <a:endParaRPr lang="en-GB" sz="2400" dirty="0"/>
          </a:p>
          <a:p>
            <a:pPr algn="ctr"/>
            <a:r>
              <a:rPr lang="fr-FR" sz="2400" dirty="0"/>
              <a:t> </a:t>
            </a:r>
            <a:endParaRPr lang="en-GB" sz="2400" dirty="0"/>
          </a:p>
          <a:p>
            <a:pPr algn="ctr"/>
            <a:r>
              <a:rPr lang="fr-FR" sz="2400" dirty="0"/>
              <a:t>Plantin (1990) inclue la démonstration scientifique comme un des types d’arguments. </a:t>
            </a:r>
          </a:p>
          <a:p>
            <a:pPr algn="ctr"/>
            <a:endParaRPr lang="fr-FR" sz="2400" dirty="0"/>
          </a:p>
          <a:p>
            <a:pPr algn="ctr"/>
            <a:r>
              <a:rPr lang="fr-FR" sz="2400" dirty="0"/>
              <a:t>Il en définit cinq (p.147 et s.) :</a:t>
            </a:r>
            <a:endParaRPr lang="en-GB" sz="2400"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20" y="883920"/>
            <a:ext cx="8402320" cy="6278642"/>
          </a:xfrm>
          <a:prstGeom prst="rect">
            <a:avLst/>
          </a:prstGeom>
          <a:noFill/>
        </p:spPr>
        <p:txBody>
          <a:bodyPr wrap="square" rtlCol="0">
            <a:spAutoFit/>
          </a:bodyPr>
          <a:lstStyle/>
          <a:p>
            <a:pPr lvl="0"/>
            <a:r>
              <a:rPr lang="fr-FR" sz="2400" u="sng" dirty="0"/>
              <a:t>1 - Le fait de langue</a:t>
            </a:r>
            <a:r>
              <a:rPr lang="fr-FR" sz="2400" dirty="0"/>
              <a:t>, cher à Ducrot (1980) : quand le vocabulaire choisi porte en soi un jugement (« serviable » ou « servile » ? « argument » ou « argutie » ? etc.), ou quand le discours induit sa suite non formulée explicitement.</a:t>
            </a:r>
          </a:p>
          <a:p>
            <a:pPr lvl="0"/>
            <a:endParaRPr lang="en-GB" sz="2400" dirty="0"/>
          </a:p>
          <a:p>
            <a:pPr lvl="0"/>
            <a:r>
              <a:rPr lang="fr-FR" sz="2400" u="sng" dirty="0"/>
              <a:t>2 - La logique formelle, la logique mathématique</a:t>
            </a:r>
            <a:r>
              <a:rPr lang="fr-FR" sz="2400" dirty="0"/>
              <a:t>, qui définissent des vérités à partir de prémisses. Elle fonctionne aussi en philosophie. </a:t>
            </a:r>
          </a:p>
          <a:p>
            <a:pPr lvl="0"/>
            <a:endParaRPr lang="en-GB" sz="2400" dirty="0"/>
          </a:p>
          <a:p>
            <a:pPr lvl="0"/>
            <a:r>
              <a:rPr lang="fr-FR" sz="2400" u="sng" dirty="0"/>
              <a:t>3 - La logique scientifique</a:t>
            </a:r>
            <a:r>
              <a:rPr lang="fr-FR" sz="2400" dirty="0"/>
              <a:t> qui renvoie à l’épistémologie des sciences expérimentales : elle est fondée sur des observations convergentes, des preuves expérimentales, des </a:t>
            </a:r>
            <a:r>
              <a:rPr lang="fr-FR" sz="2400" dirty="0" err="1"/>
              <a:t>modélisations,des</a:t>
            </a:r>
            <a:r>
              <a:rPr lang="fr-FR" sz="2400" dirty="0"/>
              <a:t> hypothèses testables (raisonnement hypothético-déductif), etc. Toute proposition scientifique est falsifiable et non (encore) falsifiée (K. Popper)</a:t>
            </a:r>
            <a:endParaRPr lang="en-GB" sz="2400" dirty="0"/>
          </a:p>
          <a:p>
            <a:pPr lvl="0"/>
            <a:endParaRPr lang="en-GB" sz="2400" dirty="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20" y="883920"/>
            <a:ext cx="8402320" cy="4801314"/>
          </a:xfrm>
          <a:prstGeom prst="rect">
            <a:avLst/>
          </a:prstGeom>
          <a:noFill/>
        </p:spPr>
        <p:txBody>
          <a:bodyPr wrap="square" rtlCol="0">
            <a:spAutoFit/>
          </a:bodyPr>
          <a:lstStyle/>
          <a:p>
            <a:pPr lvl="0"/>
            <a:r>
              <a:rPr lang="fr-FR" sz="2400" u="sng" dirty="0"/>
              <a:t>4 - La logique non formelle</a:t>
            </a:r>
            <a:r>
              <a:rPr lang="fr-FR" sz="2400" dirty="0"/>
              <a:t> des anglo-saxons : cette catégorie, très importante, reprend largement les types d’arguments définis par </a:t>
            </a:r>
            <a:r>
              <a:rPr lang="fr-FR" sz="2400" dirty="0" err="1"/>
              <a:t>Pérelman</a:t>
            </a:r>
            <a:r>
              <a:rPr lang="fr-FR" sz="2400" dirty="0"/>
              <a:t> (arguments d’autorité, sur la personne, par la force, par l’exemple, etc.), c’est à dire tout ce qui peut faire mouche sur l’auditoire sans pour autant être fondé par une logique formelle ou par un raisonnement hypothético-déductif.</a:t>
            </a:r>
          </a:p>
          <a:p>
            <a:pPr lvl="0"/>
            <a:endParaRPr lang="en-GB" sz="2400" dirty="0"/>
          </a:p>
          <a:p>
            <a:pPr lvl="0"/>
            <a:r>
              <a:rPr lang="fr-FR" sz="2400" u="sng" dirty="0"/>
              <a:t>5 - La rhétorique</a:t>
            </a:r>
            <a:r>
              <a:rPr lang="fr-FR" sz="2400" dirty="0"/>
              <a:t> d’un discours, enfin, avec les techniques argumentatives (ordre de force croissante, ou décroissante, ou nestorien quand on commence et finit par les arguments les plus forts). L’essentiel étant l’efficacité d’un discours : influencer, convaincre un public.</a:t>
            </a:r>
            <a:endParaRPr lang="en-GB" sz="2400"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20" y="883920"/>
            <a:ext cx="8402320" cy="5170646"/>
          </a:xfrm>
          <a:prstGeom prst="rect">
            <a:avLst/>
          </a:prstGeom>
          <a:noFill/>
        </p:spPr>
        <p:txBody>
          <a:bodyPr wrap="square" rtlCol="0">
            <a:spAutoFit/>
          </a:bodyPr>
          <a:lstStyle/>
          <a:p>
            <a:r>
              <a:rPr lang="fr-FR" sz="2400" dirty="0"/>
              <a:t>Dans son ouvrage de 1996, Plantin présente aussi les tendances récentes des recherches : les </a:t>
            </a:r>
            <a:r>
              <a:rPr lang="fr-FR" sz="2400" u="sng" dirty="0"/>
              <a:t>pragmatiques de l’argumentation</a:t>
            </a:r>
            <a:r>
              <a:rPr lang="fr-FR" sz="2400" dirty="0"/>
              <a:t>, qui s’appuient sur la théorie des « actes de langage » (Austin 1962, Searle 1969), notamment dans l’analyse des conversations (</a:t>
            </a:r>
            <a:r>
              <a:rPr lang="fr-FR" sz="2400" dirty="0" err="1"/>
              <a:t>Grice</a:t>
            </a:r>
            <a:r>
              <a:rPr lang="fr-FR" sz="2400" dirty="0"/>
              <a:t> 1975). Celle-ci a été développée par </a:t>
            </a:r>
            <a:r>
              <a:rPr lang="fr-FR" sz="2400" dirty="0" err="1"/>
              <a:t>Moeschler</a:t>
            </a:r>
            <a:r>
              <a:rPr lang="fr-FR" sz="2400" dirty="0"/>
              <a:t> (1985) et plus récemment, dans une perspective plus sociologique, par Breton (1996)</a:t>
            </a:r>
            <a:endParaRPr lang="en-GB" sz="2400" dirty="0"/>
          </a:p>
          <a:p>
            <a:r>
              <a:rPr lang="fr-FR" sz="2400" dirty="0"/>
              <a:t> </a:t>
            </a:r>
            <a:endParaRPr lang="en-GB" sz="2400" dirty="0"/>
          </a:p>
          <a:p>
            <a:r>
              <a:rPr lang="fr-FR" sz="2400" dirty="0"/>
              <a:t>Les recherches de didactique des sciences sur les échanges entre élèves, et entre enseignant et élèves, lors d’une séquence d’enseignement, gagneraient à utiliser ces multiples éclairages sur l’argumentation. A commencer par l’identification des </a:t>
            </a:r>
            <a:r>
              <a:rPr lang="fr-FR" sz="2400" u="sng" dirty="0"/>
              <a:t>dialogues argumentatifs.</a:t>
            </a:r>
            <a:r>
              <a:rPr lang="fr-FR" sz="2400" dirty="0"/>
              <a:t> </a:t>
            </a:r>
            <a:endParaRPr lang="en-GB" sz="2400"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5920" y="152400"/>
            <a:ext cx="8595360" cy="6494084"/>
          </a:xfrm>
          <a:prstGeom prst="rect">
            <a:avLst/>
          </a:prstGeom>
          <a:noFill/>
        </p:spPr>
        <p:txBody>
          <a:bodyPr wrap="square" rtlCol="0">
            <a:spAutoFit/>
          </a:bodyPr>
          <a:lstStyle/>
          <a:p>
            <a:r>
              <a:rPr lang="fr-FR" sz="2400" b="1" dirty="0">
                <a:solidFill>
                  <a:srgbClr val="FF0000"/>
                </a:solidFill>
              </a:rPr>
              <a:t>Les dialogues argumentatifs</a:t>
            </a:r>
            <a:r>
              <a:rPr lang="fr-FR" sz="2400" dirty="0"/>
              <a:t> comprennent 4 stades </a:t>
            </a:r>
            <a:r>
              <a:rPr lang="fr-FR" sz="1400" dirty="0"/>
              <a:t>(Plantin 1996, p. 20 et s) : </a:t>
            </a:r>
          </a:p>
          <a:p>
            <a:endParaRPr lang="fr-FR" sz="2400" dirty="0"/>
          </a:p>
          <a:p>
            <a:pPr lvl="0"/>
            <a:r>
              <a:rPr lang="fr-FR" sz="2400" u="sng" dirty="0"/>
              <a:t>Une proposition</a:t>
            </a:r>
            <a:r>
              <a:rPr lang="fr-FR" sz="2400" dirty="0"/>
              <a:t>, dont la signification est problématique ou indéterminée. Si elle est acceptée, le dialogue s’arrête sans recours à des arguments.</a:t>
            </a:r>
          </a:p>
          <a:p>
            <a:pPr lvl="0"/>
            <a:endParaRPr lang="en-GB" sz="2400" dirty="0"/>
          </a:p>
          <a:p>
            <a:pPr lvl="0"/>
            <a:r>
              <a:rPr lang="fr-FR" sz="2400" u="sng" dirty="0"/>
              <a:t>Une opposition</a:t>
            </a:r>
            <a:r>
              <a:rPr lang="fr-FR" sz="2400" dirty="0"/>
              <a:t>, s’il y a désaccord avec l’énoncé proposé, conduisant à l’expression de positions opposées. Si l’expression de cette opposition est impossible, le dialogue argumentatif ne peut avoir lieu.</a:t>
            </a:r>
          </a:p>
          <a:p>
            <a:pPr lvl="0"/>
            <a:endParaRPr lang="en-GB" sz="2400" dirty="0"/>
          </a:p>
          <a:p>
            <a:pPr lvl="0"/>
            <a:r>
              <a:rPr lang="fr-FR" sz="2400" u="sng" dirty="0"/>
              <a:t>Une question</a:t>
            </a:r>
            <a:r>
              <a:rPr lang="fr-FR" sz="2400" dirty="0"/>
              <a:t>, qui problématise la proposition, la met en débat.</a:t>
            </a:r>
          </a:p>
          <a:p>
            <a:pPr lvl="0"/>
            <a:endParaRPr lang="en-GB" sz="2400" dirty="0"/>
          </a:p>
          <a:p>
            <a:pPr lvl="0"/>
            <a:r>
              <a:rPr lang="fr-FR" sz="2400" u="sng" dirty="0"/>
              <a:t>Des arguments</a:t>
            </a:r>
            <a:r>
              <a:rPr lang="fr-FR" sz="2400" dirty="0"/>
              <a:t> enfin, permettant à chacun de défendre son point de vue, et si possible de le justifier. L’enseignant peut jouer le rôle d’accoucheur de justifications dans les dialogues argumentatifs. </a:t>
            </a:r>
            <a:endParaRPr lang="en-GB" sz="2400" dirty="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5920" y="-52054"/>
            <a:ext cx="8595360" cy="7325082"/>
          </a:xfrm>
          <a:prstGeom prst="rect">
            <a:avLst/>
          </a:prstGeom>
          <a:noFill/>
        </p:spPr>
        <p:txBody>
          <a:bodyPr wrap="square" rtlCol="0">
            <a:spAutoFit/>
          </a:bodyPr>
          <a:lstStyle/>
          <a:p>
            <a:r>
              <a:rPr lang="fr-FR" sz="1200" b="1" dirty="0">
                <a:solidFill>
                  <a:srgbClr val="FF0000"/>
                </a:solidFill>
              </a:rPr>
              <a:t>Références</a:t>
            </a:r>
          </a:p>
          <a:p>
            <a:r>
              <a:rPr lang="fr-FR" sz="1100" dirty="0"/>
              <a:t>AUSTIN, J.L. (1962). </a:t>
            </a:r>
            <a:r>
              <a:rPr lang="fr-FR" sz="1100" i="1" dirty="0"/>
              <a:t>Quand dire c’est faire</a:t>
            </a:r>
            <a:r>
              <a:rPr lang="fr-FR" sz="1100" dirty="0"/>
              <a:t> (traduction française 1970, Paris : Le Seuil)</a:t>
            </a:r>
            <a:endParaRPr lang="en-GB" sz="1100" dirty="0"/>
          </a:p>
          <a:p>
            <a:r>
              <a:rPr lang="fr-FR" sz="1100" dirty="0"/>
              <a:t>BRETON, Ph. (1996). </a:t>
            </a:r>
            <a:r>
              <a:rPr lang="fr-FR" sz="1100" i="1" dirty="0"/>
              <a:t>L’argumentation dans la communication</a:t>
            </a:r>
            <a:r>
              <a:rPr lang="fr-FR" sz="1100" dirty="0"/>
              <a:t>. Paris : La Découverte.</a:t>
            </a:r>
            <a:endParaRPr lang="en-GB" sz="1100" dirty="0"/>
          </a:p>
          <a:p>
            <a:r>
              <a:rPr lang="fr-FR" sz="1100" dirty="0"/>
              <a:t>CHEIKHO, M. &amp; CLÉMENT, P. (2002). Pluridisciplinarité et complexité dans la formation au métier d’ingénieur forestier</a:t>
            </a:r>
            <a:r>
              <a:rPr lang="fr-FR" sz="1100" i="1" dirty="0"/>
              <a:t>. Aster, 34</a:t>
            </a:r>
            <a:r>
              <a:rPr lang="fr-FR" sz="1100" dirty="0"/>
              <a:t>, p.97-130.</a:t>
            </a:r>
            <a:endParaRPr lang="en-GB" sz="1100" dirty="0"/>
          </a:p>
          <a:p>
            <a:r>
              <a:rPr lang="fr-FR" sz="1100" dirty="0"/>
              <a:t>CLÉMENT, P. (1994). Représentations, conceptions, connaissances. In </a:t>
            </a:r>
            <a:r>
              <a:rPr lang="fr-FR" sz="1100" dirty="0" err="1"/>
              <a:t>Giordan</a:t>
            </a:r>
            <a:r>
              <a:rPr lang="fr-FR" sz="1100" dirty="0"/>
              <a:t> A., Girault Y., Clément P., </a:t>
            </a:r>
            <a:r>
              <a:rPr lang="fr-FR" sz="1100" i="1" dirty="0"/>
              <a:t>Conceptions et connaissances.</a:t>
            </a:r>
            <a:r>
              <a:rPr lang="fr-FR" sz="1100" dirty="0"/>
              <a:t> Berne : Peter Lang, p.15-45.</a:t>
            </a:r>
            <a:endParaRPr lang="en-GB" sz="1100" dirty="0"/>
          </a:p>
          <a:p>
            <a:r>
              <a:rPr lang="fr-FR" sz="1100" dirty="0"/>
              <a:t>CLÉMENT, P. (1999). </a:t>
            </a:r>
            <a:r>
              <a:rPr lang="fr-FR" sz="1100" dirty="0" err="1"/>
              <a:t>Situated</a:t>
            </a:r>
            <a:r>
              <a:rPr lang="fr-FR" sz="1100" dirty="0"/>
              <a:t> conceptions. </a:t>
            </a:r>
            <a:r>
              <a:rPr lang="fr-FR" sz="1100" dirty="0" err="1"/>
              <a:t>Theory</a:t>
            </a:r>
            <a:r>
              <a:rPr lang="fr-FR" sz="1100" dirty="0"/>
              <a:t> and </a:t>
            </a:r>
            <a:r>
              <a:rPr lang="fr-FR" sz="1100" dirty="0" err="1"/>
              <a:t>methodology</a:t>
            </a:r>
            <a:r>
              <a:rPr lang="fr-FR" sz="1100" dirty="0"/>
              <a:t>. in </a:t>
            </a:r>
            <a:r>
              <a:rPr lang="fr-FR" sz="1100" dirty="0" err="1"/>
              <a:t>M.Méheut</a:t>
            </a:r>
            <a:r>
              <a:rPr lang="fr-FR" sz="1100" dirty="0"/>
              <a:t> &amp; </a:t>
            </a:r>
            <a:r>
              <a:rPr lang="fr-FR" sz="1100" dirty="0" err="1"/>
              <a:t>G.Rebmann</a:t>
            </a:r>
            <a:r>
              <a:rPr lang="fr-FR" sz="1100" dirty="0"/>
              <a:t>, </a:t>
            </a:r>
            <a:r>
              <a:rPr lang="fr-FR" sz="1100" i="1" dirty="0" err="1"/>
              <a:t>Fourth</a:t>
            </a:r>
            <a:r>
              <a:rPr lang="fr-FR" sz="1100" i="1" dirty="0"/>
              <a:t> </a:t>
            </a:r>
            <a:r>
              <a:rPr lang="fr-FR" sz="1100" i="1" dirty="0" err="1"/>
              <a:t>European</a:t>
            </a:r>
            <a:r>
              <a:rPr lang="fr-FR" sz="1100" i="1" dirty="0"/>
              <a:t> Science Education </a:t>
            </a:r>
            <a:r>
              <a:rPr lang="fr-FR" sz="1100" i="1" dirty="0" err="1"/>
              <a:t>Summerschool</a:t>
            </a:r>
            <a:r>
              <a:rPr lang="fr-FR" sz="1100" i="1" dirty="0"/>
              <a:t> : </a:t>
            </a:r>
            <a:r>
              <a:rPr lang="fr-FR" sz="1100" i="1" dirty="0" err="1"/>
              <a:t>Theory</a:t>
            </a:r>
            <a:r>
              <a:rPr lang="fr-FR" sz="1100" i="1" dirty="0"/>
              <a:t>, </a:t>
            </a:r>
            <a:r>
              <a:rPr lang="fr-FR" sz="1100" i="1" dirty="0" err="1"/>
              <a:t>Methodology</a:t>
            </a:r>
            <a:r>
              <a:rPr lang="fr-FR" sz="1100" i="1" dirty="0"/>
              <a:t> and </a:t>
            </a:r>
            <a:r>
              <a:rPr lang="fr-FR" sz="1100" i="1" dirty="0" err="1"/>
              <a:t>Results</a:t>
            </a:r>
            <a:r>
              <a:rPr lang="fr-FR" sz="1100" i="1" dirty="0"/>
              <a:t> of </a:t>
            </a:r>
            <a:r>
              <a:rPr lang="fr-FR" sz="1100" i="1" dirty="0" err="1"/>
              <a:t>Research</a:t>
            </a:r>
            <a:r>
              <a:rPr lang="fr-FR" sz="1100" i="1" dirty="0"/>
              <a:t> in Science Education,</a:t>
            </a:r>
            <a:r>
              <a:rPr lang="fr-FR" sz="1100" dirty="0"/>
              <a:t> </a:t>
            </a:r>
            <a:r>
              <a:rPr lang="fr-FR" sz="1100" dirty="0" err="1"/>
              <a:t>ed</a:t>
            </a:r>
            <a:r>
              <a:rPr lang="fr-FR" sz="1100" dirty="0"/>
              <a:t>. ESERA, SOCRATES, </a:t>
            </a:r>
            <a:r>
              <a:rPr lang="fr-FR" sz="1100" dirty="0" err="1"/>
              <a:t>U.Paris</a:t>
            </a:r>
            <a:r>
              <a:rPr lang="fr-FR" sz="1100" dirty="0"/>
              <a:t> 7, p. 298-315.</a:t>
            </a:r>
            <a:endParaRPr lang="en-GB" sz="1100" dirty="0"/>
          </a:p>
          <a:p>
            <a:r>
              <a:rPr lang="fr-FR" sz="1100" dirty="0"/>
              <a:t>CLÉMENT, P. (2000). Méthodologie des recherches en didactique des sciences : recueil et analyse des données. In Actes </a:t>
            </a:r>
            <a:r>
              <a:rPr lang="fr-FR" sz="1100" i="1" dirty="0"/>
              <a:t>Colloque international de Fès,</a:t>
            </a:r>
            <a:r>
              <a:rPr lang="fr-FR" sz="1100" dirty="0"/>
              <a:t> nov.2000, </a:t>
            </a:r>
            <a:r>
              <a:rPr lang="fr-FR" sz="1100" dirty="0" err="1"/>
              <a:t>Univ</a:t>
            </a:r>
            <a:r>
              <a:rPr lang="fr-FR" sz="1100" dirty="0"/>
              <a:t> Fès &amp; ENS.</a:t>
            </a:r>
            <a:endParaRPr lang="en-GB" sz="1100" dirty="0"/>
          </a:p>
          <a:p>
            <a:r>
              <a:rPr lang="fr-FR" sz="1100" dirty="0"/>
              <a:t>CLÉMENT, P. (2002). </a:t>
            </a:r>
            <a:r>
              <a:rPr lang="fr-FR" sz="1100" dirty="0" err="1"/>
              <a:t>Methods</a:t>
            </a:r>
            <a:r>
              <a:rPr lang="fr-FR" sz="1100" dirty="0"/>
              <a:t> to analyse argumentation in (more or </a:t>
            </a:r>
            <a:r>
              <a:rPr lang="fr-FR" sz="1100" dirty="0" err="1"/>
              <a:t>less</a:t>
            </a:r>
            <a:r>
              <a:rPr lang="fr-FR" sz="1100" dirty="0"/>
              <a:t>) </a:t>
            </a:r>
            <a:r>
              <a:rPr lang="fr-FR" sz="1100" dirty="0" err="1"/>
              <a:t>scientific</a:t>
            </a:r>
            <a:r>
              <a:rPr lang="fr-FR" sz="1100" dirty="0"/>
              <a:t> </a:t>
            </a:r>
            <a:r>
              <a:rPr lang="fr-FR" sz="1100" dirty="0" err="1"/>
              <a:t>texts</a:t>
            </a:r>
            <a:r>
              <a:rPr lang="fr-FR" sz="1100" dirty="0"/>
              <a:t>. An </a:t>
            </a:r>
            <a:r>
              <a:rPr lang="fr-FR" sz="1100" dirty="0" err="1"/>
              <a:t>example</a:t>
            </a:r>
            <a:r>
              <a:rPr lang="fr-FR" sz="1100" dirty="0"/>
              <a:t> : </a:t>
            </a:r>
            <a:r>
              <a:rPr lang="fr-FR" sz="1100" dirty="0" err="1"/>
              <a:t>analysis</a:t>
            </a:r>
            <a:r>
              <a:rPr lang="fr-FR" sz="1100" dirty="0"/>
              <a:t> of a </a:t>
            </a:r>
            <a:r>
              <a:rPr lang="fr-FR" sz="1100" dirty="0" err="1"/>
              <a:t>text</a:t>
            </a:r>
            <a:r>
              <a:rPr lang="fr-FR" sz="1100" dirty="0"/>
              <a:t> </a:t>
            </a:r>
            <a:r>
              <a:rPr lang="fr-FR" sz="1100" dirty="0" err="1"/>
              <a:t>promoting</a:t>
            </a:r>
            <a:r>
              <a:rPr lang="fr-FR" sz="1100" dirty="0"/>
              <a:t> </a:t>
            </a:r>
            <a:r>
              <a:rPr lang="fr-FR" sz="1100" dirty="0" err="1"/>
              <a:t>Creationism</a:t>
            </a:r>
            <a:r>
              <a:rPr lang="fr-FR" sz="1100" dirty="0"/>
              <a:t>. </a:t>
            </a:r>
            <a:r>
              <a:rPr lang="fr-FR" sz="1100" i="1" dirty="0" err="1"/>
              <a:t>Summerschool</a:t>
            </a:r>
            <a:r>
              <a:rPr lang="fr-FR" sz="1100" i="1" dirty="0"/>
              <a:t> ESERA</a:t>
            </a:r>
            <a:r>
              <a:rPr lang="fr-FR" sz="1100" dirty="0"/>
              <a:t>, </a:t>
            </a:r>
            <a:r>
              <a:rPr lang="fr-FR" sz="1100" dirty="0" err="1"/>
              <a:t>Lubjana</a:t>
            </a:r>
            <a:r>
              <a:rPr lang="fr-FR" sz="1100" dirty="0"/>
              <a:t>, consultable sur le site web d’ESERA.</a:t>
            </a:r>
            <a:endParaRPr lang="en-GB" sz="1100" dirty="0"/>
          </a:p>
          <a:p>
            <a:r>
              <a:rPr lang="fr-FR" sz="1100" dirty="0"/>
              <a:t>CLÉMENT, P. (2003). </a:t>
            </a:r>
            <a:r>
              <a:rPr lang="fr-FR" sz="1100" dirty="0" err="1"/>
              <a:t>Situated</a:t>
            </a:r>
            <a:r>
              <a:rPr lang="fr-FR" sz="1100" dirty="0"/>
              <a:t> conceptions and obstacles. The </a:t>
            </a:r>
            <a:r>
              <a:rPr lang="fr-FR" sz="1100" dirty="0" err="1"/>
              <a:t>example</a:t>
            </a:r>
            <a:r>
              <a:rPr lang="fr-FR" sz="1100" dirty="0"/>
              <a:t> of digestion / </a:t>
            </a:r>
            <a:r>
              <a:rPr lang="fr-FR" sz="1100" dirty="0" err="1"/>
              <a:t>excretion</a:t>
            </a:r>
            <a:r>
              <a:rPr lang="fr-FR" sz="1100" dirty="0"/>
              <a:t>. In </a:t>
            </a:r>
            <a:r>
              <a:rPr lang="fr-FR" sz="1100" dirty="0" err="1"/>
              <a:t>D.Psilos</a:t>
            </a:r>
            <a:r>
              <a:rPr lang="fr-FR" sz="1100" dirty="0"/>
              <a:t> et al, (</a:t>
            </a:r>
            <a:r>
              <a:rPr lang="fr-FR" sz="1100" dirty="0" err="1"/>
              <a:t>ed</a:t>
            </a:r>
            <a:r>
              <a:rPr lang="fr-FR" sz="1100" dirty="0"/>
              <a:t>.), </a:t>
            </a:r>
            <a:r>
              <a:rPr lang="fr-FR" sz="1100" i="1" dirty="0"/>
              <a:t>Science Education </a:t>
            </a:r>
            <a:r>
              <a:rPr lang="fr-FR" sz="1100" i="1" dirty="0" err="1"/>
              <a:t>Research</a:t>
            </a:r>
            <a:r>
              <a:rPr lang="fr-FR" sz="1100" i="1" dirty="0"/>
              <a:t> in the </a:t>
            </a:r>
            <a:r>
              <a:rPr lang="fr-FR" sz="1100" i="1" dirty="0" err="1"/>
              <a:t>knowledge-based</a:t>
            </a:r>
            <a:r>
              <a:rPr lang="fr-FR" sz="1100" i="1" dirty="0"/>
              <a:t> society</a:t>
            </a:r>
            <a:r>
              <a:rPr lang="fr-FR" sz="1100" dirty="0"/>
              <a:t>. Kluwer </a:t>
            </a:r>
            <a:r>
              <a:rPr lang="fr-FR" sz="1100" dirty="0" err="1"/>
              <a:t>Academic</a:t>
            </a:r>
            <a:r>
              <a:rPr lang="fr-FR" sz="1100" dirty="0"/>
              <a:t> </a:t>
            </a:r>
            <a:r>
              <a:rPr lang="fr-FR" sz="1100" dirty="0" err="1"/>
              <a:t>Publishers</a:t>
            </a:r>
            <a:r>
              <a:rPr lang="fr-FR" sz="1100" dirty="0"/>
              <a:t>, p.89-98.</a:t>
            </a:r>
            <a:endParaRPr lang="en-GB" sz="1100" dirty="0"/>
          </a:p>
          <a:p>
            <a:r>
              <a:rPr lang="fr-FR" sz="1100" dirty="0"/>
              <a:t>CLÉMENT, P.,  HÉRAUD, J.L &amp; ERRERA J.P. (2004). Paradoxe sémantique et argumentation. Analyse d’une séquence d’enseignement sur les grenouilles au cycle 2 (élèves de 6 à 8 ans). </a:t>
            </a:r>
            <a:r>
              <a:rPr lang="fr-FR" sz="1100" i="1" dirty="0"/>
              <a:t>Aster, </a:t>
            </a:r>
            <a:r>
              <a:rPr lang="fr-FR" sz="1100" dirty="0"/>
              <a:t>38, p.123-150.</a:t>
            </a:r>
            <a:r>
              <a:rPr lang="en-GB" sz="1100" dirty="0"/>
              <a:t> </a:t>
            </a:r>
          </a:p>
          <a:p>
            <a:r>
              <a:rPr lang="fr-FR" sz="1100" dirty="0"/>
              <a:t>DUCROT, O. (1980). </a:t>
            </a:r>
            <a:r>
              <a:rPr lang="fr-FR" sz="1100" i="1" dirty="0"/>
              <a:t>Les échelles argumentatives</a:t>
            </a:r>
            <a:r>
              <a:rPr lang="fr-FR" sz="1100" dirty="0"/>
              <a:t>. Paris : Editions de Minuit. </a:t>
            </a:r>
            <a:endParaRPr lang="en-GB" sz="1100" dirty="0"/>
          </a:p>
          <a:p>
            <a:r>
              <a:rPr lang="fr-FR" sz="1100" dirty="0"/>
              <a:t>FREGE, G. (textes publiés entre 1879 et 1925, traduits et rassemblés en 1971). </a:t>
            </a:r>
            <a:r>
              <a:rPr lang="fr-FR" sz="1100" i="1" dirty="0"/>
              <a:t>Ecrits logiques et philosophiques.</a:t>
            </a:r>
            <a:r>
              <a:rPr lang="fr-FR" sz="1100" dirty="0"/>
              <a:t> Paris : Le Seuil (Essais).</a:t>
            </a:r>
            <a:endParaRPr lang="en-GB" sz="1100" dirty="0"/>
          </a:p>
          <a:p>
            <a:r>
              <a:rPr lang="fr-FR" sz="1100" dirty="0"/>
              <a:t>GRICE, H.P. (1975). Logique et conversation. Traduction française in </a:t>
            </a:r>
            <a:r>
              <a:rPr lang="fr-FR" sz="1100" i="1" dirty="0"/>
              <a:t>Communications, 30</a:t>
            </a:r>
            <a:r>
              <a:rPr lang="fr-FR" sz="1100" dirty="0"/>
              <a:t>, 1979, p.57-72.</a:t>
            </a:r>
            <a:endParaRPr lang="en-GB" sz="1100" dirty="0"/>
          </a:p>
          <a:p>
            <a:r>
              <a:rPr lang="fr-FR" sz="1100" dirty="0"/>
              <a:t>HARRIS, Z. (1953). </a:t>
            </a:r>
            <a:r>
              <a:rPr lang="fr-FR" sz="1100" dirty="0" err="1"/>
              <a:t>Discourse</a:t>
            </a:r>
            <a:r>
              <a:rPr lang="fr-FR" sz="1100" dirty="0"/>
              <a:t> </a:t>
            </a:r>
            <a:r>
              <a:rPr lang="fr-FR" sz="1100" dirty="0" err="1"/>
              <a:t>analysis</a:t>
            </a:r>
            <a:r>
              <a:rPr lang="fr-FR" sz="1100" dirty="0"/>
              <a:t>. Traduction française dans </a:t>
            </a:r>
            <a:r>
              <a:rPr lang="fr-FR" sz="1100" i="1" dirty="0"/>
              <a:t>Langages, 13</a:t>
            </a:r>
            <a:r>
              <a:rPr lang="fr-FR" sz="1100" dirty="0"/>
              <a:t> (1969).</a:t>
            </a:r>
            <a:endParaRPr lang="en-GB" sz="1100" dirty="0"/>
          </a:p>
          <a:p>
            <a:r>
              <a:rPr lang="fr-FR" sz="1100" dirty="0"/>
              <a:t>HÉRAUD J.L., CLÉMENT P., ERRERA J.P. (2009) - "Jeux de langage" et épistémologie de l'argumentation à l'école primaire : du têtard à la grenouille. in C. </a:t>
            </a:r>
            <a:r>
              <a:rPr lang="fr-FR" sz="1100" dirty="0" err="1"/>
              <a:t>Buty</a:t>
            </a:r>
            <a:r>
              <a:rPr lang="fr-FR" sz="1100" dirty="0"/>
              <a:t> &amp; C. Plantin (</a:t>
            </a:r>
            <a:r>
              <a:rPr lang="fr-FR" sz="1100" dirty="0" err="1"/>
              <a:t>coord</a:t>
            </a:r>
            <a:r>
              <a:rPr lang="fr-FR" sz="1100" dirty="0"/>
              <a:t>.), </a:t>
            </a:r>
            <a:r>
              <a:rPr lang="fr-FR" sz="1100" i="1" dirty="0"/>
              <a:t>Argumenter en classe. Du débat à l'apprentissage</a:t>
            </a:r>
            <a:r>
              <a:rPr lang="fr-FR" sz="1100" dirty="0"/>
              <a:t>. Lyon : INRP, p. 193-231  </a:t>
            </a:r>
            <a:r>
              <a:rPr lang="en-US" sz="1100" u="sng" dirty="0">
                <a:hlinkClick r:id="rId2"/>
              </a:rPr>
              <a:t>http://hal.archives-ouvertes.fr/hal-01025489</a:t>
            </a:r>
            <a:endParaRPr lang="en-GB" sz="1100" dirty="0"/>
          </a:p>
          <a:p>
            <a:r>
              <a:rPr lang="fr-FR" sz="1100" dirty="0"/>
              <a:t>JACOBI, D. (1987). </a:t>
            </a:r>
            <a:r>
              <a:rPr lang="fr-FR" sz="1100" i="1" dirty="0"/>
              <a:t>Images et discours de la vulgarisation scientifique.</a:t>
            </a:r>
            <a:r>
              <a:rPr lang="fr-FR" sz="1100" dirty="0"/>
              <a:t> Berne : Peter Lang.</a:t>
            </a:r>
            <a:endParaRPr lang="en-GB" sz="1100" dirty="0"/>
          </a:p>
          <a:p>
            <a:r>
              <a:rPr lang="fr-FR" sz="1100" dirty="0"/>
              <a:t>JACOBI, D. (1998). Notes sur les structures narratives dans un document destiné à popularise une découverte scientifique. </a:t>
            </a:r>
            <a:r>
              <a:rPr lang="fr-FR" sz="1100" i="1" dirty="0"/>
              <a:t>Protée</a:t>
            </a:r>
            <a:r>
              <a:rPr lang="fr-FR" sz="1100" dirty="0"/>
              <a:t>, p.17-27.</a:t>
            </a:r>
            <a:endParaRPr lang="en-GB" sz="1100" dirty="0"/>
          </a:p>
          <a:p>
            <a:r>
              <a:rPr lang="fr-FR" sz="1100" dirty="0"/>
              <a:t>JACOBI, D. (</a:t>
            </a:r>
            <a:r>
              <a:rPr lang="fr-FR" sz="1100" dirty="0" err="1"/>
              <a:t>ed</a:t>
            </a:r>
            <a:r>
              <a:rPr lang="fr-FR" sz="1100" dirty="0"/>
              <a:t>.) (1994). Les cartes conceptuelles. Coordination du numéro 5 de la revue </a:t>
            </a:r>
            <a:r>
              <a:rPr lang="fr-FR" sz="1100" i="1" dirty="0" err="1"/>
              <a:t>Didaskalia</a:t>
            </a:r>
            <a:r>
              <a:rPr lang="fr-FR" sz="1100" dirty="0"/>
              <a:t>, et éditorial de ce numéro : p.7-10.</a:t>
            </a:r>
            <a:endParaRPr lang="en-GB" sz="1100" dirty="0"/>
          </a:p>
          <a:p>
            <a:r>
              <a:rPr lang="fr-FR" sz="1100" dirty="0"/>
              <a:t>JIMENEZ ALEXANDRE, M.P.(1999). The </a:t>
            </a:r>
            <a:r>
              <a:rPr lang="fr-FR" sz="1100" dirty="0" err="1"/>
              <a:t>study</a:t>
            </a:r>
            <a:r>
              <a:rPr lang="fr-FR" sz="1100" dirty="0"/>
              <a:t> of argumentation in </a:t>
            </a:r>
            <a:r>
              <a:rPr lang="fr-FR" sz="1100" dirty="0" err="1"/>
              <a:t>classrooms</a:t>
            </a:r>
            <a:r>
              <a:rPr lang="fr-FR" sz="1100" dirty="0"/>
              <a:t>. In </a:t>
            </a:r>
            <a:r>
              <a:rPr lang="fr-FR" sz="1100" dirty="0" err="1"/>
              <a:t>M.Méheut</a:t>
            </a:r>
            <a:r>
              <a:rPr lang="fr-FR" sz="1100" dirty="0"/>
              <a:t> &amp; </a:t>
            </a:r>
            <a:r>
              <a:rPr lang="fr-FR" sz="1100" dirty="0" err="1"/>
              <a:t>G.Rebman</a:t>
            </a:r>
            <a:r>
              <a:rPr lang="fr-FR" sz="1100" dirty="0"/>
              <a:t>, </a:t>
            </a:r>
            <a:r>
              <a:rPr lang="fr-FR" sz="1100" i="1" dirty="0" err="1"/>
              <a:t>Acts</a:t>
            </a:r>
            <a:r>
              <a:rPr lang="fr-FR" sz="1100" i="1" dirty="0"/>
              <a:t> of the 4</a:t>
            </a:r>
            <a:r>
              <a:rPr lang="fr-FR" sz="1100" i="1" baseline="30000" dirty="0"/>
              <a:t>th</a:t>
            </a:r>
            <a:r>
              <a:rPr lang="fr-FR" sz="1100" i="1" dirty="0"/>
              <a:t> </a:t>
            </a:r>
            <a:r>
              <a:rPr lang="fr-FR" sz="1100" i="1" dirty="0" err="1"/>
              <a:t>European</a:t>
            </a:r>
            <a:r>
              <a:rPr lang="fr-FR" sz="1100" i="1" dirty="0"/>
              <a:t> Science Education </a:t>
            </a:r>
            <a:r>
              <a:rPr lang="fr-FR" sz="1100" i="1" dirty="0" err="1"/>
              <a:t>Summerschool</a:t>
            </a:r>
            <a:r>
              <a:rPr lang="fr-FR" sz="1100" dirty="0"/>
              <a:t>. </a:t>
            </a:r>
            <a:r>
              <a:rPr lang="fr-FR" sz="1100" dirty="0" err="1"/>
              <a:t>Univ</a:t>
            </a:r>
            <a:r>
              <a:rPr lang="fr-FR" sz="1100" dirty="0"/>
              <a:t>. Paris 7 </a:t>
            </a:r>
            <a:r>
              <a:rPr lang="fr-FR" sz="1100" dirty="0" err="1"/>
              <a:t>ed</a:t>
            </a:r>
            <a:r>
              <a:rPr lang="fr-FR" sz="1100" dirty="0"/>
              <a:t>., p.316-320.</a:t>
            </a:r>
            <a:endParaRPr lang="en-GB" sz="1100" dirty="0"/>
          </a:p>
          <a:p>
            <a:r>
              <a:rPr lang="fr-FR" sz="1100" dirty="0"/>
              <a:t>JIMENEZ ALEXANDRE, M.P., REIGOSA CASTRO, C. &amp; DIAZ de BUSTAMANTE, J. (2003). </a:t>
            </a:r>
            <a:r>
              <a:rPr lang="fr-FR" sz="1100" dirty="0" err="1"/>
              <a:t>Discourse</a:t>
            </a:r>
            <a:r>
              <a:rPr lang="fr-FR" sz="1100" dirty="0"/>
              <a:t> in the </a:t>
            </a:r>
            <a:r>
              <a:rPr lang="fr-FR" sz="1100" dirty="0" err="1"/>
              <a:t>laboratory</a:t>
            </a:r>
            <a:r>
              <a:rPr lang="fr-FR" sz="1100" dirty="0"/>
              <a:t> : </a:t>
            </a:r>
            <a:r>
              <a:rPr lang="fr-FR" sz="1100" dirty="0" err="1"/>
              <a:t>quality</a:t>
            </a:r>
            <a:r>
              <a:rPr lang="fr-FR" sz="1100" dirty="0"/>
              <a:t> in argumentative and </a:t>
            </a:r>
            <a:r>
              <a:rPr lang="fr-FR" sz="1100" dirty="0" err="1"/>
              <a:t>epistemic</a:t>
            </a:r>
            <a:r>
              <a:rPr lang="fr-FR" sz="1100" dirty="0"/>
              <a:t> </a:t>
            </a:r>
            <a:r>
              <a:rPr lang="fr-FR" sz="1100" dirty="0" err="1"/>
              <a:t>operations</a:t>
            </a:r>
            <a:r>
              <a:rPr lang="fr-FR" sz="1100" dirty="0"/>
              <a:t>. In </a:t>
            </a:r>
            <a:r>
              <a:rPr lang="fr-FR" sz="1100" dirty="0" err="1"/>
              <a:t>D.Psillos</a:t>
            </a:r>
            <a:r>
              <a:rPr lang="fr-FR" sz="1100" dirty="0"/>
              <a:t> et al. (</a:t>
            </a:r>
            <a:r>
              <a:rPr lang="fr-FR" sz="1100" dirty="0" err="1"/>
              <a:t>eds</a:t>
            </a:r>
            <a:r>
              <a:rPr lang="fr-FR" sz="1100" dirty="0"/>
              <a:t>), </a:t>
            </a:r>
            <a:r>
              <a:rPr lang="fr-FR" sz="1100" i="1" dirty="0"/>
              <a:t>Science Education </a:t>
            </a:r>
            <a:r>
              <a:rPr lang="fr-FR" sz="1100" i="1" dirty="0" err="1"/>
              <a:t>Research</a:t>
            </a:r>
            <a:r>
              <a:rPr lang="fr-FR" sz="1100" i="1" dirty="0"/>
              <a:t> in the </a:t>
            </a:r>
            <a:r>
              <a:rPr lang="fr-FR" sz="1100" i="1" dirty="0" err="1"/>
              <a:t>Knowledge-Based</a:t>
            </a:r>
            <a:r>
              <a:rPr lang="fr-FR" sz="1100" i="1" dirty="0"/>
              <a:t> Society,</a:t>
            </a:r>
            <a:r>
              <a:rPr lang="fr-FR" sz="1100" dirty="0"/>
              <a:t> </a:t>
            </a:r>
            <a:r>
              <a:rPr lang="fr-FR" sz="1100" dirty="0" err="1"/>
              <a:t>Netherlands</a:t>
            </a:r>
            <a:r>
              <a:rPr lang="fr-FR" sz="1100" dirty="0"/>
              <a:t> : Kluwer </a:t>
            </a:r>
            <a:r>
              <a:rPr lang="fr-FR" sz="1100" dirty="0" err="1"/>
              <a:t>Academic</a:t>
            </a:r>
            <a:r>
              <a:rPr lang="fr-FR" sz="1100" dirty="0"/>
              <a:t> </a:t>
            </a:r>
            <a:r>
              <a:rPr lang="fr-FR" sz="1100" dirty="0" err="1"/>
              <a:t>Publishers</a:t>
            </a:r>
            <a:r>
              <a:rPr lang="fr-FR" sz="1100" dirty="0"/>
              <a:t>, p.249-257.</a:t>
            </a:r>
            <a:endParaRPr lang="en-GB" sz="1100" dirty="0"/>
          </a:p>
          <a:p>
            <a:r>
              <a:rPr lang="fr-FR" sz="1100" dirty="0"/>
              <a:t>MAINGUENEAU, D. (1991</a:t>
            </a:r>
            <a:r>
              <a:rPr lang="fr-FR" sz="1100" i="1" dirty="0"/>
              <a:t>). L’analyse du discours</a:t>
            </a:r>
            <a:r>
              <a:rPr lang="fr-FR" sz="1100" dirty="0"/>
              <a:t>. Paris : Hachette Supérieur.</a:t>
            </a:r>
            <a:endParaRPr lang="en-GB" sz="1100" dirty="0"/>
          </a:p>
          <a:p>
            <a:r>
              <a:rPr lang="fr-FR" sz="1100" dirty="0"/>
              <a:t>MARZIN, P. (1993). </a:t>
            </a:r>
            <a:r>
              <a:rPr lang="fr-FR" sz="1100" i="1" dirty="0"/>
              <a:t>Approche didactique de la communication des savoirs dans une situation de conseil vétérinaire. Analyse des conceptions dans le dialogue</a:t>
            </a:r>
            <a:r>
              <a:rPr lang="fr-FR" sz="1100" dirty="0"/>
              <a:t>. Thèse doctorat Université Lyon 1.</a:t>
            </a:r>
            <a:endParaRPr lang="en-GB" sz="1100" dirty="0"/>
          </a:p>
          <a:p>
            <a:r>
              <a:rPr lang="fr-FR" sz="1100" dirty="0"/>
              <a:t>MOESCHLER, J. (1985). </a:t>
            </a:r>
            <a:r>
              <a:rPr lang="fr-FR" sz="1100" i="1" dirty="0"/>
              <a:t>Argumentation et conversation</a:t>
            </a:r>
            <a:r>
              <a:rPr lang="fr-FR" sz="1100" dirty="0"/>
              <a:t>. Paris : Hatier – </a:t>
            </a:r>
            <a:r>
              <a:rPr lang="fr-FR" sz="1100" dirty="0" err="1"/>
              <a:t>Crédif</a:t>
            </a:r>
            <a:r>
              <a:rPr lang="fr-FR" sz="1100" dirty="0"/>
              <a:t>.</a:t>
            </a:r>
            <a:endParaRPr lang="en-GB" sz="1100" dirty="0"/>
          </a:p>
          <a:p>
            <a:r>
              <a:rPr lang="fr-FR" sz="1100" dirty="0"/>
              <a:t>PERELMAN, C. (1974). </a:t>
            </a:r>
            <a:r>
              <a:rPr lang="fr-FR" sz="1100" i="1" dirty="0"/>
              <a:t>L’argumentation.</a:t>
            </a:r>
            <a:r>
              <a:rPr lang="fr-FR" sz="1100" dirty="0"/>
              <a:t> In </a:t>
            </a:r>
            <a:r>
              <a:rPr lang="fr-FR" sz="1100" dirty="0" err="1"/>
              <a:t>Encyclopedia</a:t>
            </a:r>
            <a:r>
              <a:rPr lang="fr-FR" sz="1100" dirty="0"/>
              <a:t> </a:t>
            </a:r>
            <a:r>
              <a:rPr lang="fr-FR" sz="1100" dirty="0" err="1"/>
              <a:t>Universalis</a:t>
            </a:r>
            <a:r>
              <a:rPr lang="fr-FR" sz="1100" dirty="0"/>
              <a:t>.</a:t>
            </a:r>
            <a:endParaRPr lang="en-GB" sz="1100" dirty="0"/>
          </a:p>
          <a:p>
            <a:r>
              <a:rPr lang="fr-FR" sz="1100" dirty="0"/>
              <a:t>PERELMAN, C. &amp; OLBRECHTS-TYTECA, L. (1958). </a:t>
            </a:r>
            <a:r>
              <a:rPr lang="fr-FR" sz="1100" i="1" dirty="0"/>
              <a:t>Traité de l’argumentation. La nouvelle rhétorique.</a:t>
            </a:r>
            <a:r>
              <a:rPr lang="fr-FR" sz="1100" dirty="0"/>
              <a:t> Ed. de l’Université de Bruxelles.</a:t>
            </a:r>
            <a:endParaRPr lang="en-GB" sz="1100" dirty="0"/>
          </a:p>
          <a:p>
            <a:r>
              <a:rPr lang="fr-FR" sz="1100" dirty="0"/>
              <a:t>PLANTIN, C. (1990). </a:t>
            </a:r>
            <a:r>
              <a:rPr lang="fr-FR" sz="1100" i="1" dirty="0"/>
              <a:t>Essais sur l’argumentation</a:t>
            </a:r>
            <a:r>
              <a:rPr lang="fr-FR" sz="1100" dirty="0"/>
              <a:t>. Paris : </a:t>
            </a:r>
            <a:r>
              <a:rPr lang="fr-FR" sz="1100" dirty="0" err="1"/>
              <a:t>Kimé</a:t>
            </a:r>
            <a:r>
              <a:rPr lang="fr-FR" sz="1100" dirty="0"/>
              <a:t>.</a:t>
            </a:r>
            <a:endParaRPr lang="en-GB" sz="1100" dirty="0"/>
          </a:p>
          <a:p>
            <a:r>
              <a:rPr lang="fr-FR" sz="1100" dirty="0"/>
              <a:t>PLANTIN, C. (1996). </a:t>
            </a:r>
            <a:r>
              <a:rPr lang="fr-FR" sz="1100" i="1" dirty="0"/>
              <a:t>L’argumentation</a:t>
            </a:r>
            <a:r>
              <a:rPr lang="fr-FR" sz="1100" dirty="0"/>
              <a:t>. Paris : Seuil (Mémo)</a:t>
            </a:r>
            <a:endParaRPr lang="en-GB" sz="1100" dirty="0"/>
          </a:p>
          <a:p>
            <a:r>
              <a:rPr lang="fr-FR" sz="1100" dirty="0"/>
              <a:t>REINERT, M. (1992). Le logiciel ALCESTE : Manuel d’utilisation. Toulouse : CNRS / images.</a:t>
            </a:r>
            <a:endParaRPr lang="en-GB" sz="1100" dirty="0"/>
          </a:p>
          <a:p>
            <a:r>
              <a:rPr lang="fr-FR" sz="1100" dirty="0"/>
              <a:t>SEARLE, J.R. (1969). </a:t>
            </a:r>
            <a:r>
              <a:rPr lang="fr-FR" sz="1100" i="1" dirty="0"/>
              <a:t>Les actes de langage</a:t>
            </a:r>
            <a:r>
              <a:rPr lang="fr-FR" sz="1100" dirty="0"/>
              <a:t>. (traduction française : Paris : Hermann, 1972)</a:t>
            </a:r>
            <a:endParaRPr lang="en-GB"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6443</TotalTime>
  <Words>748</Words>
  <Application>Microsoft Macintosh PowerPoint</Application>
  <PresentationFormat>Affichage à l'écran (4:3)</PresentationFormat>
  <Paragraphs>216</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Times</vt:lpstr>
      <vt:lpstr>Times New Roman</vt:lpstr>
      <vt:lpstr>Wingdings</vt:lpstr>
      <vt:lpstr>Office Theme</vt:lpstr>
      <vt:lpstr>L’argumentation  Pierre Clément (2002 modifié en 2017 et 2019)</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Questions extraites du questionnaire BIOHEAD-Citizen</vt:lpstr>
      <vt:lpstr>Questions extraites du questionnaire BIOHEAD-Citizen</vt:lpstr>
      <vt:lpstr>Questions extraites du questionnaire BIOHEAD-Citizen</vt:lpstr>
    </vt:vector>
  </TitlesOfParts>
  <Company>IND</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L’argumentation</dc:title>
  <dc:creator>Pierre Clement</dc:creator>
  <cp:lastModifiedBy>Clément Pierre</cp:lastModifiedBy>
  <cp:revision>15</cp:revision>
  <dcterms:created xsi:type="dcterms:W3CDTF">2017-12-04T18:45:43Z</dcterms:created>
  <dcterms:modified xsi:type="dcterms:W3CDTF">2019-04-09T22:43:18Z</dcterms:modified>
</cp:coreProperties>
</file>