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92" r:id="rId3"/>
    <p:sldId id="280" r:id="rId4"/>
    <p:sldId id="257" r:id="rId5"/>
    <p:sldId id="258" r:id="rId6"/>
    <p:sldId id="259" r:id="rId7"/>
    <p:sldId id="281" r:id="rId8"/>
    <p:sldId id="282" r:id="rId9"/>
    <p:sldId id="260" r:id="rId10"/>
    <p:sldId id="261" r:id="rId11"/>
    <p:sldId id="283" r:id="rId12"/>
    <p:sldId id="262" r:id="rId13"/>
    <p:sldId id="284" r:id="rId14"/>
    <p:sldId id="263" r:id="rId15"/>
    <p:sldId id="285" r:id="rId16"/>
    <p:sldId id="287" r:id="rId17"/>
    <p:sldId id="264" r:id="rId18"/>
    <p:sldId id="265" r:id="rId19"/>
    <p:sldId id="288" r:id="rId20"/>
    <p:sldId id="271" r:id="rId21"/>
    <p:sldId id="272" r:id="rId22"/>
    <p:sldId id="273" r:id="rId23"/>
    <p:sldId id="274" r:id="rId24"/>
    <p:sldId id="289" r:id="rId25"/>
    <p:sldId id="290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54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FBEF8-C423-4F55-8EA4-89292506F5A0}" type="datetimeFigureOut">
              <a:rPr lang="fr-FR" smtClean="0"/>
              <a:t>07/12/2025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374A2-7E7F-44F1-A9FE-9CF5BB793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246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84BA8B-5B03-43B5-9CA7-5CFFF3973D21}" type="datetime1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9440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2613-C71E-4694-8784-5CB0C34B2513}" type="datetime1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5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FFCA-7A88-47B1-9236-F65BAAC1F502}" type="datetime1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2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8D05-294A-4563-A11C-B8C1314AABBA}" type="datetime1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8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31A6E59-786E-4B3B-94B1-3FC795A740DE}" type="datetime1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10111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6233-4DFF-471D-AFFC-3CB1E86068FC}" type="datetime1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10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F736-C53D-4258-A1E1-F92409C72ED9}" type="datetime1">
              <a:rPr lang="en-US" smtClean="0"/>
              <a:t>12/7/2025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81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2129-E758-4E11-B4BA-2794365979E2}" type="datetime1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2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7930-F325-46A5-A347-69D4F7DB6A8F}" type="datetime1">
              <a:rPr lang="en-US" smtClean="0"/>
              <a:t>12/7/2025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C52293D2-F259-4D3F-8526-964D864B5750}" type="datetime1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578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A728A911-626E-4B40-A575-EDF51ED7A08C}" type="datetime1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970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11D288A-17A3-4B0E-9CCF-E9EE641DE4F7}" type="datetime1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441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Chapter 5 – SQL</a:t>
            </a:r>
            <a:r>
              <a:rPr lang="fr-FR" dirty="0"/>
              <a:t> (Part 2)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dirty="0"/>
              <a:t>Aggregation • </a:t>
            </a:r>
            <a:r>
              <a:rPr lang="fr-FR" dirty="0"/>
              <a:t>RENAMING </a:t>
            </a:r>
            <a:r>
              <a:rPr dirty="0"/>
              <a:t>• Views</a:t>
            </a:r>
          </a:p>
          <a:p>
            <a:r>
              <a:rPr lang="fr-FR" dirty="0"/>
              <a:t>LECTURER : BETAOUAF Hichem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F71975-DF02-4617-B91C-60FFBBB6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AVG –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Compute the average grade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9AC05C1-1B4F-4560-A752-544C8B884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995" y="2927914"/>
            <a:ext cx="6878010" cy="2791215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717CEE-F854-4083-AE33-EDF2D183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GROUP BY –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490870"/>
            <a:ext cx="7633742" cy="4388723"/>
          </a:xfrm>
        </p:spPr>
        <p:txBody>
          <a:bodyPr/>
          <a:lstStyle/>
          <a:p>
            <a:r>
              <a:rPr lang="fr-FR" dirty="0" err="1"/>
              <a:t>Average</a:t>
            </a:r>
            <a:r>
              <a:rPr lang="fr-FR" dirty="0"/>
              <a:t> grade per </a:t>
            </a:r>
            <a:r>
              <a:rPr lang="fr-FR" dirty="0" err="1"/>
              <a:t>student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20107CD-F52B-400B-8172-DF2CD071D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32" y="2031423"/>
            <a:ext cx="6887536" cy="4096322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6FBFEA-D412-4DA5-89C6-D316578E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7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GROUP BY –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490870"/>
            <a:ext cx="7633742" cy="4388723"/>
          </a:xfrm>
        </p:spPr>
        <p:txBody>
          <a:bodyPr/>
          <a:lstStyle/>
          <a:p>
            <a:r>
              <a:rPr dirty="0"/>
              <a:t>Average grade per subject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9660F88-7D8D-4E43-A4F1-E14CA7981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50" y="2307719"/>
            <a:ext cx="6811326" cy="3296110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6BF4D1-8E5A-458E-84A2-C5B3FF571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GROUP BY –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490870"/>
            <a:ext cx="7633742" cy="4388723"/>
          </a:xfrm>
        </p:spPr>
        <p:txBody>
          <a:bodyPr/>
          <a:lstStyle/>
          <a:p>
            <a:r>
              <a:rPr lang="fr-FR" dirty="0"/>
              <a:t>Name and a</a:t>
            </a:r>
            <a:r>
              <a:rPr lang="en-US" dirty="0" err="1"/>
              <a:t>verage</a:t>
            </a:r>
            <a:r>
              <a:rPr dirty="0"/>
              <a:t> grad</a:t>
            </a:r>
            <a:r>
              <a:rPr lang="fr-FR" dirty="0"/>
              <a:t>e per </a:t>
            </a:r>
            <a:r>
              <a:rPr lang="en-US" dirty="0"/>
              <a:t>student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18A1EA-A6EE-4342-B40F-8452EAB6C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79" y="2101220"/>
            <a:ext cx="7078063" cy="4086795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A8BE67-12C6-4C5C-8EAC-E7DEE4258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62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HAVING –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610140"/>
            <a:ext cx="7633742" cy="4269454"/>
          </a:xfrm>
        </p:spPr>
        <p:txBody>
          <a:bodyPr/>
          <a:lstStyle/>
          <a:p>
            <a:r>
              <a:rPr dirty="0"/>
              <a:t>List students whose average grade is greater than 10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03C06AD-E5E7-47F7-AEDB-914D05411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16" y="2203532"/>
            <a:ext cx="6935168" cy="37629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E30B75-C544-49F4-A407-07BBB033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53E794-A542-4D7F-B35D-38B1A60DB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959240"/>
            <a:ext cx="5327374" cy="4394988"/>
          </a:xfrm>
        </p:spPr>
        <p:txBody>
          <a:bodyPr/>
          <a:lstStyle/>
          <a:p>
            <a:r>
              <a:rPr lang="fr-FR" sz="6000" dirty="0" err="1"/>
              <a:t>ReNAMING</a:t>
            </a:r>
            <a:r>
              <a:rPr lang="fr-FR" sz="6000" dirty="0"/>
              <a:t>      &amp; SET OPERATORS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24B2EE-8205-42A1-94B0-D46E28ED29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479504-096A-4595-894C-6431307CA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21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RENAMING </a:t>
            </a:r>
            <a:r>
              <a:rPr dirty="0"/>
              <a:t>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769166"/>
            <a:ext cx="7633742" cy="4110428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00B0F0"/>
                </a:solidFill>
              </a:rPr>
              <a:t>SELECT</a:t>
            </a:r>
            <a:r>
              <a:rPr lang="fr-FR" dirty="0"/>
              <a:t> </a:t>
            </a:r>
            <a:r>
              <a:rPr lang="fr-FR" dirty="0" err="1"/>
              <a:t>old_column</a:t>
            </a:r>
            <a:r>
              <a:rPr lang="fr-FR" dirty="0"/>
              <a:t> </a:t>
            </a:r>
            <a:r>
              <a:rPr lang="fr-FR" dirty="0">
                <a:solidFill>
                  <a:srgbClr val="00B0F0"/>
                </a:solidFill>
              </a:rPr>
              <a:t>AS</a:t>
            </a:r>
            <a:r>
              <a:rPr lang="fr-FR" dirty="0"/>
              <a:t> </a:t>
            </a:r>
            <a:r>
              <a:rPr lang="fr-FR" dirty="0" err="1">
                <a:solidFill>
                  <a:srgbClr val="FF0000"/>
                </a:solidFill>
              </a:rPr>
              <a:t>new_column</a:t>
            </a: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B0F0"/>
                </a:solidFill>
              </a:rPr>
              <a:t>FROM</a:t>
            </a:r>
            <a:r>
              <a:rPr lang="fr-FR" dirty="0"/>
              <a:t> </a:t>
            </a:r>
            <a:r>
              <a:rPr lang="fr-FR" dirty="0" err="1"/>
              <a:t>old_Table</a:t>
            </a:r>
            <a:r>
              <a:rPr lang="fr-FR" dirty="0"/>
              <a:t> </a:t>
            </a:r>
            <a:r>
              <a:rPr lang="fr-FR" dirty="0" err="1">
                <a:solidFill>
                  <a:srgbClr val="FF0000"/>
                </a:solidFill>
              </a:rPr>
              <a:t>new_Table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9CB9A2-A61E-4ABA-8495-3F59CC21E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71" y="3002252"/>
            <a:ext cx="6935168" cy="333421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A7C4657-306E-42D9-8707-E8959F07C271}"/>
              </a:ext>
            </a:extLst>
          </p:cNvPr>
          <p:cNvSpPr txBox="1"/>
          <p:nvPr/>
        </p:nvSpPr>
        <p:spPr>
          <a:xfrm>
            <a:off x="4922004" y="4300027"/>
            <a:ext cx="303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B0F0"/>
                </a:solidFill>
              </a:rPr>
              <a:t>Students</a:t>
            </a:r>
            <a:r>
              <a:rPr lang="fr-FR" dirty="0">
                <a:solidFill>
                  <a:srgbClr val="00B0F0"/>
                </a:solidFill>
              </a:rPr>
              <a:t> </a:t>
            </a:r>
            <a:r>
              <a:rPr lang="fr-FR" dirty="0" err="1">
                <a:solidFill>
                  <a:srgbClr val="00B0F0"/>
                </a:solidFill>
              </a:rPr>
              <a:t>having</a:t>
            </a:r>
            <a:r>
              <a:rPr lang="fr-FR" dirty="0">
                <a:solidFill>
                  <a:srgbClr val="00B0F0"/>
                </a:solidFill>
              </a:rPr>
              <a:t> the </a:t>
            </a:r>
            <a:r>
              <a:rPr lang="fr-FR" dirty="0" err="1">
                <a:solidFill>
                  <a:srgbClr val="00B0F0"/>
                </a:solidFill>
              </a:rPr>
              <a:t>same</a:t>
            </a:r>
            <a:r>
              <a:rPr lang="fr-FR" dirty="0">
                <a:solidFill>
                  <a:srgbClr val="00B0F0"/>
                </a:solidFill>
              </a:rPr>
              <a:t> </a:t>
            </a:r>
            <a:r>
              <a:rPr lang="fr-FR" dirty="0" err="1">
                <a:solidFill>
                  <a:srgbClr val="00B0F0"/>
                </a:solidFill>
              </a:rPr>
              <a:t>age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C0F64C-C061-4D96-A2EB-61EF2567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43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SQL Set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UNION – combines results</a:t>
            </a:r>
          </a:p>
          <a:p>
            <a:r>
              <a:rPr dirty="0"/>
              <a:t>INTERSECT – common rows (not in MySQL)</a:t>
            </a:r>
          </a:p>
          <a:p>
            <a:r>
              <a:rPr dirty="0"/>
              <a:t>EXCEPT – difference (not in MySQL)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70362F-AA7E-487A-9ADA-31701970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 – 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550504"/>
            <a:ext cx="7633742" cy="4329089"/>
          </a:xfrm>
        </p:spPr>
        <p:txBody>
          <a:bodyPr/>
          <a:lstStyle/>
          <a:p>
            <a:r>
              <a:t>List all student names and all subject names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3E4280-0916-4D91-A583-746A70596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90" y="2005099"/>
            <a:ext cx="6954220" cy="469648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73DAA9-8399-4FD5-AB1D-FC0F4E48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53E794-A542-4D7F-B35D-38B1A60DB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959240"/>
            <a:ext cx="5327374" cy="4394988"/>
          </a:xfrm>
        </p:spPr>
        <p:txBody>
          <a:bodyPr/>
          <a:lstStyle/>
          <a:p>
            <a:r>
              <a:rPr lang="fr-FR" sz="6000" dirty="0"/>
              <a:t>VIEWS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24B2EE-8205-42A1-94B0-D46E28ED29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479504-096A-4595-894C-6431307CA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4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D54E02-F5D5-4AE5-AA55-931D02D73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REMINDER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1C3249-8CC9-4FEA-AC11-02EAF2B91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r-FR" dirty="0"/>
              <a:t>Data </a:t>
            </a:r>
            <a:r>
              <a:rPr lang="fr-FR" dirty="0" err="1">
                <a:solidFill>
                  <a:srgbClr val="FF0000"/>
                </a:solidFill>
              </a:rPr>
              <a:t>Definition</a:t>
            </a:r>
            <a:r>
              <a:rPr lang="fr-FR" dirty="0"/>
              <a:t> </a:t>
            </a:r>
            <a:r>
              <a:rPr lang="fr-FR" dirty="0" err="1"/>
              <a:t>Language</a:t>
            </a:r>
            <a:r>
              <a:rPr lang="fr-FR" dirty="0"/>
              <a:t> (DDL) : CREATE, DROP, ALTER</a:t>
            </a:r>
          </a:p>
          <a:p>
            <a:pPr>
              <a:lnSpc>
                <a:spcPct val="200000"/>
              </a:lnSpc>
            </a:pPr>
            <a:r>
              <a:rPr lang="fr-FR" dirty="0"/>
              <a:t>Data </a:t>
            </a:r>
            <a:r>
              <a:rPr lang="fr-FR" dirty="0">
                <a:solidFill>
                  <a:srgbClr val="FF0000"/>
                </a:solidFill>
              </a:rPr>
              <a:t>Manipulation</a:t>
            </a:r>
            <a:r>
              <a:rPr lang="fr-FR" dirty="0"/>
              <a:t> </a:t>
            </a:r>
            <a:r>
              <a:rPr lang="fr-FR" dirty="0" err="1"/>
              <a:t>Language</a:t>
            </a:r>
            <a:r>
              <a:rPr lang="fr-FR" dirty="0"/>
              <a:t> (DML) : INSERT, UPDATE, DELETE</a:t>
            </a:r>
          </a:p>
          <a:p>
            <a:pPr>
              <a:lnSpc>
                <a:spcPct val="200000"/>
              </a:lnSpc>
            </a:pPr>
            <a:r>
              <a:rPr lang="fr-FR" dirty="0"/>
              <a:t>Data </a:t>
            </a:r>
            <a:r>
              <a:rPr lang="fr-FR" dirty="0" err="1">
                <a:solidFill>
                  <a:srgbClr val="FF0000"/>
                </a:solidFill>
              </a:rPr>
              <a:t>Query</a:t>
            </a:r>
            <a:r>
              <a:rPr lang="fr-FR" dirty="0"/>
              <a:t> </a:t>
            </a:r>
            <a:r>
              <a:rPr lang="fr-FR" dirty="0" err="1"/>
              <a:t>Language</a:t>
            </a:r>
            <a:r>
              <a:rPr lang="fr-FR" dirty="0"/>
              <a:t> (DQL) : SELECT, JOIN, ORDER BY...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95FABE-F189-40CF-B4C8-7A8C300B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96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Views –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 view is a virtual table</a:t>
            </a:r>
          </a:p>
          <a:p>
            <a:r>
              <a:rPr dirty="0"/>
              <a:t>Defined by a SELECT query</a:t>
            </a:r>
          </a:p>
          <a:p>
            <a:r>
              <a:rPr dirty="0"/>
              <a:t>Simplifies access to complex queries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F01A46-989B-4B08-AE50-E499FBF38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Use Views?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To simplify repeated queries</a:t>
            </a:r>
          </a:p>
          <a:p>
            <a:r>
              <a:rPr dirty="0"/>
              <a:t>To hide sensitive data</a:t>
            </a:r>
          </a:p>
          <a:p>
            <a:r>
              <a:rPr dirty="0"/>
              <a:t>To create different user perspectives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08CF56-9496-4DDE-87CE-DBFA3857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Creating</a:t>
            </a:r>
            <a:r>
              <a:rPr lang="fr-FR" dirty="0"/>
              <a:t>/USING</a:t>
            </a:r>
            <a:r>
              <a:rPr dirty="0"/>
              <a:t> a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>
                <a:solidFill>
                  <a:srgbClr val="00B0F0"/>
                </a:solidFill>
              </a:rPr>
              <a:t>CREATE VIEW </a:t>
            </a:r>
            <a:r>
              <a:rPr dirty="0" err="1"/>
              <a:t>viewName</a:t>
            </a:r>
            <a:r>
              <a:rPr dirty="0"/>
              <a:t> </a:t>
            </a:r>
            <a:r>
              <a:rPr dirty="0">
                <a:solidFill>
                  <a:srgbClr val="00B0F0"/>
                </a:solidFill>
              </a:rPr>
              <a:t>AS</a:t>
            </a:r>
          </a:p>
          <a:p>
            <a:pPr marL="457200" lvl="1" indent="0">
              <a:buNone/>
            </a:pPr>
            <a:r>
              <a:rPr dirty="0">
                <a:solidFill>
                  <a:srgbClr val="00B0F0"/>
                </a:solidFill>
              </a:rPr>
              <a:t>SELECT</a:t>
            </a:r>
            <a:r>
              <a:rPr dirty="0"/>
              <a:t> ... </a:t>
            </a:r>
            <a:r>
              <a:rPr dirty="0">
                <a:solidFill>
                  <a:srgbClr val="00B0F0"/>
                </a:solidFill>
              </a:rPr>
              <a:t>FROM</a:t>
            </a:r>
            <a:r>
              <a:rPr dirty="0"/>
              <a:t> ... </a:t>
            </a:r>
            <a:r>
              <a:rPr dirty="0">
                <a:solidFill>
                  <a:srgbClr val="00B0F0"/>
                </a:solidFill>
              </a:rPr>
              <a:t>WHERE</a:t>
            </a:r>
            <a:r>
              <a:rPr dirty="0"/>
              <a:t> ...</a:t>
            </a:r>
            <a:r>
              <a:rPr lang="fr-FR" dirty="0"/>
              <a:t>;</a:t>
            </a:r>
          </a:p>
          <a:p>
            <a:pPr marL="457200" lvl="1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B0F0"/>
                </a:solidFill>
              </a:rPr>
              <a:t>SELECT</a:t>
            </a:r>
            <a:r>
              <a:rPr lang="fr-FR" dirty="0"/>
              <a:t> * </a:t>
            </a:r>
            <a:r>
              <a:rPr lang="fr-FR" dirty="0">
                <a:solidFill>
                  <a:srgbClr val="00B0F0"/>
                </a:solidFill>
              </a:rPr>
              <a:t>FROM</a:t>
            </a:r>
            <a:r>
              <a:rPr lang="fr-FR" dirty="0"/>
              <a:t> </a:t>
            </a:r>
            <a:r>
              <a:rPr lang="fr-FR" dirty="0" err="1"/>
              <a:t>viewName</a:t>
            </a:r>
            <a:r>
              <a:rPr lang="fr-FR" dirty="0"/>
              <a:t>;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1E9D28-E746-4FD7-AC86-84380CEAA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62507"/>
            <a:ext cx="7633742" cy="1492132"/>
          </a:xfrm>
        </p:spPr>
        <p:txBody>
          <a:bodyPr/>
          <a:lstStyle/>
          <a:p>
            <a:r>
              <a:rPr lang="fr-FR" dirty="0"/>
              <a:t>EXAMPLES - CREATING/</a:t>
            </a:r>
            <a:r>
              <a:rPr dirty="0"/>
              <a:t>Using a View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F2D26B-B5E2-46E0-B129-EE761FDF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23</a:t>
            </a:fld>
            <a:endParaRPr lang="en-US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606C9E2B-C61F-416B-B882-8175D6A95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Students</a:t>
            </a:r>
            <a:r>
              <a:rPr lang="fr-FR" dirty="0"/>
              <a:t> absents in Maths</a:t>
            </a:r>
          </a:p>
        </p:txBody>
      </p:sp>
      <p:pic>
        <p:nvPicPr>
          <p:cNvPr id="13" name="Espace réservé du contenu 9">
            <a:extLst>
              <a:ext uri="{FF2B5EF4-FFF2-40B4-BE49-F238E27FC236}">
                <a16:creationId xmlns:a16="http://schemas.microsoft.com/office/drawing/2014/main" id="{84E79687-B216-4D59-879F-94611E582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60" y="2841214"/>
            <a:ext cx="7300767" cy="35941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62507"/>
            <a:ext cx="7633742" cy="1492132"/>
          </a:xfrm>
        </p:spPr>
        <p:txBody>
          <a:bodyPr/>
          <a:lstStyle/>
          <a:p>
            <a:r>
              <a:rPr lang="fr-FR" dirty="0"/>
              <a:t>EXAMPLES - CREATING/</a:t>
            </a:r>
            <a:r>
              <a:rPr dirty="0"/>
              <a:t>Using a View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F2D26B-B5E2-46E0-B129-EE761FDF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24</a:t>
            </a:fld>
            <a:endParaRPr lang="en-US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606C9E2B-C61F-416B-B882-8175D6A95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Resit</a:t>
            </a:r>
            <a:r>
              <a:rPr lang="fr-FR" dirty="0"/>
              <a:t>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list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A83ECCE-AE52-4010-9D41-EBB303231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00" y="2777575"/>
            <a:ext cx="6982799" cy="39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47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62507"/>
            <a:ext cx="7633742" cy="1492132"/>
          </a:xfrm>
        </p:spPr>
        <p:txBody>
          <a:bodyPr/>
          <a:lstStyle/>
          <a:p>
            <a:r>
              <a:rPr lang="fr-FR" dirty="0"/>
              <a:t>EXAMPLES - CREATING/</a:t>
            </a:r>
            <a:r>
              <a:rPr dirty="0"/>
              <a:t>Using a View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F2D26B-B5E2-46E0-B129-EE761FDF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25</a:t>
            </a:fld>
            <a:endParaRPr lang="en-US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606C9E2B-C61F-416B-B882-8175D6A95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Resit</a:t>
            </a:r>
            <a:r>
              <a:rPr lang="fr-FR" dirty="0"/>
              <a:t>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by course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C7534C-06CD-42ED-8496-AC21D0630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16" y="2874567"/>
            <a:ext cx="5963482" cy="170521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59AEE4E-A9F4-4886-A30E-CCD137C1C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816" y="4985188"/>
            <a:ext cx="5820587" cy="16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07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ABE82E-80FF-4722-B77E-02AD55304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6885C3-C0CC-4447-9D38-AAA699A18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874518"/>
            <a:ext cx="7633742" cy="4005076"/>
          </a:xfrm>
        </p:spPr>
        <p:txBody>
          <a:bodyPr>
            <a:normAutofit/>
          </a:bodyPr>
          <a:lstStyle/>
          <a:p>
            <a:r>
              <a:rPr lang="en-US" dirty="0"/>
              <a:t>Chapter 5 provides a solid foundation in SQL data </a:t>
            </a:r>
            <a:r>
              <a:rPr lang="en-US" b="1" dirty="0"/>
              <a:t>manipulation</a:t>
            </a:r>
            <a:r>
              <a:rPr lang="en-US" dirty="0"/>
              <a:t>, </a:t>
            </a:r>
            <a:r>
              <a:rPr lang="en-US" b="1" dirty="0"/>
              <a:t>aggregation</a:t>
            </a:r>
            <a:r>
              <a:rPr lang="en-US" dirty="0"/>
              <a:t>, </a:t>
            </a:r>
            <a:r>
              <a:rPr lang="en-US" b="1" dirty="0"/>
              <a:t>integrity</a:t>
            </a:r>
            <a:r>
              <a:rPr lang="en-US" dirty="0"/>
              <a:t>, and abstraction via </a:t>
            </a:r>
            <a:r>
              <a:rPr lang="en-US" b="1" dirty="0"/>
              <a:t>views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These concepts are essential for writing </a:t>
            </a:r>
            <a:r>
              <a:rPr lang="en-US" b="1" dirty="0"/>
              <a:t>robust</a:t>
            </a:r>
            <a:r>
              <a:rPr lang="en-US" dirty="0"/>
              <a:t> queries, maintaining database </a:t>
            </a:r>
            <a:r>
              <a:rPr lang="en-US" b="1" dirty="0"/>
              <a:t>consistency</a:t>
            </a:r>
            <a:r>
              <a:rPr lang="en-US" dirty="0"/>
              <a:t>, and </a:t>
            </a:r>
            <a:r>
              <a:rPr lang="en-US" b="1" dirty="0"/>
              <a:t>designing</a:t>
            </a:r>
            <a:r>
              <a:rPr lang="en-US" dirty="0"/>
              <a:t> scalable applications.</a:t>
            </a:r>
          </a:p>
          <a:p>
            <a:endParaRPr lang="en-US" dirty="0"/>
          </a:p>
          <a:p>
            <a:r>
              <a:rPr lang="en-US" dirty="0"/>
              <a:t>Students are now able to :</a:t>
            </a:r>
          </a:p>
          <a:p>
            <a:pPr lvl="1"/>
            <a:r>
              <a:rPr lang="en-US" dirty="0"/>
              <a:t>Create / manage (create, drop, alter tables) </a:t>
            </a:r>
          </a:p>
          <a:p>
            <a:pPr lvl="1"/>
            <a:r>
              <a:rPr lang="en-US" dirty="0"/>
              <a:t>Manipulate (insert, delete update data) </a:t>
            </a:r>
          </a:p>
          <a:p>
            <a:pPr lvl="1"/>
            <a:r>
              <a:rPr lang="en-US" dirty="0"/>
              <a:t>Query databases.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9F115D-97C5-443E-87C1-D5282CFE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0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96EDC0B-F43B-4FC0-9ACC-C28FDDA4E7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800" dirty="0" err="1"/>
              <a:t>Aggregation</a:t>
            </a:r>
            <a:r>
              <a:rPr lang="fr-FR" sz="4800" dirty="0"/>
              <a:t> </a:t>
            </a:r>
            <a:r>
              <a:rPr lang="fr-FR" sz="4800" dirty="0" err="1"/>
              <a:t>Functions</a:t>
            </a:r>
            <a:endParaRPr lang="fr-FR" sz="4800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4F9B0D42-1EA1-4878-996E-AF8072AA0A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C0FEDA-9743-46FC-A039-A6D44C3A5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4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Aggregation Functions –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SQL supports several aggregate functions:</a:t>
            </a:r>
          </a:p>
          <a:p>
            <a:pPr lvl="1"/>
            <a:r>
              <a:t>MIN – minimum value</a:t>
            </a:r>
          </a:p>
          <a:p>
            <a:pPr lvl="1"/>
            <a:r>
              <a:t>MAX – maximum value</a:t>
            </a:r>
          </a:p>
          <a:p>
            <a:pPr lvl="1"/>
            <a:r>
              <a:t>AVG – average value</a:t>
            </a:r>
          </a:p>
          <a:p>
            <a:pPr lvl="1"/>
            <a:r>
              <a:t>SUM – sum of values</a:t>
            </a:r>
          </a:p>
          <a:p>
            <a:pPr lvl="1"/>
            <a:r>
              <a:t>COUNT – number of rows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6CCC82-E907-441F-9CF9-C3A343537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General Syntax for Aggregation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sz="2200" dirty="0">
                <a:solidFill>
                  <a:srgbClr val="00B0F0"/>
                </a:solidFill>
              </a:rPr>
              <a:t>SELECT</a:t>
            </a:r>
            <a:r>
              <a:rPr sz="2200" dirty="0"/>
              <a:t> AGG(column), ...</a:t>
            </a:r>
          </a:p>
          <a:p>
            <a:pPr marL="457200" lvl="1" indent="0">
              <a:buNone/>
            </a:pPr>
            <a:r>
              <a:rPr sz="2000" dirty="0">
                <a:solidFill>
                  <a:srgbClr val="00B0F0"/>
                </a:solidFill>
              </a:rPr>
              <a:t>FROM</a:t>
            </a:r>
            <a:r>
              <a:rPr sz="2000" dirty="0"/>
              <a:t> table</a:t>
            </a:r>
          </a:p>
          <a:p>
            <a:pPr marL="457200" lvl="1" indent="0">
              <a:buNone/>
            </a:pPr>
            <a:r>
              <a:rPr sz="2000" dirty="0">
                <a:solidFill>
                  <a:srgbClr val="00B0F0"/>
                </a:solidFill>
              </a:rPr>
              <a:t>WHERE</a:t>
            </a:r>
            <a:r>
              <a:rPr sz="2000" dirty="0"/>
              <a:t> condition</a:t>
            </a:r>
          </a:p>
          <a:p>
            <a:pPr marL="457200" lvl="1" indent="0">
              <a:buNone/>
            </a:pPr>
            <a:r>
              <a:rPr sz="2000" dirty="0">
                <a:solidFill>
                  <a:srgbClr val="00B0F0"/>
                </a:solidFill>
              </a:rPr>
              <a:t>GROUP BY </a:t>
            </a:r>
            <a:r>
              <a:rPr sz="2000" dirty="0"/>
              <a:t>column</a:t>
            </a:r>
          </a:p>
          <a:p>
            <a:pPr marL="457200" lvl="1" indent="0">
              <a:buNone/>
            </a:pPr>
            <a:r>
              <a:rPr sz="2000" dirty="0">
                <a:solidFill>
                  <a:srgbClr val="00B0F0"/>
                </a:solidFill>
              </a:rPr>
              <a:t>HAVING</a:t>
            </a:r>
            <a:r>
              <a:rPr sz="2000" dirty="0"/>
              <a:t> condition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19B83D-7A2A-4658-B419-73D9CD8E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COUNT –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Count all students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8ABA71E-41DB-42A4-931B-86C57A4A5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758" y="2993115"/>
            <a:ext cx="6868484" cy="288647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D170D78-11C7-4F46-BE71-B2F616510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486" y="1590597"/>
            <a:ext cx="3173459" cy="2492200"/>
          </a:xfrm>
          <a:prstGeom prst="rect">
            <a:avLst/>
          </a:prstGeom>
        </p:spPr>
      </p:pic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8D59864-7C42-4D00-BF88-C60B5C02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COUNT –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 all grades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9F6CBBB-5705-48B2-8A3B-1C0911DEA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26" y="2907378"/>
            <a:ext cx="6963747" cy="297221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5FAF003-A7B7-4524-844E-732DC5E5C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963" y="1544814"/>
            <a:ext cx="3106223" cy="2384237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91FA63D-1DBE-4AF5-A099-ED786FA56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9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COUNT –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 grades greater than 10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82607B7-A81A-4F73-9F00-4EAF48519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11" y="2900574"/>
            <a:ext cx="7011378" cy="29055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5B4F0F0-E401-4541-A452-0F3B7A6DE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871" y="1544814"/>
            <a:ext cx="3106223" cy="2384237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E722F257-DD24-4509-98A2-23E1B2FE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64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37A8A30-FF1F-49CE-864D-3CF6E760F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963"/>
          <a:stretch/>
        </p:blipFill>
        <p:spPr>
          <a:xfrm>
            <a:off x="1042495" y="3935898"/>
            <a:ext cx="6992326" cy="2848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MIN / MAX –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3935898"/>
            <a:ext cx="7633742" cy="3593591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137EBD4-B4CE-439B-9D2C-B5D2436DBB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12" b="9599"/>
          <a:stretch/>
        </p:blipFill>
        <p:spPr>
          <a:xfrm>
            <a:off x="1042495" y="1128451"/>
            <a:ext cx="6893631" cy="280744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FE15FF4-2A4C-4FBB-A66B-790E93CB0E86}"/>
              </a:ext>
            </a:extLst>
          </p:cNvPr>
          <p:cNvSpPr txBox="1"/>
          <p:nvPr/>
        </p:nvSpPr>
        <p:spPr>
          <a:xfrm>
            <a:off x="5605670" y="1805953"/>
            <a:ext cx="208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B0F0"/>
                </a:solidFill>
              </a:rPr>
              <a:t>Find</a:t>
            </a:r>
            <a:r>
              <a:rPr lang="fr-FR" dirty="0">
                <a:solidFill>
                  <a:srgbClr val="00B0F0"/>
                </a:solidFill>
              </a:rPr>
              <a:t> minimum grade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6A76639-99BE-4081-9BAD-1210EF51F440}"/>
              </a:ext>
            </a:extLst>
          </p:cNvPr>
          <p:cNvSpPr txBox="1"/>
          <p:nvPr/>
        </p:nvSpPr>
        <p:spPr>
          <a:xfrm>
            <a:off x="5559182" y="4537434"/>
            <a:ext cx="2131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B0F0"/>
                </a:solidFill>
              </a:rPr>
              <a:t>Find</a:t>
            </a:r>
            <a:r>
              <a:rPr lang="fr-FR" dirty="0">
                <a:solidFill>
                  <a:srgbClr val="00B0F0"/>
                </a:solidFill>
              </a:rPr>
              <a:t> maximum grade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6A90E544-41D4-4028-8AF9-ED8F24D0D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196</TotalTime>
  <Words>432</Words>
  <Application>Microsoft Office PowerPoint</Application>
  <PresentationFormat>Affichage à l'écran (4:3)</PresentationFormat>
  <Paragraphs>107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Gill Sans MT</vt:lpstr>
      <vt:lpstr>Impact</vt:lpstr>
      <vt:lpstr>Badge</vt:lpstr>
      <vt:lpstr>Chapter 5 – SQL (Part 2)</vt:lpstr>
      <vt:lpstr>REMINDER</vt:lpstr>
      <vt:lpstr>Aggregation Functions</vt:lpstr>
      <vt:lpstr>Aggregation Functions – Overview</vt:lpstr>
      <vt:lpstr>General Syntax for Aggregation</vt:lpstr>
      <vt:lpstr>COUNT – Examples</vt:lpstr>
      <vt:lpstr>COUNT – Examples</vt:lpstr>
      <vt:lpstr>COUNT – Examples</vt:lpstr>
      <vt:lpstr>MIN / MAX – Examples</vt:lpstr>
      <vt:lpstr>AVG – Examples</vt:lpstr>
      <vt:lpstr>GROUP BY – Examples</vt:lpstr>
      <vt:lpstr>GROUP BY – Examples</vt:lpstr>
      <vt:lpstr>GROUP BY – Examples</vt:lpstr>
      <vt:lpstr>HAVING – Examples</vt:lpstr>
      <vt:lpstr>ReNAMING      &amp; SET OPERATORS</vt:lpstr>
      <vt:lpstr>RENAMING Operators</vt:lpstr>
      <vt:lpstr>SQL Set Operators</vt:lpstr>
      <vt:lpstr>Example – UNION</vt:lpstr>
      <vt:lpstr>VIEWS</vt:lpstr>
      <vt:lpstr>Views – Definition</vt:lpstr>
      <vt:lpstr>Why Use Views?</vt:lpstr>
      <vt:lpstr>Creating/USING a View</vt:lpstr>
      <vt:lpstr>EXAMPLES - CREATING/Using a View</vt:lpstr>
      <vt:lpstr>EXAMPLES - CREATING/Using a View</vt:lpstr>
      <vt:lpstr>EXAMPLES - CREATING/Using a View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– SQL (Part 2)</dc:title>
  <dc:subject/>
  <dc:creator>Hichem</dc:creator>
  <cp:keywords/>
  <dc:description>generated using python-pptx</dc:description>
  <cp:lastModifiedBy>Faculté De Technologie</cp:lastModifiedBy>
  <cp:revision>19</cp:revision>
  <dcterms:created xsi:type="dcterms:W3CDTF">2013-01-27T09:14:16Z</dcterms:created>
  <dcterms:modified xsi:type="dcterms:W3CDTF">2025-12-07T20:14:15Z</dcterms:modified>
  <cp:category/>
</cp:coreProperties>
</file>