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67" d="100"/>
          <a:sy n="67" d="100"/>
        </p:scale>
        <p:origin x="-145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ar-DZ"/>
          </a:p>
        </p:txBody>
      </p:sp>
      <p:sp>
        <p:nvSpPr>
          <p:cNvPr id="4" name="Espace réservé de la date 3"/>
          <p:cNvSpPr>
            <a:spLocks noGrp="1"/>
          </p:cNvSpPr>
          <p:nvPr>
            <p:ph type="dt" sz="half" idx="10"/>
          </p:nvPr>
        </p:nvSpPr>
        <p:spPr/>
        <p:txBody>
          <a:bodyPr/>
          <a:lstStyle/>
          <a:p>
            <a:fld id="{A8C8A3BF-D836-44B9-9A93-311C914CA12F}" type="datetimeFigureOut">
              <a:rPr lang="ar-DZ" smtClean="0"/>
              <a:t>01-04-1437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5981FD98-1C4B-47A5-B909-58039BAA5C9C}" type="slidenum">
              <a:rPr lang="ar-DZ" smtClean="0"/>
              <a:t>‹N°›</a:t>
            </a:fld>
            <a:endParaRPr lang="ar-D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A8C8A3BF-D836-44B9-9A93-311C914CA12F}" type="datetimeFigureOut">
              <a:rPr lang="ar-DZ" smtClean="0"/>
              <a:t>01-04-1437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5981FD98-1C4B-47A5-B909-58039BAA5C9C}" type="slidenum">
              <a:rPr lang="ar-DZ" smtClean="0"/>
              <a:t>‹N°›</a:t>
            </a:fld>
            <a:endParaRPr lang="ar-D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A8C8A3BF-D836-44B9-9A93-311C914CA12F}" type="datetimeFigureOut">
              <a:rPr lang="ar-DZ" smtClean="0"/>
              <a:t>01-04-1437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5981FD98-1C4B-47A5-B909-58039BAA5C9C}" type="slidenum">
              <a:rPr lang="ar-DZ" smtClean="0"/>
              <a:t>‹N°›</a:t>
            </a:fld>
            <a:endParaRPr lang="ar-D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A8C8A3BF-D836-44B9-9A93-311C914CA12F}" type="datetimeFigureOut">
              <a:rPr lang="ar-DZ" smtClean="0"/>
              <a:t>01-04-1437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5981FD98-1C4B-47A5-B909-58039BAA5C9C}" type="slidenum">
              <a:rPr lang="ar-DZ" smtClean="0"/>
              <a:t>‹N°›</a:t>
            </a:fld>
            <a:endParaRPr lang="ar-D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Cliquez pour modifier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8C8A3BF-D836-44B9-9A93-311C914CA12F}" type="datetimeFigureOut">
              <a:rPr lang="ar-DZ" smtClean="0"/>
              <a:t>01-04-1437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5981FD98-1C4B-47A5-B909-58039BAA5C9C}" type="slidenum">
              <a:rPr lang="ar-DZ" smtClean="0"/>
              <a:t>‹N°›</a:t>
            </a:fld>
            <a:endParaRPr lang="ar-D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e la date 4"/>
          <p:cNvSpPr>
            <a:spLocks noGrp="1"/>
          </p:cNvSpPr>
          <p:nvPr>
            <p:ph type="dt" sz="half" idx="10"/>
          </p:nvPr>
        </p:nvSpPr>
        <p:spPr/>
        <p:txBody>
          <a:bodyPr/>
          <a:lstStyle/>
          <a:p>
            <a:fld id="{A8C8A3BF-D836-44B9-9A93-311C914CA12F}" type="datetimeFigureOut">
              <a:rPr lang="ar-DZ" smtClean="0"/>
              <a:t>01-04-1437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5981FD98-1C4B-47A5-B909-58039BAA5C9C}" type="slidenum">
              <a:rPr lang="ar-DZ" smtClean="0"/>
              <a:t>‹N°›</a:t>
            </a:fld>
            <a:endParaRPr lang="ar-D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Espace réservé de la date 6"/>
          <p:cNvSpPr>
            <a:spLocks noGrp="1"/>
          </p:cNvSpPr>
          <p:nvPr>
            <p:ph type="dt" sz="half" idx="10"/>
          </p:nvPr>
        </p:nvSpPr>
        <p:spPr/>
        <p:txBody>
          <a:bodyPr/>
          <a:lstStyle/>
          <a:p>
            <a:fld id="{A8C8A3BF-D836-44B9-9A93-311C914CA12F}" type="datetimeFigureOut">
              <a:rPr lang="ar-DZ" smtClean="0"/>
              <a:t>01-04-1437</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5981FD98-1C4B-47A5-B909-58039BAA5C9C}" type="slidenum">
              <a:rPr lang="ar-DZ" smtClean="0"/>
              <a:t>‹N°›</a:t>
            </a:fld>
            <a:endParaRPr lang="ar-D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e la date 2"/>
          <p:cNvSpPr>
            <a:spLocks noGrp="1"/>
          </p:cNvSpPr>
          <p:nvPr>
            <p:ph type="dt" sz="half" idx="10"/>
          </p:nvPr>
        </p:nvSpPr>
        <p:spPr/>
        <p:txBody>
          <a:bodyPr/>
          <a:lstStyle/>
          <a:p>
            <a:fld id="{A8C8A3BF-D836-44B9-9A93-311C914CA12F}" type="datetimeFigureOut">
              <a:rPr lang="ar-DZ" smtClean="0"/>
              <a:t>01-04-1437</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5981FD98-1C4B-47A5-B909-58039BAA5C9C}" type="slidenum">
              <a:rPr lang="ar-DZ" smtClean="0"/>
              <a:t>‹N°›</a:t>
            </a:fld>
            <a:endParaRPr lang="ar-D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8C8A3BF-D836-44B9-9A93-311C914CA12F}" type="datetimeFigureOut">
              <a:rPr lang="ar-DZ" smtClean="0"/>
              <a:t>01-04-1437</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5981FD98-1C4B-47A5-B909-58039BAA5C9C}" type="slidenum">
              <a:rPr lang="ar-DZ" smtClean="0"/>
              <a:t>‹N°›</a:t>
            </a:fld>
            <a:endParaRPr lang="ar-D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Cliquez pour modifier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8C8A3BF-D836-44B9-9A93-311C914CA12F}" type="datetimeFigureOut">
              <a:rPr lang="ar-DZ" smtClean="0"/>
              <a:t>01-04-1437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5981FD98-1C4B-47A5-B909-58039BAA5C9C}" type="slidenum">
              <a:rPr lang="ar-DZ" smtClean="0"/>
              <a:t>‹N°›</a:t>
            </a:fld>
            <a:endParaRPr lang="ar-D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Cliquez pour modifier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8C8A3BF-D836-44B9-9A93-311C914CA12F}" type="datetimeFigureOut">
              <a:rPr lang="ar-DZ" smtClean="0"/>
              <a:t>01-04-1437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5981FD98-1C4B-47A5-B909-58039BAA5C9C}" type="slidenum">
              <a:rPr lang="ar-DZ" smtClean="0"/>
              <a:t>‹N°›</a:t>
            </a:fld>
            <a:endParaRPr lang="ar-D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A8C8A3BF-D836-44B9-9A93-311C914CA12F}" type="datetimeFigureOut">
              <a:rPr lang="ar-DZ" smtClean="0"/>
              <a:t>01-04-1437</a:t>
            </a:fld>
            <a:endParaRPr lang="ar-DZ"/>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a:p>
        </p:txBody>
      </p:sp>
      <p:sp>
        <p:nvSpPr>
          <p:cNvPr id="6" name="Espace réservé du numéro de diapositive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5981FD98-1C4B-47A5-B909-58039BAA5C9C}" type="slidenum">
              <a:rPr lang="ar-DZ" smtClean="0"/>
              <a:t>‹N°›</a:t>
            </a:fld>
            <a:endParaRPr lang="ar-D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wikiberal.org/wiki/1985" TargetMode="External"/><Relationship Id="rId2" Type="http://schemas.openxmlformats.org/officeDocument/2006/relationships/hyperlink" Target="http://www.wikiberal.org/wiki/Warren_Bennis"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wikiberal.org/wiki/Edgar_Schein" TargetMode="External"/><Relationship Id="rId2" Type="http://schemas.openxmlformats.org/officeDocument/2006/relationships/hyperlink" Target="http://www.wikiberal.org/wiki/1990" TargetMode="External"/><Relationship Id="rId1" Type="http://schemas.openxmlformats.org/officeDocument/2006/relationships/slideLayout" Target="../slideLayouts/slideLayout2.xml"/><Relationship Id="rId4" Type="http://schemas.openxmlformats.org/officeDocument/2006/relationships/hyperlink" Target="http://www.wikiberal.org/wiki/1991"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memoireonline.com/06/09/2181/m_Le-leadership-et-le-phenomne-du-pouvoir-dans-lorganisation9.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357166"/>
            <a:ext cx="8501122" cy="6072230"/>
          </a:xfrm>
        </p:spPr>
        <p:txBody>
          <a:bodyPr>
            <a:normAutofit fontScale="70000" lnSpcReduction="20000"/>
          </a:bodyPr>
          <a:lstStyle/>
          <a:p>
            <a:pPr algn="just" rtl="0"/>
            <a:r>
              <a:rPr lang="fr-FR" sz="2900" dirty="0" smtClean="0">
                <a:solidFill>
                  <a:schemeClr val="tx1"/>
                </a:solidFill>
              </a:rPr>
              <a:t>Certains </a:t>
            </a:r>
            <a:r>
              <a:rPr lang="fr-FR" sz="2900" dirty="0">
                <a:solidFill>
                  <a:schemeClr val="tx1"/>
                </a:solidFill>
              </a:rPr>
              <a:t>auteurs considèrent le leadership comme une partie du management, comme une des activités managériales, voire comme un des rôles de management.</a:t>
            </a:r>
            <a:endParaRPr lang="en-US" sz="2900" dirty="0">
              <a:solidFill>
                <a:schemeClr val="tx1"/>
              </a:solidFill>
            </a:endParaRPr>
          </a:p>
          <a:p>
            <a:pPr algn="just" rtl="0"/>
            <a:r>
              <a:rPr lang="fr-FR" sz="2900" b="1" dirty="0">
                <a:solidFill>
                  <a:schemeClr val="tx1"/>
                </a:solidFill>
              </a:rPr>
              <a:t>Henri Fayol</a:t>
            </a:r>
            <a:endParaRPr lang="en-US" sz="2900" b="1" dirty="0">
              <a:solidFill>
                <a:schemeClr val="tx1"/>
              </a:solidFill>
            </a:endParaRPr>
          </a:p>
          <a:p>
            <a:pPr algn="just" rtl="0"/>
            <a:r>
              <a:rPr lang="fr-FR" sz="2900" dirty="0">
                <a:solidFill>
                  <a:schemeClr val="tx1"/>
                </a:solidFill>
              </a:rPr>
              <a:t>Pour Henri Fayol par exemple, le management, qu’il nomme administration, est une fonction composée de cinq grandes catégories d’activités : la prévoyance (planification dirions-nous aujourd’hui), l’organisation, le commandement, la coordination et le contrôle. Par commandement, il entend l’ensemble des activités qui visent à tirer le meilleur parti possible des salariés de l’entreprise. Il parle de commandement et non de leadership simplement parce que ses écrits datent du début du siècle dernier. Le commandement, précise-t-il, est un art qui repose sur certaines qualités personnelles et sur la connaissance des principes généraux d’administration.</a:t>
            </a:r>
            <a:endParaRPr lang="en-US" sz="2900" dirty="0">
              <a:solidFill>
                <a:schemeClr val="tx1"/>
              </a:solidFill>
            </a:endParaRPr>
          </a:p>
          <a:p>
            <a:pPr algn="just" rtl="0"/>
            <a:r>
              <a:rPr lang="fr-FR" sz="2900" dirty="0">
                <a:solidFill>
                  <a:schemeClr val="tx1"/>
                </a:solidFill>
              </a:rPr>
              <a:t>Les travaux d’Henri Fayol ont profondément influencé la pensée managériale.. Bon nombre de travaux ultérieurs ont ramené ses cinq grandes catégories d’activités à quatre : la planification, l’organisation, le commandement (parfois rebaptisé impulsion, activation, direction ou encore animation ou mobilisation selon les auteurs) et le contrôle. Ces quatre catégories d’activités ont structuré la quasi-totalité des enseignements dans les Business </a:t>
            </a:r>
            <a:r>
              <a:rPr lang="fr-FR" sz="2900" dirty="0" err="1">
                <a:solidFill>
                  <a:schemeClr val="tx1"/>
                </a:solidFill>
              </a:rPr>
              <a:t>Schools</a:t>
            </a:r>
            <a:r>
              <a:rPr lang="fr-FR" sz="2900" dirty="0">
                <a:solidFill>
                  <a:schemeClr val="tx1"/>
                </a:solidFill>
              </a:rPr>
              <a:t> et la plupart des manuels de management.</a:t>
            </a:r>
            <a:endParaRPr lang="en-US" sz="2900" dirty="0">
              <a:solidFill>
                <a:schemeClr val="tx1"/>
              </a:solidFill>
            </a:endParaRPr>
          </a:p>
          <a:p>
            <a:endParaRPr lang="ar-DZ" dirty="0"/>
          </a:p>
        </p:txBody>
      </p:sp>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357166"/>
            <a:ext cx="8429684" cy="6143668"/>
          </a:xfrm>
        </p:spPr>
        <p:txBody>
          <a:bodyPr>
            <a:normAutofit fontScale="85000" lnSpcReduction="10000"/>
          </a:bodyPr>
          <a:lstStyle/>
          <a:p>
            <a:pPr algn="just" rtl="0">
              <a:buNone/>
            </a:pPr>
            <a:r>
              <a:rPr lang="fr-FR" b="1" dirty="0" smtClean="0"/>
              <a:t>     DEVELOPPER </a:t>
            </a:r>
            <a:r>
              <a:rPr lang="fr-FR" b="1" dirty="0"/>
              <a:t>UN RESEAU RELATIONNEL POUR QUE LE PROGRAMME SE REALISE</a:t>
            </a:r>
            <a:endParaRPr lang="en-US" dirty="0"/>
          </a:p>
          <a:p>
            <a:pPr algn="just" rtl="0">
              <a:buNone/>
            </a:pPr>
            <a:r>
              <a:rPr lang="fr-FR" dirty="0" smtClean="0"/>
              <a:t>     </a:t>
            </a:r>
            <a:r>
              <a:rPr lang="fr-FR" dirty="0" smtClean="0">
                <a:solidFill>
                  <a:srgbClr val="FF0000"/>
                </a:solidFill>
              </a:rPr>
              <a:t>Le </a:t>
            </a:r>
            <a:r>
              <a:rPr lang="fr-FR" dirty="0">
                <a:solidFill>
                  <a:srgbClr val="FF0000"/>
                </a:solidFill>
              </a:rPr>
              <a:t>manager </a:t>
            </a:r>
            <a:r>
              <a:rPr lang="fr-FR" dirty="0"/>
              <a:t>fait l'Organisation et dotation en effectifs : il met en place des structures pour la réalisation du plan, dotation des structures en effectifs, délégation de responsabilité et d'autorité pour l'exécution du plan, il fourni des, méthodes et de procédures pour aider le personnel dans son action, il crée des systèmes pour surveiller la mise la place. </a:t>
            </a:r>
            <a:endParaRPr lang="en-US" dirty="0"/>
          </a:p>
          <a:p>
            <a:pPr algn="just" rtl="0">
              <a:buNone/>
            </a:pPr>
            <a:r>
              <a:rPr lang="fr-FR" dirty="0" smtClean="0"/>
              <a:t>     </a:t>
            </a:r>
            <a:r>
              <a:rPr lang="fr-FR" dirty="0" smtClean="0">
                <a:solidFill>
                  <a:srgbClr val="FF0000"/>
                </a:solidFill>
              </a:rPr>
              <a:t>Le </a:t>
            </a:r>
            <a:r>
              <a:rPr lang="fr-FR" dirty="0">
                <a:solidFill>
                  <a:srgbClr val="FF0000"/>
                </a:solidFill>
              </a:rPr>
              <a:t>leader </a:t>
            </a:r>
            <a:r>
              <a:rPr lang="fr-FR" dirty="0"/>
              <a:t>fait l'adaptation du personnel : par des paroles et des actes, il fait prendre conscience du cap qui a été pris à tous ceux dont la coopération peut être nécessaire, pour favoriser la création d'équipes et de groupes qui comprennent et acceptent la vision et les stratégies de l'organisation. </a:t>
            </a:r>
            <a:endParaRPr lang="en-US" dirty="0"/>
          </a:p>
          <a:p>
            <a:endParaRPr lang="ar-DZ" dirty="0"/>
          </a:p>
        </p:txBody>
      </p:sp>
    </p:spTree>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329642" cy="6072230"/>
          </a:xfrm>
        </p:spPr>
        <p:txBody>
          <a:bodyPr>
            <a:normAutofit lnSpcReduction="10000"/>
          </a:bodyPr>
          <a:lstStyle/>
          <a:p>
            <a:pPr algn="just" rtl="0">
              <a:buNone/>
            </a:pPr>
            <a:r>
              <a:rPr lang="fr-FR" b="1" dirty="0" smtClean="0"/>
              <a:t>     L</a:t>
            </a:r>
            <a:r>
              <a:rPr lang="fr-FR" b="1" dirty="0"/>
              <a:t>' EXECUTION</a:t>
            </a:r>
            <a:endParaRPr lang="en-US" dirty="0"/>
          </a:p>
          <a:p>
            <a:pPr algn="just" rtl="0">
              <a:buNone/>
            </a:pPr>
            <a:r>
              <a:rPr lang="fr-FR" dirty="0" smtClean="0"/>
              <a:t>     </a:t>
            </a:r>
            <a:r>
              <a:rPr lang="fr-FR" dirty="0" smtClean="0">
                <a:solidFill>
                  <a:srgbClr val="FF0000"/>
                </a:solidFill>
              </a:rPr>
              <a:t>Le </a:t>
            </a:r>
            <a:r>
              <a:rPr lang="fr-FR" dirty="0">
                <a:solidFill>
                  <a:srgbClr val="FF0000"/>
                </a:solidFill>
              </a:rPr>
              <a:t>manager </a:t>
            </a:r>
            <a:r>
              <a:rPr lang="fr-FR" dirty="0"/>
              <a:t>contrôle et résout des problèmes : il fait l'examen assez détaillé des résultats, par rapport au plan .Il analyse des, écarts, il Planifie et prépare des réponses aux problèmes identifiés.</a:t>
            </a:r>
            <a:endParaRPr lang="en-US" dirty="0"/>
          </a:p>
          <a:p>
            <a:pPr algn="just" rtl="0">
              <a:buNone/>
            </a:pPr>
            <a:r>
              <a:rPr lang="fr-FR" dirty="0" smtClean="0"/>
              <a:t>    </a:t>
            </a:r>
            <a:r>
              <a:rPr lang="fr-FR" dirty="0" smtClean="0">
                <a:solidFill>
                  <a:srgbClr val="FF0000"/>
                </a:solidFill>
              </a:rPr>
              <a:t>Le </a:t>
            </a:r>
            <a:r>
              <a:rPr lang="fr-FR" dirty="0">
                <a:solidFill>
                  <a:srgbClr val="FF0000"/>
                </a:solidFill>
              </a:rPr>
              <a:t>leader </a:t>
            </a:r>
            <a:r>
              <a:rPr lang="fr-FR" dirty="0"/>
              <a:t>stimule les gens pour qu'ils triomphent des principaux obstacles politiques, bureautiques et humains et qu'ils fassent évoluer, en les satisfaisant, les aspirations du personnel qui sont élémentaires mais souvent insatisfaites.</a:t>
            </a:r>
            <a:endParaRPr lang="en-US" dirty="0"/>
          </a:p>
          <a:p>
            <a:endParaRPr lang="ar-DZ" dirty="0"/>
          </a:p>
        </p:txBody>
      </p:sp>
    </p:spTree>
  </p:cSld>
  <p:clrMapOvr>
    <a:masterClrMapping/>
  </p:clrMapOvr>
  <p:transition>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357166"/>
            <a:ext cx="8429684" cy="6143668"/>
          </a:xfrm>
        </p:spPr>
        <p:txBody>
          <a:bodyPr>
            <a:normAutofit fontScale="55000" lnSpcReduction="20000"/>
          </a:bodyPr>
          <a:lstStyle/>
          <a:p>
            <a:pPr algn="l" rtl="0">
              <a:buNone/>
            </a:pPr>
            <a:r>
              <a:rPr lang="fr-FR" b="1" dirty="0" smtClean="0"/>
              <a:t>       RESULTAT</a:t>
            </a:r>
            <a:r>
              <a:rPr lang="fr-FR" b="1" dirty="0"/>
              <a:t> :</a:t>
            </a:r>
            <a:endParaRPr lang="en-US" dirty="0"/>
          </a:p>
          <a:p>
            <a:pPr algn="just" rtl="0">
              <a:buNone/>
            </a:pPr>
            <a:r>
              <a:rPr lang="fr-FR" dirty="0" smtClean="0"/>
              <a:t>       </a:t>
            </a:r>
            <a:r>
              <a:rPr lang="fr-FR" dirty="0">
                <a:solidFill>
                  <a:srgbClr val="FF0000"/>
                </a:solidFill>
              </a:rPr>
              <a:t>le manager </a:t>
            </a:r>
            <a:r>
              <a:rPr lang="fr-FR" dirty="0"/>
              <a:t>améliore les prévisions et l'organisation. Il est en mesure d'obtenir les résultats-clés attendus par les différentes parties prenantes par exemple, pour les clients, fournir à temps ; pour les actionnaires, respecter le budget.</a:t>
            </a:r>
            <a:endParaRPr lang="en-US" dirty="0"/>
          </a:p>
          <a:p>
            <a:pPr algn="just" rtl="0">
              <a:buNone/>
            </a:pPr>
            <a:r>
              <a:rPr lang="fr-FR" dirty="0" smtClean="0"/>
              <a:t>       </a:t>
            </a:r>
            <a:r>
              <a:rPr lang="fr-FR" dirty="0" smtClean="0">
                <a:solidFill>
                  <a:srgbClr val="FF0000"/>
                </a:solidFill>
              </a:rPr>
              <a:t>Le </a:t>
            </a:r>
            <a:r>
              <a:rPr lang="fr-FR" dirty="0">
                <a:solidFill>
                  <a:srgbClr val="FF0000"/>
                </a:solidFill>
              </a:rPr>
              <a:t>leader </a:t>
            </a:r>
            <a:r>
              <a:rPr lang="fr-FR" dirty="0"/>
              <a:t>réalise le changement, souvent radicalement. Il est en mesure d'apporter des changements extrêmement utiles ; par exemple des nouveaux produits désirés par les clients, des nouvelles approches dans les relations de travail, qui aident l'entreprise à être plus compétitive.</a:t>
            </a:r>
            <a:endParaRPr lang="en-US" dirty="0"/>
          </a:p>
          <a:p>
            <a:pPr algn="just" rtl="0">
              <a:buNone/>
            </a:pPr>
            <a:r>
              <a:rPr lang="fr-FR" dirty="0" smtClean="0"/>
              <a:t>       -</a:t>
            </a:r>
            <a:r>
              <a:rPr lang="fr-FR" dirty="0"/>
              <a:t>Selon </a:t>
            </a:r>
            <a:r>
              <a:rPr lang="fr-FR" u="sng" dirty="0">
                <a:hlinkClick r:id="rId2" tooltip="Warren Bennis"/>
              </a:rPr>
              <a:t>Warren </a:t>
            </a:r>
            <a:r>
              <a:rPr lang="fr-FR" u="sng" dirty="0" err="1">
                <a:hlinkClick r:id="rId2" tooltip="Warren Bennis"/>
              </a:rPr>
              <a:t>Bennis</a:t>
            </a:r>
            <a:r>
              <a:rPr lang="fr-FR" dirty="0"/>
              <a:t>, les dirigeants d'entreprises sont intéressés par l'efficacité, l'administration des affaires, la planification au jour le jour et à court terme. </a:t>
            </a:r>
            <a:r>
              <a:rPr lang="fr-FR" dirty="0">
                <a:solidFill>
                  <a:srgbClr val="FF0000"/>
                </a:solidFill>
              </a:rPr>
              <a:t>Les leaders </a:t>
            </a:r>
            <a:r>
              <a:rPr lang="fr-FR" dirty="0"/>
              <a:t>auraient eux une vision à long terme, le sens de l'innovation et la contestation du statu quo. ----Stephen R. </a:t>
            </a:r>
            <a:r>
              <a:rPr lang="fr-FR" dirty="0" err="1"/>
              <a:t>Covey</a:t>
            </a:r>
            <a:r>
              <a:rPr lang="fr-FR" dirty="0"/>
              <a:t>, un autre auteur sur le leadership, donne l'image métaphorique de l'efficacité dans son livre, "Les sept habitudes des personnes les plus efficaces" écrivant que le management consiste a escalader l'échelle du succès, tandis que, le leadership détermine si l'échelle est appuyée contre le bon mur. Pour </a:t>
            </a:r>
            <a:r>
              <a:rPr lang="fr-FR" u="sng" dirty="0">
                <a:hlinkClick r:id="rId2" tooltip="Warren Bennis"/>
              </a:rPr>
              <a:t>Warren </a:t>
            </a:r>
            <a:r>
              <a:rPr lang="fr-FR" u="sng" dirty="0" err="1">
                <a:hlinkClick r:id="rId2" tooltip="Warren Bennis"/>
              </a:rPr>
              <a:t>Bennis</a:t>
            </a:r>
            <a:r>
              <a:rPr lang="fr-FR" dirty="0"/>
              <a:t> et Burt Manus (</a:t>
            </a:r>
            <a:r>
              <a:rPr lang="fr-FR" u="sng" dirty="0">
                <a:hlinkClick r:id="rId3" tooltip="1985"/>
              </a:rPr>
              <a:t>1985</a:t>
            </a:r>
            <a:r>
              <a:rPr lang="fr-FR" dirty="0"/>
              <a:t>), la distinction doit être faite entre faire les choses correctement (gestion) et faire la bonne chose (leadership). </a:t>
            </a:r>
            <a:endParaRPr lang="en-US" dirty="0"/>
          </a:p>
          <a:p>
            <a:pPr algn="just" rtl="0">
              <a:buNone/>
            </a:pPr>
            <a:r>
              <a:rPr lang="fr-FR" dirty="0" smtClean="0"/>
              <a:t>       </a:t>
            </a:r>
            <a:r>
              <a:rPr lang="fr-FR" dirty="0" smtClean="0">
                <a:solidFill>
                  <a:srgbClr val="FF0000"/>
                </a:solidFill>
              </a:rPr>
              <a:t>Les </a:t>
            </a:r>
            <a:r>
              <a:rPr lang="fr-FR" dirty="0">
                <a:solidFill>
                  <a:srgbClr val="FF0000"/>
                </a:solidFill>
              </a:rPr>
              <a:t>gestionnaires </a:t>
            </a:r>
            <a:r>
              <a:rPr lang="fr-FR" dirty="0"/>
              <a:t>se concentrent sur les systèmes et la structure; alors que les leaders portent leur attention sur les gens.</a:t>
            </a:r>
            <a:endParaRPr lang="en-US" dirty="0"/>
          </a:p>
          <a:p>
            <a:pPr algn="just" rtl="0">
              <a:buNone/>
            </a:pPr>
            <a:r>
              <a:rPr lang="fr-FR" dirty="0" smtClean="0"/>
              <a:t>       </a:t>
            </a:r>
            <a:r>
              <a:rPr lang="fr-FR" dirty="0">
                <a:solidFill>
                  <a:srgbClr val="FF0000"/>
                </a:solidFill>
              </a:rPr>
              <a:t>Les gestionnaires</a:t>
            </a:r>
            <a:r>
              <a:rPr lang="fr-FR" dirty="0"/>
              <a:t> s'appuient sur le contrôle; les leaders inspirent la confiance.</a:t>
            </a:r>
            <a:endParaRPr lang="en-US" dirty="0"/>
          </a:p>
          <a:p>
            <a:pPr algn="just" rtl="0">
              <a:buNone/>
            </a:pPr>
            <a:r>
              <a:rPr lang="fr-FR" dirty="0" smtClean="0"/>
              <a:t>       </a:t>
            </a:r>
            <a:r>
              <a:rPr lang="fr-FR" dirty="0"/>
              <a:t>Les gestionnaires ont les yeux fixés sur la date d'échéance; les leaders ont les yeux braqués sur l'horizon. Les meilleurs leaders se soucient autant des petites et des grandes images. Ils font ressortir les détails - mais ils ont aussi la possibilité de valoriser les individus, de les inspirer, d'activer et de nourrir leur créativité, de les encourager à prendre des risques et d'apprendre de leurs erreurs. </a:t>
            </a:r>
            <a:endParaRPr lang="en-US" dirty="0"/>
          </a:p>
          <a:p>
            <a:endParaRPr lang="ar-DZ" dirty="0"/>
          </a:p>
        </p:txBody>
      </p:sp>
    </p:spTree>
  </p:cSld>
  <p:clrMapOvr>
    <a:masterClrMapping/>
  </p:clrMapOvr>
  <p:transition>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285720" y="1285860"/>
          <a:ext cx="8501064" cy="2524463"/>
        </p:xfrm>
        <a:graphic>
          <a:graphicData uri="http://schemas.openxmlformats.org/drawingml/2006/table">
            <a:tbl>
              <a:tblPr rtl="1" firstRow="1" bandRow="1">
                <a:tableStyleId>{5C22544A-7EE6-4342-B048-85BDC9FD1C3A}</a:tableStyleId>
              </a:tblPr>
              <a:tblGrid>
                <a:gridCol w="4250532"/>
                <a:gridCol w="4250532"/>
              </a:tblGrid>
              <a:tr h="299423">
                <a:tc>
                  <a:txBody>
                    <a:bodyPr/>
                    <a:lstStyle/>
                    <a:p>
                      <a:pPr algn="l">
                        <a:lnSpc>
                          <a:spcPct val="115000"/>
                        </a:lnSpc>
                        <a:spcAft>
                          <a:spcPts val="1000"/>
                        </a:spcAft>
                      </a:pPr>
                      <a:r>
                        <a:rPr lang="fr-FR" sz="1600">
                          <a:solidFill>
                            <a:srgbClr val="365F91"/>
                          </a:solidFill>
                          <a:latin typeface="Calibri"/>
                          <a:ea typeface="Calibri"/>
                          <a:cs typeface="Arial"/>
                        </a:rPr>
                        <a:t>Un </a:t>
                      </a:r>
                      <a:r>
                        <a:rPr lang="fr-FR" sz="1600" b="1">
                          <a:solidFill>
                            <a:srgbClr val="365F91"/>
                          </a:solidFill>
                          <a:latin typeface="Calibri"/>
                          <a:ea typeface="Calibri"/>
                          <a:cs typeface="Arial"/>
                        </a:rPr>
                        <a:t>gestionnaire</a:t>
                      </a:r>
                      <a:endParaRPr lang="en-US" sz="1600">
                        <a:latin typeface="Calibri"/>
                        <a:ea typeface="Calibri"/>
                        <a:cs typeface="Arial"/>
                      </a:endParaRPr>
                    </a:p>
                  </a:txBody>
                  <a:tcPr marL="68580" marR="68580" marT="0" marB="0"/>
                </a:tc>
                <a:tc>
                  <a:txBody>
                    <a:bodyPr/>
                    <a:lstStyle/>
                    <a:p>
                      <a:pPr algn="l">
                        <a:lnSpc>
                          <a:spcPct val="115000"/>
                        </a:lnSpc>
                        <a:spcAft>
                          <a:spcPts val="1000"/>
                        </a:spcAft>
                      </a:pPr>
                      <a:r>
                        <a:rPr lang="fr-FR" sz="1600">
                          <a:solidFill>
                            <a:srgbClr val="365F91"/>
                          </a:solidFill>
                          <a:latin typeface="Calibri"/>
                          <a:ea typeface="Calibri"/>
                          <a:cs typeface="Arial"/>
                        </a:rPr>
                        <a:t>Un leader</a:t>
                      </a:r>
                      <a:endParaRPr lang="en-US" sz="1600">
                        <a:latin typeface="Calibri"/>
                        <a:ea typeface="Calibri"/>
                        <a:cs typeface="Arial"/>
                      </a:endParaRPr>
                    </a:p>
                  </a:txBody>
                  <a:tcPr marL="68580" marR="68580" marT="0" marB="0"/>
                </a:tc>
              </a:tr>
              <a:tr h="370840">
                <a:tc>
                  <a:txBody>
                    <a:bodyPr/>
                    <a:lstStyle/>
                    <a:p>
                      <a:pPr algn="l">
                        <a:lnSpc>
                          <a:spcPct val="115000"/>
                        </a:lnSpc>
                        <a:spcAft>
                          <a:spcPts val="1000"/>
                        </a:spcAft>
                      </a:pPr>
                      <a:r>
                        <a:rPr lang="fr-FR" sz="1600" b="1">
                          <a:solidFill>
                            <a:srgbClr val="365F91"/>
                          </a:solidFill>
                          <a:latin typeface="Calibri"/>
                          <a:ea typeface="Calibri"/>
                          <a:cs typeface="Arial"/>
                        </a:rPr>
                        <a:t>Administre </a:t>
                      </a:r>
                      <a:endParaRPr lang="en-US" sz="1600">
                        <a:latin typeface="Calibri"/>
                        <a:ea typeface="Calibri"/>
                        <a:cs typeface="Arial"/>
                      </a:endParaRPr>
                    </a:p>
                  </a:txBody>
                  <a:tcPr marL="68580" marR="68580" marT="0" marB="0"/>
                </a:tc>
                <a:tc>
                  <a:txBody>
                    <a:bodyPr/>
                    <a:lstStyle/>
                    <a:p>
                      <a:pPr algn="l">
                        <a:lnSpc>
                          <a:spcPct val="115000"/>
                        </a:lnSpc>
                        <a:spcAft>
                          <a:spcPts val="1000"/>
                        </a:spcAft>
                      </a:pPr>
                      <a:r>
                        <a:rPr lang="fr-FR" sz="1600">
                          <a:solidFill>
                            <a:srgbClr val="365F91"/>
                          </a:solidFill>
                          <a:latin typeface="Calibri"/>
                          <a:ea typeface="Calibri"/>
                          <a:cs typeface="Arial"/>
                        </a:rPr>
                        <a:t>Innove </a:t>
                      </a:r>
                      <a:endParaRPr lang="en-US" sz="1600">
                        <a:latin typeface="Calibri"/>
                        <a:ea typeface="Calibri"/>
                        <a:cs typeface="Arial"/>
                      </a:endParaRPr>
                    </a:p>
                  </a:txBody>
                  <a:tcPr marL="68580" marR="68580" marT="0" marB="0"/>
                </a:tc>
              </a:tr>
              <a:tr h="370840">
                <a:tc>
                  <a:txBody>
                    <a:bodyPr/>
                    <a:lstStyle/>
                    <a:p>
                      <a:pPr algn="l">
                        <a:lnSpc>
                          <a:spcPct val="115000"/>
                        </a:lnSpc>
                        <a:spcAft>
                          <a:spcPts val="1000"/>
                        </a:spcAft>
                      </a:pPr>
                      <a:r>
                        <a:rPr lang="fr-FR" sz="1600" b="1">
                          <a:solidFill>
                            <a:srgbClr val="365F91"/>
                          </a:solidFill>
                          <a:latin typeface="Calibri"/>
                          <a:ea typeface="Calibri"/>
                          <a:cs typeface="Arial"/>
                        </a:rPr>
                        <a:t>Entretien, maintient et continue </a:t>
                      </a:r>
                      <a:endParaRPr lang="en-US" sz="1600">
                        <a:latin typeface="Calibri"/>
                        <a:ea typeface="Calibri"/>
                        <a:cs typeface="Arial"/>
                      </a:endParaRPr>
                    </a:p>
                  </a:txBody>
                  <a:tcPr marL="68580" marR="68580" marT="0" marB="0"/>
                </a:tc>
                <a:tc>
                  <a:txBody>
                    <a:bodyPr/>
                    <a:lstStyle/>
                    <a:p>
                      <a:pPr algn="l">
                        <a:lnSpc>
                          <a:spcPct val="115000"/>
                        </a:lnSpc>
                        <a:spcAft>
                          <a:spcPts val="1000"/>
                        </a:spcAft>
                      </a:pPr>
                      <a:r>
                        <a:rPr lang="fr-FR" sz="1600">
                          <a:solidFill>
                            <a:srgbClr val="365F91"/>
                          </a:solidFill>
                          <a:latin typeface="Calibri"/>
                          <a:ea typeface="Calibri"/>
                          <a:cs typeface="Arial"/>
                        </a:rPr>
                        <a:t>Invente </a:t>
                      </a:r>
                      <a:endParaRPr lang="en-US" sz="1600">
                        <a:latin typeface="Calibri"/>
                        <a:ea typeface="Calibri"/>
                        <a:cs typeface="Arial"/>
                      </a:endParaRPr>
                    </a:p>
                  </a:txBody>
                  <a:tcPr marL="68580" marR="68580" marT="0" marB="0"/>
                </a:tc>
              </a:tr>
              <a:tr h="370840">
                <a:tc>
                  <a:txBody>
                    <a:bodyPr/>
                    <a:lstStyle/>
                    <a:p>
                      <a:pPr algn="l">
                        <a:lnSpc>
                          <a:spcPct val="115000"/>
                        </a:lnSpc>
                        <a:spcAft>
                          <a:spcPts val="1000"/>
                        </a:spcAft>
                      </a:pPr>
                      <a:r>
                        <a:rPr lang="fr-FR" sz="1600" b="1">
                          <a:solidFill>
                            <a:srgbClr val="365F91"/>
                          </a:solidFill>
                          <a:latin typeface="Calibri"/>
                          <a:ea typeface="Calibri"/>
                          <a:cs typeface="Arial"/>
                        </a:rPr>
                        <a:t>Se cale sur les règles établies par la direction </a:t>
                      </a:r>
                      <a:endParaRPr lang="en-US" sz="1600">
                        <a:latin typeface="Calibri"/>
                        <a:ea typeface="Calibri"/>
                        <a:cs typeface="Arial"/>
                      </a:endParaRPr>
                    </a:p>
                  </a:txBody>
                  <a:tcPr marL="68580" marR="68580" marT="0" marB="0"/>
                </a:tc>
                <a:tc>
                  <a:txBody>
                    <a:bodyPr/>
                    <a:lstStyle/>
                    <a:p>
                      <a:pPr algn="l">
                        <a:lnSpc>
                          <a:spcPct val="115000"/>
                        </a:lnSpc>
                        <a:spcAft>
                          <a:spcPts val="1000"/>
                        </a:spcAft>
                      </a:pPr>
                      <a:r>
                        <a:rPr lang="fr-FR" sz="1600">
                          <a:solidFill>
                            <a:srgbClr val="365F91"/>
                          </a:solidFill>
                          <a:latin typeface="Calibri"/>
                          <a:ea typeface="Calibri"/>
                          <a:cs typeface="Arial"/>
                        </a:rPr>
                        <a:t>Se fie aux employés </a:t>
                      </a:r>
                      <a:endParaRPr lang="en-US" sz="1600">
                        <a:latin typeface="Calibri"/>
                        <a:ea typeface="Calibri"/>
                        <a:cs typeface="Arial"/>
                      </a:endParaRPr>
                    </a:p>
                  </a:txBody>
                  <a:tcPr marL="68580" marR="68580" marT="0" marB="0"/>
                </a:tc>
              </a:tr>
              <a:tr h="370840">
                <a:tc>
                  <a:txBody>
                    <a:bodyPr/>
                    <a:lstStyle/>
                    <a:p>
                      <a:pPr algn="l">
                        <a:lnSpc>
                          <a:spcPct val="115000"/>
                        </a:lnSpc>
                        <a:spcAft>
                          <a:spcPts val="1000"/>
                        </a:spcAft>
                      </a:pPr>
                      <a:r>
                        <a:rPr lang="fr-FR" sz="1600" b="1">
                          <a:solidFill>
                            <a:srgbClr val="365F91"/>
                          </a:solidFill>
                          <a:latin typeface="Calibri"/>
                          <a:ea typeface="Calibri"/>
                          <a:cs typeface="Arial"/>
                        </a:rPr>
                        <a:t>Favorise le contrôle </a:t>
                      </a:r>
                      <a:endParaRPr lang="en-US" sz="1600">
                        <a:latin typeface="Calibri"/>
                        <a:ea typeface="Calibri"/>
                        <a:cs typeface="Arial"/>
                      </a:endParaRPr>
                    </a:p>
                  </a:txBody>
                  <a:tcPr marL="68580" marR="68580" marT="0" marB="0"/>
                </a:tc>
                <a:tc>
                  <a:txBody>
                    <a:bodyPr/>
                    <a:lstStyle/>
                    <a:p>
                      <a:pPr algn="l">
                        <a:lnSpc>
                          <a:spcPct val="115000"/>
                        </a:lnSpc>
                        <a:spcAft>
                          <a:spcPts val="1000"/>
                        </a:spcAft>
                      </a:pPr>
                      <a:r>
                        <a:rPr lang="fr-FR" sz="1600">
                          <a:solidFill>
                            <a:srgbClr val="365F91"/>
                          </a:solidFill>
                          <a:latin typeface="Calibri"/>
                          <a:ea typeface="Calibri"/>
                          <a:cs typeface="Arial"/>
                        </a:rPr>
                        <a:t>Accorde la confiance </a:t>
                      </a:r>
                      <a:endParaRPr lang="en-US" sz="1600">
                        <a:latin typeface="Calibri"/>
                        <a:ea typeface="Calibri"/>
                        <a:cs typeface="Arial"/>
                      </a:endParaRPr>
                    </a:p>
                  </a:txBody>
                  <a:tcPr marL="68580" marR="68580" marT="0" marB="0"/>
                </a:tc>
              </a:tr>
              <a:tr h="370840">
                <a:tc>
                  <a:txBody>
                    <a:bodyPr/>
                    <a:lstStyle/>
                    <a:p>
                      <a:pPr algn="l">
                        <a:lnSpc>
                          <a:spcPct val="115000"/>
                        </a:lnSpc>
                        <a:spcAft>
                          <a:spcPts val="1000"/>
                        </a:spcAft>
                      </a:pPr>
                      <a:r>
                        <a:rPr lang="fr-FR" sz="1600" b="1">
                          <a:solidFill>
                            <a:srgbClr val="365F91"/>
                          </a:solidFill>
                          <a:latin typeface="Calibri"/>
                          <a:ea typeface="Calibri"/>
                          <a:cs typeface="Arial"/>
                        </a:rPr>
                        <a:t>Fait bien les choses </a:t>
                      </a:r>
                      <a:endParaRPr lang="en-US" sz="1600">
                        <a:latin typeface="Calibri"/>
                        <a:ea typeface="Calibri"/>
                        <a:cs typeface="Arial"/>
                      </a:endParaRPr>
                    </a:p>
                  </a:txBody>
                  <a:tcPr marL="68580" marR="68580" marT="0" marB="0"/>
                </a:tc>
                <a:tc>
                  <a:txBody>
                    <a:bodyPr/>
                    <a:lstStyle/>
                    <a:p>
                      <a:pPr algn="l">
                        <a:lnSpc>
                          <a:spcPct val="115000"/>
                        </a:lnSpc>
                        <a:spcAft>
                          <a:spcPts val="1000"/>
                        </a:spcAft>
                      </a:pPr>
                      <a:r>
                        <a:rPr lang="fr-FR" sz="1600">
                          <a:solidFill>
                            <a:srgbClr val="365F91"/>
                          </a:solidFill>
                          <a:latin typeface="Calibri"/>
                          <a:ea typeface="Calibri"/>
                          <a:cs typeface="Arial"/>
                        </a:rPr>
                        <a:t>Agit d'abord sur les choses importantes </a:t>
                      </a:r>
                      <a:endParaRPr lang="en-US" sz="1600">
                        <a:latin typeface="Calibri"/>
                        <a:ea typeface="Calibri"/>
                        <a:cs typeface="Arial"/>
                      </a:endParaRPr>
                    </a:p>
                  </a:txBody>
                  <a:tcPr marL="68580" marR="68580" marT="0" marB="0"/>
                </a:tc>
              </a:tr>
              <a:tr h="370840">
                <a:tc>
                  <a:txBody>
                    <a:bodyPr/>
                    <a:lstStyle/>
                    <a:p>
                      <a:pPr algn="l">
                        <a:lnSpc>
                          <a:spcPct val="115000"/>
                        </a:lnSpc>
                        <a:spcAft>
                          <a:spcPts val="1000"/>
                        </a:spcAft>
                      </a:pPr>
                      <a:r>
                        <a:rPr lang="fr-FR" sz="1600" b="1">
                          <a:solidFill>
                            <a:srgbClr val="365F91"/>
                          </a:solidFill>
                          <a:latin typeface="Calibri"/>
                          <a:ea typeface="Calibri"/>
                          <a:cs typeface="Arial"/>
                        </a:rPr>
                        <a:t>Accepte la responsabilité </a:t>
                      </a:r>
                      <a:endParaRPr lang="en-US" sz="1600">
                        <a:latin typeface="Calibri"/>
                        <a:ea typeface="Calibri"/>
                        <a:cs typeface="Arial"/>
                      </a:endParaRPr>
                    </a:p>
                  </a:txBody>
                  <a:tcPr marL="68580" marR="68580" marT="0" marB="0"/>
                </a:tc>
                <a:tc>
                  <a:txBody>
                    <a:bodyPr/>
                    <a:lstStyle/>
                    <a:p>
                      <a:pPr algn="l">
                        <a:lnSpc>
                          <a:spcPct val="115000"/>
                        </a:lnSpc>
                        <a:spcAft>
                          <a:spcPts val="1000"/>
                        </a:spcAft>
                      </a:pPr>
                      <a:r>
                        <a:rPr lang="fr-FR" sz="1600" dirty="0">
                          <a:solidFill>
                            <a:srgbClr val="365F91"/>
                          </a:solidFill>
                          <a:latin typeface="Calibri"/>
                          <a:ea typeface="Calibri"/>
                          <a:cs typeface="Arial"/>
                        </a:rPr>
                        <a:t>Recherche les responsabilités</a:t>
                      </a:r>
                      <a:endParaRPr lang="en-US" sz="1600" dirty="0">
                        <a:latin typeface="Calibri"/>
                        <a:ea typeface="Calibri"/>
                        <a:cs typeface="Arial"/>
                      </a:endParaRPr>
                    </a:p>
                  </a:txBody>
                  <a:tcPr marL="68580" marR="68580" marT="0" marB="0"/>
                </a:tc>
              </a:tr>
            </a:tbl>
          </a:graphicData>
        </a:graphic>
      </p:graphicFrame>
      <p:sp>
        <p:nvSpPr>
          <p:cNvPr id="6" name="Titre 1"/>
          <p:cNvSpPr>
            <a:spLocks noGrp="1"/>
          </p:cNvSpPr>
          <p:nvPr>
            <p:ph type="title"/>
          </p:nvPr>
        </p:nvSpPr>
        <p:spPr>
          <a:xfrm>
            <a:off x="457200" y="274638"/>
            <a:ext cx="8229600" cy="868346"/>
          </a:xfrm>
        </p:spPr>
        <p:txBody>
          <a:bodyPr>
            <a:normAutofit/>
          </a:bodyPr>
          <a:lstStyle/>
          <a:p>
            <a:r>
              <a:rPr lang="fr-FR" sz="2400" b="1" dirty="0"/>
              <a:t>Différences selon Warren </a:t>
            </a:r>
            <a:r>
              <a:rPr lang="fr-FR" sz="2400" b="1" dirty="0" err="1"/>
              <a:t>Bennis</a:t>
            </a:r>
            <a:r>
              <a:rPr lang="fr-FR" sz="2400" b="1" dirty="0"/>
              <a:t> entre :</a:t>
            </a:r>
            <a:r>
              <a:rPr lang="fr-FR" sz="2400" dirty="0"/>
              <a:t> </a:t>
            </a:r>
            <a:r>
              <a:rPr lang="en-US" sz="2400" dirty="0"/>
              <a:t/>
            </a:r>
            <a:br>
              <a:rPr lang="en-US" sz="2400" dirty="0"/>
            </a:br>
            <a:endParaRPr lang="ar-DZ" sz="2400" dirty="0"/>
          </a:p>
        </p:txBody>
      </p:sp>
    </p:spTree>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357166"/>
            <a:ext cx="8429684" cy="6143668"/>
          </a:xfrm>
        </p:spPr>
        <p:txBody>
          <a:bodyPr>
            <a:normAutofit fontScale="62500" lnSpcReduction="20000"/>
          </a:bodyPr>
          <a:lstStyle/>
          <a:p>
            <a:pPr algn="just" rtl="0">
              <a:buNone/>
            </a:pPr>
            <a:r>
              <a:rPr lang="fr-FR" dirty="0" smtClean="0"/>
              <a:t>     	</a:t>
            </a:r>
            <a:r>
              <a:rPr lang="fr-FR" dirty="0" smtClean="0">
                <a:solidFill>
                  <a:srgbClr val="FF0000"/>
                </a:solidFill>
              </a:rPr>
              <a:t>Le </a:t>
            </a:r>
            <a:r>
              <a:rPr lang="fr-FR" dirty="0">
                <a:solidFill>
                  <a:srgbClr val="FF0000"/>
                </a:solidFill>
              </a:rPr>
              <a:t>leadership </a:t>
            </a:r>
            <a:r>
              <a:rPr lang="fr-FR" dirty="0"/>
              <a:t>est présenté de façon complètement opposé à la gestion. Le management implique les notions de planification, d'organisation, de dotation en personnel, de direction et de contrôle. Le manager est quelqu'un qui accomplit ses fonctions en étant responsable en vertu de son autorité formelle de sa position hiérarchique ou de son lieu d'exercice (bureau). John </a:t>
            </a:r>
            <a:r>
              <a:rPr lang="fr-FR" dirty="0" err="1"/>
              <a:t>Kotter</a:t>
            </a:r>
            <a:r>
              <a:rPr lang="fr-FR" dirty="0"/>
              <a:t> (</a:t>
            </a:r>
            <a:r>
              <a:rPr lang="fr-FR" u="sng" dirty="0">
                <a:hlinkClick r:id="rId2" tooltip="1990"/>
              </a:rPr>
              <a:t>1990</a:t>
            </a:r>
            <a:r>
              <a:rPr lang="fr-FR" dirty="0"/>
              <a:t>) a définit les rôles du manager et du leader. Il dit que les gestionnaires coordonnent et facilitent les opérations commerciales quotidiennes. Ils s'assurent que le travail est bien fait. </a:t>
            </a:r>
            <a:r>
              <a:rPr lang="fr-FR" dirty="0">
                <a:solidFill>
                  <a:srgbClr val="FF0000"/>
                </a:solidFill>
              </a:rPr>
              <a:t>Le Leadership</a:t>
            </a:r>
            <a:r>
              <a:rPr lang="fr-FR" dirty="0"/>
              <a:t>, lui, unit les leaders et les membres de l'équipe dans la réalisation des objectifs communs</a:t>
            </a:r>
            <a:r>
              <a:rPr lang="fr-FR" dirty="0">
                <a:solidFill>
                  <a:srgbClr val="FF0000"/>
                </a:solidFill>
              </a:rPr>
              <a:t>. Les leaders </a:t>
            </a:r>
            <a:r>
              <a:rPr lang="fr-FR" dirty="0"/>
              <a:t>développent la vision, transformant les programmes réalisables en communiquant d'une manière qui suscite l'enthousiasme et l'engagement. les leaders créent un environnement de résolution de problèmes et d'apprentissage et font en sorte que les résultats souhaités soient atteints. </a:t>
            </a:r>
            <a:endParaRPr lang="en-US" dirty="0"/>
          </a:p>
          <a:p>
            <a:pPr algn="just" rtl="0">
              <a:buNone/>
            </a:pPr>
            <a:r>
              <a:rPr lang="fr-FR" dirty="0" smtClean="0"/>
              <a:t>	Un </a:t>
            </a:r>
            <a:r>
              <a:rPr lang="fr-FR" dirty="0"/>
              <a:t>autre point de la discussion est réalisé sur le plan de la culture, par </a:t>
            </a:r>
            <a:r>
              <a:rPr lang="fr-FR" u="sng" dirty="0">
                <a:hlinkClick r:id="rId3" tooltip="Edgar Schein"/>
              </a:rPr>
              <a:t>Edgar Schein</a:t>
            </a:r>
            <a:r>
              <a:rPr lang="fr-FR" dirty="0"/>
              <a:t> (</a:t>
            </a:r>
            <a:r>
              <a:rPr lang="fr-FR" u="sng" dirty="0">
                <a:hlinkClick r:id="rId4" tooltip="1991"/>
              </a:rPr>
              <a:t>1991</a:t>
            </a:r>
            <a:r>
              <a:rPr lang="fr-FR" dirty="0"/>
              <a:t>) qui fait la distinction entre Le leadership qui est, selon lui, une différence entre la gestion de la culture, et le management qui serait l'administration au sein d'une culture. La relation entre la dynamique de leadership et la culture, étudiée et documentée par </a:t>
            </a:r>
            <a:r>
              <a:rPr lang="fr-FR" u="sng" dirty="0">
                <a:hlinkClick r:id="rId3" tooltip="Edgar Schein"/>
              </a:rPr>
              <a:t>Edgar Schein</a:t>
            </a:r>
            <a:r>
              <a:rPr lang="fr-FR" dirty="0"/>
              <a:t>, font dire à cet auteur que «Sans le leadership, les groupes ne seraient pas capables de s'adapter aux conditions environnementales changeantes". Autrement dit, lorsque les leaders comprennent la culture, ils peuvent l'utiliser ou la surmonter. Si les managers ne comprennent pas la culture, ils se contentent, au mieux, de la gérer.</a:t>
            </a:r>
            <a:endParaRPr lang="en-US" dirty="0"/>
          </a:p>
          <a:p>
            <a:endParaRPr lang="ar-DZ" dirty="0"/>
          </a:p>
        </p:txBody>
      </p:sp>
    </p:spTree>
  </p:cSld>
  <p:clrMapOvr>
    <a:masterClrMapping/>
  </p:clrMapOvr>
  <p:transition>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428604"/>
            <a:ext cx="8429684" cy="6072230"/>
          </a:xfrm>
        </p:spPr>
        <p:txBody>
          <a:bodyPr>
            <a:normAutofit lnSpcReduction="10000"/>
          </a:bodyPr>
          <a:lstStyle/>
          <a:p>
            <a:pPr algn="just" rtl="0" fontAlgn="base">
              <a:buNone/>
            </a:pPr>
            <a:r>
              <a:rPr lang="fr-FR" sz="2600" dirty="0" smtClean="0"/>
              <a:t>    La </a:t>
            </a:r>
            <a:r>
              <a:rPr lang="fr-FR" sz="2600" dirty="0"/>
              <a:t>différence fondamentale entre </a:t>
            </a:r>
            <a:r>
              <a:rPr lang="fr-FR" sz="2600" dirty="0">
                <a:solidFill>
                  <a:srgbClr val="FF0000"/>
                </a:solidFill>
              </a:rPr>
              <a:t>un leader et un manager </a:t>
            </a:r>
            <a:r>
              <a:rPr lang="fr-FR" sz="2600" dirty="0"/>
              <a:t>tient à </a:t>
            </a:r>
            <a:r>
              <a:rPr lang="fr-FR" sz="2600" b="1" dirty="0"/>
              <a:t>l’origine de l’autorité que chacun exerce</a:t>
            </a:r>
            <a:r>
              <a:rPr lang="fr-FR" sz="2600" dirty="0"/>
              <a:t> au sein d’une entreprise :</a:t>
            </a:r>
            <a:endParaRPr lang="en-US" sz="2600" dirty="0"/>
          </a:p>
          <a:p>
            <a:pPr lvl="0" algn="just" rtl="0" fontAlgn="base">
              <a:buNone/>
            </a:pPr>
            <a:r>
              <a:rPr lang="fr-FR" sz="2600" b="1" dirty="0" smtClean="0"/>
              <a:t>	</a:t>
            </a:r>
            <a:r>
              <a:rPr lang="fr-FR" sz="2600" b="1" dirty="0" smtClean="0">
                <a:solidFill>
                  <a:srgbClr val="FF0000"/>
                </a:solidFill>
              </a:rPr>
              <a:t>Un </a:t>
            </a:r>
            <a:r>
              <a:rPr lang="fr-FR" sz="2600" b="1" dirty="0">
                <a:solidFill>
                  <a:srgbClr val="FF0000"/>
                </a:solidFill>
              </a:rPr>
              <a:t>manager </a:t>
            </a:r>
            <a:r>
              <a:rPr lang="fr-FR" sz="2600" b="1" dirty="0"/>
              <a:t>est désigné par sa hiérarchie</a:t>
            </a:r>
            <a:r>
              <a:rPr lang="fr-FR" sz="2600" dirty="0"/>
              <a:t>, c’est un chef imposé à une équipe. Être un manager dans une entreprise est avant tout un </a:t>
            </a:r>
            <a:r>
              <a:rPr lang="fr-FR" sz="2600" b="1" dirty="0"/>
              <a:t>statut</a:t>
            </a:r>
            <a:r>
              <a:rPr lang="fr-FR" sz="2600" dirty="0"/>
              <a:t>. Le pouvoir du manager trouve son fondement dans l’</a:t>
            </a:r>
            <a:r>
              <a:rPr lang="fr-FR" sz="2600" b="1" dirty="0"/>
              <a:t>organisation hiérarchique</a:t>
            </a:r>
            <a:r>
              <a:rPr lang="fr-FR" sz="2600" dirty="0"/>
              <a:t> de l’entreprise.</a:t>
            </a:r>
            <a:endParaRPr lang="en-US" sz="2600" dirty="0"/>
          </a:p>
          <a:p>
            <a:pPr lvl="0" algn="just" rtl="0" fontAlgn="base">
              <a:buNone/>
            </a:pPr>
            <a:r>
              <a:rPr lang="fr-FR" sz="2600" b="1" dirty="0" smtClean="0"/>
              <a:t>	</a:t>
            </a:r>
            <a:r>
              <a:rPr lang="fr-FR" sz="2600" b="1" dirty="0" smtClean="0">
                <a:solidFill>
                  <a:srgbClr val="FF0000"/>
                </a:solidFill>
              </a:rPr>
              <a:t>Un </a:t>
            </a:r>
            <a:r>
              <a:rPr lang="fr-FR" sz="2600" b="1" dirty="0">
                <a:solidFill>
                  <a:srgbClr val="FF0000"/>
                </a:solidFill>
              </a:rPr>
              <a:t>leader</a:t>
            </a:r>
            <a:r>
              <a:rPr lang="fr-FR" sz="2600" b="1" dirty="0"/>
              <a:t>, quant à lui, est reconnu comme tel par les membres d’une équipe</a:t>
            </a:r>
            <a:r>
              <a:rPr lang="fr-FR" sz="2600" dirty="0"/>
              <a:t>. Être un leader dans une entreprise est une </a:t>
            </a:r>
            <a:r>
              <a:rPr lang="fr-FR" sz="2600" b="1" dirty="0"/>
              <a:t>reconnaissance</a:t>
            </a:r>
            <a:r>
              <a:rPr lang="fr-FR" sz="2600" dirty="0"/>
              <a:t>, non un statut. Le leader tire son pouvoir des </a:t>
            </a:r>
            <a:r>
              <a:rPr lang="fr-FR" sz="2600" b="1" dirty="0"/>
              <a:t>relations</a:t>
            </a:r>
            <a:r>
              <a:rPr lang="fr-FR" sz="2600" dirty="0"/>
              <a:t> qu’il noue avec les autres membres du groupe.</a:t>
            </a:r>
            <a:endParaRPr lang="en-US" sz="2600" dirty="0"/>
          </a:p>
          <a:p>
            <a:pPr algn="just" rtl="0">
              <a:buNone/>
            </a:pPr>
            <a:r>
              <a:rPr lang="fr-FR" sz="2600" i="1" dirty="0" smtClean="0"/>
              <a:t>	</a:t>
            </a:r>
            <a:r>
              <a:rPr lang="fr-FR" sz="2600" b="1" i="1" dirty="0" smtClean="0"/>
              <a:t>Un </a:t>
            </a:r>
            <a:r>
              <a:rPr lang="fr-FR" sz="2600" b="1" i="1" dirty="0"/>
              <a:t>manager est désigné par sa hiérarchie. Un leader, quant à lui, est reconnu comme tel par les membres d’une équipe</a:t>
            </a:r>
            <a:endParaRPr lang="ar-DZ" sz="2600" b="1" dirty="0"/>
          </a:p>
        </p:txBody>
      </p:sp>
    </p:spTree>
  </p:cSld>
  <p:clrMapOvr>
    <a:masterClrMapping/>
  </p:clrMapOvr>
  <p:transition>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428604"/>
            <a:ext cx="8229600" cy="796908"/>
          </a:xfrm>
        </p:spPr>
        <p:txBody>
          <a:bodyPr>
            <a:noAutofit/>
          </a:bodyPr>
          <a:lstStyle/>
          <a:p>
            <a:r>
              <a:rPr lang="fr-FR" sz="3500" b="1" dirty="0"/>
              <a:t>Un </a:t>
            </a:r>
            <a:r>
              <a:rPr lang="fr-FR" sz="3500" b="1" dirty="0">
                <a:solidFill>
                  <a:srgbClr val="FF0000"/>
                </a:solidFill>
              </a:rPr>
              <a:t>manager</a:t>
            </a:r>
            <a:r>
              <a:rPr lang="fr-FR" sz="3500" b="1" dirty="0"/>
              <a:t> est un organisateur</a:t>
            </a:r>
            <a:r>
              <a:rPr lang="en-US" sz="3500" b="1" dirty="0"/>
              <a:t/>
            </a:r>
            <a:br>
              <a:rPr lang="en-US" sz="3500" b="1" dirty="0"/>
            </a:br>
            <a:endParaRPr lang="ar-DZ" sz="3500" dirty="0"/>
          </a:p>
        </p:txBody>
      </p:sp>
      <p:sp>
        <p:nvSpPr>
          <p:cNvPr id="3" name="Espace réservé du contenu 2"/>
          <p:cNvSpPr>
            <a:spLocks noGrp="1"/>
          </p:cNvSpPr>
          <p:nvPr>
            <p:ph idx="1"/>
          </p:nvPr>
        </p:nvSpPr>
        <p:spPr/>
        <p:txBody>
          <a:bodyPr>
            <a:normAutofit fontScale="70000" lnSpcReduction="20000"/>
          </a:bodyPr>
          <a:lstStyle/>
          <a:p>
            <a:pPr lvl="0" algn="just" rtl="0" fontAlgn="base">
              <a:buFont typeface="Wingdings" pitchFamily="2" charset="2"/>
              <a:buChar char="ü"/>
            </a:pPr>
            <a:r>
              <a:rPr lang="fr-FR" dirty="0" smtClean="0"/>
              <a:t>Un </a:t>
            </a:r>
            <a:r>
              <a:rPr lang="fr-FR" dirty="0"/>
              <a:t>manager </a:t>
            </a:r>
            <a:r>
              <a:rPr lang="fr-FR" b="1" dirty="0"/>
              <a:t>tient son autorité de la hiérarchie</a:t>
            </a:r>
            <a:r>
              <a:rPr lang="fr-FR" dirty="0"/>
              <a:t>, qui le désigne comme tel</a:t>
            </a:r>
            <a:endParaRPr lang="en-US" dirty="0"/>
          </a:p>
          <a:p>
            <a:pPr lvl="0" algn="just" rtl="0" fontAlgn="base">
              <a:buFont typeface="Wingdings" pitchFamily="2" charset="2"/>
              <a:buChar char="ü"/>
            </a:pPr>
            <a:r>
              <a:rPr lang="fr-FR" dirty="0" smtClean="0"/>
              <a:t>Son </a:t>
            </a:r>
            <a:r>
              <a:rPr lang="fr-FR" dirty="0"/>
              <a:t>pouvoir est avant tout lié à l’</a:t>
            </a:r>
            <a:r>
              <a:rPr lang="fr-FR" b="1" dirty="0"/>
              <a:t>organisation hiérarchique</a:t>
            </a:r>
            <a:r>
              <a:rPr lang="fr-FR" dirty="0"/>
              <a:t> de l’entreprise</a:t>
            </a:r>
            <a:endParaRPr lang="en-US" dirty="0"/>
          </a:p>
          <a:p>
            <a:pPr lvl="0" algn="just" rtl="0" fontAlgn="base">
              <a:buFont typeface="Wingdings" pitchFamily="2" charset="2"/>
              <a:buChar char="ü"/>
            </a:pPr>
            <a:r>
              <a:rPr lang="fr-FR" dirty="0" smtClean="0"/>
              <a:t>Il </a:t>
            </a:r>
            <a:r>
              <a:rPr lang="fr-FR" dirty="0"/>
              <a:t>est centré sur la </a:t>
            </a:r>
            <a:r>
              <a:rPr lang="fr-FR" b="1" dirty="0"/>
              <a:t>tâche</a:t>
            </a:r>
            <a:endParaRPr lang="en-US" dirty="0"/>
          </a:p>
          <a:p>
            <a:pPr lvl="0" algn="just" rtl="0" fontAlgn="base">
              <a:buFont typeface="Wingdings" pitchFamily="2" charset="2"/>
              <a:buChar char="ü"/>
            </a:pPr>
            <a:r>
              <a:rPr lang="fr-FR" dirty="0" smtClean="0"/>
              <a:t>Il </a:t>
            </a:r>
            <a:r>
              <a:rPr lang="fr-FR" dirty="0"/>
              <a:t>dispose d’une </a:t>
            </a:r>
            <a:r>
              <a:rPr lang="fr-FR" b="1" dirty="0"/>
              <a:t>équipe formelle</a:t>
            </a:r>
            <a:r>
              <a:rPr lang="fr-FR" dirty="0"/>
              <a:t>, sur laquelle il exerce son autorité</a:t>
            </a:r>
            <a:endParaRPr lang="en-US" dirty="0"/>
          </a:p>
          <a:p>
            <a:pPr lvl="0" algn="just" rtl="0" fontAlgn="base">
              <a:buFont typeface="Wingdings" pitchFamily="2" charset="2"/>
              <a:buChar char="ü"/>
            </a:pPr>
            <a:r>
              <a:rPr lang="fr-FR" dirty="0"/>
              <a:t>Il </a:t>
            </a:r>
            <a:r>
              <a:rPr lang="fr-FR" b="1" dirty="0"/>
              <a:t>organise</a:t>
            </a:r>
            <a:r>
              <a:rPr lang="fr-FR" dirty="0"/>
              <a:t>, </a:t>
            </a:r>
            <a:r>
              <a:rPr lang="fr-FR" b="1" dirty="0"/>
              <a:t>coordonne</a:t>
            </a:r>
            <a:r>
              <a:rPr lang="fr-FR" dirty="0"/>
              <a:t> et </a:t>
            </a:r>
            <a:r>
              <a:rPr lang="fr-FR" b="1" dirty="0"/>
              <a:t>contrôle l’activité</a:t>
            </a:r>
            <a:r>
              <a:rPr lang="fr-FR" dirty="0"/>
              <a:t> de son équipe (planification et </a:t>
            </a:r>
            <a:r>
              <a:rPr lang="fr-FR" dirty="0" err="1"/>
              <a:t>reporting</a:t>
            </a:r>
            <a:r>
              <a:rPr lang="fr-FR" dirty="0"/>
              <a:t>)</a:t>
            </a:r>
            <a:endParaRPr lang="en-US" dirty="0"/>
          </a:p>
          <a:p>
            <a:pPr lvl="0" algn="just" rtl="0" fontAlgn="base">
              <a:buFont typeface="Wingdings" pitchFamily="2" charset="2"/>
              <a:buChar char="ü"/>
            </a:pPr>
            <a:r>
              <a:rPr lang="fr-FR" dirty="0"/>
              <a:t>Il a des </a:t>
            </a:r>
            <a:r>
              <a:rPr lang="fr-FR" b="1" dirty="0"/>
              <a:t>objectifs</a:t>
            </a:r>
            <a:r>
              <a:rPr lang="fr-FR" dirty="0"/>
              <a:t> et cherche à les atteindre</a:t>
            </a:r>
            <a:endParaRPr lang="en-US" dirty="0"/>
          </a:p>
          <a:p>
            <a:pPr lvl="0" algn="just" rtl="0" fontAlgn="base">
              <a:buFont typeface="Wingdings" pitchFamily="2" charset="2"/>
              <a:buChar char="ü"/>
            </a:pPr>
            <a:r>
              <a:rPr lang="fr-FR" dirty="0"/>
              <a:t>Il peut être perçu comme </a:t>
            </a:r>
            <a:r>
              <a:rPr lang="fr-FR" b="1" dirty="0"/>
              <a:t>source de rigidité et de complexité</a:t>
            </a:r>
            <a:endParaRPr lang="en-US" dirty="0"/>
          </a:p>
          <a:p>
            <a:pPr algn="just" rtl="0" fontAlgn="base">
              <a:buFont typeface="Wingdings" pitchFamily="2" charset="2"/>
              <a:buChar char="ü"/>
            </a:pPr>
            <a:r>
              <a:rPr lang="fr-FR" b="1" dirty="0"/>
              <a:t>Mots-clés du manager :</a:t>
            </a:r>
            <a:r>
              <a:rPr lang="fr-FR" dirty="0"/>
              <a:t> organisation, planification, objectifs, résultats, processus, coordination, conformisme</a:t>
            </a:r>
            <a:endParaRPr lang="en-US" dirty="0"/>
          </a:p>
          <a:p>
            <a:endParaRPr lang="ar-DZ"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39784"/>
          </a:xfrm>
        </p:spPr>
        <p:txBody>
          <a:bodyPr>
            <a:normAutofit fontScale="90000"/>
          </a:bodyPr>
          <a:lstStyle/>
          <a:p>
            <a:r>
              <a:rPr lang="fr-FR" b="1" dirty="0"/>
              <a:t>Un </a:t>
            </a:r>
            <a:r>
              <a:rPr lang="fr-FR" b="1" dirty="0">
                <a:solidFill>
                  <a:srgbClr val="FF0000"/>
                </a:solidFill>
              </a:rPr>
              <a:t>leader</a:t>
            </a:r>
            <a:r>
              <a:rPr lang="fr-FR" b="1" dirty="0"/>
              <a:t> est un visionnaire</a:t>
            </a:r>
            <a:r>
              <a:rPr lang="en-US" b="1" dirty="0"/>
              <a:t/>
            </a:r>
            <a:br>
              <a:rPr lang="en-US" b="1" dirty="0"/>
            </a:br>
            <a:endParaRPr lang="ar-DZ" dirty="0"/>
          </a:p>
        </p:txBody>
      </p:sp>
      <p:sp>
        <p:nvSpPr>
          <p:cNvPr id="3" name="Espace réservé du contenu 2"/>
          <p:cNvSpPr>
            <a:spLocks noGrp="1"/>
          </p:cNvSpPr>
          <p:nvPr>
            <p:ph idx="1"/>
          </p:nvPr>
        </p:nvSpPr>
        <p:spPr/>
        <p:txBody>
          <a:bodyPr>
            <a:normAutofit fontScale="62500" lnSpcReduction="20000"/>
          </a:bodyPr>
          <a:lstStyle/>
          <a:p>
            <a:pPr lvl="0" algn="just" rtl="0" fontAlgn="base">
              <a:buFont typeface="Wingdings" pitchFamily="2" charset="2"/>
              <a:buChar char="ü"/>
            </a:pPr>
            <a:r>
              <a:rPr lang="fr-FR" dirty="0"/>
              <a:t>Un leader </a:t>
            </a:r>
            <a:r>
              <a:rPr lang="fr-FR" b="1" dirty="0"/>
              <a:t>tient son autorité des membres du groupe</a:t>
            </a:r>
            <a:r>
              <a:rPr lang="fr-FR" dirty="0"/>
              <a:t>, qui le reconnaissent comme tel</a:t>
            </a:r>
            <a:endParaRPr lang="en-US" dirty="0"/>
          </a:p>
          <a:p>
            <a:pPr lvl="0" algn="just" rtl="0" fontAlgn="base">
              <a:buFont typeface="Wingdings" pitchFamily="2" charset="2"/>
              <a:buChar char="ü"/>
            </a:pPr>
            <a:r>
              <a:rPr lang="fr-FR" dirty="0"/>
              <a:t>Son pouvoir est avant tout lié aux </a:t>
            </a:r>
            <a:r>
              <a:rPr lang="fr-FR" b="1" dirty="0"/>
              <a:t>relations qu’il noue</a:t>
            </a:r>
            <a:r>
              <a:rPr lang="fr-FR" dirty="0"/>
              <a:t> avec les membres d’un groupe</a:t>
            </a:r>
            <a:endParaRPr lang="en-US" dirty="0"/>
          </a:p>
          <a:p>
            <a:pPr lvl="0" algn="just" rtl="0" fontAlgn="base">
              <a:buFont typeface="Wingdings" pitchFamily="2" charset="2"/>
              <a:buChar char="ü"/>
            </a:pPr>
            <a:r>
              <a:rPr lang="fr-FR" dirty="0"/>
              <a:t>Il est centré sur les </a:t>
            </a:r>
            <a:r>
              <a:rPr lang="fr-FR" b="1" dirty="0"/>
              <a:t>personnes</a:t>
            </a:r>
            <a:endParaRPr lang="en-US" dirty="0"/>
          </a:p>
          <a:p>
            <a:pPr lvl="0" algn="just" rtl="0" fontAlgn="base">
              <a:buFont typeface="Wingdings" pitchFamily="2" charset="2"/>
              <a:buChar char="ü"/>
            </a:pPr>
            <a:r>
              <a:rPr lang="fr-FR" dirty="0"/>
              <a:t>Il est </a:t>
            </a:r>
            <a:r>
              <a:rPr lang="fr-FR" b="1" dirty="0"/>
              <a:t>au centre d’un groupe</a:t>
            </a:r>
            <a:r>
              <a:rPr lang="fr-FR" dirty="0"/>
              <a:t>, qui lui reconnaît une autorité informelle</a:t>
            </a:r>
            <a:endParaRPr lang="en-US" dirty="0"/>
          </a:p>
          <a:p>
            <a:pPr lvl="0" algn="just" rtl="0" fontAlgn="base">
              <a:buFont typeface="Wingdings" pitchFamily="2" charset="2"/>
              <a:buChar char="ü"/>
            </a:pPr>
            <a:r>
              <a:rPr lang="fr-FR" dirty="0"/>
              <a:t>Il </a:t>
            </a:r>
            <a:r>
              <a:rPr lang="fr-FR" b="1" dirty="0"/>
              <a:t>propose</a:t>
            </a:r>
            <a:r>
              <a:rPr lang="fr-FR" dirty="0"/>
              <a:t>, </a:t>
            </a:r>
            <a:r>
              <a:rPr lang="fr-FR" b="1" dirty="0"/>
              <a:t>influence</a:t>
            </a:r>
            <a:r>
              <a:rPr lang="fr-FR" dirty="0"/>
              <a:t> et est </a:t>
            </a:r>
            <a:r>
              <a:rPr lang="fr-FR" b="1" dirty="0"/>
              <a:t>moteur</a:t>
            </a:r>
            <a:r>
              <a:rPr lang="fr-FR" dirty="0"/>
              <a:t> au sein de son groupe (motivation et initiative)</a:t>
            </a:r>
            <a:endParaRPr lang="en-US" dirty="0"/>
          </a:p>
          <a:p>
            <a:pPr lvl="0" algn="just" rtl="0" fontAlgn="base">
              <a:buFont typeface="Wingdings" pitchFamily="2" charset="2"/>
              <a:buChar char="ü"/>
            </a:pPr>
            <a:r>
              <a:rPr lang="fr-FR" dirty="0"/>
              <a:t>Il a une </a:t>
            </a:r>
            <a:r>
              <a:rPr lang="fr-FR" b="1" dirty="0"/>
              <a:t>vision</a:t>
            </a:r>
            <a:r>
              <a:rPr lang="fr-FR" dirty="0"/>
              <a:t> et cherche à la réaliser</a:t>
            </a:r>
            <a:endParaRPr lang="en-US" dirty="0"/>
          </a:p>
          <a:p>
            <a:pPr lvl="0" algn="just" rtl="0" fontAlgn="base">
              <a:buFont typeface="Wingdings" pitchFamily="2" charset="2"/>
              <a:buChar char="ü"/>
            </a:pPr>
            <a:r>
              <a:rPr lang="fr-FR" dirty="0"/>
              <a:t>Il peut être perçu comme </a:t>
            </a:r>
            <a:r>
              <a:rPr lang="fr-FR" b="1" dirty="0"/>
              <a:t>source de dispersion et de désorganisation</a:t>
            </a:r>
            <a:endParaRPr lang="en-US" dirty="0"/>
          </a:p>
          <a:p>
            <a:pPr algn="just" rtl="0" fontAlgn="base">
              <a:buFont typeface="Wingdings" pitchFamily="2" charset="2"/>
              <a:buChar char="ü"/>
            </a:pPr>
            <a:r>
              <a:rPr lang="fr-FR" b="1" dirty="0"/>
              <a:t>Mots-clés du leader :</a:t>
            </a:r>
            <a:r>
              <a:rPr lang="fr-FR" dirty="0"/>
              <a:t> communication, motivation, confiance, adhésion, vision, écoute, coopération, originalité</a:t>
            </a:r>
            <a:endParaRPr lang="en-US" dirty="0"/>
          </a:p>
          <a:p>
            <a:pPr algn="l" rtl="0" fontAlgn="base">
              <a:buNone/>
            </a:pPr>
            <a:r>
              <a:rPr lang="fr-FR" b="1" i="1" dirty="0" smtClean="0"/>
              <a:t>	Un </a:t>
            </a:r>
            <a:r>
              <a:rPr lang="fr-FR" b="1" i="1" dirty="0"/>
              <a:t>manager a des objectifs et cherche à les atteindre. Un leader a une vision et cherche à la réaliser.</a:t>
            </a:r>
            <a:endParaRPr lang="en-US" b="1" dirty="0"/>
          </a:p>
          <a:p>
            <a:endParaRPr lang="ar-DZ"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14290"/>
            <a:ext cx="8501122" cy="6215106"/>
          </a:xfrm>
        </p:spPr>
        <p:txBody>
          <a:bodyPr>
            <a:normAutofit fontScale="55000" lnSpcReduction="20000"/>
          </a:bodyPr>
          <a:lstStyle/>
          <a:p>
            <a:pPr algn="just" rtl="0">
              <a:buNone/>
            </a:pPr>
            <a:r>
              <a:rPr lang="fr-FR" b="1" dirty="0" smtClean="0"/>
              <a:t>        De </a:t>
            </a:r>
            <a:r>
              <a:rPr lang="fr-FR" b="1" dirty="0"/>
              <a:t>Henri à Henry</a:t>
            </a:r>
            <a:endParaRPr lang="en-US" dirty="0"/>
          </a:p>
          <a:p>
            <a:pPr algn="just" rtl="0">
              <a:buNone/>
            </a:pPr>
            <a:r>
              <a:rPr lang="fr-FR" dirty="0" smtClean="0"/>
              <a:t>      Cette </a:t>
            </a:r>
            <a:r>
              <a:rPr lang="fr-FR" dirty="0"/>
              <a:t>position est également celle de </a:t>
            </a:r>
            <a:r>
              <a:rPr lang="fr-FR" dirty="0">
                <a:solidFill>
                  <a:srgbClr val="FF0000"/>
                </a:solidFill>
              </a:rPr>
              <a:t>Henry </a:t>
            </a:r>
            <a:r>
              <a:rPr lang="fr-FR" dirty="0" err="1">
                <a:solidFill>
                  <a:srgbClr val="FF0000"/>
                </a:solidFill>
              </a:rPr>
              <a:t>Mintzberg</a:t>
            </a:r>
            <a:r>
              <a:rPr lang="fr-FR" dirty="0"/>
              <a:t>. Pourtant, au début des années 1970, il s’insurge contre les travaux de Henri Fayol, considérant que ses catégories d’activités ne permettent pas d’appréhender le véritable travail des managers. Son intention est de rompre avec un vocabulaire qu’il juge trop abstrait en introduisant une description du travail des managers plus fidèle à la réalité, plus en phase avec ce qu’ils font concrètement dans leur vie de tous les jours. Il décrit le travail des managers en termes de rôles, en retient dix qu’il classe en trois catégories. Des rôles de relations (représentant, leader et agent de liaison) qui engendrent des rôles d’information (observateur, diffuseur et porte-parole) permettant au manager de jouer quatre rôles de décision (entrepreneur, régulateur, répartiteur de ressources et négociateur), quintessence de son travail. Ces trois catégories de rôles sont hiérarchisées. Les relations permettent au manager d’accéder à l’information fournissant les données nécessaires à la prise de décision.</a:t>
            </a:r>
            <a:endParaRPr lang="en-US" dirty="0"/>
          </a:p>
          <a:p>
            <a:pPr algn="just" rtl="0">
              <a:buNone/>
            </a:pPr>
            <a:r>
              <a:rPr lang="fr-FR" dirty="0" smtClean="0"/>
              <a:t>      Le </a:t>
            </a:r>
            <a:r>
              <a:rPr lang="fr-FR" dirty="0"/>
              <a:t>leadership est un des dix rôles de management et, plus précisément, un des trois rôles de relations. Pour </a:t>
            </a:r>
            <a:r>
              <a:rPr lang="fr-FR" dirty="0">
                <a:solidFill>
                  <a:srgbClr val="FF0000"/>
                </a:solidFill>
              </a:rPr>
              <a:t>Henry </a:t>
            </a:r>
            <a:r>
              <a:rPr lang="fr-FR" dirty="0" err="1">
                <a:solidFill>
                  <a:srgbClr val="FF0000"/>
                </a:solidFill>
              </a:rPr>
              <a:t>Mintzberg</a:t>
            </a:r>
            <a:r>
              <a:rPr lang="fr-FR" dirty="0"/>
              <a:t>, le leadership c’est l’ensemble des actions exercées par le manager à destination de ses collaborateurs. Sa définition est donc très large</a:t>
            </a:r>
            <a:r>
              <a:rPr lang="fr-FR" dirty="0" smtClean="0"/>
              <a:t>.</a:t>
            </a:r>
          </a:p>
          <a:p>
            <a:pPr algn="just" rtl="0">
              <a:buNone/>
            </a:pPr>
            <a:r>
              <a:rPr lang="fr-FR" dirty="0" smtClean="0"/>
              <a:t> 	</a:t>
            </a:r>
            <a:r>
              <a:rPr lang="fr-FR" b="1" dirty="0" smtClean="0"/>
              <a:t>L’objectif </a:t>
            </a:r>
            <a:r>
              <a:rPr lang="fr-FR" b="1" dirty="0"/>
              <a:t>essentiel du leadership </a:t>
            </a:r>
            <a:r>
              <a:rPr lang="fr-FR" dirty="0"/>
              <a:t>est d’effectuer l’intégration entre les besoins des individus et les objectifs de l’entreprise. C’est dans ce rôle, précise-t-il, que l’influence du manager apparaît le plus clairement, qu’il démontre le plus facilement sa capacité à exercer une autorité. En effet, l’autorité formelle dont il est investi lui donne un pouvoir potentiel important, mais c’est son leadership qui détermine quelle fraction de ce pouvoir deviendra réalité.</a:t>
            </a:r>
            <a:endParaRPr lang="en-US" dirty="0"/>
          </a:p>
          <a:p>
            <a:endParaRPr lang="ar-DZ" dirty="0"/>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85728"/>
            <a:ext cx="8501122" cy="6215106"/>
          </a:xfrm>
        </p:spPr>
        <p:txBody>
          <a:bodyPr>
            <a:normAutofit lnSpcReduction="10000"/>
          </a:bodyPr>
          <a:lstStyle/>
          <a:p>
            <a:pPr algn="just" rtl="0">
              <a:buNone/>
            </a:pPr>
            <a:r>
              <a:rPr lang="fr-FR" b="1" dirty="0" smtClean="0"/>
              <a:t>     Rôle du manager ou style de management ?</a:t>
            </a:r>
            <a:endParaRPr lang="en-US" dirty="0" smtClean="0"/>
          </a:p>
          <a:p>
            <a:pPr algn="just" rtl="0">
              <a:buNone/>
            </a:pPr>
            <a:r>
              <a:rPr lang="fr-FR" dirty="0" smtClean="0"/>
              <a:t>     </a:t>
            </a:r>
            <a:r>
              <a:rPr lang="fr-FR" sz="2400" dirty="0" smtClean="0"/>
              <a:t>Une autre position consiste à considérer </a:t>
            </a:r>
            <a:r>
              <a:rPr lang="fr-FR" sz="2400" b="1" dirty="0" smtClean="0"/>
              <a:t>le leadership</a:t>
            </a:r>
            <a:r>
              <a:rPr lang="fr-FR" sz="2400" dirty="0" smtClean="0"/>
              <a:t>, non pas comme un rôle de management, mais comme la manière dont le manager joue son rôle, exerce les activités managériales. </a:t>
            </a:r>
            <a:r>
              <a:rPr lang="fr-FR" sz="2400" b="1" dirty="0" smtClean="0"/>
              <a:t>Le leadership </a:t>
            </a:r>
            <a:r>
              <a:rPr lang="fr-FR" sz="2400" dirty="0" smtClean="0"/>
              <a:t>est alors synonyme de style de management. Il n’y a pas un leadership, mais des leaderships. Ici, leadership se conjugue au pluriel. Les managers font la même chose, mais pas de la même manière, pas avec le même style dit-on couramment. Leur leadership est différent. Le rôle renvoie au contenu (ce que fait le manager), le leadership à la forme (la manière dont le manager joue son rôle). Dans la littérature managériale, la plupart des modèles qui caractérisent les différents styles de management sont construits à partir de deux dimensions : l’importance que le manager accorde aux tâches (au travail à faire) d’une part, l’importance qu’il accorde aux individus (à ceux qui réalisent le travail) d’autre part.</a:t>
            </a:r>
            <a:endParaRPr lang="ar-DZ" sz="2400" dirty="0"/>
          </a:p>
        </p:txBody>
      </p:sp>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85728"/>
            <a:ext cx="8572560" cy="6286544"/>
          </a:xfrm>
        </p:spPr>
        <p:txBody>
          <a:bodyPr>
            <a:normAutofit/>
          </a:bodyPr>
          <a:lstStyle/>
          <a:p>
            <a:pPr algn="just" rtl="0">
              <a:buNone/>
            </a:pPr>
            <a:r>
              <a:rPr lang="fr-FR" b="1" dirty="0" smtClean="0"/>
              <a:t>    Théories </a:t>
            </a:r>
            <a:r>
              <a:rPr lang="fr-FR" b="1" dirty="0"/>
              <a:t>X et </a:t>
            </a:r>
            <a:r>
              <a:rPr lang="fr-FR" b="1" dirty="0" smtClean="0"/>
              <a:t>Y</a:t>
            </a:r>
          </a:p>
          <a:p>
            <a:pPr algn="just" rtl="0">
              <a:buNone/>
            </a:pPr>
            <a:r>
              <a:rPr lang="fr-FR" dirty="0" smtClean="0"/>
              <a:t>    </a:t>
            </a:r>
            <a:r>
              <a:rPr lang="fr-FR" sz="2600" dirty="0" smtClean="0"/>
              <a:t>Ces </a:t>
            </a:r>
            <a:r>
              <a:rPr lang="fr-FR" sz="2600" dirty="0"/>
              <a:t>dimensions renvoient chacune à une conception opposée de l’individu au travail, bien mise en évidence par D. </a:t>
            </a:r>
            <a:r>
              <a:rPr lang="fr-FR" sz="2600" b="1" dirty="0"/>
              <a:t>Mc Gregor </a:t>
            </a:r>
            <a:r>
              <a:rPr lang="fr-FR" sz="2600" dirty="0"/>
              <a:t>dans ses fameuses théories </a:t>
            </a:r>
            <a:r>
              <a:rPr lang="fr-FR" sz="2600" b="1" dirty="0"/>
              <a:t>X</a:t>
            </a:r>
            <a:r>
              <a:rPr lang="fr-FR" sz="2600" dirty="0"/>
              <a:t> et </a:t>
            </a:r>
            <a:r>
              <a:rPr lang="fr-FR" sz="2600" b="1" dirty="0"/>
              <a:t>Y</a:t>
            </a:r>
            <a:r>
              <a:rPr lang="fr-FR" sz="2600" dirty="0"/>
              <a:t> (La théorie X repose sur les bases suivantes : les individus sont paresseux et n’aiment pas travailler ; pour obtenir une performance de leur part, il faut les contraindre. La théorie Y, elle, postule que les individus cherchent à se réaliser à travers leur travail. Le moyen le plus pertinent d’obtenir un engagement important de leur part est de leur permettre de satisfaire des besoins psychologiques comme l’estime et la réalisation d’eux-mêmes.).</a:t>
            </a:r>
            <a:endParaRPr lang="en-US" sz="2600" dirty="0"/>
          </a:p>
          <a:p>
            <a:endParaRPr lang="ar-DZ" dirty="0"/>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214290"/>
            <a:ext cx="8429684" cy="6429420"/>
          </a:xfrm>
        </p:spPr>
        <p:txBody>
          <a:bodyPr>
            <a:normAutofit fontScale="32500" lnSpcReduction="20000"/>
          </a:bodyPr>
          <a:lstStyle/>
          <a:p>
            <a:pPr algn="just" rtl="0">
              <a:buNone/>
            </a:pPr>
            <a:r>
              <a:rPr lang="fr-FR" b="1" dirty="0" smtClean="0"/>
              <a:t>        </a:t>
            </a:r>
            <a:r>
              <a:rPr lang="fr-FR" sz="5000" b="1" dirty="0" smtClean="0"/>
              <a:t>Quatre </a:t>
            </a:r>
            <a:r>
              <a:rPr lang="fr-FR" sz="5000" b="1" dirty="0"/>
              <a:t>styles de management </a:t>
            </a:r>
            <a:r>
              <a:rPr lang="fr-FR" sz="5000" b="1" dirty="0" smtClean="0"/>
              <a:t>différents</a:t>
            </a:r>
          </a:p>
          <a:p>
            <a:pPr algn="just" rtl="0">
              <a:buNone/>
            </a:pPr>
            <a:r>
              <a:rPr lang="fr-FR" sz="5000" dirty="0"/>
              <a:t/>
            </a:r>
            <a:br>
              <a:rPr lang="fr-FR" sz="5000" dirty="0"/>
            </a:br>
            <a:r>
              <a:rPr lang="fr-FR" sz="5000" dirty="0"/>
              <a:t>-En croisant ces deux dimensions, on obtient, en simplifiant, quatre styles de </a:t>
            </a:r>
            <a:r>
              <a:rPr lang="fr-FR" sz="5000" dirty="0" smtClean="0"/>
              <a:t>management différents</a:t>
            </a:r>
            <a:r>
              <a:rPr lang="fr-FR" sz="5000" dirty="0"/>
              <a:t>.</a:t>
            </a:r>
            <a:br>
              <a:rPr lang="fr-FR" sz="5000" dirty="0"/>
            </a:br>
            <a:r>
              <a:rPr lang="fr-FR" sz="5000" dirty="0">
                <a:solidFill>
                  <a:srgbClr val="FF0000"/>
                </a:solidFill>
              </a:rPr>
              <a:t>Le style S1 est dit directif</a:t>
            </a:r>
            <a:r>
              <a:rPr lang="fr-FR" sz="5000" dirty="0"/>
              <a:t>. Le manager qui l’adopte obtient une performance de la part de ses collaborateurs principalement par l’intermédiaire de la contrainte organisationnelle et hiérarchique. Il planifie, organise et contrôle le travail de ses collaborateurs de manière très précise en ne leur laissant qu’un très faible degré d’autonomie et d’initiative. Il donne des instructions sur les activités à effectuer, mais également sur la manière de les réaliser, tout en effectuant un suivi régulier. </a:t>
            </a:r>
            <a:endParaRPr lang="en-US" sz="5000" dirty="0"/>
          </a:p>
          <a:p>
            <a:pPr algn="just" rtl="0">
              <a:buNone/>
            </a:pPr>
            <a:r>
              <a:rPr lang="fr-FR" sz="5000" dirty="0" smtClean="0"/>
              <a:t>         </a:t>
            </a:r>
            <a:r>
              <a:rPr lang="fr-FR" sz="5000" dirty="0" smtClean="0">
                <a:solidFill>
                  <a:srgbClr val="FF0000"/>
                </a:solidFill>
              </a:rPr>
              <a:t>Le </a:t>
            </a:r>
            <a:r>
              <a:rPr lang="fr-FR" sz="5000" dirty="0">
                <a:solidFill>
                  <a:srgbClr val="FF0000"/>
                </a:solidFill>
              </a:rPr>
              <a:t>style S2 est dit convivial</a:t>
            </a:r>
            <a:r>
              <a:rPr lang="fr-FR" sz="5000" dirty="0"/>
              <a:t>. Pour le manager qui l’adopte, les individus passent au premier plan. Il obtient une performance de leur part en mettant tout en œuvre pour satisfaire leurs aspirations. Il s’assure que ses collaborateurs obtiennent ce qu’ils désirent en étant convaincu que des personnes dévouées agissent sans contrainte. Lui aussi planifie, organise et contrôle le travail de ses collaborateurs, mais en leur laissant beaucoup plus d’autonomie et d’initiative que ne le fait le manager directif.</a:t>
            </a:r>
            <a:endParaRPr lang="en-US" sz="5000" dirty="0"/>
          </a:p>
          <a:p>
            <a:pPr algn="just" rtl="0">
              <a:buNone/>
            </a:pPr>
            <a:r>
              <a:rPr lang="fr-FR" sz="5000" dirty="0" smtClean="0"/>
              <a:t>         </a:t>
            </a:r>
            <a:r>
              <a:rPr lang="fr-FR" sz="5000" dirty="0" smtClean="0">
                <a:solidFill>
                  <a:srgbClr val="FF0000"/>
                </a:solidFill>
              </a:rPr>
              <a:t>Le </a:t>
            </a:r>
            <a:r>
              <a:rPr lang="fr-FR" sz="5000" dirty="0">
                <a:solidFill>
                  <a:srgbClr val="FF0000"/>
                </a:solidFill>
              </a:rPr>
              <a:t>style S3 est dit « laisser-faire ». </a:t>
            </a:r>
            <a:r>
              <a:rPr lang="fr-FR" sz="5000" dirty="0"/>
              <a:t>Le manager qui l’adopte accorde peu d’importance à la fois au travail à faire et à ceux qui le réalisent. Il laisse ses collaborateurs livrés à eux-mêmes et le travail se faire tout seul. Il est présent tout en étant absent. Il joue au mieux un rôle de transmission d’informations montantes et descendantes.</a:t>
            </a:r>
            <a:endParaRPr lang="en-US" sz="5000" dirty="0"/>
          </a:p>
          <a:p>
            <a:pPr algn="just" rtl="0">
              <a:buNone/>
            </a:pPr>
            <a:r>
              <a:rPr lang="fr-FR" sz="5000" dirty="0" smtClean="0">
                <a:solidFill>
                  <a:srgbClr val="FF0000"/>
                </a:solidFill>
              </a:rPr>
              <a:t>         </a:t>
            </a:r>
            <a:r>
              <a:rPr lang="fr-FR" sz="5000" dirty="0">
                <a:solidFill>
                  <a:srgbClr val="FF0000"/>
                </a:solidFill>
              </a:rPr>
              <a:t>Le style S4, lui, est dit « idéal ». </a:t>
            </a:r>
            <a:r>
              <a:rPr lang="fr-FR" sz="5000" dirty="0"/>
              <a:t>Arrêtons-nous un instant sur la manière dont R. Blake et J. Mouton le présentent : </a:t>
            </a:r>
            <a:r>
              <a:rPr lang="fr-FR" sz="5000" i="1" dirty="0"/>
              <a:t>« En fait, le supérieur apparaît comme un conseiller, un consultant, un animateur disposé à aider ses subordonnés à résoudre leurs problèmes. (…) Ainsi, le manager qui travaille dans cet esprit est beaucoup plus qu’un détenteur de l’autorité, plus qu’un supporter dévoué, plus qu’un agent de transmission ou qu’un homme de compromis. Il est plutôt celui qui ouvre des perspectives, éduque, favorise les améliorations et permet à chacun de progresser </a:t>
            </a:r>
            <a:r>
              <a:rPr lang="fr-FR" sz="5000" i="1" dirty="0" smtClean="0"/>
              <a:t>»</a:t>
            </a:r>
            <a:r>
              <a:rPr lang="fr-FR" sz="5000" dirty="0" smtClean="0"/>
              <a:t>.</a:t>
            </a:r>
          </a:p>
          <a:p>
            <a:pPr algn="just" rtl="0">
              <a:buNone/>
            </a:pPr>
            <a:r>
              <a:rPr lang="fr-FR" sz="5000" b="1" dirty="0" smtClean="0"/>
              <a:t>         Le style idéal : la capacité à changer de styles</a:t>
            </a:r>
            <a:endParaRPr lang="en-US" sz="5000" dirty="0" smtClean="0"/>
          </a:p>
          <a:p>
            <a:pPr algn="just" rtl="0">
              <a:buNone/>
            </a:pPr>
            <a:r>
              <a:rPr lang="fr-FR" sz="5000" dirty="0" smtClean="0"/>
              <a:t>         Il est difficile de trouver toutes ces qualités réunies chez une seule et même personne. Rares sont les managers capables d’adopter le style S4.</a:t>
            </a:r>
            <a:endParaRPr lang="en-US" sz="5000" dirty="0" smtClean="0"/>
          </a:p>
          <a:p>
            <a:pPr algn="just" rtl="0">
              <a:buNone/>
            </a:pPr>
            <a:endParaRPr lang="en-US" sz="5000" dirty="0"/>
          </a:p>
          <a:p>
            <a:pPr>
              <a:buNone/>
            </a:pPr>
            <a:endParaRPr lang="ar-DZ" sz="5000" dirty="0"/>
          </a:p>
        </p:txBody>
      </p:sp>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428604"/>
            <a:ext cx="8429684" cy="6143668"/>
          </a:xfrm>
        </p:spPr>
        <p:txBody>
          <a:bodyPr>
            <a:normAutofit fontScale="55000" lnSpcReduction="20000"/>
          </a:bodyPr>
          <a:lstStyle/>
          <a:p>
            <a:pPr algn="just" rtl="0">
              <a:buNone/>
            </a:pPr>
            <a:r>
              <a:rPr lang="fr-FR" b="1" dirty="0" smtClean="0"/>
              <a:t>Définition</a:t>
            </a:r>
            <a:r>
              <a:rPr lang="fr-FR" b="1" dirty="0"/>
              <a:t> :</a:t>
            </a:r>
            <a:endParaRPr lang="en-US" sz="2800" b="1" dirty="0"/>
          </a:p>
          <a:p>
            <a:pPr algn="just" rtl="0">
              <a:buNone/>
            </a:pPr>
            <a:r>
              <a:rPr lang="fr-FR" sz="3300" dirty="0" smtClean="0"/>
              <a:t>              </a:t>
            </a:r>
            <a:r>
              <a:rPr lang="fr-FR" sz="3300" b="1" dirty="0" smtClean="0"/>
              <a:t>W.C.H</a:t>
            </a:r>
            <a:r>
              <a:rPr lang="fr-FR" sz="3300" b="1" dirty="0"/>
              <a:t>. </a:t>
            </a:r>
            <a:r>
              <a:rPr lang="fr-FR" sz="3300" b="1" dirty="0" err="1"/>
              <a:t>Prentice</a:t>
            </a:r>
            <a:r>
              <a:rPr lang="fr-FR" sz="3300" b="1" dirty="0"/>
              <a:t> </a:t>
            </a:r>
            <a:r>
              <a:rPr lang="fr-FR" sz="3300" dirty="0"/>
              <a:t>définissait le leadership comme: « </a:t>
            </a:r>
            <a:r>
              <a:rPr lang="fr-FR" sz="3300" i="1" dirty="0"/>
              <a:t>L’accomplissement d’un but, par la conduite des hommes.</a:t>
            </a:r>
            <a:r>
              <a:rPr lang="fr-FR" sz="3300" dirty="0"/>
              <a:t> » Le véritable leader est celui qui conjugue la compréhension des motivations de ses collaborateurs et l’implication de ces dernières dans une finalité associant besoins individuels et intérêts collectifs. En fonction de ce constat, le leadership est la capacité à :</a:t>
            </a:r>
            <a:endParaRPr lang="en-US" sz="3300" dirty="0"/>
          </a:p>
          <a:p>
            <a:pPr lvl="1" algn="just" rtl="0"/>
            <a:r>
              <a:rPr lang="fr-FR" sz="3300" dirty="0"/>
              <a:t>Donner du sens dans l’ensemble des circonstances du quotidien ;</a:t>
            </a:r>
            <a:endParaRPr lang="en-US" sz="3300" dirty="0"/>
          </a:p>
          <a:p>
            <a:pPr lvl="1" algn="just" rtl="0"/>
            <a:r>
              <a:rPr lang="fr-FR" sz="3300" dirty="0"/>
              <a:t>Construire et mettre en perspective les relations entre les individus par un décloisonnement, à l’intérieur comme à l’extérieur de l’entreprise ;</a:t>
            </a:r>
            <a:endParaRPr lang="en-US" sz="3300" dirty="0"/>
          </a:p>
          <a:p>
            <a:pPr lvl="1" algn="just" rtl="0"/>
            <a:r>
              <a:rPr lang="fr-FR" sz="3300" dirty="0"/>
              <a:t>Développer une vision convaincante pour susciter l’implication qui crée de la valeur ;</a:t>
            </a:r>
            <a:endParaRPr lang="en-US" sz="3300" dirty="0"/>
          </a:p>
          <a:p>
            <a:pPr lvl="1" algn="just" rtl="0"/>
            <a:r>
              <a:rPr lang="fr-FR" sz="3300" dirty="0"/>
              <a:t>Conduire le changement et concevoir ce dernier dans le contexte de négociation et de coordination propre </a:t>
            </a:r>
            <a:r>
              <a:rPr lang="fr-FR" sz="3300" dirty="0"/>
              <a:t>à la gestion d’une large variété de ressources (techniques et humaines), dont l’impulsion vise la création de valeur.</a:t>
            </a:r>
            <a:endParaRPr lang="en-US" sz="3300" dirty="0"/>
          </a:p>
          <a:p>
            <a:pPr algn="just" rtl="0">
              <a:buNone/>
            </a:pPr>
            <a:r>
              <a:rPr lang="fr-FR" sz="3300" dirty="0"/>
              <a:t> </a:t>
            </a:r>
            <a:endParaRPr lang="en-US" sz="3300" dirty="0"/>
          </a:p>
          <a:p>
            <a:pPr algn="just" rtl="0">
              <a:buNone/>
            </a:pPr>
            <a:r>
              <a:rPr lang="fr-FR" sz="3300" dirty="0"/>
              <a:t> </a:t>
            </a:r>
            <a:r>
              <a:rPr lang="fr-FR" sz="3300" dirty="0" smtClean="0"/>
              <a:t>        En </a:t>
            </a:r>
            <a:r>
              <a:rPr lang="fr-FR" sz="3300" dirty="0"/>
              <a:t>complément de l’approche de </a:t>
            </a:r>
            <a:r>
              <a:rPr lang="fr-FR" sz="3300" b="1" dirty="0" err="1"/>
              <a:t>Prentice</a:t>
            </a:r>
            <a:r>
              <a:rPr lang="fr-FR" sz="3300" b="1" dirty="0"/>
              <a:t>, Warren </a:t>
            </a:r>
            <a:r>
              <a:rPr lang="fr-FR" sz="3300" b="1" dirty="0" err="1"/>
              <a:t>Bennis</a:t>
            </a:r>
            <a:r>
              <a:rPr lang="fr-FR" sz="3300" b="1" dirty="0"/>
              <a:t> </a:t>
            </a:r>
            <a:r>
              <a:rPr lang="fr-FR" sz="3300" dirty="0"/>
              <a:t>(cité par l’INSEAD) évoquait en 1989, dans </a:t>
            </a:r>
            <a:r>
              <a:rPr lang="fr-FR" sz="3300" i="1" dirty="0"/>
              <a:t>Devenir un leader</a:t>
            </a:r>
            <a:r>
              <a:rPr lang="fr-FR" sz="3300" dirty="0"/>
              <a:t> (6), les différences entre le manager et le leader :</a:t>
            </a:r>
            <a:endParaRPr lang="en-US" sz="3300" dirty="0"/>
          </a:p>
          <a:p>
            <a:pPr lvl="1" algn="just" rtl="0"/>
            <a:r>
              <a:rPr lang="fr-FR" sz="3300" dirty="0"/>
              <a:t>Le manager gère; le leader innove ;</a:t>
            </a:r>
            <a:endParaRPr lang="en-US" sz="3300" dirty="0"/>
          </a:p>
          <a:p>
            <a:pPr lvl="1" algn="just" rtl="0"/>
            <a:r>
              <a:rPr lang="fr-FR" sz="3300" dirty="0"/>
              <a:t>Le manager maintient; le leader développe ;</a:t>
            </a:r>
            <a:endParaRPr lang="en-US" sz="3300" dirty="0"/>
          </a:p>
          <a:p>
            <a:pPr lvl="1" algn="just" rtl="0"/>
            <a:r>
              <a:rPr lang="fr-FR" sz="3300" dirty="0"/>
              <a:t>Le manager se concentre sur les systèmes et la structure; le leader sur les personnes ;</a:t>
            </a:r>
            <a:endParaRPr lang="en-US" sz="3300" dirty="0"/>
          </a:p>
          <a:p>
            <a:pPr lvl="1" algn="just" rtl="0"/>
            <a:r>
              <a:rPr lang="fr-FR" sz="3300" dirty="0"/>
              <a:t>Le manager compte sur le contrôle; le leader inspire confiance ;</a:t>
            </a:r>
            <a:endParaRPr lang="en-US" sz="3300" dirty="0"/>
          </a:p>
          <a:p>
            <a:pPr lvl="1" algn="just" rtl="0"/>
            <a:r>
              <a:rPr lang="fr-FR" sz="3300" dirty="0"/>
              <a:t>Le manager d</a:t>
            </a:r>
            <a:r>
              <a:rPr lang="fr-FR" dirty="0"/>
              <a:t>emande « comment » et « quand »; le leader « quoi » et « pourquoi » ;</a:t>
            </a:r>
            <a:endParaRPr lang="en-US" sz="2400" dirty="0"/>
          </a:p>
          <a:p>
            <a:endParaRPr lang="ar-DZ" dirty="0"/>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357166"/>
            <a:ext cx="8501122" cy="6072230"/>
          </a:xfrm>
        </p:spPr>
        <p:txBody>
          <a:bodyPr>
            <a:normAutofit fontScale="70000" lnSpcReduction="20000"/>
          </a:bodyPr>
          <a:lstStyle/>
          <a:p>
            <a:pPr algn="just" rtl="0">
              <a:buNone/>
            </a:pPr>
            <a:r>
              <a:rPr lang="fr-FR" dirty="0" smtClean="0"/>
              <a:t>              </a:t>
            </a:r>
            <a:r>
              <a:rPr lang="fr-FR" b="1" dirty="0" smtClean="0"/>
              <a:t>Abraham </a:t>
            </a:r>
            <a:r>
              <a:rPr lang="fr-FR" b="1" dirty="0"/>
              <a:t>ZALEZNIK</a:t>
            </a:r>
            <a:r>
              <a:rPr lang="fr-FR" dirty="0"/>
              <a:t>, a écrit un article intitulé : « Managers et leaders, sont-ils différents ? »</a:t>
            </a:r>
            <a:r>
              <a:rPr lang="fr-FR" baseline="30000" dirty="0"/>
              <a:t>7(</a:t>
            </a:r>
            <a:r>
              <a:rPr lang="fr-FR" u="sng" baseline="30000" dirty="0">
                <a:hlinkClick r:id="rId2"/>
              </a:rPr>
              <a:t>*</a:t>
            </a:r>
            <a:r>
              <a:rPr lang="fr-FR" baseline="30000" dirty="0"/>
              <a:t>)</a:t>
            </a:r>
            <a:r>
              <a:rPr lang="fr-FR" dirty="0"/>
              <a:t> Il conclut par l'affirmative. Selon lui, le comportement des managers est dicté par le consensus ; ils sont davantage motivés par les problèmes de procédures que par les questions de pouvoir, alors que les leaders suivent leur propre vision sans rechercher le compromis avec le groupe.</a:t>
            </a:r>
            <a:endParaRPr lang="en-US" dirty="0"/>
          </a:p>
          <a:p>
            <a:pPr algn="just" rtl="0">
              <a:buNone/>
            </a:pPr>
            <a:r>
              <a:rPr lang="fr-FR" dirty="0" smtClean="0"/>
              <a:t>      Les </a:t>
            </a:r>
            <a:r>
              <a:rPr lang="fr-FR" dirty="0"/>
              <a:t>leaders ont un courage de leurs convictions. </a:t>
            </a:r>
            <a:r>
              <a:rPr lang="fr-FR" b="1" dirty="0" err="1"/>
              <a:t>Zaleznik</a:t>
            </a:r>
            <a:r>
              <a:rPr lang="fr-FR" dirty="0"/>
              <a:t> montrait en outre clairement que les leaders possèdent une vie intérieure plus riche, les véritables leaders inspirent parfois une crainte mêlée de fascination et de dévouement, mais ils font avancer les choses ; ils créent la différence dans l'entreprise voire dans le monde.</a:t>
            </a:r>
            <a:endParaRPr lang="en-US" dirty="0"/>
          </a:p>
          <a:p>
            <a:pPr algn="just" rtl="0">
              <a:buNone/>
            </a:pPr>
            <a:r>
              <a:rPr lang="fr-FR" dirty="0" smtClean="0"/>
              <a:t>      Les </a:t>
            </a:r>
            <a:r>
              <a:rPr lang="fr-FR" dirty="0"/>
              <a:t>managers, eux, se contentent d mettre en application la vision du leader.</a:t>
            </a:r>
            <a:endParaRPr lang="en-US" dirty="0"/>
          </a:p>
          <a:p>
            <a:pPr algn="just" rtl="0">
              <a:buNone/>
            </a:pPr>
            <a:r>
              <a:rPr lang="fr-FR" dirty="0" smtClean="0"/>
              <a:t>             </a:t>
            </a:r>
            <a:r>
              <a:rPr lang="fr-FR" b="1" dirty="0" smtClean="0"/>
              <a:t>Warren </a:t>
            </a:r>
            <a:r>
              <a:rPr lang="fr-FR" b="1" dirty="0" err="1"/>
              <a:t>Bennis</a:t>
            </a:r>
            <a:r>
              <a:rPr lang="fr-FR" dirty="0"/>
              <a:t>, qui a longtemps étudié les dirigeants d'entreprise, distingue le leader du manager avec beaucoup d'esprit, le premier « faisant des choses bien », le second « faisant bien les choses </a:t>
            </a:r>
            <a:r>
              <a:rPr lang="fr-FR" dirty="0" smtClean="0"/>
              <a:t>».</a:t>
            </a:r>
          </a:p>
          <a:p>
            <a:pPr algn="just" rtl="0">
              <a:buNone/>
            </a:pPr>
            <a:r>
              <a:rPr lang="fr-FR" dirty="0" smtClean="0"/>
              <a:t>       D'autres </a:t>
            </a:r>
            <a:r>
              <a:rPr lang="fr-FR" dirty="0"/>
              <a:t>auteurs expriment cette distinction en précisant que l'on gère les choses  mais que l'on  guide les hommes.</a:t>
            </a:r>
            <a:endParaRPr lang="en-US" dirty="0"/>
          </a:p>
          <a:p>
            <a:pPr algn="just" rtl="0">
              <a:buNone/>
            </a:pPr>
            <a:endParaRPr lang="ar-DZ" dirty="0"/>
          </a:p>
        </p:txBody>
      </p:sp>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072230"/>
          </a:xfrm>
        </p:spPr>
        <p:txBody>
          <a:bodyPr>
            <a:normAutofit fontScale="62500" lnSpcReduction="20000"/>
          </a:bodyPr>
          <a:lstStyle/>
          <a:p>
            <a:pPr algn="just" rtl="0">
              <a:buNone/>
            </a:pPr>
            <a:r>
              <a:rPr lang="fr-FR" b="1" dirty="0" smtClean="0"/>
              <a:t>       Il </a:t>
            </a:r>
            <a:r>
              <a:rPr lang="fr-FR" b="1" dirty="0"/>
              <a:t>est encore important de donner certains éléments qui différencient ces hommes :</a:t>
            </a:r>
            <a:endParaRPr lang="en-US" b="1" dirty="0"/>
          </a:p>
          <a:p>
            <a:pPr algn="just" rtl="0">
              <a:buFont typeface="Wingdings" pitchFamily="2" charset="2"/>
              <a:buChar char="ü"/>
            </a:pPr>
            <a:r>
              <a:rPr lang="fr-FR" dirty="0"/>
              <a:t>· Les </a:t>
            </a:r>
            <a:r>
              <a:rPr lang="fr-FR" dirty="0">
                <a:solidFill>
                  <a:srgbClr val="FF0000"/>
                </a:solidFill>
              </a:rPr>
              <a:t>leaders</a:t>
            </a:r>
            <a:r>
              <a:rPr lang="fr-FR" dirty="0"/>
              <a:t> sont tournés vers l'avenir, alors que </a:t>
            </a:r>
            <a:r>
              <a:rPr lang="fr-FR" dirty="0">
                <a:solidFill>
                  <a:srgbClr val="FF0000"/>
                </a:solidFill>
              </a:rPr>
              <a:t>les managers</a:t>
            </a:r>
            <a:r>
              <a:rPr lang="fr-FR" dirty="0"/>
              <a:t> se concentrent sur le présent.</a:t>
            </a:r>
            <a:endParaRPr lang="en-US" dirty="0"/>
          </a:p>
          <a:p>
            <a:pPr algn="just" rtl="0">
              <a:buFont typeface="Wingdings" pitchFamily="2" charset="2"/>
              <a:buChar char="ü"/>
            </a:pPr>
            <a:r>
              <a:rPr lang="fr-FR" dirty="0"/>
              <a:t>· Les </a:t>
            </a:r>
            <a:r>
              <a:rPr lang="fr-FR" dirty="0">
                <a:solidFill>
                  <a:srgbClr val="FF0000"/>
                </a:solidFill>
              </a:rPr>
              <a:t>leaders</a:t>
            </a:r>
            <a:r>
              <a:rPr lang="fr-FR" dirty="0"/>
              <a:t> apprécient le changement, alors que </a:t>
            </a:r>
            <a:r>
              <a:rPr lang="fr-FR" dirty="0">
                <a:solidFill>
                  <a:srgbClr val="FF0000"/>
                </a:solidFill>
              </a:rPr>
              <a:t>les managers </a:t>
            </a:r>
            <a:r>
              <a:rPr lang="fr-FR" dirty="0"/>
              <a:t>préfèrent la stabilité.</a:t>
            </a:r>
            <a:endParaRPr lang="en-US" dirty="0"/>
          </a:p>
          <a:p>
            <a:pPr algn="just" rtl="0">
              <a:buFont typeface="Wingdings" pitchFamily="2" charset="2"/>
              <a:buChar char="ü"/>
            </a:pPr>
            <a:r>
              <a:rPr lang="fr-FR" dirty="0"/>
              <a:t>· Les </a:t>
            </a:r>
            <a:r>
              <a:rPr lang="fr-FR" dirty="0">
                <a:solidFill>
                  <a:srgbClr val="FF0000"/>
                </a:solidFill>
              </a:rPr>
              <a:t>leaders</a:t>
            </a:r>
            <a:r>
              <a:rPr lang="fr-FR" dirty="0"/>
              <a:t> privilégient le long terme, alors que </a:t>
            </a:r>
            <a:r>
              <a:rPr lang="fr-FR" dirty="0">
                <a:solidFill>
                  <a:srgbClr val="FF0000"/>
                </a:solidFill>
              </a:rPr>
              <a:t>les managers </a:t>
            </a:r>
            <a:r>
              <a:rPr lang="fr-FR" dirty="0"/>
              <a:t>s'orientent sur le court terme.</a:t>
            </a:r>
            <a:endParaRPr lang="en-US" dirty="0"/>
          </a:p>
          <a:p>
            <a:pPr algn="just" rtl="0">
              <a:buFont typeface="Wingdings" pitchFamily="2" charset="2"/>
              <a:buChar char="ü"/>
            </a:pPr>
            <a:r>
              <a:rPr lang="fr-FR" dirty="0"/>
              <a:t>· Les </a:t>
            </a:r>
            <a:r>
              <a:rPr lang="fr-FR" dirty="0">
                <a:solidFill>
                  <a:srgbClr val="FF0000"/>
                </a:solidFill>
              </a:rPr>
              <a:t>leaders</a:t>
            </a:r>
            <a:r>
              <a:rPr lang="fr-FR" dirty="0"/>
              <a:t> sont engagés dans une vision, alors que </a:t>
            </a:r>
            <a:r>
              <a:rPr lang="fr-FR" dirty="0">
                <a:solidFill>
                  <a:srgbClr val="FF0000"/>
                </a:solidFill>
              </a:rPr>
              <a:t>les managers </a:t>
            </a:r>
            <a:r>
              <a:rPr lang="fr-FR" dirty="0"/>
              <a:t>soucieux des règles et des réglementations, sont centrés sur la procédure.</a:t>
            </a:r>
            <a:endParaRPr lang="en-US" dirty="0"/>
          </a:p>
          <a:p>
            <a:pPr algn="just" rtl="0">
              <a:buFont typeface="Wingdings" pitchFamily="2" charset="2"/>
              <a:buChar char="ü"/>
            </a:pPr>
            <a:r>
              <a:rPr lang="fr-FR" dirty="0"/>
              <a:t>· Les </a:t>
            </a:r>
            <a:r>
              <a:rPr lang="fr-FR" dirty="0">
                <a:solidFill>
                  <a:srgbClr val="FF0000"/>
                </a:solidFill>
              </a:rPr>
              <a:t>leaders</a:t>
            </a:r>
            <a:r>
              <a:rPr lang="fr-FR" dirty="0"/>
              <a:t> cherchent à connaître le pourquoi et </a:t>
            </a:r>
            <a:r>
              <a:rPr lang="fr-FR" dirty="0">
                <a:solidFill>
                  <a:srgbClr val="FF0000"/>
                </a:solidFill>
              </a:rPr>
              <a:t>les managers </a:t>
            </a:r>
            <a:r>
              <a:rPr lang="fr-FR" dirty="0"/>
              <a:t>le comment.</a:t>
            </a:r>
            <a:endParaRPr lang="en-US" dirty="0"/>
          </a:p>
          <a:p>
            <a:pPr algn="just" rtl="0">
              <a:buFont typeface="Wingdings" pitchFamily="2" charset="2"/>
              <a:buChar char="ü"/>
            </a:pPr>
            <a:r>
              <a:rPr lang="fr-FR" dirty="0"/>
              <a:t>· Les </a:t>
            </a:r>
            <a:r>
              <a:rPr lang="fr-FR" dirty="0">
                <a:solidFill>
                  <a:srgbClr val="FF0000"/>
                </a:solidFill>
              </a:rPr>
              <a:t>leaders</a:t>
            </a:r>
            <a:r>
              <a:rPr lang="fr-FR" dirty="0"/>
              <a:t> savent déléguer, alors que </a:t>
            </a:r>
            <a:r>
              <a:rPr lang="fr-FR" dirty="0">
                <a:solidFill>
                  <a:srgbClr val="FF0000"/>
                </a:solidFill>
              </a:rPr>
              <a:t>les managers </a:t>
            </a:r>
            <a:r>
              <a:rPr lang="fr-FR" dirty="0"/>
              <a:t>veulent contrôler.</a:t>
            </a:r>
            <a:endParaRPr lang="en-US" dirty="0"/>
          </a:p>
          <a:p>
            <a:pPr algn="just" rtl="0">
              <a:buFont typeface="Wingdings" pitchFamily="2" charset="2"/>
              <a:buChar char="ü"/>
            </a:pPr>
            <a:r>
              <a:rPr lang="fr-FR" dirty="0"/>
              <a:t>· Les </a:t>
            </a:r>
            <a:r>
              <a:rPr lang="fr-FR" dirty="0">
                <a:solidFill>
                  <a:srgbClr val="FF0000"/>
                </a:solidFill>
              </a:rPr>
              <a:t>leaders</a:t>
            </a:r>
            <a:r>
              <a:rPr lang="fr-FR" dirty="0"/>
              <a:t> simplifient, alors que </a:t>
            </a:r>
            <a:r>
              <a:rPr lang="fr-FR" dirty="0">
                <a:solidFill>
                  <a:srgbClr val="FF0000"/>
                </a:solidFill>
              </a:rPr>
              <a:t>les managers </a:t>
            </a:r>
            <a:r>
              <a:rPr lang="fr-FR" dirty="0"/>
              <a:t>se plaisent dans la complexité.</a:t>
            </a:r>
            <a:endParaRPr lang="en-US" dirty="0"/>
          </a:p>
          <a:p>
            <a:pPr algn="just" rtl="0">
              <a:buFont typeface="Wingdings" pitchFamily="2" charset="2"/>
              <a:buChar char="ü"/>
            </a:pPr>
            <a:r>
              <a:rPr lang="fr-FR" dirty="0"/>
              <a:t>· Les </a:t>
            </a:r>
            <a:r>
              <a:rPr lang="fr-FR" dirty="0" smtClean="0">
                <a:solidFill>
                  <a:srgbClr val="FF0000"/>
                </a:solidFill>
              </a:rPr>
              <a:t>leaders</a:t>
            </a:r>
            <a:r>
              <a:rPr lang="fr-FR" dirty="0" smtClean="0"/>
              <a:t> </a:t>
            </a:r>
            <a:r>
              <a:rPr lang="fr-FR" dirty="0"/>
              <a:t>se fient à leur intuition, alors que les managers s'appuient sur le raisonnement logique.</a:t>
            </a:r>
            <a:endParaRPr lang="en-US" dirty="0"/>
          </a:p>
          <a:p>
            <a:pPr algn="just" rtl="0">
              <a:buFont typeface="Wingdings" pitchFamily="2" charset="2"/>
              <a:buChar char="ü"/>
            </a:pPr>
            <a:r>
              <a:rPr lang="fr-FR" dirty="0"/>
              <a:t>· </a:t>
            </a:r>
            <a:r>
              <a:rPr lang="fr-FR" dirty="0">
                <a:solidFill>
                  <a:srgbClr val="FF0000"/>
                </a:solidFill>
              </a:rPr>
              <a:t>Les leaders </a:t>
            </a:r>
            <a:r>
              <a:rPr lang="fr-FR" dirty="0"/>
              <a:t>tiennent compte dans leur vision de l'environnement social au sens large, alors que </a:t>
            </a:r>
            <a:r>
              <a:rPr lang="fr-FR" dirty="0">
                <a:solidFill>
                  <a:srgbClr val="FF0000"/>
                </a:solidFill>
              </a:rPr>
              <a:t>les managers </a:t>
            </a:r>
            <a:r>
              <a:rPr lang="fr-FR" dirty="0"/>
              <a:t>se limitent davantage à ce qui se passe dans l'entreprise.</a:t>
            </a:r>
            <a:endParaRPr lang="en-US" dirty="0"/>
          </a:p>
          <a:p>
            <a:pPr algn="just" rtl="0">
              <a:buFont typeface="Wingdings" pitchFamily="2" charset="2"/>
              <a:buChar char="ü"/>
            </a:pPr>
            <a:r>
              <a:rPr lang="fr-FR" dirty="0"/>
              <a:t>Nous avons pu relever une autre dimension de différence dans la manière de travailler </a:t>
            </a:r>
            <a:endParaRPr lang="en-US" dirty="0"/>
          </a:p>
          <a:p>
            <a:endParaRPr lang="ar-DZ" dirty="0"/>
          </a:p>
        </p:txBody>
      </p:sp>
    </p:spTree>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357166"/>
            <a:ext cx="8429684" cy="6143668"/>
          </a:xfrm>
        </p:spPr>
        <p:txBody>
          <a:bodyPr/>
          <a:lstStyle/>
          <a:p>
            <a:pPr algn="just" rtl="0">
              <a:buNone/>
            </a:pPr>
            <a:r>
              <a:rPr lang="fr-FR" b="1" dirty="0" smtClean="0"/>
              <a:t>    FAIRE UN PROGRAMME</a:t>
            </a:r>
            <a:endParaRPr lang="en-US" dirty="0" smtClean="0"/>
          </a:p>
          <a:p>
            <a:pPr algn="just" rtl="0">
              <a:buNone/>
            </a:pPr>
            <a:r>
              <a:rPr lang="fr-FR" dirty="0" smtClean="0"/>
              <a:t>      </a:t>
            </a:r>
            <a:r>
              <a:rPr lang="fr-FR" dirty="0" smtClean="0">
                <a:solidFill>
                  <a:srgbClr val="FF0000"/>
                </a:solidFill>
              </a:rPr>
              <a:t>Le manager </a:t>
            </a:r>
            <a:r>
              <a:rPr lang="fr-FR" dirty="0" smtClean="0"/>
              <a:t>fait un plan et un budget: il fixe les étapes détaillées et les calendriers pour parvenir aux résultats recherchés. Il attribue ensuite les ressources nécessaires pour que les choses se réalisent.</a:t>
            </a:r>
            <a:endParaRPr lang="en-US" dirty="0" smtClean="0"/>
          </a:p>
          <a:p>
            <a:pPr algn="just" rtl="0">
              <a:buNone/>
            </a:pPr>
            <a:r>
              <a:rPr lang="fr-FR" dirty="0" smtClean="0"/>
              <a:t>     </a:t>
            </a:r>
            <a:r>
              <a:rPr lang="fr-FR" dirty="0" smtClean="0">
                <a:solidFill>
                  <a:srgbClr val="FF0000"/>
                </a:solidFill>
              </a:rPr>
              <a:t>Le leader </a:t>
            </a:r>
            <a:r>
              <a:rPr lang="fr-FR" dirty="0" smtClean="0"/>
              <a:t>fixe l'orientation : il développe une vision de l'avenir, souvent d'un avenir lointain .Développer les stratégies permettant de parvenir aux changements nécessaires à la concrétisation de cette vision </a:t>
            </a:r>
            <a:endParaRPr lang="en-US" dirty="0" smtClean="0"/>
          </a:p>
          <a:p>
            <a:endParaRPr lang="ar-DZ" dirty="0"/>
          </a:p>
        </p:txBody>
      </p:sp>
    </p:spTree>
  </p:cSld>
  <p:clrMapOvr>
    <a:masterClrMapping/>
  </p:clrMapOvr>
  <p:transition>
    <p:wipe dir="d"/>
  </p:transition>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TotalTime>
  <Words>909</Words>
  <Application>Microsoft Office PowerPoint</Application>
  <PresentationFormat>Affichage à l'écran (4:3)</PresentationFormat>
  <Paragraphs>104</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Différences selon Warren Bennis entre :  </vt:lpstr>
      <vt:lpstr>Diapositive 14</vt:lpstr>
      <vt:lpstr>Diapositive 15</vt:lpstr>
      <vt:lpstr>Un manager est un organisateur </vt:lpstr>
      <vt:lpstr>Un leader est un visionnaire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pc_finance</dc:creator>
  <cp:lastModifiedBy>pc_finance</cp:lastModifiedBy>
  <cp:revision>11</cp:revision>
  <dcterms:created xsi:type="dcterms:W3CDTF">2016-01-11T11:46:15Z</dcterms:created>
  <dcterms:modified xsi:type="dcterms:W3CDTF">2016-01-11T13:42:50Z</dcterms:modified>
</cp:coreProperties>
</file>