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Brygada 1918"/>
      <p:regular r:id="rId27"/>
    </p:embeddedFont>
    <p:embeddedFont>
      <p:font typeface="Brygada 1918"/>
      <p:regular r:id="rId28"/>
    </p:embeddedFont>
    <p:embeddedFont>
      <p:font typeface="Brygada 1918"/>
      <p:regular r:id="rId29"/>
    </p:embeddedFont>
    <p:embeddedFont>
      <p:font typeface="Brygada 1918"/>
      <p:regular r:id="rId30"/>
    </p:embeddedFont>
    <p:embeddedFont>
      <p:font typeface="Montserrat Medium"/>
      <p:regular r:id="rId31"/>
    </p:embeddedFont>
    <p:embeddedFont>
      <p:font typeface="Montserrat Medium"/>
      <p:regular r:id="rId32"/>
    </p:embeddedFont>
    <p:embeddedFont>
      <p:font typeface="Montserrat Medium"/>
      <p:regular r:id="rId33"/>
    </p:embeddedFont>
    <p:embeddedFont>
      <p:font typeface="Montserrat Medium"/>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421424"/>
          </a:solidFill>
          <a:ln/>
        </p:spPr>
      </p:sp>
      <p:sp>
        <p:nvSpPr>
          <p:cNvPr id="3" name="Shape 1"/>
          <p:cNvSpPr/>
          <p:nvPr/>
        </p:nvSpPr>
        <p:spPr>
          <a:xfrm>
            <a:off x="0" y="0"/>
            <a:ext cx="14630400" cy="8229600"/>
          </a:xfrm>
          <a:prstGeom prst="rect">
            <a:avLst/>
          </a:prstGeom>
          <a:solidFill>
            <a:srgbClr val="5C2438"/>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9260" y="1905595"/>
            <a:ext cx="7645479" cy="1427083"/>
          </a:xfrm>
          <a:prstGeom prst="rect">
            <a:avLst/>
          </a:prstGeom>
          <a:noFill/>
          <a:ln/>
        </p:spPr>
        <p:txBody>
          <a:bodyPr wrap="square" lIns="0" tIns="0" rIns="0" bIns="0" rtlCol="0" anchor="t"/>
          <a:lstStyle/>
          <a:p>
            <a:pPr algn="l"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Behavioural Theory in Organizational Studies</a:t>
            </a:r>
            <a:endParaRPr lang="en-US" sz="4450" dirty="0"/>
          </a:p>
        </p:txBody>
      </p:sp>
      <p:sp>
        <p:nvSpPr>
          <p:cNvPr id="4" name="Text 1"/>
          <p:cNvSpPr/>
          <p:nvPr/>
        </p:nvSpPr>
        <p:spPr>
          <a:xfrm>
            <a:off x="749260" y="3653790"/>
            <a:ext cx="7645479" cy="2054543"/>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The Behavioral Theory school of Organizational Studies is heavily entrenched within the fields of Psychology and Sociology and led to the creation of Organizational Behavior (OB) as a field of study in its own right. Behavioral schools of management, such as OB, have had renewed importance for a range of different and often connected reasons.</a:t>
            </a:r>
            <a:endParaRPr lang="en-US" sz="1650" dirty="0"/>
          </a:p>
        </p:txBody>
      </p:sp>
      <p:sp>
        <p:nvSpPr>
          <p:cNvPr id="5" name="Shape 2"/>
          <p:cNvSpPr/>
          <p:nvPr/>
        </p:nvSpPr>
        <p:spPr>
          <a:xfrm>
            <a:off x="749260" y="5965269"/>
            <a:ext cx="342543" cy="342543"/>
          </a:xfrm>
          <a:prstGeom prst="roundRect">
            <a:avLst>
              <a:gd name="adj" fmla="val 26691789"/>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756880" y="5972889"/>
            <a:ext cx="327303" cy="327303"/>
          </a:xfrm>
          <a:prstGeom prst="rect">
            <a:avLst/>
          </a:prstGeom>
        </p:spPr>
      </p:pic>
      <p:sp>
        <p:nvSpPr>
          <p:cNvPr id="7" name="Text 3"/>
          <p:cNvSpPr/>
          <p:nvPr/>
        </p:nvSpPr>
        <p:spPr>
          <a:xfrm>
            <a:off x="1198840" y="5949196"/>
            <a:ext cx="2053352" cy="374690"/>
          </a:xfrm>
          <a:prstGeom prst="rect">
            <a:avLst/>
          </a:prstGeom>
          <a:noFill/>
          <a:ln/>
        </p:spPr>
        <p:txBody>
          <a:bodyPr wrap="none" lIns="0" tIns="0" rIns="0" bIns="0" rtlCol="0" anchor="t"/>
          <a:lstStyle/>
          <a:p>
            <a:pPr algn="l" indent="0" marL="0">
              <a:lnSpc>
                <a:spcPts val="2950"/>
              </a:lnSpc>
              <a:buNone/>
            </a:pPr>
            <a:r>
              <a:rPr lang="en-US" sz="2100" b="1" dirty="0">
                <a:solidFill>
                  <a:srgbClr val="F4CAB8"/>
                </a:solidFill>
                <a:latin typeface="Montserrat Bold" pitchFamily="34" charset="0"/>
                <a:ea typeface="Montserrat Bold" pitchFamily="34" charset="-122"/>
                <a:cs typeface="Montserrat Bold" pitchFamily="34" charset="-120"/>
              </a:rPr>
              <a:t>by Djazia CHIB</a:t>
            </a:r>
            <a:endParaRPr lang="en-US" sz="2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49260" y="783074"/>
            <a:ext cx="5709404"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Shift in Focus</a:t>
            </a:r>
            <a:endParaRPr lang="en-US" sz="4450" dirty="0"/>
          </a:p>
        </p:txBody>
      </p:sp>
      <p:sp>
        <p:nvSpPr>
          <p:cNvPr id="3" name="Text 1"/>
          <p:cNvSpPr/>
          <p:nvPr/>
        </p:nvSpPr>
        <p:spPr>
          <a:xfrm>
            <a:off x="1734383" y="3466505"/>
            <a:ext cx="2854643" cy="356830"/>
          </a:xfrm>
          <a:prstGeom prst="rect">
            <a:avLst/>
          </a:prstGeom>
          <a:noFill/>
          <a:ln/>
        </p:spPr>
        <p:txBody>
          <a:bodyPr wrap="none" lIns="0" tIns="0" rIns="0" bIns="0" rtlCol="0" anchor="t"/>
          <a:lstStyle/>
          <a:p>
            <a:pPr algn="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Human Factor</a:t>
            </a:r>
            <a:endParaRPr lang="en-US" sz="2200" dirty="0"/>
          </a:p>
        </p:txBody>
      </p:sp>
      <p:sp>
        <p:nvSpPr>
          <p:cNvPr id="4" name="Text 2"/>
          <p:cNvSpPr/>
          <p:nvPr/>
        </p:nvSpPr>
        <p:spPr>
          <a:xfrm>
            <a:off x="749260" y="3951684"/>
            <a:ext cx="3839766" cy="1027271"/>
          </a:xfrm>
          <a:prstGeom prst="rect">
            <a:avLst/>
          </a:prstGeom>
          <a:noFill/>
          <a:ln/>
        </p:spPr>
        <p:txBody>
          <a:bodyPr wrap="square" lIns="0" tIns="0" rIns="0" bIns="0" rtlCol="0" anchor="t"/>
          <a:lstStyle/>
          <a:p>
            <a:pPr algn="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Central focus on the role of humans in organizational performance</a:t>
            </a:r>
            <a:endParaRPr lang="en-US" sz="1650" dirty="0"/>
          </a:p>
        </p:txBody>
      </p:sp>
      <p:pic>
        <p:nvPicPr>
          <p:cNvPr id="5" name="Image 0" descr="preencoded.png">    </p:cNvPr>
          <p:cNvPicPr>
            <a:picLocks noChangeAspect="1"/>
          </p:cNvPicPr>
          <p:nvPr/>
        </p:nvPicPr>
        <p:blipFill>
          <a:blip r:embed="rId1"/>
          <a:stretch>
            <a:fillRect/>
          </a:stretch>
        </p:blipFill>
        <p:spPr>
          <a:xfrm>
            <a:off x="5017175" y="1924764"/>
            <a:ext cx="4596051" cy="4596051"/>
          </a:xfrm>
          <a:prstGeom prst="rect">
            <a:avLst/>
          </a:prstGeom>
        </p:spPr>
      </p:pic>
      <p:sp>
        <p:nvSpPr>
          <p:cNvPr id="6" name="Text 3"/>
          <p:cNvSpPr/>
          <p:nvPr/>
        </p:nvSpPr>
        <p:spPr>
          <a:xfrm>
            <a:off x="5570280" y="3746004"/>
            <a:ext cx="320278" cy="400407"/>
          </a:xfrm>
          <a:prstGeom prst="rect">
            <a:avLst/>
          </a:prstGeom>
          <a:noFill/>
          <a:ln/>
        </p:spPr>
        <p:txBody>
          <a:bodyPr wrap="none" lIns="0" tIns="0" rIns="0" bIns="0" rtlCol="0" anchor="t"/>
          <a:lstStyle/>
          <a:p>
            <a:pPr indent="0" marL="0">
              <a:lnSpc>
                <a:spcPts val="4000"/>
              </a:lnSpc>
              <a:buNone/>
            </a:pPr>
            <a:r>
              <a:rPr lang="en-US" sz="2500" b="1" dirty="0">
                <a:solidFill>
                  <a:srgbClr val="F4CAB8"/>
                </a:solidFill>
                <a:latin typeface="Brygada 1918 Bold" pitchFamily="34" charset="0"/>
                <a:ea typeface="Brygada 1918 Bold" pitchFamily="34" charset="-122"/>
                <a:cs typeface="Brygada 1918 Bold" pitchFamily="34" charset="-120"/>
              </a:rPr>
              <a:t>1</a:t>
            </a:r>
            <a:endParaRPr lang="en-US" sz="2500" dirty="0"/>
          </a:p>
        </p:txBody>
      </p:sp>
      <p:sp>
        <p:nvSpPr>
          <p:cNvPr id="7" name="Text 4"/>
          <p:cNvSpPr/>
          <p:nvPr/>
        </p:nvSpPr>
        <p:spPr>
          <a:xfrm>
            <a:off x="9934337" y="2408396"/>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Manager's Role</a:t>
            </a:r>
            <a:endParaRPr lang="en-US" sz="2200" dirty="0"/>
          </a:p>
        </p:txBody>
      </p:sp>
      <p:sp>
        <p:nvSpPr>
          <p:cNvPr id="8" name="Text 5"/>
          <p:cNvSpPr/>
          <p:nvPr/>
        </p:nvSpPr>
        <p:spPr>
          <a:xfrm>
            <a:off x="9934337" y="2893576"/>
            <a:ext cx="3946803"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Emphasis on the manager's role in improving performance</a:t>
            </a:r>
            <a:endParaRPr lang="en-US" sz="1650" dirty="0"/>
          </a:p>
        </p:txBody>
      </p:sp>
      <p:pic>
        <p:nvPicPr>
          <p:cNvPr id="9" name="Image 1" descr="preencoded.png">    </p:cNvPr>
          <p:cNvPicPr>
            <a:picLocks noChangeAspect="1"/>
          </p:cNvPicPr>
          <p:nvPr/>
        </p:nvPicPr>
        <p:blipFill>
          <a:blip r:embed="rId2"/>
          <a:stretch>
            <a:fillRect/>
          </a:stretch>
        </p:blipFill>
        <p:spPr>
          <a:xfrm>
            <a:off x="5017175" y="1924764"/>
            <a:ext cx="4596051" cy="4596051"/>
          </a:xfrm>
          <a:prstGeom prst="rect">
            <a:avLst/>
          </a:prstGeom>
        </p:spPr>
      </p:pic>
      <p:sp>
        <p:nvSpPr>
          <p:cNvPr id="10" name="Text 6"/>
          <p:cNvSpPr/>
          <p:nvPr/>
        </p:nvSpPr>
        <p:spPr>
          <a:xfrm>
            <a:off x="8186797" y="2788503"/>
            <a:ext cx="320278" cy="400407"/>
          </a:xfrm>
          <a:prstGeom prst="rect">
            <a:avLst/>
          </a:prstGeom>
          <a:noFill/>
          <a:ln/>
        </p:spPr>
        <p:txBody>
          <a:bodyPr wrap="none" lIns="0" tIns="0" rIns="0" bIns="0" rtlCol="0" anchor="t"/>
          <a:lstStyle/>
          <a:p>
            <a:pPr indent="0" marL="0">
              <a:lnSpc>
                <a:spcPts val="4000"/>
              </a:lnSpc>
              <a:buNone/>
            </a:pPr>
            <a:r>
              <a:rPr lang="en-US" sz="2500" b="1" dirty="0">
                <a:solidFill>
                  <a:srgbClr val="F4CAB8"/>
                </a:solidFill>
                <a:latin typeface="Brygada 1918 Bold" pitchFamily="34" charset="0"/>
                <a:ea typeface="Brygada 1918 Bold" pitchFamily="34" charset="-122"/>
                <a:cs typeface="Brygada 1918 Bold" pitchFamily="34" charset="-120"/>
              </a:rPr>
              <a:t>2</a:t>
            </a:r>
            <a:endParaRPr lang="en-US" sz="2500" dirty="0"/>
          </a:p>
        </p:txBody>
      </p:sp>
      <p:sp>
        <p:nvSpPr>
          <p:cNvPr id="11" name="Text 7"/>
          <p:cNvSpPr/>
          <p:nvPr/>
        </p:nvSpPr>
        <p:spPr>
          <a:xfrm>
            <a:off x="9934337" y="4867037"/>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Communication</a:t>
            </a:r>
            <a:endParaRPr lang="en-US" sz="2200" dirty="0"/>
          </a:p>
        </p:txBody>
      </p:sp>
      <p:sp>
        <p:nvSpPr>
          <p:cNvPr id="12" name="Text 8"/>
          <p:cNvSpPr/>
          <p:nvPr/>
        </p:nvSpPr>
        <p:spPr>
          <a:xfrm>
            <a:off x="9934337" y="5352217"/>
            <a:ext cx="3946803"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Recognition of communication as crucial in organizational change</a:t>
            </a:r>
            <a:endParaRPr lang="en-US" sz="1650" dirty="0"/>
          </a:p>
        </p:txBody>
      </p:sp>
      <p:pic>
        <p:nvPicPr>
          <p:cNvPr id="13" name="Image 2" descr="preencoded.png">    </p:cNvPr>
          <p:cNvPicPr>
            <a:picLocks noChangeAspect="1"/>
          </p:cNvPicPr>
          <p:nvPr/>
        </p:nvPicPr>
        <p:blipFill>
          <a:blip r:embed="rId3"/>
          <a:stretch>
            <a:fillRect/>
          </a:stretch>
        </p:blipFill>
        <p:spPr>
          <a:xfrm>
            <a:off x="5017175" y="1924764"/>
            <a:ext cx="4596051" cy="4596051"/>
          </a:xfrm>
          <a:prstGeom prst="rect">
            <a:avLst/>
          </a:prstGeom>
        </p:spPr>
      </p:pic>
      <p:sp>
        <p:nvSpPr>
          <p:cNvPr id="14" name="Text 9"/>
          <p:cNvSpPr/>
          <p:nvPr/>
        </p:nvSpPr>
        <p:spPr>
          <a:xfrm>
            <a:off x="7707809" y="5533132"/>
            <a:ext cx="320278" cy="400407"/>
          </a:xfrm>
          <a:prstGeom prst="rect">
            <a:avLst/>
          </a:prstGeom>
          <a:noFill/>
          <a:ln/>
        </p:spPr>
        <p:txBody>
          <a:bodyPr wrap="none" lIns="0" tIns="0" rIns="0" bIns="0" rtlCol="0" anchor="t"/>
          <a:lstStyle/>
          <a:p>
            <a:pPr indent="0" marL="0">
              <a:lnSpc>
                <a:spcPts val="4000"/>
              </a:lnSpc>
              <a:buNone/>
            </a:pPr>
            <a:r>
              <a:rPr lang="en-US" sz="2500" b="1" dirty="0">
                <a:solidFill>
                  <a:srgbClr val="F4CAB8"/>
                </a:solidFill>
                <a:latin typeface="Brygada 1918 Bold" pitchFamily="34" charset="0"/>
                <a:ea typeface="Brygada 1918 Bold" pitchFamily="34" charset="-122"/>
                <a:cs typeface="Brygada 1918 Bold" pitchFamily="34" charset="-120"/>
              </a:rPr>
              <a:t>3</a:t>
            </a:r>
            <a:endParaRPr lang="en-US" sz="2500" dirty="0"/>
          </a:p>
        </p:txBody>
      </p:sp>
      <p:sp>
        <p:nvSpPr>
          <p:cNvPr id="15" name="Text 10"/>
          <p:cNvSpPr/>
          <p:nvPr/>
        </p:nvSpPr>
        <p:spPr>
          <a:xfrm>
            <a:off x="749260" y="6761678"/>
            <a:ext cx="13131879" cy="684848"/>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Unlike previous work, the focus shifted from 'one best way' of improving organizational performance to the role of the manager in this process, with the human factor as central in the background.</a:t>
            </a:r>
            <a:endParaRPr lang="en-US" sz="1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49260" y="2594967"/>
            <a:ext cx="9528810"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Key Concepts of Behavioral Theory</a:t>
            </a:r>
            <a:endParaRPr lang="en-US" sz="4450" dirty="0"/>
          </a:p>
        </p:txBody>
      </p:sp>
      <p:sp>
        <p:nvSpPr>
          <p:cNvPr id="3" name="Text 1"/>
          <p:cNvSpPr/>
          <p:nvPr/>
        </p:nvSpPr>
        <p:spPr>
          <a:xfrm>
            <a:off x="749260" y="3843695"/>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Motivation</a:t>
            </a:r>
            <a:endParaRPr lang="en-US" sz="2200" dirty="0"/>
          </a:p>
        </p:txBody>
      </p:sp>
      <p:sp>
        <p:nvSpPr>
          <p:cNvPr id="4" name="Text 2"/>
          <p:cNvSpPr/>
          <p:nvPr/>
        </p:nvSpPr>
        <p:spPr>
          <a:xfrm>
            <a:off x="749260" y="4414599"/>
            <a:ext cx="4028599" cy="1027271"/>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Understanding what drives employees to perform and contribute to the organization.</a:t>
            </a:r>
            <a:endParaRPr lang="en-US" sz="1650" dirty="0"/>
          </a:p>
        </p:txBody>
      </p:sp>
      <p:sp>
        <p:nvSpPr>
          <p:cNvPr id="5" name="Text 3"/>
          <p:cNvSpPr/>
          <p:nvPr/>
        </p:nvSpPr>
        <p:spPr>
          <a:xfrm>
            <a:off x="5307687" y="3843695"/>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Communication</a:t>
            </a:r>
            <a:endParaRPr lang="en-US" sz="2200" dirty="0"/>
          </a:p>
        </p:txBody>
      </p:sp>
      <p:sp>
        <p:nvSpPr>
          <p:cNvPr id="6" name="Text 4"/>
          <p:cNvSpPr/>
          <p:nvPr/>
        </p:nvSpPr>
        <p:spPr>
          <a:xfrm>
            <a:off x="5307687" y="4414599"/>
            <a:ext cx="4028599" cy="1027271"/>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Examining how information flows within the organization and its impact on performance.</a:t>
            </a:r>
            <a:endParaRPr lang="en-US" sz="1650" dirty="0"/>
          </a:p>
        </p:txBody>
      </p:sp>
      <p:sp>
        <p:nvSpPr>
          <p:cNvPr id="7" name="Text 5"/>
          <p:cNvSpPr/>
          <p:nvPr/>
        </p:nvSpPr>
        <p:spPr>
          <a:xfrm>
            <a:off x="9866114" y="3843695"/>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Group Dynamics</a:t>
            </a:r>
            <a:endParaRPr lang="en-US" sz="2200" dirty="0"/>
          </a:p>
        </p:txBody>
      </p:sp>
      <p:sp>
        <p:nvSpPr>
          <p:cNvPr id="8" name="Text 6"/>
          <p:cNvSpPr/>
          <p:nvPr/>
        </p:nvSpPr>
        <p:spPr>
          <a:xfrm>
            <a:off x="9866114" y="4414599"/>
            <a:ext cx="4028599" cy="1027271"/>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Studying how individuals interact within teams and how it affects organizational outcomes.</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9260" y="1209080"/>
            <a:ext cx="7645479" cy="1427083"/>
          </a:xfrm>
          <a:prstGeom prst="rect">
            <a:avLst/>
          </a:prstGeom>
          <a:noFill/>
          <a:ln/>
        </p:spPr>
        <p:txBody>
          <a:bodyPr wrap="squar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Assumptions about Human Beings</a:t>
            </a:r>
            <a:endParaRPr lang="en-US" sz="4450" dirty="0"/>
          </a:p>
        </p:txBody>
      </p:sp>
      <p:sp>
        <p:nvSpPr>
          <p:cNvPr id="4" name="Shape 1"/>
          <p:cNvSpPr/>
          <p:nvPr/>
        </p:nvSpPr>
        <p:spPr>
          <a:xfrm>
            <a:off x="749260" y="3198138"/>
            <a:ext cx="481727" cy="481727"/>
          </a:xfrm>
          <a:prstGeom prst="roundRect">
            <a:avLst>
              <a:gd name="adj" fmla="val 6667"/>
            </a:avLst>
          </a:prstGeom>
          <a:solidFill>
            <a:srgbClr val="4D1529"/>
          </a:solidFill>
          <a:ln/>
        </p:spPr>
      </p:sp>
      <p:sp>
        <p:nvSpPr>
          <p:cNvPr id="5" name="Text 2"/>
          <p:cNvSpPr/>
          <p:nvPr/>
        </p:nvSpPr>
        <p:spPr>
          <a:xfrm>
            <a:off x="818852" y="3224927"/>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1</a:t>
            </a:r>
            <a:endParaRPr lang="en-US" sz="2650" dirty="0"/>
          </a:p>
        </p:txBody>
      </p:sp>
      <p:sp>
        <p:nvSpPr>
          <p:cNvPr id="6" name="Text 3"/>
          <p:cNvSpPr/>
          <p:nvPr/>
        </p:nvSpPr>
        <p:spPr>
          <a:xfrm>
            <a:off x="1445062" y="3198138"/>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Social Beings</a:t>
            </a:r>
            <a:endParaRPr lang="en-US" sz="2200" dirty="0"/>
          </a:p>
        </p:txBody>
      </p:sp>
      <p:sp>
        <p:nvSpPr>
          <p:cNvPr id="7" name="Text 4"/>
          <p:cNvSpPr/>
          <p:nvPr/>
        </p:nvSpPr>
        <p:spPr>
          <a:xfrm>
            <a:off x="1445062" y="3683317"/>
            <a:ext cx="3019901" cy="1369695"/>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Employees are social beings who have basic needs and interact with each other on a social basis.</a:t>
            </a:r>
            <a:endParaRPr lang="en-US" sz="1650" dirty="0"/>
          </a:p>
        </p:txBody>
      </p:sp>
      <p:sp>
        <p:nvSpPr>
          <p:cNvPr id="8" name="Shape 5"/>
          <p:cNvSpPr/>
          <p:nvPr/>
        </p:nvSpPr>
        <p:spPr>
          <a:xfrm>
            <a:off x="4679037" y="3198138"/>
            <a:ext cx="481727" cy="481727"/>
          </a:xfrm>
          <a:prstGeom prst="roundRect">
            <a:avLst>
              <a:gd name="adj" fmla="val 6667"/>
            </a:avLst>
          </a:prstGeom>
          <a:solidFill>
            <a:srgbClr val="4D1529"/>
          </a:solidFill>
          <a:ln/>
        </p:spPr>
      </p:sp>
      <p:sp>
        <p:nvSpPr>
          <p:cNvPr id="9" name="Text 6"/>
          <p:cNvSpPr/>
          <p:nvPr/>
        </p:nvSpPr>
        <p:spPr>
          <a:xfrm>
            <a:off x="4748629" y="3224927"/>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2</a:t>
            </a:r>
            <a:endParaRPr lang="en-US" sz="2650" dirty="0"/>
          </a:p>
        </p:txBody>
      </p:sp>
      <p:sp>
        <p:nvSpPr>
          <p:cNvPr id="10" name="Text 7"/>
          <p:cNvSpPr/>
          <p:nvPr/>
        </p:nvSpPr>
        <p:spPr>
          <a:xfrm>
            <a:off x="5374838" y="3198138"/>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Rational Beings</a:t>
            </a:r>
            <a:endParaRPr lang="en-US" sz="2200" dirty="0"/>
          </a:p>
        </p:txBody>
      </p:sp>
      <p:sp>
        <p:nvSpPr>
          <p:cNvPr id="11" name="Text 8"/>
          <p:cNvSpPr/>
          <p:nvPr/>
        </p:nvSpPr>
        <p:spPr>
          <a:xfrm>
            <a:off x="5374838" y="3683317"/>
            <a:ext cx="3019901" cy="1369695"/>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To some extent, employees are rational beings who strive to realize their hopes, desires, and capabilities.</a:t>
            </a:r>
            <a:endParaRPr lang="en-US" sz="1650" dirty="0"/>
          </a:p>
        </p:txBody>
      </p:sp>
      <p:sp>
        <p:nvSpPr>
          <p:cNvPr id="12" name="Shape 9"/>
          <p:cNvSpPr/>
          <p:nvPr/>
        </p:nvSpPr>
        <p:spPr>
          <a:xfrm>
            <a:off x="749260" y="5507950"/>
            <a:ext cx="481727" cy="481727"/>
          </a:xfrm>
          <a:prstGeom prst="roundRect">
            <a:avLst>
              <a:gd name="adj" fmla="val 6667"/>
            </a:avLst>
          </a:prstGeom>
          <a:solidFill>
            <a:srgbClr val="4D1529"/>
          </a:solidFill>
          <a:ln/>
        </p:spPr>
      </p:sp>
      <p:sp>
        <p:nvSpPr>
          <p:cNvPr id="13" name="Text 10"/>
          <p:cNvSpPr/>
          <p:nvPr/>
        </p:nvSpPr>
        <p:spPr>
          <a:xfrm>
            <a:off x="818852" y="5534739"/>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3</a:t>
            </a:r>
            <a:endParaRPr lang="en-US" sz="2650" dirty="0"/>
          </a:p>
        </p:txBody>
      </p:sp>
      <p:sp>
        <p:nvSpPr>
          <p:cNvPr id="14" name="Text 11"/>
          <p:cNvSpPr/>
          <p:nvPr/>
        </p:nvSpPr>
        <p:spPr>
          <a:xfrm>
            <a:off x="1445062" y="5507950"/>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Complex Entities</a:t>
            </a:r>
            <a:endParaRPr lang="en-US" sz="2200" dirty="0"/>
          </a:p>
        </p:txBody>
      </p:sp>
      <p:sp>
        <p:nvSpPr>
          <p:cNvPr id="15" name="Text 12"/>
          <p:cNvSpPr/>
          <p:nvPr/>
        </p:nvSpPr>
        <p:spPr>
          <a:xfrm>
            <a:off x="1445062" y="5993130"/>
            <a:ext cx="6949678" cy="1027271"/>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Human beings are understood to be very complex performance entities, influenced by various biological, social, and cognitive factors.</a:t>
            </a:r>
            <a:endParaRPr lang="en-US" sz="16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49260" y="2050971"/>
            <a:ext cx="13131879" cy="1427083"/>
          </a:xfrm>
          <a:prstGeom prst="rect">
            <a:avLst/>
          </a:prstGeom>
          <a:noFill/>
          <a:ln/>
        </p:spPr>
        <p:txBody>
          <a:bodyPr wrap="squar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Behavioral Theory vs. Classical Management Theory</a:t>
            </a:r>
            <a:endParaRPr lang="en-US" sz="4450" dirty="0"/>
          </a:p>
        </p:txBody>
      </p:sp>
      <p:sp>
        <p:nvSpPr>
          <p:cNvPr id="3" name="Text 1"/>
          <p:cNvSpPr/>
          <p:nvPr/>
        </p:nvSpPr>
        <p:spPr>
          <a:xfrm>
            <a:off x="749260" y="4013240"/>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Behavioral Theory</a:t>
            </a:r>
            <a:endParaRPr lang="en-US" sz="2200" dirty="0"/>
          </a:p>
        </p:txBody>
      </p:sp>
      <p:sp>
        <p:nvSpPr>
          <p:cNvPr id="4" name="Text 2"/>
          <p:cNvSpPr/>
          <p:nvPr/>
        </p:nvSpPr>
        <p:spPr>
          <a:xfrm>
            <a:off x="749260" y="4584144"/>
            <a:ext cx="6304836" cy="342424"/>
          </a:xfrm>
          <a:prstGeom prst="rect">
            <a:avLst/>
          </a:prstGeom>
          <a:noFill/>
          <a:ln/>
        </p:spPr>
        <p:txBody>
          <a:bodyPr wrap="none" lIns="0" tIns="0" rIns="0" bIns="0" rtlCol="0" anchor="t"/>
          <a:lstStyle/>
          <a:p>
            <a:pPr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Focuses on the 'human being' as a unique entity</a:t>
            </a:r>
            <a:endParaRPr lang="en-US" sz="1650" dirty="0"/>
          </a:p>
        </p:txBody>
      </p:sp>
      <p:sp>
        <p:nvSpPr>
          <p:cNvPr id="5" name="Text 3"/>
          <p:cNvSpPr/>
          <p:nvPr/>
        </p:nvSpPr>
        <p:spPr>
          <a:xfrm>
            <a:off x="749260" y="5001458"/>
            <a:ext cx="6304836" cy="342424"/>
          </a:xfrm>
          <a:prstGeom prst="rect">
            <a:avLst/>
          </a:prstGeom>
          <a:noFill/>
          <a:ln/>
        </p:spPr>
        <p:txBody>
          <a:bodyPr wrap="none" lIns="0" tIns="0" rIns="0" bIns="0" rtlCol="0" anchor="t"/>
          <a:lstStyle/>
          <a:p>
            <a:pPr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Considers thoughts, feelings, and behaviors</a:t>
            </a:r>
            <a:endParaRPr lang="en-US" sz="1650" dirty="0"/>
          </a:p>
        </p:txBody>
      </p:sp>
      <p:sp>
        <p:nvSpPr>
          <p:cNvPr id="6" name="Text 4"/>
          <p:cNvSpPr/>
          <p:nvPr/>
        </p:nvSpPr>
        <p:spPr>
          <a:xfrm>
            <a:off x="749260" y="5418773"/>
            <a:ext cx="6304836" cy="342424"/>
          </a:xfrm>
          <a:prstGeom prst="rect">
            <a:avLst/>
          </a:prstGeom>
          <a:noFill/>
          <a:ln/>
        </p:spPr>
        <p:txBody>
          <a:bodyPr wrap="none" lIns="0" tIns="0" rIns="0" bIns="0" rtlCol="0" anchor="t"/>
          <a:lstStyle/>
          <a:p>
            <a:pPr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Emphasizes human resources management</a:t>
            </a:r>
            <a:endParaRPr lang="en-US" sz="1650" dirty="0"/>
          </a:p>
        </p:txBody>
      </p:sp>
      <p:sp>
        <p:nvSpPr>
          <p:cNvPr id="7" name="Text 5"/>
          <p:cNvSpPr/>
          <p:nvPr/>
        </p:nvSpPr>
        <p:spPr>
          <a:xfrm>
            <a:off x="7583924" y="4013240"/>
            <a:ext cx="4134802"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Classical Management Theory</a:t>
            </a:r>
            <a:endParaRPr lang="en-US" sz="2200" dirty="0"/>
          </a:p>
        </p:txBody>
      </p:sp>
      <p:sp>
        <p:nvSpPr>
          <p:cNvPr id="8" name="Text 6"/>
          <p:cNvSpPr/>
          <p:nvPr/>
        </p:nvSpPr>
        <p:spPr>
          <a:xfrm>
            <a:off x="7583924" y="4584144"/>
            <a:ext cx="6304836" cy="342424"/>
          </a:xfrm>
          <a:prstGeom prst="rect">
            <a:avLst/>
          </a:prstGeom>
          <a:noFill/>
          <a:ln/>
        </p:spPr>
        <p:txBody>
          <a:bodyPr wrap="none" lIns="0" tIns="0" rIns="0" bIns="0" rtlCol="0" anchor="t"/>
          <a:lstStyle/>
          <a:p>
            <a:pPr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Based on a mechanistic paradigm</a:t>
            </a:r>
            <a:endParaRPr lang="en-US" sz="1650" dirty="0"/>
          </a:p>
        </p:txBody>
      </p:sp>
      <p:sp>
        <p:nvSpPr>
          <p:cNvPr id="9" name="Text 7"/>
          <p:cNvSpPr/>
          <p:nvPr/>
        </p:nvSpPr>
        <p:spPr>
          <a:xfrm>
            <a:off x="7583924" y="5001458"/>
            <a:ext cx="6304836" cy="684848"/>
          </a:xfrm>
          <a:prstGeom prst="rect">
            <a:avLst/>
          </a:prstGeom>
          <a:noFill/>
          <a:ln/>
        </p:spPr>
        <p:txBody>
          <a:bodyPr wrap="square" lIns="0" tIns="0" rIns="0" bIns="0" rtlCol="0" anchor="t"/>
          <a:lstStyle/>
          <a:p>
            <a:pPr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Focuses on 'rational-economic reasons for human behavior'</a:t>
            </a:r>
            <a:endParaRPr lang="en-US" sz="1650" dirty="0"/>
          </a:p>
        </p:txBody>
      </p:sp>
      <p:sp>
        <p:nvSpPr>
          <p:cNvPr id="10" name="Text 8"/>
          <p:cNvSpPr/>
          <p:nvPr/>
        </p:nvSpPr>
        <p:spPr>
          <a:xfrm>
            <a:off x="7583924" y="5761196"/>
            <a:ext cx="6304836" cy="342424"/>
          </a:xfrm>
          <a:prstGeom prst="rect">
            <a:avLst/>
          </a:prstGeom>
          <a:noFill/>
          <a:ln/>
        </p:spPr>
        <p:txBody>
          <a:bodyPr wrap="none" lIns="0" tIns="0" rIns="0" bIns="0" rtlCol="0" anchor="t"/>
          <a:lstStyle/>
          <a:p>
            <a:pPr marL="342900" indent="-342900">
              <a:lnSpc>
                <a:spcPts val="2650"/>
              </a:lnSpc>
              <a:buSzPct val="100000"/>
              <a:buChar char="•"/>
            </a:pPr>
            <a:r>
              <a:rPr lang="en-US" sz="1650" dirty="0">
                <a:solidFill>
                  <a:srgbClr val="F4CAB8"/>
                </a:solidFill>
                <a:latin typeface="Montserrat Medium" pitchFamily="34" charset="0"/>
                <a:ea typeface="Montserrat Medium" pitchFamily="34" charset="-122"/>
                <a:cs typeface="Montserrat Medium" pitchFamily="34" charset="-120"/>
              </a:rPr>
              <a:t>Promotes functional specialization</a:t>
            </a:r>
            <a:endParaRPr lang="en-US" sz="16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9260" y="1367433"/>
            <a:ext cx="9284494"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Major Theorists and Contributors</a:t>
            </a:r>
            <a:endParaRPr lang="en-US" sz="4450" dirty="0"/>
          </a:p>
        </p:txBody>
      </p:sp>
      <p:pic>
        <p:nvPicPr>
          <p:cNvPr id="3" name="Image 0" descr="preencoded.png">    </p:cNvPr>
          <p:cNvPicPr>
            <a:picLocks noChangeAspect="1"/>
          </p:cNvPicPr>
          <p:nvPr/>
        </p:nvPicPr>
        <p:blipFill>
          <a:blip r:embed="rId1"/>
          <a:stretch>
            <a:fillRect/>
          </a:stretch>
        </p:blipFill>
        <p:spPr>
          <a:xfrm>
            <a:off x="756880" y="2647355"/>
            <a:ext cx="3150751" cy="3150751"/>
          </a:xfrm>
          <a:prstGeom prst="rect">
            <a:avLst/>
          </a:prstGeom>
        </p:spPr>
      </p:pic>
      <p:pic>
        <p:nvPicPr>
          <p:cNvPr id="4" name="Image 1" descr="preencoded.png">    </p:cNvPr>
          <p:cNvPicPr>
            <a:picLocks noChangeAspect="1"/>
          </p:cNvPicPr>
          <p:nvPr/>
        </p:nvPicPr>
        <p:blipFill>
          <a:blip r:embed="rId2"/>
          <a:stretch>
            <a:fillRect/>
          </a:stretch>
        </p:blipFill>
        <p:spPr>
          <a:xfrm>
            <a:off x="4078843" y="2647355"/>
            <a:ext cx="3150751" cy="3150751"/>
          </a:xfrm>
          <a:prstGeom prst="rect">
            <a:avLst/>
          </a:prstGeom>
        </p:spPr>
      </p:pic>
      <p:pic>
        <p:nvPicPr>
          <p:cNvPr id="5" name="Image 2" descr="preencoded.png">    </p:cNvPr>
          <p:cNvPicPr>
            <a:picLocks noChangeAspect="1"/>
          </p:cNvPicPr>
          <p:nvPr/>
        </p:nvPicPr>
        <p:blipFill>
          <a:blip r:embed="rId3"/>
          <a:stretch>
            <a:fillRect/>
          </a:stretch>
        </p:blipFill>
        <p:spPr>
          <a:xfrm>
            <a:off x="7400806" y="2647355"/>
            <a:ext cx="3150751" cy="3150751"/>
          </a:xfrm>
          <a:prstGeom prst="rect">
            <a:avLst/>
          </a:prstGeom>
        </p:spPr>
      </p:pic>
      <p:pic>
        <p:nvPicPr>
          <p:cNvPr id="6" name="Image 3" descr="preencoded.png">    </p:cNvPr>
          <p:cNvPicPr>
            <a:picLocks noChangeAspect="1"/>
          </p:cNvPicPr>
          <p:nvPr/>
        </p:nvPicPr>
        <p:blipFill>
          <a:blip r:embed="rId4"/>
          <a:stretch>
            <a:fillRect/>
          </a:stretch>
        </p:blipFill>
        <p:spPr>
          <a:xfrm>
            <a:off x="10722769" y="2647355"/>
            <a:ext cx="3150751" cy="3150751"/>
          </a:xfrm>
          <a:prstGeom prst="rect">
            <a:avLst/>
          </a:prstGeom>
        </p:spPr>
      </p:pic>
      <p:sp>
        <p:nvSpPr>
          <p:cNvPr id="7" name="Text 1"/>
          <p:cNvSpPr/>
          <p:nvPr/>
        </p:nvSpPr>
        <p:spPr>
          <a:xfrm>
            <a:off x="749260" y="6177201"/>
            <a:ext cx="13131879" cy="684848"/>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Key contributors to Behavioral Theory include Kurt Lewin, Abraham Maslow, Douglas McGregor, and Elton Mayo, among others. Their work laid the foundation for understanding leadership, group dynamics, and organizational change.</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293858"/>
          </a:xfrm>
          <a:prstGeom prst="rect">
            <a:avLst/>
          </a:prstGeom>
        </p:spPr>
      </p:pic>
      <p:sp>
        <p:nvSpPr>
          <p:cNvPr id="3" name="Text 0"/>
          <p:cNvSpPr/>
          <p:nvPr/>
        </p:nvSpPr>
        <p:spPr>
          <a:xfrm>
            <a:off x="642223" y="2799636"/>
            <a:ext cx="5525810" cy="611624"/>
          </a:xfrm>
          <a:prstGeom prst="rect">
            <a:avLst/>
          </a:prstGeom>
          <a:noFill/>
          <a:ln/>
        </p:spPr>
        <p:txBody>
          <a:bodyPr wrap="none" lIns="0" tIns="0" rIns="0" bIns="0" rtlCol="0" anchor="t"/>
          <a:lstStyle/>
          <a:p>
            <a:pPr indent="0" marL="0">
              <a:lnSpc>
                <a:spcPts val="4800"/>
              </a:lnSpc>
              <a:buNone/>
            </a:pPr>
            <a:r>
              <a:rPr lang="en-US" sz="3850" b="1" dirty="0">
                <a:solidFill>
                  <a:srgbClr val="FFB393"/>
                </a:solidFill>
                <a:latin typeface="Brygada 1918 Bold" pitchFamily="34" charset="0"/>
                <a:ea typeface="Brygada 1918 Bold" pitchFamily="34" charset="-122"/>
                <a:cs typeface="Brygada 1918 Bold" pitchFamily="34" charset="-120"/>
              </a:rPr>
              <a:t>The Hawthorne Studies</a:t>
            </a:r>
            <a:endParaRPr lang="en-US" sz="3850" dirty="0"/>
          </a:p>
        </p:txBody>
      </p:sp>
      <p:sp>
        <p:nvSpPr>
          <p:cNvPr id="4" name="Shape 1"/>
          <p:cNvSpPr/>
          <p:nvPr/>
        </p:nvSpPr>
        <p:spPr>
          <a:xfrm>
            <a:off x="7303770" y="3686532"/>
            <a:ext cx="22860" cy="4037171"/>
          </a:xfrm>
          <a:prstGeom prst="roundRect">
            <a:avLst>
              <a:gd name="adj" fmla="val 120418"/>
            </a:avLst>
          </a:prstGeom>
          <a:solidFill>
            <a:srgbClr val="662E42"/>
          </a:solidFill>
          <a:ln/>
        </p:spPr>
      </p:sp>
      <p:sp>
        <p:nvSpPr>
          <p:cNvPr id="5" name="Shape 2"/>
          <p:cNvSpPr/>
          <p:nvPr/>
        </p:nvSpPr>
        <p:spPr>
          <a:xfrm>
            <a:off x="6581061" y="4088011"/>
            <a:ext cx="550545" cy="22860"/>
          </a:xfrm>
          <a:prstGeom prst="roundRect">
            <a:avLst>
              <a:gd name="adj" fmla="val 120418"/>
            </a:avLst>
          </a:prstGeom>
          <a:solidFill>
            <a:srgbClr val="662E42"/>
          </a:solidFill>
          <a:ln/>
        </p:spPr>
      </p:sp>
      <p:sp>
        <p:nvSpPr>
          <p:cNvPr id="6" name="Shape 3"/>
          <p:cNvSpPr/>
          <p:nvPr/>
        </p:nvSpPr>
        <p:spPr>
          <a:xfrm>
            <a:off x="7108746" y="3892987"/>
            <a:ext cx="412909" cy="412909"/>
          </a:xfrm>
          <a:prstGeom prst="roundRect">
            <a:avLst>
              <a:gd name="adj" fmla="val 6667"/>
            </a:avLst>
          </a:prstGeom>
          <a:solidFill>
            <a:srgbClr val="4D1529"/>
          </a:solidFill>
          <a:ln/>
        </p:spPr>
      </p:sp>
      <p:sp>
        <p:nvSpPr>
          <p:cNvPr id="7" name="Text 4"/>
          <p:cNvSpPr/>
          <p:nvPr/>
        </p:nvSpPr>
        <p:spPr>
          <a:xfrm>
            <a:off x="7168396" y="3915966"/>
            <a:ext cx="293608" cy="366951"/>
          </a:xfrm>
          <a:prstGeom prst="rect">
            <a:avLst/>
          </a:prstGeom>
          <a:noFill/>
          <a:ln/>
        </p:spPr>
        <p:txBody>
          <a:bodyPr wrap="none" lIns="0" tIns="0" rIns="0" bIns="0" rtlCol="0" anchor="t"/>
          <a:lstStyle/>
          <a:p>
            <a:pPr algn="ctr" indent="0" marL="0">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1</a:t>
            </a:r>
            <a:endParaRPr lang="en-US" sz="2300" dirty="0"/>
          </a:p>
        </p:txBody>
      </p:sp>
      <p:sp>
        <p:nvSpPr>
          <p:cNvPr id="8" name="Text 5"/>
          <p:cNvSpPr/>
          <p:nvPr/>
        </p:nvSpPr>
        <p:spPr>
          <a:xfrm>
            <a:off x="3950851" y="3870008"/>
            <a:ext cx="2446853" cy="305753"/>
          </a:xfrm>
          <a:prstGeom prst="rect">
            <a:avLst/>
          </a:prstGeom>
          <a:noFill/>
          <a:ln/>
        </p:spPr>
        <p:txBody>
          <a:bodyPr wrap="none" lIns="0" tIns="0" rIns="0" bIns="0" rtlCol="0" anchor="t"/>
          <a:lstStyle/>
          <a:p>
            <a:pPr algn="r" indent="0" marL="0">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1924-1932</a:t>
            </a:r>
            <a:endParaRPr lang="en-US" sz="1900" dirty="0"/>
          </a:p>
        </p:txBody>
      </p:sp>
      <p:sp>
        <p:nvSpPr>
          <p:cNvPr id="9" name="Text 6"/>
          <p:cNvSpPr/>
          <p:nvPr/>
        </p:nvSpPr>
        <p:spPr>
          <a:xfrm>
            <a:off x="642223" y="4285774"/>
            <a:ext cx="5755481" cy="586978"/>
          </a:xfrm>
          <a:prstGeom prst="rect">
            <a:avLst/>
          </a:prstGeom>
          <a:noFill/>
          <a:ln/>
        </p:spPr>
        <p:txBody>
          <a:bodyPr wrap="square" lIns="0" tIns="0" rIns="0" bIns="0" rtlCol="0" anchor="t"/>
          <a:lstStyle/>
          <a:p>
            <a:pPr algn="r" indent="0" marL="0">
              <a:lnSpc>
                <a:spcPts val="2300"/>
              </a:lnSpc>
              <a:buNone/>
            </a:pPr>
            <a:r>
              <a:rPr lang="en-US" sz="1400" dirty="0">
                <a:solidFill>
                  <a:srgbClr val="F4CAB8"/>
                </a:solidFill>
                <a:latin typeface="Montserrat Medium" pitchFamily="34" charset="0"/>
                <a:ea typeface="Montserrat Medium" pitchFamily="34" charset="-122"/>
                <a:cs typeface="Montserrat Medium" pitchFamily="34" charset="-120"/>
              </a:rPr>
              <a:t>Experiments conducted at the Western Electric Hawthorne Works in Chicago</a:t>
            </a:r>
            <a:endParaRPr lang="en-US" sz="1400" dirty="0"/>
          </a:p>
        </p:txBody>
      </p:sp>
      <p:sp>
        <p:nvSpPr>
          <p:cNvPr id="10" name="Shape 7"/>
          <p:cNvSpPr/>
          <p:nvPr/>
        </p:nvSpPr>
        <p:spPr>
          <a:xfrm>
            <a:off x="7498794" y="5005507"/>
            <a:ext cx="550545" cy="22860"/>
          </a:xfrm>
          <a:prstGeom prst="roundRect">
            <a:avLst>
              <a:gd name="adj" fmla="val 120418"/>
            </a:avLst>
          </a:prstGeom>
          <a:solidFill>
            <a:srgbClr val="662E42"/>
          </a:solidFill>
          <a:ln/>
        </p:spPr>
      </p:sp>
      <p:sp>
        <p:nvSpPr>
          <p:cNvPr id="11" name="Shape 8"/>
          <p:cNvSpPr/>
          <p:nvPr/>
        </p:nvSpPr>
        <p:spPr>
          <a:xfrm>
            <a:off x="7108746" y="4810482"/>
            <a:ext cx="412909" cy="412909"/>
          </a:xfrm>
          <a:prstGeom prst="roundRect">
            <a:avLst>
              <a:gd name="adj" fmla="val 6667"/>
            </a:avLst>
          </a:prstGeom>
          <a:solidFill>
            <a:srgbClr val="4D1529"/>
          </a:solidFill>
          <a:ln/>
        </p:spPr>
      </p:sp>
      <p:sp>
        <p:nvSpPr>
          <p:cNvPr id="12" name="Text 9"/>
          <p:cNvSpPr/>
          <p:nvPr/>
        </p:nvSpPr>
        <p:spPr>
          <a:xfrm>
            <a:off x="7168396" y="4833461"/>
            <a:ext cx="293608" cy="366951"/>
          </a:xfrm>
          <a:prstGeom prst="rect">
            <a:avLst/>
          </a:prstGeom>
          <a:noFill/>
          <a:ln/>
        </p:spPr>
        <p:txBody>
          <a:bodyPr wrap="none" lIns="0" tIns="0" rIns="0" bIns="0" rtlCol="0" anchor="t"/>
          <a:lstStyle/>
          <a:p>
            <a:pPr algn="ctr" indent="0" marL="0">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2</a:t>
            </a:r>
            <a:endParaRPr lang="en-US" sz="2300" dirty="0"/>
          </a:p>
        </p:txBody>
      </p:sp>
      <p:sp>
        <p:nvSpPr>
          <p:cNvPr id="13" name="Text 10"/>
          <p:cNvSpPr/>
          <p:nvPr/>
        </p:nvSpPr>
        <p:spPr>
          <a:xfrm>
            <a:off x="8232696" y="4787503"/>
            <a:ext cx="2446853" cy="305753"/>
          </a:xfrm>
          <a:prstGeom prst="rect">
            <a:avLst/>
          </a:prstGeom>
          <a:noFill/>
          <a:ln/>
        </p:spPr>
        <p:txBody>
          <a:bodyPr wrap="none" lIns="0" tIns="0" rIns="0" bIns="0" rtlCol="0" anchor="t"/>
          <a:lstStyle/>
          <a:p>
            <a:pPr algn="l" indent="0" marL="0">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Initial Focus</a:t>
            </a:r>
            <a:endParaRPr lang="en-US" sz="1900" dirty="0"/>
          </a:p>
        </p:txBody>
      </p:sp>
      <p:sp>
        <p:nvSpPr>
          <p:cNvPr id="14" name="Text 11"/>
          <p:cNvSpPr/>
          <p:nvPr/>
        </p:nvSpPr>
        <p:spPr>
          <a:xfrm>
            <a:off x="8232696" y="5203269"/>
            <a:ext cx="5755481" cy="586978"/>
          </a:xfrm>
          <a:prstGeom prst="rect">
            <a:avLst/>
          </a:prstGeom>
          <a:noFill/>
          <a:ln/>
        </p:spPr>
        <p:txBody>
          <a:bodyPr wrap="square" lIns="0" tIns="0" rIns="0" bIns="0" rtlCol="0" anchor="t"/>
          <a:lstStyle/>
          <a:p>
            <a:pPr algn="l" indent="0" marL="0">
              <a:lnSpc>
                <a:spcPts val="2300"/>
              </a:lnSpc>
              <a:buNone/>
            </a:pPr>
            <a:r>
              <a:rPr lang="en-US" sz="1400" dirty="0">
                <a:solidFill>
                  <a:srgbClr val="F4CAB8"/>
                </a:solidFill>
                <a:latin typeface="Montserrat Medium" pitchFamily="34" charset="0"/>
                <a:ea typeface="Montserrat Medium" pitchFamily="34" charset="-122"/>
                <a:cs typeface="Montserrat Medium" pitchFamily="34" charset="-120"/>
              </a:rPr>
              <a:t>Observing how workers performed under different working conditions</a:t>
            </a:r>
            <a:endParaRPr lang="en-US" sz="1400" dirty="0"/>
          </a:p>
        </p:txBody>
      </p:sp>
      <p:sp>
        <p:nvSpPr>
          <p:cNvPr id="15" name="Shape 12"/>
          <p:cNvSpPr/>
          <p:nvPr/>
        </p:nvSpPr>
        <p:spPr>
          <a:xfrm>
            <a:off x="6581061" y="5831205"/>
            <a:ext cx="550545" cy="22860"/>
          </a:xfrm>
          <a:prstGeom prst="roundRect">
            <a:avLst>
              <a:gd name="adj" fmla="val 120418"/>
            </a:avLst>
          </a:prstGeom>
          <a:solidFill>
            <a:srgbClr val="662E42"/>
          </a:solidFill>
          <a:ln/>
        </p:spPr>
      </p:sp>
      <p:sp>
        <p:nvSpPr>
          <p:cNvPr id="16" name="Shape 13"/>
          <p:cNvSpPr/>
          <p:nvPr/>
        </p:nvSpPr>
        <p:spPr>
          <a:xfrm>
            <a:off x="7108746" y="5636181"/>
            <a:ext cx="412909" cy="412909"/>
          </a:xfrm>
          <a:prstGeom prst="roundRect">
            <a:avLst>
              <a:gd name="adj" fmla="val 6667"/>
            </a:avLst>
          </a:prstGeom>
          <a:solidFill>
            <a:srgbClr val="4D1529"/>
          </a:solidFill>
          <a:ln/>
        </p:spPr>
      </p:sp>
      <p:sp>
        <p:nvSpPr>
          <p:cNvPr id="17" name="Text 14"/>
          <p:cNvSpPr/>
          <p:nvPr/>
        </p:nvSpPr>
        <p:spPr>
          <a:xfrm>
            <a:off x="7168396" y="5659160"/>
            <a:ext cx="293608" cy="366951"/>
          </a:xfrm>
          <a:prstGeom prst="rect">
            <a:avLst/>
          </a:prstGeom>
          <a:noFill/>
          <a:ln/>
        </p:spPr>
        <p:txBody>
          <a:bodyPr wrap="none" lIns="0" tIns="0" rIns="0" bIns="0" rtlCol="0" anchor="t"/>
          <a:lstStyle/>
          <a:p>
            <a:pPr algn="ctr" indent="0" marL="0">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3</a:t>
            </a:r>
            <a:endParaRPr lang="en-US" sz="2300" dirty="0"/>
          </a:p>
        </p:txBody>
      </p:sp>
      <p:sp>
        <p:nvSpPr>
          <p:cNvPr id="18" name="Text 15"/>
          <p:cNvSpPr/>
          <p:nvPr/>
        </p:nvSpPr>
        <p:spPr>
          <a:xfrm>
            <a:off x="3950851" y="5613202"/>
            <a:ext cx="2446853" cy="305753"/>
          </a:xfrm>
          <a:prstGeom prst="rect">
            <a:avLst/>
          </a:prstGeom>
          <a:noFill/>
          <a:ln/>
        </p:spPr>
        <p:txBody>
          <a:bodyPr wrap="none" lIns="0" tIns="0" rIns="0" bIns="0" rtlCol="0" anchor="t"/>
          <a:lstStyle/>
          <a:p>
            <a:pPr algn="r" indent="0" marL="0">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Surprising Results</a:t>
            </a:r>
            <a:endParaRPr lang="en-US" sz="1900" dirty="0"/>
          </a:p>
        </p:txBody>
      </p:sp>
      <p:sp>
        <p:nvSpPr>
          <p:cNvPr id="19" name="Text 16"/>
          <p:cNvSpPr/>
          <p:nvPr/>
        </p:nvSpPr>
        <p:spPr>
          <a:xfrm>
            <a:off x="642223" y="6028968"/>
            <a:ext cx="5755481" cy="586978"/>
          </a:xfrm>
          <a:prstGeom prst="rect">
            <a:avLst/>
          </a:prstGeom>
          <a:noFill/>
          <a:ln/>
        </p:spPr>
        <p:txBody>
          <a:bodyPr wrap="square" lIns="0" tIns="0" rIns="0" bIns="0" rtlCol="0" anchor="t"/>
          <a:lstStyle/>
          <a:p>
            <a:pPr algn="r" indent="0" marL="0">
              <a:lnSpc>
                <a:spcPts val="2300"/>
              </a:lnSpc>
              <a:buNone/>
            </a:pPr>
            <a:r>
              <a:rPr lang="en-US" sz="1400" dirty="0">
                <a:solidFill>
                  <a:srgbClr val="F4CAB8"/>
                </a:solidFill>
                <a:latin typeface="Montserrat Medium" pitchFamily="34" charset="0"/>
                <a:ea typeface="Montserrat Medium" pitchFamily="34" charset="-122"/>
                <a:cs typeface="Montserrat Medium" pitchFamily="34" charset="-120"/>
              </a:rPr>
              <a:t>Workers' morale often increased as a result of the research process itself</a:t>
            </a:r>
            <a:endParaRPr lang="en-US" sz="1400" dirty="0"/>
          </a:p>
        </p:txBody>
      </p:sp>
      <p:sp>
        <p:nvSpPr>
          <p:cNvPr id="20" name="Shape 17"/>
          <p:cNvSpPr/>
          <p:nvPr/>
        </p:nvSpPr>
        <p:spPr>
          <a:xfrm>
            <a:off x="7498794" y="6657023"/>
            <a:ext cx="550545" cy="22860"/>
          </a:xfrm>
          <a:prstGeom prst="roundRect">
            <a:avLst>
              <a:gd name="adj" fmla="val 120418"/>
            </a:avLst>
          </a:prstGeom>
          <a:solidFill>
            <a:srgbClr val="662E42"/>
          </a:solidFill>
          <a:ln/>
        </p:spPr>
      </p:sp>
      <p:sp>
        <p:nvSpPr>
          <p:cNvPr id="21" name="Shape 18"/>
          <p:cNvSpPr/>
          <p:nvPr/>
        </p:nvSpPr>
        <p:spPr>
          <a:xfrm>
            <a:off x="7108746" y="6461998"/>
            <a:ext cx="412909" cy="412909"/>
          </a:xfrm>
          <a:prstGeom prst="roundRect">
            <a:avLst>
              <a:gd name="adj" fmla="val 6667"/>
            </a:avLst>
          </a:prstGeom>
          <a:solidFill>
            <a:srgbClr val="4D1529"/>
          </a:solidFill>
          <a:ln/>
        </p:spPr>
      </p:sp>
      <p:sp>
        <p:nvSpPr>
          <p:cNvPr id="22" name="Text 19"/>
          <p:cNvSpPr/>
          <p:nvPr/>
        </p:nvSpPr>
        <p:spPr>
          <a:xfrm>
            <a:off x="7168396" y="6484977"/>
            <a:ext cx="293608" cy="366951"/>
          </a:xfrm>
          <a:prstGeom prst="rect">
            <a:avLst/>
          </a:prstGeom>
          <a:noFill/>
          <a:ln/>
        </p:spPr>
        <p:txBody>
          <a:bodyPr wrap="none" lIns="0" tIns="0" rIns="0" bIns="0" rtlCol="0" anchor="t"/>
          <a:lstStyle/>
          <a:p>
            <a:pPr algn="ctr" indent="0" marL="0">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4</a:t>
            </a:r>
            <a:endParaRPr lang="en-US" sz="2300" dirty="0"/>
          </a:p>
        </p:txBody>
      </p:sp>
      <p:sp>
        <p:nvSpPr>
          <p:cNvPr id="23" name="Text 20"/>
          <p:cNvSpPr/>
          <p:nvPr/>
        </p:nvSpPr>
        <p:spPr>
          <a:xfrm>
            <a:off x="8232696" y="6439019"/>
            <a:ext cx="2446853" cy="305753"/>
          </a:xfrm>
          <a:prstGeom prst="rect">
            <a:avLst/>
          </a:prstGeom>
          <a:noFill/>
          <a:ln/>
        </p:spPr>
        <p:txBody>
          <a:bodyPr wrap="none" lIns="0" tIns="0" rIns="0" bIns="0" rtlCol="0" anchor="t"/>
          <a:lstStyle/>
          <a:p>
            <a:pPr algn="l" indent="0" marL="0">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Key Finding</a:t>
            </a:r>
            <a:endParaRPr lang="en-US" sz="1900" dirty="0"/>
          </a:p>
        </p:txBody>
      </p:sp>
      <p:sp>
        <p:nvSpPr>
          <p:cNvPr id="24" name="Text 21"/>
          <p:cNvSpPr/>
          <p:nvPr/>
        </p:nvSpPr>
        <p:spPr>
          <a:xfrm>
            <a:off x="8232696" y="6854785"/>
            <a:ext cx="5755481" cy="586978"/>
          </a:xfrm>
          <a:prstGeom prst="rect">
            <a:avLst/>
          </a:prstGeom>
          <a:noFill/>
          <a:ln/>
        </p:spPr>
        <p:txBody>
          <a:bodyPr wrap="square" lIns="0" tIns="0" rIns="0" bIns="0" rtlCol="0" anchor="t"/>
          <a:lstStyle/>
          <a:p>
            <a:pPr algn="l" indent="0" marL="0">
              <a:lnSpc>
                <a:spcPts val="2300"/>
              </a:lnSpc>
              <a:buNone/>
            </a:pPr>
            <a:r>
              <a:rPr lang="en-US" sz="1400" dirty="0">
                <a:solidFill>
                  <a:srgbClr val="F4CAB8"/>
                </a:solidFill>
                <a:latin typeface="Montserrat Medium" pitchFamily="34" charset="0"/>
                <a:ea typeface="Montserrat Medium" pitchFamily="34" charset="-122"/>
                <a:cs typeface="Montserrat Medium" pitchFamily="34" charset="-120"/>
              </a:rPr>
              <a:t>Importance of human relations between workers in productivity</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49260" y="2234684"/>
            <a:ext cx="10503098"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Applications in Modern Organizations</a:t>
            </a:r>
            <a:endParaRPr lang="en-US" sz="4450" dirty="0"/>
          </a:p>
        </p:txBody>
      </p:sp>
      <p:pic>
        <p:nvPicPr>
          <p:cNvPr id="3" name="Image 0" descr="preencoded.png">    </p:cNvPr>
          <p:cNvPicPr>
            <a:picLocks noChangeAspect="1"/>
          </p:cNvPicPr>
          <p:nvPr/>
        </p:nvPicPr>
        <p:blipFill>
          <a:blip r:embed="rId1"/>
          <a:stretch>
            <a:fillRect/>
          </a:stretch>
        </p:blipFill>
        <p:spPr>
          <a:xfrm>
            <a:off x="749260" y="3376374"/>
            <a:ext cx="535186" cy="535186"/>
          </a:xfrm>
          <a:prstGeom prst="rect">
            <a:avLst/>
          </a:prstGeom>
        </p:spPr>
      </p:pic>
      <p:sp>
        <p:nvSpPr>
          <p:cNvPr id="4" name="Text 1"/>
          <p:cNvSpPr/>
          <p:nvPr/>
        </p:nvSpPr>
        <p:spPr>
          <a:xfrm>
            <a:off x="749260" y="4125635"/>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Team Building</a:t>
            </a:r>
            <a:endParaRPr lang="en-US" sz="2200" dirty="0"/>
          </a:p>
        </p:txBody>
      </p:sp>
      <p:sp>
        <p:nvSpPr>
          <p:cNvPr id="5" name="Text 2"/>
          <p:cNvSpPr/>
          <p:nvPr/>
        </p:nvSpPr>
        <p:spPr>
          <a:xfrm>
            <a:off x="749260" y="4610814"/>
            <a:ext cx="3042047"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Applying behavioral insights to improve team dynamics and collaboration</a:t>
            </a:r>
            <a:endParaRPr lang="en-US" sz="1650" dirty="0"/>
          </a:p>
        </p:txBody>
      </p:sp>
      <p:pic>
        <p:nvPicPr>
          <p:cNvPr id="6" name="Image 1" descr="preencoded.png">    </p:cNvPr>
          <p:cNvPicPr>
            <a:picLocks noChangeAspect="1"/>
          </p:cNvPicPr>
          <p:nvPr/>
        </p:nvPicPr>
        <p:blipFill>
          <a:blip r:embed="rId2"/>
          <a:stretch>
            <a:fillRect/>
          </a:stretch>
        </p:blipFill>
        <p:spPr>
          <a:xfrm>
            <a:off x="4112419" y="3376374"/>
            <a:ext cx="535186" cy="535186"/>
          </a:xfrm>
          <a:prstGeom prst="rect">
            <a:avLst/>
          </a:prstGeom>
        </p:spPr>
      </p:pic>
      <p:sp>
        <p:nvSpPr>
          <p:cNvPr id="7" name="Text 3"/>
          <p:cNvSpPr/>
          <p:nvPr/>
        </p:nvSpPr>
        <p:spPr>
          <a:xfrm>
            <a:off x="4112419" y="4125635"/>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Leadership Training</a:t>
            </a:r>
            <a:endParaRPr lang="en-US" sz="2200" dirty="0"/>
          </a:p>
        </p:txBody>
      </p:sp>
      <p:sp>
        <p:nvSpPr>
          <p:cNvPr id="8" name="Text 4"/>
          <p:cNvSpPr/>
          <p:nvPr/>
        </p:nvSpPr>
        <p:spPr>
          <a:xfrm>
            <a:off x="4112419" y="4610814"/>
            <a:ext cx="3042166"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Developing effective leadership skills based on behavioral principles</a:t>
            </a:r>
            <a:endParaRPr lang="en-US" sz="1650" dirty="0"/>
          </a:p>
        </p:txBody>
      </p:sp>
      <p:pic>
        <p:nvPicPr>
          <p:cNvPr id="9" name="Image 2" descr="preencoded.png">    </p:cNvPr>
          <p:cNvPicPr>
            <a:picLocks noChangeAspect="1"/>
          </p:cNvPicPr>
          <p:nvPr/>
        </p:nvPicPr>
        <p:blipFill>
          <a:blip r:embed="rId3"/>
          <a:stretch>
            <a:fillRect/>
          </a:stretch>
        </p:blipFill>
        <p:spPr>
          <a:xfrm>
            <a:off x="7475696" y="3376374"/>
            <a:ext cx="535186" cy="535186"/>
          </a:xfrm>
          <a:prstGeom prst="rect">
            <a:avLst/>
          </a:prstGeom>
        </p:spPr>
      </p:pic>
      <p:sp>
        <p:nvSpPr>
          <p:cNvPr id="10" name="Text 5"/>
          <p:cNvSpPr/>
          <p:nvPr/>
        </p:nvSpPr>
        <p:spPr>
          <a:xfrm>
            <a:off x="7475696" y="4125635"/>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Employee Wellness</a:t>
            </a:r>
            <a:endParaRPr lang="en-US" sz="2200" dirty="0"/>
          </a:p>
        </p:txBody>
      </p:sp>
      <p:sp>
        <p:nvSpPr>
          <p:cNvPr id="11" name="Text 6"/>
          <p:cNvSpPr/>
          <p:nvPr/>
        </p:nvSpPr>
        <p:spPr>
          <a:xfrm>
            <a:off x="7475696" y="4610814"/>
            <a:ext cx="3042166"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Implementing programs to support employee mental and physical health</a:t>
            </a:r>
            <a:endParaRPr lang="en-US" sz="1650" dirty="0"/>
          </a:p>
        </p:txBody>
      </p:sp>
      <p:pic>
        <p:nvPicPr>
          <p:cNvPr id="12" name="Image 3" descr="preencoded.png">    </p:cNvPr>
          <p:cNvPicPr>
            <a:picLocks noChangeAspect="1"/>
          </p:cNvPicPr>
          <p:nvPr/>
        </p:nvPicPr>
        <p:blipFill>
          <a:blip r:embed="rId4"/>
          <a:stretch>
            <a:fillRect/>
          </a:stretch>
        </p:blipFill>
        <p:spPr>
          <a:xfrm>
            <a:off x="10838974" y="3376374"/>
            <a:ext cx="535186" cy="535186"/>
          </a:xfrm>
          <a:prstGeom prst="rect">
            <a:avLst/>
          </a:prstGeom>
        </p:spPr>
      </p:pic>
      <p:sp>
        <p:nvSpPr>
          <p:cNvPr id="13" name="Text 7"/>
          <p:cNvSpPr/>
          <p:nvPr/>
        </p:nvSpPr>
        <p:spPr>
          <a:xfrm>
            <a:off x="10838974" y="4125635"/>
            <a:ext cx="3042166" cy="713661"/>
          </a:xfrm>
          <a:prstGeom prst="rect">
            <a:avLst/>
          </a:prstGeom>
          <a:noFill/>
          <a:ln/>
        </p:spPr>
        <p:txBody>
          <a:bodyPr wrap="squar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Communication Research</a:t>
            </a:r>
            <a:endParaRPr lang="en-US" sz="2200" dirty="0"/>
          </a:p>
        </p:txBody>
      </p:sp>
      <p:sp>
        <p:nvSpPr>
          <p:cNvPr id="14" name="Text 8"/>
          <p:cNvSpPr/>
          <p:nvPr/>
        </p:nvSpPr>
        <p:spPr>
          <a:xfrm>
            <a:off x="10838974" y="4967645"/>
            <a:ext cx="3042166"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Studying and improving organizational communication patterns</a:t>
            </a:r>
            <a:endParaRPr lang="en-US" sz="16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8629" y="545663"/>
            <a:ext cx="6543080" cy="659249"/>
          </a:xfrm>
          <a:prstGeom prst="rect">
            <a:avLst/>
          </a:prstGeom>
          <a:noFill/>
          <a:ln/>
        </p:spPr>
        <p:txBody>
          <a:bodyPr wrap="none" lIns="0" tIns="0" rIns="0" bIns="0" rtlCol="0" anchor="t"/>
          <a:lstStyle/>
          <a:p>
            <a:pPr indent="0" marL="0">
              <a:lnSpc>
                <a:spcPts val="5150"/>
              </a:lnSpc>
              <a:buNone/>
            </a:pPr>
            <a:r>
              <a:rPr lang="en-US" sz="4150" b="1" dirty="0">
                <a:solidFill>
                  <a:srgbClr val="FFB393"/>
                </a:solidFill>
                <a:latin typeface="Brygada 1918 Bold" pitchFamily="34" charset="0"/>
                <a:ea typeface="Brygada 1918 Bold" pitchFamily="34" charset="-122"/>
                <a:cs typeface="Brygada 1918 Bold" pitchFamily="34" charset="-120"/>
              </a:rPr>
              <a:t>Critiques and Limitations</a:t>
            </a:r>
            <a:endParaRPr lang="en-US" sz="4150" dirty="0"/>
          </a:p>
        </p:txBody>
      </p:sp>
      <p:sp>
        <p:nvSpPr>
          <p:cNvPr id="4" name="Shape 1"/>
          <p:cNvSpPr/>
          <p:nvPr/>
        </p:nvSpPr>
        <p:spPr>
          <a:xfrm>
            <a:off x="6178629" y="1501497"/>
            <a:ext cx="7759541" cy="1476375"/>
          </a:xfrm>
          <a:prstGeom prst="roundRect">
            <a:avLst>
              <a:gd name="adj" fmla="val 2010"/>
            </a:avLst>
          </a:prstGeom>
          <a:solidFill>
            <a:srgbClr val="4D1529"/>
          </a:solidFill>
          <a:ln/>
        </p:spPr>
      </p:sp>
      <p:sp>
        <p:nvSpPr>
          <p:cNvPr id="5" name="Text 2"/>
          <p:cNvSpPr/>
          <p:nvPr/>
        </p:nvSpPr>
        <p:spPr>
          <a:xfrm>
            <a:off x="6376392" y="1699260"/>
            <a:ext cx="2637234" cy="329565"/>
          </a:xfrm>
          <a:prstGeom prst="rect">
            <a:avLst/>
          </a:prstGeom>
          <a:noFill/>
          <a:ln/>
        </p:spPr>
        <p:txBody>
          <a:bodyPr wrap="none" lIns="0" tIns="0" rIns="0" bIns="0" rtlCol="0" anchor="t"/>
          <a:lstStyle/>
          <a:p>
            <a:pPr indent="0" marL="0">
              <a:lnSpc>
                <a:spcPts val="2550"/>
              </a:lnSpc>
              <a:buNone/>
            </a:pPr>
            <a:r>
              <a:rPr lang="en-US" sz="2050" b="1" dirty="0">
                <a:solidFill>
                  <a:srgbClr val="F4CAB8"/>
                </a:solidFill>
                <a:latin typeface="Brygada 1918 Bold" pitchFamily="34" charset="0"/>
                <a:ea typeface="Brygada 1918 Bold" pitchFamily="34" charset="-122"/>
                <a:cs typeface="Brygada 1918 Bold" pitchFamily="34" charset="-120"/>
              </a:rPr>
              <a:t>Individual Focus</a:t>
            </a:r>
            <a:endParaRPr lang="en-US" sz="2050" dirty="0"/>
          </a:p>
        </p:txBody>
      </p:sp>
      <p:sp>
        <p:nvSpPr>
          <p:cNvPr id="6" name="Text 3"/>
          <p:cNvSpPr/>
          <p:nvPr/>
        </p:nvSpPr>
        <p:spPr>
          <a:xfrm>
            <a:off x="6376392" y="2147411"/>
            <a:ext cx="7364016" cy="632698"/>
          </a:xfrm>
          <a:prstGeom prst="rect">
            <a:avLst/>
          </a:prstGeom>
          <a:noFill/>
          <a:ln/>
        </p:spPr>
        <p:txBody>
          <a:bodyPr wrap="square" lIns="0" tIns="0" rIns="0" bIns="0" rtlCol="0" anchor="t"/>
          <a:lstStyle/>
          <a:p>
            <a:pPr indent="0" marL="0">
              <a:lnSpc>
                <a:spcPts val="2450"/>
              </a:lnSpc>
              <a:buNone/>
            </a:pPr>
            <a:r>
              <a:rPr lang="en-US" sz="1550" dirty="0">
                <a:solidFill>
                  <a:srgbClr val="F4CAB8"/>
                </a:solidFill>
                <a:latin typeface="Montserrat Medium" pitchFamily="34" charset="0"/>
                <a:ea typeface="Montserrat Medium" pitchFamily="34" charset="-122"/>
                <a:cs typeface="Montserrat Medium" pitchFamily="34" charset="-120"/>
              </a:rPr>
              <a:t>Tends to focus too much on individual motivation, potentially overlooking systemic factors</a:t>
            </a:r>
            <a:endParaRPr lang="en-US" sz="1550" dirty="0"/>
          </a:p>
        </p:txBody>
      </p:sp>
      <p:sp>
        <p:nvSpPr>
          <p:cNvPr id="7" name="Shape 4"/>
          <p:cNvSpPr/>
          <p:nvPr/>
        </p:nvSpPr>
        <p:spPr>
          <a:xfrm>
            <a:off x="6178629" y="3175635"/>
            <a:ext cx="7759541" cy="1160026"/>
          </a:xfrm>
          <a:prstGeom prst="roundRect">
            <a:avLst>
              <a:gd name="adj" fmla="val 2558"/>
            </a:avLst>
          </a:prstGeom>
          <a:solidFill>
            <a:srgbClr val="4D1529"/>
          </a:solidFill>
          <a:ln/>
        </p:spPr>
      </p:sp>
      <p:sp>
        <p:nvSpPr>
          <p:cNvPr id="8" name="Text 5"/>
          <p:cNvSpPr/>
          <p:nvPr/>
        </p:nvSpPr>
        <p:spPr>
          <a:xfrm>
            <a:off x="6376392" y="3373398"/>
            <a:ext cx="2637234" cy="329565"/>
          </a:xfrm>
          <a:prstGeom prst="rect">
            <a:avLst/>
          </a:prstGeom>
          <a:noFill/>
          <a:ln/>
        </p:spPr>
        <p:txBody>
          <a:bodyPr wrap="none" lIns="0" tIns="0" rIns="0" bIns="0" rtlCol="0" anchor="t"/>
          <a:lstStyle/>
          <a:p>
            <a:pPr indent="0" marL="0">
              <a:lnSpc>
                <a:spcPts val="2550"/>
              </a:lnSpc>
              <a:buNone/>
            </a:pPr>
            <a:r>
              <a:rPr lang="en-US" sz="2050" b="1" dirty="0">
                <a:solidFill>
                  <a:srgbClr val="F4CAB8"/>
                </a:solidFill>
                <a:latin typeface="Brygada 1918 Bold" pitchFamily="34" charset="0"/>
                <a:ea typeface="Brygada 1918 Bold" pitchFamily="34" charset="-122"/>
                <a:cs typeface="Brygada 1918 Bold" pitchFamily="34" charset="-120"/>
              </a:rPr>
              <a:t>Oversimplification</a:t>
            </a:r>
            <a:endParaRPr lang="en-US" sz="2050" dirty="0"/>
          </a:p>
        </p:txBody>
      </p:sp>
      <p:sp>
        <p:nvSpPr>
          <p:cNvPr id="9" name="Text 6"/>
          <p:cNvSpPr/>
          <p:nvPr/>
        </p:nvSpPr>
        <p:spPr>
          <a:xfrm>
            <a:off x="6376392" y="3821549"/>
            <a:ext cx="7364016" cy="316349"/>
          </a:xfrm>
          <a:prstGeom prst="rect">
            <a:avLst/>
          </a:prstGeom>
          <a:noFill/>
          <a:ln/>
        </p:spPr>
        <p:txBody>
          <a:bodyPr wrap="none" lIns="0" tIns="0" rIns="0" bIns="0" rtlCol="0" anchor="t"/>
          <a:lstStyle/>
          <a:p>
            <a:pPr indent="0" marL="0">
              <a:lnSpc>
                <a:spcPts val="2450"/>
              </a:lnSpc>
              <a:buNone/>
            </a:pPr>
            <a:r>
              <a:rPr lang="en-US" sz="1550" dirty="0">
                <a:solidFill>
                  <a:srgbClr val="F4CAB8"/>
                </a:solidFill>
                <a:latin typeface="Montserrat Medium" pitchFamily="34" charset="0"/>
                <a:ea typeface="Montserrat Medium" pitchFamily="34" charset="-122"/>
                <a:cs typeface="Montserrat Medium" pitchFamily="34" charset="-120"/>
              </a:rPr>
              <a:t>Risk of oversimplifying complex human behaviors and interactions</a:t>
            </a:r>
            <a:endParaRPr lang="en-US" sz="1550" dirty="0"/>
          </a:p>
        </p:txBody>
      </p:sp>
      <p:sp>
        <p:nvSpPr>
          <p:cNvPr id="10" name="Shape 7"/>
          <p:cNvSpPr/>
          <p:nvPr/>
        </p:nvSpPr>
        <p:spPr>
          <a:xfrm>
            <a:off x="6178629" y="4533424"/>
            <a:ext cx="7759541" cy="1476375"/>
          </a:xfrm>
          <a:prstGeom prst="roundRect">
            <a:avLst>
              <a:gd name="adj" fmla="val 2010"/>
            </a:avLst>
          </a:prstGeom>
          <a:solidFill>
            <a:srgbClr val="4D1529"/>
          </a:solidFill>
          <a:ln/>
        </p:spPr>
      </p:sp>
      <p:sp>
        <p:nvSpPr>
          <p:cNvPr id="11" name="Text 8"/>
          <p:cNvSpPr/>
          <p:nvPr/>
        </p:nvSpPr>
        <p:spPr>
          <a:xfrm>
            <a:off x="6376392" y="4731187"/>
            <a:ext cx="3344347" cy="329565"/>
          </a:xfrm>
          <a:prstGeom prst="rect">
            <a:avLst/>
          </a:prstGeom>
          <a:noFill/>
          <a:ln/>
        </p:spPr>
        <p:txBody>
          <a:bodyPr wrap="none" lIns="0" tIns="0" rIns="0" bIns="0" rtlCol="0" anchor="t"/>
          <a:lstStyle/>
          <a:p>
            <a:pPr indent="0" marL="0">
              <a:lnSpc>
                <a:spcPts val="2550"/>
              </a:lnSpc>
              <a:buNone/>
            </a:pPr>
            <a:r>
              <a:rPr lang="en-US" sz="2050" b="1" dirty="0">
                <a:solidFill>
                  <a:srgbClr val="F4CAB8"/>
                </a:solidFill>
                <a:latin typeface="Brygada 1918 Bold" pitchFamily="34" charset="0"/>
                <a:ea typeface="Brygada 1918 Bold" pitchFamily="34" charset="-122"/>
                <a:cs typeface="Brygada 1918 Bold" pitchFamily="34" charset="-120"/>
              </a:rPr>
              <a:t>Limited Empirical Validity</a:t>
            </a:r>
            <a:endParaRPr lang="en-US" sz="2050" dirty="0"/>
          </a:p>
        </p:txBody>
      </p:sp>
      <p:sp>
        <p:nvSpPr>
          <p:cNvPr id="12" name="Text 9"/>
          <p:cNvSpPr/>
          <p:nvPr/>
        </p:nvSpPr>
        <p:spPr>
          <a:xfrm>
            <a:off x="6376392" y="5179338"/>
            <a:ext cx="7364016" cy="632698"/>
          </a:xfrm>
          <a:prstGeom prst="rect">
            <a:avLst/>
          </a:prstGeom>
          <a:noFill/>
          <a:ln/>
        </p:spPr>
        <p:txBody>
          <a:bodyPr wrap="square" lIns="0" tIns="0" rIns="0" bIns="0" rtlCol="0" anchor="t"/>
          <a:lstStyle/>
          <a:p>
            <a:pPr indent="0" marL="0">
              <a:lnSpc>
                <a:spcPts val="2450"/>
              </a:lnSpc>
              <a:buNone/>
            </a:pPr>
            <a:r>
              <a:rPr lang="en-US" sz="1550" dirty="0">
                <a:solidFill>
                  <a:srgbClr val="F4CAB8"/>
                </a:solidFill>
                <a:latin typeface="Montserrat Medium" pitchFamily="34" charset="0"/>
                <a:ea typeface="Montserrat Medium" pitchFamily="34" charset="-122"/>
                <a:cs typeface="Montserrat Medium" pitchFamily="34" charset="-120"/>
              </a:rPr>
              <a:t>Some models lack strong empirical support across diverse organizational contexts</a:t>
            </a:r>
            <a:endParaRPr lang="en-US" sz="1550" dirty="0"/>
          </a:p>
        </p:txBody>
      </p:sp>
      <p:sp>
        <p:nvSpPr>
          <p:cNvPr id="13" name="Shape 10"/>
          <p:cNvSpPr/>
          <p:nvPr/>
        </p:nvSpPr>
        <p:spPr>
          <a:xfrm>
            <a:off x="6178629" y="6207562"/>
            <a:ext cx="7759541" cy="1476375"/>
          </a:xfrm>
          <a:prstGeom prst="roundRect">
            <a:avLst>
              <a:gd name="adj" fmla="val 2010"/>
            </a:avLst>
          </a:prstGeom>
          <a:solidFill>
            <a:srgbClr val="4D1529"/>
          </a:solidFill>
          <a:ln/>
        </p:spPr>
      </p:sp>
      <p:sp>
        <p:nvSpPr>
          <p:cNvPr id="14" name="Text 11"/>
          <p:cNvSpPr/>
          <p:nvPr/>
        </p:nvSpPr>
        <p:spPr>
          <a:xfrm>
            <a:off x="6376392" y="6405324"/>
            <a:ext cx="2637234" cy="329565"/>
          </a:xfrm>
          <a:prstGeom prst="rect">
            <a:avLst/>
          </a:prstGeom>
          <a:noFill/>
          <a:ln/>
        </p:spPr>
        <p:txBody>
          <a:bodyPr wrap="none" lIns="0" tIns="0" rIns="0" bIns="0" rtlCol="0" anchor="t"/>
          <a:lstStyle/>
          <a:p>
            <a:pPr indent="0" marL="0">
              <a:lnSpc>
                <a:spcPts val="2550"/>
              </a:lnSpc>
              <a:buNone/>
            </a:pPr>
            <a:r>
              <a:rPr lang="en-US" sz="2050" b="1" dirty="0">
                <a:solidFill>
                  <a:srgbClr val="F4CAB8"/>
                </a:solidFill>
                <a:latin typeface="Brygada 1918 Bold" pitchFamily="34" charset="0"/>
                <a:ea typeface="Brygada 1918 Bold" pitchFamily="34" charset="-122"/>
                <a:cs typeface="Brygada 1918 Bold" pitchFamily="34" charset="-120"/>
              </a:rPr>
              <a:t>Time-Consuming</a:t>
            </a:r>
            <a:endParaRPr lang="en-US" sz="2050" dirty="0"/>
          </a:p>
        </p:txBody>
      </p:sp>
      <p:sp>
        <p:nvSpPr>
          <p:cNvPr id="15" name="Text 12"/>
          <p:cNvSpPr/>
          <p:nvPr/>
        </p:nvSpPr>
        <p:spPr>
          <a:xfrm>
            <a:off x="6376392" y="6853476"/>
            <a:ext cx="7364016" cy="632698"/>
          </a:xfrm>
          <a:prstGeom prst="rect">
            <a:avLst/>
          </a:prstGeom>
          <a:noFill/>
          <a:ln/>
        </p:spPr>
        <p:txBody>
          <a:bodyPr wrap="square" lIns="0" tIns="0" rIns="0" bIns="0" rtlCol="0" anchor="t"/>
          <a:lstStyle/>
          <a:p>
            <a:pPr indent="0" marL="0">
              <a:lnSpc>
                <a:spcPts val="2450"/>
              </a:lnSpc>
              <a:buNone/>
            </a:pPr>
            <a:r>
              <a:rPr lang="en-US" sz="1550" dirty="0">
                <a:solidFill>
                  <a:srgbClr val="F4CAB8"/>
                </a:solidFill>
                <a:latin typeface="Montserrat Medium" pitchFamily="34" charset="0"/>
                <a:ea typeface="Montserrat Medium" pitchFamily="34" charset="-122"/>
                <a:cs typeface="Montserrat Medium" pitchFamily="34" charset="-120"/>
              </a:rPr>
              <a:t>Certain behavioral tools and models can be time-consuming to implement</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1009" y="539353"/>
            <a:ext cx="7774781" cy="1303973"/>
          </a:xfrm>
          <a:prstGeom prst="rect">
            <a:avLst/>
          </a:prstGeom>
          <a:noFill/>
          <a:ln/>
        </p:spPr>
        <p:txBody>
          <a:bodyPr wrap="square" lIns="0" tIns="0" rIns="0" bIns="0" rtlCol="0" anchor="t"/>
          <a:lstStyle/>
          <a:p>
            <a:pPr indent="0" marL="0">
              <a:lnSpc>
                <a:spcPts val="5100"/>
              </a:lnSpc>
              <a:buNone/>
            </a:pPr>
            <a:r>
              <a:rPr lang="en-US" sz="4100" b="1" dirty="0">
                <a:solidFill>
                  <a:srgbClr val="FFB393"/>
                </a:solidFill>
                <a:latin typeface="Brygada 1918 Bold" pitchFamily="34" charset="0"/>
                <a:ea typeface="Brygada 1918 Bold" pitchFamily="34" charset="-122"/>
                <a:cs typeface="Brygada 1918 Bold" pitchFamily="34" charset="-120"/>
              </a:rPr>
              <a:t>Future Directions and Emerging Trends</a:t>
            </a:r>
            <a:endParaRPr lang="en-US" sz="4100" dirty="0"/>
          </a:p>
        </p:txBody>
      </p:sp>
      <p:pic>
        <p:nvPicPr>
          <p:cNvPr id="4" name="Image 1" descr="preencoded.png">    </p:cNvPr>
          <p:cNvPicPr>
            <a:picLocks noChangeAspect="1"/>
          </p:cNvPicPr>
          <p:nvPr/>
        </p:nvPicPr>
        <p:blipFill>
          <a:blip r:embed="rId2"/>
          <a:stretch>
            <a:fillRect/>
          </a:stretch>
        </p:blipFill>
        <p:spPr>
          <a:xfrm>
            <a:off x="6171009" y="2136696"/>
            <a:ext cx="977979" cy="1173599"/>
          </a:xfrm>
          <a:prstGeom prst="rect">
            <a:avLst/>
          </a:prstGeom>
        </p:spPr>
      </p:pic>
      <p:sp>
        <p:nvSpPr>
          <p:cNvPr id="5" name="Text 1"/>
          <p:cNvSpPr/>
          <p:nvPr/>
        </p:nvSpPr>
        <p:spPr>
          <a:xfrm>
            <a:off x="7442359" y="2332196"/>
            <a:ext cx="3208020" cy="325874"/>
          </a:xfrm>
          <a:prstGeom prst="rect">
            <a:avLst/>
          </a:prstGeom>
          <a:noFill/>
          <a:ln/>
        </p:spPr>
        <p:txBody>
          <a:bodyPr wrap="none" lIns="0" tIns="0" rIns="0" bIns="0" rtlCol="0" anchor="t"/>
          <a:lstStyle/>
          <a:p>
            <a:pPr algn="l" indent="0" marL="0">
              <a:lnSpc>
                <a:spcPts val="2550"/>
              </a:lnSpc>
              <a:buNone/>
            </a:pPr>
            <a:r>
              <a:rPr lang="en-US" sz="2050" b="1" dirty="0">
                <a:solidFill>
                  <a:srgbClr val="F4CAB8"/>
                </a:solidFill>
                <a:latin typeface="Brygada 1918 Bold" pitchFamily="34" charset="0"/>
                <a:ea typeface="Brygada 1918 Bold" pitchFamily="34" charset="-122"/>
                <a:cs typeface="Brygada 1918 Bold" pitchFamily="34" charset="-120"/>
              </a:rPr>
              <a:t>Neuroscience Integration</a:t>
            </a:r>
            <a:endParaRPr lang="en-US" sz="2050" dirty="0"/>
          </a:p>
        </p:txBody>
      </p:sp>
      <p:sp>
        <p:nvSpPr>
          <p:cNvPr id="6" name="Text 2"/>
          <p:cNvSpPr/>
          <p:nvPr/>
        </p:nvSpPr>
        <p:spPr>
          <a:xfrm>
            <a:off x="7442359" y="2775347"/>
            <a:ext cx="6503432" cy="312896"/>
          </a:xfrm>
          <a:prstGeom prst="rect">
            <a:avLst/>
          </a:prstGeom>
          <a:noFill/>
          <a:ln/>
        </p:spPr>
        <p:txBody>
          <a:bodyPr wrap="none" lIns="0" tIns="0" rIns="0" bIns="0" rtlCol="0" anchor="t"/>
          <a:lstStyle/>
          <a:p>
            <a:pPr algn="l" indent="0" marL="0">
              <a:lnSpc>
                <a:spcPts val="2450"/>
              </a:lnSpc>
              <a:buNone/>
            </a:pPr>
            <a:r>
              <a:rPr lang="en-US" sz="1500" dirty="0">
                <a:solidFill>
                  <a:srgbClr val="F4CAB8"/>
                </a:solidFill>
                <a:latin typeface="Montserrat Medium" pitchFamily="34" charset="0"/>
                <a:ea typeface="Montserrat Medium" pitchFamily="34" charset="-122"/>
                <a:cs typeface="Montserrat Medium" pitchFamily="34" charset="-120"/>
              </a:rPr>
              <a:t>Incorporating neuroscientific methods with behavioral theory</a:t>
            </a:r>
            <a:endParaRPr lang="en-US" sz="1500" dirty="0"/>
          </a:p>
        </p:txBody>
      </p:sp>
      <p:pic>
        <p:nvPicPr>
          <p:cNvPr id="7" name="Image 2" descr="preencoded.png">    </p:cNvPr>
          <p:cNvPicPr>
            <a:picLocks noChangeAspect="1"/>
          </p:cNvPicPr>
          <p:nvPr/>
        </p:nvPicPr>
        <p:blipFill>
          <a:blip r:embed="rId3"/>
          <a:stretch>
            <a:fillRect/>
          </a:stretch>
        </p:blipFill>
        <p:spPr>
          <a:xfrm>
            <a:off x="6171009" y="3310295"/>
            <a:ext cx="977979" cy="1459944"/>
          </a:xfrm>
          <a:prstGeom prst="rect">
            <a:avLst/>
          </a:prstGeom>
        </p:spPr>
      </p:pic>
      <p:sp>
        <p:nvSpPr>
          <p:cNvPr id="8" name="Text 3"/>
          <p:cNvSpPr/>
          <p:nvPr/>
        </p:nvSpPr>
        <p:spPr>
          <a:xfrm>
            <a:off x="7442359" y="3505795"/>
            <a:ext cx="2772608" cy="325874"/>
          </a:xfrm>
          <a:prstGeom prst="rect">
            <a:avLst/>
          </a:prstGeom>
          <a:noFill/>
          <a:ln/>
        </p:spPr>
        <p:txBody>
          <a:bodyPr wrap="none" lIns="0" tIns="0" rIns="0" bIns="0" rtlCol="0" anchor="t"/>
          <a:lstStyle/>
          <a:p>
            <a:pPr algn="l" indent="0" marL="0">
              <a:lnSpc>
                <a:spcPts val="2550"/>
              </a:lnSpc>
              <a:buNone/>
            </a:pPr>
            <a:r>
              <a:rPr lang="en-US" sz="2050" b="1" dirty="0">
                <a:solidFill>
                  <a:srgbClr val="F4CAB8"/>
                </a:solidFill>
                <a:latin typeface="Brygada 1918 Bold" pitchFamily="34" charset="0"/>
                <a:ea typeface="Brygada 1918 Bold" pitchFamily="34" charset="-122"/>
                <a:cs typeface="Brygada 1918 Bold" pitchFamily="34" charset="-120"/>
              </a:rPr>
              <a:t>Behavioral Economics</a:t>
            </a:r>
            <a:endParaRPr lang="en-US" sz="2050" dirty="0"/>
          </a:p>
        </p:txBody>
      </p:sp>
      <p:sp>
        <p:nvSpPr>
          <p:cNvPr id="9" name="Text 4"/>
          <p:cNvSpPr/>
          <p:nvPr/>
        </p:nvSpPr>
        <p:spPr>
          <a:xfrm>
            <a:off x="7442359" y="3948946"/>
            <a:ext cx="6503432" cy="625793"/>
          </a:xfrm>
          <a:prstGeom prst="rect">
            <a:avLst/>
          </a:prstGeom>
          <a:noFill/>
          <a:ln/>
        </p:spPr>
        <p:txBody>
          <a:bodyPr wrap="square" lIns="0" tIns="0" rIns="0" bIns="0" rtlCol="0" anchor="t"/>
          <a:lstStyle/>
          <a:p>
            <a:pPr algn="l" indent="0" marL="0">
              <a:lnSpc>
                <a:spcPts val="2450"/>
              </a:lnSpc>
              <a:buNone/>
            </a:pPr>
            <a:r>
              <a:rPr lang="en-US" sz="1500" dirty="0">
                <a:solidFill>
                  <a:srgbClr val="F4CAB8"/>
                </a:solidFill>
                <a:latin typeface="Montserrat Medium" pitchFamily="34" charset="0"/>
                <a:ea typeface="Montserrat Medium" pitchFamily="34" charset="-122"/>
                <a:cs typeface="Montserrat Medium" pitchFamily="34" charset="-120"/>
              </a:rPr>
              <a:t>Applying behavioral economics studies to organizational behavior</a:t>
            </a:r>
            <a:endParaRPr lang="en-US" sz="1500" dirty="0"/>
          </a:p>
        </p:txBody>
      </p:sp>
      <p:pic>
        <p:nvPicPr>
          <p:cNvPr id="10" name="Image 3" descr="preencoded.png">    </p:cNvPr>
          <p:cNvPicPr>
            <a:picLocks noChangeAspect="1"/>
          </p:cNvPicPr>
          <p:nvPr/>
        </p:nvPicPr>
        <p:blipFill>
          <a:blip r:embed="rId4"/>
          <a:stretch>
            <a:fillRect/>
          </a:stretch>
        </p:blipFill>
        <p:spPr>
          <a:xfrm>
            <a:off x="6171009" y="4770239"/>
            <a:ext cx="977979" cy="1459944"/>
          </a:xfrm>
          <a:prstGeom prst="rect">
            <a:avLst/>
          </a:prstGeom>
        </p:spPr>
      </p:pic>
      <p:sp>
        <p:nvSpPr>
          <p:cNvPr id="11" name="Text 5"/>
          <p:cNvSpPr/>
          <p:nvPr/>
        </p:nvSpPr>
        <p:spPr>
          <a:xfrm>
            <a:off x="7442359" y="4965740"/>
            <a:ext cx="3017163" cy="325874"/>
          </a:xfrm>
          <a:prstGeom prst="rect">
            <a:avLst/>
          </a:prstGeom>
          <a:noFill/>
          <a:ln/>
        </p:spPr>
        <p:txBody>
          <a:bodyPr wrap="none" lIns="0" tIns="0" rIns="0" bIns="0" rtlCol="0" anchor="t"/>
          <a:lstStyle/>
          <a:p>
            <a:pPr algn="l" indent="0" marL="0">
              <a:lnSpc>
                <a:spcPts val="2550"/>
              </a:lnSpc>
              <a:buNone/>
            </a:pPr>
            <a:r>
              <a:rPr lang="en-US" sz="2050" b="1" dirty="0">
                <a:solidFill>
                  <a:srgbClr val="F4CAB8"/>
                </a:solidFill>
                <a:latin typeface="Brygada 1918 Bold" pitchFamily="34" charset="0"/>
                <a:ea typeface="Brygada 1918 Bold" pitchFamily="34" charset="-122"/>
                <a:cs typeface="Brygada 1918 Bold" pitchFamily="34" charset="-120"/>
              </a:rPr>
              <a:t>Remote Work Dynamics</a:t>
            </a:r>
            <a:endParaRPr lang="en-US" sz="2050" dirty="0"/>
          </a:p>
        </p:txBody>
      </p:sp>
      <p:sp>
        <p:nvSpPr>
          <p:cNvPr id="12" name="Text 6"/>
          <p:cNvSpPr/>
          <p:nvPr/>
        </p:nvSpPr>
        <p:spPr>
          <a:xfrm>
            <a:off x="7442359" y="5408890"/>
            <a:ext cx="6503432" cy="625793"/>
          </a:xfrm>
          <a:prstGeom prst="rect">
            <a:avLst/>
          </a:prstGeom>
          <a:noFill/>
          <a:ln/>
        </p:spPr>
        <p:txBody>
          <a:bodyPr wrap="square" lIns="0" tIns="0" rIns="0" bIns="0" rtlCol="0" anchor="t"/>
          <a:lstStyle/>
          <a:p>
            <a:pPr algn="l" indent="0" marL="0">
              <a:lnSpc>
                <a:spcPts val="2450"/>
              </a:lnSpc>
              <a:buNone/>
            </a:pPr>
            <a:r>
              <a:rPr lang="en-US" sz="1500" dirty="0">
                <a:solidFill>
                  <a:srgbClr val="F4CAB8"/>
                </a:solidFill>
                <a:latin typeface="Montserrat Medium" pitchFamily="34" charset="0"/>
                <a:ea typeface="Montserrat Medium" pitchFamily="34" charset="-122"/>
                <a:cs typeface="Montserrat Medium" pitchFamily="34" charset="-120"/>
              </a:rPr>
              <a:t>Studying the impact of increased remote work on organizational behavior</a:t>
            </a:r>
            <a:endParaRPr lang="en-US" sz="1500" dirty="0"/>
          </a:p>
        </p:txBody>
      </p:sp>
      <p:pic>
        <p:nvPicPr>
          <p:cNvPr id="13" name="Image 4" descr="preencoded.png">    </p:cNvPr>
          <p:cNvPicPr>
            <a:picLocks noChangeAspect="1"/>
          </p:cNvPicPr>
          <p:nvPr/>
        </p:nvPicPr>
        <p:blipFill>
          <a:blip r:embed="rId5"/>
          <a:stretch>
            <a:fillRect/>
          </a:stretch>
        </p:blipFill>
        <p:spPr>
          <a:xfrm>
            <a:off x="6171009" y="6230183"/>
            <a:ext cx="977979" cy="1459944"/>
          </a:xfrm>
          <a:prstGeom prst="rect">
            <a:avLst/>
          </a:prstGeom>
        </p:spPr>
      </p:pic>
      <p:sp>
        <p:nvSpPr>
          <p:cNvPr id="14" name="Text 7"/>
          <p:cNvSpPr/>
          <p:nvPr/>
        </p:nvSpPr>
        <p:spPr>
          <a:xfrm>
            <a:off x="7442359" y="6425684"/>
            <a:ext cx="2607945" cy="325874"/>
          </a:xfrm>
          <a:prstGeom prst="rect">
            <a:avLst/>
          </a:prstGeom>
          <a:noFill/>
          <a:ln/>
        </p:spPr>
        <p:txBody>
          <a:bodyPr wrap="none" lIns="0" tIns="0" rIns="0" bIns="0" rtlCol="0" anchor="t"/>
          <a:lstStyle/>
          <a:p>
            <a:pPr algn="l" indent="0" marL="0">
              <a:lnSpc>
                <a:spcPts val="2550"/>
              </a:lnSpc>
              <a:buNone/>
            </a:pPr>
            <a:r>
              <a:rPr lang="en-US" sz="2050" b="1" dirty="0">
                <a:solidFill>
                  <a:srgbClr val="F4CAB8"/>
                </a:solidFill>
                <a:latin typeface="Brygada 1918 Bold" pitchFamily="34" charset="0"/>
                <a:ea typeface="Brygada 1918 Bold" pitchFamily="34" charset="-122"/>
                <a:cs typeface="Brygada 1918 Bold" pitchFamily="34" charset="-120"/>
              </a:rPr>
              <a:t>AI and Robotics</a:t>
            </a:r>
            <a:endParaRPr lang="en-US" sz="2050" dirty="0"/>
          </a:p>
        </p:txBody>
      </p:sp>
      <p:sp>
        <p:nvSpPr>
          <p:cNvPr id="15" name="Text 8"/>
          <p:cNvSpPr/>
          <p:nvPr/>
        </p:nvSpPr>
        <p:spPr>
          <a:xfrm>
            <a:off x="7442359" y="6868835"/>
            <a:ext cx="6503432" cy="625793"/>
          </a:xfrm>
          <a:prstGeom prst="rect">
            <a:avLst/>
          </a:prstGeom>
          <a:noFill/>
          <a:ln/>
        </p:spPr>
        <p:txBody>
          <a:bodyPr wrap="square" lIns="0" tIns="0" rIns="0" bIns="0" rtlCol="0" anchor="t"/>
          <a:lstStyle/>
          <a:p>
            <a:pPr algn="l" indent="0" marL="0">
              <a:lnSpc>
                <a:spcPts val="2450"/>
              </a:lnSpc>
              <a:buNone/>
            </a:pPr>
            <a:r>
              <a:rPr lang="en-US" sz="1500" dirty="0">
                <a:solidFill>
                  <a:srgbClr val="F4CAB8"/>
                </a:solidFill>
                <a:latin typeface="Montserrat Medium" pitchFamily="34" charset="0"/>
                <a:ea typeface="Montserrat Medium" pitchFamily="34" charset="-122"/>
                <a:cs typeface="Montserrat Medium" pitchFamily="34" charset="-120"/>
              </a:rPr>
              <a:t>Examining the influence of AI and robotics on workplace behaviors</a:t>
            </a:r>
            <a:endParaRPr lang="en-US" sz="15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49260" y="2081332"/>
            <a:ext cx="10101263"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Emerging Organizational Challenges</a:t>
            </a:r>
            <a:endParaRPr lang="en-US" sz="4450" dirty="0"/>
          </a:p>
        </p:txBody>
      </p:sp>
      <p:sp>
        <p:nvSpPr>
          <p:cNvPr id="3" name="Text 1"/>
          <p:cNvSpPr/>
          <p:nvPr/>
        </p:nvSpPr>
        <p:spPr>
          <a:xfrm>
            <a:off x="749260" y="3330059"/>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Gig Economy</a:t>
            </a:r>
            <a:endParaRPr lang="en-US" sz="2200" dirty="0"/>
          </a:p>
        </p:txBody>
      </p:sp>
      <p:sp>
        <p:nvSpPr>
          <p:cNvPr id="4" name="Text 2"/>
          <p:cNvSpPr/>
          <p:nvPr/>
        </p:nvSpPr>
        <p:spPr>
          <a:xfrm>
            <a:off x="749260" y="3900964"/>
            <a:ext cx="4028599" cy="2054543"/>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By 2027, it's predicted that the majority of U.S. citizens will have spent a portion of their life working in the gig economy, presenting new challenges for organizational behavior.</a:t>
            </a:r>
            <a:endParaRPr lang="en-US" sz="1650" dirty="0"/>
          </a:p>
        </p:txBody>
      </p:sp>
      <p:sp>
        <p:nvSpPr>
          <p:cNvPr id="5" name="Text 3"/>
          <p:cNvSpPr/>
          <p:nvPr/>
        </p:nvSpPr>
        <p:spPr>
          <a:xfrm>
            <a:off x="5307687" y="3330059"/>
            <a:ext cx="4023479"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Corporate Culture and Ethics</a:t>
            </a:r>
            <a:endParaRPr lang="en-US" sz="2200" dirty="0"/>
          </a:p>
        </p:txBody>
      </p:sp>
      <p:sp>
        <p:nvSpPr>
          <p:cNvPr id="6" name="Text 4"/>
          <p:cNvSpPr/>
          <p:nvPr/>
        </p:nvSpPr>
        <p:spPr>
          <a:xfrm>
            <a:off x="5307687" y="3900964"/>
            <a:ext cx="4028599" cy="1712119"/>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In the wake of corporate scandals, there's an increased focus on organizational culture and ethics, particularly in sectors like financial services.</a:t>
            </a:r>
            <a:endParaRPr lang="en-US" sz="1650" dirty="0"/>
          </a:p>
        </p:txBody>
      </p:sp>
      <p:sp>
        <p:nvSpPr>
          <p:cNvPr id="7" name="Text 5"/>
          <p:cNvSpPr/>
          <p:nvPr/>
        </p:nvSpPr>
        <p:spPr>
          <a:xfrm>
            <a:off x="9866114" y="3330059"/>
            <a:ext cx="3494127"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Mental Health Awareness</a:t>
            </a:r>
            <a:endParaRPr lang="en-US" sz="2200" dirty="0"/>
          </a:p>
        </p:txBody>
      </p:sp>
      <p:sp>
        <p:nvSpPr>
          <p:cNvPr id="8" name="Text 6"/>
          <p:cNvSpPr/>
          <p:nvPr/>
        </p:nvSpPr>
        <p:spPr>
          <a:xfrm>
            <a:off x="9866114" y="3900964"/>
            <a:ext cx="4028599" cy="1712119"/>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The rise in mental health awareness is impacting perceptions of individual capabilities and the need for organizations to manage employee wellness effectively.</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5660" y="1349454"/>
            <a:ext cx="5969913"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Key Research Themes</a:t>
            </a:r>
            <a:endParaRPr lang="en-US" sz="4450" dirty="0"/>
          </a:p>
        </p:txBody>
      </p:sp>
      <p:sp>
        <p:nvSpPr>
          <p:cNvPr id="4" name="Shape 1"/>
          <p:cNvSpPr/>
          <p:nvPr/>
        </p:nvSpPr>
        <p:spPr>
          <a:xfrm>
            <a:off x="6235660" y="2624971"/>
            <a:ext cx="481727" cy="481727"/>
          </a:xfrm>
          <a:prstGeom prst="roundRect">
            <a:avLst>
              <a:gd name="adj" fmla="val 6667"/>
            </a:avLst>
          </a:prstGeom>
          <a:solidFill>
            <a:srgbClr val="4D1529"/>
          </a:solidFill>
          <a:ln/>
        </p:spPr>
      </p:sp>
      <p:sp>
        <p:nvSpPr>
          <p:cNvPr id="5" name="Text 2"/>
          <p:cNvSpPr/>
          <p:nvPr/>
        </p:nvSpPr>
        <p:spPr>
          <a:xfrm>
            <a:off x="6305252" y="2651760"/>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1</a:t>
            </a:r>
            <a:endParaRPr lang="en-US" sz="2650" dirty="0"/>
          </a:p>
        </p:txBody>
      </p:sp>
      <p:sp>
        <p:nvSpPr>
          <p:cNvPr id="6" name="Text 3"/>
          <p:cNvSpPr/>
          <p:nvPr/>
        </p:nvSpPr>
        <p:spPr>
          <a:xfrm>
            <a:off x="6931462" y="2624971"/>
            <a:ext cx="3814048"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Motivation and Satisfaction</a:t>
            </a:r>
            <a:endParaRPr lang="en-US" sz="2200" dirty="0"/>
          </a:p>
        </p:txBody>
      </p:sp>
      <p:sp>
        <p:nvSpPr>
          <p:cNvPr id="7" name="Shape 4"/>
          <p:cNvSpPr/>
          <p:nvPr/>
        </p:nvSpPr>
        <p:spPr>
          <a:xfrm>
            <a:off x="6235660" y="3802499"/>
            <a:ext cx="481727" cy="481727"/>
          </a:xfrm>
          <a:prstGeom prst="roundRect">
            <a:avLst>
              <a:gd name="adj" fmla="val 6667"/>
            </a:avLst>
          </a:prstGeom>
          <a:solidFill>
            <a:srgbClr val="4D1529"/>
          </a:solidFill>
          <a:ln/>
        </p:spPr>
      </p:sp>
      <p:sp>
        <p:nvSpPr>
          <p:cNvPr id="8" name="Text 5"/>
          <p:cNvSpPr/>
          <p:nvPr/>
        </p:nvSpPr>
        <p:spPr>
          <a:xfrm>
            <a:off x="6305252" y="3829288"/>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2</a:t>
            </a:r>
            <a:endParaRPr lang="en-US" sz="2650" dirty="0"/>
          </a:p>
        </p:txBody>
      </p:sp>
      <p:sp>
        <p:nvSpPr>
          <p:cNvPr id="9" name="Text 6"/>
          <p:cNvSpPr/>
          <p:nvPr/>
        </p:nvSpPr>
        <p:spPr>
          <a:xfrm>
            <a:off x="6931462" y="3802499"/>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Group Dynamics</a:t>
            </a:r>
            <a:endParaRPr lang="en-US" sz="2200" dirty="0"/>
          </a:p>
        </p:txBody>
      </p:sp>
      <p:sp>
        <p:nvSpPr>
          <p:cNvPr id="10" name="Shape 7"/>
          <p:cNvSpPr/>
          <p:nvPr/>
        </p:nvSpPr>
        <p:spPr>
          <a:xfrm>
            <a:off x="6235660" y="4980027"/>
            <a:ext cx="481727" cy="481727"/>
          </a:xfrm>
          <a:prstGeom prst="roundRect">
            <a:avLst>
              <a:gd name="adj" fmla="val 6667"/>
            </a:avLst>
          </a:prstGeom>
          <a:solidFill>
            <a:srgbClr val="4D1529"/>
          </a:solidFill>
          <a:ln/>
        </p:spPr>
      </p:sp>
      <p:sp>
        <p:nvSpPr>
          <p:cNvPr id="11" name="Text 8"/>
          <p:cNvSpPr/>
          <p:nvPr/>
        </p:nvSpPr>
        <p:spPr>
          <a:xfrm>
            <a:off x="6305252" y="5006816"/>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3</a:t>
            </a:r>
            <a:endParaRPr lang="en-US" sz="2650" dirty="0"/>
          </a:p>
        </p:txBody>
      </p:sp>
      <p:sp>
        <p:nvSpPr>
          <p:cNvPr id="12" name="Text 9"/>
          <p:cNvSpPr/>
          <p:nvPr/>
        </p:nvSpPr>
        <p:spPr>
          <a:xfrm>
            <a:off x="6931462" y="4980027"/>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Leadership</a:t>
            </a:r>
            <a:endParaRPr lang="en-US" sz="2200" dirty="0"/>
          </a:p>
        </p:txBody>
      </p:sp>
      <p:sp>
        <p:nvSpPr>
          <p:cNvPr id="13" name="Shape 10"/>
          <p:cNvSpPr/>
          <p:nvPr/>
        </p:nvSpPr>
        <p:spPr>
          <a:xfrm>
            <a:off x="6235660" y="6157555"/>
            <a:ext cx="481727" cy="481727"/>
          </a:xfrm>
          <a:prstGeom prst="roundRect">
            <a:avLst>
              <a:gd name="adj" fmla="val 6667"/>
            </a:avLst>
          </a:prstGeom>
          <a:solidFill>
            <a:srgbClr val="4D1529"/>
          </a:solidFill>
          <a:ln/>
        </p:spPr>
      </p:sp>
      <p:sp>
        <p:nvSpPr>
          <p:cNvPr id="14" name="Text 11"/>
          <p:cNvSpPr/>
          <p:nvPr/>
        </p:nvSpPr>
        <p:spPr>
          <a:xfrm>
            <a:off x="6305252" y="6184344"/>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4</a:t>
            </a:r>
            <a:endParaRPr lang="en-US" sz="2650" dirty="0"/>
          </a:p>
        </p:txBody>
      </p:sp>
      <p:sp>
        <p:nvSpPr>
          <p:cNvPr id="15" name="Text 12"/>
          <p:cNvSpPr/>
          <p:nvPr/>
        </p:nvSpPr>
        <p:spPr>
          <a:xfrm>
            <a:off x="6931462" y="6157555"/>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Decision Making</a:t>
            </a:r>
            <a:endParaRPr lang="en-US" sz="2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38175" y="693182"/>
            <a:ext cx="7867650" cy="1215628"/>
          </a:xfrm>
          <a:prstGeom prst="rect">
            <a:avLst/>
          </a:prstGeom>
          <a:noFill/>
          <a:ln/>
        </p:spPr>
        <p:txBody>
          <a:bodyPr wrap="square" lIns="0" tIns="0" rIns="0" bIns="0" rtlCol="0" anchor="t"/>
          <a:lstStyle/>
          <a:p>
            <a:pPr indent="0" marL="0">
              <a:lnSpc>
                <a:spcPts val="4750"/>
              </a:lnSpc>
              <a:buNone/>
            </a:pPr>
            <a:r>
              <a:rPr lang="en-US" sz="3800" b="1" dirty="0">
                <a:solidFill>
                  <a:srgbClr val="FFB393"/>
                </a:solidFill>
                <a:latin typeface="Brygada 1918 Bold" pitchFamily="34" charset="0"/>
                <a:ea typeface="Brygada 1918 Bold" pitchFamily="34" charset="-122"/>
                <a:cs typeface="Brygada 1918 Bold" pitchFamily="34" charset="-120"/>
              </a:rPr>
              <a:t>Conclusion: The Future of Behavioral Theory</a:t>
            </a:r>
            <a:endParaRPr lang="en-US" sz="3800" dirty="0"/>
          </a:p>
        </p:txBody>
      </p:sp>
      <p:sp>
        <p:nvSpPr>
          <p:cNvPr id="4" name="Shape 1"/>
          <p:cNvSpPr/>
          <p:nvPr/>
        </p:nvSpPr>
        <p:spPr>
          <a:xfrm>
            <a:off x="638175" y="2387322"/>
            <a:ext cx="410170" cy="410170"/>
          </a:xfrm>
          <a:prstGeom prst="roundRect">
            <a:avLst>
              <a:gd name="adj" fmla="val 6669"/>
            </a:avLst>
          </a:prstGeom>
          <a:solidFill>
            <a:srgbClr val="4D1529"/>
          </a:solidFill>
          <a:ln/>
        </p:spPr>
      </p:sp>
      <p:sp>
        <p:nvSpPr>
          <p:cNvPr id="5" name="Text 2"/>
          <p:cNvSpPr/>
          <p:nvPr/>
        </p:nvSpPr>
        <p:spPr>
          <a:xfrm>
            <a:off x="697349" y="2410004"/>
            <a:ext cx="291703" cy="364688"/>
          </a:xfrm>
          <a:prstGeom prst="rect">
            <a:avLst/>
          </a:prstGeom>
          <a:noFill/>
          <a:ln/>
        </p:spPr>
        <p:txBody>
          <a:bodyPr wrap="none" lIns="0" tIns="0" rIns="0" bIns="0" rtlCol="0" anchor="t"/>
          <a:lstStyle/>
          <a:p>
            <a:pPr algn="ctr" indent="0" marL="0">
              <a:lnSpc>
                <a:spcPts val="2250"/>
              </a:lnSpc>
              <a:buNone/>
            </a:pPr>
            <a:r>
              <a:rPr lang="en-US" sz="2250" b="1" dirty="0">
                <a:solidFill>
                  <a:srgbClr val="F4CAB8"/>
                </a:solidFill>
                <a:latin typeface="Brygada 1918 Bold" pitchFamily="34" charset="0"/>
                <a:ea typeface="Brygada 1918 Bold" pitchFamily="34" charset="-122"/>
                <a:cs typeface="Brygada 1918 Bold" pitchFamily="34" charset="-120"/>
              </a:rPr>
              <a:t>1</a:t>
            </a:r>
            <a:endParaRPr lang="en-US" sz="2250" dirty="0"/>
          </a:p>
        </p:txBody>
      </p:sp>
      <p:sp>
        <p:nvSpPr>
          <p:cNvPr id="6" name="Text 3"/>
          <p:cNvSpPr/>
          <p:nvPr/>
        </p:nvSpPr>
        <p:spPr>
          <a:xfrm>
            <a:off x="1230630" y="2387322"/>
            <a:ext cx="2476738" cy="303848"/>
          </a:xfrm>
          <a:prstGeom prst="rect">
            <a:avLst/>
          </a:prstGeom>
          <a:noFill/>
          <a:ln/>
        </p:spPr>
        <p:txBody>
          <a:bodyPr wrap="none" lIns="0" tIns="0" rIns="0" bIns="0" rtlCol="0" anchor="t"/>
          <a:lstStyle/>
          <a:p>
            <a:pPr indent="0" marL="0">
              <a:lnSpc>
                <a:spcPts val="2350"/>
              </a:lnSpc>
              <a:buNone/>
            </a:pPr>
            <a:r>
              <a:rPr lang="en-US" sz="1900" b="1" dirty="0">
                <a:solidFill>
                  <a:srgbClr val="F4CAB8"/>
                </a:solidFill>
                <a:latin typeface="Brygada 1918 Bold" pitchFamily="34" charset="0"/>
                <a:ea typeface="Brygada 1918 Bold" pitchFamily="34" charset="-122"/>
                <a:cs typeface="Brygada 1918 Bold" pitchFamily="34" charset="-120"/>
              </a:rPr>
              <a:t>Continued Relevance</a:t>
            </a:r>
            <a:endParaRPr lang="en-US" sz="1900" dirty="0"/>
          </a:p>
        </p:txBody>
      </p:sp>
      <p:sp>
        <p:nvSpPr>
          <p:cNvPr id="7" name="Text 4"/>
          <p:cNvSpPr/>
          <p:nvPr/>
        </p:nvSpPr>
        <p:spPr>
          <a:xfrm>
            <a:off x="1230630" y="2800469"/>
            <a:ext cx="7275195" cy="583644"/>
          </a:xfrm>
          <a:prstGeom prst="rect">
            <a:avLst/>
          </a:prstGeom>
          <a:noFill/>
          <a:ln/>
        </p:spPr>
        <p:txBody>
          <a:bodyPr wrap="square" lIns="0" tIns="0" rIns="0" bIns="0" rtlCol="0" anchor="t"/>
          <a:lstStyle/>
          <a:p>
            <a:pPr indent="0" marL="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Behavioral theory continues to play a crucial role in shaping organizational practices and understanding workplace dynamics.</a:t>
            </a:r>
            <a:endParaRPr lang="en-US" sz="1400" dirty="0"/>
          </a:p>
        </p:txBody>
      </p:sp>
      <p:sp>
        <p:nvSpPr>
          <p:cNvPr id="8" name="Shape 5"/>
          <p:cNvSpPr/>
          <p:nvPr/>
        </p:nvSpPr>
        <p:spPr>
          <a:xfrm>
            <a:off x="638175" y="3771424"/>
            <a:ext cx="410170" cy="410170"/>
          </a:xfrm>
          <a:prstGeom prst="roundRect">
            <a:avLst>
              <a:gd name="adj" fmla="val 6669"/>
            </a:avLst>
          </a:prstGeom>
          <a:solidFill>
            <a:srgbClr val="4D1529"/>
          </a:solidFill>
          <a:ln/>
        </p:spPr>
      </p:sp>
      <p:sp>
        <p:nvSpPr>
          <p:cNvPr id="9" name="Text 6"/>
          <p:cNvSpPr/>
          <p:nvPr/>
        </p:nvSpPr>
        <p:spPr>
          <a:xfrm>
            <a:off x="697349" y="3794105"/>
            <a:ext cx="291703" cy="364688"/>
          </a:xfrm>
          <a:prstGeom prst="rect">
            <a:avLst/>
          </a:prstGeom>
          <a:noFill/>
          <a:ln/>
        </p:spPr>
        <p:txBody>
          <a:bodyPr wrap="none" lIns="0" tIns="0" rIns="0" bIns="0" rtlCol="0" anchor="t"/>
          <a:lstStyle/>
          <a:p>
            <a:pPr algn="ctr" indent="0" marL="0">
              <a:lnSpc>
                <a:spcPts val="2250"/>
              </a:lnSpc>
              <a:buNone/>
            </a:pPr>
            <a:r>
              <a:rPr lang="en-US" sz="2250" b="1" dirty="0">
                <a:solidFill>
                  <a:srgbClr val="F4CAB8"/>
                </a:solidFill>
                <a:latin typeface="Brygada 1918 Bold" pitchFamily="34" charset="0"/>
                <a:ea typeface="Brygada 1918 Bold" pitchFamily="34" charset="-122"/>
                <a:cs typeface="Brygada 1918 Bold" pitchFamily="34" charset="-120"/>
              </a:rPr>
              <a:t>2</a:t>
            </a:r>
            <a:endParaRPr lang="en-US" sz="2250" dirty="0"/>
          </a:p>
        </p:txBody>
      </p:sp>
      <p:sp>
        <p:nvSpPr>
          <p:cNvPr id="10" name="Text 7"/>
          <p:cNvSpPr/>
          <p:nvPr/>
        </p:nvSpPr>
        <p:spPr>
          <a:xfrm>
            <a:off x="1230630" y="3771424"/>
            <a:ext cx="3246596" cy="303848"/>
          </a:xfrm>
          <a:prstGeom prst="rect">
            <a:avLst/>
          </a:prstGeom>
          <a:noFill/>
          <a:ln/>
        </p:spPr>
        <p:txBody>
          <a:bodyPr wrap="none" lIns="0" tIns="0" rIns="0" bIns="0" rtlCol="0" anchor="t"/>
          <a:lstStyle/>
          <a:p>
            <a:pPr indent="0" marL="0">
              <a:lnSpc>
                <a:spcPts val="2350"/>
              </a:lnSpc>
              <a:buNone/>
            </a:pPr>
            <a:r>
              <a:rPr lang="en-US" sz="1900" b="1" dirty="0">
                <a:solidFill>
                  <a:srgbClr val="F4CAB8"/>
                </a:solidFill>
                <a:latin typeface="Brygada 1918 Bold" pitchFamily="34" charset="0"/>
                <a:ea typeface="Brygada 1918 Bold" pitchFamily="34" charset="-122"/>
                <a:cs typeface="Brygada 1918 Bold" pitchFamily="34" charset="-120"/>
              </a:rPr>
              <a:t>Adaptation to New Realities</a:t>
            </a:r>
            <a:endParaRPr lang="en-US" sz="1900" dirty="0"/>
          </a:p>
        </p:txBody>
      </p:sp>
      <p:sp>
        <p:nvSpPr>
          <p:cNvPr id="11" name="Text 8"/>
          <p:cNvSpPr/>
          <p:nvPr/>
        </p:nvSpPr>
        <p:spPr>
          <a:xfrm>
            <a:off x="1230630" y="4184571"/>
            <a:ext cx="7275195" cy="583644"/>
          </a:xfrm>
          <a:prstGeom prst="rect">
            <a:avLst/>
          </a:prstGeom>
          <a:noFill/>
          <a:ln/>
        </p:spPr>
        <p:txBody>
          <a:bodyPr wrap="square" lIns="0" tIns="0" rIns="0" bIns="0" rtlCol="0" anchor="t"/>
          <a:lstStyle/>
          <a:p>
            <a:pPr indent="0" marL="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As work environments evolve, behavioral theory must adapt to address new challenges and opportunities in organizational behavior.</a:t>
            </a:r>
            <a:endParaRPr lang="en-US" sz="1400" dirty="0"/>
          </a:p>
        </p:txBody>
      </p:sp>
      <p:sp>
        <p:nvSpPr>
          <p:cNvPr id="12" name="Shape 9"/>
          <p:cNvSpPr/>
          <p:nvPr/>
        </p:nvSpPr>
        <p:spPr>
          <a:xfrm>
            <a:off x="638175" y="5155525"/>
            <a:ext cx="410170" cy="410170"/>
          </a:xfrm>
          <a:prstGeom prst="roundRect">
            <a:avLst>
              <a:gd name="adj" fmla="val 6669"/>
            </a:avLst>
          </a:prstGeom>
          <a:solidFill>
            <a:srgbClr val="4D1529"/>
          </a:solidFill>
          <a:ln/>
        </p:spPr>
      </p:sp>
      <p:sp>
        <p:nvSpPr>
          <p:cNvPr id="13" name="Text 10"/>
          <p:cNvSpPr/>
          <p:nvPr/>
        </p:nvSpPr>
        <p:spPr>
          <a:xfrm>
            <a:off x="697349" y="5178207"/>
            <a:ext cx="291703" cy="364688"/>
          </a:xfrm>
          <a:prstGeom prst="rect">
            <a:avLst/>
          </a:prstGeom>
          <a:noFill/>
          <a:ln/>
        </p:spPr>
        <p:txBody>
          <a:bodyPr wrap="none" lIns="0" tIns="0" rIns="0" bIns="0" rtlCol="0" anchor="t"/>
          <a:lstStyle/>
          <a:p>
            <a:pPr algn="ctr" indent="0" marL="0">
              <a:lnSpc>
                <a:spcPts val="2250"/>
              </a:lnSpc>
              <a:buNone/>
            </a:pPr>
            <a:r>
              <a:rPr lang="en-US" sz="2250" b="1" dirty="0">
                <a:solidFill>
                  <a:srgbClr val="F4CAB8"/>
                </a:solidFill>
                <a:latin typeface="Brygada 1918 Bold" pitchFamily="34" charset="0"/>
                <a:ea typeface="Brygada 1918 Bold" pitchFamily="34" charset="-122"/>
                <a:cs typeface="Brygada 1918 Bold" pitchFamily="34" charset="-120"/>
              </a:rPr>
              <a:t>3</a:t>
            </a:r>
            <a:endParaRPr lang="en-US" sz="2250" dirty="0"/>
          </a:p>
        </p:txBody>
      </p:sp>
      <p:sp>
        <p:nvSpPr>
          <p:cNvPr id="14" name="Text 11"/>
          <p:cNvSpPr/>
          <p:nvPr/>
        </p:nvSpPr>
        <p:spPr>
          <a:xfrm>
            <a:off x="1230630" y="5155525"/>
            <a:ext cx="3204805" cy="303848"/>
          </a:xfrm>
          <a:prstGeom prst="rect">
            <a:avLst/>
          </a:prstGeom>
          <a:noFill/>
          <a:ln/>
        </p:spPr>
        <p:txBody>
          <a:bodyPr wrap="none" lIns="0" tIns="0" rIns="0" bIns="0" rtlCol="0" anchor="t"/>
          <a:lstStyle/>
          <a:p>
            <a:pPr indent="0" marL="0">
              <a:lnSpc>
                <a:spcPts val="2350"/>
              </a:lnSpc>
              <a:buNone/>
            </a:pPr>
            <a:r>
              <a:rPr lang="en-US" sz="1900" b="1" dirty="0">
                <a:solidFill>
                  <a:srgbClr val="F4CAB8"/>
                </a:solidFill>
                <a:latin typeface="Brygada 1918 Bold" pitchFamily="34" charset="0"/>
                <a:ea typeface="Brygada 1918 Bold" pitchFamily="34" charset="-122"/>
                <a:cs typeface="Brygada 1918 Bold" pitchFamily="34" charset="-120"/>
              </a:rPr>
              <a:t>Interdisciplinary Approach</a:t>
            </a:r>
            <a:endParaRPr lang="en-US" sz="1900" dirty="0"/>
          </a:p>
        </p:txBody>
      </p:sp>
      <p:sp>
        <p:nvSpPr>
          <p:cNvPr id="15" name="Text 12"/>
          <p:cNvSpPr/>
          <p:nvPr/>
        </p:nvSpPr>
        <p:spPr>
          <a:xfrm>
            <a:off x="1230630" y="5568672"/>
            <a:ext cx="7275195" cy="583644"/>
          </a:xfrm>
          <a:prstGeom prst="rect">
            <a:avLst/>
          </a:prstGeom>
          <a:noFill/>
          <a:ln/>
        </p:spPr>
        <p:txBody>
          <a:bodyPr wrap="square" lIns="0" tIns="0" rIns="0" bIns="0" rtlCol="0" anchor="t"/>
          <a:lstStyle/>
          <a:p>
            <a:pPr indent="0" marL="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The future of behavioral theory lies in its ability to integrate insights from various fields, including neuroscience, economics, and technology studies.</a:t>
            </a:r>
            <a:endParaRPr lang="en-US" sz="1400" dirty="0"/>
          </a:p>
        </p:txBody>
      </p:sp>
      <p:sp>
        <p:nvSpPr>
          <p:cNvPr id="16" name="Shape 13"/>
          <p:cNvSpPr/>
          <p:nvPr/>
        </p:nvSpPr>
        <p:spPr>
          <a:xfrm>
            <a:off x="638175" y="6539627"/>
            <a:ext cx="410170" cy="410170"/>
          </a:xfrm>
          <a:prstGeom prst="roundRect">
            <a:avLst>
              <a:gd name="adj" fmla="val 6669"/>
            </a:avLst>
          </a:prstGeom>
          <a:solidFill>
            <a:srgbClr val="4D1529"/>
          </a:solidFill>
          <a:ln/>
        </p:spPr>
      </p:sp>
      <p:sp>
        <p:nvSpPr>
          <p:cNvPr id="17" name="Text 14"/>
          <p:cNvSpPr/>
          <p:nvPr/>
        </p:nvSpPr>
        <p:spPr>
          <a:xfrm>
            <a:off x="697349" y="6562308"/>
            <a:ext cx="291703" cy="364688"/>
          </a:xfrm>
          <a:prstGeom prst="rect">
            <a:avLst/>
          </a:prstGeom>
          <a:noFill/>
          <a:ln/>
        </p:spPr>
        <p:txBody>
          <a:bodyPr wrap="none" lIns="0" tIns="0" rIns="0" bIns="0" rtlCol="0" anchor="t"/>
          <a:lstStyle/>
          <a:p>
            <a:pPr algn="ctr" indent="0" marL="0">
              <a:lnSpc>
                <a:spcPts val="2250"/>
              </a:lnSpc>
              <a:buNone/>
            </a:pPr>
            <a:r>
              <a:rPr lang="en-US" sz="2250" b="1" dirty="0">
                <a:solidFill>
                  <a:srgbClr val="F4CAB8"/>
                </a:solidFill>
                <a:latin typeface="Brygada 1918 Bold" pitchFamily="34" charset="0"/>
                <a:ea typeface="Brygada 1918 Bold" pitchFamily="34" charset="-122"/>
                <a:cs typeface="Brygada 1918 Bold" pitchFamily="34" charset="-120"/>
              </a:rPr>
              <a:t>4</a:t>
            </a:r>
            <a:endParaRPr lang="en-US" sz="2250" dirty="0"/>
          </a:p>
        </p:txBody>
      </p:sp>
      <p:sp>
        <p:nvSpPr>
          <p:cNvPr id="18" name="Text 15"/>
          <p:cNvSpPr/>
          <p:nvPr/>
        </p:nvSpPr>
        <p:spPr>
          <a:xfrm>
            <a:off x="1230630" y="6539627"/>
            <a:ext cx="2431256" cy="303848"/>
          </a:xfrm>
          <a:prstGeom prst="rect">
            <a:avLst/>
          </a:prstGeom>
          <a:noFill/>
          <a:ln/>
        </p:spPr>
        <p:txBody>
          <a:bodyPr wrap="none" lIns="0" tIns="0" rIns="0" bIns="0" rtlCol="0" anchor="t"/>
          <a:lstStyle/>
          <a:p>
            <a:pPr indent="0" marL="0">
              <a:lnSpc>
                <a:spcPts val="2350"/>
              </a:lnSpc>
              <a:buNone/>
            </a:pPr>
            <a:r>
              <a:rPr lang="en-US" sz="1900" b="1" dirty="0">
                <a:solidFill>
                  <a:srgbClr val="F4CAB8"/>
                </a:solidFill>
                <a:latin typeface="Brygada 1918 Bold" pitchFamily="34" charset="0"/>
                <a:ea typeface="Brygada 1918 Bold" pitchFamily="34" charset="-122"/>
                <a:cs typeface="Brygada 1918 Bold" pitchFamily="34" charset="-120"/>
              </a:rPr>
              <a:t>Focus on Wellbeing</a:t>
            </a:r>
            <a:endParaRPr lang="en-US" sz="1900" dirty="0"/>
          </a:p>
        </p:txBody>
      </p:sp>
      <p:sp>
        <p:nvSpPr>
          <p:cNvPr id="19" name="Text 16"/>
          <p:cNvSpPr/>
          <p:nvPr/>
        </p:nvSpPr>
        <p:spPr>
          <a:xfrm>
            <a:off x="1230630" y="6952774"/>
            <a:ext cx="7275195" cy="583644"/>
          </a:xfrm>
          <a:prstGeom prst="rect">
            <a:avLst/>
          </a:prstGeom>
          <a:noFill/>
          <a:ln/>
        </p:spPr>
        <p:txBody>
          <a:bodyPr wrap="square" lIns="0" tIns="0" rIns="0" bIns="0" rtlCol="0" anchor="t"/>
          <a:lstStyle/>
          <a:p>
            <a:pPr indent="0" marL="0">
              <a:lnSpc>
                <a:spcPts val="2250"/>
              </a:lnSpc>
              <a:buNone/>
            </a:pPr>
            <a:r>
              <a:rPr lang="en-US" sz="1400" dirty="0">
                <a:solidFill>
                  <a:srgbClr val="F4CAB8"/>
                </a:solidFill>
                <a:latin typeface="Montserrat Medium" pitchFamily="34" charset="0"/>
                <a:ea typeface="Montserrat Medium" pitchFamily="34" charset="-122"/>
                <a:cs typeface="Montserrat Medium" pitchFamily="34" charset="-120"/>
              </a:rPr>
              <a:t>Increasing emphasis on employee wellbeing and positive organizational cultures will shape the direction of behavioral theory research and application.</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49260" y="2423755"/>
            <a:ext cx="9277588"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Foundations of Behavioral Theory</a:t>
            </a:r>
            <a:endParaRPr lang="en-US" sz="4450" dirty="0"/>
          </a:p>
        </p:txBody>
      </p:sp>
      <p:sp>
        <p:nvSpPr>
          <p:cNvPr id="3" name="Text 1"/>
          <p:cNvSpPr/>
          <p:nvPr/>
        </p:nvSpPr>
        <p:spPr>
          <a:xfrm>
            <a:off x="749260" y="3672483"/>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Psychology</a:t>
            </a:r>
            <a:endParaRPr lang="en-US" sz="2200" dirty="0"/>
          </a:p>
        </p:txBody>
      </p:sp>
      <p:sp>
        <p:nvSpPr>
          <p:cNvPr id="4" name="Text 2"/>
          <p:cNvSpPr/>
          <p:nvPr/>
        </p:nvSpPr>
        <p:spPr>
          <a:xfrm>
            <a:off x="749260" y="4243388"/>
            <a:ext cx="6304836" cy="1369695"/>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Behavioral Theory stems from the larger field of psychology, which is primarily concerned with understanding how and why human beings behave as they do from several different viewpoints.</a:t>
            </a:r>
            <a:endParaRPr lang="en-US" sz="1650" dirty="0"/>
          </a:p>
        </p:txBody>
      </p:sp>
      <p:sp>
        <p:nvSpPr>
          <p:cNvPr id="5" name="Text 3"/>
          <p:cNvSpPr/>
          <p:nvPr/>
        </p:nvSpPr>
        <p:spPr>
          <a:xfrm>
            <a:off x="7583924" y="3672483"/>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FB393"/>
                </a:solidFill>
                <a:latin typeface="Brygada 1918 Bold" pitchFamily="34" charset="0"/>
                <a:ea typeface="Brygada 1918 Bold" pitchFamily="34" charset="-122"/>
                <a:cs typeface="Brygada 1918 Bold" pitchFamily="34" charset="-120"/>
              </a:rPr>
              <a:t>Sociology</a:t>
            </a:r>
            <a:endParaRPr lang="en-US" sz="2200" dirty="0"/>
          </a:p>
        </p:txBody>
      </p:sp>
      <p:sp>
        <p:nvSpPr>
          <p:cNvPr id="6" name="Text 4"/>
          <p:cNvSpPr/>
          <p:nvPr/>
        </p:nvSpPr>
        <p:spPr>
          <a:xfrm>
            <a:off x="7583924" y="4243388"/>
            <a:ext cx="6304836" cy="1369695"/>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It also builds upon sociological principles, utilizing the axiom that human behavior is inherently or naturally social to analyze the complexities associated with group interaction and social relationships.</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49260" y="1850112"/>
            <a:ext cx="8441412"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Organizational Behavior Focus</a:t>
            </a:r>
            <a:endParaRPr lang="en-US" sz="4450" dirty="0"/>
          </a:p>
        </p:txBody>
      </p:sp>
      <p:pic>
        <p:nvPicPr>
          <p:cNvPr id="3" name="Image 0" descr="preencoded.png">    </p:cNvPr>
          <p:cNvPicPr>
            <a:picLocks noChangeAspect="1"/>
          </p:cNvPicPr>
          <p:nvPr/>
        </p:nvPicPr>
        <p:blipFill>
          <a:blip r:embed="rId1"/>
          <a:stretch>
            <a:fillRect/>
          </a:stretch>
        </p:blipFill>
        <p:spPr>
          <a:xfrm>
            <a:off x="2948821" y="2991803"/>
            <a:ext cx="2166699" cy="784979"/>
          </a:xfrm>
          <a:prstGeom prst="rect">
            <a:avLst/>
          </a:prstGeom>
        </p:spPr>
      </p:pic>
      <p:sp>
        <p:nvSpPr>
          <p:cNvPr id="4" name="Text 1"/>
          <p:cNvSpPr/>
          <p:nvPr/>
        </p:nvSpPr>
        <p:spPr>
          <a:xfrm>
            <a:off x="3881557" y="3281720"/>
            <a:ext cx="300990" cy="376238"/>
          </a:xfrm>
          <a:prstGeom prst="rect">
            <a:avLst/>
          </a:prstGeom>
          <a:noFill/>
          <a:ln/>
        </p:spPr>
        <p:txBody>
          <a:bodyPr wrap="none" lIns="0" tIns="0" rIns="0" bIns="0" rtlCol="0" anchor="t"/>
          <a:lstStyle/>
          <a:p>
            <a:pPr algn="ctr" indent="0" marL="0">
              <a:lnSpc>
                <a:spcPts val="3750"/>
              </a:lnSpc>
              <a:buNone/>
            </a:pPr>
            <a:r>
              <a:rPr lang="en-US" sz="2350" b="1" dirty="0">
                <a:solidFill>
                  <a:srgbClr val="F4CAB8"/>
                </a:solidFill>
                <a:latin typeface="Brygada 1918 Bold" pitchFamily="34" charset="0"/>
                <a:ea typeface="Brygada 1918 Bold" pitchFamily="34" charset="-122"/>
                <a:cs typeface="Brygada 1918 Bold" pitchFamily="34" charset="-120"/>
              </a:rPr>
              <a:t>1</a:t>
            </a:r>
            <a:endParaRPr lang="en-US" sz="2350" dirty="0"/>
          </a:p>
        </p:txBody>
      </p:sp>
      <p:sp>
        <p:nvSpPr>
          <p:cNvPr id="5" name="Text 2"/>
          <p:cNvSpPr/>
          <p:nvPr/>
        </p:nvSpPr>
        <p:spPr>
          <a:xfrm>
            <a:off x="5329595" y="3205877"/>
            <a:ext cx="1492329"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Workplace</a:t>
            </a:r>
            <a:endParaRPr lang="en-US" sz="2200" dirty="0"/>
          </a:p>
        </p:txBody>
      </p:sp>
      <p:sp>
        <p:nvSpPr>
          <p:cNvPr id="6" name="Shape 3"/>
          <p:cNvSpPr/>
          <p:nvPr/>
        </p:nvSpPr>
        <p:spPr>
          <a:xfrm>
            <a:off x="5168979" y="3788212"/>
            <a:ext cx="8658701" cy="15240"/>
          </a:xfrm>
          <a:prstGeom prst="roundRect">
            <a:avLst>
              <a:gd name="adj" fmla="val 210732"/>
            </a:avLst>
          </a:prstGeom>
          <a:solidFill>
            <a:srgbClr val="662E42"/>
          </a:solidFill>
          <a:ln/>
        </p:spPr>
      </p:sp>
      <p:pic>
        <p:nvPicPr>
          <p:cNvPr id="7" name="Image 1" descr="preencoded.png">    </p:cNvPr>
          <p:cNvPicPr>
            <a:picLocks noChangeAspect="1"/>
          </p:cNvPicPr>
          <p:nvPr/>
        </p:nvPicPr>
        <p:blipFill>
          <a:blip r:embed="rId2"/>
          <a:stretch>
            <a:fillRect/>
          </a:stretch>
        </p:blipFill>
        <p:spPr>
          <a:xfrm>
            <a:off x="1865352" y="3830241"/>
            <a:ext cx="4333518" cy="784979"/>
          </a:xfrm>
          <a:prstGeom prst="rect">
            <a:avLst/>
          </a:prstGeom>
        </p:spPr>
      </p:pic>
      <p:sp>
        <p:nvSpPr>
          <p:cNvPr id="8" name="Text 4"/>
          <p:cNvSpPr/>
          <p:nvPr/>
        </p:nvSpPr>
        <p:spPr>
          <a:xfrm>
            <a:off x="3881557" y="4034552"/>
            <a:ext cx="300990" cy="376238"/>
          </a:xfrm>
          <a:prstGeom prst="rect">
            <a:avLst/>
          </a:prstGeom>
          <a:noFill/>
          <a:ln/>
        </p:spPr>
        <p:txBody>
          <a:bodyPr wrap="none" lIns="0" tIns="0" rIns="0" bIns="0" rtlCol="0" anchor="t"/>
          <a:lstStyle/>
          <a:p>
            <a:pPr algn="ctr" indent="0" marL="0">
              <a:lnSpc>
                <a:spcPts val="3750"/>
              </a:lnSpc>
              <a:buNone/>
            </a:pPr>
            <a:r>
              <a:rPr lang="en-US" sz="2350" b="1" dirty="0">
                <a:solidFill>
                  <a:srgbClr val="F4CAB8"/>
                </a:solidFill>
                <a:latin typeface="Brygada 1918 Bold" pitchFamily="34" charset="0"/>
                <a:ea typeface="Brygada 1918 Bold" pitchFamily="34" charset="-122"/>
                <a:cs typeface="Brygada 1918 Bold" pitchFamily="34" charset="-120"/>
              </a:rPr>
              <a:t>2</a:t>
            </a:r>
            <a:endParaRPr lang="en-US" sz="2350" dirty="0"/>
          </a:p>
        </p:txBody>
      </p:sp>
      <p:sp>
        <p:nvSpPr>
          <p:cNvPr id="9" name="Text 5"/>
          <p:cNvSpPr/>
          <p:nvPr/>
        </p:nvSpPr>
        <p:spPr>
          <a:xfrm>
            <a:off x="6412944" y="4044315"/>
            <a:ext cx="1967032"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Organizations</a:t>
            </a:r>
            <a:endParaRPr lang="en-US" sz="2200" dirty="0"/>
          </a:p>
        </p:txBody>
      </p:sp>
      <p:sp>
        <p:nvSpPr>
          <p:cNvPr id="10" name="Shape 6"/>
          <p:cNvSpPr/>
          <p:nvPr/>
        </p:nvSpPr>
        <p:spPr>
          <a:xfrm>
            <a:off x="6252329" y="4626650"/>
            <a:ext cx="7575352" cy="15240"/>
          </a:xfrm>
          <a:prstGeom prst="roundRect">
            <a:avLst>
              <a:gd name="adj" fmla="val 210732"/>
            </a:avLst>
          </a:prstGeom>
          <a:solidFill>
            <a:srgbClr val="662E42"/>
          </a:solidFill>
          <a:ln/>
        </p:spPr>
      </p:sp>
      <p:pic>
        <p:nvPicPr>
          <p:cNvPr id="11" name="Image 2" descr="preencoded.png">    </p:cNvPr>
          <p:cNvPicPr>
            <a:picLocks noChangeAspect="1"/>
          </p:cNvPicPr>
          <p:nvPr/>
        </p:nvPicPr>
        <p:blipFill>
          <a:blip r:embed="rId3"/>
          <a:stretch>
            <a:fillRect/>
          </a:stretch>
        </p:blipFill>
        <p:spPr>
          <a:xfrm>
            <a:off x="782002" y="4668679"/>
            <a:ext cx="6500217" cy="784979"/>
          </a:xfrm>
          <a:prstGeom prst="rect">
            <a:avLst/>
          </a:prstGeom>
        </p:spPr>
      </p:pic>
      <p:sp>
        <p:nvSpPr>
          <p:cNvPr id="12" name="Text 7"/>
          <p:cNvSpPr/>
          <p:nvPr/>
        </p:nvSpPr>
        <p:spPr>
          <a:xfrm>
            <a:off x="3881557" y="4872990"/>
            <a:ext cx="300990" cy="376238"/>
          </a:xfrm>
          <a:prstGeom prst="rect">
            <a:avLst/>
          </a:prstGeom>
          <a:noFill/>
          <a:ln/>
        </p:spPr>
        <p:txBody>
          <a:bodyPr wrap="none" lIns="0" tIns="0" rIns="0" bIns="0" rtlCol="0" anchor="t"/>
          <a:lstStyle/>
          <a:p>
            <a:pPr algn="ctr" indent="0" marL="0">
              <a:lnSpc>
                <a:spcPts val="3750"/>
              </a:lnSpc>
              <a:buNone/>
            </a:pPr>
            <a:r>
              <a:rPr lang="en-US" sz="2350" b="1" dirty="0">
                <a:solidFill>
                  <a:srgbClr val="F4CAB8"/>
                </a:solidFill>
                <a:latin typeface="Brygada 1918 Bold" pitchFamily="34" charset="0"/>
                <a:ea typeface="Brygada 1918 Bold" pitchFamily="34" charset="-122"/>
                <a:cs typeface="Brygada 1918 Bold" pitchFamily="34" charset="-120"/>
              </a:rPr>
              <a:t>3</a:t>
            </a:r>
            <a:endParaRPr lang="en-US" sz="2350" dirty="0"/>
          </a:p>
        </p:txBody>
      </p:sp>
      <p:sp>
        <p:nvSpPr>
          <p:cNvPr id="13" name="Text 8"/>
          <p:cNvSpPr/>
          <p:nvPr/>
        </p:nvSpPr>
        <p:spPr>
          <a:xfrm>
            <a:off x="7496294" y="4882753"/>
            <a:ext cx="1636276"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Institutions</a:t>
            </a:r>
            <a:endParaRPr lang="en-US" sz="2200" dirty="0"/>
          </a:p>
        </p:txBody>
      </p:sp>
      <p:sp>
        <p:nvSpPr>
          <p:cNvPr id="14" name="Text 9"/>
          <p:cNvSpPr/>
          <p:nvPr/>
        </p:nvSpPr>
        <p:spPr>
          <a:xfrm>
            <a:off x="749260" y="5694521"/>
            <a:ext cx="13131879" cy="684848"/>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Organizational Behavior is at one level the study of social behavior within the general context of work and organizations, focusing on three key specifications: institutions, organizations, and more particularly, the workplace.</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9260" y="843439"/>
            <a:ext cx="7645479" cy="1427083"/>
          </a:xfrm>
          <a:prstGeom prst="rect">
            <a:avLst/>
          </a:prstGeom>
          <a:noFill/>
          <a:ln/>
        </p:spPr>
        <p:txBody>
          <a:bodyPr wrap="squar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Critique of Classical Management</a:t>
            </a:r>
            <a:endParaRPr lang="en-US" sz="4450" dirty="0"/>
          </a:p>
        </p:txBody>
      </p:sp>
      <p:pic>
        <p:nvPicPr>
          <p:cNvPr id="4" name="Image 1" descr="preencoded.png">    </p:cNvPr>
          <p:cNvPicPr>
            <a:picLocks noChangeAspect="1"/>
          </p:cNvPicPr>
          <p:nvPr/>
        </p:nvPicPr>
        <p:blipFill>
          <a:blip r:embed="rId2"/>
          <a:stretch>
            <a:fillRect/>
          </a:stretch>
        </p:blipFill>
        <p:spPr>
          <a:xfrm>
            <a:off x="749260" y="2591633"/>
            <a:ext cx="1070491" cy="1598176"/>
          </a:xfrm>
          <a:prstGeom prst="rect">
            <a:avLst/>
          </a:prstGeom>
        </p:spPr>
      </p:pic>
      <p:sp>
        <p:nvSpPr>
          <p:cNvPr id="5" name="Text 1"/>
          <p:cNvSpPr/>
          <p:nvPr/>
        </p:nvSpPr>
        <p:spPr>
          <a:xfrm>
            <a:off x="2140863" y="2805708"/>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Classical Paradigms</a:t>
            </a:r>
            <a:endParaRPr lang="en-US" sz="2200" dirty="0"/>
          </a:p>
        </p:txBody>
      </p:sp>
      <p:sp>
        <p:nvSpPr>
          <p:cNvPr id="6" name="Text 2"/>
          <p:cNvSpPr/>
          <p:nvPr/>
        </p:nvSpPr>
        <p:spPr>
          <a:xfrm>
            <a:off x="2140863" y="3290888"/>
            <a:ext cx="625387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Behavioral Theory is considered a critique of classical management paradigms.</a:t>
            </a:r>
            <a:endParaRPr lang="en-US" sz="1650" dirty="0"/>
          </a:p>
        </p:txBody>
      </p:sp>
      <p:pic>
        <p:nvPicPr>
          <p:cNvPr id="7" name="Image 2" descr="preencoded.png">    </p:cNvPr>
          <p:cNvPicPr>
            <a:picLocks noChangeAspect="1"/>
          </p:cNvPicPr>
          <p:nvPr/>
        </p:nvPicPr>
        <p:blipFill>
          <a:blip r:embed="rId3"/>
          <a:stretch>
            <a:fillRect/>
          </a:stretch>
        </p:blipFill>
        <p:spPr>
          <a:xfrm>
            <a:off x="749260" y="4189809"/>
            <a:ext cx="1070491" cy="1598176"/>
          </a:xfrm>
          <a:prstGeom prst="rect">
            <a:avLst/>
          </a:prstGeom>
        </p:spPr>
      </p:pic>
      <p:sp>
        <p:nvSpPr>
          <p:cNvPr id="8" name="Text 3"/>
          <p:cNvSpPr/>
          <p:nvPr/>
        </p:nvSpPr>
        <p:spPr>
          <a:xfrm>
            <a:off x="2140863" y="4403884"/>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Response</a:t>
            </a:r>
            <a:endParaRPr lang="en-US" sz="2200" dirty="0"/>
          </a:p>
        </p:txBody>
      </p:sp>
      <p:sp>
        <p:nvSpPr>
          <p:cNvPr id="9" name="Text 4"/>
          <p:cNvSpPr/>
          <p:nvPr/>
        </p:nvSpPr>
        <p:spPr>
          <a:xfrm>
            <a:off x="2140863" y="4889063"/>
            <a:ext cx="625387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It serves as a response to traditional management approaches.</a:t>
            </a:r>
            <a:endParaRPr lang="en-US" sz="1650" dirty="0"/>
          </a:p>
        </p:txBody>
      </p:sp>
      <p:pic>
        <p:nvPicPr>
          <p:cNvPr id="10" name="Image 3" descr="preencoded.png">    </p:cNvPr>
          <p:cNvPicPr>
            <a:picLocks noChangeAspect="1"/>
          </p:cNvPicPr>
          <p:nvPr/>
        </p:nvPicPr>
        <p:blipFill>
          <a:blip r:embed="rId4"/>
          <a:stretch>
            <a:fillRect/>
          </a:stretch>
        </p:blipFill>
        <p:spPr>
          <a:xfrm>
            <a:off x="749260" y="5787985"/>
            <a:ext cx="1070491" cy="1598176"/>
          </a:xfrm>
          <a:prstGeom prst="rect">
            <a:avLst/>
          </a:prstGeom>
        </p:spPr>
      </p:pic>
      <p:sp>
        <p:nvSpPr>
          <p:cNvPr id="11" name="Text 5"/>
          <p:cNvSpPr/>
          <p:nvPr/>
        </p:nvSpPr>
        <p:spPr>
          <a:xfrm>
            <a:off x="2140863" y="6002060"/>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Employee Focus</a:t>
            </a:r>
            <a:endParaRPr lang="en-US" sz="2200" dirty="0"/>
          </a:p>
        </p:txBody>
      </p:sp>
      <p:sp>
        <p:nvSpPr>
          <p:cNvPr id="12" name="Text 6"/>
          <p:cNvSpPr/>
          <p:nvPr/>
        </p:nvSpPr>
        <p:spPr>
          <a:xfrm>
            <a:off x="2140863" y="6487239"/>
            <a:ext cx="6253877"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Argues that organizational success is dependent upon individual and organizational behavior of employees.</a:t>
            </a:r>
            <a:endParaRPr lang="en-US" sz="1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5660" y="1892260"/>
            <a:ext cx="5807273"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Practical Application</a:t>
            </a:r>
            <a:endParaRPr lang="en-US" sz="4450" dirty="0"/>
          </a:p>
        </p:txBody>
      </p:sp>
      <p:sp>
        <p:nvSpPr>
          <p:cNvPr id="4" name="Shape 1"/>
          <p:cNvSpPr/>
          <p:nvPr/>
        </p:nvSpPr>
        <p:spPr>
          <a:xfrm>
            <a:off x="6235660" y="2926913"/>
            <a:ext cx="7645479" cy="1598176"/>
          </a:xfrm>
          <a:prstGeom prst="roundRect">
            <a:avLst>
              <a:gd name="adj" fmla="val 2010"/>
            </a:avLst>
          </a:prstGeom>
          <a:solidFill>
            <a:srgbClr val="4D1529"/>
          </a:solidFill>
          <a:ln/>
        </p:spPr>
      </p:sp>
      <p:sp>
        <p:nvSpPr>
          <p:cNvPr id="5" name="Text 2"/>
          <p:cNvSpPr/>
          <p:nvPr/>
        </p:nvSpPr>
        <p:spPr>
          <a:xfrm>
            <a:off x="6449735" y="3140988"/>
            <a:ext cx="3198138"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Social Science Findings</a:t>
            </a:r>
            <a:endParaRPr lang="en-US" sz="2200" dirty="0"/>
          </a:p>
        </p:txBody>
      </p:sp>
      <p:sp>
        <p:nvSpPr>
          <p:cNvPr id="6" name="Text 3"/>
          <p:cNvSpPr/>
          <p:nvPr/>
        </p:nvSpPr>
        <p:spPr>
          <a:xfrm>
            <a:off x="6449735" y="3626168"/>
            <a:ext cx="7217331" cy="684848"/>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Behavioral Theory attempts to utilize the findings of social scientists within a more practical, more managerial context.</a:t>
            </a:r>
            <a:endParaRPr lang="en-US" sz="1650" dirty="0"/>
          </a:p>
        </p:txBody>
      </p:sp>
      <p:sp>
        <p:nvSpPr>
          <p:cNvPr id="7" name="Shape 4"/>
          <p:cNvSpPr/>
          <p:nvPr/>
        </p:nvSpPr>
        <p:spPr>
          <a:xfrm>
            <a:off x="6235660" y="4739164"/>
            <a:ext cx="7645479" cy="1598176"/>
          </a:xfrm>
          <a:prstGeom prst="roundRect">
            <a:avLst>
              <a:gd name="adj" fmla="val 2010"/>
            </a:avLst>
          </a:prstGeom>
          <a:solidFill>
            <a:srgbClr val="4D1529"/>
          </a:solidFill>
          <a:ln/>
        </p:spPr>
      </p:sp>
      <p:sp>
        <p:nvSpPr>
          <p:cNvPr id="8" name="Text 5"/>
          <p:cNvSpPr/>
          <p:nvPr/>
        </p:nvSpPr>
        <p:spPr>
          <a:xfrm>
            <a:off x="6449735" y="4953238"/>
            <a:ext cx="2854643"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Guidelines</a:t>
            </a:r>
            <a:endParaRPr lang="en-US" sz="2200" dirty="0"/>
          </a:p>
        </p:txBody>
      </p:sp>
      <p:sp>
        <p:nvSpPr>
          <p:cNvPr id="9" name="Text 6"/>
          <p:cNvSpPr/>
          <p:nvPr/>
        </p:nvSpPr>
        <p:spPr>
          <a:xfrm>
            <a:off x="6449735" y="5438418"/>
            <a:ext cx="7217331" cy="684848"/>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Provides guidelines for closely regulating and designing workplace models and structures.</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42938" y="653296"/>
            <a:ext cx="5587127" cy="612219"/>
          </a:xfrm>
          <a:prstGeom prst="rect">
            <a:avLst/>
          </a:prstGeom>
          <a:noFill/>
          <a:ln/>
        </p:spPr>
        <p:txBody>
          <a:bodyPr wrap="none" lIns="0" tIns="0" rIns="0" bIns="0" rtlCol="0" anchor="t"/>
          <a:lstStyle/>
          <a:p>
            <a:pPr indent="0" marL="0">
              <a:lnSpc>
                <a:spcPts val="4800"/>
              </a:lnSpc>
              <a:buNone/>
            </a:pPr>
            <a:r>
              <a:rPr lang="en-US" sz="3850" b="1" dirty="0">
                <a:solidFill>
                  <a:srgbClr val="FFB393"/>
                </a:solidFill>
                <a:latin typeface="Brygada 1918 Bold" pitchFamily="34" charset="0"/>
                <a:ea typeface="Brygada 1918 Bold" pitchFamily="34" charset="-122"/>
                <a:cs typeface="Brygada 1918 Bold" pitchFamily="34" charset="-120"/>
              </a:rPr>
              <a:t>Historical Development</a:t>
            </a:r>
            <a:endParaRPr lang="en-US" sz="3850" dirty="0"/>
          </a:p>
        </p:txBody>
      </p:sp>
      <p:sp>
        <p:nvSpPr>
          <p:cNvPr id="4" name="Shape 1"/>
          <p:cNvSpPr/>
          <p:nvPr/>
        </p:nvSpPr>
        <p:spPr>
          <a:xfrm>
            <a:off x="849511" y="1541026"/>
            <a:ext cx="22860" cy="6035278"/>
          </a:xfrm>
          <a:prstGeom prst="roundRect">
            <a:avLst>
              <a:gd name="adj" fmla="val 120539"/>
            </a:avLst>
          </a:prstGeom>
          <a:solidFill>
            <a:srgbClr val="662E42"/>
          </a:solidFill>
          <a:ln/>
        </p:spPr>
      </p:sp>
      <p:sp>
        <p:nvSpPr>
          <p:cNvPr id="5" name="Shape 2"/>
          <p:cNvSpPr/>
          <p:nvPr/>
        </p:nvSpPr>
        <p:spPr>
          <a:xfrm>
            <a:off x="1033284" y="1942743"/>
            <a:ext cx="551021" cy="22860"/>
          </a:xfrm>
          <a:prstGeom prst="roundRect">
            <a:avLst>
              <a:gd name="adj" fmla="val 120539"/>
            </a:avLst>
          </a:prstGeom>
          <a:solidFill>
            <a:srgbClr val="662E42"/>
          </a:solidFill>
          <a:ln/>
        </p:spPr>
      </p:sp>
      <p:sp>
        <p:nvSpPr>
          <p:cNvPr id="6" name="Shape 3"/>
          <p:cNvSpPr/>
          <p:nvPr/>
        </p:nvSpPr>
        <p:spPr>
          <a:xfrm>
            <a:off x="642878" y="1747599"/>
            <a:ext cx="413266" cy="413266"/>
          </a:xfrm>
          <a:prstGeom prst="roundRect">
            <a:avLst>
              <a:gd name="adj" fmla="val 6668"/>
            </a:avLst>
          </a:prstGeom>
          <a:solidFill>
            <a:srgbClr val="4D1529"/>
          </a:solidFill>
          <a:ln/>
        </p:spPr>
      </p:sp>
      <p:sp>
        <p:nvSpPr>
          <p:cNvPr id="7" name="Text 4"/>
          <p:cNvSpPr/>
          <p:nvPr/>
        </p:nvSpPr>
        <p:spPr>
          <a:xfrm>
            <a:off x="702528" y="1770519"/>
            <a:ext cx="293846" cy="367308"/>
          </a:xfrm>
          <a:prstGeom prst="rect">
            <a:avLst/>
          </a:prstGeom>
          <a:noFill/>
          <a:ln/>
        </p:spPr>
        <p:txBody>
          <a:bodyPr wrap="none" lIns="0" tIns="0" rIns="0" bIns="0" rtlCol="0" anchor="t"/>
          <a:lstStyle/>
          <a:p>
            <a:pPr algn="ctr" indent="0" marL="0">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1</a:t>
            </a:r>
            <a:endParaRPr lang="en-US" sz="2300" dirty="0"/>
          </a:p>
        </p:txBody>
      </p:sp>
      <p:sp>
        <p:nvSpPr>
          <p:cNvPr id="8" name="Text 5"/>
          <p:cNvSpPr/>
          <p:nvPr/>
        </p:nvSpPr>
        <p:spPr>
          <a:xfrm>
            <a:off x="1768078" y="1724620"/>
            <a:ext cx="2518767" cy="306110"/>
          </a:xfrm>
          <a:prstGeom prst="rect">
            <a:avLst/>
          </a:prstGeom>
          <a:noFill/>
          <a:ln/>
        </p:spPr>
        <p:txBody>
          <a:bodyPr wrap="none" lIns="0" tIns="0" rIns="0" bIns="0" rtlCol="0" anchor="t"/>
          <a:lstStyle/>
          <a:p>
            <a:pPr algn="l" indent="0" marL="0">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Industrial Revolution</a:t>
            </a:r>
            <a:endParaRPr lang="en-US" sz="1900" dirty="0"/>
          </a:p>
        </p:txBody>
      </p:sp>
      <p:sp>
        <p:nvSpPr>
          <p:cNvPr id="9" name="Text 6"/>
          <p:cNvSpPr/>
          <p:nvPr/>
        </p:nvSpPr>
        <p:spPr>
          <a:xfrm>
            <a:off x="1768078" y="2140863"/>
            <a:ext cx="6732984" cy="587693"/>
          </a:xfrm>
          <a:prstGeom prst="rect">
            <a:avLst/>
          </a:prstGeom>
          <a:noFill/>
          <a:ln/>
        </p:spPr>
        <p:txBody>
          <a:bodyPr wrap="square" lIns="0" tIns="0" rIns="0" bIns="0" rtlCol="0" anchor="t"/>
          <a:lstStyle/>
          <a:p>
            <a:pPr algn="l" indent="0" marL="0">
              <a:lnSpc>
                <a:spcPts val="2300"/>
              </a:lnSpc>
              <a:buNone/>
            </a:pPr>
            <a:r>
              <a:rPr lang="en-US" sz="1400" dirty="0">
                <a:solidFill>
                  <a:srgbClr val="F4CAB8"/>
                </a:solidFill>
                <a:latin typeface="Montserrat Medium" pitchFamily="34" charset="0"/>
                <a:ea typeface="Montserrat Medium" pitchFamily="34" charset="-122"/>
                <a:cs typeface="Montserrat Medium" pitchFamily="34" charset="-120"/>
              </a:rPr>
              <a:t>Early industrial practice recognized the need for workers to have a good physical environment and to be satisfied in order to be efficient.</a:t>
            </a:r>
            <a:endParaRPr lang="en-US" sz="1400" dirty="0"/>
          </a:p>
        </p:txBody>
      </p:sp>
      <p:sp>
        <p:nvSpPr>
          <p:cNvPr id="10" name="Shape 7"/>
          <p:cNvSpPr/>
          <p:nvPr/>
        </p:nvSpPr>
        <p:spPr>
          <a:xfrm>
            <a:off x="1033284" y="3497461"/>
            <a:ext cx="551021" cy="22860"/>
          </a:xfrm>
          <a:prstGeom prst="roundRect">
            <a:avLst>
              <a:gd name="adj" fmla="val 120539"/>
            </a:avLst>
          </a:prstGeom>
          <a:solidFill>
            <a:srgbClr val="662E42"/>
          </a:solidFill>
          <a:ln/>
        </p:spPr>
      </p:sp>
      <p:sp>
        <p:nvSpPr>
          <p:cNvPr id="11" name="Shape 8"/>
          <p:cNvSpPr/>
          <p:nvPr/>
        </p:nvSpPr>
        <p:spPr>
          <a:xfrm>
            <a:off x="642878" y="3302318"/>
            <a:ext cx="413266" cy="413266"/>
          </a:xfrm>
          <a:prstGeom prst="roundRect">
            <a:avLst>
              <a:gd name="adj" fmla="val 6668"/>
            </a:avLst>
          </a:prstGeom>
          <a:solidFill>
            <a:srgbClr val="4D1529"/>
          </a:solidFill>
          <a:ln/>
        </p:spPr>
      </p:sp>
      <p:sp>
        <p:nvSpPr>
          <p:cNvPr id="12" name="Text 9"/>
          <p:cNvSpPr/>
          <p:nvPr/>
        </p:nvSpPr>
        <p:spPr>
          <a:xfrm>
            <a:off x="702528" y="3325237"/>
            <a:ext cx="293846" cy="367308"/>
          </a:xfrm>
          <a:prstGeom prst="rect">
            <a:avLst/>
          </a:prstGeom>
          <a:noFill/>
          <a:ln/>
        </p:spPr>
        <p:txBody>
          <a:bodyPr wrap="none" lIns="0" tIns="0" rIns="0" bIns="0" rtlCol="0" anchor="t"/>
          <a:lstStyle/>
          <a:p>
            <a:pPr algn="ctr" indent="0" marL="0">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2</a:t>
            </a:r>
            <a:endParaRPr lang="en-US" sz="2300" dirty="0"/>
          </a:p>
        </p:txBody>
      </p:sp>
      <p:sp>
        <p:nvSpPr>
          <p:cNvPr id="13" name="Text 10"/>
          <p:cNvSpPr/>
          <p:nvPr/>
        </p:nvSpPr>
        <p:spPr>
          <a:xfrm>
            <a:off x="1768078" y="3279338"/>
            <a:ext cx="2449235" cy="306110"/>
          </a:xfrm>
          <a:prstGeom prst="rect">
            <a:avLst/>
          </a:prstGeom>
          <a:noFill/>
          <a:ln/>
        </p:spPr>
        <p:txBody>
          <a:bodyPr wrap="none" lIns="0" tIns="0" rIns="0" bIns="0" rtlCol="0" anchor="t"/>
          <a:lstStyle/>
          <a:p>
            <a:pPr algn="l" indent="0" marL="0">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Trade Unions</a:t>
            </a:r>
            <a:endParaRPr lang="en-US" sz="1900" dirty="0"/>
          </a:p>
        </p:txBody>
      </p:sp>
      <p:sp>
        <p:nvSpPr>
          <p:cNvPr id="14" name="Text 11"/>
          <p:cNvSpPr/>
          <p:nvPr/>
        </p:nvSpPr>
        <p:spPr>
          <a:xfrm>
            <a:off x="1768078" y="3695581"/>
            <a:ext cx="6732984" cy="587693"/>
          </a:xfrm>
          <a:prstGeom prst="rect">
            <a:avLst/>
          </a:prstGeom>
          <a:noFill/>
          <a:ln/>
        </p:spPr>
        <p:txBody>
          <a:bodyPr wrap="square" lIns="0" tIns="0" rIns="0" bIns="0" rtlCol="0" anchor="t"/>
          <a:lstStyle/>
          <a:p>
            <a:pPr algn="l" indent="0" marL="0">
              <a:lnSpc>
                <a:spcPts val="2300"/>
              </a:lnSpc>
              <a:buNone/>
            </a:pPr>
            <a:r>
              <a:rPr lang="en-US" sz="1400" dirty="0">
                <a:solidFill>
                  <a:srgbClr val="F4CAB8"/>
                </a:solidFill>
                <a:latin typeface="Montserrat Medium" pitchFamily="34" charset="0"/>
                <a:ea typeface="Montserrat Medium" pitchFamily="34" charset="-122"/>
                <a:cs typeface="Montserrat Medium" pitchFamily="34" charset="-120"/>
              </a:rPr>
              <a:t>The formation of trade unions played a key role in the development of behavioral science approaches.</a:t>
            </a:r>
            <a:endParaRPr lang="en-US" sz="1400" dirty="0"/>
          </a:p>
        </p:txBody>
      </p:sp>
      <p:sp>
        <p:nvSpPr>
          <p:cNvPr id="15" name="Shape 12"/>
          <p:cNvSpPr/>
          <p:nvPr/>
        </p:nvSpPr>
        <p:spPr>
          <a:xfrm>
            <a:off x="1033284" y="5052179"/>
            <a:ext cx="551021" cy="22860"/>
          </a:xfrm>
          <a:prstGeom prst="roundRect">
            <a:avLst>
              <a:gd name="adj" fmla="val 120539"/>
            </a:avLst>
          </a:prstGeom>
          <a:solidFill>
            <a:srgbClr val="662E42"/>
          </a:solidFill>
          <a:ln/>
        </p:spPr>
      </p:sp>
      <p:sp>
        <p:nvSpPr>
          <p:cNvPr id="16" name="Shape 13"/>
          <p:cNvSpPr/>
          <p:nvPr/>
        </p:nvSpPr>
        <p:spPr>
          <a:xfrm>
            <a:off x="642878" y="4857036"/>
            <a:ext cx="413266" cy="413266"/>
          </a:xfrm>
          <a:prstGeom prst="roundRect">
            <a:avLst>
              <a:gd name="adj" fmla="val 6668"/>
            </a:avLst>
          </a:prstGeom>
          <a:solidFill>
            <a:srgbClr val="4D1529"/>
          </a:solidFill>
          <a:ln/>
        </p:spPr>
      </p:sp>
      <p:sp>
        <p:nvSpPr>
          <p:cNvPr id="17" name="Text 14"/>
          <p:cNvSpPr/>
          <p:nvPr/>
        </p:nvSpPr>
        <p:spPr>
          <a:xfrm>
            <a:off x="702528" y="4879955"/>
            <a:ext cx="293846" cy="367308"/>
          </a:xfrm>
          <a:prstGeom prst="rect">
            <a:avLst/>
          </a:prstGeom>
          <a:noFill/>
          <a:ln/>
        </p:spPr>
        <p:txBody>
          <a:bodyPr wrap="none" lIns="0" tIns="0" rIns="0" bIns="0" rtlCol="0" anchor="t"/>
          <a:lstStyle/>
          <a:p>
            <a:pPr algn="ctr" indent="0" marL="0">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3</a:t>
            </a:r>
            <a:endParaRPr lang="en-US" sz="2300" dirty="0"/>
          </a:p>
        </p:txBody>
      </p:sp>
      <p:sp>
        <p:nvSpPr>
          <p:cNvPr id="18" name="Text 15"/>
          <p:cNvSpPr/>
          <p:nvPr/>
        </p:nvSpPr>
        <p:spPr>
          <a:xfrm>
            <a:off x="1768078" y="4834057"/>
            <a:ext cx="2449235" cy="306110"/>
          </a:xfrm>
          <a:prstGeom prst="rect">
            <a:avLst/>
          </a:prstGeom>
          <a:noFill/>
          <a:ln/>
        </p:spPr>
        <p:txBody>
          <a:bodyPr wrap="none" lIns="0" tIns="0" rIns="0" bIns="0" rtlCol="0" anchor="t"/>
          <a:lstStyle/>
          <a:p>
            <a:pPr algn="l" indent="0" marL="0">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World War II</a:t>
            </a:r>
            <a:endParaRPr lang="en-US" sz="1900" dirty="0"/>
          </a:p>
        </p:txBody>
      </p:sp>
      <p:sp>
        <p:nvSpPr>
          <p:cNvPr id="19" name="Text 16"/>
          <p:cNvSpPr/>
          <p:nvPr/>
        </p:nvSpPr>
        <p:spPr>
          <a:xfrm>
            <a:off x="1768078" y="5250299"/>
            <a:ext cx="6732984" cy="587693"/>
          </a:xfrm>
          <a:prstGeom prst="rect">
            <a:avLst/>
          </a:prstGeom>
          <a:noFill/>
          <a:ln/>
        </p:spPr>
        <p:txBody>
          <a:bodyPr wrap="square" lIns="0" tIns="0" rIns="0" bIns="0" rtlCol="0" anchor="t"/>
          <a:lstStyle/>
          <a:p>
            <a:pPr algn="l" indent="0" marL="0">
              <a:lnSpc>
                <a:spcPts val="2300"/>
              </a:lnSpc>
              <a:buNone/>
            </a:pPr>
            <a:r>
              <a:rPr lang="en-US" sz="1400" dirty="0">
                <a:solidFill>
                  <a:srgbClr val="F4CAB8"/>
                </a:solidFill>
                <a:latin typeface="Montserrat Medium" pitchFamily="34" charset="0"/>
                <a:ea typeface="Montserrat Medium" pitchFamily="34" charset="-122"/>
                <a:cs typeface="Montserrat Medium" pitchFamily="34" charset="-120"/>
              </a:rPr>
              <a:t>The impact of World War II significantly influenced the evolution of behavioral theory.</a:t>
            </a:r>
            <a:endParaRPr lang="en-US" sz="1400" dirty="0"/>
          </a:p>
        </p:txBody>
      </p:sp>
      <p:sp>
        <p:nvSpPr>
          <p:cNvPr id="20" name="Shape 17"/>
          <p:cNvSpPr/>
          <p:nvPr/>
        </p:nvSpPr>
        <p:spPr>
          <a:xfrm>
            <a:off x="1033284" y="6606897"/>
            <a:ext cx="551021" cy="22860"/>
          </a:xfrm>
          <a:prstGeom prst="roundRect">
            <a:avLst>
              <a:gd name="adj" fmla="val 120539"/>
            </a:avLst>
          </a:prstGeom>
          <a:solidFill>
            <a:srgbClr val="662E42"/>
          </a:solidFill>
          <a:ln/>
        </p:spPr>
      </p:sp>
      <p:sp>
        <p:nvSpPr>
          <p:cNvPr id="21" name="Shape 18"/>
          <p:cNvSpPr/>
          <p:nvPr/>
        </p:nvSpPr>
        <p:spPr>
          <a:xfrm>
            <a:off x="642878" y="6411754"/>
            <a:ext cx="413266" cy="413266"/>
          </a:xfrm>
          <a:prstGeom prst="roundRect">
            <a:avLst>
              <a:gd name="adj" fmla="val 6668"/>
            </a:avLst>
          </a:prstGeom>
          <a:solidFill>
            <a:srgbClr val="4D1529"/>
          </a:solidFill>
          <a:ln/>
        </p:spPr>
      </p:sp>
      <p:sp>
        <p:nvSpPr>
          <p:cNvPr id="22" name="Text 19"/>
          <p:cNvSpPr/>
          <p:nvPr/>
        </p:nvSpPr>
        <p:spPr>
          <a:xfrm>
            <a:off x="702528" y="6434673"/>
            <a:ext cx="293846" cy="367308"/>
          </a:xfrm>
          <a:prstGeom prst="rect">
            <a:avLst/>
          </a:prstGeom>
          <a:noFill/>
          <a:ln/>
        </p:spPr>
        <p:txBody>
          <a:bodyPr wrap="none" lIns="0" tIns="0" rIns="0" bIns="0" rtlCol="0" anchor="t"/>
          <a:lstStyle/>
          <a:p>
            <a:pPr algn="ctr" indent="0" marL="0">
              <a:lnSpc>
                <a:spcPts val="2300"/>
              </a:lnSpc>
              <a:buNone/>
            </a:pPr>
            <a:r>
              <a:rPr lang="en-US" sz="2300" b="1" dirty="0">
                <a:solidFill>
                  <a:srgbClr val="F4CAB8"/>
                </a:solidFill>
                <a:latin typeface="Brygada 1918 Bold" pitchFamily="34" charset="0"/>
                <a:ea typeface="Brygada 1918 Bold" pitchFamily="34" charset="-122"/>
                <a:cs typeface="Brygada 1918 Bold" pitchFamily="34" charset="-120"/>
              </a:rPr>
              <a:t>4</a:t>
            </a:r>
            <a:endParaRPr lang="en-US" sz="2300" dirty="0"/>
          </a:p>
        </p:txBody>
      </p:sp>
      <p:sp>
        <p:nvSpPr>
          <p:cNvPr id="23" name="Text 20"/>
          <p:cNvSpPr/>
          <p:nvPr/>
        </p:nvSpPr>
        <p:spPr>
          <a:xfrm>
            <a:off x="1768078" y="6388775"/>
            <a:ext cx="2449235" cy="306110"/>
          </a:xfrm>
          <a:prstGeom prst="rect">
            <a:avLst/>
          </a:prstGeom>
          <a:noFill/>
          <a:ln/>
        </p:spPr>
        <p:txBody>
          <a:bodyPr wrap="none" lIns="0" tIns="0" rIns="0" bIns="0" rtlCol="0" anchor="t"/>
          <a:lstStyle/>
          <a:p>
            <a:pPr algn="l" indent="0" marL="0">
              <a:lnSpc>
                <a:spcPts val="2400"/>
              </a:lnSpc>
              <a:buNone/>
            </a:pPr>
            <a:r>
              <a:rPr lang="en-US" sz="1900" b="1" dirty="0">
                <a:solidFill>
                  <a:srgbClr val="F4CAB8"/>
                </a:solidFill>
                <a:latin typeface="Brygada 1918 Bold" pitchFamily="34" charset="0"/>
                <a:ea typeface="Brygada 1918 Bold" pitchFamily="34" charset="-122"/>
                <a:cs typeface="Brygada 1918 Bold" pitchFamily="34" charset="-120"/>
              </a:rPr>
              <a:t>Quality Movement</a:t>
            </a:r>
            <a:endParaRPr lang="en-US" sz="1900" dirty="0"/>
          </a:p>
        </p:txBody>
      </p:sp>
      <p:sp>
        <p:nvSpPr>
          <p:cNvPr id="24" name="Text 21"/>
          <p:cNvSpPr/>
          <p:nvPr/>
        </p:nvSpPr>
        <p:spPr>
          <a:xfrm>
            <a:off x="1768078" y="6805017"/>
            <a:ext cx="6732984" cy="587693"/>
          </a:xfrm>
          <a:prstGeom prst="rect">
            <a:avLst/>
          </a:prstGeom>
          <a:noFill/>
          <a:ln/>
        </p:spPr>
        <p:txBody>
          <a:bodyPr wrap="square" lIns="0" tIns="0" rIns="0" bIns="0" rtlCol="0" anchor="t"/>
          <a:lstStyle/>
          <a:p>
            <a:pPr algn="l" indent="0" marL="0">
              <a:lnSpc>
                <a:spcPts val="2300"/>
              </a:lnSpc>
              <a:buNone/>
            </a:pPr>
            <a:r>
              <a:rPr lang="en-US" sz="1400" dirty="0">
                <a:solidFill>
                  <a:srgbClr val="F4CAB8"/>
                </a:solidFill>
                <a:latin typeface="Montserrat Medium" pitchFamily="34" charset="0"/>
                <a:ea typeface="Montserrat Medium" pitchFamily="34" charset="-122"/>
                <a:cs typeface="Montserrat Medium" pitchFamily="34" charset="-120"/>
              </a:rPr>
              <a:t>The emergence of the quality movement further shaped behavioral approaches in organizational studies.</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49260" y="2070616"/>
            <a:ext cx="9170313" cy="713542"/>
          </a:xfrm>
          <a:prstGeom prst="rect">
            <a:avLst/>
          </a:prstGeom>
          <a:noFill/>
          <a:ln/>
        </p:spPr>
        <p:txBody>
          <a:bodyPr wrap="non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Early Influences and Foundations</a:t>
            </a:r>
            <a:endParaRPr lang="en-US" sz="4450" dirty="0"/>
          </a:p>
        </p:txBody>
      </p:sp>
      <p:pic>
        <p:nvPicPr>
          <p:cNvPr id="3" name="Image 0" descr="preencoded.png">    </p:cNvPr>
          <p:cNvPicPr>
            <a:picLocks noChangeAspect="1"/>
          </p:cNvPicPr>
          <p:nvPr/>
        </p:nvPicPr>
        <p:blipFill>
          <a:blip r:embed="rId1"/>
          <a:stretch>
            <a:fillRect/>
          </a:stretch>
        </p:blipFill>
        <p:spPr>
          <a:xfrm>
            <a:off x="749260" y="3212306"/>
            <a:ext cx="535186" cy="535186"/>
          </a:xfrm>
          <a:prstGeom prst="rect">
            <a:avLst/>
          </a:prstGeom>
        </p:spPr>
      </p:pic>
      <p:sp>
        <p:nvSpPr>
          <p:cNvPr id="4" name="Text 1"/>
          <p:cNvSpPr/>
          <p:nvPr/>
        </p:nvSpPr>
        <p:spPr>
          <a:xfrm>
            <a:off x="749260" y="3961567"/>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Hugo Münsterberg</a:t>
            </a:r>
            <a:endParaRPr lang="en-US" sz="2200" dirty="0"/>
          </a:p>
        </p:txBody>
      </p:sp>
      <p:sp>
        <p:nvSpPr>
          <p:cNvPr id="5" name="Text 2"/>
          <p:cNvSpPr/>
          <p:nvPr/>
        </p:nvSpPr>
        <p:spPr>
          <a:xfrm>
            <a:off x="749260" y="4446746"/>
            <a:ext cx="4163139" cy="1027271"/>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A forerunner in psychology, laid the foundation for understanding organizational behavior.</a:t>
            </a:r>
            <a:endParaRPr lang="en-US" sz="1650" dirty="0"/>
          </a:p>
        </p:txBody>
      </p:sp>
      <p:pic>
        <p:nvPicPr>
          <p:cNvPr id="6" name="Image 1" descr="preencoded.png">    </p:cNvPr>
          <p:cNvPicPr>
            <a:picLocks noChangeAspect="1"/>
          </p:cNvPicPr>
          <p:nvPr/>
        </p:nvPicPr>
        <p:blipFill>
          <a:blip r:embed="rId2"/>
          <a:stretch>
            <a:fillRect/>
          </a:stretch>
        </p:blipFill>
        <p:spPr>
          <a:xfrm>
            <a:off x="5233511" y="3212306"/>
            <a:ext cx="535186" cy="535186"/>
          </a:xfrm>
          <a:prstGeom prst="rect">
            <a:avLst/>
          </a:prstGeom>
        </p:spPr>
      </p:pic>
      <p:sp>
        <p:nvSpPr>
          <p:cNvPr id="7" name="Text 3"/>
          <p:cNvSpPr/>
          <p:nvPr/>
        </p:nvSpPr>
        <p:spPr>
          <a:xfrm>
            <a:off x="5233511" y="3961567"/>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Mary Parker Follett</a:t>
            </a:r>
            <a:endParaRPr lang="en-US" sz="2200" dirty="0"/>
          </a:p>
        </p:txBody>
      </p:sp>
      <p:sp>
        <p:nvSpPr>
          <p:cNvPr id="8" name="Text 4"/>
          <p:cNvSpPr/>
          <p:nvPr/>
        </p:nvSpPr>
        <p:spPr>
          <a:xfrm>
            <a:off x="5233511" y="4446746"/>
            <a:ext cx="4163258" cy="684848"/>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Contributed through studies on public administration.</a:t>
            </a:r>
            <a:endParaRPr lang="en-US" sz="1650" dirty="0"/>
          </a:p>
        </p:txBody>
      </p:sp>
      <p:pic>
        <p:nvPicPr>
          <p:cNvPr id="9" name="Image 2" descr="preencoded.png">    </p:cNvPr>
          <p:cNvPicPr>
            <a:picLocks noChangeAspect="1"/>
          </p:cNvPicPr>
          <p:nvPr/>
        </p:nvPicPr>
        <p:blipFill>
          <a:blip r:embed="rId3"/>
          <a:stretch>
            <a:fillRect/>
          </a:stretch>
        </p:blipFill>
        <p:spPr>
          <a:xfrm>
            <a:off x="9717881" y="3212306"/>
            <a:ext cx="535186" cy="535186"/>
          </a:xfrm>
          <a:prstGeom prst="rect">
            <a:avLst/>
          </a:prstGeom>
        </p:spPr>
      </p:pic>
      <p:sp>
        <p:nvSpPr>
          <p:cNvPr id="10" name="Text 5"/>
          <p:cNvSpPr/>
          <p:nvPr/>
        </p:nvSpPr>
        <p:spPr>
          <a:xfrm>
            <a:off x="9717881" y="3961567"/>
            <a:ext cx="2854643" cy="356830"/>
          </a:xfrm>
          <a:prstGeom prst="rect">
            <a:avLst/>
          </a:prstGeom>
          <a:noFill/>
          <a:ln/>
        </p:spPr>
        <p:txBody>
          <a:bodyPr wrap="none" lIns="0" tIns="0" rIns="0" bIns="0" rtlCol="0" anchor="t"/>
          <a:lstStyle/>
          <a:p>
            <a:pPr algn="l"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Elton Mayo</a:t>
            </a:r>
            <a:endParaRPr lang="en-US" sz="2200" dirty="0"/>
          </a:p>
        </p:txBody>
      </p:sp>
      <p:sp>
        <p:nvSpPr>
          <p:cNvPr id="11" name="Text 6"/>
          <p:cNvSpPr/>
          <p:nvPr/>
        </p:nvSpPr>
        <p:spPr>
          <a:xfrm>
            <a:off x="9717881" y="4446746"/>
            <a:ext cx="4163258" cy="1712119"/>
          </a:xfrm>
          <a:prstGeom prst="rect">
            <a:avLst/>
          </a:prstGeom>
          <a:noFill/>
          <a:ln/>
        </p:spPr>
        <p:txBody>
          <a:bodyPr wrap="square" lIns="0" tIns="0" rIns="0" bIns="0" rtlCol="0" anchor="t"/>
          <a:lstStyle/>
          <a:p>
            <a:pPr algn="l"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Conducted major studies at the Western Electric Hawthorne Plant, shedding light on the importance of psychological behavior for productivity.</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5660" y="1201936"/>
            <a:ext cx="7645479" cy="1427083"/>
          </a:xfrm>
          <a:prstGeom prst="rect">
            <a:avLst/>
          </a:prstGeom>
          <a:noFill/>
          <a:ln/>
        </p:spPr>
        <p:txBody>
          <a:bodyPr wrap="square" lIns="0" tIns="0" rIns="0" bIns="0" rtlCol="0" anchor="t"/>
          <a:lstStyle/>
          <a:p>
            <a:pPr indent="0" marL="0">
              <a:lnSpc>
                <a:spcPts val="5600"/>
              </a:lnSpc>
              <a:buNone/>
            </a:pPr>
            <a:r>
              <a:rPr lang="en-US" sz="4450" b="1" dirty="0">
                <a:solidFill>
                  <a:srgbClr val="FFB393"/>
                </a:solidFill>
                <a:latin typeface="Brygada 1918 Bold" pitchFamily="34" charset="0"/>
                <a:ea typeface="Brygada 1918 Bold" pitchFamily="34" charset="-122"/>
                <a:cs typeface="Brygada 1918 Bold" pitchFamily="34" charset="-120"/>
              </a:rPr>
              <a:t>Key Questions in Early Experiments</a:t>
            </a:r>
            <a:endParaRPr lang="en-US" sz="4450" dirty="0"/>
          </a:p>
        </p:txBody>
      </p:sp>
      <p:sp>
        <p:nvSpPr>
          <p:cNvPr id="4" name="Shape 1"/>
          <p:cNvSpPr/>
          <p:nvPr/>
        </p:nvSpPr>
        <p:spPr>
          <a:xfrm>
            <a:off x="6235660" y="3190994"/>
            <a:ext cx="481727" cy="481727"/>
          </a:xfrm>
          <a:prstGeom prst="roundRect">
            <a:avLst>
              <a:gd name="adj" fmla="val 6667"/>
            </a:avLst>
          </a:prstGeom>
          <a:solidFill>
            <a:srgbClr val="4D1529"/>
          </a:solidFill>
          <a:ln/>
        </p:spPr>
      </p:sp>
      <p:sp>
        <p:nvSpPr>
          <p:cNvPr id="5" name="Text 2"/>
          <p:cNvSpPr/>
          <p:nvPr/>
        </p:nvSpPr>
        <p:spPr>
          <a:xfrm>
            <a:off x="6305252" y="3217783"/>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1</a:t>
            </a:r>
            <a:endParaRPr lang="en-US" sz="2650" dirty="0"/>
          </a:p>
        </p:txBody>
      </p:sp>
      <p:sp>
        <p:nvSpPr>
          <p:cNvPr id="6" name="Text 3"/>
          <p:cNvSpPr/>
          <p:nvPr/>
        </p:nvSpPr>
        <p:spPr>
          <a:xfrm>
            <a:off x="6931462" y="3190994"/>
            <a:ext cx="3019901" cy="713661"/>
          </a:xfrm>
          <a:prstGeom prst="rect">
            <a:avLst/>
          </a:prstGeom>
          <a:noFill/>
          <a:ln/>
        </p:spPr>
        <p:txBody>
          <a:bodyPr wrap="squar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Management and Behavior</a:t>
            </a:r>
            <a:endParaRPr lang="en-US" sz="2200" dirty="0"/>
          </a:p>
        </p:txBody>
      </p:sp>
      <p:sp>
        <p:nvSpPr>
          <p:cNvPr id="7" name="Text 4"/>
          <p:cNvSpPr/>
          <p:nvPr/>
        </p:nvSpPr>
        <p:spPr>
          <a:xfrm>
            <a:off x="6931462" y="4033004"/>
            <a:ext cx="3019901" cy="1369695"/>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Can improving the ways in which people are managed improve the ways in which they behave at work?</a:t>
            </a:r>
            <a:endParaRPr lang="en-US" sz="1650" dirty="0"/>
          </a:p>
        </p:txBody>
      </p:sp>
      <p:sp>
        <p:nvSpPr>
          <p:cNvPr id="8" name="Shape 5"/>
          <p:cNvSpPr/>
          <p:nvPr/>
        </p:nvSpPr>
        <p:spPr>
          <a:xfrm>
            <a:off x="10165437" y="3190994"/>
            <a:ext cx="481727" cy="481727"/>
          </a:xfrm>
          <a:prstGeom prst="roundRect">
            <a:avLst>
              <a:gd name="adj" fmla="val 6667"/>
            </a:avLst>
          </a:prstGeom>
          <a:solidFill>
            <a:srgbClr val="4D1529"/>
          </a:solidFill>
          <a:ln/>
        </p:spPr>
      </p:sp>
      <p:sp>
        <p:nvSpPr>
          <p:cNvPr id="9" name="Text 6"/>
          <p:cNvSpPr/>
          <p:nvPr/>
        </p:nvSpPr>
        <p:spPr>
          <a:xfrm>
            <a:off x="10235029" y="3217783"/>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2</a:t>
            </a:r>
            <a:endParaRPr lang="en-US" sz="2650" dirty="0"/>
          </a:p>
        </p:txBody>
      </p:sp>
      <p:sp>
        <p:nvSpPr>
          <p:cNvPr id="10" name="Text 7"/>
          <p:cNvSpPr/>
          <p:nvPr/>
        </p:nvSpPr>
        <p:spPr>
          <a:xfrm>
            <a:off x="10861238" y="3190994"/>
            <a:ext cx="3019901" cy="713661"/>
          </a:xfrm>
          <a:prstGeom prst="rect">
            <a:avLst/>
          </a:prstGeom>
          <a:noFill/>
          <a:ln/>
        </p:spPr>
        <p:txBody>
          <a:bodyPr wrap="squar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Management and Performance</a:t>
            </a:r>
            <a:endParaRPr lang="en-US" sz="2200" dirty="0"/>
          </a:p>
        </p:txBody>
      </p:sp>
      <p:sp>
        <p:nvSpPr>
          <p:cNvPr id="11" name="Text 8"/>
          <p:cNvSpPr/>
          <p:nvPr/>
        </p:nvSpPr>
        <p:spPr>
          <a:xfrm>
            <a:off x="10861238" y="4033004"/>
            <a:ext cx="3019901" cy="1712119"/>
          </a:xfrm>
          <a:prstGeom prst="rect">
            <a:avLst/>
          </a:prstGeom>
          <a:noFill/>
          <a:ln/>
        </p:spPr>
        <p:txBody>
          <a:bodyPr wrap="squar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Can improving the ways in which people are managed improve the organizational performance of those who employ them?</a:t>
            </a:r>
            <a:endParaRPr lang="en-US" sz="1650" dirty="0"/>
          </a:p>
        </p:txBody>
      </p:sp>
      <p:sp>
        <p:nvSpPr>
          <p:cNvPr id="12" name="Shape 9"/>
          <p:cNvSpPr/>
          <p:nvPr/>
        </p:nvSpPr>
        <p:spPr>
          <a:xfrm>
            <a:off x="6235660" y="6200061"/>
            <a:ext cx="481727" cy="481727"/>
          </a:xfrm>
          <a:prstGeom prst="roundRect">
            <a:avLst>
              <a:gd name="adj" fmla="val 6667"/>
            </a:avLst>
          </a:prstGeom>
          <a:solidFill>
            <a:srgbClr val="4D1529"/>
          </a:solidFill>
          <a:ln/>
        </p:spPr>
      </p:sp>
      <p:sp>
        <p:nvSpPr>
          <p:cNvPr id="13" name="Text 10"/>
          <p:cNvSpPr/>
          <p:nvPr/>
        </p:nvSpPr>
        <p:spPr>
          <a:xfrm>
            <a:off x="6305252" y="6226850"/>
            <a:ext cx="342543" cy="428149"/>
          </a:xfrm>
          <a:prstGeom prst="rect">
            <a:avLst/>
          </a:prstGeom>
          <a:noFill/>
          <a:ln/>
        </p:spPr>
        <p:txBody>
          <a:bodyPr wrap="none" lIns="0" tIns="0" rIns="0" bIns="0" rtlCol="0" anchor="t"/>
          <a:lstStyle/>
          <a:p>
            <a:pPr algn="ctr" indent="0" marL="0">
              <a:lnSpc>
                <a:spcPts val="2650"/>
              </a:lnSpc>
              <a:buNone/>
            </a:pPr>
            <a:r>
              <a:rPr lang="en-US" sz="2650" b="1" dirty="0">
                <a:solidFill>
                  <a:srgbClr val="F4CAB8"/>
                </a:solidFill>
                <a:latin typeface="Brygada 1918 Bold" pitchFamily="34" charset="0"/>
                <a:ea typeface="Brygada 1918 Bold" pitchFamily="34" charset="-122"/>
                <a:cs typeface="Brygada 1918 Bold" pitchFamily="34" charset="-120"/>
              </a:rPr>
              <a:t>3</a:t>
            </a:r>
            <a:endParaRPr lang="en-US" sz="2650" dirty="0"/>
          </a:p>
        </p:txBody>
      </p:sp>
      <p:sp>
        <p:nvSpPr>
          <p:cNvPr id="14" name="Text 11"/>
          <p:cNvSpPr/>
          <p:nvPr/>
        </p:nvSpPr>
        <p:spPr>
          <a:xfrm>
            <a:off x="6931462" y="6200061"/>
            <a:ext cx="4451628" cy="356830"/>
          </a:xfrm>
          <a:prstGeom prst="rect">
            <a:avLst/>
          </a:prstGeom>
          <a:noFill/>
          <a:ln/>
        </p:spPr>
        <p:txBody>
          <a:bodyPr wrap="none" lIns="0" tIns="0" rIns="0" bIns="0" rtlCol="0" anchor="t"/>
          <a:lstStyle/>
          <a:p>
            <a:pPr indent="0" marL="0">
              <a:lnSpc>
                <a:spcPts val="2800"/>
              </a:lnSpc>
              <a:buNone/>
            </a:pPr>
            <a:r>
              <a:rPr lang="en-US" sz="2200" b="1" dirty="0">
                <a:solidFill>
                  <a:srgbClr val="F4CAB8"/>
                </a:solidFill>
                <a:latin typeface="Brygada 1918 Bold" pitchFamily="34" charset="0"/>
                <a:ea typeface="Brygada 1918 Bold" pitchFamily="34" charset="-122"/>
                <a:cs typeface="Brygada 1918 Bold" pitchFamily="34" charset="-120"/>
              </a:rPr>
              <a:t>Relationship Between Outcomes</a:t>
            </a:r>
            <a:endParaRPr lang="en-US" sz="2200" dirty="0"/>
          </a:p>
        </p:txBody>
      </p:sp>
      <p:sp>
        <p:nvSpPr>
          <p:cNvPr id="15" name="Text 12"/>
          <p:cNvSpPr/>
          <p:nvPr/>
        </p:nvSpPr>
        <p:spPr>
          <a:xfrm>
            <a:off x="6931462" y="6685240"/>
            <a:ext cx="6949678" cy="342424"/>
          </a:xfrm>
          <a:prstGeom prst="rect">
            <a:avLst/>
          </a:prstGeom>
          <a:noFill/>
          <a:ln/>
        </p:spPr>
        <p:txBody>
          <a:bodyPr wrap="none" lIns="0" tIns="0" rIns="0" bIns="0" rtlCol="0" anchor="t"/>
          <a:lstStyle/>
          <a:p>
            <a:pPr indent="0" marL="0">
              <a:lnSpc>
                <a:spcPts val="2650"/>
              </a:lnSpc>
              <a:buNone/>
            </a:pPr>
            <a:r>
              <a:rPr lang="en-US" sz="1650" dirty="0">
                <a:solidFill>
                  <a:srgbClr val="F4CAB8"/>
                </a:solidFill>
                <a:latin typeface="Montserrat Medium" pitchFamily="34" charset="0"/>
                <a:ea typeface="Montserrat Medium" pitchFamily="34" charset="-122"/>
                <a:cs typeface="Montserrat Medium" pitchFamily="34" charset="-120"/>
              </a:rPr>
              <a:t>What is the relationship between the two outcomes?</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2025-03-20T11:11:42Z</dcterms:created>
  <dcterms:modified xsi:type="dcterms:W3CDTF">2025-03-20T11:11:42Z</dcterms:modified>
</cp:coreProperties>
</file>