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26/03/2020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26/03/2020</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fr.wikipedia.org/wiki/D%C3%A9sertification" TargetMode="External"/><Relationship Id="rId2" Type="http://schemas.openxmlformats.org/officeDocument/2006/relationships/hyperlink" Target="http://fr.wikipedia.org/wiki/Biodiversit%C3%A9" TargetMode="External"/><Relationship Id="rId1" Type="http://schemas.openxmlformats.org/officeDocument/2006/relationships/slideLayout" Target="../slideLayouts/slideLayout2.xml"/><Relationship Id="rId4" Type="http://schemas.openxmlformats.org/officeDocument/2006/relationships/hyperlink" Target="http://fr.wikipedia.org/wiki/Protocole_de_Kyoto"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571480"/>
            <a:ext cx="7772400" cy="2071702"/>
          </a:xfrm>
        </p:spPr>
        <p:txBody>
          <a:bodyPr>
            <a:normAutofit fontScale="90000"/>
          </a:bodyPr>
          <a:lstStyle/>
          <a:p>
            <a:r>
              <a:rPr lang="fr-FR" dirty="0" smtClean="0"/>
              <a:t>Les sommets de la terre(les conférences des nations unies sur l’environnement et </a:t>
            </a:r>
            <a:r>
              <a:rPr lang="fr-FR" smtClean="0"/>
              <a:t>le développement)</a:t>
            </a:r>
            <a:endParaRPr lang="fr-FR" dirty="0"/>
          </a:p>
        </p:txBody>
      </p:sp>
      <p:sp>
        <p:nvSpPr>
          <p:cNvPr id="3" name="Sous-titre 2"/>
          <p:cNvSpPr>
            <a:spLocks noGrp="1"/>
          </p:cNvSpPr>
          <p:nvPr>
            <p:ph type="subTitle" idx="1"/>
          </p:nvPr>
        </p:nvSpPr>
        <p:spPr>
          <a:xfrm>
            <a:off x="714348" y="3143248"/>
            <a:ext cx="8001056" cy="2466980"/>
          </a:xfrm>
        </p:spPr>
        <p:txBody>
          <a:bodyPr>
            <a:normAutofit fontScale="77500" lnSpcReduction="20000"/>
          </a:bodyPr>
          <a:lstStyle/>
          <a:p>
            <a:pPr algn="just">
              <a:lnSpc>
                <a:spcPct val="170000"/>
              </a:lnSpc>
            </a:pPr>
            <a:r>
              <a:rPr lang="fr-FR" dirty="0" smtClean="0">
                <a:solidFill>
                  <a:schemeClr val="tx1"/>
                </a:solidFill>
              </a:rPr>
              <a:t>Les </a:t>
            </a:r>
            <a:r>
              <a:rPr lang="fr-FR" b="1" dirty="0" smtClean="0">
                <a:solidFill>
                  <a:schemeClr val="tx1"/>
                </a:solidFill>
              </a:rPr>
              <a:t>sommets de la Terre</a:t>
            </a:r>
            <a:r>
              <a:rPr lang="fr-FR" dirty="0" smtClean="0">
                <a:solidFill>
                  <a:schemeClr val="tx1"/>
                </a:solidFill>
              </a:rPr>
              <a:t> sont des rencontres décennales entre dirigeants mondiaux organisées depuis 1972 par l'ONU, avec pour but de définir les moyens de stimuler le développement durable au niveau mondial.</a:t>
            </a:r>
            <a:endParaRPr lang="fr-FR"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215106"/>
          </a:xfrm>
        </p:spPr>
        <p:txBody>
          <a:bodyPr>
            <a:normAutofit lnSpcReduction="10000"/>
          </a:bodyPr>
          <a:lstStyle/>
          <a:p>
            <a:pPr>
              <a:buNone/>
            </a:pPr>
            <a:r>
              <a:rPr lang="fr-FR" dirty="0" smtClean="0"/>
              <a:t>Par ailleurs, le Sommet de Rio a conduit à l'adoption du programme </a:t>
            </a:r>
            <a:r>
              <a:rPr lang="fr-FR" dirty="0" smtClean="0">
                <a:solidFill>
                  <a:srgbClr val="FF0000"/>
                </a:solidFill>
              </a:rPr>
              <a:t>Action 21</a:t>
            </a:r>
            <a:r>
              <a:rPr lang="fr-FR" dirty="0" smtClean="0"/>
              <a:t>, qui comprend environ </a:t>
            </a:r>
            <a:r>
              <a:rPr lang="fr-FR" dirty="0" smtClean="0">
                <a:solidFill>
                  <a:srgbClr val="FF0000"/>
                </a:solidFill>
              </a:rPr>
              <a:t>2 500 </a:t>
            </a:r>
            <a:r>
              <a:rPr lang="fr-FR" dirty="0" smtClean="0"/>
              <a:t>recommandations (dont la plupart n'ont jamais été mises en œuvre), </a:t>
            </a:r>
          </a:p>
          <a:p>
            <a:pPr>
              <a:buNone/>
            </a:pPr>
            <a:r>
              <a:rPr lang="fr-FR" dirty="0" smtClean="0"/>
              <a:t>les trois conventions de Rio :</a:t>
            </a:r>
          </a:p>
          <a:p>
            <a:pPr marL="514350" indent="-514350">
              <a:buFont typeface="+mj-lt"/>
              <a:buAutoNum type="arabicPeriod"/>
            </a:pPr>
            <a:r>
              <a:rPr lang="fr-FR" dirty="0" smtClean="0"/>
              <a:t>la Convention sur la diversité biologique (CDB).</a:t>
            </a:r>
          </a:p>
          <a:p>
            <a:pPr marL="514350" indent="-514350">
              <a:buFont typeface="+mj-lt"/>
              <a:buAutoNum type="arabicPeriod"/>
            </a:pPr>
            <a:r>
              <a:rPr lang="fr-FR" dirty="0" smtClean="0"/>
              <a:t>la Convention-cadre des Nations unies sur les changements climatiques (CCNUCC).</a:t>
            </a:r>
          </a:p>
          <a:p>
            <a:pPr marL="514350" indent="-514350">
              <a:buFont typeface="+mj-lt"/>
              <a:buAutoNum type="arabicPeriod"/>
            </a:pPr>
            <a:r>
              <a:rPr lang="fr-FR" dirty="0" smtClean="0"/>
              <a:t>la Convention des Nations unies sur la lutte contre la désertification (CLD).</a:t>
            </a:r>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a:r>
              <a:rPr lang="fr-FR" dirty="0" smtClean="0"/>
              <a:t>Résultats:</a:t>
            </a:r>
            <a:endParaRPr lang="fr-FR" dirty="0"/>
          </a:p>
        </p:txBody>
      </p:sp>
      <p:sp>
        <p:nvSpPr>
          <p:cNvPr id="3" name="Espace réservé du contenu 2"/>
          <p:cNvSpPr>
            <a:spLocks noGrp="1"/>
          </p:cNvSpPr>
          <p:nvPr>
            <p:ph idx="1"/>
          </p:nvPr>
        </p:nvSpPr>
        <p:spPr>
          <a:xfrm>
            <a:off x="457200" y="1285860"/>
            <a:ext cx="8229600" cy="5214974"/>
          </a:xfrm>
        </p:spPr>
        <p:txBody>
          <a:bodyPr>
            <a:normAutofit fontScale="85000" lnSpcReduction="10000"/>
          </a:bodyPr>
          <a:lstStyle/>
          <a:p>
            <a:r>
              <a:rPr lang="fr-FR" dirty="0" smtClean="0"/>
              <a:t>Il a donné le coup d'envoi à un programme ambitieux de lutte mondiale contre les changements climatiques,</a:t>
            </a:r>
          </a:p>
          <a:p>
            <a:r>
              <a:rPr lang="fr-FR" dirty="0" smtClean="0"/>
              <a:t> l'érosion de la </a:t>
            </a:r>
            <a:r>
              <a:rPr lang="fr-FR" dirty="0" smtClean="0">
                <a:hlinkClick r:id="rId2" tooltip="Biodiversité"/>
              </a:rPr>
              <a:t>biodiversité</a:t>
            </a:r>
            <a:r>
              <a:rPr lang="fr-FR" dirty="0" smtClean="0"/>
              <a:t>, </a:t>
            </a:r>
          </a:p>
          <a:p>
            <a:r>
              <a:rPr lang="fr-FR" dirty="0" smtClean="0"/>
              <a:t>la </a:t>
            </a:r>
            <a:r>
              <a:rPr lang="fr-FR" dirty="0" smtClean="0">
                <a:hlinkClick r:id="rId3" tooltip="Désertification"/>
              </a:rPr>
              <a:t>désertification</a:t>
            </a:r>
            <a:r>
              <a:rPr lang="fr-FR" dirty="0" smtClean="0"/>
              <a:t>, </a:t>
            </a:r>
          </a:p>
          <a:p>
            <a:r>
              <a:rPr lang="fr-FR" dirty="0" smtClean="0"/>
              <a:t> l'élimination des produits toxiques.</a:t>
            </a:r>
          </a:p>
          <a:p>
            <a:pPr>
              <a:buNone/>
            </a:pPr>
            <a:endParaRPr lang="fr-FR" dirty="0" smtClean="0"/>
          </a:p>
          <a:p>
            <a:pPr>
              <a:buNone/>
            </a:pPr>
            <a:r>
              <a:rPr lang="fr-FR" dirty="0" smtClean="0"/>
              <a:t>NB:</a:t>
            </a:r>
          </a:p>
          <a:p>
            <a:pPr>
              <a:buNone/>
            </a:pPr>
            <a:r>
              <a:rPr lang="fr-FR" dirty="0" smtClean="0"/>
              <a:t> Bien que ces conventions soient perfectibles, elles ont engagé les États dans un effort de mise en œuvre et, dans certains cas, dans un processus de négociations en vue de parvenir à l'adoption de protocole contraignant, tel que le </a:t>
            </a:r>
            <a:r>
              <a:rPr lang="fr-FR" dirty="0" smtClean="0">
                <a:hlinkClick r:id="rId4" tooltip="Protocole de Kyoto"/>
              </a:rPr>
              <a:t>Protocole de Kyoto</a:t>
            </a:r>
            <a:r>
              <a:rPr lang="fr-FR" dirty="0" smtClean="0"/>
              <a:t>.</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929354"/>
          </a:xfrm>
        </p:spPr>
        <p:txBody>
          <a:bodyPr/>
          <a:lstStyle/>
          <a:p>
            <a:pPr>
              <a:buNone/>
            </a:pPr>
            <a:r>
              <a:rPr lang="fr-FR" b="1" dirty="0" smtClean="0"/>
              <a:t>4. Johannesburg 2002:</a:t>
            </a:r>
          </a:p>
          <a:p>
            <a:r>
              <a:rPr lang="fr-FR" dirty="0" smtClean="0"/>
              <a:t>Ce sommet s'est tenu du 26 août au 4 septembre 2002 à Johannesburg (Afrique du Sud) sous l'égide des Nations unies. </a:t>
            </a:r>
          </a:p>
          <a:p>
            <a:r>
              <a:rPr lang="fr-FR" dirty="0" smtClean="0"/>
              <a:t>Il est aussi officiellement appelé « Sommet mondial sur le développement durable » (SMDD). </a:t>
            </a:r>
          </a:p>
          <a:p>
            <a:r>
              <a:rPr lang="fr-FR" dirty="0" smtClean="0"/>
              <a:t>Ce sommet constituait une occasion pour le monde entier de faire le bilan et de compléter le programme lancé lors du Sommet de Rio.</a:t>
            </a:r>
          </a:p>
          <a:p>
            <a:r>
              <a:rPr lang="fr-FR" dirty="0" smtClean="0"/>
              <a:t> il était axé autour du développement durable.</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72230"/>
          </a:xfrm>
        </p:spPr>
        <p:txBody>
          <a:bodyPr>
            <a:normAutofit fontScale="77500" lnSpcReduction="20000"/>
          </a:bodyPr>
          <a:lstStyle/>
          <a:p>
            <a:r>
              <a:rPr lang="fr-FR" dirty="0" smtClean="0"/>
              <a:t>La rencontre de Johannesburg visait donc à inciter les États à réitérer leur engagement politique en faveur du développement durable, </a:t>
            </a:r>
          </a:p>
          <a:p>
            <a:r>
              <a:rPr lang="fr-FR" dirty="0" smtClean="0"/>
              <a:t>L'événement a rassemblé une centaine de chefs d'État et quelque 40 000 délégués, ce qui en a fait la plus grande rencontre jamais organisée par les Nations unies,</a:t>
            </a:r>
          </a:p>
          <a:p>
            <a:r>
              <a:rPr lang="fr-FR" dirty="0" smtClean="0"/>
              <a:t>Les thèmes prioritaires étaient :</a:t>
            </a:r>
          </a:p>
          <a:p>
            <a:pPr marL="514350" indent="-514350">
              <a:buFont typeface="+mj-lt"/>
              <a:buAutoNum type="arabicPeriod"/>
            </a:pPr>
            <a:r>
              <a:rPr lang="fr-FR" dirty="0" smtClean="0"/>
              <a:t>l'eau (évolution des ressources en eau, nécessité d'une consommation rationnelle, assainissement de l'eau, répartition...)</a:t>
            </a:r>
          </a:p>
          <a:p>
            <a:pPr marL="514350" indent="-514350">
              <a:buFont typeface="+mj-lt"/>
              <a:buAutoNum type="arabicPeriod"/>
            </a:pPr>
            <a:r>
              <a:rPr lang="fr-FR" dirty="0" smtClean="0"/>
              <a:t>l'énergie (état et évolution de la consommation, surconsommation, répartition, utilisation des énergies renouvelables, telles que solaires et éoliennes)</a:t>
            </a:r>
          </a:p>
          <a:p>
            <a:pPr marL="514350" indent="-514350">
              <a:buFont typeface="+mj-lt"/>
              <a:buAutoNum type="arabicPeriod"/>
            </a:pPr>
            <a:r>
              <a:rPr lang="fr-FR" dirty="0" smtClean="0"/>
              <a:t>la productivité agricole (régression et dégradation des sols...)</a:t>
            </a:r>
          </a:p>
          <a:p>
            <a:pPr marL="514350" indent="-514350">
              <a:buFont typeface="+mj-lt"/>
              <a:buAutoNum type="arabicPeriod"/>
            </a:pPr>
            <a:r>
              <a:rPr lang="fr-FR" dirty="0" smtClean="0"/>
              <a:t>la biodiversité</a:t>
            </a:r>
          </a:p>
          <a:p>
            <a:pPr marL="514350" indent="-514350">
              <a:buFont typeface="+mj-lt"/>
              <a:buAutoNum type="arabicPeriod"/>
            </a:pPr>
            <a:r>
              <a:rPr lang="fr-FR" dirty="0" smtClean="0"/>
              <a:t>la santé</a:t>
            </a:r>
          </a:p>
          <a:p>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72230"/>
          </a:xfrm>
        </p:spPr>
        <p:txBody>
          <a:bodyPr/>
          <a:lstStyle/>
          <a:p>
            <a:pPr>
              <a:buNone/>
            </a:pPr>
            <a:r>
              <a:rPr lang="fr-FR" dirty="0" smtClean="0"/>
              <a:t>5. </a:t>
            </a:r>
            <a:r>
              <a:rPr lang="fr-FR" b="1" dirty="0" smtClean="0"/>
              <a:t>La</a:t>
            </a:r>
            <a:r>
              <a:rPr lang="fr-FR" dirty="0" smtClean="0"/>
              <a:t> </a:t>
            </a:r>
            <a:r>
              <a:rPr lang="fr-FR" b="1" dirty="0" smtClean="0"/>
              <a:t>Conférence des Nations unies sur le développement durable 2012(Rio +20):</a:t>
            </a:r>
          </a:p>
          <a:p>
            <a:r>
              <a:rPr lang="fr-FR" dirty="0" smtClean="0"/>
              <a:t>a eu lieu du 20 au 22 juin 2012 à Rio de Janeiro, au Brésil;</a:t>
            </a:r>
          </a:p>
          <a:p>
            <a:r>
              <a:rPr lang="fr-FR" dirty="0" smtClean="0"/>
              <a:t>elle devait porter sur deux thèmes:</a:t>
            </a:r>
          </a:p>
          <a:p>
            <a:pPr>
              <a:buNone/>
            </a:pPr>
            <a:r>
              <a:rPr lang="fr-FR" dirty="0" smtClean="0"/>
              <a:t>          l’économie verte dans le contexte du développement durable </a:t>
            </a:r>
          </a:p>
          <a:p>
            <a:pPr>
              <a:buNone/>
            </a:pPr>
            <a:r>
              <a:rPr lang="fr-FR" dirty="0" smtClean="0"/>
              <a:t>          et de l'éradication de la pauvreté</a:t>
            </a:r>
          </a:p>
          <a:p>
            <a:pPr>
              <a:buNone/>
            </a:pPr>
            <a:r>
              <a:rPr lang="fr-FR" dirty="0" smtClean="0"/>
              <a:t> </a:t>
            </a:r>
            <a:endParaRPr lang="fr-FR" dirty="0"/>
          </a:p>
        </p:txBody>
      </p:sp>
      <p:cxnSp>
        <p:nvCxnSpPr>
          <p:cNvPr id="5" name="Connecteur droit avec flèche 4"/>
          <p:cNvCxnSpPr/>
          <p:nvPr/>
        </p:nvCxnSpPr>
        <p:spPr>
          <a:xfrm>
            <a:off x="857224" y="3429000"/>
            <a:ext cx="428628"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7" name="Connecteur droit avec flèche 6"/>
          <p:cNvCxnSpPr/>
          <p:nvPr/>
        </p:nvCxnSpPr>
        <p:spPr>
          <a:xfrm>
            <a:off x="857224" y="4570420"/>
            <a:ext cx="428628"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r>
              <a:rPr lang="fr-FR" dirty="0" smtClean="0"/>
              <a:t>Cependant, très tôt dans les négociations, des divergences apparemment insurmontables sont apparues sur les deux thèmes de la conférence;</a:t>
            </a:r>
          </a:p>
          <a:p>
            <a:r>
              <a:rPr lang="fr-FR" dirty="0" smtClean="0"/>
              <a:t>Plusieurs leaders mondiaux ont toutefois brillé par leur absence, dont </a:t>
            </a:r>
            <a:r>
              <a:rPr lang="fr-FR" dirty="0" err="1" smtClean="0"/>
              <a:t>Barack</a:t>
            </a:r>
            <a:r>
              <a:rPr lang="fr-FR" dirty="0" smtClean="0"/>
              <a:t> </a:t>
            </a:r>
            <a:r>
              <a:rPr lang="fr-FR" dirty="0" err="1" smtClean="0"/>
              <a:t>Obama</a:t>
            </a:r>
            <a:r>
              <a:rPr lang="fr-FR" dirty="0" smtClean="0"/>
              <a:t> (États-Unis), Angela </a:t>
            </a:r>
            <a:r>
              <a:rPr lang="fr-FR" dirty="0" err="1" smtClean="0"/>
              <a:t>Merkel</a:t>
            </a:r>
            <a:r>
              <a:rPr lang="fr-FR" dirty="0" smtClean="0"/>
              <a:t> (Allemagne) et David Cameron (Royaume-Uni). </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929354"/>
          </a:xfrm>
        </p:spPr>
        <p:txBody>
          <a:bodyPr/>
          <a:lstStyle/>
          <a:p>
            <a:pPr>
              <a:buNone/>
            </a:pPr>
            <a:endParaRPr lang="fr-FR" dirty="0" smtClean="0"/>
          </a:p>
          <a:p>
            <a:pPr>
              <a:buNone/>
            </a:pPr>
            <a:r>
              <a:rPr lang="fr-FR" dirty="0" smtClean="0"/>
              <a:t>Objectifs:</a:t>
            </a:r>
          </a:p>
          <a:p>
            <a:r>
              <a:rPr lang="fr-FR" dirty="0" smtClean="0"/>
              <a:t>susciter un engagement politique renouvelé en faveur du développement durable !</a:t>
            </a:r>
          </a:p>
          <a:p>
            <a:r>
              <a:rPr lang="fr-FR" dirty="0" smtClean="0"/>
              <a:t>évaluer les progrès réalisés, et les lacunes restant à combler au niveau de la mise en œuvre !</a:t>
            </a:r>
          </a:p>
          <a:p>
            <a:r>
              <a:rPr lang="fr-FR" dirty="0" smtClean="0"/>
              <a:t>relever les défis émergents!</a:t>
            </a:r>
          </a:p>
          <a:p>
            <a:pPr>
              <a:buNone/>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000108"/>
            <a:ext cx="8229600" cy="5429288"/>
          </a:xfrm>
        </p:spPr>
        <p:txBody>
          <a:bodyPr/>
          <a:lstStyle/>
          <a:p>
            <a:r>
              <a:rPr lang="fr-FR" dirty="0" smtClean="0"/>
              <a:t>Le premier sommet a eu lieu à Stockholm (Suède) en 1972;</a:t>
            </a:r>
          </a:p>
          <a:p>
            <a:r>
              <a:rPr lang="fr-FR" dirty="0" smtClean="0"/>
              <a:t>le deuxième à Nairobi (Kenya) en 1982;</a:t>
            </a:r>
          </a:p>
          <a:p>
            <a:r>
              <a:rPr lang="fr-FR" dirty="0" smtClean="0"/>
              <a:t>le troisième à Rio de Janeiro (Brésil) en 1992;</a:t>
            </a:r>
          </a:p>
          <a:p>
            <a:r>
              <a:rPr lang="fr-FR" dirty="0" smtClean="0"/>
              <a:t>le quatrième à Johannesburg (Afrique du Sud) en 2002;</a:t>
            </a:r>
          </a:p>
          <a:p>
            <a:r>
              <a:rPr lang="fr-FR" dirty="0" smtClean="0"/>
              <a:t>Et le dernier sommet, appelé aussi "Rio + 20", s'est tenu pour la seconde fois à Rio de Janeiro, en juin 2012   </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pPr>
              <a:buNone/>
            </a:pPr>
            <a:r>
              <a:rPr lang="fr-FR" dirty="0" smtClean="0"/>
              <a:t>Objectifs:</a:t>
            </a:r>
          </a:p>
          <a:p>
            <a:pPr>
              <a:buNone/>
            </a:pPr>
            <a:endParaRPr lang="fr-FR" dirty="0" smtClean="0"/>
          </a:p>
          <a:p>
            <a:pPr>
              <a:buNone/>
            </a:pPr>
            <a:r>
              <a:rPr lang="fr-FR" dirty="0" smtClean="0"/>
              <a:t>    le développement d'une culture mondiale de respect de l'environnement, les sommets de la Terre présentent un enjeu symbolique important. Ils visent à démontrer la capacité collective à gérer les problèmes planétaires et affirment la nécessité du respect des contraintes écologiques</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786478"/>
          </a:xfrm>
        </p:spPr>
        <p:txBody>
          <a:bodyPr/>
          <a:lstStyle/>
          <a:p>
            <a:pPr>
              <a:buNone/>
            </a:pPr>
            <a:r>
              <a:rPr lang="fr-FR" dirty="0" smtClean="0"/>
              <a:t>Remarque:</a:t>
            </a:r>
          </a:p>
          <a:p>
            <a:pPr>
              <a:buNone/>
            </a:pPr>
            <a:r>
              <a:rPr lang="fr-FR" dirty="0" smtClean="0"/>
              <a:t>L'entrée en vigueur de chaque traité international prend généralement plusieurs années. </a:t>
            </a:r>
          </a:p>
          <a:p>
            <a:pPr>
              <a:buNone/>
            </a:pPr>
            <a:r>
              <a:rPr lang="fr-FR" dirty="0" smtClean="0"/>
              <a:t>Il s'agit d'un processus complexe, car chaque pays doit compléter deux étapes pour y adhérer:</a:t>
            </a:r>
          </a:p>
          <a:p>
            <a:pPr marL="514350" indent="-514350">
              <a:buAutoNum type="arabicPeriod"/>
            </a:pPr>
            <a:r>
              <a:rPr lang="fr-FR" dirty="0" smtClean="0"/>
              <a:t>Signé le traité.</a:t>
            </a:r>
          </a:p>
          <a:p>
            <a:pPr marL="514350" indent="-514350">
              <a:buAutoNum type="arabicPeriod"/>
            </a:pPr>
            <a:r>
              <a:rPr lang="fr-FR" dirty="0" smtClean="0"/>
              <a:t>Ratifié le traité formellement.(mise en application totale)</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lnSpcReduction="10000"/>
          </a:bodyPr>
          <a:lstStyle/>
          <a:p>
            <a:pPr>
              <a:buNone/>
            </a:pPr>
            <a:r>
              <a:rPr lang="fr-FR" dirty="0" smtClean="0"/>
              <a:t>Avant chaque sommet se déroulent plusieurs étapes préparatoires ( des réunions entre plusieurs chefs d’états  où se négocient les différents détails techniques des traités) </a:t>
            </a:r>
          </a:p>
          <a:p>
            <a:pPr>
              <a:buNone/>
            </a:pPr>
            <a:r>
              <a:rPr lang="fr-FR" dirty="0" smtClean="0"/>
              <a:t>                 </a:t>
            </a:r>
          </a:p>
          <a:p>
            <a:pPr>
              <a:buNone/>
            </a:pPr>
            <a:r>
              <a:rPr lang="fr-FR" dirty="0" smtClean="0"/>
              <a:t>                    une série de plusieurs conférences préparatoires préalable au sommet.</a:t>
            </a:r>
          </a:p>
          <a:p>
            <a:pPr>
              <a:buNone/>
            </a:pPr>
            <a:r>
              <a:rPr lang="fr-FR" dirty="0" smtClean="0"/>
              <a:t>                    Les pays signataires d'un traité organisent des conférences (une fois par an en général).</a:t>
            </a:r>
          </a:p>
          <a:p>
            <a:pPr>
              <a:buNone/>
            </a:pPr>
            <a:r>
              <a:rPr lang="fr-FR" dirty="0" smtClean="0"/>
              <a:t> </a:t>
            </a:r>
            <a:endParaRPr lang="fr-FR" dirty="0"/>
          </a:p>
        </p:txBody>
      </p:sp>
      <p:cxnSp>
        <p:nvCxnSpPr>
          <p:cNvPr id="5" name="Connecteur droit avec flèche 4"/>
          <p:cNvCxnSpPr/>
          <p:nvPr/>
        </p:nvCxnSpPr>
        <p:spPr>
          <a:xfrm>
            <a:off x="1500166" y="3071810"/>
            <a:ext cx="571504"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 name="Connecteur droit avec flèche 5"/>
          <p:cNvCxnSpPr/>
          <p:nvPr/>
        </p:nvCxnSpPr>
        <p:spPr>
          <a:xfrm>
            <a:off x="1500166" y="4071942"/>
            <a:ext cx="571504"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500042"/>
            <a:ext cx="8229600" cy="5929354"/>
          </a:xfrm>
        </p:spPr>
        <p:txBody>
          <a:bodyPr>
            <a:normAutofit fontScale="85000" lnSpcReduction="20000"/>
          </a:bodyPr>
          <a:lstStyle/>
          <a:p>
            <a:pPr>
              <a:buNone/>
            </a:pPr>
            <a:r>
              <a:rPr lang="fr-FR" b="1" dirty="0" smtClean="0"/>
              <a:t>1. Conférence de Stockholm:</a:t>
            </a:r>
          </a:p>
          <a:p>
            <a:r>
              <a:rPr lang="fr-FR" dirty="0" smtClean="0"/>
              <a:t>La Conférence des Nations unies sur l’Environnement humain (CNUEH) s'est tenue du 5 au 16 juin 1972 à Stockholm (Suède).</a:t>
            </a:r>
          </a:p>
          <a:p>
            <a:r>
              <a:rPr lang="fr-FR" dirty="0" smtClean="0"/>
              <a:t> Elle a placé pour la première fois les questions écologiques au rang de préoccupations internationales.</a:t>
            </a:r>
          </a:p>
          <a:p>
            <a:r>
              <a:rPr lang="fr-FR" dirty="0" smtClean="0"/>
              <a:t> Les participants ont adopté une déclaration de 26 principes et un vaste plan d'action pour lutter contre la pollution, </a:t>
            </a:r>
          </a:p>
          <a:p>
            <a:r>
              <a:rPr lang="fr-FR" dirty="0" smtClean="0"/>
              <a:t> Ce sommet a donné naissance au Programme des Nations unies pour l'environnement (PNUE). </a:t>
            </a:r>
          </a:p>
          <a:p>
            <a:r>
              <a:rPr lang="fr-FR" dirty="0" smtClean="0"/>
              <a:t>À cette époque, les dirigeants mondiaux se sont engagés à se rencontrer tous les dix ans pour faire le point sur l'état de la Terre. </a:t>
            </a:r>
          </a:p>
          <a:p>
            <a:r>
              <a:rPr lang="fr-FR" dirty="0" smtClean="0"/>
              <a:t> cette conférence a  été qualifiée de Sommet de la Terre.</a:t>
            </a:r>
          </a:p>
          <a:p>
            <a:pPr>
              <a:buNone/>
            </a:pP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lnSpcReduction="10000"/>
          </a:bodyPr>
          <a:lstStyle/>
          <a:p>
            <a:pPr>
              <a:buNone/>
            </a:pPr>
            <a:r>
              <a:rPr lang="fr-FR" b="1" dirty="0" smtClean="0"/>
              <a:t>2. Nairobi 1982:</a:t>
            </a:r>
          </a:p>
          <a:p>
            <a:pPr>
              <a:buNone/>
            </a:pPr>
            <a:endParaRPr lang="fr-FR" b="1" dirty="0" smtClean="0"/>
          </a:p>
          <a:p>
            <a:r>
              <a:rPr lang="fr-FR" dirty="0" smtClean="0"/>
              <a:t>Un Sommet de la Terre s'est tenu à Nairobi (Kenya) du 10 au 18 mai 1982. </a:t>
            </a:r>
          </a:p>
          <a:p>
            <a:r>
              <a:rPr lang="fr-FR" dirty="0" smtClean="0"/>
              <a:t>Les événements de l'époque (Guerre froide) et le désintérêt du président des États-Unis, Ronald Reagan (qui a nommé sa fille déléguée des États-Unis) ont fait de ce sommet un échec. </a:t>
            </a:r>
          </a:p>
          <a:p>
            <a:r>
              <a:rPr lang="fr-FR" dirty="0" smtClean="0"/>
              <a:t>Il n'est d'ailleurs même pas évoqué comme un sommet de la Terre officiel</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normAutofit fontScale="92500" lnSpcReduction="20000"/>
          </a:bodyPr>
          <a:lstStyle/>
          <a:p>
            <a:pPr>
              <a:buNone/>
            </a:pPr>
            <a:r>
              <a:rPr lang="fr-FR" dirty="0" smtClean="0"/>
              <a:t>3. </a:t>
            </a:r>
            <a:r>
              <a:rPr lang="fr-FR" b="1" dirty="0" smtClean="0"/>
              <a:t>Rio de Janeiro 1992: </a:t>
            </a:r>
          </a:p>
          <a:p>
            <a:r>
              <a:rPr lang="fr-FR" dirty="0" smtClean="0"/>
              <a:t>Ce Sommet de la Terre s'est tenu à Rio de Janeiro du 3 juin au 14 juin 1992, sous l'égide de l'Organisation des Nations unies. </a:t>
            </a:r>
          </a:p>
          <a:p>
            <a:r>
              <a:rPr lang="fr-FR" dirty="0" smtClean="0"/>
              <a:t>Cette Conférence des Nations unies sur l'environnement et le développement (CNUED) est généralement considérée comme une réussite.</a:t>
            </a:r>
          </a:p>
          <a:p>
            <a:r>
              <a:rPr lang="fr-FR" dirty="0" smtClean="0"/>
              <a:t> les priorités mondiales ont changé en dix ans, et avec la participation d'une centaine de chefs d'État et de gouvernement très diversifié,</a:t>
            </a:r>
          </a:p>
          <a:p>
            <a:r>
              <a:rPr lang="fr-FR" dirty="0" smtClean="0"/>
              <a:t> Ce sommet demeure aujourd'hui le plus grand rassemblement de dirigeants mondiaux. Plus de 1 500 ONG étaient également représentées</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786478"/>
          </a:xfrm>
        </p:spPr>
        <p:txBody>
          <a:bodyPr>
            <a:normAutofit/>
          </a:bodyPr>
          <a:lstStyle/>
          <a:p>
            <a:pPr>
              <a:buNone/>
            </a:pPr>
            <a:r>
              <a:rPr lang="fr-FR" dirty="0" smtClean="0"/>
              <a:t>Le Sommet de Rio s'est conclu par la signature de la Déclaration de Rio         </a:t>
            </a:r>
          </a:p>
          <a:p>
            <a:pPr>
              <a:buNone/>
            </a:pPr>
            <a:r>
              <a:rPr lang="fr-FR" dirty="0" smtClean="0"/>
              <a:t>      assurer une meilleurs gestion de la planète.   </a:t>
            </a:r>
          </a:p>
          <a:p>
            <a:pPr>
              <a:buNone/>
            </a:pPr>
            <a:r>
              <a:rPr lang="fr-FR" dirty="0" smtClean="0"/>
              <a:t>      progresser le concept des droits et des responsabilités des pays dans le domaine de l'environnement.</a:t>
            </a:r>
          </a:p>
          <a:p>
            <a:pPr>
              <a:buNone/>
            </a:pPr>
            <a:r>
              <a:rPr lang="fr-FR" dirty="0" smtClean="0"/>
              <a:t>      Cependant, elle n'est pas juridiquement contraignante. Au contraire, elle reconnaît la souveraineté des États à « exploiter leurs propres ressources selon leur politique d'environnement et de développement ».</a:t>
            </a:r>
            <a:endParaRPr lang="fr-FR" dirty="0"/>
          </a:p>
        </p:txBody>
      </p:sp>
      <p:cxnSp>
        <p:nvCxnSpPr>
          <p:cNvPr id="5" name="Connecteur droit avec flèche 4"/>
          <p:cNvCxnSpPr/>
          <p:nvPr/>
        </p:nvCxnSpPr>
        <p:spPr>
          <a:xfrm>
            <a:off x="428596" y="1927214"/>
            <a:ext cx="35719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 name="Connecteur droit avec flèche 5"/>
          <p:cNvCxnSpPr/>
          <p:nvPr/>
        </p:nvCxnSpPr>
        <p:spPr>
          <a:xfrm>
            <a:off x="428596" y="2498718"/>
            <a:ext cx="35719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7" name="Connecteur droit avec flèche 6"/>
          <p:cNvCxnSpPr/>
          <p:nvPr/>
        </p:nvCxnSpPr>
        <p:spPr>
          <a:xfrm>
            <a:off x="428596" y="4071942"/>
            <a:ext cx="35719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891</Words>
  <PresentationFormat>Affichage à l'écran (4:3)</PresentationFormat>
  <Paragraphs>80</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Les sommets de la terre(les conférences des nations unies sur l’environnement et le développement)</vt:lpstr>
      <vt:lpstr>Diapositive 2</vt:lpstr>
      <vt:lpstr>Diapositive 3</vt:lpstr>
      <vt:lpstr>Diapositive 4</vt:lpstr>
      <vt:lpstr>Diapositive 5</vt:lpstr>
      <vt:lpstr>Diapositive 6</vt:lpstr>
      <vt:lpstr>Diapositive 7</vt:lpstr>
      <vt:lpstr>Diapositive 8</vt:lpstr>
      <vt:lpstr>Diapositive 9</vt:lpstr>
      <vt:lpstr>Diapositive 10</vt:lpstr>
      <vt:lpstr>Résultats:</vt:lpstr>
      <vt:lpstr>Diapositive 12</vt:lpstr>
      <vt:lpstr>Diapositive 13</vt:lpstr>
      <vt:lpstr>Diapositive 14</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sommets de la terre(les conférences des nations unies sur l’environnement et le développement</dc:title>
  <dc:creator>boukli</dc:creator>
  <cp:lastModifiedBy>INFOPLUS</cp:lastModifiedBy>
  <cp:revision>20</cp:revision>
  <dcterms:created xsi:type="dcterms:W3CDTF">2015-02-22T22:22:20Z</dcterms:created>
  <dcterms:modified xsi:type="dcterms:W3CDTF">2020-03-25T23:28:50Z</dcterms:modified>
</cp:coreProperties>
</file>