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2" r:id="rId1"/>
  </p:sldMasterIdLst>
  <p:notesMasterIdLst>
    <p:notesMasterId r:id="rId53"/>
  </p:notesMasterIdLst>
  <p:sldIdLst>
    <p:sldId id="257" r:id="rId2"/>
    <p:sldId id="258" r:id="rId3"/>
    <p:sldId id="259" r:id="rId4"/>
    <p:sldId id="313"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9" r:id="rId22"/>
    <p:sldId id="280" r:id="rId23"/>
    <p:sldId id="281" r:id="rId24"/>
    <p:sldId id="282" r:id="rId25"/>
    <p:sldId id="284" r:id="rId26"/>
    <p:sldId id="283" r:id="rId27"/>
    <p:sldId id="285" r:id="rId28"/>
    <p:sldId id="286" r:id="rId29"/>
    <p:sldId id="287" r:id="rId30"/>
    <p:sldId id="288" r:id="rId31"/>
    <p:sldId id="289" r:id="rId32"/>
    <p:sldId id="290" r:id="rId33"/>
    <p:sldId id="291" r:id="rId34"/>
    <p:sldId id="292" r:id="rId35"/>
    <p:sldId id="294" r:id="rId36"/>
    <p:sldId id="295" r:id="rId37"/>
    <p:sldId id="296" r:id="rId38"/>
    <p:sldId id="297" r:id="rId39"/>
    <p:sldId id="298" r:id="rId40"/>
    <p:sldId id="299" r:id="rId41"/>
    <p:sldId id="300" r:id="rId42"/>
    <p:sldId id="302" r:id="rId43"/>
    <p:sldId id="303" r:id="rId44"/>
    <p:sldId id="304" r:id="rId45"/>
    <p:sldId id="305" r:id="rId46"/>
    <p:sldId id="293" r:id="rId47"/>
    <p:sldId id="306" r:id="rId48"/>
    <p:sldId id="307" r:id="rId49"/>
    <p:sldId id="308" r:id="rId50"/>
    <p:sldId id="309" r:id="rId51"/>
    <p:sldId id="310"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41" autoAdjust="0"/>
  </p:normalViewPr>
  <p:slideViewPr>
    <p:cSldViewPr showGuides="1">
      <p:cViewPr varScale="1">
        <p:scale>
          <a:sx n="66" d="100"/>
          <a:sy n="66" d="100"/>
        </p:scale>
        <p:origin x="1280"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3E5970-414E-4A6E-8561-DB81922348AA}" type="datetimeFigureOut">
              <a:rPr lang="fr-FR" smtClean="0"/>
              <a:t>10/11/2025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A9CD4C-69B2-4597-8EDC-C67C7377219B}" type="slidenum">
              <a:rPr lang="fr-FR" smtClean="0"/>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D556B2D-49F4-4B25-8BCE-5517A0BF4B18}" type="slidenum">
              <a:rPr lang="fr-FR"/>
              <a:t>5</a:t>
            </a:fld>
            <a:endParaRPr lang="fr-FR"/>
          </a:p>
        </p:txBody>
      </p:sp>
      <p:sp>
        <p:nvSpPr>
          <p:cNvPr id="59395" name="Rectangle 2"/>
          <p:cNvSpPr>
            <a:spLocks noGrp="1" noRot="1" noChangeAspect="1" noChangeArrowheads="1" noTextEdit="1"/>
          </p:cNvSpPr>
          <p:nvPr>
            <p:ph type="sldImg"/>
          </p:nvPr>
        </p:nvSpPr>
        <p:spPr/>
      </p:sp>
      <p:sp>
        <p:nvSpPr>
          <p:cNvPr id="59396" name="Rectangle 3"/>
          <p:cNvSpPr>
            <a:spLocks noGrp="1" noChangeArrowheads="1"/>
          </p:cNvSpPr>
          <p:nvPr>
            <p:ph type="body" idx="1"/>
          </p:nvPr>
        </p:nvSpPr>
        <p:spPr>
          <a:xfrm>
            <a:off x="914400" y="4343400"/>
            <a:ext cx="5029200" cy="4114800"/>
          </a:xfrm>
          <a:noFill/>
        </p:spPr>
        <p:txBody>
          <a:bodyPr/>
          <a:lstStyle/>
          <a:p>
            <a:pPr eaLnBrk="1" hangingPunct="1"/>
            <a:r>
              <a:rPr lang="fr-FR"/>
              <a:t>Recherche d’auto-stimulation : dans le développement normal mais aussi dans les cas d’appauvrissement sensoriel (blindismes chez les bébés aveugles).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4602A72-54E1-4A39-8666-590004EE7F9F}" type="slidenum">
              <a:rPr lang="fr-FR"/>
              <a:t>31</a:t>
            </a:fld>
            <a:endParaRPr lang="fr-FR"/>
          </a:p>
        </p:txBody>
      </p:sp>
      <p:sp>
        <p:nvSpPr>
          <p:cNvPr id="68611" name="Rectangle 2"/>
          <p:cNvSpPr>
            <a:spLocks noGrp="1" noRot="1" noChangeAspect="1" noChangeArrowheads="1" noTextEdit="1"/>
          </p:cNvSpPr>
          <p:nvPr>
            <p:ph type="sldImg"/>
          </p:nvPr>
        </p:nvSpPr>
        <p:spPr/>
      </p:sp>
      <p:sp>
        <p:nvSpPr>
          <p:cNvPr id="68612" name="Rectangle 3"/>
          <p:cNvSpPr>
            <a:spLocks noGrp="1" noChangeArrowheads="1"/>
          </p:cNvSpPr>
          <p:nvPr>
            <p:ph type="body" idx="1"/>
          </p:nvPr>
        </p:nvSpPr>
        <p:spPr>
          <a:xfrm>
            <a:off x="914400" y="4343400"/>
            <a:ext cx="5029200" cy="4114800"/>
          </a:xfrm>
          <a:noFill/>
        </p:spPr>
        <p:txBody>
          <a:bodyPr/>
          <a:lstStyle/>
          <a:p>
            <a:pPr eaLnBrk="1" hangingPunct="1"/>
            <a:r>
              <a:rPr lang="fr-FR"/>
              <a:t>Le côté où la tête est tournée est plus tonique, l’appui sur la hanche opposée. Le bras de ce même côté est le plus souvent en extension et la main dans la zone de vision focale. L’autre bras est moins tonique, plus souvent en flexion, la main proche de l’oreille.</a:t>
            </a:r>
          </a:p>
          <a:p>
            <a:pPr eaLnBrk="1" hangingPunct="1"/>
            <a:r>
              <a:rPr lang="fr-FR"/>
              <a:t>Meilleur contrôle de la tête.</a:t>
            </a:r>
          </a:p>
          <a:p>
            <a:pPr eaLnBrk="1" hangingPunct="1"/>
            <a:r>
              <a:rPr lang="fr-FR"/>
              <a:t>Passage d’une ATNP se réalise par une bascule latérale, les appuis au niveau du bassin s’inversent en même temps que la courbure au niveau de la colonne vertébrale, avec inversion de la répartition tonique entre les hémicorps.</a:t>
            </a:r>
          </a:p>
          <a:p>
            <a:pPr eaLnBrk="1" hangingPunct="1"/>
            <a:r>
              <a:rPr lang="fr-FR"/>
              <a:t>ATNR : la fréquence de déclenchement de cette posture augmente après la naissance et culmine vers 6-8 semaines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935EF0F9-E4CF-49AC-A0CE-E1D900135650}" type="slidenum">
              <a:rPr lang="fr-FR"/>
              <a:t>33</a:t>
            </a:fld>
            <a:endParaRPr lang="fr-FR"/>
          </a:p>
        </p:txBody>
      </p:sp>
      <p:sp>
        <p:nvSpPr>
          <p:cNvPr id="69635" name="Rectangle 2"/>
          <p:cNvSpPr>
            <a:spLocks noGrp="1" noRot="1" noChangeAspect="1" noChangeArrowheads="1" noTextEdit="1"/>
          </p:cNvSpPr>
          <p:nvPr>
            <p:ph type="sldImg"/>
          </p:nvPr>
        </p:nvSpPr>
        <p:spPr/>
      </p:sp>
      <p:sp>
        <p:nvSpPr>
          <p:cNvPr id="69636" name="Rectangle 3"/>
          <p:cNvSpPr>
            <a:spLocks noGrp="1" noChangeArrowheads="1"/>
          </p:cNvSpPr>
          <p:nvPr>
            <p:ph type="body" idx="1"/>
          </p:nvPr>
        </p:nvSpPr>
        <p:spPr>
          <a:xfrm>
            <a:off x="914400" y="4343400"/>
            <a:ext cx="5029200" cy="4114800"/>
          </a:xfrm>
          <a:noFill/>
        </p:spPr>
        <p:txBody>
          <a:bodyPr/>
          <a:lstStyle/>
          <a:p>
            <a:pPr eaLnBrk="1" hangingPunct="1"/>
            <a:r>
              <a:rPr lang="fr-FR"/>
              <a:t>Forte hypotonie du tronc et hypertonie des extrémités. Bébé peu mobile et peu de possibilités d’action sur l’environnement. Favorise l’espace oral, rôle d’exploration de la bouche.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F67C118-F20E-4D2E-866F-A580D05836AA}" type="slidenum">
              <a:rPr lang="fr-FR"/>
              <a:t>39</a:t>
            </a:fld>
            <a:endParaRPr lang="fr-FR"/>
          </a:p>
        </p:txBody>
      </p:sp>
      <p:sp>
        <p:nvSpPr>
          <p:cNvPr id="70659" name="Rectangle 2"/>
          <p:cNvSpPr>
            <a:spLocks noGrp="1" noRot="1" noChangeAspect="1" noChangeArrowheads="1" noTextEdit="1"/>
          </p:cNvSpPr>
          <p:nvPr>
            <p:ph type="sldImg"/>
          </p:nvPr>
        </p:nvSpPr>
        <p:spPr/>
      </p:sp>
      <p:sp>
        <p:nvSpPr>
          <p:cNvPr id="70660" name="Rectangle 3"/>
          <p:cNvSpPr>
            <a:spLocks noGrp="1" noChangeArrowheads="1"/>
          </p:cNvSpPr>
          <p:nvPr>
            <p:ph type="body" idx="1"/>
          </p:nvPr>
        </p:nvSpPr>
        <p:spPr>
          <a:xfrm>
            <a:off x="914400" y="4343400"/>
            <a:ext cx="5029200" cy="4114800"/>
          </a:xfrm>
          <a:noFill/>
        </p:spPr>
        <p:txBody>
          <a:bodyPr/>
          <a:lstStyle/>
          <a:p>
            <a:pPr eaLnBrk="1" hangingPunct="1"/>
            <a:r>
              <a:rPr lang="fr-FR"/>
              <a:t>Loi céphalo-caudale : tête, ceinture scapulaire, charnière dorso-lombaire, bassin, jambes</a:t>
            </a:r>
          </a:p>
          <a:p>
            <a:pPr eaLnBrk="1" hangingPunct="1"/>
            <a:r>
              <a:rPr lang="fr-FR"/>
              <a:t>Saisie d’objets (espace homolatéral ou controlatéral, passage par la zone orale)</a:t>
            </a:r>
          </a:p>
          <a:p>
            <a:pPr eaLnBrk="1" hangingPunct="1"/>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2594CFD-B504-4D3B-A3F1-26414188E80B}" type="slidenum">
              <a:rPr lang="fr-FR"/>
              <a:t>42</a:t>
            </a:fld>
            <a:endParaRPr lang="fr-FR"/>
          </a:p>
        </p:txBody>
      </p:sp>
      <p:sp>
        <p:nvSpPr>
          <p:cNvPr id="71683" name="Rectangle 2"/>
          <p:cNvSpPr>
            <a:spLocks noGrp="1" noRot="1" noChangeAspect="1" noChangeArrowheads="1" noTextEdit="1"/>
          </p:cNvSpPr>
          <p:nvPr>
            <p:ph type="sldImg"/>
          </p:nvPr>
        </p:nvSpPr>
        <p:spPr/>
      </p:sp>
      <p:sp>
        <p:nvSpPr>
          <p:cNvPr id="71684" name="Rectangle 3"/>
          <p:cNvSpPr>
            <a:spLocks noGrp="1" noChangeArrowheads="1"/>
          </p:cNvSpPr>
          <p:nvPr>
            <p:ph type="body" idx="1"/>
          </p:nvPr>
        </p:nvSpPr>
        <p:spPr>
          <a:xfrm>
            <a:off x="914400" y="4343400"/>
            <a:ext cx="5029200" cy="4114800"/>
          </a:xfrm>
          <a:noFill/>
        </p:spPr>
        <p:txBody>
          <a:bodyPr/>
          <a:lstStyle/>
          <a:p>
            <a:pPr eaLnBrk="1" hangingPunct="1"/>
            <a:r>
              <a:rPr lang="fr-FR"/>
              <a:t>L’équilibre parfait entre le tonus actif des muscles fléchisseurs et extenseurs du cou permet à la tête de se redresser dans les derniers instants de la manœuvre et de rester dans l’axe quelques secondes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D196452-004F-4B15-AF44-08EACF4CB425}" type="slidenum">
              <a:rPr lang="fr-FR"/>
              <a:t>43</a:t>
            </a:fld>
            <a:endParaRPr lang="fr-FR"/>
          </a:p>
        </p:txBody>
      </p:sp>
      <p:sp>
        <p:nvSpPr>
          <p:cNvPr id="72707" name="Rectangle 2"/>
          <p:cNvSpPr>
            <a:spLocks noGrp="1" noRot="1" noChangeAspect="1" noChangeArrowheads="1" noTextEdit="1"/>
          </p:cNvSpPr>
          <p:nvPr>
            <p:ph type="sldImg"/>
          </p:nvPr>
        </p:nvSpPr>
        <p:spPr/>
      </p:sp>
      <p:sp>
        <p:nvSpPr>
          <p:cNvPr id="72708" name="Rectangle 3"/>
          <p:cNvSpPr>
            <a:spLocks noGrp="1" noChangeArrowheads="1"/>
          </p:cNvSpPr>
          <p:nvPr>
            <p:ph type="body" idx="1"/>
          </p:nvPr>
        </p:nvSpPr>
        <p:spPr>
          <a:xfrm>
            <a:off x="914400" y="4343400"/>
            <a:ext cx="5029200" cy="4114800"/>
          </a:xfrm>
          <a:noFill/>
        </p:spPr>
        <p:txBody>
          <a:bodyPr/>
          <a:lstStyle/>
          <a:p>
            <a:pPr eaLnBrk="1" hangingPunct="1"/>
            <a:r>
              <a:rPr lang="fr-FR"/>
              <a:t>Organisation de la flexion contre la pesanteur (entre 6 semaines et 6 mois)</a:t>
            </a:r>
          </a:p>
          <a:p>
            <a:pPr eaLnBrk="1" hangingPunct="1"/>
            <a:r>
              <a:rPr lang="fr-FR"/>
              <a:t>Développement de l’extension dès 7 mois</a:t>
            </a:r>
          </a:p>
          <a:p>
            <a:pPr eaLnBrk="1" hangingPunct="1"/>
            <a:r>
              <a:rPr lang="fr-FR"/>
              <a:t>Passage en position debout dès 9-10 mois.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7FC9EBA-8B53-41AC-8CDE-89B31045B170}" type="slidenum">
              <a:rPr lang="fr-FR"/>
              <a:t>44</a:t>
            </a:fld>
            <a:endParaRPr lang="fr-FR"/>
          </a:p>
        </p:txBody>
      </p:sp>
      <p:sp>
        <p:nvSpPr>
          <p:cNvPr id="73731" name="Rectangle 2"/>
          <p:cNvSpPr>
            <a:spLocks noGrp="1" noRot="1" noChangeAspect="1" noChangeArrowheads="1" noTextEdit="1"/>
          </p:cNvSpPr>
          <p:nvPr>
            <p:ph type="sldImg"/>
          </p:nvPr>
        </p:nvSpPr>
        <p:spPr/>
      </p:sp>
      <p:sp>
        <p:nvSpPr>
          <p:cNvPr id="73732" name="Rectangle 3"/>
          <p:cNvSpPr>
            <a:spLocks noGrp="1" noChangeArrowheads="1"/>
          </p:cNvSpPr>
          <p:nvPr>
            <p:ph type="body" idx="1"/>
          </p:nvPr>
        </p:nvSpPr>
        <p:spPr>
          <a:xfrm>
            <a:off x="914400" y="4343400"/>
            <a:ext cx="5029200" cy="4114800"/>
          </a:xfrm>
          <a:noFill/>
        </p:spPr>
        <p:txBody>
          <a:bodyPr/>
          <a:lstStyle/>
          <a:p>
            <a:pPr eaLnBrk="1" hangingPunct="1"/>
            <a:r>
              <a:rPr lang="fr-FR"/>
              <a:t>Réaction immédiate de flexion de la tête et du tronc</a:t>
            </a:r>
          </a:p>
          <a:p>
            <a:pPr eaLnBrk="1" hangingPunct="1"/>
            <a:r>
              <a:rPr lang="fr-FR"/>
              <a:t>Niveau de redressement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890108E8-095D-42A3-9521-56662E6411EB}" type="slidenum">
              <a:rPr lang="fr-FR"/>
              <a:t>45</a:t>
            </a:fld>
            <a:endParaRPr lang="fr-FR"/>
          </a:p>
        </p:txBody>
      </p:sp>
      <p:sp>
        <p:nvSpPr>
          <p:cNvPr id="74755" name="Rectangle 2"/>
          <p:cNvSpPr>
            <a:spLocks noGrp="1" noRot="1" noChangeAspect="1" noChangeArrowheads="1" noTextEdit="1"/>
          </p:cNvSpPr>
          <p:nvPr>
            <p:ph type="sldImg"/>
          </p:nvPr>
        </p:nvSpPr>
        <p:spPr/>
      </p:sp>
      <p:sp>
        <p:nvSpPr>
          <p:cNvPr id="74756" name="Rectangle 3"/>
          <p:cNvSpPr>
            <a:spLocks noGrp="1" noChangeArrowheads="1"/>
          </p:cNvSpPr>
          <p:nvPr>
            <p:ph type="body" idx="1"/>
          </p:nvPr>
        </p:nvSpPr>
        <p:spPr>
          <a:xfrm>
            <a:off x="914400" y="4343400"/>
            <a:ext cx="5029200" cy="4114800"/>
          </a:xfrm>
          <a:noFill/>
        </p:spPr>
        <p:txBody>
          <a:bodyPr/>
          <a:lstStyle/>
          <a:p>
            <a:pPr eaLnBrk="1" hangingPunct="1"/>
            <a:r>
              <a:rPr lang="fr-FR"/>
              <a:t>Développement du redressement et de la compensation du déséquilibre par le membre opposé</a:t>
            </a:r>
          </a:p>
          <a:p>
            <a:pPr eaLnBrk="1" hangingPunct="1"/>
            <a:r>
              <a:rPr lang="fr-FR"/>
              <a:t>Flexion du membre inférieur opposé à l’inclinaison et élévation du bras opposé</a:t>
            </a:r>
          </a:p>
          <a:p>
            <a:pPr eaLnBrk="1" hangingPunct="1"/>
            <a:r>
              <a:rPr lang="fr-FR"/>
              <a:t>Redressement de la tête (dès 7 semaines) et du tronc</a:t>
            </a:r>
          </a:p>
          <a:p>
            <a:pPr eaLnBrk="1" hangingPunct="1"/>
            <a:r>
              <a:rPr lang="fr-FR"/>
              <a:t>Jambe en flexion puis une jambe (côté opposé) en extension dès 8 mois.</a:t>
            </a:r>
          </a:p>
          <a:p>
            <a:pPr eaLnBrk="1" hangingPunct="1"/>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53F0B13-A5E0-49D1-B62A-B2B5D9126965}" type="slidenum">
              <a:rPr lang="fr-FR"/>
              <a:t>47</a:t>
            </a:fld>
            <a:endParaRPr lang="fr-FR"/>
          </a:p>
        </p:txBody>
      </p:sp>
      <p:sp>
        <p:nvSpPr>
          <p:cNvPr id="75779" name="Rectangle 2"/>
          <p:cNvSpPr>
            <a:spLocks noGrp="1" noRot="1" noChangeAspect="1" noChangeArrowheads="1" noTextEdit="1"/>
          </p:cNvSpPr>
          <p:nvPr>
            <p:ph type="sldImg"/>
          </p:nvPr>
        </p:nvSpPr>
        <p:spPr/>
      </p:sp>
      <p:sp>
        <p:nvSpPr>
          <p:cNvPr id="75780" name="Rectangle 3"/>
          <p:cNvSpPr>
            <a:spLocks noGrp="1" noChangeArrowheads="1"/>
          </p:cNvSpPr>
          <p:nvPr>
            <p:ph type="body" idx="1"/>
          </p:nvPr>
        </p:nvSpPr>
        <p:spPr>
          <a:xfrm>
            <a:off x="914400" y="4343400"/>
            <a:ext cx="5029200" cy="4114800"/>
          </a:xfrm>
          <a:noFill/>
        </p:spPr>
        <p:txBody>
          <a:bodyPr/>
          <a:lstStyle/>
          <a:p>
            <a:pPr eaLnBrk="1" hangingPunct="1"/>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53DE84A-AD88-486E-9651-C4EF14E89B27}" type="slidenum">
              <a:rPr lang="fr-FR"/>
              <a:t>48</a:t>
            </a:fld>
            <a:endParaRPr lang="fr-FR"/>
          </a:p>
        </p:txBody>
      </p:sp>
      <p:sp>
        <p:nvSpPr>
          <p:cNvPr id="76803" name="Rectangle 2"/>
          <p:cNvSpPr>
            <a:spLocks noGrp="1" noRot="1" noChangeAspect="1" noChangeArrowheads="1" noTextEdit="1"/>
          </p:cNvSpPr>
          <p:nvPr>
            <p:ph type="sldImg"/>
          </p:nvPr>
        </p:nvSpPr>
        <p:spPr/>
      </p:sp>
      <p:sp>
        <p:nvSpPr>
          <p:cNvPr id="76804" name="Rectangle 3"/>
          <p:cNvSpPr>
            <a:spLocks noGrp="1" noChangeArrowheads="1"/>
          </p:cNvSpPr>
          <p:nvPr>
            <p:ph type="body" idx="1"/>
          </p:nvPr>
        </p:nvSpPr>
        <p:spPr>
          <a:xfrm>
            <a:off x="914400" y="4343400"/>
            <a:ext cx="5029200" cy="4114800"/>
          </a:xfrm>
          <a:noFill/>
        </p:spPr>
        <p:txBody>
          <a:bodyPr/>
          <a:lstStyle/>
          <a:p>
            <a:pPr eaLnBrk="1" hangingPunct="1"/>
            <a:r>
              <a:rPr lang="fr-FR"/>
              <a:t>Réaction de placement apparaît entre 7 et 9 mois.</a:t>
            </a:r>
          </a:p>
          <a:p>
            <a:pPr eaLnBrk="1" hangingPunct="1"/>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59E2EF03-76E6-4CDF-8A37-CEB2ECBD1C95}" type="slidenum">
              <a:rPr lang="fr-FR"/>
              <a:t>50</a:t>
            </a:fld>
            <a:endParaRPr lang="fr-FR"/>
          </a:p>
        </p:txBody>
      </p:sp>
      <p:sp>
        <p:nvSpPr>
          <p:cNvPr id="77827" name="Rectangle 2"/>
          <p:cNvSpPr>
            <a:spLocks noGrp="1" noRot="1" noChangeAspect="1" noChangeArrowheads="1" noTextEdit="1"/>
          </p:cNvSpPr>
          <p:nvPr>
            <p:ph type="sldImg"/>
          </p:nvPr>
        </p:nvSpPr>
        <p:spPr/>
      </p:sp>
      <p:sp>
        <p:nvSpPr>
          <p:cNvPr id="77828" name="Rectangle 3"/>
          <p:cNvSpPr>
            <a:spLocks noGrp="1" noChangeArrowheads="1"/>
          </p:cNvSpPr>
          <p:nvPr>
            <p:ph type="body" idx="1"/>
          </p:nvPr>
        </p:nvSpPr>
        <p:spPr>
          <a:xfrm>
            <a:off x="914400" y="4343400"/>
            <a:ext cx="5029200" cy="4114800"/>
          </a:xfrm>
          <a:noFill/>
        </p:spPr>
        <p:txBody>
          <a:bodyPr/>
          <a:lstStyle/>
          <a:p>
            <a:pPr marL="228600" indent="-228600" eaLnBrk="1" hangingPunct="1"/>
            <a:r>
              <a:rPr lang="fr-FR"/>
              <a:t>Deux principes :</a:t>
            </a:r>
          </a:p>
          <a:p>
            <a:pPr marL="228600" indent="-228600" eaLnBrk="1" hangingPunct="1">
              <a:buFontTx/>
              <a:buAutoNum type="arabicParenR"/>
            </a:pPr>
            <a:r>
              <a:rPr lang="fr-FR"/>
              <a:t> La rotation suit toujours le redressement</a:t>
            </a:r>
          </a:p>
          <a:p>
            <a:pPr marL="228600" indent="-228600" eaLnBrk="1" hangingPunct="1">
              <a:buFontTx/>
              <a:buAutoNum type="arabicParenR"/>
            </a:pPr>
            <a:r>
              <a:rPr lang="fr-FR"/>
              <a:t> Progression céphalo-caudale</a:t>
            </a:r>
          </a:p>
          <a:p>
            <a:pPr marL="228600" indent="-228600" eaLnBrk="1" hangingPunct="1"/>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09A0348-5277-4D96-8DD2-9CD0B4014E25}" type="slidenum">
              <a:rPr lang="fr-FR"/>
              <a:t>6</a:t>
            </a:fld>
            <a:endParaRPr lang="fr-FR"/>
          </a:p>
        </p:txBody>
      </p:sp>
      <p:sp>
        <p:nvSpPr>
          <p:cNvPr id="60419" name="Rectangle 2"/>
          <p:cNvSpPr>
            <a:spLocks noGrp="1" noRot="1" noChangeAspect="1" noChangeArrowheads="1" noTextEdit="1"/>
          </p:cNvSpPr>
          <p:nvPr>
            <p:ph type="sldImg"/>
          </p:nvPr>
        </p:nvSpPr>
        <p:spPr/>
      </p:sp>
      <p:sp>
        <p:nvSpPr>
          <p:cNvPr id="60420" name="Rectangle 3"/>
          <p:cNvSpPr>
            <a:spLocks noGrp="1" noChangeArrowheads="1"/>
          </p:cNvSpPr>
          <p:nvPr>
            <p:ph type="body" idx="1"/>
          </p:nvPr>
        </p:nvSpPr>
        <p:spPr>
          <a:xfrm>
            <a:off x="914400" y="4343400"/>
            <a:ext cx="5029200" cy="4114800"/>
          </a:xfrm>
          <a:noFill/>
        </p:spPr>
        <p:txBody>
          <a:bodyPr/>
          <a:lstStyle/>
          <a:p>
            <a:pPr eaLnBrk="1" hangingPunct="1"/>
            <a:r>
              <a:rPr lang="fr-FR"/>
              <a:t>Pour Grenier, le fait de fixer la nuque du nouveau-né (concept de motricité libérée) permettrait d’inhiber les comportements réflexes rigides et de déployer des gestes souples présentant une finalité.</a:t>
            </a:r>
          </a:p>
          <a:p>
            <a:pPr eaLnBrk="1" hangingPunct="1"/>
            <a:r>
              <a:rPr lang="fr-FR"/>
              <a:t>Bullinger : le réflexe de posture joue un rôle fondamental dans la poursuite visuelle d’un mobile par exemple.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DEB8EAD-34DB-47C7-880A-D412322E34CF}" type="slidenum">
              <a:rPr lang="fr-FR"/>
              <a:t>51</a:t>
            </a:fld>
            <a:endParaRPr lang="fr-FR"/>
          </a:p>
        </p:txBody>
      </p:sp>
      <p:sp>
        <p:nvSpPr>
          <p:cNvPr id="78851" name="Rectangle 2"/>
          <p:cNvSpPr>
            <a:spLocks noGrp="1" noRot="1" noChangeAspect="1" noChangeArrowheads="1" noTextEdit="1"/>
          </p:cNvSpPr>
          <p:nvPr>
            <p:ph type="sldImg"/>
          </p:nvPr>
        </p:nvSpPr>
        <p:spPr/>
      </p:sp>
      <p:sp>
        <p:nvSpPr>
          <p:cNvPr id="78852" name="Rectangle 3"/>
          <p:cNvSpPr>
            <a:spLocks noGrp="1" noChangeArrowheads="1"/>
          </p:cNvSpPr>
          <p:nvPr>
            <p:ph type="body" idx="1"/>
          </p:nvPr>
        </p:nvSpPr>
        <p:spPr>
          <a:xfrm>
            <a:off x="914400" y="4343400"/>
            <a:ext cx="5029200" cy="4114800"/>
          </a:xfrm>
          <a:noFill/>
        </p:spPr>
        <p:txBody>
          <a:bodyPr/>
          <a:lstStyle/>
          <a:p>
            <a:pPr eaLnBrk="1" hangingPunct="1"/>
            <a:r>
              <a:rPr lang="fr-FR"/>
              <a:t>Autres élements :</a:t>
            </a:r>
          </a:p>
          <a:p>
            <a:pPr eaLnBrk="1" hangingPunct="1"/>
            <a:r>
              <a:rPr lang="fr-FR"/>
              <a:t>A 6 mois : jonction haut/bas</a:t>
            </a:r>
          </a:p>
          <a:p>
            <a:pPr eaLnBrk="1" hangingPunct="1"/>
            <a:r>
              <a:rPr lang="fr-FR"/>
              <a:t>A 7-8 mois : unification de l’espace de préhension, constitution de l’axe corporel</a:t>
            </a:r>
          </a:p>
          <a:p>
            <a:pPr eaLnBrk="1" hangingPunct="1"/>
            <a:r>
              <a:rPr lang="fr-FR"/>
              <a:t>Dès 10 mois élaboration de l’espace de locomotion</a:t>
            </a:r>
          </a:p>
          <a:p>
            <a:pPr eaLnBrk="1" hangingPunct="1"/>
            <a:endParaRPr lang="fr-FR"/>
          </a:p>
          <a:p>
            <a:pPr eaLnBrk="1" hangingPunct="1"/>
            <a:r>
              <a:rPr lang="fr-FR"/>
              <a:t>FILM Vasseur L’examen neuromoteur du nouveau-né</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FBED09B3-57A8-4EF0-93D0-16BB3B21CEBA}" type="slidenum">
              <a:rPr lang="fr-FR"/>
              <a:t>7</a:t>
            </a:fld>
            <a:endParaRPr lang="fr-FR"/>
          </a:p>
        </p:txBody>
      </p:sp>
      <p:sp>
        <p:nvSpPr>
          <p:cNvPr id="61443" name="Rectangle 2"/>
          <p:cNvSpPr>
            <a:spLocks noGrp="1" noChangeArrowheads="1"/>
          </p:cNvSpPr>
          <p:nvPr>
            <p:ph type="body" idx="1"/>
          </p:nvPr>
        </p:nvSpPr>
        <p:spPr>
          <a:xfrm>
            <a:off x="914400" y="685800"/>
            <a:ext cx="5029200" cy="7772400"/>
          </a:xfrm>
          <a:noFill/>
        </p:spPr>
        <p:txBody>
          <a:bodyPr lIns="90488" tIns="44450" rIns="90488" bIns="44450"/>
          <a:lstStyle/>
          <a:p>
            <a:pPr eaLnBrk="1" hangingPunct="1">
              <a:spcBef>
                <a:spcPct val="20000"/>
              </a:spcBef>
              <a:buClr>
                <a:schemeClr val="tx1"/>
              </a:buClr>
              <a:buSzPct val="75000"/>
              <a:buFont typeface="Monotype Sorts" charset="2"/>
              <a:buChar char="u"/>
            </a:pPr>
            <a:r>
              <a:rPr lang="fr-FR" sz="1600"/>
              <a:t>Some people say that newborn babies are not very attractive.  Their head is often misshapen from the squeeze through the birth canal, it is also overly large in proportion to the rest of their body and their skin is usually kind of red and wrinkly.  But they are not born totally helpless.  They are born with enough innate behaviors to elicit care and attention from adult caregivers.  They are born with reflexes.</a:t>
            </a:r>
          </a:p>
          <a:p>
            <a:pPr eaLnBrk="1" hangingPunct="1">
              <a:spcBef>
                <a:spcPct val="20000"/>
              </a:spcBef>
              <a:buClr>
                <a:schemeClr val="tx1"/>
              </a:buClr>
              <a:buSzPct val="75000"/>
              <a:buFont typeface="Monotype Sorts" charset="2"/>
              <a:buChar char="u"/>
            </a:pPr>
            <a:r>
              <a:rPr lang="fr-FR" sz="1600"/>
              <a:t>Reflex is an automatic response that all normally developed newborns produce.  (Put up list of reflexes)</a:t>
            </a:r>
          </a:p>
          <a:p>
            <a:pPr eaLnBrk="1" hangingPunct="1">
              <a:spcBef>
                <a:spcPct val="20000"/>
              </a:spcBef>
              <a:buClr>
                <a:schemeClr val="tx1"/>
              </a:buClr>
              <a:buSzPct val="75000"/>
              <a:buFont typeface="Monotype Sorts" charset="2"/>
              <a:buChar char="u"/>
            </a:pPr>
            <a:r>
              <a:rPr lang="fr-FR" sz="1600"/>
              <a:t>Newborn reflexes are said to have Adaptive or Survival Value.  Rooting helps the baby find food, Moro cling, grasp hold on, tonic neck prepares for eye hand coordination, body righting supports posture etc.</a:t>
            </a:r>
          </a:p>
          <a:p>
            <a:pPr eaLnBrk="1" hangingPunct="1">
              <a:spcBef>
                <a:spcPct val="20000"/>
              </a:spcBef>
              <a:buClr>
                <a:schemeClr val="tx1"/>
              </a:buClr>
              <a:buSzPct val="75000"/>
              <a:buFont typeface="Monotype Sorts" charset="2"/>
              <a:buChar char="u"/>
            </a:pPr>
            <a:r>
              <a:rPr lang="fr-FR" sz="1600"/>
              <a:t>Most newborn reflexes disappear during first 6 months as voluntary motor skills develop</a:t>
            </a:r>
          </a:p>
          <a:p>
            <a:pPr eaLnBrk="1" hangingPunct="1">
              <a:spcBef>
                <a:spcPct val="20000"/>
              </a:spcBef>
              <a:buClr>
                <a:schemeClr val="tx1"/>
              </a:buClr>
              <a:buSzPct val="75000"/>
              <a:buFont typeface="Monotype Sorts" charset="2"/>
              <a:buChar char="u"/>
            </a:pPr>
            <a:r>
              <a:rPr lang="fr-FR" sz="1600"/>
              <a:t>Assessment an indication of the health of the nervous system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19643F4-C8A3-4AFC-9D02-05BD005BADC4}" type="slidenum">
              <a:rPr lang="fr-FR"/>
              <a:t>9</a:t>
            </a:fld>
            <a:endParaRPr lang="fr-FR"/>
          </a:p>
        </p:txBody>
      </p:sp>
      <p:sp>
        <p:nvSpPr>
          <p:cNvPr id="62467" name="Rectangle 2"/>
          <p:cNvSpPr>
            <a:spLocks noGrp="1" noChangeArrowheads="1"/>
          </p:cNvSpPr>
          <p:nvPr>
            <p:ph type="body" idx="1"/>
          </p:nvPr>
        </p:nvSpPr>
        <p:spPr>
          <a:xfrm>
            <a:off x="914400" y="4343400"/>
            <a:ext cx="5029200" cy="4114800"/>
          </a:xfrm>
          <a:noFill/>
        </p:spPr>
        <p:txBody>
          <a:bodyPr lIns="90488" tIns="44450" rIns="90488" bIns="44450"/>
          <a:lstStyle/>
          <a:p>
            <a:pPr eaLnBrk="1" hangingPunct="1"/>
            <a:endParaRPr lang="fr-FR"/>
          </a:p>
        </p:txBody>
      </p:sp>
      <p:sp>
        <p:nvSpPr>
          <p:cNvPr id="62468"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357EE51-37C5-4933-9E14-1455AB093610}" type="slidenum">
              <a:rPr lang="fr-FR"/>
              <a:t>10</a:t>
            </a:fld>
            <a:endParaRPr lang="fr-FR"/>
          </a:p>
        </p:txBody>
      </p:sp>
      <p:sp>
        <p:nvSpPr>
          <p:cNvPr id="63491" name="Rectangle 2"/>
          <p:cNvSpPr>
            <a:spLocks noGrp="1" noChangeArrowheads="1"/>
          </p:cNvSpPr>
          <p:nvPr>
            <p:ph type="body" idx="1"/>
          </p:nvPr>
        </p:nvSpPr>
        <p:spPr>
          <a:xfrm>
            <a:off x="914400" y="4343400"/>
            <a:ext cx="5029200" cy="4114800"/>
          </a:xfrm>
          <a:noFill/>
        </p:spPr>
        <p:txBody>
          <a:bodyPr lIns="90488" tIns="44450" rIns="90488" bIns="44450"/>
          <a:lstStyle/>
          <a:p>
            <a:pPr eaLnBrk="1" hangingPunct="1"/>
            <a:endParaRPr lang="fr-FR"/>
          </a:p>
        </p:txBody>
      </p:sp>
      <p:sp>
        <p:nvSpPr>
          <p:cNvPr id="63492"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7590C8D6-219E-4FCD-A211-B0141632586C}" type="slidenum">
              <a:rPr lang="fr-FR"/>
              <a:t>12</a:t>
            </a:fld>
            <a:endParaRPr lang="fr-FR"/>
          </a:p>
        </p:txBody>
      </p:sp>
      <p:sp>
        <p:nvSpPr>
          <p:cNvPr id="64515" name="Rectangle 2"/>
          <p:cNvSpPr>
            <a:spLocks noGrp="1" noChangeArrowheads="1"/>
          </p:cNvSpPr>
          <p:nvPr>
            <p:ph type="body" idx="1"/>
          </p:nvPr>
        </p:nvSpPr>
        <p:spPr>
          <a:xfrm>
            <a:off x="914400" y="4343400"/>
            <a:ext cx="5029200" cy="4114800"/>
          </a:xfrm>
          <a:noFill/>
        </p:spPr>
        <p:txBody>
          <a:bodyPr lIns="90488" tIns="44450" rIns="90488" bIns="44450"/>
          <a:lstStyle/>
          <a:p>
            <a:pPr eaLnBrk="1" hangingPunct="1"/>
            <a:endParaRPr lang="fr-FR"/>
          </a:p>
        </p:txBody>
      </p:sp>
      <p:sp>
        <p:nvSpPr>
          <p:cNvPr id="64516"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9B29C22-6FC3-4562-8A46-EBEE78A590F3}" type="slidenum">
              <a:rPr lang="fr-FR"/>
              <a:t>15</a:t>
            </a:fld>
            <a:endParaRPr lang="fr-FR"/>
          </a:p>
        </p:txBody>
      </p:sp>
      <p:sp>
        <p:nvSpPr>
          <p:cNvPr id="65539" name="Rectangle 2"/>
          <p:cNvSpPr>
            <a:spLocks noGrp="1" noRot="1" noChangeAspect="1" noChangeArrowheads="1" noTextEdit="1"/>
          </p:cNvSpPr>
          <p:nvPr>
            <p:ph type="sldImg"/>
          </p:nvPr>
        </p:nvSpPr>
        <p:spPr/>
      </p:sp>
      <p:sp>
        <p:nvSpPr>
          <p:cNvPr id="65540" name="Rectangle 3"/>
          <p:cNvSpPr>
            <a:spLocks noGrp="1" noChangeArrowheads="1"/>
          </p:cNvSpPr>
          <p:nvPr>
            <p:ph type="body" idx="1"/>
          </p:nvPr>
        </p:nvSpPr>
        <p:spPr>
          <a:xfrm>
            <a:off x="914400" y="4343400"/>
            <a:ext cx="5029200" cy="4114800"/>
          </a:xfrm>
          <a:noFill/>
        </p:spPr>
        <p:txBody>
          <a:bodyPr/>
          <a:lstStyle/>
          <a:p>
            <a:pPr eaLnBrk="1" hangingPunct="1"/>
            <a:r>
              <a:rPr lang="fr-FR"/>
              <a:t>Mouvements réguliers, pas toujours initié par le talon entraînant la plante et la pointe du pied.</a:t>
            </a:r>
          </a:p>
          <a:p>
            <a:pPr eaLnBrk="1" hangingPunct="1"/>
            <a:r>
              <a:rPr lang="fr-FR"/>
              <a:t>Disparaît vers 2 mois sauf si le nourrisson est entraîné tous les jours. Selon Zelazo (1972) : passage d’une réponse réflexe à une réponse instrumentale où l’exercice constitue un renforcement positif.</a:t>
            </a:r>
          </a:p>
          <a:p>
            <a:pPr eaLnBrk="1" hangingPunct="1"/>
            <a:r>
              <a:rPr lang="fr-FR"/>
              <a:t>Thelen : lien entre le mouvement de pédalage en décubitus dorsal et la marche automatique (le bébé continue verticalement le mvt amorcé lorsqu’il était couché). Le pédalage serait un second précurseur de la marche qui viendrait renforcer le réflexe de marche automatique observé à la naissance; les mouvements de marche n’auraient pas disparu, mais ne seraient plus observables en raison des contraintes de poids, le corps devenant trop lourd à porter à partir de 2 mois (en effet ils réapparaissent dans l’eau).</a:t>
            </a:r>
          </a:p>
          <a:p>
            <a:pPr eaLnBrk="1" hangingPunct="1"/>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0AAEEA5-652E-47A4-BE36-8BF0A3865E24}" type="slidenum">
              <a:rPr lang="fr-FR"/>
              <a:t>16</a:t>
            </a:fld>
            <a:endParaRPr lang="fr-FR"/>
          </a:p>
        </p:txBody>
      </p:sp>
      <p:sp>
        <p:nvSpPr>
          <p:cNvPr id="66563" name="Rectangle 2"/>
          <p:cNvSpPr>
            <a:spLocks noGrp="1" noChangeArrowheads="1"/>
          </p:cNvSpPr>
          <p:nvPr>
            <p:ph type="body" idx="1"/>
          </p:nvPr>
        </p:nvSpPr>
        <p:spPr>
          <a:xfrm>
            <a:off x="914400" y="4343400"/>
            <a:ext cx="5029200" cy="4114800"/>
          </a:xfrm>
          <a:noFill/>
        </p:spPr>
        <p:txBody>
          <a:bodyPr lIns="90488" tIns="44450" rIns="90488" bIns="44450"/>
          <a:lstStyle/>
          <a:p>
            <a:pPr eaLnBrk="1" hangingPunct="1"/>
            <a:endParaRPr lang="fr-FR"/>
          </a:p>
        </p:txBody>
      </p:sp>
      <p:sp>
        <p:nvSpPr>
          <p:cNvPr id="66564"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DE2EDA5E-F4A2-4BC9-AD6F-4EAFC2B47573}" type="slidenum">
              <a:rPr lang="fr-FR"/>
              <a:t>29</a:t>
            </a:fld>
            <a:endParaRPr lang="fr-FR"/>
          </a:p>
        </p:txBody>
      </p:sp>
      <p:sp>
        <p:nvSpPr>
          <p:cNvPr id="67587" name="Rectangle 2"/>
          <p:cNvSpPr>
            <a:spLocks noGrp="1" noRot="1" noChangeAspect="1" noChangeArrowheads="1" noTextEdit="1"/>
          </p:cNvSpPr>
          <p:nvPr>
            <p:ph type="sldImg"/>
          </p:nvPr>
        </p:nvSpPr>
        <p:spPr/>
      </p:sp>
      <p:sp>
        <p:nvSpPr>
          <p:cNvPr id="67588" name="Rectangle 3"/>
          <p:cNvSpPr>
            <a:spLocks noGrp="1" noChangeArrowheads="1"/>
          </p:cNvSpPr>
          <p:nvPr>
            <p:ph type="body" idx="1"/>
          </p:nvPr>
        </p:nvSpPr>
        <p:spPr>
          <a:xfrm>
            <a:off x="914400" y="4343400"/>
            <a:ext cx="5029200" cy="4114800"/>
          </a:xfrm>
          <a:noFill/>
        </p:spPr>
        <p:txBody>
          <a:bodyPr/>
          <a:lstStyle/>
          <a:p>
            <a:pPr eaLnBrk="1" hangingPunct="1"/>
            <a:r>
              <a:rPr lang="fr-FR"/>
              <a:t>Enfant né à terme : mouvements de flexion/extension, abduction de la hanche, rotation interne du pied, etc.</a:t>
            </a:r>
          </a:p>
          <a:p>
            <a:pPr eaLnBrk="1" hangingPunct="1"/>
            <a:r>
              <a:rPr lang="fr-FR"/>
              <a:t>Enfant prématuré : manque de variation temporelle, de complexité (mouvements simples et limités à un plan plat).</a:t>
            </a:r>
          </a:p>
          <a:p>
            <a:pPr eaLnBrk="1" hangingPunct="1"/>
            <a:r>
              <a:rPr lang="fr-FR"/>
              <a:t>Fidgety movements: dès 6 semaines, mouvements petits segmentaires, incessants, qui concernent le tronc, la nuque, les membres. Disparaissent entre 15 et 20 semaines.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09892A-0574-4753-B3B5-882803074C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2265168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09892A-0574-4753-B3B5-882803074C2D}"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1457399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009892A-0574-4753-B3B5-882803074C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319984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009892A-0574-4753-B3B5-882803074C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00B4B-F5D2-44DD-9A19-A980681504E0}"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087083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09892A-0574-4753-B3B5-882803074C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740595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009892A-0574-4753-B3B5-882803074C2D}" type="datetimeFigureOut">
              <a:rPr lang="en-US" smtClean="0"/>
              <a:t>11/10/2025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664251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009892A-0574-4753-B3B5-882803074C2D}" type="datetimeFigureOut">
              <a:rPr lang="en-US" smtClean="0"/>
              <a:t>11/10/2025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630648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09892A-0574-4753-B3B5-882803074C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244478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09892A-0574-4753-B3B5-882803074C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3742336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85800" y="457200"/>
            <a:ext cx="7772400" cy="1143000"/>
          </a:xfrm>
        </p:spPr>
        <p:txBody>
          <a:bodyPr/>
          <a:lstStyle/>
          <a:p>
            <a:r>
              <a:rPr lang="fr-FR"/>
              <a:t>Cliquez pour modifier le style du titre</a:t>
            </a:r>
          </a:p>
        </p:txBody>
      </p:sp>
      <p:sp>
        <p:nvSpPr>
          <p:cNvPr id="3" name="Espace réservé du texte 2"/>
          <p:cNvSpPr>
            <a:spLocks noGrp="1"/>
          </p:cNvSpPr>
          <p:nvPr>
            <p:ph type="body" sz="half" idx="1" hasCustomPrompt="1"/>
          </p:nvPr>
        </p:nvSpPr>
        <p:spPr>
          <a:xfrm>
            <a:off x="6858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image de la bibliothèque 3"/>
          <p:cNvSpPr>
            <a:spLocks noGrp="1"/>
          </p:cNvSpPr>
          <p:nvPr>
            <p:ph type="clipArt" sz="half" idx="2"/>
          </p:nvPr>
        </p:nvSpPr>
        <p:spPr>
          <a:xfrm>
            <a:off x="4648200" y="1981200"/>
            <a:ext cx="3810000" cy="4114800"/>
          </a:xfrm>
        </p:spPr>
        <p:txBody>
          <a:bodyPr/>
          <a:lstStyle/>
          <a:p>
            <a:pPr lvl="0"/>
            <a:endParaRPr lang="fr-FR" noProof="0"/>
          </a:p>
        </p:txBody>
      </p:sp>
      <p:sp>
        <p:nvSpPr>
          <p:cNvPr id="5" name="Rectangle 4"/>
          <p:cNvSpPr>
            <a:spLocks noGrp="1" noChangeArrowheads="1"/>
          </p:cNvSpPr>
          <p:nvPr>
            <p:ph type="dt" sz="half" idx="10"/>
          </p:nvPr>
        </p:nvSpPr>
        <p:spPr/>
        <p:txBody>
          <a:bodyPr/>
          <a:lstStyle>
            <a:lvl1pP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21C6A4FB-8FBF-469C-99FB-EC797CB5689A}" type="slidenum">
              <a:rPr lang="fr-FR"/>
              <a:t>‹#›</a:t>
            </a:fld>
            <a:endParaRPr lang="fr-FR"/>
          </a:p>
        </p:txBody>
      </p:sp>
    </p:spTree>
    <p:extLst>
      <p:ext uri="{BB962C8B-B14F-4D97-AF65-F5344CB8AC3E}">
        <p14:creationId xmlns:p14="http://schemas.microsoft.com/office/powerpoint/2010/main" val="3311471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85800" y="457200"/>
            <a:ext cx="7772400" cy="1143000"/>
          </a:xfrm>
        </p:spPr>
        <p:txBody>
          <a:bodyPr/>
          <a:lstStyle/>
          <a:p>
            <a:r>
              <a:rPr lang="fr-FR"/>
              <a:t>Cliquez pour modifier le style du titre</a:t>
            </a:r>
          </a:p>
        </p:txBody>
      </p:sp>
      <p:sp>
        <p:nvSpPr>
          <p:cNvPr id="3" name="Espace réservé de l'image de la bibliothèque 2"/>
          <p:cNvSpPr>
            <a:spLocks noGrp="1"/>
          </p:cNvSpPr>
          <p:nvPr>
            <p:ph type="clipArt" sz="half" idx="1"/>
          </p:nvPr>
        </p:nvSpPr>
        <p:spPr>
          <a:xfrm>
            <a:off x="685800" y="1981200"/>
            <a:ext cx="3810000" cy="4114800"/>
          </a:xfrm>
        </p:spPr>
        <p:txBody>
          <a:bodyPr/>
          <a:lstStyle/>
          <a:p>
            <a:pPr lvl="0"/>
            <a:endParaRPr lang="fr-FR" noProof="0"/>
          </a:p>
        </p:txBody>
      </p:sp>
      <p:sp>
        <p:nvSpPr>
          <p:cNvPr id="4" name="Espace réservé du texte 3"/>
          <p:cNvSpPr>
            <a:spLocks noGrp="1"/>
          </p:cNvSpPr>
          <p:nvPr>
            <p:ph type="body" sz="half" idx="2" hasCustomPrompt="1"/>
          </p:nvPr>
        </p:nvSpPr>
        <p:spPr>
          <a:xfrm>
            <a:off x="46482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p:txBody>
          <a:bodyPr/>
          <a:lstStyle>
            <a:lvl1pPr>
              <a:defRPr/>
            </a:lvl1pPr>
          </a:lstStyle>
          <a:p>
            <a:pPr>
              <a:defRPr/>
            </a:pPr>
            <a:endParaRPr lang="fr-FR"/>
          </a:p>
        </p:txBody>
      </p:sp>
      <p:sp>
        <p:nvSpPr>
          <p:cNvPr id="6" name="Rectangle 5"/>
          <p:cNvSpPr>
            <a:spLocks noGrp="1" noChangeArrowheads="1"/>
          </p:cNvSpPr>
          <p:nvPr>
            <p:ph type="ftr" sz="quarter" idx="11"/>
          </p:nvPr>
        </p:nvSpPr>
        <p:spPr/>
        <p:txBody>
          <a:bodyPr/>
          <a:lstStyle>
            <a:lvl1pPr>
              <a:defRPr/>
            </a:lvl1pPr>
          </a:lstStyle>
          <a:p>
            <a:pPr>
              <a:defRPr/>
            </a:pPr>
            <a:endParaRPr lang="fr-FR"/>
          </a:p>
        </p:txBody>
      </p:sp>
      <p:sp>
        <p:nvSpPr>
          <p:cNvPr id="7" name="Rectangle 6"/>
          <p:cNvSpPr>
            <a:spLocks noGrp="1" noChangeArrowheads="1"/>
          </p:cNvSpPr>
          <p:nvPr>
            <p:ph type="sldNum" sz="quarter" idx="12"/>
          </p:nvPr>
        </p:nvSpPr>
        <p:spPr/>
        <p:txBody>
          <a:bodyPr/>
          <a:lstStyle>
            <a:lvl1pPr>
              <a:defRPr/>
            </a:lvl1pPr>
          </a:lstStyle>
          <a:p>
            <a:pPr>
              <a:defRPr/>
            </a:pPr>
            <a:fld id="{1C8AD62B-9899-4AA5-9196-BB918BF12226}" type="slidenum">
              <a:rPr lang="fr-FR"/>
              <a:t>‹#›</a:t>
            </a:fld>
            <a:endParaRPr lang="fr-FR"/>
          </a:p>
        </p:txBody>
      </p:sp>
    </p:spTree>
    <p:extLst>
      <p:ext uri="{BB962C8B-B14F-4D97-AF65-F5344CB8AC3E}">
        <p14:creationId xmlns:p14="http://schemas.microsoft.com/office/powerpoint/2010/main" val="1587102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009892A-0574-4753-B3B5-882803074C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1202241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85800" y="457200"/>
            <a:ext cx="7772400" cy="1143000"/>
          </a:xfrm>
        </p:spPr>
        <p:txBody>
          <a:bodyPr/>
          <a:lstStyle/>
          <a:p>
            <a:r>
              <a:rPr lang="fr-FR"/>
              <a:t>Cliquez pour modifier le style du titre</a:t>
            </a: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a:p>
        </p:txBody>
      </p:sp>
      <p:sp>
        <p:nvSpPr>
          <p:cNvPr id="4" name="Rectangle 4"/>
          <p:cNvSpPr>
            <a:spLocks noGrp="1" noChangeArrowheads="1"/>
          </p:cNvSpPr>
          <p:nvPr>
            <p:ph type="dt" sz="half" idx="10"/>
          </p:nvPr>
        </p:nvSpPr>
        <p:spPr/>
        <p:txBody>
          <a:bodyPr/>
          <a:lstStyle>
            <a:lvl1pPr>
              <a:defRPr/>
            </a:lvl1pPr>
          </a:lstStyle>
          <a:p>
            <a:pPr>
              <a:defRPr/>
            </a:pPr>
            <a:endParaRPr lang="fr-FR"/>
          </a:p>
        </p:txBody>
      </p:sp>
      <p:sp>
        <p:nvSpPr>
          <p:cNvPr id="5" name="Rectangle 5"/>
          <p:cNvSpPr>
            <a:spLocks noGrp="1" noChangeArrowheads="1"/>
          </p:cNvSpPr>
          <p:nvPr>
            <p:ph type="ftr" sz="quarter" idx="11"/>
          </p:nvPr>
        </p:nvSpPr>
        <p:spPr/>
        <p:txBody>
          <a:bodyPr/>
          <a:lstStyle>
            <a:lvl1pPr>
              <a:defRPr/>
            </a:lvl1pPr>
          </a:lstStyle>
          <a:p>
            <a:pPr>
              <a:defRPr/>
            </a:pPr>
            <a:endParaRPr lang="fr-FR"/>
          </a:p>
        </p:txBody>
      </p:sp>
      <p:sp>
        <p:nvSpPr>
          <p:cNvPr id="6" name="Rectangle 6"/>
          <p:cNvSpPr>
            <a:spLocks noGrp="1" noChangeArrowheads="1"/>
          </p:cNvSpPr>
          <p:nvPr>
            <p:ph type="sldNum" sz="quarter" idx="12"/>
          </p:nvPr>
        </p:nvSpPr>
        <p:spPr/>
        <p:txBody>
          <a:bodyPr/>
          <a:lstStyle>
            <a:lvl1pPr>
              <a:defRPr/>
            </a:lvl1pPr>
          </a:lstStyle>
          <a:p>
            <a:pPr>
              <a:defRPr/>
            </a:pPr>
            <a:fld id="{C031E4AF-A154-4CCF-A019-791FD81BBDF9}" type="slidenum">
              <a:rPr lang="fr-FR"/>
              <a:t>‹#›</a:t>
            </a:fld>
            <a:endParaRPr lang="fr-FR"/>
          </a:p>
        </p:txBody>
      </p:sp>
    </p:spTree>
    <p:extLst>
      <p:ext uri="{BB962C8B-B14F-4D97-AF65-F5344CB8AC3E}">
        <p14:creationId xmlns:p14="http://schemas.microsoft.com/office/powerpoint/2010/main" val="325301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09892A-0574-4753-B3B5-882803074C2D}"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1253383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09892A-0574-4753-B3B5-882803074C2D}"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109189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09892A-0574-4753-B3B5-882803074C2D}" type="datetimeFigureOut">
              <a:rPr lang="en-US" smtClean="0"/>
              <a:t>11/10/2025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1347728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A009892A-0574-4753-B3B5-882803074C2D}" type="datetimeFigureOut">
              <a:rPr lang="en-US" smtClean="0"/>
              <a:t>11/10/2025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3402603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009892A-0574-4753-B3B5-882803074C2D}" type="datetimeFigureOut">
              <a:rPr lang="en-US" smtClean="0"/>
              <a:t>11/10/2025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998228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009892A-0574-4753-B3B5-882803074C2D}" type="datetimeFigureOut">
              <a:rPr lang="en-US" smtClean="0"/>
              <a:t>11/10/2025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227990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09892A-0574-4753-B3B5-882803074C2D}"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100B4B-F5D2-44DD-9A19-A980681504E0}" type="slidenum">
              <a:rPr lang="en-US" smtClean="0"/>
              <a:t>‹#›</a:t>
            </a:fld>
            <a:endParaRPr lang="en-US"/>
          </a:p>
        </p:txBody>
      </p:sp>
    </p:spTree>
    <p:extLst>
      <p:ext uri="{BB962C8B-B14F-4D97-AF65-F5344CB8AC3E}">
        <p14:creationId xmlns:p14="http://schemas.microsoft.com/office/powerpoint/2010/main" val="258353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009892A-0574-4753-B3B5-882803074C2D}" type="datetimeFigureOut">
              <a:rPr lang="en-US" smtClean="0"/>
              <a:t>11/10/2025</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35100B4B-F5D2-44DD-9A19-A980681504E0}" type="slidenum">
              <a:rPr lang="en-US" smtClean="0"/>
              <a:t>‹#›</a:t>
            </a:fld>
            <a:endParaRPr lang="en-US"/>
          </a:p>
        </p:txBody>
      </p:sp>
    </p:spTree>
    <p:extLst>
      <p:ext uri="{BB962C8B-B14F-4D97-AF65-F5344CB8AC3E}">
        <p14:creationId xmlns:p14="http://schemas.microsoft.com/office/powerpoint/2010/main" val="410331956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oleObject" Target="../embeddings/oleObject1.bin"/><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8.wmf"/></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5.bin"/><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19138" y="404664"/>
            <a:ext cx="7705724" cy="3329581"/>
          </a:xfrm>
        </p:spPr>
        <p:txBody>
          <a:bodyPr/>
          <a:lstStyle/>
          <a:p>
            <a:pPr eaLnBrk="1" hangingPunct="1"/>
            <a:r>
              <a:rPr lang="fr-FR" dirty="0"/>
              <a:t>Développement </a:t>
            </a:r>
            <a:r>
              <a:rPr lang="fr-FR" dirty="0" err="1"/>
              <a:t>tonico</a:t>
            </a:r>
            <a:r>
              <a:rPr lang="fr-FR" dirty="0"/>
              <a:t>-postural</a:t>
            </a:r>
          </a:p>
        </p:txBody>
      </p:sp>
      <p:sp>
        <p:nvSpPr>
          <p:cNvPr id="7171" name="Rectangle 3"/>
          <p:cNvSpPr>
            <a:spLocks noGrp="1" noChangeArrowheads="1"/>
          </p:cNvSpPr>
          <p:nvPr>
            <p:ph type="subTitle" idx="1"/>
          </p:nvPr>
        </p:nvSpPr>
        <p:spPr>
          <a:xfrm>
            <a:off x="827088" y="3886200"/>
            <a:ext cx="7705725" cy="1631032"/>
          </a:xfrm>
        </p:spPr>
        <p:txBody>
          <a:bodyPr>
            <a:normAutofit/>
          </a:bodyPr>
          <a:lstStyle/>
          <a:p>
            <a:pPr eaLnBrk="1" hangingPunct="1"/>
            <a:r>
              <a:rPr lang="ar-DZ" sz="3200" dirty="0"/>
              <a:t>التطور التوتري الوضعي</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rrowheads="1"/>
          </p:cNvPicPr>
          <p:nvPr/>
        </p:nvPicPr>
        <p:blipFill>
          <a:blip r:embed="rId3" cstate="print"/>
          <a:srcRect/>
          <a:stretch>
            <a:fillRect/>
          </a:stretch>
        </p:blipFill>
        <p:spPr bwMode="auto">
          <a:xfrm>
            <a:off x="1571625" y="1773238"/>
            <a:ext cx="5981700" cy="3960812"/>
          </a:xfrm>
          <a:prstGeom prst="rect">
            <a:avLst/>
          </a:prstGeom>
          <a:noFill/>
          <a:ln w="12700">
            <a:noFill/>
            <a:miter lim="800000"/>
            <a:headEnd/>
            <a:tailEnd/>
          </a:ln>
        </p:spPr>
      </p:pic>
      <p:sp>
        <p:nvSpPr>
          <p:cNvPr id="14339" name="Rectangle 3"/>
          <p:cNvSpPr>
            <a:spLocks noGrp="1" noChangeArrowheads="1"/>
          </p:cNvSpPr>
          <p:nvPr>
            <p:ph type="title"/>
          </p:nvPr>
        </p:nvSpPr>
        <p:spPr>
          <a:xfrm>
            <a:off x="900113" y="457200"/>
            <a:ext cx="7558087" cy="796925"/>
          </a:xfrm>
        </p:spPr>
        <p:txBody>
          <a:bodyPr>
            <a:normAutofit fontScale="90000"/>
          </a:bodyPr>
          <a:lstStyle/>
          <a:p>
            <a:pPr eaLnBrk="1" hangingPunct="1"/>
            <a:r>
              <a:rPr lang="fr-FR" dirty="0"/>
              <a:t>« </a:t>
            </a:r>
            <a:r>
              <a:rPr lang="fr-FR" dirty="0" err="1"/>
              <a:t>Asymetric</a:t>
            </a:r>
            <a:r>
              <a:rPr lang="fr-FR" dirty="0"/>
              <a:t> Tonic </a:t>
            </a:r>
            <a:r>
              <a:rPr lang="fr-FR" dirty="0" err="1"/>
              <a:t>next</a:t>
            </a:r>
            <a:r>
              <a:rPr lang="fr-FR" dirty="0"/>
              <a:t> reflex »</a:t>
            </a:r>
            <a:br>
              <a:rPr lang="ar-DZ" dirty="0"/>
            </a:br>
            <a:r>
              <a:rPr lang="ar-DZ" dirty="0"/>
              <a:t>الانعكاس التوتري العنقي غير المتناظر</a:t>
            </a:r>
            <a:endParaRPr lang="fr-FR"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457994"/>
            <a:ext cx="7772400" cy="608012"/>
          </a:xfrm>
        </p:spPr>
        <p:txBody>
          <a:bodyPr>
            <a:normAutofit fontScale="90000"/>
          </a:bodyPr>
          <a:lstStyle/>
          <a:p>
            <a:pPr eaLnBrk="1" hangingPunct="1"/>
            <a:r>
              <a:rPr lang="fr-FR" dirty="0"/>
              <a:t>L’agrippement (</a:t>
            </a:r>
            <a:r>
              <a:rPr lang="fr-FR" dirty="0" err="1"/>
              <a:t>grasping</a:t>
            </a:r>
            <a:r>
              <a:rPr lang="fr-FR" dirty="0"/>
              <a:t>)</a:t>
            </a:r>
            <a:br>
              <a:rPr lang="ar-DZ" dirty="0"/>
            </a:br>
            <a:r>
              <a:rPr lang="ar-DZ" dirty="0"/>
              <a:t>القبض</a:t>
            </a:r>
            <a:endParaRPr lang="fr-FR" dirty="0"/>
          </a:p>
        </p:txBody>
      </p:sp>
      <p:sp>
        <p:nvSpPr>
          <p:cNvPr id="15363" name="Rectangle 3"/>
          <p:cNvSpPr>
            <a:spLocks noGrp="1" noChangeArrowheads="1"/>
          </p:cNvSpPr>
          <p:nvPr>
            <p:ph type="body" sz="half" idx="1"/>
          </p:nvPr>
        </p:nvSpPr>
        <p:spPr/>
        <p:txBody>
          <a:bodyPr>
            <a:normAutofit fontScale="62500" lnSpcReduction="20000"/>
          </a:bodyPr>
          <a:lstStyle/>
          <a:p>
            <a:pPr eaLnBrk="1" hangingPunct="1"/>
            <a:r>
              <a:rPr lang="fr-FR" sz="2800" dirty="0"/>
              <a:t>Plantaire : presser le pouce contre la base des orteils ;</a:t>
            </a:r>
          </a:p>
          <a:p>
            <a:pPr eaLnBrk="1" hangingPunct="1"/>
            <a:r>
              <a:rPr lang="fr-FR" sz="2800" dirty="0"/>
              <a:t>Palmaire : presser le pouce dans la paume du bébé ;</a:t>
            </a:r>
          </a:p>
          <a:p>
            <a:pPr eaLnBrk="1" hangingPunct="1"/>
            <a:r>
              <a:rPr lang="fr-FR" sz="2800" dirty="0"/>
              <a:t>Réaction : les orteils fléchissent et les doigts se referment.</a:t>
            </a:r>
            <a:endParaRPr lang="ar-DZ" sz="2800" dirty="0"/>
          </a:p>
          <a:p>
            <a:pPr algn="r" rtl="1" eaLnBrk="1" hangingPunct="1"/>
            <a:r>
              <a:rPr lang="ar-DZ" sz="2800" dirty="0"/>
              <a:t>إنعكاس الأخمصي: الضغط بالإبهام ضد قاعدة أصابع القدم؛</a:t>
            </a:r>
          </a:p>
          <a:p>
            <a:pPr algn="r" rtl="1" eaLnBrk="1" hangingPunct="1"/>
            <a:r>
              <a:rPr lang="ar-DZ" sz="2800" dirty="0"/>
              <a:t>الإنعكاس الكفّي: الضغط بالإبهام في راحة يد الطفل؛</a:t>
            </a:r>
          </a:p>
          <a:p>
            <a:pPr algn="r" rtl="1" eaLnBrk="1" hangingPunct="1"/>
            <a:r>
              <a:rPr lang="ar-DZ" sz="2800" dirty="0"/>
              <a:t>الرد: تثني أصابع القدم وتنغلق أصابع اليد.</a:t>
            </a:r>
            <a:endParaRPr lang="fr-FR" sz="2800" dirty="0"/>
          </a:p>
          <a:p>
            <a:pPr eaLnBrk="1" hangingPunct="1"/>
            <a:endParaRPr lang="fr-FR" sz="2800" dirty="0"/>
          </a:p>
        </p:txBody>
      </p:sp>
      <p:pic>
        <p:nvPicPr>
          <p:cNvPr id="15364" name="Picture 4" descr="~AUT0024"/>
          <p:cNvPicPr>
            <a:picLocks noGrp="1" noChangeAspect="1" noChangeArrowheads="1"/>
          </p:cNvPicPr>
          <p:nvPr>
            <p:ph type="clipArt" sz="half" idx="2"/>
          </p:nvPr>
        </p:nvPicPr>
        <p:blipFill>
          <a:blip r:embed="rId2" cstate="print"/>
          <a:srcRect/>
          <a:stretch>
            <a:fillRect/>
          </a:stretch>
        </p:blipFill>
        <p:spPr>
          <a:xfrm>
            <a:off x="4857752" y="1714488"/>
            <a:ext cx="3357586" cy="2384425"/>
          </a:xfrm>
          <a:noFill/>
        </p:spPr>
      </p:pic>
      <p:pic>
        <p:nvPicPr>
          <p:cNvPr id="15365" name="Picture 5" descr="~AUT0026"/>
          <p:cNvPicPr>
            <a:picLocks noChangeAspect="1" noChangeArrowheads="1"/>
          </p:cNvPicPr>
          <p:nvPr/>
        </p:nvPicPr>
        <p:blipFill>
          <a:blip r:embed="rId3" cstate="print"/>
          <a:srcRect/>
          <a:stretch>
            <a:fillRect/>
          </a:stretch>
        </p:blipFill>
        <p:spPr bwMode="auto">
          <a:xfrm>
            <a:off x="4857752" y="4214818"/>
            <a:ext cx="3371851" cy="251936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930275" y="1066800"/>
            <a:ext cx="7296150" cy="5041900"/>
            <a:chOff x="586" y="672"/>
            <a:chExt cx="4596" cy="3176"/>
          </a:xfrm>
        </p:grpSpPr>
        <p:pic>
          <p:nvPicPr>
            <p:cNvPr id="16387" name="Picture 3"/>
            <p:cNvPicPr>
              <a:picLocks noChangeArrowheads="1"/>
            </p:cNvPicPr>
            <p:nvPr/>
          </p:nvPicPr>
          <p:blipFill>
            <a:blip r:embed="rId3" cstate="print"/>
            <a:srcRect/>
            <a:stretch>
              <a:fillRect/>
            </a:stretch>
          </p:blipFill>
          <p:spPr bwMode="auto">
            <a:xfrm>
              <a:off x="586" y="672"/>
              <a:ext cx="4596" cy="3176"/>
            </a:xfrm>
            <a:prstGeom prst="rect">
              <a:avLst/>
            </a:prstGeom>
            <a:noFill/>
            <a:ln w="12700">
              <a:noFill/>
              <a:miter lim="800000"/>
              <a:headEnd/>
              <a:tailEnd/>
            </a:ln>
          </p:spPr>
        </p:pic>
        <p:sp>
          <p:nvSpPr>
            <p:cNvPr id="16388" name="Rectangle 4"/>
            <p:cNvSpPr>
              <a:spLocks noChangeArrowheads="1"/>
            </p:cNvSpPr>
            <p:nvPr/>
          </p:nvSpPr>
          <p:spPr bwMode="auto">
            <a:xfrm>
              <a:off x="644" y="699"/>
              <a:ext cx="4472" cy="3116"/>
            </a:xfrm>
            <a:prstGeom prst="rect">
              <a:avLst/>
            </a:prstGeom>
            <a:noFill/>
            <a:ln w="12700">
              <a:noFill/>
              <a:miter lim="800000"/>
            </a:ln>
          </p:spPr>
          <p:txBody>
            <a:bodyPr wrap="none" anchor="ctr"/>
            <a:lstStyle/>
            <a:p>
              <a:endParaRPr lang="fr-F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992188"/>
            <a:ext cx="7772400" cy="608012"/>
          </a:xfrm>
        </p:spPr>
        <p:txBody>
          <a:bodyPr>
            <a:normAutofit fontScale="90000"/>
          </a:bodyPr>
          <a:lstStyle/>
          <a:p>
            <a:pPr eaLnBrk="1" hangingPunct="1"/>
            <a:r>
              <a:rPr lang="fr-FR" dirty="0"/>
              <a:t>Les points cardinaux</a:t>
            </a:r>
          </a:p>
        </p:txBody>
      </p:sp>
      <p:sp>
        <p:nvSpPr>
          <p:cNvPr id="17411" name="Rectangle 3"/>
          <p:cNvSpPr>
            <a:spLocks noGrp="1" noChangeArrowheads="1"/>
          </p:cNvSpPr>
          <p:nvPr>
            <p:ph type="body" sz="half" idx="1"/>
          </p:nvPr>
        </p:nvSpPr>
        <p:spPr/>
        <p:txBody>
          <a:bodyPr>
            <a:normAutofit fontScale="77500" lnSpcReduction="20000"/>
          </a:bodyPr>
          <a:lstStyle/>
          <a:p>
            <a:pPr eaLnBrk="1" hangingPunct="1"/>
            <a:r>
              <a:rPr lang="fr-FR" sz="2800" dirty="0"/>
              <a:t>Stimulation douce de la peau au coin de la bouche </a:t>
            </a:r>
          </a:p>
          <a:p>
            <a:pPr eaLnBrk="1" hangingPunct="1"/>
            <a:r>
              <a:rPr lang="fr-FR" sz="2800" dirty="0"/>
              <a:t>Réaction d’orientation en direction de la source de stimulation</a:t>
            </a:r>
          </a:p>
          <a:p>
            <a:pPr eaLnBrk="1" hangingPunct="1"/>
            <a:r>
              <a:rPr lang="fr-FR" sz="2800" dirty="0"/>
              <a:t>Lié à la survie</a:t>
            </a:r>
          </a:p>
          <a:p>
            <a:pPr algn="r" rtl="1" eaLnBrk="1" hangingPunct="1"/>
            <a:r>
              <a:rPr lang="ar-DZ" sz="2800" dirty="0"/>
              <a:t>تحفيز لطيف للجلد عند زاوية الفم</a:t>
            </a:r>
            <a:endParaRPr lang="fr-FR" sz="2800" dirty="0"/>
          </a:p>
          <a:p>
            <a:pPr algn="r" rtl="1" eaLnBrk="1" hangingPunct="1"/>
            <a:r>
              <a:rPr lang="ar-DZ" sz="2800" dirty="0"/>
              <a:t> يؤدي إلى رد فعل توجيه نحو مصدر التحفيز </a:t>
            </a:r>
            <a:endParaRPr lang="fr-FR" sz="2800" dirty="0"/>
          </a:p>
          <a:p>
            <a:pPr algn="r" rtl="1" eaLnBrk="1" hangingPunct="1"/>
            <a:r>
              <a:rPr lang="ar-DZ" sz="2800" dirty="0"/>
              <a:t>وهو أمر مرتبط بالبقاء</a:t>
            </a:r>
            <a:endParaRPr lang="fr-FR" sz="2800" dirty="0"/>
          </a:p>
        </p:txBody>
      </p:sp>
      <p:pic>
        <p:nvPicPr>
          <p:cNvPr id="17412" name="Picture 4" descr="~AUT0040"/>
          <p:cNvPicPr>
            <a:picLocks noGrp="1" noChangeAspect="1" noChangeArrowheads="1"/>
          </p:cNvPicPr>
          <p:nvPr>
            <p:ph type="clipArt" sz="half" idx="2"/>
          </p:nvPr>
        </p:nvPicPr>
        <p:blipFill>
          <a:blip r:embed="rId2" cstate="print"/>
          <a:stretch>
            <a:fillRect/>
          </a:stretch>
        </p:blipFill>
        <p:spPr>
          <a:xfrm>
            <a:off x="5027814" y="1981200"/>
            <a:ext cx="3050771" cy="4114800"/>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992188"/>
            <a:ext cx="7772400" cy="608012"/>
          </a:xfrm>
        </p:spPr>
        <p:txBody>
          <a:bodyPr>
            <a:normAutofit fontScale="90000"/>
          </a:bodyPr>
          <a:lstStyle/>
          <a:p>
            <a:pPr eaLnBrk="1" hangingPunct="1"/>
            <a:r>
              <a:rPr lang="fr-FR" dirty="0"/>
              <a:t>La succion</a:t>
            </a:r>
            <a:br>
              <a:rPr lang="fr-FR" dirty="0"/>
            </a:br>
            <a:r>
              <a:rPr lang="ar-DZ" dirty="0"/>
              <a:t>المص</a:t>
            </a:r>
            <a:endParaRPr lang="fr-FR" dirty="0"/>
          </a:p>
        </p:txBody>
      </p:sp>
      <p:sp>
        <p:nvSpPr>
          <p:cNvPr id="18435" name="Rectangle 3"/>
          <p:cNvSpPr>
            <a:spLocks noGrp="1" noChangeArrowheads="1"/>
          </p:cNvSpPr>
          <p:nvPr>
            <p:ph type="body" sz="half" idx="1"/>
          </p:nvPr>
        </p:nvSpPr>
        <p:spPr>
          <a:xfrm>
            <a:off x="685800" y="1981200"/>
            <a:ext cx="3810000" cy="4328120"/>
          </a:xfrm>
        </p:spPr>
        <p:txBody>
          <a:bodyPr>
            <a:normAutofit fontScale="92500" lnSpcReduction="20000"/>
          </a:bodyPr>
          <a:lstStyle/>
          <a:p>
            <a:pPr eaLnBrk="1" hangingPunct="1"/>
            <a:r>
              <a:rPr lang="fr-FR" sz="2400" dirty="0"/>
              <a:t>Trois composantes : pression à l’avant de la bouche, traction du dos de la langue, et aspiration vers l’œsophage ;</a:t>
            </a:r>
          </a:p>
          <a:p>
            <a:pPr eaLnBrk="1" hangingPunct="1"/>
            <a:r>
              <a:rPr lang="fr-FR" sz="2400" dirty="0"/>
              <a:t>La coordination de ces trois composantes est une mesure de maturité du SNC.</a:t>
            </a:r>
          </a:p>
          <a:p>
            <a:pPr eaLnBrk="1" hangingPunct="1"/>
            <a:r>
              <a:rPr lang="ar-DZ" sz="2400" dirty="0"/>
              <a:t>الضغط على مقدمة الفم وسحب ظهر اللسان والشفط نحو المريء هي مؤشرات على نضوج الجهاز العصبي المركزي</a:t>
            </a:r>
            <a:endParaRPr lang="fr-FR" sz="2400" dirty="0"/>
          </a:p>
        </p:txBody>
      </p:sp>
      <p:pic>
        <p:nvPicPr>
          <p:cNvPr id="18436" name="Picture 4" descr="~AUT0002"/>
          <p:cNvPicPr>
            <a:picLocks noGrp="1" noChangeAspect="1" noChangeArrowheads="1"/>
          </p:cNvPicPr>
          <p:nvPr>
            <p:ph type="clipArt" sz="half" idx="2"/>
          </p:nvPr>
        </p:nvPicPr>
        <p:blipFill>
          <a:blip r:embed="rId2" cstate="print"/>
          <a:srcRect/>
          <a:stretch>
            <a:fillRect/>
          </a:stretch>
        </p:blipFill>
        <p:spPr>
          <a:xfrm>
            <a:off x="4648200" y="2133600"/>
            <a:ext cx="3810000" cy="1638300"/>
          </a:xfrm>
          <a:noFill/>
        </p:spPr>
      </p:pic>
      <p:pic>
        <p:nvPicPr>
          <p:cNvPr id="18437" name="Picture 5" descr="~AUT0003"/>
          <p:cNvPicPr>
            <a:picLocks noChangeAspect="1" noChangeArrowheads="1"/>
          </p:cNvPicPr>
          <p:nvPr/>
        </p:nvPicPr>
        <p:blipFill>
          <a:blip r:embed="rId3" cstate="print"/>
          <a:srcRect/>
          <a:stretch>
            <a:fillRect/>
          </a:stretch>
        </p:blipFill>
        <p:spPr bwMode="auto">
          <a:xfrm>
            <a:off x="4648200" y="4343400"/>
            <a:ext cx="3886200" cy="15684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992188"/>
            <a:ext cx="7772400" cy="608012"/>
          </a:xfrm>
        </p:spPr>
        <p:txBody>
          <a:bodyPr>
            <a:normAutofit fontScale="90000"/>
          </a:bodyPr>
          <a:lstStyle/>
          <a:p>
            <a:pPr eaLnBrk="1" hangingPunct="1"/>
            <a:r>
              <a:rPr lang="fr-FR"/>
              <a:t>La marche automatique</a:t>
            </a:r>
          </a:p>
        </p:txBody>
      </p:sp>
      <p:sp>
        <p:nvSpPr>
          <p:cNvPr id="19459" name="Rectangle 3"/>
          <p:cNvSpPr>
            <a:spLocks noGrp="1" noChangeArrowheads="1"/>
          </p:cNvSpPr>
          <p:nvPr>
            <p:ph type="body" sz="half" idx="1"/>
          </p:nvPr>
        </p:nvSpPr>
        <p:spPr/>
        <p:txBody>
          <a:bodyPr>
            <a:normAutofit fontScale="92500" lnSpcReduction="20000"/>
          </a:bodyPr>
          <a:lstStyle/>
          <a:p>
            <a:pPr eaLnBrk="1" hangingPunct="1"/>
            <a:r>
              <a:rPr lang="fr-FR" sz="2800" dirty="0"/>
              <a:t>Les pieds du bébé étant bien en appui sur le lit, le pencher en avant pour stimuler l’ébauche des pas.</a:t>
            </a:r>
          </a:p>
          <a:p>
            <a:pPr eaLnBrk="1" hangingPunct="1"/>
            <a:r>
              <a:rPr lang="fr-FR" sz="2800" dirty="0"/>
              <a:t>Précurseur de la marche </a:t>
            </a:r>
            <a:r>
              <a:rPr lang="ar-DZ" sz="2800" dirty="0"/>
              <a:t>دعم قدمي الرضيع على السرير ثم إمالته للأمام يشجع على حركات تشبه المشي، وهي خطوة أولى نحو تعلم المشي</a:t>
            </a:r>
            <a:endParaRPr lang="fr-FR" sz="2800" dirty="0"/>
          </a:p>
        </p:txBody>
      </p:sp>
      <p:pic>
        <p:nvPicPr>
          <p:cNvPr id="19460" name="Picture 4" descr="~AUT0023"/>
          <p:cNvPicPr>
            <a:picLocks noGrp="1" noChangeAspect="1" noChangeArrowheads="1"/>
          </p:cNvPicPr>
          <p:nvPr>
            <p:ph type="clipArt" sz="half" idx="2"/>
          </p:nvPr>
        </p:nvPicPr>
        <p:blipFill>
          <a:blip r:embed="rId3" cstate="print"/>
          <a:stretch>
            <a:fillRect/>
          </a:stretch>
        </p:blipFill>
        <p:spPr>
          <a:xfrm>
            <a:off x="5435138" y="1981200"/>
            <a:ext cx="2236123" cy="4114800"/>
          </a:xfr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rrowheads="1"/>
          </p:cNvPicPr>
          <p:nvPr/>
        </p:nvPicPr>
        <p:blipFill>
          <a:blip r:embed="rId3" cstate="print"/>
          <a:srcRect/>
          <a:stretch>
            <a:fillRect/>
          </a:stretch>
        </p:blipFill>
        <p:spPr bwMode="auto">
          <a:xfrm>
            <a:off x="900113" y="765175"/>
            <a:ext cx="3190875" cy="5295900"/>
          </a:xfrm>
          <a:prstGeom prst="rect">
            <a:avLst/>
          </a:prstGeom>
          <a:noFill/>
          <a:ln w="12700">
            <a:noFill/>
            <a:miter lim="800000"/>
            <a:headEnd/>
            <a:tailEnd/>
          </a:ln>
        </p:spPr>
      </p:pic>
      <p:graphicFrame>
        <p:nvGraphicFramePr>
          <p:cNvPr id="2050" name="Object 3"/>
          <p:cNvGraphicFramePr>
            <a:graphicFrameLocks noChangeAspect="1"/>
          </p:cNvGraphicFramePr>
          <p:nvPr/>
        </p:nvGraphicFramePr>
        <p:xfrm>
          <a:off x="4716463" y="765175"/>
          <a:ext cx="3600450" cy="5256213"/>
        </p:xfrm>
        <a:graphic>
          <a:graphicData uri="http://schemas.openxmlformats.org/presentationml/2006/ole">
            <mc:AlternateContent xmlns:mc="http://schemas.openxmlformats.org/markup-compatibility/2006">
              <mc:Choice xmlns:v="urn:schemas-microsoft-com:vml" Requires="v">
                <p:oleObj name="Bitmap Image" r:id="rId4" imgW="3257550" imgH="4391025" progId="PBrush">
                  <p:embed/>
                </p:oleObj>
              </mc:Choice>
              <mc:Fallback>
                <p:oleObj name="Bitmap Image" r:id="rId4" imgW="3257550" imgH="4391025"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765175"/>
                        <a:ext cx="3600450" cy="5256213"/>
                      </a:xfrm>
                      <a:prstGeom prst="rect">
                        <a:avLst/>
                      </a:prstGeom>
                      <a:noFill/>
                      <a:ln>
                        <a:noFill/>
                      </a:ln>
                      <a:effectLst/>
                    </p:spPr>
                  </p:pic>
                </p:oleObj>
              </mc:Fallback>
            </mc:AlternateContent>
          </a:graphicData>
        </a:graphic>
      </p:graphicFrame>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900113" y="1268413"/>
            <a:ext cx="7775575" cy="4897437"/>
          </a:xfrm>
          <a:prstGeom prst="rect">
            <a:avLst/>
          </a:prstGeom>
          <a:noFill/>
          <a:ln w="9525">
            <a:noFill/>
            <a:miter lim="800000"/>
            <a:headEnd/>
            <a:tailEnd/>
          </a:ln>
        </p:spPr>
      </p:pic>
      <p:sp>
        <p:nvSpPr>
          <p:cNvPr id="20483" name="Rectangle 3"/>
          <p:cNvSpPr>
            <a:spLocks noGrp="1" noChangeArrowheads="1"/>
          </p:cNvSpPr>
          <p:nvPr>
            <p:ph type="title"/>
          </p:nvPr>
        </p:nvSpPr>
        <p:spPr>
          <a:xfrm>
            <a:off x="1104900" y="457200"/>
            <a:ext cx="7353300" cy="557213"/>
          </a:xfrm>
        </p:spPr>
        <p:txBody>
          <a:bodyPr>
            <a:normAutofit fontScale="90000"/>
          </a:bodyPr>
          <a:lstStyle/>
          <a:p>
            <a:pPr eaLnBrk="1" hangingPunct="1"/>
            <a:r>
              <a:rPr lang="fr-FR" sz="4000"/>
              <a:t>Thelen, 1994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eaLnBrk="1" hangingPunct="1"/>
            <a:r>
              <a:rPr lang="fr-FR"/>
              <a:t>La marche automatique</a:t>
            </a:r>
          </a:p>
        </p:txBody>
      </p:sp>
      <p:sp>
        <p:nvSpPr>
          <p:cNvPr id="21508" name="Text Box 4"/>
          <p:cNvSpPr txBox="1">
            <a:spLocks noChangeArrowheads="1"/>
          </p:cNvSpPr>
          <p:nvPr/>
        </p:nvSpPr>
        <p:spPr bwMode="auto">
          <a:xfrm>
            <a:off x="685331" y="1628800"/>
            <a:ext cx="8458670" cy="4924425"/>
          </a:xfrm>
          <a:prstGeom prst="rect">
            <a:avLst/>
          </a:prstGeom>
          <a:noFill/>
          <a:ln w="9525">
            <a:noFill/>
            <a:miter lim="800000"/>
          </a:ln>
        </p:spPr>
        <p:txBody>
          <a:bodyPr wrap="square">
            <a:spAutoFit/>
          </a:bodyPr>
          <a:lstStyle/>
          <a:p>
            <a:pPr>
              <a:spcBef>
                <a:spcPct val="50000"/>
              </a:spcBef>
            </a:pPr>
            <a:r>
              <a:rPr lang="fr-FR" sz="2000" dirty="0">
                <a:latin typeface="Arial" panose="020B0604020202020204" pitchFamily="34" charset="0"/>
              </a:rPr>
              <a:t>Repérable chez le bébé lors des 7 premières semaines dans certains conditions, </a:t>
            </a:r>
            <a:r>
              <a:rPr lang="fr-FR" sz="2000" dirty="0" err="1">
                <a:latin typeface="Arial" panose="020B0604020202020204" pitchFamily="34" charset="0"/>
              </a:rPr>
              <a:t>Zelazo</a:t>
            </a:r>
            <a:r>
              <a:rPr lang="fr-FR" sz="2000" dirty="0">
                <a:latin typeface="Arial" panose="020B0604020202020204" pitchFamily="34" charset="0"/>
              </a:rPr>
              <a:t>, 1983, </a:t>
            </a:r>
            <a:r>
              <a:rPr lang="fr-FR" sz="2000" dirty="0" err="1">
                <a:latin typeface="Arial" panose="020B0604020202020204" pitchFamily="34" charset="0"/>
              </a:rPr>
              <a:t>Thelen</a:t>
            </a:r>
            <a:r>
              <a:rPr lang="fr-FR" sz="2000" dirty="0">
                <a:latin typeface="Arial" panose="020B0604020202020204" pitchFamily="34" charset="0"/>
              </a:rPr>
              <a:t>, 1994, puis disparaît. </a:t>
            </a:r>
          </a:p>
          <a:p>
            <a:pPr>
              <a:spcBef>
                <a:spcPct val="50000"/>
              </a:spcBef>
            </a:pPr>
            <a:r>
              <a:rPr lang="fr-FR" sz="2000" dirty="0">
                <a:latin typeface="Arial" panose="020B0604020202020204" pitchFamily="34" charset="0"/>
              </a:rPr>
              <a:t>Réapparaît quand on modifie un paramètre de contrôle (masse musculaire).</a:t>
            </a:r>
          </a:p>
          <a:p>
            <a:pPr>
              <a:spcBef>
                <a:spcPct val="50000"/>
              </a:spcBef>
            </a:pPr>
            <a:r>
              <a:rPr lang="fr-FR" sz="2000" dirty="0">
                <a:latin typeface="Arial" panose="020B0604020202020204" pitchFamily="34" charset="0"/>
              </a:rPr>
              <a:t>Réapparaît en fin de première année sous une formulation plus complexe.</a:t>
            </a:r>
          </a:p>
          <a:p>
            <a:pPr>
              <a:spcBef>
                <a:spcPct val="50000"/>
              </a:spcBef>
            </a:pPr>
            <a:r>
              <a:rPr lang="fr-FR" sz="2000" dirty="0">
                <a:latin typeface="Arial" panose="020B0604020202020204" pitchFamily="34" charset="0"/>
              </a:rPr>
              <a:t>Développement en U</a:t>
            </a:r>
            <a:r>
              <a:rPr lang="fr-FR" sz="2400" dirty="0">
                <a:latin typeface="Arial" panose="020B0604020202020204" pitchFamily="34" charset="0"/>
              </a:rPr>
              <a:t>.</a:t>
            </a:r>
          </a:p>
          <a:p>
            <a:pPr marL="342900" indent="-342900" algn="r" rtl="1">
              <a:spcBef>
                <a:spcPct val="50000"/>
              </a:spcBef>
              <a:buFont typeface="Arial" panose="020B0604020202020204" pitchFamily="34" charset="0"/>
              <a:buChar char="•"/>
            </a:pPr>
            <a:r>
              <a:rPr lang="ar-DZ" sz="2400" dirty="0">
                <a:latin typeface="Arial" panose="020B0604020202020204" pitchFamily="34" charset="0"/>
              </a:rPr>
              <a:t>ظاهرة دورية تظهر عند الرضع في الأسابيع السبعة الأولى في ظروف معينة، وفقًا لدراسات زيلزو عام 1983 وتيلين عام 1994، ثم تختفي،</a:t>
            </a:r>
          </a:p>
          <a:p>
            <a:pPr marL="342900" indent="-342900" algn="r" rtl="1">
              <a:spcBef>
                <a:spcPct val="50000"/>
              </a:spcBef>
              <a:buFont typeface="Arial" panose="020B0604020202020204" pitchFamily="34" charset="0"/>
              <a:buChar char="•"/>
            </a:pPr>
            <a:r>
              <a:rPr lang="ar-DZ" sz="2400" dirty="0">
                <a:latin typeface="Arial" panose="020B0604020202020204" pitchFamily="34" charset="0"/>
              </a:rPr>
              <a:t> لتعود مجددًا بتغيير متغير معين (مثل الكتلة العضلية)،</a:t>
            </a:r>
          </a:p>
          <a:p>
            <a:pPr marL="342900" indent="-342900" algn="r" rtl="1">
              <a:spcBef>
                <a:spcPct val="50000"/>
              </a:spcBef>
              <a:buFont typeface="Arial" panose="020B0604020202020204" pitchFamily="34" charset="0"/>
              <a:buChar char="•"/>
            </a:pPr>
            <a:r>
              <a:rPr lang="ar-DZ" sz="2400" dirty="0">
                <a:latin typeface="Arial" panose="020B0604020202020204" pitchFamily="34" charset="0"/>
              </a:rPr>
              <a:t> وتظهر مرة أخرى في نهاية السنة الأولى بشكل أكثر تعقيدًا</a:t>
            </a:r>
            <a:r>
              <a:rPr lang="ar-DZ" sz="2800" dirty="0">
                <a:latin typeface="Arial" panose="020B0604020202020204" pitchFamily="34" charset="0"/>
              </a:rPr>
              <a:t>.</a:t>
            </a:r>
            <a:endParaRPr lang="fr-FR" sz="2800" dirty="0">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992188"/>
            <a:ext cx="7772400" cy="608012"/>
          </a:xfrm>
        </p:spPr>
        <p:txBody>
          <a:bodyPr>
            <a:normAutofit fontScale="90000"/>
          </a:bodyPr>
          <a:lstStyle/>
          <a:p>
            <a:pPr eaLnBrk="1" hangingPunct="1"/>
            <a:r>
              <a:rPr lang="fr-FR"/>
              <a:t>Le Moro</a:t>
            </a:r>
          </a:p>
        </p:txBody>
      </p:sp>
      <p:sp>
        <p:nvSpPr>
          <p:cNvPr id="22531" name="Rectangle 3"/>
          <p:cNvSpPr>
            <a:spLocks noGrp="1" noChangeArrowheads="1"/>
          </p:cNvSpPr>
          <p:nvPr>
            <p:ph type="body" sz="half" idx="1"/>
          </p:nvPr>
        </p:nvSpPr>
        <p:spPr/>
        <p:txBody>
          <a:bodyPr>
            <a:normAutofit fontScale="77500" lnSpcReduction="20000"/>
          </a:bodyPr>
          <a:lstStyle/>
          <a:p>
            <a:pPr eaLnBrk="1" hangingPunct="1"/>
            <a:r>
              <a:rPr lang="fr-FR" sz="2400" dirty="0"/>
              <a:t>En position semi-verticale, relâcher brièvement la tête du bébé de sorte qu’elle retombe en arrière sur 6 à 8 cm ;</a:t>
            </a:r>
          </a:p>
          <a:p>
            <a:pPr eaLnBrk="1" hangingPunct="1"/>
            <a:r>
              <a:rPr lang="fr-FR" sz="2400" dirty="0"/>
              <a:t>Ou frapper la surface ou le côté du berceau ;</a:t>
            </a:r>
          </a:p>
          <a:p>
            <a:pPr eaLnBrk="1" hangingPunct="1"/>
            <a:r>
              <a:rPr lang="fr-FR" sz="2400" dirty="0"/>
              <a:t>Réaction d’écartement des bras et des jambes.</a:t>
            </a:r>
          </a:p>
          <a:p>
            <a:pPr algn="r" rtl="1"/>
            <a:r>
              <a:rPr lang="ar-DZ" sz="2400" dirty="0"/>
              <a:t>وضع الطفل في وضعية شبه قائمة، ثم إرخاء رأسه فجأة بحيث يسقط للخلف مسافة تتراوح بين 6 و 8 سنتيمترات، </a:t>
            </a:r>
          </a:p>
          <a:p>
            <a:pPr algn="r" rtl="1"/>
            <a:r>
              <a:rPr lang="ar-DZ" sz="2400" dirty="0"/>
              <a:t>أو ضرب سطح أو جانب المهد، مما يؤدي إلى رد فعل يتمثل في فتح الذراعين والساقين.</a:t>
            </a:r>
            <a:endParaRPr lang="fr-FR" sz="2400" dirty="0"/>
          </a:p>
        </p:txBody>
      </p:sp>
      <p:pic>
        <p:nvPicPr>
          <p:cNvPr id="22532" name="Picture 4" descr="~AUT0022"/>
          <p:cNvPicPr>
            <a:picLocks noGrp="1" noChangeAspect="1" noChangeArrowheads="1"/>
          </p:cNvPicPr>
          <p:nvPr>
            <p:ph type="clipArt" sz="half" idx="2"/>
          </p:nvPr>
        </p:nvPicPr>
        <p:blipFill>
          <a:blip r:embed="rId2" cstate="print"/>
          <a:srcRect/>
          <a:stretch>
            <a:fillRect/>
          </a:stretch>
        </p:blipFill>
        <p:spPr>
          <a:xfrm>
            <a:off x="4724400" y="2514600"/>
            <a:ext cx="3943350" cy="2619375"/>
          </a:xfr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normAutofit fontScale="90000"/>
          </a:bodyPr>
          <a:lstStyle/>
          <a:p>
            <a:pPr eaLnBrk="1" hangingPunct="1"/>
            <a:r>
              <a:rPr lang="fr-FR" dirty="0"/>
              <a:t>Perspective développementale</a:t>
            </a:r>
            <a:br>
              <a:rPr lang="fr-FR" dirty="0"/>
            </a:br>
            <a:endParaRPr lang="fr-FR" dirty="0"/>
          </a:p>
        </p:txBody>
      </p:sp>
      <p:graphicFrame>
        <p:nvGraphicFramePr>
          <p:cNvPr id="1026" name="Object 3"/>
          <p:cNvGraphicFramePr>
            <a:graphicFrameLocks noGrp="1" noChangeAspect="1"/>
          </p:cNvGraphicFramePr>
          <p:nvPr>
            <p:ph sz="half" idx="1"/>
          </p:nvPr>
        </p:nvGraphicFramePr>
        <p:xfrm>
          <a:off x="4643438" y="2571750"/>
          <a:ext cx="1700212" cy="2682875"/>
        </p:xfrm>
        <a:graphic>
          <a:graphicData uri="http://schemas.openxmlformats.org/presentationml/2006/ole">
            <mc:AlternateContent xmlns:mc="http://schemas.openxmlformats.org/markup-compatibility/2006">
              <mc:Choice xmlns:v="urn:schemas-microsoft-com:vml" Requires="v">
                <p:oleObj name="Bitmap Image" r:id="rId2" imgW="2505075" imgH="3952875" progId="PBrush">
                  <p:embed/>
                </p:oleObj>
              </mc:Choice>
              <mc:Fallback>
                <p:oleObj name="Bitmap Image" r:id="rId2" imgW="2505075" imgH="3952875" progId="PBrush">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571750"/>
                        <a:ext cx="1700212" cy="2682875"/>
                      </a:xfrm>
                      <a:prstGeom prst="rect">
                        <a:avLst/>
                      </a:prstGeom>
                      <a:noFill/>
                      <a:ln w="38100">
                        <a:solidFill>
                          <a:schemeClr val="accent2"/>
                        </a:solidFill>
                        <a:miter lim="800000"/>
                        <a:headEnd/>
                        <a:tailEnd/>
                      </a:ln>
                      <a:effectLst/>
                    </p:spPr>
                  </p:pic>
                </p:oleObj>
              </mc:Fallback>
            </mc:AlternateContent>
          </a:graphicData>
        </a:graphic>
      </p:graphicFrame>
      <p:graphicFrame>
        <p:nvGraphicFramePr>
          <p:cNvPr id="1027" name="Object 4"/>
          <p:cNvGraphicFramePr>
            <a:graphicFrameLocks noGrp="1" noChangeAspect="1"/>
          </p:cNvGraphicFramePr>
          <p:nvPr>
            <p:ph sz="half" idx="2"/>
          </p:nvPr>
        </p:nvGraphicFramePr>
        <p:xfrm>
          <a:off x="7786688" y="3071813"/>
          <a:ext cx="704850" cy="1428750"/>
        </p:xfrm>
        <a:graphic>
          <a:graphicData uri="http://schemas.openxmlformats.org/presentationml/2006/ole">
            <mc:AlternateContent xmlns:mc="http://schemas.openxmlformats.org/markup-compatibility/2006">
              <mc:Choice xmlns:v="urn:schemas-microsoft-com:vml" Requires="v">
                <p:oleObj name="Bitmap Image" r:id="rId4" imgW="704850" imgH="1428750" progId="PBrush">
                  <p:embed/>
                </p:oleObj>
              </mc:Choice>
              <mc:Fallback>
                <p:oleObj name="Bitmap Image" r:id="rId4" imgW="704850" imgH="1428750"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6688" y="3071813"/>
                        <a:ext cx="704850" cy="1428750"/>
                      </a:xfrm>
                      <a:prstGeom prst="rect">
                        <a:avLst/>
                      </a:prstGeom>
                      <a:noFill/>
                      <a:ln w="38100">
                        <a:solidFill>
                          <a:schemeClr val="accent2"/>
                        </a:solidFill>
                        <a:miter lim="800000"/>
                        <a:headEnd/>
                        <a:tailEnd/>
                      </a:ln>
                      <a:effectLst/>
                    </p:spPr>
                  </p:pic>
                </p:oleObj>
              </mc:Fallback>
            </mc:AlternateContent>
          </a:graphicData>
        </a:graphic>
      </p:graphicFrame>
      <p:sp>
        <p:nvSpPr>
          <p:cNvPr id="1029" name="AutoShape 5"/>
          <p:cNvSpPr>
            <a:spLocks noChangeArrowheads="1"/>
          </p:cNvSpPr>
          <p:nvPr/>
        </p:nvSpPr>
        <p:spPr bwMode="auto">
          <a:xfrm>
            <a:off x="6572264" y="3643314"/>
            <a:ext cx="1011235" cy="503238"/>
          </a:xfrm>
          <a:prstGeom prst="rightArrow">
            <a:avLst>
              <a:gd name="adj1" fmla="val 50000"/>
              <a:gd name="adj2" fmla="val 71530"/>
            </a:avLst>
          </a:prstGeom>
          <a:solidFill>
            <a:schemeClr val="accent1"/>
          </a:solidFill>
          <a:ln w="9525">
            <a:solidFill>
              <a:schemeClr val="tx1"/>
            </a:solidFill>
            <a:miter lim="800000"/>
          </a:ln>
        </p:spPr>
        <p:txBody>
          <a:bodyPr wrap="none" anchor="ctr"/>
          <a:lstStyle/>
          <a:p>
            <a:endParaRPr lang="fr-FR"/>
          </a:p>
        </p:txBody>
      </p:sp>
      <p:pic>
        <p:nvPicPr>
          <p:cNvPr id="4" name="Picture 4"/>
          <p:cNvPicPr>
            <a:picLocks noChangeAspect="1" noChangeArrowheads="1"/>
          </p:cNvPicPr>
          <p:nvPr/>
        </p:nvPicPr>
        <p:blipFill>
          <a:blip r:embed="rId6" cstate="print"/>
          <a:srcRect/>
          <a:stretch>
            <a:fillRect/>
          </a:stretch>
        </p:blipFill>
        <p:spPr bwMode="auto">
          <a:xfrm>
            <a:off x="500034" y="2000240"/>
            <a:ext cx="3143272" cy="3929090"/>
          </a:xfrm>
          <a:prstGeom prst="rect">
            <a:avLst/>
          </a:prstGeom>
          <a:noFill/>
          <a:ln w="9525">
            <a:noFill/>
            <a:miter lim="800000"/>
            <a:headEnd/>
            <a:tailEnd/>
          </a:ln>
          <a:effectLst/>
        </p:spPr>
      </p:pic>
      <p:sp>
        <p:nvSpPr>
          <p:cNvPr id="7" name="AutoShape 5"/>
          <p:cNvSpPr>
            <a:spLocks noChangeArrowheads="1"/>
          </p:cNvSpPr>
          <p:nvPr/>
        </p:nvSpPr>
        <p:spPr bwMode="auto">
          <a:xfrm>
            <a:off x="3714744" y="3714752"/>
            <a:ext cx="725483" cy="503238"/>
          </a:xfrm>
          <a:prstGeom prst="rightArrow">
            <a:avLst>
              <a:gd name="adj1" fmla="val 50000"/>
              <a:gd name="adj2" fmla="val 71530"/>
            </a:avLst>
          </a:prstGeom>
          <a:solidFill>
            <a:schemeClr val="accent1"/>
          </a:solidFill>
          <a:ln w="9525">
            <a:solidFill>
              <a:schemeClr val="tx1"/>
            </a:solidFill>
            <a:miter lim="800000"/>
          </a:ln>
        </p:spPr>
        <p:txBody>
          <a:bodyPr wrap="none" anchor="ctr"/>
          <a:lstStyle/>
          <a:p>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eaLnBrk="1" hangingPunct="1"/>
            <a:r>
              <a:rPr lang="en-US" dirty="0"/>
              <a:t>Les reflexes chez le Bébé</a:t>
            </a:r>
            <a:br>
              <a:rPr lang="ar-DZ" dirty="0"/>
            </a:br>
            <a:r>
              <a:rPr lang="ar-DZ" dirty="0"/>
              <a:t>ردود الافعال </a:t>
            </a:r>
            <a:endParaRPr lang="en-US" dirty="0"/>
          </a:p>
        </p:txBody>
      </p:sp>
      <p:sp>
        <p:nvSpPr>
          <p:cNvPr id="23555" name="Rectangle 3"/>
          <p:cNvSpPr>
            <a:spLocks noGrp="1" noChangeArrowheads="1"/>
          </p:cNvSpPr>
          <p:nvPr>
            <p:ph idx="1"/>
          </p:nvPr>
        </p:nvSpPr>
        <p:spPr/>
        <p:txBody>
          <a:bodyPr/>
          <a:lstStyle/>
          <a:p>
            <a:pPr marL="609600" indent="-609600" eaLnBrk="1" hangingPunct="1">
              <a:buFontTx/>
              <a:buNone/>
            </a:pPr>
            <a:endParaRPr lang="en-US"/>
          </a:p>
          <a:p>
            <a:pPr marL="609600" indent="-609600" eaLnBrk="1" hangingPunct="1"/>
            <a:endParaRPr lang="en-US"/>
          </a:p>
        </p:txBody>
      </p:sp>
      <p:pic>
        <p:nvPicPr>
          <p:cNvPr id="23556" name="Picture 4" descr="anen"/>
          <p:cNvPicPr>
            <a:picLocks noChangeAspect="1" noChangeArrowheads="1"/>
          </p:cNvPicPr>
          <p:nvPr/>
        </p:nvPicPr>
        <p:blipFill>
          <a:blip r:embed="rId2" cstate="print"/>
          <a:srcRect/>
          <a:stretch>
            <a:fillRect/>
          </a:stretch>
        </p:blipFill>
        <p:spPr bwMode="auto">
          <a:xfrm>
            <a:off x="6015038" y="2286000"/>
            <a:ext cx="2519362" cy="4333875"/>
          </a:xfrm>
          <a:prstGeom prst="rect">
            <a:avLst/>
          </a:prstGeom>
          <a:noFill/>
          <a:ln w="9525">
            <a:noFill/>
            <a:miter lim="800000"/>
            <a:headEnd/>
            <a:tailEnd/>
          </a:ln>
        </p:spPr>
      </p:pic>
      <p:sp>
        <p:nvSpPr>
          <p:cNvPr id="23557" name="AutoShape 5"/>
          <p:cNvSpPr>
            <a:spLocks noChangeArrowheads="1"/>
          </p:cNvSpPr>
          <p:nvPr/>
        </p:nvSpPr>
        <p:spPr bwMode="auto">
          <a:xfrm>
            <a:off x="0" y="2743200"/>
            <a:ext cx="5943600" cy="3424106"/>
          </a:xfrm>
          <a:prstGeom prst="wedgeEllipseCallout">
            <a:avLst>
              <a:gd name="adj1" fmla="val -14690"/>
              <a:gd name="adj2" fmla="val 20505"/>
            </a:avLst>
          </a:prstGeom>
          <a:gradFill rotWithShape="1">
            <a:gsLst>
              <a:gs pos="0">
                <a:srgbClr val="185E76"/>
              </a:gs>
              <a:gs pos="100000">
                <a:srgbClr val="33CCFF"/>
              </a:gs>
            </a:gsLst>
            <a:lin ang="5400000" scaled="1"/>
          </a:gradFill>
          <a:ln w="9525">
            <a:solidFill>
              <a:schemeClr val="tx1"/>
            </a:solidFill>
            <a:miter lim="800000"/>
          </a:ln>
        </p:spPr>
        <p:txBody>
          <a:bodyPr/>
          <a:lstStyle/>
          <a:p>
            <a:pPr algn="ctr"/>
            <a:r>
              <a:rPr lang="en-US" sz="2400" dirty="0">
                <a:latin typeface="Arial" panose="020B0604020202020204" pitchFamily="34" charset="0"/>
                <a:sym typeface="Wingdings" panose="05000000000000000000" pitchFamily="2" charset="2"/>
              </a:rPr>
              <a:t>Chez le </a:t>
            </a:r>
            <a:r>
              <a:rPr lang="en-US" sz="2400" dirty="0" err="1">
                <a:latin typeface="Arial" panose="020B0604020202020204" pitchFamily="34" charset="0"/>
                <a:sym typeface="Wingdings" panose="05000000000000000000" pitchFamily="2" charset="2"/>
              </a:rPr>
              <a:t>bébé</a:t>
            </a:r>
            <a:r>
              <a:rPr lang="en-US" sz="2400" dirty="0">
                <a:latin typeface="Arial" panose="020B0604020202020204" pitchFamily="34" charset="0"/>
                <a:sym typeface="Wingdings" panose="05000000000000000000" pitchFamily="2" charset="2"/>
              </a:rPr>
              <a:t> </a:t>
            </a:r>
            <a:r>
              <a:rPr lang="en-US" sz="2400" dirty="0" err="1">
                <a:latin typeface="Arial" panose="020B0604020202020204" pitchFamily="34" charset="0"/>
                <a:sym typeface="Wingdings" panose="05000000000000000000" pitchFamily="2" charset="2"/>
              </a:rPr>
              <a:t>anancéphalique</a:t>
            </a:r>
            <a:r>
              <a:rPr lang="en-US" sz="2400" dirty="0">
                <a:latin typeface="Arial" panose="020B0604020202020204" pitchFamily="34" charset="0"/>
                <a:sym typeface="Wingdings" panose="05000000000000000000" pitchFamily="2" charset="2"/>
              </a:rPr>
              <a:t>,</a:t>
            </a:r>
          </a:p>
          <a:p>
            <a:pPr algn="ctr"/>
            <a:r>
              <a:rPr lang="en-US" sz="2400" dirty="0">
                <a:latin typeface="Arial" panose="020B0604020202020204" pitchFamily="34" charset="0"/>
                <a:sym typeface="Wingdings" panose="05000000000000000000" pitchFamily="2" charset="2"/>
              </a:rPr>
              <a:t>(né sans cortex):</a:t>
            </a:r>
          </a:p>
          <a:p>
            <a:pPr algn="ctr"/>
            <a:r>
              <a:rPr lang="en-US" sz="2400" dirty="0" err="1">
                <a:latin typeface="Arial" panose="020B0604020202020204" pitchFamily="34" charset="0"/>
                <a:sym typeface="Wingdings" panose="05000000000000000000" pitchFamily="2" charset="2"/>
              </a:rPr>
              <a:t>Réflexes</a:t>
            </a:r>
            <a:r>
              <a:rPr lang="en-US" sz="2400" dirty="0">
                <a:latin typeface="Arial" panose="020B0604020202020204" pitchFamily="34" charset="0"/>
                <a:sym typeface="Wingdings" panose="05000000000000000000" pitchFamily="2" charset="2"/>
              </a:rPr>
              <a:t> </a:t>
            </a:r>
            <a:r>
              <a:rPr lang="en-US" sz="2400" dirty="0" err="1">
                <a:latin typeface="Arial" panose="020B0604020202020204" pitchFamily="34" charset="0"/>
                <a:sym typeface="Wingdings" panose="05000000000000000000" pitchFamily="2" charset="2"/>
              </a:rPr>
              <a:t>archaïques</a:t>
            </a:r>
            <a:r>
              <a:rPr lang="en-US" sz="2400" dirty="0">
                <a:latin typeface="Arial" panose="020B0604020202020204" pitchFamily="34" charset="0"/>
                <a:sym typeface="Wingdings" panose="05000000000000000000" pitchFamily="2" charset="2"/>
              </a:rPr>
              <a:t> </a:t>
            </a:r>
            <a:r>
              <a:rPr lang="en-US" sz="2400" dirty="0" err="1">
                <a:latin typeface="Arial" panose="020B0604020202020204" pitchFamily="34" charset="0"/>
                <a:sym typeface="Wingdings" panose="05000000000000000000" pitchFamily="2" charset="2"/>
              </a:rPr>
              <a:t>intactes</a:t>
            </a:r>
            <a:endParaRPr lang="en-US" sz="2400" dirty="0">
              <a:latin typeface="Arial" panose="020B0604020202020204" pitchFamily="34" charset="0"/>
              <a:sym typeface="Wingdings" panose="05000000000000000000" pitchFamily="2" charset="2"/>
            </a:endParaRPr>
          </a:p>
          <a:p>
            <a:pPr algn="ctr"/>
            <a:r>
              <a:rPr lang="ar-DZ" sz="2400" b="1" dirty="0"/>
              <a:t>في الطفل المصاب بالأنينسيفالي (أي المولود بدون قشرة دماغية)، تكون الانعكاسات البدائية سليمة.</a:t>
            </a:r>
            <a:endParaRPr lang="ar-DZ" sz="2400" dirty="0"/>
          </a:p>
          <a:p>
            <a:pPr algn="ctr"/>
            <a:endParaRPr lang="en-US" sz="2400" dirty="0">
              <a:latin typeface="Arial" panose="020B0604020202020204" pitchFamily="34" charset="0"/>
              <a:sym typeface="Wingdings" panose="05000000000000000000" pitchFamily="2" charset="2"/>
            </a:endParaRPr>
          </a:p>
          <a:p>
            <a:pPr algn="ctr"/>
            <a:endParaRPr lang="en-US" sz="2400" dirty="0">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nen"/>
          <p:cNvPicPr>
            <a:picLocks noChangeAspect="1" noChangeArrowheads="1"/>
          </p:cNvPicPr>
          <p:nvPr/>
        </p:nvPicPr>
        <p:blipFill>
          <a:blip r:embed="rId2" cstate="print"/>
          <a:srcRect/>
          <a:stretch>
            <a:fillRect/>
          </a:stretch>
        </p:blipFill>
        <p:spPr bwMode="auto">
          <a:xfrm>
            <a:off x="611188" y="1412875"/>
            <a:ext cx="3024187" cy="4824413"/>
          </a:xfrm>
          <a:prstGeom prst="rect">
            <a:avLst/>
          </a:prstGeom>
          <a:noFill/>
          <a:ln w="9525">
            <a:noFill/>
            <a:miter lim="800000"/>
            <a:headEnd/>
            <a:tailEnd/>
          </a:ln>
        </p:spPr>
      </p:pic>
      <p:sp>
        <p:nvSpPr>
          <p:cNvPr id="27651" name="Text Box 3"/>
          <p:cNvSpPr txBox="1">
            <a:spLocks noChangeArrowheads="1"/>
          </p:cNvSpPr>
          <p:nvPr/>
        </p:nvSpPr>
        <p:spPr bwMode="auto">
          <a:xfrm>
            <a:off x="4427538" y="1052513"/>
            <a:ext cx="4321175" cy="366712"/>
          </a:xfrm>
          <a:prstGeom prst="rect">
            <a:avLst/>
          </a:prstGeom>
          <a:noFill/>
          <a:ln w="9525">
            <a:noFill/>
            <a:miter lim="800000"/>
          </a:ln>
        </p:spPr>
        <p:txBody>
          <a:bodyPr>
            <a:spAutoFit/>
          </a:bodyPr>
          <a:lstStyle/>
          <a:p>
            <a:pPr>
              <a:spcBef>
                <a:spcPct val="50000"/>
              </a:spcBef>
            </a:pPr>
            <a:endParaRPr lang="fr-FR">
              <a:latin typeface="Arial" panose="020B0604020202020204" pitchFamily="34" charset="0"/>
            </a:endParaRPr>
          </a:p>
        </p:txBody>
      </p:sp>
      <p:sp>
        <p:nvSpPr>
          <p:cNvPr id="27652" name="Text Box 4"/>
          <p:cNvSpPr txBox="1">
            <a:spLocks noChangeArrowheads="1"/>
          </p:cNvSpPr>
          <p:nvPr/>
        </p:nvSpPr>
        <p:spPr bwMode="auto">
          <a:xfrm>
            <a:off x="4284662" y="327064"/>
            <a:ext cx="4248150" cy="5478423"/>
          </a:xfrm>
          <a:prstGeom prst="rect">
            <a:avLst/>
          </a:prstGeom>
          <a:noFill/>
          <a:ln w="9525">
            <a:noFill/>
            <a:miter lim="800000"/>
          </a:ln>
        </p:spPr>
        <p:txBody>
          <a:bodyPr>
            <a:spAutoFit/>
          </a:bodyPr>
          <a:lstStyle/>
          <a:p>
            <a:pPr>
              <a:spcBef>
                <a:spcPct val="50000"/>
              </a:spcBef>
            </a:pPr>
            <a:r>
              <a:rPr lang="fr-FR" sz="2000" dirty="0">
                <a:latin typeface="Arial" panose="020B0604020202020204" pitchFamily="34" charset="0"/>
              </a:rPr>
              <a:t>Suggère un traitement sous cortical.</a:t>
            </a:r>
          </a:p>
          <a:p>
            <a:pPr>
              <a:spcBef>
                <a:spcPct val="50000"/>
              </a:spcBef>
            </a:pPr>
            <a:r>
              <a:rPr lang="fr-FR" sz="2000" dirty="0">
                <a:latin typeface="Arial" panose="020B0604020202020204" pitchFamily="34" charset="0"/>
              </a:rPr>
              <a:t>(Possible réapparition dans le vieillissement pathologique de type démentiel)</a:t>
            </a:r>
          </a:p>
          <a:p>
            <a:pPr>
              <a:spcBef>
                <a:spcPct val="50000"/>
              </a:spcBef>
            </a:pPr>
            <a:r>
              <a:rPr lang="fr-FR" sz="2000" dirty="0">
                <a:latin typeface="Arial" panose="020B0604020202020204" pitchFamily="34" charset="0"/>
              </a:rPr>
              <a:t>Inhiber lorsque le contrôle cortical apparaît après le sixième mois? </a:t>
            </a:r>
          </a:p>
          <a:p>
            <a:pPr marL="457200" indent="-457200" algn="r" rtl="1">
              <a:spcBef>
                <a:spcPct val="50000"/>
              </a:spcBef>
              <a:buFont typeface="Arial" panose="020B0604020202020204" pitchFamily="34" charset="0"/>
              <a:buChar char="•"/>
            </a:pPr>
            <a:r>
              <a:rPr lang="ar-DZ" sz="2800" dirty="0"/>
              <a:t>اقتراح علاج تحت القشري. </a:t>
            </a:r>
            <a:endParaRPr lang="fr-FR" sz="2800" dirty="0"/>
          </a:p>
          <a:p>
            <a:pPr marL="457200" indent="-457200" algn="r" rtl="1">
              <a:spcBef>
                <a:spcPct val="50000"/>
              </a:spcBef>
              <a:buFont typeface="Arial" panose="020B0604020202020204" pitchFamily="34" charset="0"/>
              <a:buChar char="•"/>
            </a:pPr>
            <a:r>
              <a:rPr lang="ar-DZ" sz="2800" dirty="0"/>
              <a:t>(احتمال عودة الظهور في الشيخوخة المرضية من نوع الخرف) </a:t>
            </a:r>
            <a:endParaRPr lang="fr-FR" sz="2800" dirty="0"/>
          </a:p>
          <a:p>
            <a:pPr marL="457200" indent="-457200" algn="r" rtl="1">
              <a:spcBef>
                <a:spcPct val="50000"/>
              </a:spcBef>
              <a:buFont typeface="Arial" panose="020B0604020202020204" pitchFamily="34" charset="0"/>
              <a:buChar char="•"/>
            </a:pPr>
            <a:r>
              <a:rPr lang="ar-DZ" sz="2800" dirty="0"/>
              <a:t>تثبيط عندما يظهر التحكم القشري بعد الشهر السادس.</a:t>
            </a:r>
            <a:endParaRPr lang="fr-FR" sz="2800" dirty="0">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pPr algn="ctr" eaLnBrk="1" hangingPunct="1"/>
            <a:r>
              <a:rPr lang="fr-FR" sz="4000" dirty="0"/>
              <a:t>La motricité spontanée et le tonus comme marqueur du développement</a:t>
            </a:r>
            <a:br>
              <a:rPr lang="fr-FR" sz="4000" dirty="0"/>
            </a:br>
            <a:r>
              <a:rPr lang="ar-DZ" sz="4000" dirty="0"/>
              <a:t>الحركة التلقائية والشد العضلي كمؤشر على التطور</a:t>
            </a:r>
            <a:endParaRPr lang="fr-FR" sz="4000" dirty="0"/>
          </a:p>
        </p:txBody>
      </p:sp>
      <p:pic>
        <p:nvPicPr>
          <p:cNvPr id="28675" name="Picture 3"/>
          <p:cNvPicPr>
            <a:picLocks noChangeAspect="1" noChangeArrowheads="1"/>
          </p:cNvPicPr>
          <p:nvPr/>
        </p:nvPicPr>
        <p:blipFill>
          <a:blip r:embed="rId2" cstate="print"/>
          <a:srcRect/>
          <a:stretch>
            <a:fillRect/>
          </a:stretch>
        </p:blipFill>
        <p:spPr bwMode="auto">
          <a:xfrm>
            <a:off x="2339752" y="3374390"/>
            <a:ext cx="4033837" cy="3260725"/>
          </a:xfrm>
          <a:prstGeom prst="rect">
            <a:avLst/>
          </a:prstGeom>
          <a:noFill/>
          <a:ln w="0" algn="in">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eaLnBrk="1" hangingPunct="1"/>
            <a:r>
              <a:rPr lang="en-US" dirty="0"/>
              <a:t>Develop</a:t>
            </a:r>
            <a:r>
              <a:rPr lang="fr-FR" dirty="0"/>
              <a:t>e</a:t>
            </a:r>
            <a:r>
              <a:rPr lang="fr-FR" noProof="0" dirty="0"/>
              <a:t>ment</a:t>
            </a:r>
            <a:r>
              <a:rPr lang="en-US" dirty="0"/>
              <a:t> du tonus</a:t>
            </a:r>
            <a:br>
              <a:rPr lang="en-US" dirty="0"/>
            </a:br>
            <a:r>
              <a:rPr lang="ar-DZ" dirty="0"/>
              <a:t>نمو الشد العضلي</a:t>
            </a:r>
            <a:endParaRPr lang="en-US" dirty="0"/>
          </a:p>
        </p:txBody>
      </p:sp>
      <p:pic>
        <p:nvPicPr>
          <p:cNvPr id="29699" name="Picture 3" descr="msotw9_temp0"/>
          <p:cNvPicPr>
            <a:picLocks noChangeAspect="1" noChangeArrowheads="1"/>
          </p:cNvPicPr>
          <p:nvPr/>
        </p:nvPicPr>
        <p:blipFill>
          <a:blip r:embed="rId2" cstate="print"/>
          <a:srcRect/>
          <a:stretch>
            <a:fillRect/>
          </a:stretch>
        </p:blipFill>
        <p:spPr bwMode="auto">
          <a:xfrm>
            <a:off x="2667000" y="1981200"/>
            <a:ext cx="3886200" cy="4191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68375" y="457200"/>
            <a:ext cx="7489825" cy="1143000"/>
          </a:xfrm>
        </p:spPr>
        <p:txBody>
          <a:bodyPr>
            <a:normAutofit fontScale="90000"/>
          </a:bodyPr>
          <a:lstStyle/>
          <a:p>
            <a:r>
              <a:rPr lang="fr-FR" sz="4000" dirty="0"/>
              <a:t>Diffusion tonique</a:t>
            </a:r>
            <a:br>
              <a:rPr lang="fr-FR" sz="4000" dirty="0"/>
            </a:br>
            <a:r>
              <a:rPr lang="ar-DZ" sz="2000" b="1" dirty="0"/>
              <a:t>الانتشار الشد العضلي </a:t>
            </a:r>
            <a:br>
              <a:rPr lang="ar-DZ" sz="2000" dirty="0"/>
            </a:br>
            <a:endParaRPr lang="fr-FR" sz="4000" dirty="0"/>
          </a:p>
        </p:txBody>
      </p:sp>
      <p:sp>
        <p:nvSpPr>
          <p:cNvPr id="30723" name="Rectangle 3"/>
          <p:cNvSpPr>
            <a:spLocks noGrp="1" noChangeArrowheads="1"/>
          </p:cNvSpPr>
          <p:nvPr>
            <p:ph idx="1"/>
          </p:nvPr>
        </p:nvSpPr>
        <p:spPr>
          <a:xfrm>
            <a:off x="831850" y="1981200"/>
            <a:ext cx="4829175" cy="4114800"/>
          </a:xfrm>
        </p:spPr>
        <p:txBody>
          <a:bodyPr/>
          <a:lstStyle/>
          <a:p>
            <a:pPr eaLnBrk="1" hangingPunct="1"/>
            <a:endParaRPr lang="fr-FR"/>
          </a:p>
          <a:p>
            <a:pPr eaLnBrk="1" hangingPunct="1">
              <a:buFontTx/>
              <a:buNone/>
            </a:pPr>
            <a:endParaRPr lang="fr-FR"/>
          </a:p>
          <a:p>
            <a:pPr lvl="1" eaLnBrk="1" hangingPunct="1"/>
            <a:r>
              <a:rPr lang="fr-FR" b="1"/>
              <a:t>Loi céphalocaudale</a:t>
            </a:r>
          </a:p>
          <a:p>
            <a:pPr lvl="1" eaLnBrk="1" hangingPunct="1"/>
            <a:r>
              <a:rPr lang="fr-FR" b="1"/>
              <a:t>Loi proximodistale</a:t>
            </a:r>
          </a:p>
          <a:p>
            <a:pPr eaLnBrk="1" hangingPunct="1"/>
            <a:endParaRPr lang="fr-FR" b="1"/>
          </a:p>
        </p:txBody>
      </p:sp>
      <p:pic>
        <p:nvPicPr>
          <p:cNvPr id="30724" name="Picture 4" descr="untitled"/>
          <p:cNvPicPr>
            <a:picLocks noChangeAspect="1" noChangeArrowheads="1"/>
          </p:cNvPicPr>
          <p:nvPr/>
        </p:nvPicPr>
        <p:blipFill>
          <a:blip r:embed="rId2" cstate="print"/>
          <a:srcRect/>
          <a:stretch>
            <a:fillRect/>
          </a:stretch>
        </p:blipFill>
        <p:spPr bwMode="auto">
          <a:xfrm>
            <a:off x="5940425" y="1557338"/>
            <a:ext cx="1828800" cy="1981200"/>
          </a:xfrm>
          <a:prstGeom prst="rect">
            <a:avLst/>
          </a:prstGeom>
          <a:noFill/>
          <a:ln w="28575">
            <a:solidFill>
              <a:srgbClr val="FF0000"/>
            </a:solidFill>
            <a:miter lim="800000"/>
            <a:headEnd/>
            <a:tailEnd/>
          </a:ln>
        </p:spPr>
      </p:pic>
      <p:pic>
        <p:nvPicPr>
          <p:cNvPr id="30725" name="Picture 5" descr="untitled"/>
          <p:cNvPicPr>
            <a:picLocks noChangeAspect="1" noChangeArrowheads="1"/>
          </p:cNvPicPr>
          <p:nvPr/>
        </p:nvPicPr>
        <p:blipFill>
          <a:blip r:embed="rId2" cstate="print"/>
          <a:srcRect/>
          <a:stretch>
            <a:fillRect/>
          </a:stretch>
        </p:blipFill>
        <p:spPr bwMode="auto">
          <a:xfrm>
            <a:off x="5940425" y="4005263"/>
            <a:ext cx="1828800" cy="1981200"/>
          </a:xfrm>
          <a:prstGeom prst="rect">
            <a:avLst/>
          </a:prstGeom>
          <a:noFill/>
          <a:ln w="28575">
            <a:solidFill>
              <a:srgbClr val="FF0000"/>
            </a:solidFill>
            <a:miter lim="800000"/>
            <a:headEnd/>
            <a:tailEnd/>
          </a:ln>
        </p:spPr>
      </p:pic>
      <p:sp>
        <p:nvSpPr>
          <p:cNvPr id="30726" name="Line 6"/>
          <p:cNvSpPr>
            <a:spLocks noChangeShapeType="1"/>
          </p:cNvSpPr>
          <p:nvPr/>
        </p:nvSpPr>
        <p:spPr bwMode="auto">
          <a:xfrm>
            <a:off x="6516688" y="1844675"/>
            <a:ext cx="287337" cy="1368425"/>
          </a:xfrm>
          <a:prstGeom prst="line">
            <a:avLst/>
          </a:prstGeom>
          <a:noFill/>
          <a:ln w="38100">
            <a:solidFill>
              <a:schemeClr val="bg2"/>
            </a:solidFill>
            <a:round/>
            <a:tailEnd type="triangle" w="med" len="med"/>
          </a:ln>
        </p:spPr>
        <p:txBody>
          <a:bodyPr/>
          <a:lstStyle/>
          <a:p>
            <a:endParaRPr lang="fr-FR"/>
          </a:p>
        </p:txBody>
      </p:sp>
      <p:sp>
        <p:nvSpPr>
          <p:cNvPr id="30727" name="Line 7"/>
          <p:cNvSpPr>
            <a:spLocks noChangeShapeType="1"/>
          </p:cNvSpPr>
          <p:nvPr/>
        </p:nvSpPr>
        <p:spPr bwMode="auto">
          <a:xfrm>
            <a:off x="6588125" y="4508500"/>
            <a:ext cx="863600" cy="504825"/>
          </a:xfrm>
          <a:prstGeom prst="line">
            <a:avLst/>
          </a:prstGeom>
          <a:noFill/>
          <a:ln w="38100">
            <a:solidFill>
              <a:schemeClr val="bg2"/>
            </a:solidFill>
            <a:round/>
            <a:tailEnd type="triangle" w="med" len="med"/>
          </a:ln>
        </p:spPr>
        <p:txBody>
          <a:bodyPr/>
          <a:lstStyle/>
          <a:p>
            <a:endParaRPr 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
          <p:cNvSpPr txBox="1">
            <a:spLocks noChangeArrowheads="1"/>
          </p:cNvSpPr>
          <p:nvPr/>
        </p:nvSpPr>
        <p:spPr bwMode="auto">
          <a:xfrm>
            <a:off x="1979712" y="188073"/>
            <a:ext cx="5040313" cy="1223863"/>
          </a:xfrm>
          <a:prstGeom prst="rect">
            <a:avLst/>
          </a:prstGeom>
          <a:solidFill>
            <a:schemeClr val="bg2"/>
          </a:solidFill>
          <a:ln w="0" algn="in">
            <a:noFill/>
            <a:miter lim="800000"/>
          </a:ln>
        </p:spPr>
        <p:txBody>
          <a:bodyPr lIns="35560" tIns="35560" rIns="35560" bIns="35560"/>
          <a:lstStyle/>
          <a:p>
            <a:pPr algn="ctr"/>
            <a:r>
              <a:rPr lang="fr-FR" sz="2800" b="1" dirty="0">
                <a:solidFill>
                  <a:srgbClr val="000000"/>
                </a:solidFill>
              </a:rPr>
              <a:t>Echelle de </a:t>
            </a:r>
            <a:r>
              <a:rPr lang="fr-FR" sz="2800" b="1" dirty="0" err="1">
                <a:solidFill>
                  <a:srgbClr val="000000"/>
                </a:solidFill>
              </a:rPr>
              <a:t>Prechtl</a:t>
            </a:r>
            <a:r>
              <a:rPr lang="fr-FR" sz="2800" b="1" dirty="0">
                <a:solidFill>
                  <a:srgbClr val="000000"/>
                </a:solidFill>
              </a:rPr>
              <a:t> (1974)</a:t>
            </a:r>
          </a:p>
          <a:p>
            <a:pPr algn="ctr"/>
            <a:r>
              <a:rPr lang="fr-FR" sz="2800" b="1" dirty="0">
                <a:solidFill>
                  <a:srgbClr val="000000"/>
                </a:solidFill>
              </a:rPr>
              <a:t>Echelle d’états toniques</a:t>
            </a:r>
          </a:p>
          <a:p>
            <a:pPr algn="ctr"/>
            <a:r>
              <a:rPr lang="ar-DZ" dirty="0"/>
              <a:t>مقياس بريشتل (1974) - مقياس الحالات التوترية</a:t>
            </a:r>
            <a:endParaRPr lang="fr-FR" dirty="0"/>
          </a:p>
        </p:txBody>
      </p:sp>
      <p:sp>
        <p:nvSpPr>
          <p:cNvPr id="31747" name="Text Box 11"/>
          <p:cNvSpPr txBox="1">
            <a:spLocks noChangeArrowheads="1"/>
          </p:cNvSpPr>
          <p:nvPr/>
        </p:nvSpPr>
        <p:spPr bwMode="auto">
          <a:xfrm>
            <a:off x="431354" y="1511895"/>
            <a:ext cx="8281292" cy="5157192"/>
          </a:xfrm>
          <a:prstGeom prst="rect">
            <a:avLst/>
          </a:prstGeom>
          <a:solidFill>
            <a:schemeClr val="bg2"/>
          </a:solidFill>
          <a:ln w="0" algn="in">
            <a:noFill/>
            <a:miter lim="800000"/>
          </a:ln>
        </p:spPr>
        <p:txBody>
          <a:bodyPr lIns="35560" tIns="35560" rIns="35560" bIns="35560"/>
          <a:lstStyle/>
          <a:p>
            <a:pPr algn="just">
              <a:lnSpc>
                <a:spcPct val="150000"/>
              </a:lnSpc>
            </a:pPr>
            <a:r>
              <a:rPr lang="fr-FR" b="1" dirty="0">
                <a:solidFill>
                  <a:srgbClr val="000000"/>
                </a:solidFill>
              </a:rPr>
              <a:t>Etat I: </a:t>
            </a:r>
            <a:r>
              <a:rPr lang="fr-FR" dirty="0">
                <a:solidFill>
                  <a:srgbClr val="000000"/>
                </a:solidFill>
              </a:rPr>
              <a:t>Yeux fermes, respiration régulière, des sursauts peuvent apparaître</a:t>
            </a:r>
          </a:p>
          <a:p>
            <a:pPr algn="just">
              <a:lnSpc>
                <a:spcPct val="150000"/>
              </a:lnSpc>
            </a:pPr>
            <a:r>
              <a:rPr lang="fr-FR" b="1" dirty="0">
                <a:solidFill>
                  <a:srgbClr val="000000"/>
                </a:solidFill>
              </a:rPr>
              <a:t>Etat II: </a:t>
            </a:r>
            <a:r>
              <a:rPr lang="fr-FR" dirty="0">
                <a:solidFill>
                  <a:srgbClr val="000000"/>
                </a:solidFill>
              </a:rPr>
              <a:t>Yeux fermés, respiration irrégulière, petite mise en tension musculaire</a:t>
            </a:r>
          </a:p>
          <a:p>
            <a:pPr algn="just">
              <a:lnSpc>
                <a:spcPct val="150000"/>
              </a:lnSpc>
            </a:pPr>
            <a:r>
              <a:rPr lang="fr-FR" b="1" dirty="0">
                <a:solidFill>
                  <a:srgbClr val="000000"/>
                </a:solidFill>
              </a:rPr>
              <a:t>Etat III: Yeux ouverts, mouvements de faibles amplitudes</a:t>
            </a:r>
          </a:p>
          <a:p>
            <a:pPr algn="just">
              <a:lnSpc>
                <a:spcPct val="150000"/>
              </a:lnSpc>
            </a:pPr>
            <a:r>
              <a:rPr lang="fr-FR" b="1" dirty="0">
                <a:solidFill>
                  <a:srgbClr val="000000"/>
                </a:solidFill>
              </a:rPr>
              <a:t>Etats IV: </a:t>
            </a:r>
            <a:r>
              <a:rPr lang="fr-FR" dirty="0">
                <a:solidFill>
                  <a:srgbClr val="000000"/>
                </a:solidFill>
              </a:rPr>
              <a:t>Yeux ouverts, mouvements des yeux, de la tête, des bras, des jambes et du torse</a:t>
            </a:r>
          </a:p>
          <a:p>
            <a:pPr algn="just">
              <a:lnSpc>
                <a:spcPct val="150000"/>
              </a:lnSpc>
            </a:pPr>
            <a:r>
              <a:rPr lang="fr-FR" b="1" dirty="0">
                <a:solidFill>
                  <a:srgbClr val="000000"/>
                </a:solidFill>
              </a:rPr>
              <a:t>Etat V: </a:t>
            </a:r>
            <a:r>
              <a:rPr lang="fr-FR" dirty="0">
                <a:solidFill>
                  <a:srgbClr val="000000"/>
                </a:solidFill>
              </a:rPr>
              <a:t>Pleurs, yeux fermés, rigidification tonique </a:t>
            </a:r>
          </a:p>
          <a:p>
            <a:pPr algn="just"/>
            <a:endParaRPr lang="fr-FR" dirty="0">
              <a:solidFill>
                <a:srgbClr val="000000"/>
              </a:solidFill>
            </a:endParaRPr>
          </a:p>
          <a:p>
            <a:pPr algn="r" rtl="1">
              <a:lnSpc>
                <a:spcPct val="150000"/>
              </a:lnSpc>
            </a:pPr>
            <a:r>
              <a:rPr lang="ar-DZ" b="1" dirty="0"/>
              <a:t>حالة </a:t>
            </a:r>
            <a:r>
              <a:rPr lang="fr-FR" b="1" dirty="0"/>
              <a:t>I</a:t>
            </a:r>
            <a:r>
              <a:rPr lang="fr-FR" dirty="0"/>
              <a:t>: </a:t>
            </a:r>
            <a:r>
              <a:rPr lang="ar-DZ" dirty="0"/>
              <a:t>العينان مغلقتان، التنفس منتظم، قد تظهر ارتعاشات</a:t>
            </a:r>
            <a:br>
              <a:rPr lang="ar-DZ" dirty="0"/>
            </a:br>
            <a:r>
              <a:rPr lang="ar-DZ" b="1" dirty="0"/>
              <a:t>الحالة </a:t>
            </a:r>
            <a:r>
              <a:rPr lang="fr-FR" b="1" dirty="0"/>
              <a:t>II</a:t>
            </a:r>
            <a:r>
              <a:rPr lang="fr-FR" dirty="0"/>
              <a:t>: </a:t>
            </a:r>
            <a:r>
              <a:rPr lang="ar-DZ" dirty="0"/>
              <a:t>العينان مغلقتان، التنفس غير منتظم، توتر عضلي خفيف</a:t>
            </a:r>
            <a:br>
              <a:rPr lang="ar-DZ" dirty="0"/>
            </a:br>
            <a:r>
              <a:rPr lang="ar-DZ" b="1" dirty="0"/>
              <a:t>الحالة </a:t>
            </a:r>
            <a:r>
              <a:rPr lang="fr-FR" b="1" dirty="0"/>
              <a:t>III</a:t>
            </a:r>
            <a:r>
              <a:rPr lang="fr-FR" dirty="0"/>
              <a:t>: </a:t>
            </a:r>
            <a:r>
              <a:rPr lang="ar-DZ" dirty="0"/>
              <a:t>العينان مفتوحتان، حركات ذات سعة منخفضة</a:t>
            </a:r>
            <a:br>
              <a:rPr lang="ar-DZ" dirty="0"/>
            </a:br>
            <a:r>
              <a:rPr lang="ar-DZ" b="1" dirty="0"/>
              <a:t>الحالة </a:t>
            </a:r>
            <a:r>
              <a:rPr lang="fr-FR" b="1" dirty="0"/>
              <a:t>IV</a:t>
            </a:r>
            <a:r>
              <a:rPr lang="fr-FR" dirty="0"/>
              <a:t>: </a:t>
            </a:r>
            <a:r>
              <a:rPr lang="ar-DZ" dirty="0"/>
              <a:t>العينان مفتوحتان، حركات العينين، الرأس، الذراعين، الساقين والجذع</a:t>
            </a:r>
            <a:br>
              <a:rPr lang="ar-DZ" dirty="0"/>
            </a:br>
            <a:r>
              <a:rPr lang="ar-DZ" b="1" dirty="0"/>
              <a:t>الحالة </a:t>
            </a:r>
            <a:r>
              <a:rPr lang="fr-FR" b="1" dirty="0"/>
              <a:t>V</a:t>
            </a:r>
            <a:r>
              <a:rPr lang="fr-FR" dirty="0"/>
              <a:t>: </a:t>
            </a:r>
            <a:r>
              <a:rPr lang="ar-DZ" dirty="0"/>
              <a:t>بكاء، العينان مغلقتان، تصلب توتري</a:t>
            </a:r>
          </a:p>
          <a:p>
            <a:pPr algn="r" rtl="1">
              <a:lnSpc>
                <a:spcPct val="150000"/>
              </a:lnSpc>
            </a:pPr>
            <a:r>
              <a:rPr lang="fr-FR" dirty="0"/>
              <a:t> </a:t>
            </a:r>
          </a:p>
          <a:p>
            <a:pPr algn="just"/>
            <a:endParaRPr 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457200"/>
            <a:ext cx="7772400" cy="1171600"/>
          </a:xfrm>
        </p:spPr>
        <p:txBody>
          <a:bodyPr>
            <a:normAutofit fontScale="90000"/>
          </a:bodyPr>
          <a:lstStyle/>
          <a:p>
            <a:r>
              <a:rPr lang="fr-FR" sz="2400" dirty="0"/>
              <a:t>Mouvements normaux chez un bébé de 3 mois post terme</a:t>
            </a:r>
            <a:br>
              <a:rPr lang="fr-FR" sz="2400" dirty="0"/>
            </a:br>
            <a:r>
              <a:rPr lang="fr-FR" sz="2400" dirty="0"/>
              <a:t>Richesse de variation spatiale et temporelle</a:t>
            </a:r>
            <a:br>
              <a:rPr lang="fr-FR" sz="2400" dirty="0"/>
            </a:br>
            <a:r>
              <a:rPr lang="ar-DZ" sz="2200" b="1" dirty="0"/>
              <a:t>الحركات الطبيعية لدى طفل عمره 3 أشهر بعد الولادة - تنوع غني من حيث المسافة والوقت</a:t>
            </a:r>
            <a:br>
              <a:rPr lang="ar-DZ" sz="1200" dirty="0"/>
            </a:br>
            <a:endParaRPr lang="fr-FR" sz="2400" dirty="0"/>
          </a:p>
        </p:txBody>
      </p:sp>
      <p:pic>
        <p:nvPicPr>
          <p:cNvPr id="32771" name="Picture 3"/>
          <p:cNvPicPr>
            <a:picLocks noChangeAspect="1" noChangeArrowheads="1"/>
          </p:cNvPicPr>
          <p:nvPr/>
        </p:nvPicPr>
        <p:blipFill>
          <a:blip r:embed="rId2" cstate="print"/>
          <a:srcRect/>
          <a:stretch>
            <a:fillRect/>
          </a:stretch>
        </p:blipFill>
        <p:spPr bwMode="auto">
          <a:xfrm>
            <a:off x="1476375" y="1916113"/>
            <a:ext cx="6238875" cy="45910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07504" y="110066"/>
            <a:ext cx="7863863" cy="1518734"/>
          </a:xfrm>
        </p:spPr>
        <p:txBody>
          <a:bodyPr>
            <a:normAutofit fontScale="90000"/>
          </a:bodyPr>
          <a:lstStyle/>
          <a:p>
            <a:br>
              <a:rPr lang="fr-FR" sz="4000" dirty="0"/>
            </a:br>
            <a:r>
              <a:rPr lang="fr-FR" sz="4000" dirty="0"/>
              <a:t>Les </a:t>
            </a:r>
            <a:r>
              <a:rPr lang="fr-FR" sz="4000" dirty="0" err="1"/>
              <a:t>GMs</a:t>
            </a:r>
            <a:r>
              <a:rPr lang="fr-FR" sz="4000" dirty="0">
                <a:solidFill>
                  <a:schemeClr val="bg2"/>
                </a:solidFill>
              </a:rPr>
              <a:t>(Global </a:t>
            </a:r>
            <a:r>
              <a:rPr lang="fr-FR" sz="4000" dirty="0" err="1">
                <a:solidFill>
                  <a:schemeClr val="bg2"/>
                </a:solidFill>
              </a:rPr>
              <a:t>Movements</a:t>
            </a:r>
            <a:r>
              <a:rPr lang="fr-FR" sz="4000" dirty="0">
                <a:solidFill>
                  <a:schemeClr val="bg2"/>
                </a:solidFill>
              </a:rPr>
              <a:t>)</a:t>
            </a:r>
            <a:br>
              <a:rPr lang="fr-FR" sz="4000" dirty="0">
                <a:solidFill>
                  <a:schemeClr val="bg2"/>
                </a:solidFill>
              </a:rPr>
            </a:br>
            <a:r>
              <a:rPr lang="fr-FR" sz="4000" dirty="0">
                <a:solidFill>
                  <a:schemeClr val="bg2"/>
                </a:solidFill>
              </a:rPr>
              <a:t> </a:t>
            </a:r>
            <a:r>
              <a:rPr lang="ar-DZ" sz="2000" b="1" dirty="0"/>
              <a:t>الحركات العامة</a:t>
            </a:r>
            <a:r>
              <a:rPr lang="fr-FR" sz="2000" b="1" dirty="0" err="1"/>
              <a:t>GMs</a:t>
            </a:r>
            <a:r>
              <a:rPr lang="fr-FR" sz="2000" b="1" dirty="0"/>
              <a:t>)</a:t>
            </a:r>
            <a:br>
              <a:rPr lang="fr-FR" sz="2000" dirty="0"/>
            </a:br>
            <a:endParaRPr lang="fr-FR" sz="4000" dirty="0">
              <a:solidFill>
                <a:schemeClr val="bg2"/>
              </a:solidFill>
            </a:endParaRPr>
          </a:p>
        </p:txBody>
      </p:sp>
      <p:sp>
        <p:nvSpPr>
          <p:cNvPr id="33795" name="Rectangle 3"/>
          <p:cNvSpPr>
            <a:spLocks noGrp="1" noChangeArrowheads="1"/>
          </p:cNvSpPr>
          <p:nvPr>
            <p:ph sz="half" idx="1"/>
          </p:nvPr>
        </p:nvSpPr>
        <p:spPr>
          <a:xfrm>
            <a:off x="685800" y="1981200"/>
            <a:ext cx="3954463" cy="4114800"/>
          </a:xfrm>
        </p:spPr>
        <p:txBody>
          <a:bodyPr>
            <a:normAutofit lnSpcReduction="10000"/>
          </a:bodyPr>
          <a:lstStyle/>
          <a:p>
            <a:pPr eaLnBrk="1" hangingPunct="1"/>
            <a:r>
              <a:rPr lang="fr-FR" dirty="0" err="1">
                <a:solidFill>
                  <a:schemeClr val="accent3"/>
                </a:solidFill>
              </a:rPr>
              <a:t>GMs</a:t>
            </a:r>
            <a:r>
              <a:rPr lang="fr-FR" dirty="0">
                <a:solidFill>
                  <a:schemeClr val="accent3"/>
                </a:solidFill>
              </a:rPr>
              <a:t> </a:t>
            </a:r>
            <a:r>
              <a:rPr lang="fr-FR" dirty="0" err="1">
                <a:solidFill>
                  <a:schemeClr val="accent3"/>
                </a:solidFill>
              </a:rPr>
              <a:t>préterne</a:t>
            </a:r>
            <a:endParaRPr lang="fr-FR" dirty="0">
              <a:solidFill>
                <a:schemeClr val="accent3"/>
              </a:solidFill>
            </a:endParaRPr>
          </a:p>
          <a:p>
            <a:pPr eaLnBrk="1" hangingPunct="1">
              <a:buFontTx/>
              <a:buNone/>
            </a:pPr>
            <a:r>
              <a:rPr lang="fr-FR" dirty="0"/>
              <a:t>Avant 36-38 </a:t>
            </a:r>
            <a:r>
              <a:rPr lang="fr-FR" dirty="0" err="1"/>
              <a:t>sem</a:t>
            </a:r>
            <a:r>
              <a:rPr lang="fr-FR" dirty="0"/>
              <a:t> APM</a:t>
            </a:r>
          </a:p>
          <a:p>
            <a:pPr eaLnBrk="1" hangingPunct="1"/>
            <a:endParaRPr lang="fr-FR" dirty="0">
              <a:solidFill>
                <a:schemeClr val="accent3"/>
              </a:solidFill>
            </a:endParaRPr>
          </a:p>
          <a:p>
            <a:pPr eaLnBrk="1" hangingPunct="1"/>
            <a:r>
              <a:rPr lang="fr-FR" dirty="0" err="1">
                <a:solidFill>
                  <a:schemeClr val="accent3"/>
                </a:solidFill>
              </a:rPr>
              <a:t>GMs</a:t>
            </a:r>
            <a:r>
              <a:rPr lang="fr-FR" dirty="0">
                <a:solidFill>
                  <a:schemeClr val="accent3"/>
                </a:solidFill>
              </a:rPr>
              <a:t> </a:t>
            </a:r>
            <a:r>
              <a:rPr lang="fr-FR" dirty="0" err="1">
                <a:solidFill>
                  <a:schemeClr val="accent3"/>
                </a:solidFill>
              </a:rPr>
              <a:t>Writing</a:t>
            </a:r>
            <a:endParaRPr lang="fr-FR" dirty="0">
              <a:solidFill>
                <a:schemeClr val="accent3"/>
              </a:solidFill>
            </a:endParaRPr>
          </a:p>
          <a:p>
            <a:pPr eaLnBrk="1" hangingPunct="1">
              <a:buFontTx/>
              <a:buNone/>
            </a:pPr>
            <a:r>
              <a:rPr lang="fr-FR" dirty="0"/>
              <a:t>Naissance à 6-8 semaines</a:t>
            </a:r>
          </a:p>
          <a:p>
            <a:pPr eaLnBrk="1" hangingPunct="1"/>
            <a:endParaRPr lang="fr-FR" dirty="0">
              <a:solidFill>
                <a:schemeClr val="accent3"/>
              </a:solidFill>
            </a:endParaRPr>
          </a:p>
          <a:p>
            <a:pPr eaLnBrk="1" hangingPunct="1"/>
            <a:endParaRPr lang="fr-FR" dirty="0">
              <a:solidFill>
                <a:schemeClr val="accent3"/>
              </a:solidFill>
            </a:endParaRPr>
          </a:p>
          <a:p>
            <a:pPr eaLnBrk="1" hangingPunct="1"/>
            <a:r>
              <a:rPr lang="fr-FR" dirty="0" err="1">
                <a:solidFill>
                  <a:schemeClr val="accent3"/>
                </a:solidFill>
              </a:rPr>
              <a:t>GMs</a:t>
            </a:r>
            <a:r>
              <a:rPr lang="fr-FR" dirty="0">
                <a:solidFill>
                  <a:schemeClr val="accent3"/>
                </a:solidFill>
              </a:rPr>
              <a:t> </a:t>
            </a:r>
            <a:r>
              <a:rPr lang="fr-FR" dirty="0" err="1">
                <a:solidFill>
                  <a:schemeClr val="accent3"/>
                </a:solidFill>
              </a:rPr>
              <a:t>Fidgety</a:t>
            </a:r>
            <a:endParaRPr lang="fr-FR" dirty="0">
              <a:solidFill>
                <a:schemeClr val="accent3"/>
              </a:solidFill>
            </a:endParaRPr>
          </a:p>
          <a:p>
            <a:pPr eaLnBrk="1" hangingPunct="1">
              <a:buFontTx/>
              <a:buNone/>
            </a:pPr>
            <a:r>
              <a:rPr lang="fr-FR" dirty="0"/>
              <a:t>6-8 semaines à 3-4 mois</a:t>
            </a:r>
          </a:p>
        </p:txBody>
      </p:sp>
      <p:sp>
        <p:nvSpPr>
          <p:cNvPr id="33796" name="Rectangle 4"/>
          <p:cNvSpPr>
            <a:spLocks noGrp="1" noChangeArrowheads="1"/>
          </p:cNvSpPr>
          <p:nvPr>
            <p:ph sz="half" idx="2"/>
          </p:nvPr>
        </p:nvSpPr>
        <p:spPr>
          <a:xfrm>
            <a:off x="4643438" y="1981200"/>
            <a:ext cx="3814762" cy="4114800"/>
          </a:xfrm>
        </p:spPr>
        <p:txBody>
          <a:bodyPr>
            <a:normAutofit lnSpcReduction="10000"/>
          </a:bodyPr>
          <a:lstStyle/>
          <a:p>
            <a:pPr eaLnBrk="1" hangingPunct="1"/>
            <a:r>
              <a:rPr lang="fr-FR" dirty="0"/>
              <a:t>Mouvements variés du tronc</a:t>
            </a:r>
          </a:p>
          <a:p>
            <a:pPr marL="0" indent="0">
              <a:buNone/>
            </a:pPr>
            <a:r>
              <a:rPr lang="ar-DZ" b="1" dirty="0"/>
              <a:t>حركات المتنوعة للجذع</a:t>
            </a:r>
            <a:endParaRPr lang="ar-DZ" dirty="0"/>
          </a:p>
          <a:p>
            <a:pPr eaLnBrk="1" hangingPunct="1"/>
            <a:endParaRPr lang="fr-FR" dirty="0"/>
          </a:p>
          <a:p>
            <a:pPr eaLnBrk="1" hangingPunct="1"/>
            <a:r>
              <a:rPr lang="fr-FR" dirty="0" err="1"/>
              <a:t>Mvs</a:t>
            </a:r>
            <a:r>
              <a:rPr lang="fr-FR" dirty="0"/>
              <a:t> plus puissants, plus lents et moindre participation du tronc</a:t>
            </a:r>
          </a:p>
          <a:p>
            <a:r>
              <a:rPr lang="ar-DZ" b="1" dirty="0"/>
              <a:t>حركات أقوى وأبطأ مع مشاركة أقل للجذع</a:t>
            </a:r>
            <a:endParaRPr lang="ar-DZ" dirty="0"/>
          </a:p>
          <a:p>
            <a:pPr eaLnBrk="1" hangingPunct="1"/>
            <a:endParaRPr lang="fr-FR" dirty="0"/>
          </a:p>
          <a:p>
            <a:pPr eaLnBrk="1" hangingPunct="1"/>
            <a:r>
              <a:rPr lang="fr-FR" dirty="0" err="1"/>
              <a:t>Mvs</a:t>
            </a:r>
            <a:r>
              <a:rPr lang="fr-FR" dirty="0"/>
              <a:t> petits, élégants sur tête, tronc et membres</a:t>
            </a:r>
          </a:p>
          <a:p>
            <a:pPr eaLnBrk="1" hangingPunct="1"/>
            <a:r>
              <a:rPr lang="ar-DZ" b="1" dirty="0"/>
              <a:t>حركات صغيرة وأنيقة على الرأس والجذع والأطراف</a:t>
            </a:r>
            <a:endParaRPr lang="fr-FR" dirty="0"/>
          </a:p>
          <a:p>
            <a:pPr eaLnBrk="1" hangingPunct="1"/>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algn="ctr" eaLnBrk="1" hangingPunct="1"/>
            <a:r>
              <a:rPr lang="fr-FR" sz="2800" dirty="0"/>
              <a:t>Mouvements anormaux: manque de variation temporelle et de complexité (28 semaine APM)</a:t>
            </a:r>
            <a:br>
              <a:rPr lang="fr-FR" sz="2800" dirty="0"/>
            </a:br>
            <a:r>
              <a:rPr lang="ar-DZ" sz="1400" dirty="0"/>
              <a:t>الحركات غير الطبيعية: نقص التنوع الزمني والتعقيد (28 أسبوعاً من الحمل بعد الولادة)</a:t>
            </a:r>
            <a:endParaRPr lang="fr-FR" sz="2800" dirty="0"/>
          </a:p>
        </p:txBody>
      </p:sp>
      <p:pic>
        <p:nvPicPr>
          <p:cNvPr id="34819" name="Picture 3"/>
          <p:cNvPicPr>
            <a:picLocks noChangeAspect="1" noChangeArrowheads="1"/>
          </p:cNvPicPr>
          <p:nvPr/>
        </p:nvPicPr>
        <p:blipFill>
          <a:blip r:embed="rId2" cstate="print"/>
          <a:srcRect/>
          <a:stretch>
            <a:fillRect/>
          </a:stretch>
        </p:blipFill>
        <p:spPr bwMode="auto">
          <a:xfrm>
            <a:off x="1619672" y="2348880"/>
            <a:ext cx="6249988" cy="42291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992188"/>
            <a:ext cx="7772400" cy="608012"/>
          </a:xfrm>
        </p:spPr>
        <p:txBody>
          <a:bodyPr>
            <a:normAutofit fontScale="90000"/>
          </a:bodyPr>
          <a:lstStyle/>
          <a:p>
            <a:r>
              <a:rPr lang="fr-FR" dirty="0"/>
              <a:t>Motricité spontanée</a:t>
            </a:r>
            <a:br>
              <a:rPr lang="fr-FR" dirty="0"/>
            </a:br>
            <a:r>
              <a:rPr lang="ar-DZ" b="1" dirty="0"/>
              <a:t>الحركة التلقائية</a:t>
            </a:r>
            <a:br>
              <a:rPr lang="ar-DZ" dirty="0"/>
            </a:br>
            <a:endParaRPr lang="fr-FR" dirty="0"/>
          </a:p>
        </p:txBody>
      </p:sp>
      <p:sp>
        <p:nvSpPr>
          <p:cNvPr id="35843" name="Rectangle 3"/>
          <p:cNvSpPr>
            <a:spLocks noGrp="1" noChangeArrowheads="1"/>
          </p:cNvSpPr>
          <p:nvPr>
            <p:ph type="body" sz="half" idx="1"/>
          </p:nvPr>
        </p:nvSpPr>
        <p:spPr>
          <a:xfrm>
            <a:off x="685800" y="1981200"/>
            <a:ext cx="3810000" cy="4760168"/>
          </a:xfrm>
        </p:spPr>
        <p:txBody>
          <a:bodyPr>
            <a:normAutofit fontScale="85000" lnSpcReduction="10000"/>
          </a:bodyPr>
          <a:lstStyle/>
          <a:p>
            <a:pPr eaLnBrk="1" hangingPunct="1"/>
            <a:endParaRPr lang="fr-FR" sz="2400" dirty="0"/>
          </a:p>
          <a:p>
            <a:pPr eaLnBrk="1" hangingPunct="1"/>
            <a:r>
              <a:rPr lang="fr-FR" sz="2400" dirty="0" err="1"/>
              <a:t>Hadders-Algra</a:t>
            </a:r>
            <a:r>
              <a:rPr lang="fr-FR" sz="2400" dirty="0"/>
              <a:t> (1997): « </a:t>
            </a:r>
            <a:r>
              <a:rPr lang="fr-FR" sz="2400" dirty="0" err="1"/>
              <a:t>fidgety</a:t>
            </a:r>
            <a:r>
              <a:rPr lang="fr-FR" sz="2400" dirty="0"/>
              <a:t> </a:t>
            </a:r>
            <a:r>
              <a:rPr lang="fr-FR" sz="2400" dirty="0" err="1"/>
              <a:t>movements</a:t>
            </a:r>
            <a:r>
              <a:rPr lang="fr-FR" sz="2400" dirty="0"/>
              <a:t> »</a:t>
            </a:r>
          </a:p>
          <a:p>
            <a:pPr eaLnBrk="1" hangingPunct="1"/>
            <a:r>
              <a:rPr lang="fr-FR" sz="2400" dirty="0"/>
              <a:t>3 mois, enfant né à terme vs. enfant prématuré (28 s. gestation)</a:t>
            </a:r>
          </a:p>
          <a:p>
            <a:pPr eaLnBrk="1" hangingPunct="1"/>
            <a:r>
              <a:rPr lang="fr-FR" sz="2400" dirty="0"/>
              <a:t>Observer la variation temporelle, la complexité, l’espace utilisé.</a:t>
            </a:r>
          </a:p>
          <a:p>
            <a:pPr algn="just" rtl="1"/>
            <a:r>
              <a:rPr lang="fr-FR" sz="2000" b="1" dirty="0"/>
              <a:t> </a:t>
            </a:r>
            <a:r>
              <a:rPr lang="fr-FR" sz="2000" b="1" dirty="0" err="1"/>
              <a:t>Hadders-Algra</a:t>
            </a:r>
            <a:r>
              <a:rPr lang="fr-FR" sz="2000" b="1" dirty="0"/>
              <a:t> (1997)</a:t>
            </a:r>
            <a:r>
              <a:rPr lang="ar-DZ" sz="2000" b="1" dirty="0"/>
              <a:t>حركات عصبية"</a:t>
            </a:r>
            <a:br>
              <a:rPr lang="ar-DZ" sz="2000" dirty="0"/>
            </a:br>
            <a:r>
              <a:rPr lang="ar-DZ" sz="2000" b="1" dirty="0"/>
              <a:t>3 أشهر، طفل مولود في الموعد المحدد مقابل طفل مولود قبل الموعد (28 أسبوعًا من الحمل)</a:t>
            </a:r>
            <a:br>
              <a:rPr lang="ar-DZ" sz="2000" dirty="0"/>
            </a:br>
            <a:r>
              <a:rPr lang="ar-DZ" sz="2000" b="1" dirty="0"/>
              <a:t>مراقبة التنوع الزمني، التعقيد، والمساحة المستخدمة.</a:t>
            </a:r>
            <a:endParaRPr lang="ar-DZ" sz="2000" dirty="0"/>
          </a:p>
          <a:p>
            <a:pPr eaLnBrk="1" hangingPunct="1"/>
            <a:endParaRPr lang="fr-FR" sz="2400" dirty="0"/>
          </a:p>
        </p:txBody>
      </p:sp>
      <p:pic>
        <p:nvPicPr>
          <p:cNvPr id="35844" name="Picture 4" descr="~AUT0018"/>
          <p:cNvPicPr>
            <a:picLocks noGrp="1" noChangeAspect="1" noChangeArrowheads="1"/>
          </p:cNvPicPr>
          <p:nvPr>
            <p:ph type="clipArt" sz="half" idx="2"/>
          </p:nvPr>
        </p:nvPicPr>
        <p:blipFill>
          <a:blip r:embed="rId3" cstate="print"/>
          <a:stretch>
            <a:fillRect/>
          </a:stretch>
        </p:blipFill>
        <p:spPr>
          <a:xfrm>
            <a:off x="4881672" y="1981200"/>
            <a:ext cx="3343055" cy="4114800"/>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27584" y="496849"/>
            <a:ext cx="7772400" cy="608012"/>
          </a:xfrm>
        </p:spPr>
        <p:txBody>
          <a:bodyPr>
            <a:normAutofit fontScale="90000"/>
          </a:bodyPr>
          <a:lstStyle/>
          <a:p>
            <a:pPr algn="ctr" eaLnBrk="1" hangingPunct="1"/>
            <a:r>
              <a:rPr lang="fr-FR" dirty="0"/>
              <a:t>Développement moteur</a:t>
            </a:r>
            <a:br>
              <a:rPr lang="ar-DZ" dirty="0"/>
            </a:br>
            <a:r>
              <a:rPr lang="ar-DZ" dirty="0"/>
              <a:t>نمو الحركي </a:t>
            </a:r>
            <a:br>
              <a:rPr lang="ar-DZ" dirty="0"/>
            </a:br>
            <a:endParaRPr lang="fr-FR" dirty="0"/>
          </a:p>
        </p:txBody>
      </p:sp>
      <p:sp>
        <p:nvSpPr>
          <p:cNvPr id="8195" name="Rectangle 3"/>
          <p:cNvSpPr>
            <a:spLocks noGrp="1" noChangeArrowheads="1"/>
          </p:cNvSpPr>
          <p:nvPr>
            <p:ph idx="1"/>
          </p:nvPr>
        </p:nvSpPr>
        <p:spPr>
          <a:xfrm>
            <a:off x="914400" y="1844824"/>
            <a:ext cx="7772400" cy="4510736"/>
          </a:xfrm>
        </p:spPr>
        <p:txBody>
          <a:bodyPr>
            <a:normAutofit fontScale="77500" lnSpcReduction="20000"/>
          </a:bodyPr>
          <a:lstStyle/>
          <a:p>
            <a:pPr eaLnBrk="1" hangingPunct="1"/>
            <a:r>
              <a:rPr lang="fr-FR" sz="2800" dirty="0"/>
              <a:t>Motricité à fonction </a:t>
            </a:r>
            <a:r>
              <a:rPr lang="fr-FR" sz="2800" b="1" dirty="0"/>
              <a:t>effectrice</a:t>
            </a:r>
            <a:r>
              <a:rPr lang="fr-FR" sz="2800" dirty="0"/>
              <a:t> : transport du corps (locomotion) et des objets (manipulation, activités constructives, etc.) ;</a:t>
            </a:r>
          </a:p>
          <a:p>
            <a:pPr eaLnBrk="1" hangingPunct="1"/>
            <a:r>
              <a:rPr lang="fr-FR" sz="2800" dirty="0"/>
              <a:t>Motricité à fonction </a:t>
            </a:r>
            <a:r>
              <a:rPr lang="fr-FR" sz="2800" b="1" dirty="0"/>
              <a:t>expressive</a:t>
            </a:r>
            <a:r>
              <a:rPr lang="fr-FR" sz="2800" dirty="0"/>
              <a:t> : communication (geste, articulation vocale) et expression d’émotions (mimiques, attitudes)</a:t>
            </a:r>
          </a:p>
          <a:p>
            <a:pPr eaLnBrk="1" hangingPunct="1"/>
            <a:r>
              <a:rPr lang="fr-FR" sz="2800" dirty="0"/>
              <a:t>Le tonus : premier mode d’expression chez le bébé (Wallon).</a:t>
            </a:r>
          </a:p>
          <a:p>
            <a:pPr algn="r" rtl="1" eaLnBrk="1" hangingPunct="1"/>
            <a:r>
              <a:rPr lang="ar-DZ" sz="2800" dirty="0"/>
              <a:t>الحركة ذات الوظيفة المؤثرة: نقل الجسم (الحركة) والأشياء (المناولة، الأنشطة البنائية، إلخ)؛الحركة ذات </a:t>
            </a:r>
          </a:p>
          <a:p>
            <a:pPr algn="r" rtl="1" eaLnBrk="1" hangingPunct="1"/>
            <a:r>
              <a:rPr lang="ar-DZ" sz="2800" dirty="0"/>
              <a:t>الوظيفة التعبيرية: التواصل (الإيماءات، التعبير الصوتي) والتعبير عن العواطف (التعابير الوجهية، المواقف).</a:t>
            </a:r>
          </a:p>
          <a:p>
            <a:pPr algn="r" rtl="1" eaLnBrk="1" hangingPunct="1"/>
            <a:r>
              <a:rPr lang="ar-DZ" sz="2800" dirty="0"/>
              <a:t>التوتر العضلي: أول وسيلة للتعبير عند الطفل (والون).</a:t>
            </a:r>
            <a:endParaRPr lang="fr-FR"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cstate="print"/>
          <a:srcRect/>
          <a:stretch>
            <a:fillRect/>
          </a:stretch>
        </p:blipFill>
        <p:spPr bwMode="auto">
          <a:xfrm>
            <a:off x="395288" y="404813"/>
            <a:ext cx="4105275" cy="3455987"/>
          </a:xfrm>
          <a:prstGeom prst="rect">
            <a:avLst/>
          </a:prstGeom>
          <a:noFill/>
          <a:ln w="0" algn="in">
            <a:noFill/>
            <a:miter lim="800000"/>
            <a:headEnd/>
            <a:tailEnd/>
          </a:ln>
        </p:spPr>
      </p:pic>
      <p:pic>
        <p:nvPicPr>
          <p:cNvPr id="36867" name="Picture 5"/>
          <p:cNvPicPr>
            <a:picLocks noChangeAspect="1" noChangeArrowheads="1"/>
          </p:cNvPicPr>
          <p:nvPr/>
        </p:nvPicPr>
        <p:blipFill>
          <a:blip r:embed="rId3" cstate="print"/>
          <a:srcRect/>
          <a:stretch>
            <a:fillRect/>
          </a:stretch>
        </p:blipFill>
        <p:spPr bwMode="auto">
          <a:xfrm>
            <a:off x="4572000" y="3068638"/>
            <a:ext cx="3927475" cy="3486150"/>
          </a:xfrm>
          <a:prstGeom prst="rect">
            <a:avLst/>
          </a:prstGeom>
          <a:noFill/>
          <a:ln w="0" algn="in">
            <a:noFill/>
            <a:miter lim="800000"/>
            <a:headEnd/>
            <a:tailEnd/>
          </a:ln>
        </p:spPr>
      </p:pic>
      <p:sp>
        <p:nvSpPr>
          <p:cNvPr id="36868" name="Text Box 6"/>
          <p:cNvSpPr txBox="1">
            <a:spLocks noChangeArrowheads="1"/>
          </p:cNvSpPr>
          <p:nvPr/>
        </p:nvSpPr>
        <p:spPr bwMode="auto">
          <a:xfrm>
            <a:off x="4787900" y="908050"/>
            <a:ext cx="3600450" cy="1815882"/>
          </a:xfrm>
          <a:prstGeom prst="rect">
            <a:avLst/>
          </a:prstGeom>
          <a:noFill/>
          <a:ln w="9525">
            <a:noFill/>
            <a:miter lim="800000"/>
          </a:ln>
        </p:spPr>
        <p:txBody>
          <a:bodyPr>
            <a:spAutoFit/>
          </a:bodyPr>
          <a:lstStyle/>
          <a:p>
            <a:pPr algn="ctr">
              <a:spcBef>
                <a:spcPct val="50000"/>
              </a:spcBef>
            </a:pPr>
            <a:r>
              <a:rPr lang="fr-FR" sz="3200" dirty="0"/>
              <a:t>Première tâche développementale</a:t>
            </a:r>
          </a:p>
          <a:p>
            <a:pPr algn="ctr">
              <a:spcBef>
                <a:spcPct val="50000"/>
              </a:spcBef>
            </a:pPr>
            <a:r>
              <a:rPr lang="ar-DZ" sz="3200" dirty="0"/>
              <a:t>أول مهمة نمائية</a:t>
            </a:r>
            <a:endParaRPr lang="fr-FR" sz="3200" dirty="0"/>
          </a:p>
        </p:txBody>
      </p:sp>
      <p:sp>
        <p:nvSpPr>
          <p:cNvPr id="36869" name="Text Box 7"/>
          <p:cNvSpPr txBox="1">
            <a:spLocks noChangeArrowheads="1"/>
          </p:cNvSpPr>
          <p:nvPr/>
        </p:nvSpPr>
        <p:spPr bwMode="auto">
          <a:xfrm>
            <a:off x="539750" y="4365625"/>
            <a:ext cx="3527425" cy="2031325"/>
          </a:xfrm>
          <a:prstGeom prst="rect">
            <a:avLst/>
          </a:prstGeom>
          <a:noFill/>
          <a:ln w="9525">
            <a:noFill/>
            <a:miter lim="800000"/>
          </a:ln>
        </p:spPr>
        <p:txBody>
          <a:bodyPr>
            <a:spAutoFit/>
          </a:bodyPr>
          <a:lstStyle/>
          <a:p>
            <a:pPr algn="ctr">
              <a:spcBef>
                <a:spcPct val="50000"/>
              </a:spcBef>
            </a:pPr>
            <a:r>
              <a:rPr lang="fr-FR" sz="3600" dirty="0">
                <a:solidFill>
                  <a:schemeClr val="accent3"/>
                </a:solidFill>
              </a:rPr>
              <a:t>Lutte contre la gravité</a:t>
            </a:r>
            <a:endParaRPr lang="ar-DZ" sz="3600" dirty="0">
              <a:solidFill>
                <a:schemeClr val="accent3"/>
              </a:solidFill>
            </a:endParaRPr>
          </a:p>
          <a:p>
            <a:pPr algn="ctr">
              <a:spcBef>
                <a:spcPct val="50000"/>
              </a:spcBef>
            </a:pPr>
            <a:r>
              <a:rPr lang="ar-DZ" sz="3600" dirty="0"/>
              <a:t>مكافحة الجاذبية</a:t>
            </a:r>
            <a:endParaRPr lang="fr-FR" sz="3600" dirty="0">
              <a:solidFill>
                <a:schemeClr val="accent3"/>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685800" y="457200"/>
            <a:ext cx="7772400" cy="1387624"/>
          </a:xfrm>
        </p:spPr>
        <p:txBody>
          <a:bodyPr>
            <a:normAutofit fontScale="90000"/>
          </a:bodyPr>
          <a:lstStyle/>
          <a:p>
            <a:pPr eaLnBrk="1" hangingPunct="1"/>
            <a:r>
              <a:rPr lang="fr-FR" dirty="0"/>
              <a:t>Répertoire postural </a:t>
            </a:r>
            <a:br>
              <a:rPr lang="fr-FR" dirty="0"/>
            </a:br>
            <a:r>
              <a:rPr lang="fr-FR" dirty="0"/>
              <a:t>du nouveau-né</a:t>
            </a:r>
            <a:br>
              <a:rPr lang="ar-DZ" dirty="0"/>
            </a:br>
            <a:r>
              <a:rPr lang="ar-DZ" dirty="0"/>
              <a:t>مجموعة الحركات الوضعية للرضيع</a:t>
            </a:r>
            <a:endParaRPr lang="fr-FR" dirty="0"/>
          </a:p>
        </p:txBody>
      </p:sp>
      <p:sp>
        <p:nvSpPr>
          <p:cNvPr id="3076" name="Rectangle 3"/>
          <p:cNvSpPr>
            <a:spLocks noGrp="1" noChangeArrowheads="1"/>
          </p:cNvSpPr>
          <p:nvPr>
            <p:ph type="body" sz="half" idx="1"/>
          </p:nvPr>
        </p:nvSpPr>
        <p:spPr>
          <a:xfrm>
            <a:off x="685800" y="1981200"/>
            <a:ext cx="2895600" cy="4114800"/>
          </a:xfrm>
        </p:spPr>
        <p:txBody>
          <a:bodyPr>
            <a:normAutofit/>
          </a:bodyPr>
          <a:lstStyle/>
          <a:p>
            <a:pPr eaLnBrk="1" hangingPunct="1">
              <a:buFontTx/>
              <a:buNone/>
            </a:pPr>
            <a:br>
              <a:rPr lang="fr-FR" sz="2800" dirty="0">
                <a:cs typeface="Times New Roman" panose="02020603050405020304" pitchFamily="18" charset="0"/>
              </a:rPr>
            </a:br>
            <a:endParaRPr lang="fr-FR" sz="2800" dirty="0">
              <a:cs typeface="Times New Roman" panose="02020603050405020304" pitchFamily="18" charset="0"/>
            </a:endParaRPr>
          </a:p>
          <a:p>
            <a:pPr eaLnBrk="1" hangingPunct="1">
              <a:buFontTx/>
              <a:buNone/>
            </a:pPr>
            <a:r>
              <a:rPr lang="fr-FR" sz="2800" dirty="0">
                <a:cs typeface="Times New Roman" panose="02020603050405020304" pitchFamily="18" charset="0"/>
              </a:rPr>
              <a:t>	</a:t>
            </a:r>
            <a:r>
              <a:rPr lang="fr-FR" b="1" dirty="0">
                <a:cs typeface="Times New Roman" panose="02020603050405020304" pitchFamily="18" charset="0"/>
              </a:rPr>
              <a:t>Les postures asymétriques</a:t>
            </a:r>
            <a:endParaRPr lang="ar-DZ" b="1" dirty="0">
              <a:cs typeface="Times New Roman" panose="02020603050405020304" pitchFamily="18" charset="0"/>
            </a:endParaRPr>
          </a:p>
          <a:p>
            <a:pPr eaLnBrk="1" hangingPunct="1">
              <a:buFontTx/>
              <a:buNone/>
            </a:pPr>
            <a:r>
              <a:rPr lang="ar-DZ" b="1" dirty="0">
                <a:cs typeface="Times New Roman" panose="02020603050405020304" pitchFamily="18" charset="0"/>
              </a:rPr>
              <a:t>الوضعيات غير المتناظرة</a:t>
            </a:r>
            <a:br>
              <a:rPr lang="fr-FR" b="1" dirty="0">
                <a:cs typeface="Times New Roman" panose="02020603050405020304" pitchFamily="18" charset="0"/>
              </a:rPr>
            </a:br>
            <a:r>
              <a:rPr lang="fr-FR" sz="2800" dirty="0">
                <a:cs typeface="Times New Roman" panose="02020603050405020304" pitchFamily="18" charset="0"/>
              </a:rPr>
              <a:t> </a:t>
            </a:r>
          </a:p>
          <a:p>
            <a:pPr eaLnBrk="1" hangingPunct="1">
              <a:buFontTx/>
              <a:buNone/>
            </a:pPr>
            <a:r>
              <a:rPr lang="fr-FR" sz="2800" dirty="0">
                <a:cs typeface="Times New Roman" panose="02020603050405020304" pitchFamily="18" charset="0"/>
              </a:rPr>
              <a:t> </a:t>
            </a:r>
          </a:p>
        </p:txBody>
      </p:sp>
      <p:graphicFrame>
        <p:nvGraphicFramePr>
          <p:cNvPr id="3074" name="Object 4"/>
          <p:cNvGraphicFramePr>
            <a:graphicFrameLocks noGrp="1" noChangeAspect="1"/>
          </p:cNvGraphicFramePr>
          <p:nvPr>
            <p:ph type="clipArt" sz="half" idx="2"/>
          </p:nvPr>
        </p:nvGraphicFramePr>
        <p:xfrm>
          <a:off x="4648200" y="3179763"/>
          <a:ext cx="3810000" cy="1716087"/>
        </p:xfrm>
        <a:graphic>
          <a:graphicData uri="http://schemas.openxmlformats.org/presentationml/2006/ole">
            <mc:AlternateContent xmlns:mc="http://schemas.openxmlformats.org/markup-compatibility/2006">
              <mc:Choice xmlns:v="urn:schemas-microsoft-com:vml" Requires="v">
                <p:oleObj name="Document" r:id="rId3" imgW="5875655" imgH="2646045" progId="Word.Document.8">
                  <p:embed/>
                </p:oleObj>
              </mc:Choice>
              <mc:Fallback>
                <p:oleObj name="Document" r:id="rId3" imgW="5875655" imgH="2646045"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179763"/>
                        <a:ext cx="3810000" cy="1716087"/>
                      </a:xfrm>
                      <a:prstGeom prst="rect">
                        <a:avLst/>
                      </a:prstGeom>
                      <a:noFill/>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Grp="1" noChangeArrowheads="1"/>
          </p:cNvSpPr>
          <p:nvPr>
            <p:ph type="title"/>
          </p:nvPr>
        </p:nvSpPr>
        <p:spPr/>
        <p:txBody>
          <a:bodyPr>
            <a:normAutofit fontScale="90000"/>
          </a:bodyPr>
          <a:lstStyle/>
          <a:p>
            <a:pPr algn="ctr" eaLnBrk="1" hangingPunct="1"/>
            <a:r>
              <a:rPr lang="fr-FR" sz="4000" dirty="0"/>
              <a:t>1-4 mois</a:t>
            </a:r>
            <a:br>
              <a:rPr lang="fr-FR" sz="4000" dirty="0"/>
            </a:br>
            <a:r>
              <a:rPr lang="fr-FR" sz="4000" dirty="0"/>
              <a:t>Posture de l’escrimeur</a:t>
            </a:r>
            <a:br>
              <a:rPr lang="ar-DZ" sz="4000" dirty="0"/>
            </a:br>
            <a:r>
              <a:rPr lang="ar-DZ" sz="2000" dirty="0"/>
              <a:t>وضعية المبارز (من 1 إلى 4 أشهر)</a:t>
            </a:r>
            <a:endParaRPr lang="fr-FR" sz="4000" dirty="0"/>
          </a:p>
        </p:txBody>
      </p:sp>
      <p:graphicFrame>
        <p:nvGraphicFramePr>
          <p:cNvPr id="4098" name="Object 5"/>
          <p:cNvGraphicFramePr>
            <a:graphicFrameLocks noChangeAspect="1"/>
          </p:cNvGraphicFramePr>
          <p:nvPr/>
        </p:nvGraphicFramePr>
        <p:xfrm>
          <a:off x="2124075" y="2492375"/>
          <a:ext cx="5011738" cy="3067050"/>
        </p:xfrm>
        <a:graphic>
          <a:graphicData uri="http://schemas.openxmlformats.org/presentationml/2006/ole">
            <mc:AlternateContent xmlns:mc="http://schemas.openxmlformats.org/markup-compatibility/2006">
              <mc:Choice xmlns:v="urn:schemas-microsoft-com:vml" Requires="v">
                <p:oleObj name="Bitmap Image" r:id="rId2" imgW="6972300" imgH="4267200" progId="PBrush">
                  <p:embed/>
                </p:oleObj>
              </mc:Choice>
              <mc:Fallback>
                <p:oleObj name="Bitmap Image" r:id="rId2" imgW="6972300" imgH="4267200" progId="PBrush">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492375"/>
                        <a:ext cx="5011738" cy="3067050"/>
                      </a:xfrm>
                      <a:prstGeom prst="rect">
                        <a:avLst/>
                      </a:prstGeom>
                      <a:noFill/>
                      <a:ln>
                        <a:noFill/>
                      </a:ln>
                      <a:effectLst/>
                    </p:spPr>
                  </p:pic>
                </p:oleObj>
              </mc:Fallback>
            </mc:AlternateContent>
          </a:graphicData>
        </a:graphic>
      </p:graphicFrame>
      <p:sp>
        <p:nvSpPr>
          <p:cNvPr id="3" name="TextBox 1"/>
          <p:cNvSpPr txBox="1"/>
          <p:nvPr/>
        </p:nvSpPr>
        <p:spPr>
          <a:xfrm>
            <a:off x="685332" y="5559425"/>
            <a:ext cx="7271044" cy="646331"/>
          </a:xfrm>
          <a:prstGeom prst="rect">
            <a:avLst/>
          </a:prstGeom>
          <a:noFill/>
        </p:spPr>
        <p:txBody>
          <a:bodyPr wrap="square" rtlCol="0">
            <a:spAutoFit/>
          </a:bodyPr>
          <a:lstStyle/>
          <a:p>
            <a:pPr algn="ctr"/>
            <a:r>
              <a:rPr lang="ar-DZ" dirty="0"/>
              <a:t>هذه الوضعية تتميز بذراع ممدودة إلى الأمام، عادةً مع الأصابع متباعدة، والذراع الأخرى مرفوعة. يمكن ملاحظتها لدى الرضع بين 1 و 4 أشهر.</a:t>
            </a:r>
            <a:endParaRPr 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pPr eaLnBrk="1" hangingPunct="1"/>
            <a:r>
              <a:rPr lang="fr-FR" dirty="0"/>
              <a:t>Répertoire postural</a:t>
            </a:r>
            <a:br>
              <a:rPr lang="fr-FR" dirty="0"/>
            </a:br>
            <a:r>
              <a:rPr lang="fr-FR" dirty="0"/>
              <a:t>du nouveau-né</a:t>
            </a:r>
            <a:br>
              <a:rPr lang="ar-DZ" dirty="0"/>
            </a:br>
            <a:r>
              <a:rPr lang="ar-DZ" dirty="0"/>
              <a:t>مجموعة الحركات الوضعية للرضيع</a:t>
            </a:r>
            <a:endParaRPr lang="fr-FR" dirty="0"/>
          </a:p>
        </p:txBody>
      </p:sp>
      <p:sp>
        <p:nvSpPr>
          <p:cNvPr id="37891" name="Rectangle 3"/>
          <p:cNvSpPr>
            <a:spLocks noGrp="1" noChangeArrowheads="1"/>
          </p:cNvSpPr>
          <p:nvPr>
            <p:ph type="body" sz="half" idx="1"/>
          </p:nvPr>
        </p:nvSpPr>
        <p:spPr>
          <a:xfrm>
            <a:off x="395536" y="1981200"/>
            <a:ext cx="4392488" cy="4114800"/>
          </a:xfrm>
        </p:spPr>
        <p:txBody>
          <a:bodyPr>
            <a:normAutofit/>
          </a:bodyPr>
          <a:lstStyle/>
          <a:p>
            <a:pPr eaLnBrk="1" hangingPunct="1">
              <a:buFontTx/>
              <a:buNone/>
            </a:pPr>
            <a:r>
              <a:rPr lang="fr-FR" sz="2800" dirty="0"/>
              <a:t>	</a:t>
            </a:r>
          </a:p>
          <a:p>
            <a:pPr algn="ctr" eaLnBrk="1" hangingPunct="1">
              <a:buFontTx/>
              <a:buNone/>
            </a:pPr>
            <a:r>
              <a:rPr lang="fr-FR" sz="2800" dirty="0"/>
              <a:t>	</a:t>
            </a:r>
            <a:r>
              <a:rPr lang="fr-FR" b="1" dirty="0"/>
              <a:t>La posture</a:t>
            </a:r>
          </a:p>
          <a:p>
            <a:pPr algn="ctr" eaLnBrk="1" hangingPunct="1">
              <a:buFontTx/>
              <a:buNone/>
            </a:pPr>
            <a:r>
              <a:rPr lang="fr-FR" b="1" dirty="0"/>
              <a:t>	symétrique </a:t>
            </a:r>
            <a:endParaRPr lang="ar-DZ" b="1" dirty="0"/>
          </a:p>
          <a:p>
            <a:pPr algn="ctr" eaLnBrk="1" hangingPunct="1">
              <a:buFontTx/>
              <a:buNone/>
            </a:pPr>
            <a:r>
              <a:rPr lang="ar-DZ" dirty="0"/>
              <a:t>الوضعية المتماثلة</a:t>
            </a:r>
          </a:p>
          <a:p>
            <a:pPr algn="ctr">
              <a:buNone/>
            </a:pPr>
            <a:r>
              <a:rPr lang="ar-DZ" b="1" dirty="0"/>
              <a:t>يشير هذا إلى وضعية يكون فيها جانبا الجسم متوازيين ومتساويين، مع توزيع متوازن للحركات والوضعية. لدى الرضع، تبدأ الوضعية المتماثلة في التطور تدريجياً مع اكتسابهم المزيد من السيطرة على حركتهم واستقرارهم الجسدي.</a:t>
            </a:r>
            <a:endParaRPr lang="ar-DZ" dirty="0"/>
          </a:p>
          <a:p>
            <a:pPr algn="ctr" eaLnBrk="1" hangingPunct="1">
              <a:buFontTx/>
              <a:buNone/>
            </a:pPr>
            <a:endParaRPr lang="fr-FR" b="1" dirty="0"/>
          </a:p>
        </p:txBody>
      </p:sp>
      <p:pic>
        <p:nvPicPr>
          <p:cNvPr id="37892" name="Picture 4" descr="~AUT0000"/>
          <p:cNvPicPr>
            <a:picLocks noGrp="1" noChangeAspect="1" noChangeArrowheads="1"/>
          </p:cNvPicPr>
          <p:nvPr>
            <p:ph type="clipArt" sz="half" idx="2"/>
          </p:nvPr>
        </p:nvPicPr>
        <p:blipFill>
          <a:blip r:embed="rId3" cstate="print"/>
          <a:srcRect/>
          <a:stretch>
            <a:fillRect/>
          </a:stretch>
        </p:blipFill>
        <p:spPr>
          <a:xfrm>
            <a:off x="4675188" y="1981200"/>
            <a:ext cx="3373437" cy="4114800"/>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p:txBody>
          <a:bodyPr/>
          <a:lstStyle/>
          <a:p>
            <a:r>
              <a:rPr lang="fr-FR" dirty="0"/>
              <a:t>Postures symétriques</a:t>
            </a:r>
            <a:br>
              <a:rPr lang="ar-DZ" dirty="0"/>
            </a:br>
            <a:r>
              <a:rPr lang="ar-DZ" b="1" dirty="0"/>
              <a:t>الوضعيات المتماثلة</a:t>
            </a:r>
            <a:br>
              <a:rPr lang="ar-DZ" dirty="0"/>
            </a:br>
            <a:endParaRPr lang="fr-FR" dirty="0"/>
          </a:p>
        </p:txBody>
      </p:sp>
      <p:pic>
        <p:nvPicPr>
          <p:cNvPr id="38915" name="Picture 5"/>
          <p:cNvPicPr>
            <a:picLocks noChangeAspect="1" noChangeArrowheads="1"/>
          </p:cNvPicPr>
          <p:nvPr/>
        </p:nvPicPr>
        <p:blipFill>
          <a:blip r:embed="rId2" cstate="print"/>
          <a:srcRect/>
          <a:stretch>
            <a:fillRect/>
          </a:stretch>
        </p:blipFill>
        <p:spPr bwMode="auto">
          <a:xfrm>
            <a:off x="684213" y="1703983"/>
            <a:ext cx="3455987" cy="2555875"/>
          </a:xfrm>
          <a:prstGeom prst="rect">
            <a:avLst/>
          </a:prstGeom>
          <a:noFill/>
          <a:ln w="0" algn="in">
            <a:noFill/>
            <a:miter lim="800000"/>
            <a:headEnd/>
            <a:tailEnd/>
          </a:ln>
        </p:spPr>
      </p:pic>
      <p:pic>
        <p:nvPicPr>
          <p:cNvPr id="38916" name="Picture 6"/>
          <p:cNvPicPr>
            <a:picLocks noChangeAspect="1" noChangeArrowheads="1"/>
          </p:cNvPicPr>
          <p:nvPr/>
        </p:nvPicPr>
        <p:blipFill>
          <a:blip r:embed="rId3" cstate="print"/>
          <a:srcRect/>
          <a:stretch>
            <a:fillRect/>
          </a:stretch>
        </p:blipFill>
        <p:spPr bwMode="auto">
          <a:xfrm>
            <a:off x="4681964" y="1700808"/>
            <a:ext cx="3787775" cy="2559050"/>
          </a:xfrm>
          <a:prstGeom prst="rect">
            <a:avLst/>
          </a:prstGeom>
          <a:noFill/>
          <a:ln w="0" algn="in">
            <a:noFill/>
            <a:miter lim="800000"/>
            <a:headEnd/>
            <a:tailEnd/>
          </a:ln>
        </p:spPr>
      </p:pic>
      <p:sp>
        <p:nvSpPr>
          <p:cNvPr id="38917" name="Text Box 7"/>
          <p:cNvSpPr txBox="1">
            <a:spLocks noChangeArrowheads="1"/>
          </p:cNvSpPr>
          <p:nvPr/>
        </p:nvSpPr>
        <p:spPr bwMode="auto">
          <a:xfrm>
            <a:off x="660363" y="4581128"/>
            <a:ext cx="7775575" cy="3293209"/>
          </a:xfrm>
          <a:prstGeom prst="rect">
            <a:avLst/>
          </a:prstGeom>
          <a:noFill/>
          <a:ln w="9525">
            <a:noFill/>
            <a:miter lim="800000"/>
          </a:ln>
        </p:spPr>
        <p:txBody>
          <a:bodyPr>
            <a:spAutoFit/>
          </a:bodyPr>
          <a:lstStyle/>
          <a:p>
            <a:pPr algn="ctr">
              <a:spcBef>
                <a:spcPct val="50000"/>
              </a:spcBef>
            </a:pPr>
            <a:r>
              <a:rPr lang="fr-FR" sz="2400" dirty="0"/>
              <a:t>Postures de défense, antigravitaires</a:t>
            </a:r>
            <a:endParaRPr lang="ar-DZ" sz="2400" dirty="0"/>
          </a:p>
          <a:p>
            <a:pPr algn="ctr">
              <a:spcBef>
                <a:spcPct val="50000"/>
              </a:spcBef>
            </a:pPr>
            <a:r>
              <a:rPr lang="ar-DZ" sz="1600" b="1" dirty="0"/>
              <a:t>الوضعيات الدفاعية، المضادة للجاذبية</a:t>
            </a:r>
          </a:p>
          <a:p>
            <a:pPr algn="ctr">
              <a:spcBef>
                <a:spcPct val="50000"/>
              </a:spcBef>
            </a:pPr>
            <a:r>
              <a:rPr lang="ar-DZ" sz="1600" b="1" dirty="0"/>
              <a:t>شير هذه الوضعيات إلى الأوضاع التي يتخذها الجسم لحماية نفسه ومقاومة تأثير الجاذبية، مثل تلك التي تسمح بالحفاظ على وضعية مستقرة أو التحضير لحركة ضد الجاذبية، وغالبًا ما تُلاحظ عند الرضع عندما يبدأون في رفع رؤوسهم أو الوقوف.</a:t>
            </a:r>
            <a:endParaRPr lang="ar-DZ" sz="1600" dirty="0"/>
          </a:p>
          <a:p>
            <a:pPr algn="ctr">
              <a:spcBef>
                <a:spcPct val="50000"/>
              </a:spcBef>
            </a:pPr>
            <a:endParaRPr lang="ar-DZ" sz="3200" dirty="0"/>
          </a:p>
          <a:p>
            <a:pPr algn="ctr">
              <a:spcBef>
                <a:spcPct val="50000"/>
              </a:spcBef>
            </a:pPr>
            <a:endParaRPr lang="fr-FR" sz="3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2014538" y="457200"/>
            <a:ext cx="7129462" cy="1143000"/>
          </a:xfrm>
        </p:spPr>
        <p:txBody>
          <a:bodyPr>
            <a:normAutofit fontScale="90000"/>
          </a:bodyPr>
          <a:lstStyle/>
          <a:p>
            <a:pPr eaLnBrk="1" hangingPunct="1"/>
            <a:r>
              <a:rPr lang="fr-FR" dirty="0"/>
              <a:t>Répertoire postural </a:t>
            </a:r>
            <a:br>
              <a:rPr lang="fr-FR" dirty="0"/>
            </a:br>
            <a:r>
              <a:rPr lang="fr-FR" dirty="0"/>
              <a:t>du nouveau-né</a:t>
            </a:r>
            <a:br>
              <a:rPr lang="ar-DZ" dirty="0"/>
            </a:br>
            <a:r>
              <a:rPr lang="ar-DZ" dirty="0"/>
              <a:t>مجموعة الحركات الوضعية للرضيع</a:t>
            </a:r>
            <a:endParaRPr lang="fr-FR" dirty="0"/>
          </a:p>
        </p:txBody>
      </p:sp>
      <p:sp>
        <p:nvSpPr>
          <p:cNvPr id="40963" name="Rectangle 3"/>
          <p:cNvSpPr>
            <a:spLocks noGrp="1" noChangeArrowheads="1"/>
          </p:cNvSpPr>
          <p:nvPr>
            <p:ph type="body" idx="4294967295"/>
          </p:nvPr>
        </p:nvSpPr>
        <p:spPr>
          <a:xfrm>
            <a:off x="719138" y="1981200"/>
            <a:ext cx="8424862" cy="4114800"/>
          </a:xfrm>
        </p:spPr>
        <p:txBody>
          <a:bodyPr>
            <a:normAutofit fontScale="62500" lnSpcReduction="20000"/>
          </a:bodyPr>
          <a:lstStyle/>
          <a:p>
            <a:pPr eaLnBrk="1" hangingPunct="1">
              <a:lnSpc>
                <a:spcPct val="90000"/>
              </a:lnSpc>
              <a:buFontTx/>
              <a:buNone/>
            </a:pPr>
            <a:r>
              <a:rPr lang="fr-FR" sz="2800" dirty="0">
                <a:cs typeface="+mj-cs"/>
              </a:rPr>
              <a:t>Jusqu’à 5-6 mois :</a:t>
            </a:r>
          </a:p>
          <a:p>
            <a:pPr eaLnBrk="1" hangingPunct="1">
              <a:lnSpc>
                <a:spcPct val="90000"/>
              </a:lnSpc>
            </a:pPr>
            <a:r>
              <a:rPr lang="fr-FR" sz="2800" dirty="0">
                <a:cs typeface="+mj-cs"/>
              </a:rPr>
              <a:t>Fixation et poursuite visuelle plus efficaces dans les espaces latéraux (posture asymétrique) que dans l’espace médian (posture symétrique) ;</a:t>
            </a:r>
          </a:p>
          <a:p>
            <a:pPr eaLnBrk="1" hangingPunct="1">
              <a:lnSpc>
                <a:spcPct val="90000"/>
              </a:lnSpc>
            </a:pPr>
            <a:r>
              <a:rPr lang="fr-FR" sz="2800" dirty="0">
                <a:cs typeface="+mj-cs"/>
              </a:rPr>
              <a:t>Au plan médian, perte du mobile, baisse de l’attention, agitation diffuse ;</a:t>
            </a:r>
          </a:p>
          <a:p>
            <a:pPr eaLnBrk="1" hangingPunct="1">
              <a:lnSpc>
                <a:spcPct val="90000"/>
              </a:lnSpc>
            </a:pPr>
            <a:r>
              <a:rPr lang="fr-FR" sz="2800" dirty="0">
                <a:cs typeface="+mj-cs"/>
              </a:rPr>
              <a:t>Espace non unifié (Gauche/Médian/Droite);</a:t>
            </a:r>
          </a:p>
          <a:p>
            <a:pPr eaLnBrk="1" hangingPunct="1">
              <a:lnSpc>
                <a:spcPct val="90000"/>
              </a:lnSpc>
            </a:pPr>
            <a:r>
              <a:rPr lang="fr-FR" sz="2800" dirty="0">
                <a:cs typeface="+mj-cs"/>
              </a:rPr>
              <a:t>Relais par la zone orale.</a:t>
            </a:r>
            <a:endParaRPr lang="ar-DZ" sz="2800" dirty="0">
              <a:cs typeface="+mj-cs"/>
            </a:endParaRPr>
          </a:p>
          <a:p>
            <a:pPr algn="r" rtl="1" eaLnBrk="1" hangingPunct="1"/>
            <a:r>
              <a:rPr lang="ar-DZ" sz="2400" b="1" dirty="0">
                <a:cs typeface="+mj-cs"/>
              </a:rPr>
              <a:t>حتى 5-6 أشهر :</a:t>
            </a:r>
            <a:endParaRPr lang="ar-DZ" sz="2400" dirty="0">
              <a:cs typeface="+mj-cs"/>
            </a:endParaRPr>
          </a:p>
          <a:p>
            <a:pPr algn="r" rtl="1" eaLnBrk="1" hangingPunct="1"/>
            <a:r>
              <a:rPr lang="ar-DZ" sz="2400" b="1" dirty="0">
                <a:cs typeface="+mj-cs"/>
              </a:rPr>
              <a:t>التركيز والمتابعة البصرية أكثر فعالية في المساحات الجانبية (الوضعية غير المتماثلة) مقارنة بالمجال الوسيط (الوضعية المتماثلة) ؛</a:t>
            </a:r>
            <a:endParaRPr lang="ar-DZ" sz="2400" dirty="0">
              <a:cs typeface="+mj-cs"/>
            </a:endParaRPr>
          </a:p>
          <a:p>
            <a:pPr algn="r" rtl="1" eaLnBrk="1" hangingPunct="1"/>
            <a:r>
              <a:rPr lang="ar-DZ" sz="2400" b="1" dirty="0">
                <a:cs typeface="+mj-cs"/>
              </a:rPr>
              <a:t>في المستوى الوسيط، فقدان الشيء المتحرك، انخفاض الانتباه، حركة عشوائية ؛</a:t>
            </a:r>
            <a:endParaRPr lang="ar-DZ" sz="2400" dirty="0">
              <a:cs typeface="+mj-cs"/>
            </a:endParaRPr>
          </a:p>
          <a:p>
            <a:pPr algn="r" rtl="1" eaLnBrk="1" hangingPunct="1"/>
            <a:r>
              <a:rPr lang="ar-DZ" sz="2400" b="1" dirty="0">
                <a:cs typeface="+mj-cs"/>
              </a:rPr>
              <a:t>المساحة غير موحدة (اليسار / الوسط / اليمين) ؛</a:t>
            </a:r>
            <a:br>
              <a:rPr lang="ar-DZ" sz="2400" dirty="0">
                <a:cs typeface="+mj-cs"/>
              </a:rPr>
            </a:br>
            <a:endParaRPr lang="ar-DZ" sz="2400" dirty="0">
              <a:cs typeface="+mj-cs"/>
            </a:endParaRPr>
          </a:p>
          <a:p>
            <a:pPr algn="r" rtl="1" eaLnBrk="1" hangingPunct="1"/>
            <a:r>
              <a:rPr lang="ar-DZ" sz="2400" b="1" dirty="0">
                <a:cs typeface="+mj-cs"/>
              </a:rPr>
              <a:t>التبديل من خلال المنطقة الفموية</a:t>
            </a:r>
            <a:endParaRPr lang="fr-FR" sz="2800" dirty="0">
              <a:cs typeface="+mj-cs"/>
            </a:endParaRPr>
          </a:p>
          <a:p>
            <a:pPr eaLnBrk="1" hangingPunct="1">
              <a:lnSpc>
                <a:spcPct val="90000"/>
              </a:lnSpc>
            </a:pPr>
            <a:endParaRPr lang="fr-FR" sz="2800" dirty="0">
              <a:cs typeface="+mj-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rot="10800000" flipV="1">
            <a:off x="1476314" y="-28326"/>
            <a:ext cx="5975350" cy="1477328"/>
          </a:xfrm>
          <a:prstGeom prst="rect">
            <a:avLst/>
          </a:prstGeom>
          <a:noFill/>
          <a:ln w="9525">
            <a:noFill/>
            <a:miter lim="800000"/>
          </a:ln>
        </p:spPr>
        <p:txBody>
          <a:bodyPr anchor="ctr">
            <a:spAutoFit/>
          </a:bodyPr>
          <a:lstStyle/>
          <a:p>
            <a:pPr algn="ctr"/>
            <a:r>
              <a:rPr lang="fr-FR" sz="3600" b="1" dirty="0">
                <a:latin typeface="Arial" panose="020B0604020202020204" pitchFamily="34" charset="0"/>
                <a:cs typeface="Times New Roman" panose="02020603050405020304" pitchFamily="18" charset="0"/>
              </a:rPr>
              <a:t>TONUS ET POSTURE</a:t>
            </a:r>
            <a:endParaRPr lang="ar-DZ" sz="3600" b="1" dirty="0">
              <a:latin typeface="Arial" panose="020B0604020202020204" pitchFamily="34" charset="0"/>
              <a:cs typeface="Times New Roman" panose="02020603050405020304" pitchFamily="18" charset="0"/>
            </a:endParaRPr>
          </a:p>
          <a:p>
            <a:pPr algn="ctr"/>
            <a:r>
              <a:rPr lang="ar-DZ" sz="3600" b="1" dirty="0">
                <a:latin typeface="Arial" panose="020B0604020202020204" pitchFamily="34" charset="0"/>
                <a:cs typeface="Times New Roman" panose="02020603050405020304" pitchFamily="18" charset="0"/>
              </a:rPr>
              <a:t>الشد العضلي و الوضعية</a:t>
            </a:r>
            <a:endParaRPr lang="fr-FR" sz="900" dirty="0">
              <a:latin typeface="Arial" panose="020B0604020202020204" pitchFamily="34" charset="0"/>
            </a:endParaRPr>
          </a:p>
          <a:p>
            <a:pPr eaLnBrk="0" hangingPunct="0"/>
            <a:endParaRPr lang="fr-FR" dirty="0">
              <a:latin typeface="Arial" panose="020B0604020202020204" pitchFamily="34" charset="0"/>
            </a:endParaRPr>
          </a:p>
        </p:txBody>
      </p:sp>
      <p:graphicFrame>
        <p:nvGraphicFramePr>
          <p:cNvPr id="114795" name="Group 107"/>
          <p:cNvGraphicFramePr>
            <a:graphicFrameLocks noGrp="1"/>
          </p:cNvGraphicFramePr>
          <p:nvPr/>
        </p:nvGraphicFramePr>
        <p:xfrm>
          <a:off x="336007" y="1224549"/>
          <a:ext cx="3803946" cy="4246972"/>
        </p:xfrm>
        <a:graphic>
          <a:graphicData uri="http://schemas.openxmlformats.org/drawingml/2006/table">
            <a:tbl>
              <a:tblPr/>
              <a:tblGrid>
                <a:gridCol w="1149887">
                  <a:extLst>
                    <a:ext uri="{9D8B030D-6E8A-4147-A177-3AD203B41FA5}">
                      <a16:colId xmlns:a16="http://schemas.microsoft.com/office/drawing/2014/main" val="20000"/>
                    </a:ext>
                  </a:extLst>
                </a:gridCol>
                <a:gridCol w="1373107">
                  <a:extLst>
                    <a:ext uri="{9D8B030D-6E8A-4147-A177-3AD203B41FA5}">
                      <a16:colId xmlns:a16="http://schemas.microsoft.com/office/drawing/2014/main" val="20001"/>
                    </a:ext>
                  </a:extLst>
                </a:gridCol>
                <a:gridCol w="1280952">
                  <a:extLst>
                    <a:ext uri="{9D8B030D-6E8A-4147-A177-3AD203B41FA5}">
                      <a16:colId xmlns:a16="http://schemas.microsoft.com/office/drawing/2014/main" val="20002"/>
                    </a:ext>
                  </a:extLst>
                </a:gridCol>
              </a:tblGrid>
              <a:tr h="406509">
                <a:tc>
                  <a:txBody>
                    <a:bodyPr/>
                    <a:lstStyle/>
                    <a:p>
                      <a:pPr marL="0" marR="0" lvl="0" indent="0" algn="l" defTabSz="914400" rtl="0" eaLnBrk="1" fontAlgn="base" latinLnBrk="0" hangingPunct="1">
                        <a:lnSpc>
                          <a:spcPct val="100000"/>
                        </a:lnSpc>
                        <a:spcBef>
                          <a:spcPct val="20000"/>
                        </a:spcBef>
                        <a:spcAft>
                          <a:spcPct val="0"/>
                        </a:spcAft>
                        <a:buClr>
                          <a:schemeClr val="bg2"/>
                        </a:buClr>
                        <a:buSzTx/>
                        <a:buFontTx/>
                        <a:buNone/>
                      </a:pPr>
                      <a:endParaRPr kumimoji="1" lang="fr-FR" sz="18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POSTURE</a:t>
                      </a:r>
                      <a:endParaRPr kumimoji="0" lang="fr-F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TONUS</a:t>
                      </a:r>
                      <a:endParaRPr kumimoji="0" lang="fr-FR"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053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Nouveau-né</a:t>
                      </a:r>
                      <a:endParaRPr kumimoji="0" lang="fr-FR" sz="16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A.T.N.P. ║ A.T.N.P.</a:t>
                      </a:r>
                      <a:endParaRPr kumimoji="0" lang="fr-FR" sz="16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Hypotonie axiale</a:t>
                      </a:r>
                      <a:endParaRPr kumimoji="0" lang="fr-FR" sz="16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3854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2-3 mois</a:t>
                      </a:r>
                      <a:endParaRPr kumimoji="0" lang="fr-FR" sz="16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A.T.N.P. ↔ A.T.N.P.</a:t>
                      </a:r>
                      <a:endParaRPr kumimoji="0" lang="fr-FR" sz="16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Tonus de l’axe</a:t>
                      </a:r>
                      <a:endParaRPr kumimoji="0" lang="fr-FR"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fr-FR"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augmente</a:t>
                      </a:r>
                      <a:endParaRPr kumimoji="0" lang="fr-FR" sz="16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5747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3-6 mois</a:t>
                      </a:r>
                      <a:endParaRPr kumimoji="0" lang="fr-FR" sz="16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Buste stable</a:t>
                      </a:r>
                      <a:endParaRPr kumimoji="0" lang="fr-FR"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fr-FR" sz="16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Rédressement</a:t>
                      </a:r>
                      <a:r>
                        <a:rPr kumimoji="0" lang="fr-F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fr-FR"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fr-F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Rotation</a:t>
                      </a:r>
                      <a:endParaRPr kumimoji="0" lang="fr-FR" sz="16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L’axe corporel se construit</a:t>
                      </a:r>
                      <a:endParaRPr kumimoji="0" lang="fr-FR" sz="16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5458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7 mois</a:t>
                      </a:r>
                      <a:endParaRPr kumimoji="0" lang="fr-FR" sz="16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Le buste participe</a:t>
                      </a:r>
                      <a:endParaRPr kumimoji="0" lang="fr-FR"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fr-FR"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aux mouvements </a:t>
                      </a:r>
                      <a:endParaRPr kumimoji="0" lang="fr-FR" sz="1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fr-FR" sz="16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de capture</a:t>
                      </a:r>
                      <a:endParaRPr kumimoji="0" lang="fr-FR" sz="16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fr-F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Axe corporel acquis</a:t>
                      </a:r>
                      <a:endParaRPr kumimoji="0" lang="fr-FR"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pPr>
                      <a:r>
                        <a:rPr kumimoji="0" lang="fr-FR"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Tonus adapté</a:t>
                      </a:r>
                      <a:endParaRPr kumimoji="0" lang="fr-FR" sz="16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2013" name="Rectangle 101"/>
          <p:cNvSpPr>
            <a:spLocks noChangeArrowheads="1"/>
          </p:cNvSpPr>
          <p:nvPr/>
        </p:nvSpPr>
        <p:spPr bwMode="auto">
          <a:xfrm>
            <a:off x="0" y="7316788"/>
            <a:ext cx="9144000" cy="0"/>
          </a:xfrm>
          <a:prstGeom prst="rect">
            <a:avLst/>
          </a:prstGeom>
          <a:noFill/>
          <a:ln w="9525">
            <a:noFill/>
            <a:miter lim="800000"/>
          </a:ln>
        </p:spPr>
        <p:txBody>
          <a:bodyPr wrap="none" anchor="ctr">
            <a:spAutoFit/>
          </a:bodyPr>
          <a:lstStyle/>
          <a:p>
            <a:endParaRPr lang="fr-FR">
              <a:latin typeface="Arial" panose="020B0604020202020204" pitchFamily="34" charset="0"/>
            </a:endParaRPr>
          </a:p>
        </p:txBody>
      </p:sp>
      <p:graphicFrame>
        <p:nvGraphicFramePr>
          <p:cNvPr id="2" name="Table 1"/>
          <p:cNvGraphicFramePr>
            <a:graphicFrameLocks noGrp="1"/>
          </p:cNvGraphicFramePr>
          <p:nvPr/>
        </p:nvGraphicFramePr>
        <p:xfrm>
          <a:off x="4788024" y="1224548"/>
          <a:ext cx="3888432" cy="4148662"/>
        </p:xfrm>
        <a:graphic>
          <a:graphicData uri="http://schemas.openxmlformats.org/drawingml/2006/table">
            <a:tbl>
              <a:tblPr>
                <a:tableStyleId>{8A107856-5554-42FB-B03E-39F5DBC370BA}</a:tableStyleId>
              </a:tblPr>
              <a:tblGrid>
                <a:gridCol w="12961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tblGrid>
              <a:tr h="370008">
                <a:tc>
                  <a:txBody>
                    <a:bodyPr/>
                    <a:lstStyle/>
                    <a:p>
                      <a:pPr algn="ctr" rtl="0" fontAlgn="b"/>
                      <a:r>
                        <a:rPr lang="ar-DZ" sz="1100" b="1" dirty="0">
                          <a:effectLst/>
                          <a:cs typeface="+mj-cs"/>
                        </a:rPr>
                        <a:t>المرحلة العمرية</a:t>
                      </a:r>
                    </a:p>
                  </a:txBody>
                  <a:tcPr marL="10135" marR="10135" marT="6757" marB="6757" anchor="ctr"/>
                </a:tc>
                <a:tc>
                  <a:txBody>
                    <a:bodyPr/>
                    <a:lstStyle/>
                    <a:p>
                      <a:pPr algn="ctr" rtl="0" fontAlgn="b"/>
                      <a:r>
                        <a:rPr lang="ar-DZ" sz="1100" b="1" dirty="0">
                          <a:effectLst/>
                          <a:cs typeface="+mj-cs"/>
                        </a:rPr>
                        <a:t>الوضعية</a:t>
                      </a:r>
                    </a:p>
                  </a:txBody>
                  <a:tcPr marL="10135" marR="10135" marT="6757" marB="6757" anchor="ctr"/>
                </a:tc>
                <a:tc>
                  <a:txBody>
                    <a:bodyPr/>
                    <a:lstStyle/>
                    <a:p>
                      <a:pPr algn="ctr" rtl="0" fontAlgn="b"/>
                      <a:r>
                        <a:rPr lang="ar-DZ" sz="1100" b="1" dirty="0">
                          <a:effectLst/>
                          <a:cs typeface="+mj-cs"/>
                        </a:rPr>
                        <a:t>الوتر العضلي</a:t>
                      </a:r>
                    </a:p>
                  </a:txBody>
                  <a:tcPr marL="10135" marR="10135" marT="6757" marB="6757" anchor="ctr"/>
                </a:tc>
                <a:extLst>
                  <a:ext uri="{0D108BD9-81ED-4DB2-BD59-A6C34878D82A}">
                    <a16:rowId xmlns:a16="http://schemas.microsoft.com/office/drawing/2014/main" val="10000"/>
                  </a:ext>
                </a:extLst>
              </a:tr>
              <a:tr h="900459">
                <a:tc>
                  <a:txBody>
                    <a:bodyPr/>
                    <a:lstStyle/>
                    <a:p>
                      <a:pPr algn="ctr" rtl="0" fontAlgn="b"/>
                      <a:r>
                        <a:rPr lang="ar-DZ" sz="1100" b="1" dirty="0">
                          <a:effectLst/>
                          <a:cs typeface="+mj-cs"/>
                        </a:rPr>
                        <a:t>الولادة</a:t>
                      </a:r>
                    </a:p>
                  </a:txBody>
                  <a:tcPr marL="10135" marR="10135" marT="6757" marB="6757" anchor="ctr"/>
                </a:tc>
                <a:tc>
                  <a:txBody>
                    <a:bodyPr/>
                    <a:lstStyle/>
                    <a:p>
                      <a:pPr algn="ctr" rtl="0" fontAlgn="b"/>
                      <a:r>
                        <a:rPr lang="ar-DZ" sz="1100" b="1" dirty="0">
                          <a:effectLst/>
                          <a:cs typeface="+mj-cs"/>
                        </a:rPr>
                        <a:t>وضعية الانحناء المحوري</a:t>
                      </a:r>
                    </a:p>
                  </a:txBody>
                  <a:tcPr marL="10135" marR="10135" marT="6757" marB="6757" anchor="ctr"/>
                </a:tc>
                <a:tc>
                  <a:txBody>
                    <a:bodyPr/>
                    <a:lstStyle/>
                    <a:p>
                      <a:pPr algn="ctr" rtl="0" fontAlgn="b"/>
                      <a:r>
                        <a:rPr lang="ar-DZ" sz="1100" b="1">
                          <a:effectLst/>
                          <a:cs typeface="+mj-cs"/>
                        </a:rPr>
                        <a:t>نقص التوتر العضلي المحوري</a:t>
                      </a:r>
                    </a:p>
                  </a:txBody>
                  <a:tcPr marL="10135" marR="10135" marT="6757" marB="6757" anchor="ctr"/>
                </a:tc>
                <a:extLst>
                  <a:ext uri="{0D108BD9-81ED-4DB2-BD59-A6C34878D82A}">
                    <a16:rowId xmlns:a16="http://schemas.microsoft.com/office/drawing/2014/main" val="10001"/>
                  </a:ext>
                </a:extLst>
              </a:tr>
              <a:tr h="1077277">
                <a:tc>
                  <a:txBody>
                    <a:bodyPr/>
                    <a:lstStyle/>
                    <a:p>
                      <a:pPr algn="ctr" rtl="0" fontAlgn="b"/>
                      <a:r>
                        <a:rPr lang="ar-DZ" sz="1100" b="1" dirty="0">
                          <a:effectLst/>
                          <a:cs typeface="+mj-cs"/>
                        </a:rPr>
                        <a:t>2-3 أشهر</a:t>
                      </a:r>
                    </a:p>
                  </a:txBody>
                  <a:tcPr marL="10135" marR="10135" marT="6757" marB="6757" anchor="ctr"/>
                </a:tc>
                <a:tc>
                  <a:txBody>
                    <a:bodyPr/>
                    <a:lstStyle/>
                    <a:p>
                      <a:pPr algn="ctr" rtl="0" fontAlgn="b"/>
                      <a:r>
                        <a:rPr lang="ar-DZ" sz="1100" b="1" dirty="0">
                          <a:effectLst/>
                          <a:cs typeface="+mj-cs"/>
                        </a:rPr>
                        <a:t>توازن بين الانحناء والتمدد المحوري</a:t>
                      </a:r>
                    </a:p>
                  </a:txBody>
                  <a:tcPr marL="10135" marR="10135" marT="6757" marB="6757" anchor="ctr"/>
                </a:tc>
                <a:tc>
                  <a:txBody>
                    <a:bodyPr/>
                    <a:lstStyle/>
                    <a:p>
                      <a:pPr algn="ctr" rtl="0" fontAlgn="b"/>
                      <a:r>
                        <a:rPr lang="ar-DZ" sz="1100" b="1">
                          <a:effectLst/>
                          <a:cs typeface="+mj-cs"/>
                        </a:rPr>
                        <a:t>زيادة توتر العضلات المحورية</a:t>
                      </a:r>
                    </a:p>
                  </a:txBody>
                  <a:tcPr marL="10135" marR="10135" marT="6757" marB="6757" anchor="ctr"/>
                </a:tc>
                <a:extLst>
                  <a:ext uri="{0D108BD9-81ED-4DB2-BD59-A6C34878D82A}">
                    <a16:rowId xmlns:a16="http://schemas.microsoft.com/office/drawing/2014/main" val="10002"/>
                  </a:ext>
                </a:extLst>
              </a:tr>
              <a:tr h="900459">
                <a:tc>
                  <a:txBody>
                    <a:bodyPr/>
                    <a:lstStyle/>
                    <a:p>
                      <a:pPr algn="ctr" rtl="0" fontAlgn="b"/>
                      <a:r>
                        <a:rPr lang="ar-DZ" sz="1100" b="1">
                          <a:effectLst/>
                          <a:cs typeface="+mj-cs"/>
                        </a:rPr>
                        <a:t>3-6 أشهر</a:t>
                      </a:r>
                    </a:p>
                  </a:txBody>
                  <a:tcPr marL="10135" marR="10135" marT="6757" marB="6757" anchor="ctr"/>
                </a:tc>
                <a:tc>
                  <a:txBody>
                    <a:bodyPr/>
                    <a:lstStyle/>
                    <a:p>
                      <a:pPr algn="ctr" rtl="0" fontAlgn="b"/>
                      <a:r>
                        <a:rPr lang="ar-DZ" sz="1100" b="1" dirty="0">
                          <a:effectLst/>
                          <a:cs typeface="+mj-cs"/>
                        </a:rPr>
                        <a:t>ثبات الجذع، الانتصاب، الدوران</a:t>
                      </a:r>
                    </a:p>
                  </a:txBody>
                  <a:tcPr marL="10135" marR="10135" marT="6757" marB="6757" anchor="ctr"/>
                </a:tc>
                <a:tc>
                  <a:txBody>
                    <a:bodyPr/>
                    <a:lstStyle/>
                    <a:p>
                      <a:pPr algn="ctr" rtl="0" fontAlgn="b"/>
                      <a:r>
                        <a:rPr lang="ar-DZ" sz="1100" b="1" dirty="0">
                          <a:effectLst/>
                          <a:cs typeface="+mj-cs"/>
                        </a:rPr>
                        <a:t>تكوين المحور الجسدي</a:t>
                      </a:r>
                    </a:p>
                  </a:txBody>
                  <a:tcPr marL="10135" marR="10135" marT="6757" marB="6757" anchor="ctr"/>
                </a:tc>
                <a:extLst>
                  <a:ext uri="{0D108BD9-81ED-4DB2-BD59-A6C34878D82A}">
                    <a16:rowId xmlns:a16="http://schemas.microsoft.com/office/drawing/2014/main" val="10003"/>
                  </a:ext>
                </a:extLst>
              </a:tr>
              <a:tr h="900459">
                <a:tc>
                  <a:txBody>
                    <a:bodyPr/>
                    <a:lstStyle/>
                    <a:p>
                      <a:pPr algn="ctr" rtl="0" fontAlgn="b"/>
                      <a:r>
                        <a:rPr lang="ar-DZ" sz="1100" b="1">
                          <a:effectLst/>
                          <a:cs typeface="+mj-cs"/>
                        </a:rPr>
                        <a:t>7 أشهر</a:t>
                      </a:r>
                    </a:p>
                  </a:txBody>
                  <a:tcPr marL="10135" marR="10135" marT="6757" marB="6757" anchor="ctr"/>
                </a:tc>
                <a:tc>
                  <a:txBody>
                    <a:bodyPr/>
                    <a:lstStyle/>
                    <a:p>
                      <a:pPr algn="ctr" rtl="0" fontAlgn="b"/>
                      <a:r>
                        <a:rPr lang="ar-DZ" sz="1100" b="1" dirty="0">
                          <a:effectLst/>
                          <a:cs typeface="+mj-cs"/>
                        </a:rPr>
                        <a:t>مشاركة الجذع في حركات الإمساك</a:t>
                      </a:r>
                    </a:p>
                  </a:txBody>
                  <a:tcPr marL="10135" marR="10135" marT="6757" marB="6757" anchor="ctr"/>
                </a:tc>
                <a:tc>
                  <a:txBody>
                    <a:bodyPr/>
                    <a:lstStyle/>
                    <a:p>
                      <a:pPr algn="ctr" rtl="0" fontAlgn="b"/>
                      <a:r>
                        <a:rPr lang="ar-DZ" sz="1100" b="1" dirty="0">
                          <a:effectLst/>
                          <a:cs typeface="+mj-cs"/>
                        </a:rPr>
                        <a:t>توتر عضلي مناسب</a:t>
                      </a:r>
                    </a:p>
                  </a:txBody>
                  <a:tcPr marL="10135" marR="10135" marT="6757" marB="6757"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fr-FR" dirty="0"/>
              <a:t>Lien entre posture et espace</a:t>
            </a:r>
          </a:p>
        </p:txBody>
      </p:sp>
      <p:pic>
        <p:nvPicPr>
          <p:cNvPr id="43012" name="Picture 4" descr="~AUT0007"/>
          <p:cNvPicPr>
            <a:picLocks noGrp="1" noChangeAspect="1" noChangeArrowheads="1"/>
          </p:cNvPicPr>
          <p:nvPr>
            <p:ph type="clipArt" sz="half" idx="1"/>
          </p:nvPr>
        </p:nvPicPr>
        <p:blipFill>
          <a:blip r:embed="rId2" cstate="print"/>
          <a:srcRect/>
          <a:stretch>
            <a:fillRect/>
          </a:stretch>
        </p:blipFill>
        <p:spPr>
          <a:xfrm>
            <a:off x="609600" y="1752600"/>
            <a:ext cx="3810000" cy="1447800"/>
          </a:xfrm>
          <a:noFill/>
        </p:spPr>
      </p:pic>
      <p:sp>
        <p:nvSpPr>
          <p:cNvPr id="43011" name="Rectangle 3"/>
          <p:cNvSpPr>
            <a:spLocks noGrp="1" noChangeArrowheads="1"/>
          </p:cNvSpPr>
          <p:nvPr>
            <p:ph type="body" sz="half" idx="2"/>
          </p:nvPr>
        </p:nvSpPr>
        <p:spPr/>
        <p:txBody>
          <a:bodyPr>
            <a:normAutofit fontScale="77500" lnSpcReduction="20000"/>
          </a:bodyPr>
          <a:lstStyle/>
          <a:p>
            <a:r>
              <a:rPr lang="fr-FR" sz="2400" dirty="0"/>
              <a:t>3 espaces distincts</a:t>
            </a:r>
          </a:p>
          <a:p>
            <a:r>
              <a:rPr lang="fr-FR" sz="2400" dirty="0"/>
              <a:t> </a:t>
            </a:r>
            <a:r>
              <a:rPr lang="ar-DZ" sz="2000" b="1" dirty="0"/>
              <a:t>3 مساحات متميزة</a:t>
            </a:r>
            <a:endParaRPr lang="fr-FR" sz="2400" dirty="0"/>
          </a:p>
          <a:p>
            <a:pPr eaLnBrk="1" hangingPunct="1"/>
            <a:endParaRPr lang="fr-FR" sz="2400" dirty="0"/>
          </a:p>
          <a:p>
            <a:pPr eaLnBrk="1" hangingPunct="1"/>
            <a:endParaRPr lang="fr-FR" sz="2400" dirty="0"/>
          </a:p>
          <a:p>
            <a:pPr eaLnBrk="1" hangingPunct="1"/>
            <a:r>
              <a:rPr lang="fr-FR" sz="2400" dirty="0"/>
              <a:t>Relais par la zone orale</a:t>
            </a:r>
          </a:p>
          <a:p>
            <a:r>
              <a:rPr lang="ar-DZ" sz="2000" b="1" dirty="0"/>
              <a:t>التبديل من خلال المنطقة الفموية</a:t>
            </a:r>
            <a:endParaRPr lang="ar-DZ" sz="2000" dirty="0"/>
          </a:p>
          <a:p>
            <a:pPr eaLnBrk="1" hangingPunct="1"/>
            <a:endParaRPr lang="fr-FR" sz="2400" dirty="0"/>
          </a:p>
          <a:p>
            <a:pPr eaLnBrk="1" hangingPunct="1"/>
            <a:endParaRPr lang="fr-FR" sz="2400" dirty="0"/>
          </a:p>
          <a:p>
            <a:pPr eaLnBrk="1" hangingPunct="1"/>
            <a:r>
              <a:rPr lang="fr-FR" sz="2400" dirty="0"/>
              <a:t>Espace de préhension unifié (vers 6 mois)</a:t>
            </a:r>
          </a:p>
          <a:p>
            <a:r>
              <a:rPr lang="ar-DZ" sz="2400" b="1" dirty="0"/>
              <a:t>المساحة الموحدة للإمساك (حوالي 6 أشهر</a:t>
            </a:r>
            <a:endParaRPr lang="fr-FR" sz="2800" dirty="0"/>
          </a:p>
          <a:p>
            <a:pPr eaLnBrk="1" hangingPunct="1"/>
            <a:endParaRPr lang="fr-FR" sz="2400" dirty="0"/>
          </a:p>
        </p:txBody>
      </p:sp>
      <p:pic>
        <p:nvPicPr>
          <p:cNvPr id="43013" name="Picture 5" descr="~AUT0019"/>
          <p:cNvPicPr>
            <a:picLocks noChangeAspect="1" noChangeArrowheads="1"/>
          </p:cNvPicPr>
          <p:nvPr/>
        </p:nvPicPr>
        <p:blipFill>
          <a:blip r:embed="rId3" cstate="print"/>
          <a:srcRect/>
          <a:stretch>
            <a:fillRect/>
          </a:stretch>
        </p:blipFill>
        <p:spPr bwMode="auto">
          <a:xfrm>
            <a:off x="609600" y="3200400"/>
            <a:ext cx="3810000" cy="1593850"/>
          </a:xfrm>
          <a:prstGeom prst="rect">
            <a:avLst/>
          </a:prstGeom>
          <a:noFill/>
          <a:ln w="9525">
            <a:noFill/>
            <a:miter lim="800000"/>
            <a:headEnd/>
            <a:tailEnd/>
          </a:ln>
        </p:spPr>
      </p:pic>
      <p:pic>
        <p:nvPicPr>
          <p:cNvPr id="43014" name="Picture 6" descr="~AUT0020"/>
          <p:cNvPicPr>
            <a:picLocks noChangeAspect="1" noChangeArrowheads="1"/>
          </p:cNvPicPr>
          <p:nvPr/>
        </p:nvPicPr>
        <p:blipFill>
          <a:blip r:embed="rId4" cstate="print"/>
          <a:srcRect/>
          <a:stretch>
            <a:fillRect/>
          </a:stretch>
        </p:blipFill>
        <p:spPr bwMode="auto">
          <a:xfrm>
            <a:off x="609600" y="4724400"/>
            <a:ext cx="3810000" cy="1584325"/>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627784" y="476672"/>
            <a:ext cx="2536798" cy="1371600"/>
          </a:xfrm>
        </p:spPr>
        <p:txBody>
          <a:bodyPr>
            <a:normAutofit fontScale="90000"/>
          </a:bodyPr>
          <a:lstStyle/>
          <a:p>
            <a:r>
              <a:rPr lang="fr-FR" dirty="0"/>
              <a:t>Décubitus dorsal</a:t>
            </a:r>
            <a:br>
              <a:rPr lang="fr-FR" dirty="0"/>
            </a:br>
            <a:r>
              <a:rPr lang="ar-DZ" b="1" dirty="0"/>
              <a:t>وضعية الاستلقاء الظهري</a:t>
            </a:r>
            <a:br>
              <a:rPr lang="ar-DZ" dirty="0"/>
            </a:br>
            <a:endParaRPr lang="fr-FR" dirty="0"/>
          </a:p>
        </p:txBody>
      </p:sp>
      <p:pic>
        <p:nvPicPr>
          <p:cNvPr id="44036" name="Picture 4" descr="~AUT0009"/>
          <p:cNvPicPr>
            <a:picLocks noGrp="1" noChangeAspect="1" noChangeArrowheads="1"/>
          </p:cNvPicPr>
          <p:nvPr>
            <p:ph idx="1"/>
          </p:nvPr>
        </p:nvPicPr>
        <p:blipFill>
          <a:blip r:embed="rId2" cstate="print"/>
          <a:stretch>
            <a:fillRect/>
          </a:stretch>
        </p:blipFill>
        <p:spPr>
          <a:xfrm>
            <a:off x="5628595" y="216066"/>
            <a:ext cx="3483871" cy="1892812"/>
          </a:xfrm>
          <a:noFill/>
        </p:spPr>
      </p:pic>
      <p:sp>
        <p:nvSpPr>
          <p:cNvPr id="44035" name="Rectangle 3"/>
          <p:cNvSpPr>
            <a:spLocks noGrp="1" noChangeArrowheads="1"/>
          </p:cNvSpPr>
          <p:nvPr>
            <p:ph type="body" sz="half" idx="2"/>
          </p:nvPr>
        </p:nvSpPr>
        <p:spPr>
          <a:xfrm>
            <a:off x="179513" y="2748072"/>
            <a:ext cx="8712967" cy="3849280"/>
          </a:xfrm>
        </p:spPr>
        <p:txBody>
          <a:bodyPr>
            <a:normAutofit fontScale="70000" lnSpcReduction="20000"/>
          </a:bodyPr>
          <a:lstStyle/>
          <a:p>
            <a:pPr marL="342900" indent="-342900" algn="l" eaLnBrk="1" hangingPunct="1">
              <a:lnSpc>
                <a:spcPct val="90000"/>
              </a:lnSpc>
              <a:buFont typeface="Arial" panose="020B0604020202020204" pitchFamily="34" charset="0"/>
              <a:buChar char="•"/>
            </a:pPr>
            <a:r>
              <a:rPr lang="fr-FR" sz="2400" dirty="0"/>
              <a:t>Type de postures (symétrique / asymétrique)</a:t>
            </a:r>
          </a:p>
          <a:p>
            <a:pPr marL="342900" indent="-342900" algn="l" eaLnBrk="1" hangingPunct="1">
              <a:lnSpc>
                <a:spcPct val="90000"/>
              </a:lnSpc>
              <a:buFont typeface="Arial" panose="020B0604020202020204" pitchFamily="34" charset="0"/>
              <a:buChar char="•"/>
            </a:pPr>
            <a:r>
              <a:rPr lang="fr-FR" sz="2400" dirty="0"/>
              <a:t>Coordination oculo-manuelle</a:t>
            </a:r>
          </a:p>
          <a:p>
            <a:pPr marL="342900" indent="-342900" algn="l" eaLnBrk="1" hangingPunct="1">
              <a:lnSpc>
                <a:spcPct val="90000"/>
              </a:lnSpc>
              <a:buFont typeface="Arial" panose="020B0604020202020204" pitchFamily="34" charset="0"/>
              <a:buChar char="•"/>
            </a:pPr>
            <a:r>
              <a:rPr lang="fr-FR" sz="2400" dirty="0"/>
              <a:t>Développement des musculatures de flexion et d’extension</a:t>
            </a:r>
          </a:p>
          <a:p>
            <a:pPr marL="342900" indent="-342900" algn="l" eaLnBrk="1" hangingPunct="1">
              <a:lnSpc>
                <a:spcPct val="90000"/>
              </a:lnSpc>
              <a:buFont typeface="Arial" panose="020B0604020202020204" pitchFamily="34" charset="0"/>
              <a:buChar char="•"/>
            </a:pPr>
            <a:r>
              <a:rPr lang="fr-FR" sz="2400" dirty="0"/>
              <a:t>Redressement antigravitaire</a:t>
            </a:r>
          </a:p>
          <a:p>
            <a:pPr marL="342900" indent="-342900" algn="l" eaLnBrk="1" hangingPunct="1">
              <a:lnSpc>
                <a:spcPct val="90000"/>
              </a:lnSpc>
              <a:buFont typeface="Arial" panose="020B0604020202020204" pitchFamily="34" charset="0"/>
              <a:buChar char="•"/>
            </a:pPr>
            <a:r>
              <a:rPr lang="fr-FR" sz="2400" dirty="0"/>
              <a:t>Rotation, retournement (vers 5 mois)</a:t>
            </a:r>
          </a:p>
          <a:p>
            <a:pPr marL="342900" indent="-342900" algn="l" eaLnBrk="1" hangingPunct="1">
              <a:lnSpc>
                <a:spcPct val="90000"/>
              </a:lnSpc>
              <a:buFont typeface="Arial" panose="020B0604020202020204" pitchFamily="34" charset="0"/>
              <a:buChar char="•"/>
            </a:pPr>
            <a:endParaRPr lang="fr-FR" sz="2400" dirty="0"/>
          </a:p>
          <a:p>
            <a:pPr marL="342900" indent="-342900" algn="r" rtl="1" eaLnBrk="1" hangingPunct="1">
              <a:lnSpc>
                <a:spcPct val="90000"/>
              </a:lnSpc>
              <a:buFont typeface="Arial" panose="020B0604020202020204" pitchFamily="34" charset="0"/>
              <a:buChar char="•"/>
            </a:pPr>
            <a:r>
              <a:rPr lang="ar-DZ" sz="3400" dirty="0"/>
              <a:t>انواع الوضعيات (متماثلة / غير متماثلة)</a:t>
            </a:r>
          </a:p>
          <a:p>
            <a:pPr marL="342900" indent="-342900" algn="r" rtl="1" eaLnBrk="1" hangingPunct="1">
              <a:lnSpc>
                <a:spcPct val="90000"/>
              </a:lnSpc>
              <a:buFont typeface="Arial" panose="020B0604020202020204" pitchFamily="34" charset="0"/>
              <a:buChar char="•"/>
            </a:pPr>
            <a:r>
              <a:rPr lang="ar-DZ" sz="3400" dirty="0"/>
              <a:t>التنسيق بين العين واليد </a:t>
            </a:r>
          </a:p>
          <a:p>
            <a:pPr marL="342900" indent="-342900" algn="r" rtl="1" eaLnBrk="1" hangingPunct="1">
              <a:lnSpc>
                <a:spcPct val="90000"/>
              </a:lnSpc>
              <a:buFont typeface="Arial" panose="020B0604020202020204" pitchFamily="34" charset="0"/>
              <a:buChar char="•"/>
            </a:pPr>
            <a:r>
              <a:rPr lang="ar-DZ" sz="3400" dirty="0"/>
              <a:t>تطور العضلات المسئولة عن الانثناء والتمديد</a:t>
            </a:r>
          </a:p>
          <a:p>
            <a:pPr marL="342900" indent="-342900" algn="r" rtl="1" eaLnBrk="1" hangingPunct="1">
              <a:lnSpc>
                <a:spcPct val="90000"/>
              </a:lnSpc>
              <a:buFont typeface="Arial" panose="020B0604020202020204" pitchFamily="34" charset="0"/>
              <a:buChar char="•"/>
            </a:pPr>
            <a:r>
              <a:rPr lang="ar-DZ" sz="3400" dirty="0"/>
              <a:t>الاستقامة ضد الجاذبية</a:t>
            </a:r>
          </a:p>
          <a:p>
            <a:pPr marL="342900" indent="-342900" algn="r" rtl="1" eaLnBrk="1" hangingPunct="1">
              <a:lnSpc>
                <a:spcPct val="90000"/>
              </a:lnSpc>
              <a:buFont typeface="Arial" panose="020B0604020202020204" pitchFamily="34" charset="0"/>
              <a:buChar char="•"/>
            </a:pPr>
            <a:r>
              <a:rPr lang="ar-DZ" sz="3400" dirty="0"/>
              <a:t>الدوران والتقلب (حوالي 5 أشهر)</a:t>
            </a:r>
            <a:endParaRPr lang="fr-FR" sz="34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fr-FR"/>
              <a:t>La position assise ou semi-assise</a:t>
            </a:r>
          </a:p>
        </p:txBody>
      </p:sp>
      <p:sp>
        <p:nvSpPr>
          <p:cNvPr id="45059" name="Rectangle 3"/>
          <p:cNvSpPr>
            <a:spLocks noGrp="1" noChangeArrowheads="1"/>
          </p:cNvSpPr>
          <p:nvPr>
            <p:ph type="body" sz="half" idx="1"/>
          </p:nvPr>
        </p:nvSpPr>
        <p:spPr>
          <a:xfrm>
            <a:off x="304800" y="2071678"/>
            <a:ext cx="3733800" cy="4525674"/>
          </a:xfrm>
        </p:spPr>
        <p:txBody>
          <a:bodyPr>
            <a:normAutofit fontScale="77500" lnSpcReduction="20000"/>
          </a:bodyPr>
          <a:lstStyle/>
          <a:p>
            <a:pPr eaLnBrk="1" hangingPunct="1">
              <a:buFontTx/>
              <a:buNone/>
            </a:pPr>
            <a:r>
              <a:rPr lang="fr-FR" sz="2800" dirty="0"/>
              <a:t>	- Musculature de flexion et d’extension</a:t>
            </a:r>
            <a:endParaRPr lang="ar-DZ" sz="2800" dirty="0"/>
          </a:p>
          <a:p>
            <a:pPr>
              <a:buNone/>
            </a:pPr>
            <a:r>
              <a:rPr lang="ar-DZ" sz="2800" b="1" dirty="0"/>
              <a:t>عضلات الانثناء والتمديد</a:t>
            </a:r>
            <a:endParaRPr lang="ar-DZ" sz="2800" dirty="0"/>
          </a:p>
          <a:p>
            <a:pPr eaLnBrk="1" hangingPunct="1">
              <a:buFontTx/>
              <a:buNone/>
            </a:pPr>
            <a:endParaRPr lang="fr-FR" sz="2800" dirty="0"/>
          </a:p>
          <a:p>
            <a:pPr eaLnBrk="1" hangingPunct="1">
              <a:buFontTx/>
              <a:buNone/>
            </a:pPr>
            <a:r>
              <a:rPr lang="fr-FR" sz="2800" dirty="0"/>
              <a:t>	- Redressement et rotation</a:t>
            </a:r>
            <a:endParaRPr lang="ar-DZ" sz="2800" dirty="0"/>
          </a:p>
          <a:p>
            <a:pPr>
              <a:buNone/>
            </a:pPr>
            <a:r>
              <a:rPr lang="ar-DZ" sz="2800" b="1" dirty="0"/>
              <a:t>الاستقامة والدوران</a:t>
            </a:r>
            <a:endParaRPr lang="ar-DZ" sz="2800" dirty="0"/>
          </a:p>
          <a:p>
            <a:pPr eaLnBrk="1" hangingPunct="1">
              <a:buFontTx/>
              <a:buNone/>
            </a:pPr>
            <a:endParaRPr lang="fr-FR" sz="2800" dirty="0"/>
          </a:p>
          <a:p>
            <a:pPr eaLnBrk="1" hangingPunct="1">
              <a:buFontTx/>
              <a:buNone/>
            </a:pPr>
            <a:r>
              <a:rPr lang="fr-FR" sz="2800" dirty="0"/>
              <a:t>	- Loi céphalo-caudale</a:t>
            </a:r>
            <a:endParaRPr lang="ar-DZ" sz="2800" dirty="0"/>
          </a:p>
          <a:p>
            <a:pPr eaLnBrk="1" hangingPunct="1">
              <a:buFontTx/>
              <a:buNone/>
            </a:pPr>
            <a:endParaRPr lang="fr-FR" sz="2800" dirty="0"/>
          </a:p>
          <a:p>
            <a:pPr eaLnBrk="1" hangingPunct="1">
              <a:buFontTx/>
              <a:buNone/>
            </a:pPr>
            <a:r>
              <a:rPr lang="fr-FR" sz="2800" dirty="0"/>
              <a:t>	- Saisies d’objets</a:t>
            </a:r>
            <a:endParaRPr lang="ar-DZ" sz="2800" dirty="0"/>
          </a:p>
          <a:p>
            <a:pPr>
              <a:buFont typeface="Arial" panose="020B0604020202020204" pitchFamily="34" charset="0"/>
              <a:buChar char="•"/>
            </a:pPr>
            <a:r>
              <a:rPr lang="ar-DZ" sz="2400" b="1" dirty="0"/>
              <a:t>إمساك الأشياء</a:t>
            </a:r>
            <a:endParaRPr lang="ar-DZ" sz="2400" dirty="0"/>
          </a:p>
          <a:p>
            <a:pPr eaLnBrk="1" hangingPunct="1">
              <a:buFontTx/>
              <a:buNone/>
            </a:pPr>
            <a:endParaRPr lang="fr-FR" sz="2800" dirty="0"/>
          </a:p>
          <a:p>
            <a:pPr eaLnBrk="1" hangingPunct="1">
              <a:buFontTx/>
              <a:buNone/>
            </a:pPr>
            <a:endParaRPr lang="fr-FR" sz="2800" dirty="0"/>
          </a:p>
        </p:txBody>
      </p:sp>
      <p:pic>
        <p:nvPicPr>
          <p:cNvPr id="45062" name="Picture 6" descr="~AUT0001"/>
          <p:cNvPicPr>
            <a:picLocks noGrp="1" noChangeAspect="1" noChangeArrowheads="1"/>
          </p:cNvPicPr>
          <p:nvPr>
            <p:ph type="clipArt" sz="half" idx="2"/>
          </p:nvPr>
        </p:nvPicPr>
        <p:blipFill>
          <a:blip r:embed="rId3" cstate="print"/>
          <a:srcRect/>
          <a:stretch>
            <a:fillRect/>
          </a:stretch>
        </p:blipFill>
        <p:spPr>
          <a:xfrm>
            <a:off x="4286248" y="1714488"/>
            <a:ext cx="4295775" cy="4114800"/>
          </a:xfrm>
          <a:noFill/>
        </p:spPr>
      </p:pic>
      <p:sp>
        <p:nvSpPr>
          <p:cNvPr id="45060" name="Rectangle 4"/>
          <p:cNvSpPr>
            <a:spLocks noChangeArrowheads="1"/>
          </p:cNvSpPr>
          <p:nvPr/>
        </p:nvSpPr>
        <p:spPr bwMode="auto">
          <a:xfrm>
            <a:off x="0" y="592138"/>
            <a:ext cx="9144000" cy="0"/>
          </a:xfrm>
          <a:prstGeom prst="rect">
            <a:avLst/>
          </a:prstGeom>
          <a:noFill/>
          <a:ln w="9525">
            <a:noFill/>
            <a:miter lim="800000"/>
          </a:ln>
        </p:spPr>
        <p:txBody>
          <a:bodyPr>
            <a:spAutoFit/>
          </a:bodyPr>
          <a:lstStyle/>
          <a:p>
            <a:endParaRPr lang="fr-FR"/>
          </a:p>
        </p:txBody>
      </p:sp>
      <p:sp>
        <p:nvSpPr>
          <p:cNvPr id="45061" name="Rectangle 5"/>
          <p:cNvSpPr>
            <a:spLocks noChangeArrowheads="1"/>
          </p:cNvSpPr>
          <p:nvPr/>
        </p:nvSpPr>
        <p:spPr bwMode="auto">
          <a:xfrm>
            <a:off x="0" y="592138"/>
            <a:ext cx="9144000" cy="822325"/>
          </a:xfrm>
          <a:prstGeom prst="rect">
            <a:avLst/>
          </a:prstGeom>
          <a:noFill/>
          <a:ln w="9525">
            <a:noFill/>
            <a:miter lim="800000"/>
          </a:ln>
        </p:spPr>
        <p:txBody>
          <a:bodyPr>
            <a:spAutoFit/>
          </a:bodyPr>
          <a:lstStyle/>
          <a:p>
            <a:br>
              <a:rPr lang="fr-FR" sz="1200">
                <a:cs typeface="Times New Roman" panose="02020603050405020304" pitchFamily="18" charset="0"/>
              </a:rPr>
            </a:br>
            <a:r>
              <a:rPr lang="fr-FR" sz="1200">
                <a:cs typeface="Times New Roman" panose="02020603050405020304" pitchFamily="18" charset="0"/>
              </a:rPr>
              <a:t> </a:t>
            </a:r>
          </a:p>
          <a:p>
            <a:pPr eaLnBrk="0" hangingPunct="0"/>
            <a:endParaRPr lang="fr-F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re 1"/>
          <p:cNvSpPr>
            <a:spLocks noGrp="1"/>
          </p:cNvSpPr>
          <p:nvPr>
            <p:ph type="title"/>
          </p:nvPr>
        </p:nvSpPr>
        <p:spPr/>
        <p:txBody>
          <a:bodyPr>
            <a:normAutofit fontScale="90000"/>
          </a:bodyPr>
          <a:lstStyle/>
          <a:p>
            <a:r>
              <a:rPr lang="fr-FR" dirty="0">
                <a:latin typeface="Calibri" panose="020F0502020204030204" charset="0"/>
              </a:rPr>
              <a:t>Le « babillage » moteur du fœtus</a:t>
            </a:r>
            <a:br>
              <a:rPr lang="ar-DZ" dirty="0">
                <a:latin typeface="Calibri" panose="020F0502020204030204" charset="0"/>
              </a:rPr>
            </a:br>
            <a:r>
              <a:rPr lang="ar-DZ" dirty="0">
                <a:latin typeface="Calibri" panose="020F0502020204030204" charset="0"/>
              </a:rPr>
              <a:t>« الثرثرة » الحركية للجنين</a:t>
            </a:r>
            <a:endParaRPr lang="fr-FR" dirty="0">
              <a:latin typeface="Calibri" panose="020F0502020204030204" charset="0"/>
            </a:endParaRPr>
          </a:p>
        </p:txBody>
      </p:sp>
      <p:sp>
        <p:nvSpPr>
          <p:cNvPr id="3074" name="Espace réservé du contenu 2"/>
          <p:cNvSpPr>
            <a:spLocks noGrp="1"/>
          </p:cNvSpPr>
          <p:nvPr>
            <p:ph sz="half" idx="1"/>
          </p:nvPr>
        </p:nvSpPr>
        <p:spPr>
          <a:xfrm>
            <a:off x="154955" y="2487168"/>
            <a:ext cx="5353149" cy="3447288"/>
          </a:xfrm>
        </p:spPr>
        <p:txBody>
          <a:bodyPr>
            <a:normAutofit/>
          </a:bodyPr>
          <a:lstStyle/>
          <a:p>
            <a:r>
              <a:rPr lang="fr-FR" dirty="0">
                <a:latin typeface="Calibri" panose="020F0502020204030204" charset="0"/>
              </a:rPr>
              <a:t>Contrôle du mouvement: approche différenciée en fonction de la cible (yeux ou bouche.</a:t>
            </a:r>
          </a:p>
          <a:p>
            <a:r>
              <a:rPr lang="fr-FR" dirty="0">
                <a:latin typeface="Calibri" panose="020F0502020204030204" charset="0"/>
              </a:rPr>
              <a:t>Anticipation: ouverture de la bouche.</a:t>
            </a:r>
          </a:p>
          <a:p>
            <a:r>
              <a:rPr lang="fr-FR" dirty="0">
                <a:latin typeface="Calibri" panose="020F0502020204030204" charset="0"/>
              </a:rPr>
              <a:t>Remise en cause de la notion de réflexe.</a:t>
            </a:r>
            <a:endParaRPr lang="ar-DZ" dirty="0">
              <a:latin typeface="Calibri" panose="020F0502020204030204" charset="0"/>
            </a:endParaRPr>
          </a:p>
          <a:p>
            <a:pPr algn="r" rtl="1"/>
            <a:r>
              <a:rPr lang="ar-DZ" dirty="0">
                <a:latin typeface="Calibri" panose="020F0502020204030204" charset="0"/>
              </a:rPr>
              <a:t>التحكم في الحركة: نهج متميز حسب الهدف (العين أو الفم).</a:t>
            </a:r>
          </a:p>
          <a:p>
            <a:pPr algn="r" rtl="1"/>
            <a:r>
              <a:rPr lang="ar-DZ" dirty="0">
                <a:latin typeface="Calibri" panose="020F0502020204030204" charset="0"/>
              </a:rPr>
              <a:t>التوقع: فتح الفم.</a:t>
            </a:r>
          </a:p>
          <a:p>
            <a:pPr algn="r" rtl="1"/>
            <a:r>
              <a:rPr lang="ar-DZ" dirty="0">
                <a:latin typeface="Calibri" panose="020F0502020204030204" charset="0"/>
              </a:rPr>
              <a:t>إعادة النظر في مفهوم الانعكاس.</a:t>
            </a:r>
          </a:p>
          <a:p>
            <a:endParaRPr lang="fr-FR" dirty="0">
              <a:latin typeface="Calibri" panose="020F0502020204030204" charset="0"/>
            </a:endParaRPr>
          </a:p>
        </p:txBody>
      </p:sp>
      <p:pic>
        <p:nvPicPr>
          <p:cNvPr id="3075" name="Espace réservé du contenu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52120" y="2408748"/>
            <a:ext cx="3336925" cy="2253696"/>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992188"/>
            <a:ext cx="7772400" cy="608012"/>
          </a:xfrm>
        </p:spPr>
        <p:txBody>
          <a:bodyPr>
            <a:normAutofit fontScale="90000"/>
          </a:bodyPr>
          <a:lstStyle/>
          <a:p>
            <a:pPr eaLnBrk="1" hangingPunct="1"/>
            <a:r>
              <a:rPr lang="fr-FR"/>
              <a:t>Décubitus ventral</a:t>
            </a:r>
          </a:p>
        </p:txBody>
      </p:sp>
      <p:sp>
        <p:nvSpPr>
          <p:cNvPr id="46083" name="Rectangle 3"/>
          <p:cNvSpPr>
            <a:spLocks noGrp="1" noChangeArrowheads="1"/>
          </p:cNvSpPr>
          <p:nvPr>
            <p:ph type="body" sz="half" idx="1"/>
          </p:nvPr>
        </p:nvSpPr>
        <p:spPr/>
        <p:txBody>
          <a:bodyPr>
            <a:normAutofit fontScale="77500" lnSpcReduction="20000"/>
          </a:bodyPr>
          <a:lstStyle/>
          <a:p>
            <a:pPr eaLnBrk="1" hangingPunct="1">
              <a:buFontTx/>
              <a:buNone/>
            </a:pPr>
            <a:r>
              <a:rPr lang="fr-FR" sz="2800" dirty="0"/>
              <a:t>	- Redressement de la tête et du tronc ;</a:t>
            </a:r>
          </a:p>
          <a:p>
            <a:pPr eaLnBrk="1" hangingPunct="1">
              <a:buFontTx/>
              <a:buNone/>
            </a:pPr>
            <a:r>
              <a:rPr lang="fr-FR" sz="2800" dirty="0"/>
              <a:t>	- Surface d’appui (mains-coudes-bras-bassin - genoux) ;</a:t>
            </a:r>
          </a:p>
          <a:p>
            <a:pPr eaLnBrk="1" hangingPunct="1">
              <a:buFontTx/>
              <a:buNone/>
            </a:pPr>
            <a:r>
              <a:rPr lang="fr-FR" sz="2800" dirty="0"/>
              <a:t>	- Passage à la station debout (vers 9 mois).</a:t>
            </a:r>
          </a:p>
          <a:p>
            <a:pPr eaLnBrk="1" hangingPunct="1"/>
            <a:endParaRPr lang="ar-DZ" sz="2800" dirty="0"/>
          </a:p>
          <a:p>
            <a:r>
              <a:rPr lang="ar-DZ" sz="2400" b="1" dirty="0"/>
              <a:t>استقامة الرأس والجذع</a:t>
            </a:r>
            <a:endParaRPr lang="ar-DZ" sz="2400" dirty="0"/>
          </a:p>
          <a:p>
            <a:pPr>
              <a:buFont typeface="Arial" panose="020B0604020202020204" pitchFamily="34" charset="0"/>
              <a:buChar char="•"/>
            </a:pPr>
            <a:r>
              <a:rPr lang="ar-DZ" sz="2400" b="1" dirty="0"/>
              <a:t>سطح الدعم (اليدين-الكوعين-الذراعين-الحوض-الركبتين)</a:t>
            </a:r>
            <a:endParaRPr lang="ar-DZ" sz="2400" dirty="0"/>
          </a:p>
          <a:p>
            <a:pPr>
              <a:buFont typeface="Arial" panose="020B0604020202020204" pitchFamily="34" charset="0"/>
              <a:buChar char="•"/>
            </a:pPr>
            <a:r>
              <a:rPr lang="ar-DZ" sz="2400" b="1" dirty="0"/>
              <a:t>الانتقال إلى الوقوف (حوالي 9 أشهر)</a:t>
            </a:r>
            <a:endParaRPr lang="ar-DZ" sz="2400" dirty="0"/>
          </a:p>
          <a:p>
            <a:pPr eaLnBrk="1" hangingPunct="1"/>
            <a:endParaRPr lang="fr-FR" sz="2800" dirty="0"/>
          </a:p>
        </p:txBody>
      </p:sp>
      <p:pic>
        <p:nvPicPr>
          <p:cNvPr id="46084" name="Picture 4" descr="~AUT0011"/>
          <p:cNvPicPr>
            <a:picLocks noGrp="1" noChangeAspect="1" noChangeArrowheads="1"/>
          </p:cNvPicPr>
          <p:nvPr>
            <p:ph type="clipArt" sz="half" idx="2"/>
          </p:nvPr>
        </p:nvPicPr>
        <p:blipFill>
          <a:blip r:embed="rId2" cstate="print"/>
          <a:stretch>
            <a:fillRect/>
          </a:stretch>
        </p:blipFill>
        <p:spPr>
          <a:xfrm>
            <a:off x="4774688" y="2854449"/>
            <a:ext cx="3557023" cy="2368301"/>
          </a:xfr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992188"/>
            <a:ext cx="7772400" cy="608012"/>
          </a:xfrm>
        </p:spPr>
        <p:txBody>
          <a:bodyPr>
            <a:normAutofit fontScale="90000"/>
          </a:bodyPr>
          <a:lstStyle/>
          <a:p>
            <a:pPr eaLnBrk="1" hangingPunct="1"/>
            <a:r>
              <a:rPr lang="fr-FR"/>
              <a:t>Le décubitus ventral</a:t>
            </a:r>
          </a:p>
        </p:txBody>
      </p:sp>
      <p:sp>
        <p:nvSpPr>
          <p:cNvPr id="47107" name="Rectangle 3"/>
          <p:cNvSpPr>
            <a:spLocks noGrp="1" noChangeArrowheads="1"/>
          </p:cNvSpPr>
          <p:nvPr>
            <p:ph type="body" sz="half" idx="1"/>
          </p:nvPr>
        </p:nvSpPr>
        <p:spPr/>
        <p:txBody>
          <a:bodyPr/>
          <a:lstStyle/>
          <a:p>
            <a:pPr eaLnBrk="1" hangingPunct="1">
              <a:buFontTx/>
              <a:buNone/>
            </a:pPr>
            <a:r>
              <a:rPr lang="fr-FR" sz="2800" dirty="0"/>
              <a:t>	</a:t>
            </a:r>
          </a:p>
          <a:p>
            <a:pPr eaLnBrk="1" hangingPunct="1">
              <a:buFontTx/>
              <a:buNone/>
            </a:pPr>
            <a:endParaRPr lang="fr-FR" sz="2800" dirty="0"/>
          </a:p>
          <a:p>
            <a:pPr eaLnBrk="1" hangingPunct="1">
              <a:buFontTx/>
              <a:buNone/>
            </a:pPr>
            <a:endParaRPr lang="fr-FR" sz="2800" dirty="0"/>
          </a:p>
          <a:p>
            <a:pPr eaLnBrk="1" hangingPunct="1">
              <a:buFontTx/>
              <a:buNone/>
            </a:pPr>
            <a:r>
              <a:rPr lang="fr-FR" sz="2800" dirty="0"/>
              <a:t>Evolution des points d’appui</a:t>
            </a:r>
            <a:endParaRPr lang="ar-DZ" sz="2800" dirty="0"/>
          </a:p>
          <a:p>
            <a:pPr>
              <a:buNone/>
            </a:pPr>
            <a:r>
              <a:rPr lang="ar-DZ" sz="2400" b="1" dirty="0"/>
              <a:t>تطور نقاط الدعم</a:t>
            </a:r>
            <a:endParaRPr lang="ar-DZ" sz="2400" dirty="0"/>
          </a:p>
          <a:p>
            <a:pPr eaLnBrk="1" hangingPunct="1">
              <a:buFontTx/>
              <a:buNone/>
            </a:pPr>
            <a:endParaRPr lang="fr-FR" sz="2800" dirty="0"/>
          </a:p>
          <a:p>
            <a:pPr eaLnBrk="1" hangingPunct="1"/>
            <a:endParaRPr lang="fr-FR" sz="2800" dirty="0"/>
          </a:p>
        </p:txBody>
      </p:sp>
      <p:pic>
        <p:nvPicPr>
          <p:cNvPr id="47108" name="Picture 4" descr="~AUT0002"/>
          <p:cNvPicPr>
            <a:picLocks noGrp="1" noChangeAspect="1" noChangeArrowheads="1"/>
          </p:cNvPicPr>
          <p:nvPr>
            <p:ph type="clipArt" sz="half" idx="2"/>
          </p:nvPr>
        </p:nvPicPr>
        <p:blipFill>
          <a:blip r:embed="rId2" cstate="print"/>
          <a:stretch>
            <a:fillRect/>
          </a:stretch>
        </p:blipFill>
        <p:spPr>
          <a:xfrm>
            <a:off x="4745755" y="1981200"/>
            <a:ext cx="3614889" cy="4114800"/>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992188"/>
            <a:ext cx="7772400" cy="608012"/>
          </a:xfrm>
        </p:spPr>
        <p:txBody>
          <a:bodyPr>
            <a:normAutofit fontScale="90000"/>
          </a:bodyPr>
          <a:lstStyle/>
          <a:p>
            <a:pPr eaLnBrk="1" hangingPunct="1"/>
            <a:r>
              <a:rPr lang="fr-FR" dirty="0"/>
              <a:t>Le tiré-assis</a:t>
            </a:r>
            <a:br>
              <a:rPr lang="ar-DZ" dirty="0"/>
            </a:br>
            <a:r>
              <a:rPr lang="ar-DZ" dirty="0"/>
              <a:t>السحب للجلوس</a:t>
            </a:r>
            <a:endParaRPr lang="fr-FR" dirty="0"/>
          </a:p>
        </p:txBody>
      </p:sp>
      <p:sp>
        <p:nvSpPr>
          <p:cNvPr id="49155" name="Rectangle 3"/>
          <p:cNvSpPr>
            <a:spLocks noGrp="1" noChangeArrowheads="1"/>
          </p:cNvSpPr>
          <p:nvPr>
            <p:ph type="body" sz="half" idx="1"/>
          </p:nvPr>
        </p:nvSpPr>
        <p:spPr/>
        <p:txBody>
          <a:bodyPr>
            <a:normAutofit fontScale="70000" lnSpcReduction="20000"/>
          </a:bodyPr>
          <a:lstStyle/>
          <a:p>
            <a:pPr eaLnBrk="1" hangingPunct="1">
              <a:buFontTx/>
              <a:buNone/>
            </a:pPr>
            <a:r>
              <a:rPr lang="fr-FR" sz="2800" dirty="0"/>
              <a:t>	</a:t>
            </a:r>
            <a:r>
              <a:rPr lang="fr-FR" sz="2400" dirty="0"/>
              <a:t>Chez le nouveau-né :</a:t>
            </a:r>
          </a:p>
          <a:p>
            <a:pPr eaLnBrk="1" hangingPunct="1">
              <a:buFontTx/>
              <a:buNone/>
            </a:pPr>
            <a:r>
              <a:rPr lang="fr-FR" sz="2400" dirty="0"/>
              <a:t>	</a:t>
            </a:r>
            <a:r>
              <a:rPr lang="fr-FR" sz="2000" dirty="0"/>
              <a:t>Lorsqu'on tire un bébé pour l'amener en position assise, </a:t>
            </a:r>
            <a:endParaRPr lang="ar-DZ" sz="2000" dirty="0"/>
          </a:p>
          <a:p>
            <a:r>
              <a:rPr lang="fr-FR" sz="2000" dirty="0"/>
              <a:t>sa tête reste souvent en arrière, </a:t>
            </a:r>
            <a:endParaRPr lang="ar-DZ" sz="2000" dirty="0"/>
          </a:p>
          <a:p>
            <a:r>
              <a:rPr lang="fr-FR" sz="2000" dirty="0"/>
              <a:t>mais à la fin du mouvement, elle se redresse. En position assise, </a:t>
            </a:r>
            <a:endParaRPr lang="ar-DZ" sz="2000" dirty="0"/>
          </a:p>
          <a:p>
            <a:r>
              <a:rPr lang="fr-FR" sz="2000" dirty="0"/>
              <a:t>le bébé présente une posture arrondie, avec une courbure naturelle de la colonne vertébrale (cyphose), </a:t>
            </a:r>
            <a:endParaRPr lang="ar-DZ" sz="2000" dirty="0"/>
          </a:p>
          <a:p>
            <a:r>
              <a:rPr lang="fr-FR" sz="2000" dirty="0"/>
              <a:t>souvent observée dans une position symétrique où les deux côtés du corps sont relativement égaux.</a:t>
            </a:r>
            <a:r>
              <a:rPr lang="fr-FR" sz="2400" dirty="0"/>
              <a:t>.</a:t>
            </a:r>
            <a:endParaRPr lang="ar-DZ" sz="2400" dirty="0"/>
          </a:p>
          <a:p>
            <a:pPr algn="r" rtl="1"/>
            <a:r>
              <a:rPr lang="ar-DZ" sz="2000" b="1" dirty="0"/>
              <a:t>عند الرضيع :</a:t>
            </a:r>
            <a:br>
              <a:rPr lang="ar-DZ" sz="2000" dirty="0"/>
            </a:br>
            <a:r>
              <a:rPr lang="ar-DZ" sz="2000" b="1" dirty="0"/>
              <a:t>يبقى الرأس مائلاً إلى الوراء، لكنه يستقيم في نهاية المناورة ويظل في المحور لبضع ثوان.</a:t>
            </a:r>
            <a:br>
              <a:rPr lang="ar-DZ" sz="2000" dirty="0"/>
            </a:br>
            <a:r>
              <a:rPr lang="ar-DZ" sz="2000" b="1" dirty="0"/>
              <a:t>في وضعية الجلوس، انحناء في الظهر، الرضيع ملتف على نفسه. وضع متماثل.</a:t>
            </a:r>
            <a:endParaRPr lang="ar-DZ" sz="2000" dirty="0"/>
          </a:p>
          <a:p>
            <a:pPr eaLnBrk="1" hangingPunct="1">
              <a:buFontTx/>
              <a:buNone/>
            </a:pPr>
            <a:endParaRPr lang="fr-FR" sz="2400" dirty="0"/>
          </a:p>
        </p:txBody>
      </p:sp>
      <p:pic>
        <p:nvPicPr>
          <p:cNvPr id="49156" name="Picture 4" descr="~AUT0025"/>
          <p:cNvPicPr>
            <a:picLocks noGrp="1" noChangeAspect="1" noChangeArrowheads="1"/>
          </p:cNvPicPr>
          <p:nvPr>
            <p:ph type="clipArt" sz="half" idx="2"/>
          </p:nvPr>
        </p:nvPicPr>
        <p:blipFill>
          <a:blip r:embed="rId3" cstate="print"/>
          <a:stretch>
            <a:fillRect/>
          </a:stretch>
        </p:blipFill>
        <p:spPr>
          <a:xfrm>
            <a:off x="4648200" y="2170040"/>
            <a:ext cx="3810000" cy="3737119"/>
          </a:xfr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992188"/>
            <a:ext cx="7772400" cy="608012"/>
          </a:xfrm>
        </p:spPr>
        <p:txBody>
          <a:bodyPr>
            <a:normAutofit fontScale="90000"/>
          </a:bodyPr>
          <a:lstStyle/>
          <a:p>
            <a:pPr eaLnBrk="1" hangingPunct="1"/>
            <a:r>
              <a:rPr lang="fr-FR"/>
              <a:t>Le tiré-assis</a:t>
            </a:r>
          </a:p>
        </p:txBody>
      </p:sp>
      <p:sp>
        <p:nvSpPr>
          <p:cNvPr id="50179" name="Rectangle 3"/>
          <p:cNvSpPr>
            <a:spLocks noGrp="1" noChangeArrowheads="1"/>
          </p:cNvSpPr>
          <p:nvPr>
            <p:ph type="body" sz="half" idx="1"/>
          </p:nvPr>
        </p:nvSpPr>
        <p:spPr>
          <a:xfrm>
            <a:off x="228600" y="1981200"/>
            <a:ext cx="3124200" cy="4114800"/>
          </a:xfrm>
        </p:spPr>
        <p:txBody>
          <a:bodyPr>
            <a:normAutofit fontScale="55000" lnSpcReduction="20000"/>
          </a:bodyPr>
          <a:lstStyle/>
          <a:p>
            <a:pPr eaLnBrk="1" hangingPunct="1">
              <a:buFontTx/>
              <a:buNone/>
            </a:pPr>
            <a:r>
              <a:rPr lang="fr-FR" sz="2400" dirty="0"/>
              <a:t>	A 5-6 mois :</a:t>
            </a:r>
          </a:p>
          <a:p>
            <a:pPr eaLnBrk="1" hangingPunct="1">
              <a:buFontTx/>
              <a:buNone/>
            </a:pPr>
            <a:r>
              <a:rPr lang="fr-FR" sz="2400" dirty="0"/>
              <a:t>	lorsque le bébé commence à avoir un meilleur contrôle de sa tête et peut </a:t>
            </a:r>
            <a:endParaRPr lang="ar-DZ" sz="2400" dirty="0"/>
          </a:p>
          <a:p>
            <a:r>
              <a:rPr lang="fr-FR" sz="2400" dirty="0"/>
              <a:t>participer activement aux mouvements. </a:t>
            </a:r>
            <a:endParaRPr lang="ar-DZ" sz="2400" dirty="0"/>
          </a:p>
          <a:p>
            <a:r>
              <a:rPr lang="fr-FR" sz="2400" dirty="0"/>
              <a:t> la musculature de flexion se développe, permettant des mouvements où le menton se rapproche du sternum, </a:t>
            </a:r>
            <a:endParaRPr lang="ar-DZ" sz="2400" dirty="0"/>
          </a:p>
          <a:p>
            <a:r>
              <a:rPr lang="fr-FR" sz="2400" dirty="0"/>
              <a:t>le tronc devient arrondi, et les cuisses sont ramenées vers l'abdomen..</a:t>
            </a:r>
            <a:endParaRPr lang="ar-DZ" sz="2400" dirty="0"/>
          </a:p>
          <a:p>
            <a:pPr algn="r" rtl="1"/>
            <a:r>
              <a:rPr lang="ar-DZ" sz="2400" dirty="0"/>
              <a:t>من 5-6 أشهر :</a:t>
            </a:r>
          </a:p>
          <a:p>
            <a:pPr algn="r" rtl="1"/>
            <a:r>
              <a:rPr lang="ar-DZ" sz="2400" dirty="0"/>
              <a:t>يساعد الطفل في الحركة، يتحكم جيدًا في رأسه؛عضلات الانثناء: الذقن على الصدر، الجذع مائل إلى الأمام، والفخذان مرفوعان نحو البطن.</a:t>
            </a:r>
            <a:endParaRPr lang="fr-FR" sz="2400" dirty="0"/>
          </a:p>
        </p:txBody>
      </p:sp>
      <p:pic>
        <p:nvPicPr>
          <p:cNvPr id="50180" name="Picture 4" descr="~AUT0013"/>
          <p:cNvPicPr>
            <a:picLocks noChangeAspect="1" noChangeArrowheads="1"/>
          </p:cNvPicPr>
          <p:nvPr/>
        </p:nvPicPr>
        <p:blipFill>
          <a:blip r:embed="rId3" cstate="print"/>
          <a:srcRect/>
          <a:stretch>
            <a:fillRect/>
          </a:stretch>
        </p:blipFill>
        <p:spPr bwMode="auto">
          <a:xfrm>
            <a:off x="3505200" y="2362200"/>
            <a:ext cx="5638800" cy="30480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992188"/>
            <a:ext cx="7772400" cy="608012"/>
          </a:xfrm>
        </p:spPr>
        <p:txBody>
          <a:bodyPr>
            <a:normAutofit fontScale="90000"/>
          </a:bodyPr>
          <a:lstStyle/>
          <a:p>
            <a:pPr eaLnBrk="1" hangingPunct="1"/>
            <a:r>
              <a:rPr lang="fr-FR" dirty="0"/>
              <a:t>La suspension ventrale</a:t>
            </a:r>
            <a:br>
              <a:rPr lang="ar-DZ" dirty="0"/>
            </a:br>
            <a:r>
              <a:rPr lang="ar-DZ" dirty="0"/>
              <a:t>التعليق البطني</a:t>
            </a:r>
            <a:endParaRPr lang="fr-FR" dirty="0"/>
          </a:p>
        </p:txBody>
      </p:sp>
      <p:sp>
        <p:nvSpPr>
          <p:cNvPr id="51203" name="Rectangle 3"/>
          <p:cNvSpPr>
            <a:spLocks noGrp="1" noChangeArrowheads="1"/>
          </p:cNvSpPr>
          <p:nvPr>
            <p:ph type="body" sz="half" idx="1"/>
          </p:nvPr>
        </p:nvSpPr>
        <p:spPr/>
        <p:txBody>
          <a:bodyPr>
            <a:normAutofit fontScale="62500" lnSpcReduction="20000"/>
          </a:bodyPr>
          <a:lstStyle/>
          <a:p>
            <a:pPr eaLnBrk="1" hangingPunct="1">
              <a:buFontTx/>
              <a:buNone/>
            </a:pPr>
            <a:r>
              <a:rPr lang="fr-FR" sz="2800" dirty="0"/>
              <a:t>	</a:t>
            </a:r>
            <a:r>
              <a:rPr lang="fr-FR" sz="2000" dirty="0"/>
              <a:t>méthode d'évaluation du développement moteur du nourrisson, </a:t>
            </a:r>
            <a:endParaRPr lang="ar-DZ" sz="2000" dirty="0"/>
          </a:p>
          <a:p>
            <a:r>
              <a:rPr lang="fr-FR" sz="2000" dirty="0"/>
              <a:t>où il est suspendu en position ventrale pour observer comment il réagit en termes de flexion de la tête et du tronc, </a:t>
            </a:r>
            <a:endParaRPr lang="ar-DZ" sz="2000" dirty="0"/>
          </a:p>
          <a:p>
            <a:r>
              <a:rPr lang="fr-FR" sz="2000" dirty="0"/>
              <a:t>ainsi que le niveau de redressement, en particulier la capacité de lever la tête, d'ajuster la charnière dorso-lombaire, et de maintenir la stabilité au niveau des hanches.</a:t>
            </a:r>
            <a:endParaRPr lang="ar-DZ" sz="2000" dirty="0"/>
          </a:p>
          <a:p>
            <a:pPr algn="r" rtl="1"/>
            <a:r>
              <a:rPr lang="ar-DZ" sz="2000" b="1" dirty="0"/>
              <a:t>الطفل مستلقٍ على بطنه، يتم تعليقه من خلال</a:t>
            </a:r>
          </a:p>
          <a:p>
            <a:pPr algn="r" rtl="1"/>
            <a:r>
              <a:rPr lang="ar-DZ" sz="2000" b="1" dirty="0"/>
              <a:t> الإمساك به من أسفل البطن.</a:t>
            </a:r>
            <a:endParaRPr lang="ar-DZ" sz="2000" dirty="0"/>
          </a:p>
          <a:p>
            <a:pPr algn="r" rtl="1">
              <a:buFont typeface="Arial" panose="020B0604020202020204" pitchFamily="34" charset="0"/>
              <a:buChar char="•"/>
            </a:pPr>
            <a:r>
              <a:rPr lang="ar-DZ" sz="2000" b="1" dirty="0"/>
              <a:t>رد فعل انثناء الرأس والجذع ؛</a:t>
            </a:r>
            <a:endParaRPr lang="ar-DZ" sz="2000" dirty="0"/>
          </a:p>
          <a:p>
            <a:pPr algn="r" rtl="1">
              <a:buFont typeface="Arial" panose="020B0604020202020204" pitchFamily="34" charset="0"/>
              <a:buChar char="•"/>
            </a:pPr>
            <a:r>
              <a:rPr lang="ar-DZ" sz="2000" b="1" dirty="0"/>
              <a:t>مستوى الاستقامة (الرأس، المفصل الظهري-القطني، الوركين).</a:t>
            </a:r>
            <a:endParaRPr lang="ar-DZ" sz="2000" dirty="0"/>
          </a:p>
          <a:p>
            <a:pPr marL="0" indent="0" algn="r" rtl="1">
              <a:buNone/>
            </a:pPr>
            <a:r>
              <a:rPr lang="fr-FR" sz="2000" dirty="0"/>
              <a:t> </a:t>
            </a:r>
          </a:p>
          <a:p>
            <a:pPr eaLnBrk="1" hangingPunct="1">
              <a:buFontTx/>
              <a:buNone/>
            </a:pPr>
            <a:endParaRPr lang="fr-FR" sz="2400" dirty="0"/>
          </a:p>
          <a:p>
            <a:pPr eaLnBrk="1" hangingPunct="1"/>
            <a:endParaRPr lang="fr-FR" sz="2400" dirty="0"/>
          </a:p>
        </p:txBody>
      </p:sp>
      <p:pic>
        <p:nvPicPr>
          <p:cNvPr id="51204" name="Picture 4" descr="~AUT0005"/>
          <p:cNvPicPr>
            <a:picLocks noGrp="1" noChangeAspect="1" noChangeArrowheads="1"/>
          </p:cNvPicPr>
          <p:nvPr>
            <p:ph type="clipArt" sz="half" idx="2"/>
          </p:nvPr>
        </p:nvPicPr>
        <p:blipFill>
          <a:blip r:embed="rId3" cstate="print"/>
          <a:srcRect/>
          <a:stretch>
            <a:fillRect/>
          </a:stretch>
        </p:blipFill>
        <p:spPr>
          <a:xfrm>
            <a:off x="4648200" y="1981200"/>
            <a:ext cx="3810000" cy="3665538"/>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992188"/>
            <a:ext cx="7772400" cy="608012"/>
          </a:xfrm>
        </p:spPr>
        <p:txBody>
          <a:bodyPr>
            <a:normAutofit fontScale="90000"/>
          </a:bodyPr>
          <a:lstStyle/>
          <a:p>
            <a:r>
              <a:rPr lang="fr-FR" dirty="0"/>
              <a:t>L’inclinaison latérale</a:t>
            </a:r>
            <a:br>
              <a:rPr lang="ar-DZ" dirty="0"/>
            </a:br>
            <a:r>
              <a:rPr lang="ar-DZ" b="1" dirty="0"/>
              <a:t>الانحناء الجانبي</a:t>
            </a:r>
            <a:br>
              <a:rPr lang="ar-DZ" dirty="0"/>
            </a:br>
            <a:endParaRPr lang="fr-FR" dirty="0"/>
          </a:p>
        </p:txBody>
      </p:sp>
      <p:sp>
        <p:nvSpPr>
          <p:cNvPr id="52227" name="Rectangle 3"/>
          <p:cNvSpPr>
            <a:spLocks noGrp="1" noChangeArrowheads="1"/>
          </p:cNvSpPr>
          <p:nvPr>
            <p:ph type="body" sz="half" idx="1"/>
          </p:nvPr>
        </p:nvSpPr>
        <p:spPr/>
        <p:txBody>
          <a:bodyPr>
            <a:normAutofit fontScale="85000" lnSpcReduction="20000"/>
          </a:bodyPr>
          <a:lstStyle/>
          <a:p>
            <a:r>
              <a:rPr lang="fr-FR" dirty="0"/>
              <a:t>l'enfant est suspendu et incliné sur les côtés gauche et droit. </a:t>
            </a:r>
            <a:endParaRPr lang="ar-DZ" dirty="0"/>
          </a:p>
          <a:p>
            <a:r>
              <a:rPr lang="fr-FR" dirty="0"/>
              <a:t>Ce mouvement permet d'observer la flexion et l'extension des membres inférieurs, ainsi </a:t>
            </a:r>
            <a:endParaRPr lang="ar-DZ" dirty="0"/>
          </a:p>
          <a:p>
            <a:r>
              <a:rPr lang="fr-FR" dirty="0"/>
              <a:t>que l'élévation du bras opposé, tout en notant la capacité du bébé à redresser sa tête et son tronc.</a:t>
            </a:r>
            <a:endParaRPr lang="ar-DZ" dirty="0"/>
          </a:p>
          <a:p>
            <a:pPr algn="r" rtl="1" eaLnBrk="1" hangingPunct="1">
              <a:buFontTx/>
              <a:buNone/>
            </a:pPr>
            <a:r>
              <a:rPr lang="ar-DZ" sz="2000" b="1" dirty="0"/>
              <a:t>يتم إمالة الطفل إلى الجانب الأيسر ثم إلى الجانب الأيمن.</a:t>
            </a:r>
            <a:endParaRPr lang="ar-DZ" sz="2000" dirty="0"/>
          </a:p>
          <a:p>
            <a:pPr algn="r" rtl="1">
              <a:buFont typeface="Arial" panose="020B0604020202020204" pitchFamily="34" charset="0"/>
              <a:buChar char="•"/>
            </a:pPr>
            <a:r>
              <a:rPr lang="ar-DZ" sz="2000" b="1" dirty="0"/>
              <a:t>انثناء الطرف السفلي المقابل (ثم التمدد) ورفع الذراع المقابلة ؛</a:t>
            </a:r>
            <a:endParaRPr lang="ar-DZ" sz="2000" dirty="0"/>
          </a:p>
          <a:p>
            <a:pPr algn="r" rtl="1">
              <a:buFont typeface="Arial" panose="020B0604020202020204" pitchFamily="34" charset="0"/>
              <a:buChar char="•"/>
            </a:pPr>
            <a:r>
              <a:rPr lang="ar-DZ" sz="2000" b="1" dirty="0"/>
              <a:t>استقامة الرأس والجذع.</a:t>
            </a:r>
            <a:endParaRPr lang="ar-DZ" sz="2000" dirty="0"/>
          </a:p>
          <a:p>
            <a:pPr algn="r" rtl="1" eaLnBrk="1" hangingPunct="1">
              <a:buFontTx/>
              <a:buNone/>
            </a:pPr>
            <a:endParaRPr lang="fr-FR" sz="2400" dirty="0"/>
          </a:p>
          <a:p>
            <a:pPr eaLnBrk="1" hangingPunct="1">
              <a:buFontTx/>
              <a:buNone/>
            </a:pPr>
            <a:endParaRPr lang="fr-FR" sz="2400" dirty="0"/>
          </a:p>
        </p:txBody>
      </p:sp>
      <p:pic>
        <p:nvPicPr>
          <p:cNvPr id="52228" name="Picture 4" descr="~AUT0008"/>
          <p:cNvPicPr>
            <a:picLocks noGrp="1" noChangeAspect="1" noChangeArrowheads="1"/>
          </p:cNvPicPr>
          <p:nvPr>
            <p:ph type="clipArt" sz="half" idx="2"/>
          </p:nvPr>
        </p:nvPicPr>
        <p:blipFill>
          <a:blip r:embed="rId3" cstate="print"/>
          <a:srcRect/>
          <a:stretch>
            <a:fillRect/>
          </a:stretch>
        </p:blipFill>
        <p:spPr>
          <a:xfrm>
            <a:off x="4802188" y="1676400"/>
            <a:ext cx="3732212" cy="4572000"/>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2" cstate="print"/>
          <a:srcRect/>
          <a:stretch>
            <a:fillRect/>
          </a:stretch>
        </p:blipFill>
        <p:spPr bwMode="auto">
          <a:xfrm>
            <a:off x="0" y="4005263"/>
            <a:ext cx="4643438" cy="2852737"/>
          </a:xfrm>
          <a:prstGeom prst="rect">
            <a:avLst/>
          </a:prstGeom>
          <a:noFill/>
          <a:ln w="0" algn="in">
            <a:noFill/>
            <a:miter lim="800000"/>
            <a:headEnd/>
            <a:tailEnd/>
          </a:ln>
        </p:spPr>
      </p:pic>
      <p:pic>
        <p:nvPicPr>
          <p:cNvPr id="39939" name="Picture 5"/>
          <p:cNvPicPr>
            <a:picLocks noChangeAspect="1" noChangeArrowheads="1"/>
          </p:cNvPicPr>
          <p:nvPr/>
        </p:nvPicPr>
        <p:blipFill>
          <a:blip r:embed="rId3" cstate="print"/>
          <a:srcRect/>
          <a:stretch>
            <a:fillRect/>
          </a:stretch>
        </p:blipFill>
        <p:spPr bwMode="auto">
          <a:xfrm>
            <a:off x="4643438" y="4005263"/>
            <a:ext cx="4500562" cy="2852737"/>
          </a:xfrm>
          <a:prstGeom prst="rect">
            <a:avLst/>
          </a:prstGeom>
          <a:noFill/>
          <a:ln w="0" algn="in">
            <a:noFill/>
            <a:miter lim="800000"/>
            <a:headEnd/>
            <a:tailEnd/>
          </a:ln>
        </p:spPr>
      </p:pic>
      <p:sp>
        <p:nvSpPr>
          <p:cNvPr id="39940" name="Text Box 6"/>
          <p:cNvSpPr txBox="1">
            <a:spLocks noChangeArrowheads="1"/>
          </p:cNvSpPr>
          <p:nvPr/>
        </p:nvSpPr>
        <p:spPr bwMode="auto">
          <a:xfrm>
            <a:off x="0" y="0"/>
            <a:ext cx="9144000" cy="4005263"/>
          </a:xfrm>
          <a:prstGeom prst="rect">
            <a:avLst/>
          </a:prstGeom>
          <a:solidFill>
            <a:schemeClr val="bg1"/>
          </a:solidFill>
          <a:ln w="0" algn="in">
            <a:noFill/>
            <a:miter lim="800000"/>
          </a:ln>
        </p:spPr>
        <p:txBody>
          <a:bodyPr lIns="35560" tIns="35560" rIns="35560" bIns="35560"/>
          <a:lstStyle/>
          <a:p>
            <a:pPr algn="ctr"/>
            <a:endParaRPr lang="fr-FR" sz="2800" b="1" dirty="0">
              <a:solidFill>
                <a:srgbClr val="000000"/>
              </a:solidFill>
            </a:endParaRPr>
          </a:p>
          <a:p>
            <a:pPr algn="ctr"/>
            <a:endParaRPr lang="fr-FR" sz="2800" b="1" dirty="0">
              <a:solidFill>
                <a:srgbClr val="000000"/>
              </a:solidFill>
            </a:endParaRPr>
          </a:p>
          <a:p>
            <a:pPr algn="ctr"/>
            <a:r>
              <a:rPr lang="fr-FR" sz="4400" b="1" dirty="0"/>
              <a:t>Inclinaison</a:t>
            </a:r>
          </a:p>
          <a:p>
            <a:pPr algn="ctr"/>
            <a:r>
              <a:rPr lang="fr-FR" sz="4400" b="1" dirty="0"/>
              <a:t>Latérale</a:t>
            </a:r>
          </a:p>
          <a:p>
            <a:pPr algn="ctr"/>
            <a:r>
              <a:rPr lang="fr-FR" sz="4400" b="1" dirty="0"/>
              <a:t>2 mois AC</a:t>
            </a:r>
            <a:endParaRPr lang="ar-DZ" sz="4400" b="1" dirty="0"/>
          </a:p>
          <a:p>
            <a:pPr algn="ctr"/>
            <a:r>
              <a:rPr lang="ar-DZ" sz="7200" b="1" dirty="0"/>
              <a:t>الانحناء الجانبي</a:t>
            </a:r>
            <a:endParaRPr lang="fr-FR" sz="4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836712"/>
            <a:ext cx="7772400" cy="1143000"/>
          </a:xfrm>
        </p:spPr>
        <p:txBody>
          <a:bodyPr>
            <a:normAutofit fontScale="90000"/>
          </a:bodyPr>
          <a:lstStyle/>
          <a:p>
            <a:r>
              <a:rPr lang="fr-FR" dirty="0"/>
              <a:t>Suspension ventrale et inclinaison latérale (7 mois)</a:t>
            </a:r>
            <a:br>
              <a:rPr lang="ar-DZ" dirty="0"/>
            </a:br>
            <a:r>
              <a:rPr lang="ar-DZ" b="1" dirty="0"/>
              <a:t>التعليق البطني والانحناء الجانبي (7 أشهر)</a:t>
            </a:r>
            <a:br>
              <a:rPr lang="ar-DZ" dirty="0"/>
            </a:br>
            <a:br>
              <a:rPr lang="ar-DZ" dirty="0"/>
            </a:br>
            <a:endParaRPr lang="fr-FR" dirty="0"/>
          </a:p>
        </p:txBody>
      </p:sp>
      <p:pic>
        <p:nvPicPr>
          <p:cNvPr id="53251" name="Picture 3" descr="~AUT0015"/>
          <p:cNvPicPr>
            <a:picLocks noGrp="1" noChangeAspect="1" noChangeArrowheads="1"/>
          </p:cNvPicPr>
          <p:nvPr>
            <p:ph type="body" sz="half" idx="1"/>
          </p:nvPr>
        </p:nvPicPr>
        <p:blipFill>
          <a:blip r:embed="rId3" cstate="print"/>
          <a:stretch>
            <a:fillRect/>
          </a:stretch>
        </p:blipFill>
        <p:spPr>
          <a:xfrm>
            <a:off x="2500298" y="2714620"/>
            <a:ext cx="3810000" cy="2253575"/>
          </a:xfr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59437" y="249974"/>
            <a:ext cx="7772400" cy="608012"/>
          </a:xfrm>
        </p:spPr>
        <p:txBody>
          <a:bodyPr>
            <a:normAutofit fontScale="90000"/>
          </a:bodyPr>
          <a:lstStyle/>
          <a:p>
            <a:r>
              <a:rPr lang="fr-FR" dirty="0"/>
              <a:t>La réaction parachute</a:t>
            </a:r>
            <a:br>
              <a:rPr lang="ar-DZ" dirty="0"/>
            </a:br>
            <a:r>
              <a:rPr lang="ar-DZ" b="1" dirty="0"/>
              <a:t>رد فعل المظلة</a:t>
            </a:r>
            <a:br>
              <a:rPr lang="ar-DZ" dirty="0"/>
            </a:br>
            <a:endParaRPr lang="fr-FR" dirty="0"/>
          </a:p>
        </p:txBody>
      </p:sp>
      <p:sp>
        <p:nvSpPr>
          <p:cNvPr id="54275" name="Rectangle 3"/>
          <p:cNvSpPr>
            <a:spLocks noGrp="1" noChangeArrowheads="1"/>
          </p:cNvSpPr>
          <p:nvPr>
            <p:ph type="body" sz="half" idx="1"/>
          </p:nvPr>
        </p:nvSpPr>
        <p:spPr>
          <a:xfrm>
            <a:off x="323528" y="1412776"/>
            <a:ext cx="4172272" cy="5184576"/>
          </a:xfrm>
        </p:spPr>
        <p:txBody>
          <a:bodyPr>
            <a:normAutofit fontScale="92500" lnSpcReduction="20000"/>
          </a:bodyPr>
          <a:lstStyle/>
          <a:p>
            <a:pPr eaLnBrk="1" hangingPunct="1">
              <a:lnSpc>
                <a:spcPct val="90000"/>
              </a:lnSpc>
              <a:buFontTx/>
              <a:buNone/>
            </a:pPr>
            <a:r>
              <a:rPr lang="fr-FR" sz="2400" dirty="0"/>
              <a:t>	 </a:t>
            </a:r>
            <a:r>
              <a:rPr lang="fr-FR" sz="2400" dirty="0">
                <a:cs typeface="+mj-cs"/>
              </a:rPr>
              <a:t>réaction instinctive d'un nourrisson lorsqu'il est suspendu en position ventrale et brusquement projeté vers l'avant.</a:t>
            </a:r>
            <a:endParaRPr lang="ar-DZ" sz="2400" dirty="0">
              <a:cs typeface="+mj-cs"/>
            </a:endParaRPr>
          </a:p>
          <a:p>
            <a:pPr>
              <a:lnSpc>
                <a:spcPct val="90000"/>
              </a:lnSpc>
            </a:pPr>
            <a:r>
              <a:rPr lang="fr-FR" sz="2400" dirty="0">
                <a:cs typeface="+mj-cs"/>
              </a:rPr>
              <a:t> Entre 7 et 9 mois, le bébé réagit en étendant ses bras et en ouvrant les mains, un réflexe qui protège et stabilise son corps en cas de chute imminente, et qui est également un signe de développement de la coordination motrice et du contrôle postural</a:t>
            </a:r>
            <a:endParaRPr lang="ar-DZ" sz="2400" dirty="0">
              <a:cs typeface="+mj-cs"/>
            </a:endParaRPr>
          </a:p>
          <a:p>
            <a:pPr algn="r" rtl="1">
              <a:lnSpc>
                <a:spcPct val="90000"/>
              </a:lnSpc>
            </a:pPr>
            <a:r>
              <a:rPr lang="fr-FR" sz="2400" dirty="0"/>
              <a:t>.</a:t>
            </a:r>
            <a:r>
              <a:rPr lang="ar-DZ" sz="2000" b="1" dirty="0"/>
              <a:t>الطفل في تعليق بطني ضد الفاحص، يتم دفعه فجأة إلى الأمام</a:t>
            </a:r>
            <a:endParaRPr lang="ar-DZ" sz="2000" dirty="0"/>
          </a:p>
          <a:p>
            <a:pPr algn="r" rtl="1">
              <a:lnSpc>
                <a:spcPct val="90000"/>
              </a:lnSpc>
            </a:pPr>
            <a:r>
              <a:rPr lang="ar-DZ" sz="2000" b="1" dirty="0"/>
              <a:t>يظهر حركة تمديد الأطراف العلوية وفتح الأيدي بين 7 و 9 أشهر.</a:t>
            </a:r>
            <a:endParaRPr lang="ar-DZ" sz="2000" dirty="0"/>
          </a:p>
          <a:p>
            <a:pPr eaLnBrk="1" hangingPunct="1">
              <a:lnSpc>
                <a:spcPct val="90000"/>
              </a:lnSpc>
              <a:buFontTx/>
              <a:buNone/>
            </a:pPr>
            <a:endParaRPr lang="fr-FR" sz="2400" dirty="0"/>
          </a:p>
          <a:p>
            <a:pPr eaLnBrk="1" hangingPunct="1">
              <a:lnSpc>
                <a:spcPct val="90000"/>
              </a:lnSpc>
            </a:pPr>
            <a:endParaRPr lang="fr-FR" sz="2400" dirty="0"/>
          </a:p>
        </p:txBody>
      </p:sp>
      <p:pic>
        <p:nvPicPr>
          <p:cNvPr id="54276" name="Picture 4" descr="~AUT0014"/>
          <p:cNvPicPr>
            <a:picLocks noGrp="1" noChangeAspect="1" noChangeArrowheads="1"/>
          </p:cNvPicPr>
          <p:nvPr>
            <p:ph type="clipArt" sz="half" idx="2"/>
          </p:nvPr>
        </p:nvPicPr>
        <p:blipFill>
          <a:blip r:embed="rId3" cstate="print"/>
          <a:stretch>
            <a:fillRect/>
          </a:stretch>
        </p:blipFill>
        <p:spPr>
          <a:xfrm>
            <a:off x="4756400" y="2666997"/>
            <a:ext cx="3593599" cy="2743205"/>
          </a:xfr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871538" y="214290"/>
            <a:ext cx="8162925" cy="1409723"/>
          </a:xfrm>
        </p:spPr>
        <p:txBody>
          <a:bodyPr>
            <a:normAutofit fontScale="90000"/>
          </a:bodyPr>
          <a:lstStyle/>
          <a:p>
            <a:r>
              <a:rPr lang="fr-FR" dirty="0"/>
              <a:t>Réaction de placement latéral des mains</a:t>
            </a:r>
            <a:br>
              <a:rPr lang="ar-DZ" dirty="0"/>
            </a:br>
            <a:r>
              <a:rPr lang="ar-DZ" b="1" dirty="0"/>
              <a:t>رد فعل وضع اليدين الجانبي</a:t>
            </a:r>
            <a:br>
              <a:rPr lang="ar-DZ" dirty="0"/>
            </a:br>
            <a:endParaRPr lang="fr-FR" dirty="0"/>
          </a:p>
        </p:txBody>
      </p:sp>
      <p:sp>
        <p:nvSpPr>
          <p:cNvPr id="55299" name="Rectangle 3"/>
          <p:cNvSpPr>
            <a:spLocks noGrp="1" noChangeArrowheads="1"/>
          </p:cNvSpPr>
          <p:nvPr>
            <p:ph idx="1"/>
          </p:nvPr>
        </p:nvSpPr>
        <p:spPr>
          <a:xfrm>
            <a:off x="914400" y="3071810"/>
            <a:ext cx="7772400" cy="3283750"/>
          </a:xfrm>
        </p:spPr>
        <p:txBody>
          <a:bodyPr/>
          <a:lstStyle/>
          <a:p>
            <a:r>
              <a:rPr lang="fr-FR" dirty="0"/>
              <a:t>Lorsque l’enfant commence à se tenir assis, l’examinateur se tient derrière lui et bascule légèrement le bassin d’un côté puis de l’autre.</a:t>
            </a:r>
            <a:endParaRPr lang="ar-DZ" dirty="0"/>
          </a:p>
          <a:p>
            <a:r>
              <a:rPr lang="fr-FR" dirty="0"/>
              <a:t> Réaction de placement latéral du bras du côté de la bascule.</a:t>
            </a:r>
            <a:endParaRPr lang="ar-DZ" dirty="0"/>
          </a:p>
          <a:p>
            <a:pPr algn="r" rtl="1"/>
            <a:r>
              <a:rPr lang="ar-DZ" dirty="0"/>
              <a:t>عندما يبدأ الطفل في الجلوس، يقف الفاحص وراءه ويميل الحوض قليلاً إلى جانب ثم إلى الجانب الآخر.رد فعل وضع الذراع الجانبي في اتجاه الميل.</a:t>
            </a:r>
            <a:r>
              <a:rPr lang="fr-FR"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11560" y="198434"/>
            <a:ext cx="7772400" cy="1142334"/>
          </a:xfrm>
        </p:spPr>
        <p:txBody>
          <a:bodyPr>
            <a:normAutofit fontScale="90000"/>
          </a:bodyPr>
          <a:lstStyle/>
          <a:p>
            <a:pPr algn="ctr" eaLnBrk="1" hangingPunct="1"/>
            <a:r>
              <a:rPr lang="fr-FR" dirty="0"/>
              <a:t>Motricité et rythmies</a:t>
            </a:r>
            <a:br>
              <a:rPr lang="ar-DZ" dirty="0"/>
            </a:br>
            <a:r>
              <a:rPr lang="ar-DZ" dirty="0"/>
              <a:t>الحركة والإيقاعات</a:t>
            </a:r>
            <a:endParaRPr lang="fr-FR" dirty="0"/>
          </a:p>
        </p:txBody>
      </p:sp>
      <p:sp>
        <p:nvSpPr>
          <p:cNvPr id="9219" name="Rectangle 3"/>
          <p:cNvSpPr>
            <a:spLocks noGrp="1" noChangeArrowheads="1"/>
          </p:cNvSpPr>
          <p:nvPr>
            <p:ph idx="1"/>
          </p:nvPr>
        </p:nvSpPr>
        <p:spPr>
          <a:xfrm>
            <a:off x="467544" y="1340768"/>
            <a:ext cx="8219256" cy="5014792"/>
          </a:xfrm>
        </p:spPr>
        <p:txBody>
          <a:bodyPr>
            <a:normAutofit fontScale="70000" lnSpcReduction="20000"/>
          </a:bodyPr>
          <a:lstStyle/>
          <a:p>
            <a:pPr eaLnBrk="1" hangingPunct="1">
              <a:lnSpc>
                <a:spcPct val="90000"/>
              </a:lnSpc>
            </a:pPr>
            <a:r>
              <a:rPr lang="fr-FR" sz="2400" dirty="0"/>
              <a:t>Les </a:t>
            </a:r>
            <a:r>
              <a:rPr lang="fr-FR" sz="2400" b="1" dirty="0" err="1"/>
              <a:t>rythmies</a:t>
            </a:r>
            <a:r>
              <a:rPr lang="fr-FR" sz="2400" dirty="0"/>
              <a:t> : mouvements qui apparaissent de manière répétitive dans un délai temporel de l’ordre de 1 seconde, dès la 1ere semaine de vie ;</a:t>
            </a:r>
          </a:p>
          <a:p>
            <a:pPr eaLnBrk="1" hangingPunct="1">
              <a:lnSpc>
                <a:spcPct val="90000"/>
              </a:lnSpc>
            </a:pPr>
            <a:r>
              <a:rPr lang="fr-FR" sz="2400" dirty="0"/>
              <a:t>Ex : ouverture / fermeture des mains, extension / flexion du bras ou de la jambe, balancement, etc.</a:t>
            </a:r>
          </a:p>
          <a:p>
            <a:pPr eaLnBrk="1" hangingPunct="1">
              <a:lnSpc>
                <a:spcPct val="90000"/>
              </a:lnSpc>
            </a:pPr>
            <a:r>
              <a:rPr lang="fr-FR" sz="2400" dirty="0"/>
              <a:t>Fonctions multiples :</a:t>
            </a:r>
          </a:p>
          <a:p>
            <a:pPr eaLnBrk="1" hangingPunct="1">
              <a:lnSpc>
                <a:spcPct val="90000"/>
              </a:lnSpc>
              <a:buFontTx/>
              <a:buNone/>
            </a:pPr>
            <a:r>
              <a:rPr lang="fr-FR" sz="2400" dirty="0"/>
              <a:t>	- interaction avec le partenaire, manifestation émotionnelle en réponse à l’entourage ;</a:t>
            </a:r>
          </a:p>
          <a:p>
            <a:pPr eaLnBrk="1" hangingPunct="1">
              <a:lnSpc>
                <a:spcPct val="90000"/>
              </a:lnSpc>
              <a:buFontTx/>
              <a:buNone/>
            </a:pPr>
            <a:r>
              <a:rPr lang="fr-FR" sz="2400" dirty="0"/>
              <a:t>	- recherche d’</a:t>
            </a:r>
            <a:r>
              <a:rPr lang="fr-FR" sz="2400" dirty="0" err="1"/>
              <a:t>auto-stimulation</a:t>
            </a:r>
            <a:r>
              <a:rPr lang="fr-FR" sz="2400" dirty="0"/>
              <a:t> ;</a:t>
            </a:r>
          </a:p>
          <a:p>
            <a:pPr eaLnBrk="1" hangingPunct="1">
              <a:lnSpc>
                <a:spcPct val="90000"/>
              </a:lnSpc>
              <a:buFontTx/>
              <a:buNone/>
            </a:pPr>
            <a:r>
              <a:rPr lang="fr-FR" sz="2400" dirty="0"/>
              <a:t>	- actes immatures « précurseurs » des actions motrices contrôlées ultérieures (Gesell).</a:t>
            </a:r>
            <a:endParaRPr lang="ar-DZ" sz="2400" dirty="0"/>
          </a:p>
          <a:p>
            <a:pPr eaLnBrk="1" hangingPunct="1">
              <a:lnSpc>
                <a:spcPct val="90000"/>
              </a:lnSpc>
              <a:buFontTx/>
              <a:buNone/>
            </a:pPr>
            <a:endParaRPr lang="ar-DZ" sz="2400" dirty="0"/>
          </a:p>
          <a:p>
            <a:pPr algn="r" rtl="1">
              <a:lnSpc>
                <a:spcPct val="90000"/>
              </a:lnSpc>
            </a:pPr>
            <a:r>
              <a:rPr lang="ar-DZ" sz="2400" dirty="0"/>
              <a:t>إيقاعات: حركات تظهر بشكل متكرر خلال فترة زمنية تقارب الثانية، بدءًا من الأسبوع الأول من الحياة؛</a:t>
            </a:r>
          </a:p>
          <a:p>
            <a:pPr algn="r" rtl="1">
              <a:lnSpc>
                <a:spcPct val="90000"/>
              </a:lnSpc>
            </a:pPr>
            <a:r>
              <a:rPr lang="ar-DZ" sz="2400" dirty="0"/>
              <a:t>مثل: فتح/غلق اليدين، تمدد/ثني الذراع أو الساق، التأرجح، إلخ.</a:t>
            </a:r>
          </a:p>
          <a:p>
            <a:pPr algn="r" rtl="1">
              <a:lnSpc>
                <a:spcPct val="90000"/>
              </a:lnSpc>
            </a:pPr>
            <a:r>
              <a:rPr lang="ar-DZ" sz="2400" dirty="0"/>
              <a:t>وظائف متعددة:التفاعل مع الشريك، </a:t>
            </a:r>
          </a:p>
          <a:p>
            <a:pPr algn="r" rtl="1">
              <a:lnSpc>
                <a:spcPct val="90000"/>
              </a:lnSpc>
            </a:pPr>
            <a:r>
              <a:rPr lang="ar-DZ" sz="2400" dirty="0"/>
              <a:t>التعبير العاطفي استجابة للبيئة المحيطة؛البحث عن التحفيز الذاتي؛</a:t>
            </a:r>
          </a:p>
          <a:p>
            <a:pPr algn="r" rtl="1">
              <a:lnSpc>
                <a:spcPct val="90000"/>
              </a:lnSpc>
            </a:pPr>
            <a:r>
              <a:rPr lang="ar-DZ" sz="2400" dirty="0"/>
              <a:t>الأفعال غير الناضجة "المبشرة" للأفعال الحركية المتحكم فيها لاحقًا (جيسيل</a:t>
            </a:r>
            <a:endParaRPr lang="fr-FR"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fontScale="90000"/>
          </a:bodyPr>
          <a:lstStyle/>
          <a:p>
            <a:pPr eaLnBrk="1" hangingPunct="1"/>
            <a:r>
              <a:rPr lang="fr-FR"/>
              <a:t>En résumé : rotation et redressement</a:t>
            </a:r>
          </a:p>
        </p:txBody>
      </p:sp>
      <p:graphicFrame>
        <p:nvGraphicFramePr>
          <p:cNvPr id="67587" name="Group 3"/>
          <p:cNvGraphicFramePr>
            <a:graphicFrameLocks noGrp="1"/>
          </p:cNvGraphicFramePr>
          <p:nvPr>
            <p:ph type="tbl" idx="1"/>
          </p:nvPr>
        </p:nvGraphicFramePr>
        <p:xfrm>
          <a:off x="161507" y="2060848"/>
          <a:ext cx="4390256" cy="4055767"/>
        </p:xfrm>
        <a:graphic>
          <a:graphicData uri="http://schemas.openxmlformats.org/drawingml/2006/table">
            <a:tbl>
              <a:tblPr/>
              <a:tblGrid>
                <a:gridCol w="1119085">
                  <a:extLst>
                    <a:ext uri="{9D8B030D-6E8A-4147-A177-3AD203B41FA5}">
                      <a16:colId xmlns:a16="http://schemas.microsoft.com/office/drawing/2014/main" val="20000"/>
                    </a:ext>
                  </a:extLst>
                </a:gridCol>
                <a:gridCol w="1721669">
                  <a:extLst>
                    <a:ext uri="{9D8B030D-6E8A-4147-A177-3AD203B41FA5}">
                      <a16:colId xmlns:a16="http://schemas.microsoft.com/office/drawing/2014/main" val="20001"/>
                    </a:ext>
                  </a:extLst>
                </a:gridCol>
                <a:gridCol w="1549502">
                  <a:extLst>
                    <a:ext uri="{9D8B030D-6E8A-4147-A177-3AD203B41FA5}">
                      <a16:colId xmlns:a16="http://schemas.microsoft.com/office/drawing/2014/main" val="20002"/>
                    </a:ext>
                  </a:extLst>
                </a:gridCol>
              </a:tblGrid>
              <a:tr h="576181">
                <a:tc>
                  <a:txBody>
                    <a:bodyPr/>
                    <a:lstStyle/>
                    <a:p>
                      <a:pPr marL="0" marR="0" lvl="0" indent="0" algn="l" defTabSz="914400" rtl="0" eaLnBrk="1" fontAlgn="base" latinLnBrk="0" hangingPunct="1">
                        <a:lnSpc>
                          <a:spcPct val="100000"/>
                        </a:lnSpc>
                        <a:spcBef>
                          <a:spcPct val="20000"/>
                        </a:spcBef>
                        <a:spcAft>
                          <a:spcPct val="0"/>
                        </a:spcAft>
                        <a:buClr>
                          <a:schemeClr val="bg2"/>
                        </a:buClr>
                        <a:buSzTx/>
                        <a:buFontTx/>
                        <a:buNone/>
                      </a:pPr>
                      <a:endParaRPr kumimoji="1" lang="fr-FR" sz="1200" b="0" i="0" u="none" strike="noStrike" cap="none" normalizeH="0" baseline="0" dirty="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Redressement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dirty="0">
                          <a:ln>
                            <a:noFill/>
                          </a:ln>
                          <a:solidFill>
                            <a:schemeClr val="tx1"/>
                          </a:solidFill>
                          <a:effectLst/>
                          <a:latin typeface="Times New Roman" panose="02020603050405020304" pitchFamily="18" charset="0"/>
                        </a:rPr>
                        <a:t>Rotation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2352">
                <a:tc>
                  <a:txBody>
                    <a:bodyPr/>
                    <a:lstStyle/>
                    <a:p>
                      <a:pPr marL="0" marR="0" lvl="0" indent="0" algn="l"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2 mois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Tête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1240">
                <a:tc>
                  <a:txBody>
                    <a:bodyPr/>
                    <a:lstStyle/>
                    <a:p>
                      <a:pPr marL="0" marR="0" lvl="0" indent="0" algn="l"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dirty="0">
                          <a:ln>
                            <a:noFill/>
                          </a:ln>
                          <a:solidFill>
                            <a:schemeClr val="tx1"/>
                          </a:solidFill>
                          <a:effectLst/>
                          <a:latin typeface="Times New Roman" panose="02020603050405020304" pitchFamily="18" charset="0"/>
                        </a:rPr>
                        <a:t>3 mois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Épaules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Tête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2261">
                <a:tc>
                  <a:txBody>
                    <a:bodyPr/>
                    <a:lstStyle/>
                    <a:p>
                      <a:pPr marL="0" marR="0" lvl="0" indent="0" algn="l"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4 mois 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Charnière dorso-lombaire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Épaules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32261">
                <a:tc>
                  <a:txBody>
                    <a:bodyPr/>
                    <a:lstStyle/>
                    <a:p>
                      <a:pPr marL="0" marR="0" lvl="0" indent="0" algn="l"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6 mois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Bassin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Charnière dorso-lombaire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12352">
                <a:tc>
                  <a:txBody>
                    <a:bodyPr/>
                    <a:lstStyle/>
                    <a:p>
                      <a:pPr marL="0" marR="0" lvl="0" indent="0" algn="l"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8 mois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Jambes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Bassin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76181">
                <a:tc>
                  <a:txBody>
                    <a:bodyPr/>
                    <a:lstStyle/>
                    <a:p>
                      <a:pPr marL="0" marR="0" lvl="0" indent="0" algn="l"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Dès 11 mois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a:ln>
                            <a:noFill/>
                          </a:ln>
                          <a:solidFill>
                            <a:schemeClr val="tx1"/>
                          </a:solidFill>
                          <a:effectLst/>
                          <a:latin typeface="Times New Roman" panose="02020603050405020304" pitchFamily="18" charset="0"/>
                        </a:rPr>
                        <a:t>Extrémités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Tx/>
                        <a:buFontTx/>
                        <a:buNone/>
                      </a:pPr>
                      <a:r>
                        <a:rPr kumimoji="1" lang="fr-FR" sz="1600" b="0" i="0" u="none" strike="noStrike" cap="none" normalizeH="0" baseline="0" dirty="0">
                          <a:ln>
                            <a:noFill/>
                          </a:ln>
                          <a:solidFill>
                            <a:schemeClr val="tx1"/>
                          </a:solidFill>
                          <a:effectLst/>
                          <a:latin typeface="Times New Roman" panose="02020603050405020304" pitchFamily="18" charset="0"/>
                        </a:rPr>
                        <a:t>Jambes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 name="Table 1"/>
          <p:cNvGraphicFramePr>
            <a:graphicFrameLocks noGrp="1"/>
          </p:cNvGraphicFramePr>
          <p:nvPr/>
        </p:nvGraphicFramePr>
        <p:xfrm>
          <a:off x="4592240" y="2060848"/>
          <a:ext cx="4156224" cy="4055764"/>
        </p:xfrm>
        <a:graphic>
          <a:graphicData uri="http://schemas.openxmlformats.org/drawingml/2006/table">
            <a:tbl>
              <a:tblPr>
                <a:tableStyleId>{3C2FFA5D-87B4-456A-9821-1D502468CF0F}</a:tableStyleId>
              </a:tblPr>
              <a:tblGrid>
                <a:gridCol w="1385408">
                  <a:extLst>
                    <a:ext uri="{9D8B030D-6E8A-4147-A177-3AD203B41FA5}">
                      <a16:colId xmlns:a16="http://schemas.microsoft.com/office/drawing/2014/main" val="20000"/>
                    </a:ext>
                  </a:extLst>
                </a:gridCol>
                <a:gridCol w="1385408">
                  <a:extLst>
                    <a:ext uri="{9D8B030D-6E8A-4147-A177-3AD203B41FA5}">
                      <a16:colId xmlns:a16="http://schemas.microsoft.com/office/drawing/2014/main" val="20001"/>
                    </a:ext>
                  </a:extLst>
                </a:gridCol>
                <a:gridCol w="1385408">
                  <a:extLst>
                    <a:ext uri="{9D8B030D-6E8A-4147-A177-3AD203B41FA5}">
                      <a16:colId xmlns:a16="http://schemas.microsoft.com/office/drawing/2014/main" val="20002"/>
                    </a:ext>
                  </a:extLst>
                </a:gridCol>
              </a:tblGrid>
              <a:tr h="672604">
                <a:tc>
                  <a:txBody>
                    <a:bodyPr/>
                    <a:lstStyle/>
                    <a:p>
                      <a:pPr algn="r" rtl="0" fontAlgn="b"/>
                      <a:r>
                        <a:rPr lang="ar-DZ" sz="1200">
                          <a:effectLst/>
                        </a:rPr>
                        <a:t>العمر</a:t>
                      </a:r>
                    </a:p>
                  </a:txBody>
                  <a:tcPr marL="12752" marR="12752" marT="8501" marB="8501" anchor="b"/>
                </a:tc>
                <a:tc>
                  <a:txBody>
                    <a:bodyPr/>
                    <a:lstStyle/>
                    <a:p>
                      <a:pPr algn="r" rtl="0" fontAlgn="b"/>
                      <a:r>
                        <a:rPr lang="ar-DZ" sz="1200">
                          <a:effectLst/>
                        </a:rPr>
                        <a:t>الجلوس والوقوف</a:t>
                      </a:r>
                    </a:p>
                  </a:txBody>
                  <a:tcPr marL="12752" marR="12752" marT="8501" marB="8501" anchor="b"/>
                </a:tc>
                <a:tc>
                  <a:txBody>
                    <a:bodyPr/>
                    <a:lstStyle/>
                    <a:p>
                      <a:pPr algn="r" rtl="0" fontAlgn="b"/>
                      <a:r>
                        <a:rPr lang="ar-DZ" sz="1200" dirty="0">
                          <a:effectLst/>
                        </a:rPr>
                        <a:t>الحركة الدائرية</a:t>
                      </a:r>
                    </a:p>
                  </a:txBody>
                  <a:tcPr marL="12752" marR="12752" marT="8501" marB="8501" anchor="b"/>
                </a:tc>
                <a:extLst>
                  <a:ext uri="{0D108BD9-81ED-4DB2-BD59-A6C34878D82A}">
                    <a16:rowId xmlns:a16="http://schemas.microsoft.com/office/drawing/2014/main" val="10000"/>
                  </a:ext>
                </a:extLst>
              </a:tr>
              <a:tr h="455116">
                <a:tc>
                  <a:txBody>
                    <a:bodyPr/>
                    <a:lstStyle/>
                    <a:p>
                      <a:pPr algn="r" rtl="0" fontAlgn="b"/>
                      <a:r>
                        <a:rPr lang="ar-DZ" sz="1200">
                          <a:effectLst/>
                        </a:rPr>
                        <a:t>شهرين</a:t>
                      </a:r>
                    </a:p>
                  </a:txBody>
                  <a:tcPr marL="12752" marR="12752" marT="8501" marB="8501" anchor="b"/>
                </a:tc>
                <a:tc>
                  <a:txBody>
                    <a:bodyPr/>
                    <a:lstStyle/>
                    <a:p>
                      <a:pPr algn="r" rtl="0" fontAlgn="b"/>
                      <a:r>
                        <a:rPr lang="ar-DZ" sz="1200">
                          <a:effectLst/>
                        </a:rPr>
                        <a:t>رفع الرأس</a:t>
                      </a:r>
                    </a:p>
                  </a:txBody>
                  <a:tcPr marL="12752" marR="12752" marT="8501" marB="8501" anchor="b"/>
                </a:tc>
                <a:tc>
                  <a:txBody>
                    <a:bodyPr/>
                    <a:lstStyle/>
                    <a:p>
                      <a:pPr rtl="0" fontAlgn="b"/>
                      <a:r>
                        <a:rPr lang="fr-FR" sz="1200">
                          <a:effectLst/>
                        </a:rPr>
                        <a:t>-</a:t>
                      </a:r>
                    </a:p>
                  </a:txBody>
                  <a:tcPr marL="12752" marR="12752" marT="8501" marB="8501" anchor="b"/>
                </a:tc>
                <a:extLst>
                  <a:ext uri="{0D108BD9-81ED-4DB2-BD59-A6C34878D82A}">
                    <a16:rowId xmlns:a16="http://schemas.microsoft.com/office/drawing/2014/main" val="10001"/>
                  </a:ext>
                </a:extLst>
              </a:tr>
              <a:tr h="455116">
                <a:tc>
                  <a:txBody>
                    <a:bodyPr/>
                    <a:lstStyle/>
                    <a:p>
                      <a:pPr algn="r" rtl="0" fontAlgn="b"/>
                      <a:r>
                        <a:rPr lang="ar-DZ" sz="1200">
                          <a:effectLst/>
                        </a:rPr>
                        <a:t>3 أشهر</a:t>
                      </a:r>
                    </a:p>
                  </a:txBody>
                  <a:tcPr marL="12752" marR="12752" marT="8501" marB="8501" anchor="b"/>
                </a:tc>
                <a:tc>
                  <a:txBody>
                    <a:bodyPr/>
                    <a:lstStyle/>
                    <a:p>
                      <a:pPr algn="r" rtl="0" fontAlgn="b"/>
                      <a:r>
                        <a:rPr lang="ar-DZ" sz="1200">
                          <a:effectLst/>
                        </a:rPr>
                        <a:t>الجلوس بدعم</a:t>
                      </a:r>
                    </a:p>
                  </a:txBody>
                  <a:tcPr marL="12752" marR="12752" marT="8501" marB="8501" anchor="b"/>
                </a:tc>
                <a:tc>
                  <a:txBody>
                    <a:bodyPr/>
                    <a:lstStyle/>
                    <a:p>
                      <a:pPr algn="r" rtl="0" fontAlgn="b"/>
                      <a:r>
                        <a:rPr lang="ar-DZ" sz="1200">
                          <a:effectLst/>
                        </a:rPr>
                        <a:t>دوران الرأس</a:t>
                      </a:r>
                    </a:p>
                  </a:txBody>
                  <a:tcPr marL="12752" marR="12752" marT="8501" marB="8501" anchor="b"/>
                </a:tc>
                <a:extLst>
                  <a:ext uri="{0D108BD9-81ED-4DB2-BD59-A6C34878D82A}">
                    <a16:rowId xmlns:a16="http://schemas.microsoft.com/office/drawing/2014/main" val="10002"/>
                  </a:ext>
                </a:extLst>
              </a:tr>
              <a:tr h="672604">
                <a:tc>
                  <a:txBody>
                    <a:bodyPr/>
                    <a:lstStyle/>
                    <a:p>
                      <a:pPr algn="r" rtl="0" fontAlgn="b"/>
                      <a:r>
                        <a:rPr lang="ar-DZ" sz="1200">
                          <a:effectLst/>
                        </a:rPr>
                        <a:t>4 أشهر ونصف</a:t>
                      </a:r>
                    </a:p>
                  </a:txBody>
                  <a:tcPr marL="12752" marR="12752" marT="8501" marB="8501" anchor="b"/>
                </a:tc>
                <a:tc>
                  <a:txBody>
                    <a:bodyPr/>
                    <a:lstStyle/>
                    <a:p>
                      <a:pPr algn="r" rtl="0" fontAlgn="b"/>
                      <a:r>
                        <a:rPr lang="ar-DZ" sz="1200">
                          <a:effectLst/>
                        </a:rPr>
                        <a:t>الجلوس بدون دعم</a:t>
                      </a:r>
                    </a:p>
                  </a:txBody>
                  <a:tcPr marL="12752" marR="12752" marT="8501" marB="8501" anchor="b"/>
                </a:tc>
                <a:tc>
                  <a:txBody>
                    <a:bodyPr/>
                    <a:lstStyle/>
                    <a:p>
                      <a:pPr algn="r" rtl="0" fontAlgn="b"/>
                      <a:r>
                        <a:rPr lang="ar-DZ" sz="1200">
                          <a:effectLst/>
                        </a:rPr>
                        <a:t>دوران الجسم</a:t>
                      </a:r>
                    </a:p>
                  </a:txBody>
                  <a:tcPr marL="12752" marR="12752" marT="8501" marB="8501" anchor="b"/>
                </a:tc>
                <a:extLst>
                  <a:ext uri="{0D108BD9-81ED-4DB2-BD59-A6C34878D82A}">
                    <a16:rowId xmlns:a16="http://schemas.microsoft.com/office/drawing/2014/main" val="10003"/>
                  </a:ext>
                </a:extLst>
              </a:tr>
              <a:tr h="455116">
                <a:tc>
                  <a:txBody>
                    <a:bodyPr/>
                    <a:lstStyle/>
                    <a:p>
                      <a:pPr algn="r" rtl="0" fontAlgn="b"/>
                      <a:r>
                        <a:rPr lang="ar-DZ" sz="1200">
                          <a:effectLst/>
                        </a:rPr>
                        <a:t>6 أشهر</a:t>
                      </a:r>
                    </a:p>
                  </a:txBody>
                  <a:tcPr marL="12752" marR="12752" marT="8501" marB="8501" anchor="b"/>
                </a:tc>
                <a:tc>
                  <a:txBody>
                    <a:bodyPr/>
                    <a:lstStyle/>
                    <a:p>
                      <a:pPr algn="r" rtl="0" fontAlgn="b"/>
                      <a:r>
                        <a:rPr lang="ar-DZ" sz="1200">
                          <a:effectLst/>
                        </a:rPr>
                        <a:t>الجلوس المستقل</a:t>
                      </a:r>
                    </a:p>
                  </a:txBody>
                  <a:tcPr marL="12752" marR="12752" marT="8501" marB="8501" anchor="b"/>
                </a:tc>
                <a:tc>
                  <a:txBody>
                    <a:bodyPr/>
                    <a:lstStyle/>
                    <a:p>
                      <a:pPr algn="r" rtl="0" fontAlgn="b"/>
                      <a:r>
                        <a:rPr lang="ar-DZ" sz="1200">
                          <a:effectLst/>
                        </a:rPr>
                        <a:t>الزحف</a:t>
                      </a:r>
                    </a:p>
                  </a:txBody>
                  <a:tcPr marL="12752" marR="12752" marT="8501" marB="8501" anchor="b"/>
                </a:tc>
                <a:extLst>
                  <a:ext uri="{0D108BD9-81ED-4DB2-BD59-A6C34878D82A}">
                    <a16:rowId xmlns:a16="http://schemas.microsoft.com/office/drawing/2014/main" val="10004"/>
                  </a:ext>
                </a:extLst>
              </a:tr>
              <a:tr h="672604">
                <a:tc>
                  <a:txBody>
                    <a:bodyPr/>
                    <a:lstStyle/>
                    <a:p>
                      <a:pPr algn="r" rtl="0" fontAlgn="b"/>
                      <a:r>
                        <a:rPr lang="ar-DZ" sz="1200">
                          <a:effectLst/>
                        </a:rPr>
                        <a:t>8 أشهر</a:t>
                      </a:r>
                    </a:p>
                  </a:txBody>
                  <a:tcPr marL="12752" marR="12752" marT="8501" marB="8501" anchor="b"/>
                </a:tc>
                <a:tc>
                  <a:txBody>
                    <a:bodyPr/>
                    <a:lstStyle/>
                    <a:p>
                      <a:pPr algn="r" rtl="0" fontAlgn="b"/>
                      <a:r>
                        <a:rPr lang="ar-DZ" sz="1200">
                          <a:effectLst/>
                        </a:rPr>
                        <a:t>الوقوف بدعم</a:t>
                      </a:r>
                    </a:p>
                  </a:txBody>
                  <a:tcPr marL="12752" marR="12752" marT="8501" marB="8501" anchor="b"/>
                </a:tc>
                <a:tc>
                  <a:txBody>
                    <a:bodyPr/>
                    <a:lstStyle/>
                    <a:p>
                      <a:pPr algn="r" rtl="0" fontAlgn="b"/>
                      <a:r>
                        <a:rPr lang="ar-DZ" sz="1200">
                          <a:effectLst/>
                        </a:rPr>
                        <a:t>الزحف والوقوف</a:t>
                      </a:r>
                    </a:p>
                  </a:txBody>
                  <a:tcPr marL="12752" marR="12752" marT="8501" marB="8501" anchor="b"/>
                </a:tc>
                <a:extLst>
                  <a:ext uri="{0D108BD9-81ED-4DB2-BD59-A6C34878D82A}">
                    <a16:rowId xmlns:a16="http://schemas.microsoft.com/office/drawing/2014/main" val="10005"/>
                  </a:ext>
                </a:extLst>
              </a:tr>
              <a:tr h="672604">
                <a:tc>
                  <a:txBody>
                    <a:bodyPr/>
                    <a:lstStyle/>
                    <a:p>
                      <a:pPr algn="r" rtl="0" fontAlgn="b"/>
                      <a:r>
                        <a:rPr lang="ar-DZ" sz="1200">
                          <a:effectLst/>
                        </a:rPr>
                        <a:t>من 11 شهراً فما فوق</a:t>
                      </a:r>
                    </a:p>
                  </a:txBody>
                  <a:tcPr marL="12752" marR="12752" marT="8501" marB="8501" anchor="b"/>
                </a:tc>
                <a:tc>
                  <a:txBody>
                    <a:bodyPr/>
                    <a:lstStyle/>
                    <a:p>
                      <a:pPr algn="r" rtl="0" fontAlgn="b"/>
                      <a:r>
                        <a:rPr lang="ar-DZ" sz="1200">
                          <a:effectLst/>
                        </a:rPr>
                        <a:t>المشي</a:t>
                      </a:r>
                    </a:p>
                  </a:txBody>
                  <a:tcPr marL="12752" marR="12752" marT="8501" marB="8501" anchor="b"/>
                </a:tc>
                <a:tc>
                  <a:txBody>
                    <a:bodyPr/>
                    <a:lstStyle/>
                    <a:p>
                      <a:pPr algn="r" rtl="0" fontAlgn="b"/>
                      <a:r>
                        <a:rPr lang="ar-DZ" sz="1200" dirty="0">
                          <a:effectLst/>
                        </a:rPr>
                        <a:t>الجري</a:t>
                      </a:r>
                    </a:p>
                  </a:txBody>
                  <a:tcPr marL="12752" marR="12752" marT="8501" marB="8501" anchor="b"/>
                </a:tc>
                <a:extLst>
                  <a:ext uri="{0D108BD9-81ED-4DB2-BD59-A6C34878D82A}">
                    <a16:rowId xmlns:a16="http://schemas.microsoft.com/office/drawing/2014/main" val="10006"/>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84710" y="452718"/>
            <a:ext cx="7903714" cy="1400530"/>
          </a:xfrm>
        </p:spPr>
        <p:txBody>
          <a:bodyPr>
            <a:normAutofit fontScale="90000"/>
          </a:bodyPr>
          <a:lstStyle/>
          <a:p>
            <a:pPr algn="ctr"/>
            <a:r>
              <a:rPr lang="fr-FR" dirty="0"/>
              <a:t> constitution de l’axe corporel</a:t>
            </a:r>
            <a:br>
              <a:rPr lang="fr-FR" dirty="0"/>
            </a:br>
            <a:r>
              <a:rPr lang="ar-DZ" b="1" dirty="0"/>
              <a:t> تكوين المحور الجسدي</a:t>
            </a:r>
            <a:br>
              <a:rPr lang="ar-DZ" dirty="0"/>
            </a:br>
            <a:endParaRPr lang="fr-FR" dirty="0"/>
          </a:p>
        </p:txBody>
      </p:sp>
      <p:sp>
        <p:nvSpPr>
          <p:cNvPr id="57347" name="Rectangle 3"/>
          <p:cNvSpPr>
            <a:spLocks noGrp="1" noChangeArrowheads="1"/>
          </p:cNvSpPr>
          <p:nvPr>
            <p:ph idx="1"/>
          </p:nvPr>
        </p:nvSpPr>
        <p:spPr>
          <a:xfrm>
            <a:off x="914400" y="2000240"/>
            <a:ext cx="7772400" cy="4355320"/>
          </a:xfrm>
        </p:spPr>
        <p:txBody>
          <a:bodyPr>
            <a:normAutofit fontScale="85000" lnSpcReduction="20000"/>
          </a:bodyPr>
          <a:lstStyle/>
          <a:p>
            <a:pPr eaLnBrk="1" hangingPunct="1">
              <a:lnSpc>
                <a:spcPct val="90000"/>
              </a:lnSpc>
            </a:pPr>
            <a:r>
              <a:rPr lang="fr-FR" sz="2400" dirty="0"/>
              <a:t>Axe corporel : axe virtuel longitudinal du corps, souvent assimilé à la colonne vertébrale. A pour fonction de lutter contre la pesanteur, de permettre une certaine mobilité de l’organisme, et de s’orienter vers le milieu.</a:t>
            </a:r>
          </a:p>
          <a:p>
            <a:pPr eaLnBrk="1" hangingPunct="1">
              <a:lnSpc>
                <a:spcPct val="90000"/>
              </a:lnSpc>
            </a:pPr>
            <a:r>
              <a:rPr lang="fr-FR" sz="2400" dirty="0"/>
              <a:t>Permet aussi la jonction entre le haut et le bas du corps (vers 6 mois) ;</a:t>
            </a:r>
          </a:p>
          <a:p>
            <a:pPr eaLnBrk="1" hangingPunct="1">
              <a:lnSpc>
                <a:spcPct val="90000"/>
              </a:lnSpc>
            </a:pPr>
            <a:r>
              <a:rPr lang="fr-FR" sz="2400" dirty="0"/>
              <a:t>Et l’élaboration d’un espace de préhension unifié (jonction entre la droite et la gauche), vers 7-8 mois;</a:t>
            </a:r>
          </a:p>
          <a:p>
            <a:pPr eaLnBrk="1" hangingPunct="1">
              <a:lnSpc>
                <a:spcPct val="90000"/>
              </a:lnSpc>
            </a:pPr>
            <a:r>
              <a:rPr lang="fr-FR" sz="2400" dirty="0"/>
              <a:t>Prochaine étape : élaboration de l’espace de locomotion (à partir de 10 mois).</a:t>
            </a:r>
          </a:p>
          <a:p>
            <a:pPr algn="r" rtl="1" eaLnBrk="1" hangingPunct="1">
              <a:lnSpc>
                <a:spcPct val="90000"/>
              </a:lnSpc>
            </a:pPr>
            <a:r>
              <a:rPr lang="ar-DZ" sz="2400" dirty="0"/>
              <a:t>لمحور الجسدي : المحور الطولي الافتراضي للجسم، وغالبًا ما يُعتبر العمود الفقري وظيفته مقاومة الجاذبية، وتمكين الجسم من الحركة، والتوجه نحو البيئة.</a:t>
            </a:r>
            <a:endParaRPr lang="fr-FR" sz="2400" dirty="0"/>
          </a:p>
          <a:p>
            <a:pPr algn="r" rtl="1" eaLnBrk="1" hangingPunct="1">
              <a:lnSpc>
                <a:spcPct val="90000"/>
              </a:lnSpc>
            </a:pPr>
            <a:r>
              <a:rPr lang="ar-DZ" sz="2400" dirty="0"/>
              <a:t>كما يتيح الربط بين الجزء العلوي والسفلي من الجسم (حوالي 6 أشهر)؛</a:t>
            </a:r>
            <a:endParaRPr lang="fr-FR" sz="2400" dirty="0"/>
          </a:p>
          <a:p>
            <a:pPr algn="r" rtl="1" eaLnBrk="1" hangingPunct="1">
              <a:lnSpc>
                <a:spcPct val="90000"/>
              </a:lnSpc>
            </a:pPr>
            <a:r>
              <a:rPr lang="ar-DZ" sz="2400" dirty="0"/>
              <a:t>وتكوين مساحة للإمساك الموحد (الربط بين اليمين واليسار) حوالي 7-8 أشهر؛</a:t>
            </a:r>
            <a:endParaRPr lang="fr-FR" sz="2400" dirty="0"/>
          </a:p>
          <a:p>
            <a:pPr algn="r" rtl="1" eaLnBrk="1" hangingPunct="1">
              <a:lnSpc>
                <a:spcPct val="90000"/>
              </a:lnSpc>
            </a:pPr>
            <a:r>
              <a:rPr lang="ar-DZ" sz="2400" dirty="0"/>
              <a:t>المرحلة التالية: تطوير مساحة الحركة (من حوالي 10 أشهر</a:t>
            </a:r>
            <a:r>
              <a:rPr lang="fr-FR" sz="2400"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992188"/>
            <a:ext cx="7772400" cy="608012"/>
          </a:xfrm>
        </p:spPr>
        <p:txBody>
          <a:bodyPr>
            <a:normAutofit fontScale="90000"/>
          </a:bodyPr>
          <a:lstStyle/>
          <a:p>
            <a:pPr eaLnBrk="1" hangingPunct="1"/>
            <a:r>
              <a:rPr lang="fr-FR" dirty="0"/>
              <a:t>Les réflexes</a:t>
            </a:r>
            <a:br>
              <a:rPr lang="ar-DZ" dirty="0"/>
            </a:br>
            <a:r>
              <a:rPr lang="ar-DZ" dirty="0"/>
              <a:t>الإنعكاسات</a:t>
            </a:r>
            <a:endParaRPr lang="fr-FR" dirty="0"/>
          </a:p>
        </p:txBody>
      </p:sp>
      <p:sp>
        <p:nvSpPr>
          <p:cNvPr id="10243" name="Rectangle 3"/>
          <p:cNvSpPr>
            <a:spLocks noGrp="1" noChangeArrowheads="1"/>
          </p:cNvSpPr>
          <p:nvPr>
            <p:ph idx="1"/>
          </p:nvPr>
        </p:nvSpPr>
        <p:spPr>
          <a:xfrm>
            <a:off x="685331" y="2367094"/>
            <a:ext cx="7773339" cy="4158250"/>
          </a:xfrm>
        </p:spPr>
        <p:txBody>
          <a:bodyPr>
            <a:normAutofit fontScale="70000" lnSpcReduction="20000"/>
          </a:bodyPr>
          <a:lstStyle/>
          <a:p>
            <a:pPr eaLnBrk="1" hangingPunct="1">
              <a:lnSpc>
                <a:spcPct val="90000"/>
              </a:lnSpc>
            </a:pPr>
            <a:endParaRPr lang="fr-FR" sz="2800" dirty="0"/>
          </a:p>
          <a:p>
            <a:pPr eaLnBrk="1" hangingPunct="1">
              <a:lnSpc>
                <a:spcPct val="90000"/>
              </a:lnSpc>
            </a:pPr>
            <a:r>
              <a:rPr lang="fr-FR" sz="2800" dirty="0"/>
              <a:t>Réactions involontaires, déclenchées par des stimulations externes, innées, rigides dans leur forme et leur déroulement, on intentionnelles.</a:t>
            </a:r>
          </a:p>
          <a:p>
            <a:pPr eaLnBrk="1" hangingPunct="1">
              <a:lnSpc>
                <a:spcPct val="90000"/>
              </a:lnSpc>
            </a:pPr>
            <a:r>
              <a:rPr lang="fr-FR" sz="2800" dirty="0"/>
              <a:t>Réflexes dits « archaïques » : présents à la naissance et amenés à disparaître lors des six premiers mois.</a:t>
            </a:r>
          </a:p>
          <a:p>
            <a:pPr eaLnBrk="1" hangingPunct="1">
              <a:lnSpc>
                <a:spcPct val="90000"/>
              </a:lnSpc>
            </a:pPr>
            <a:r>
              <a:rPr lang="fr-FR" sz="2800" dirty="0"/>
              <a:t>Considérés comme de bons marqueurs de l’état neurologique.</a:t>
            </a:r>
          </a:p>
          <a:p>
            <a:pPr eaLnBrk="1" hangingPunct="1">
              <a:lnSpc>
                <a:spcPct val="90000"/>
              </a:lnSpc>
            </a:pPr>
            <a:r>
              <a:rPr lang="fr-FR" sz="2800" dirty="0"/>
              <a:t>Fonctions encore mal connues</a:t>
            </a:r>
            <a:endParaRPr lang="ar-DZ" sz="2800" dirty="0"/>
          </a:p>
          <a:p>
            <a:pPr algn="r" rtl="1">
              <a:lnSpc>
                <a:spcPct val="90000"/>
              </a:lnSpc>
            </a:pPr>
            <a:r>
              <a:rPr lang="ar-DZ" sz="2800" dirty="0"/>
              <a:t>ردود فعل لاإرادية، تُحفز بواسطة تنبيهات خارجية، فطرية، جامدة في شكلها ومسارها، غير مقصودة.</a:t>
            </a:r>
          </a:p>
          <a:p>
            <a:pPr algn="r" rtl="1" eaLnBrk="1" hangingPunct="1">
              <a:lnSpc>
                <a:spcPct val="90000"/>
              </a:lnSpc>
            </a:pPr>
            <a:r>
              <a:rPr lang="ar-DZ" sz="2800" dirty="0"/>
              <a:t>الإنعكاسات "البدائية": موجودة عند الولادة ومن المتوقع أن تختفي خلال الأشهر الستة الأولى.</a:t>
            </a:r>
          </a:p>
          <a:p>
            <a:pPr algn="r" rtl="1" eaLnBrk="1" hangingPunct="1">
              <a:lnSpc>
                <a:spcPct val="90000"/>
              </a:lnSpc>
            </a:pPr>
            <a:r>
              <a:rPr lang="ar-DZ" sz="2800" dirty="0"/>
              <a:t>تعتبر علامات جيدة على الحالة العصبية.وظائفها ما زالت غير معروفة بشكل جيد.</a:t>
            </a:r>
          </a:p>
          <a:p>
            <a:pPr eaLnBrk="1" hangingPunct="1">
              <a:lnSpc>
                <a:spcPct val="90000"/>
              </a:lnSpc>
            </a:pPr>
            <a:endParaRPr lang="fr-FR"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p:spPr>
        <p:txBody>
          <a:bodyPr lIns="90488" tIns="44450" rIns="90488" bIns="44450"/>
          <a:lstStyle/>
          <a:p>
            <a:pPr eaLnBrk="1" hangingPunct="1"/>
            <a:r>
              <a:rPr lang="ar-DZ" dirty="0"/>
              <a:t>الإنعكاسات</a:t>
            </a:r>
            <a:endParaRPr lang="fr-FR" dirty="0"/>
          </a:p>
        </p:txBody>
      </p:sp>
      <p:sp>
        <p:nvSpPr>
          <p:cNvPr id="11267" name="Rectangle 3"/>
          <p:cNvSpPr>
            <a:spLocks noGrp="1" noChangeArrowheads="1"/>
          </p:cNvSpPr>
          <p:nvPr>
            <p:ph idx="1"/>
          </p:nvPr>
        </p:nvSpPr>
        <p:spPr>
          <a:xfrm>
            <a:off x="457200" y="2133600"/>
            <a:ext cx="8507413" cy="3733800"/>
          </a:xfrm>
          <a:noFill/>
        </p:spPr>
        <p:txBody>
          <a:bodyPr lIns="90488" tIns="44450" rIns="90488" bIns="44450"/>
          <a:lstStyle/>
          <a:p>
            <a:pPr eaLnBrk="1" hangingPunct="1">
              <a:buFontTx/>
              <a:buNone/>
            </a:pPr>
            <a:endParaRPr lang="fr-FR" dirty="0"/>
          </a:p>
          <a:p>
            <a:pPr eaLnBrk="1" hangingPunct="1"/>
            <a:r>
              <a:rPr lang="fr-FR" dirty="0"/>
              <a:t>Rôle ou fonctionnalité controversés (soit témoignages d’une motricité pas encore organisée ou troublée, soit conduites de base qui vont permettre à l’enfant de construire les actions sensori-motrices).</a:t>
            </a:r>
          </a:p>
          <a:p>
            <a:pPr algn="r" rtl="1"/>
            <a:r>
              <a:rPr lang="ar-DZ" dirty="0"/>
              <a:t>دور أو وظيفة مثيرة للجدل (إما شهادة على حركة لم تُنظم بعد أو أنها مشوشة، أو أنها سلوكيات أساسية ستساعد الطفل في بناء الأفعال الحسية الحركية).</a:t>
            </a:r>
            <a:endParaRPr lang="fr-FR"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ar-DZ" dirty="0"/>
              <a:t>الإنعكاسات</a:t>
            </a:r>
            <a:endParaRPr lang="en-US" dirty="0"/>
          </a:p>
        </p:txBody>
      </p:sp>
      <p:sp>
        <p:nvSpPr>
          <p:cNvPr id="12291" name="Rectangle 3"/>
          <p:cNvSpPr>
            <a:spLocks noGrp="1" noChangeArrowheads="1"/>
          </p:cNvSpPr>
          <p:nvPr>
            <p:ph idx="1"/>
          </p:nvPr>
        </p:nvSpPr>
        <p:spPr>
          <a:xfrm>
            <a:off x="685331" y="2367094"/>
            <a:ext cx="7773339" cy="4086242"/>
          </a:xfrm>
        </p:spPr>
        <p:txBody>
          <a:bodyPr>
            <a:normAutofit lnSpcReduction="10000"/>
          </a:bodyPr>
          <a:lstStyle/>
          <a:p>
            <a:pPr marL="609600" indent="-609600" eaLnBrk="1" hangingPunct="1"/>
            <a:endParaRPr lang="en-US" dirty="0"/>
          </a:p>
          <a:p>
            <a:pPr marL="609600" indent="-609600" eaLnBrk="1" hangingPunct="1"/>
            <a:r>
              <a:rPr lang="fr-FR" noProof="0" dirty="0"/>
              <a:t>Dans une perspective développementale se pose la question</a:t>
            </a:r>
          </a:p>
          <a:p>
            <a:pPr marL="609600" indent="-609600" eaLnBrk="1" hangingPunct="1"/>
            <a:r>
              <a:rPr lang="fr-FR" noProof="0" dirty="0"/>
              <a:t>De leur disparition?</a:t>
            </a:r>
            <a:endParaRPr lang="ar-DZ" noProof="0" dirty="0"/>
          </a:p>
          <a:p>
            <a:pPr marL="609600" indent="-609600" eaLnBrk="1" hangingPunct="1"/>
            <a:r>
              <a:rPr lang="fr-FR" noProof="0" dirty="0"/>
              <a:t>De leur évolution/transformation?</a:t>
            </a:r>
          </a:p>
          <a:p>
            <a:pPr marL="609600" indent="-609600" eaLnBrk="1" hangingPunct="1"/>
            <a:r>
              <a:rPr lang="fr-FR" noProof="0" dirty="0"/>
              <a:t>De leur inhibition</a:t>
            </a:r>
            <a:r>
              <a:rPr lang="en-US" dirty="0"/>
              <a:t>?</a:t>
            </a:r>
            <a:endParaRPr lang="ar-DZ" dirty="0"/>
          </a:p>
          <a:p>
            <a:pPr algn="r" rtl="1"/>
            <a:r>
              <a:rPr lang="ar-DZ" dirty="0"/>
              <a:t>من منظورنمائي، يطرح السؤال حول:</a:t>
            </a:r>
          </a:p>
          <a:p>
            <a:pPr algn="r" rtl="1"/>
            <a:r>
              <a:rPr lang="ar-DZ" dirty="0"/>
              <a:t>اختفاؤها؟</a:t>
            </a:r>
          </a:p>
          <a:p>
            <a:pPr algn="r" rtl="1"/>
            <a:r>
              <a:rPr lang="ar-DZ" dirty="0"/>
              <a:t>تطورها/تحولها؟</a:t>
            </a:r>
          </a:p>
          <a:p>
            <a:pPr algn="r" rtl="1"/>
            <a:r>
              <a:rPr lang="ar-DZ" dirty="0"/>
              <a:t>تثبيطها؟</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457200"/>
            <a:ext cx="7772400" cy="796925"/>
          </a:xfrm>
          <a:noFill/>
        </p:spPr>
        <p:txBody>
          <a:bodyPr lIns="90488" tIns="44450" rIns="90488" bIns="44450">
            <a:normAutofit fontScale="90000"/>
          </a:bodyPr>
          <a:lstStyle/>
          <a:p>
            <a:pPr algn="ctr" eaLnBrk="1" hangingPunct="1"/>
            <a:r>
              <a:rPr lang="fr-FR" dirty="0"/>
              <a:t>Quelques Réflexes</a:t>
            </a:r>
            <a:br>
              <a:rPr lang="ar-DZ" dirty="0"/>
            </a:br>
            <a:r>
              <a:rPr lang="ar-DZ" dirty="0"/>
              <a:t>بعض الانعكاسات</a:t>
            </a:r>
            <a:endParaRPr lang="fr-FR" dirty="0"/>
          </a:p>
        </p:txBody>
      </p:sp>
      <p:sp>
        <p:nvSpPr>
          <p:cNvPr id="13315" name="Rectangle 3"/>
          <p:cNvSpPr>
            <a:spLocks noGrp="1" noChangeArrowheads="1"/>
          </p:cNvSpPr>
          <p:nvPr>
            <p:ph idx="1"/>
          </p:nvPr>
        </p:nvSpPr>
        <p:spPr>
          <a:xfrm>
            <a:off x="179070" y="1412875"/>
            <a:ext cx="3552825" cy="5090795"/>
          </a:xfrm>
          <a:noFill/>
        </p:spPr>
        <p:txBody>
          <a:bodyPr lIns="90488" tIns="44450" rIns="90488" bIns="44450">
            <a:normAutofit/>
          </a:bodyPr>
          <a:lstStyle/>
          <a:p>
            <a:pPr lvl="0" algn="l" fontAlgn="auto">
              <a:lnSpc>
                <a:spcPct val="110000"/>
              </a:lnSpc>
            </a:pPr>
            <a:r>
              <a:rPr lang="fr-FR" sz="1400" dirty="0"/>
              <a:t>Sucer  </a:t>
            </a:r>
            <a:r>
              <a:rPr lang="ar-SA" altLang="en-US" sz="1200"/>
              <a:t>المص</a:t>
            </a:r>
          </a:p>
          <a:p>
            <a:pPr eaLnBrk="1" hangingPunct="1"/>
            <a:r>
              <a:rPr lang="fr-FR" sz="1400" dirty="0"/>
              <a:t>Nage </a:t>
            </a:r>
            <a:r>
              <a:rPr lang="ar-DZ" sz="1400" dirty="0"/>
              <a:t>السباحة</a:t>
            </a:r>
            <a:endParaRPr lang="fr-FR" sz="1400" dirty="0"/>
          </a:p>
          <a:p>
            <a:pPr eaLnBrk="1" hangingPunct="1"/>
            <a:r>
              <a:rPr lang="fr-FR" sz="1400" dirty="0"/>
              <a:t>Clignement des yeux</a:t>
            </a:r>
            <a:r>
              <a:rPr lang="ar-DZ" altLang="fr-FR" sz="1400" dirty="0"/>
              <a:t> غلق العينين </a:t>
            </a:r>
            <a:endParaRPr lang="fr-FR" sz="1400" dirty="0"/>
          </a:p>
          <a:p>
            <a:pPr eaLnBrk="1" hangingPunct="1"/>
            <a:r>
              <a:rPr lang="fr-FR" sz="1400" dirty="0"/>
              <a:t>Évitement face aux stimuli douloureux</a:t>
            </a:r>
            <a:r>
              <a:rPr lang="ar-DZ" altLang="fr-FR" sz="1400" dirty="0"/>
              <a:t> تفادي محفز مالم </a:t>
            </a:r>
            <a:endParaRPr lang="fr-FR" sz="1400" dirty="0"/>
          </a:p>
          <a:p>
            <a:pPr eaLnBrk="1" hangingPunct="1"/>
            <a:r>
              <a:rPr lang="fr-FR" sz="1400" dirty="0"/>
              <a:t>Babinski</a:t>
            </a:r>
            <a:r>
              <a:rPr lang="ar-DZ" altLang="fr-FR" sz="1400" dirty="0"/>
              <a:t> بابنسكي </a:t>
            </a:r>
            <a:endParaRPr lang="fr-FR" sz="1400" dirty="0"/>
          </a:p>
          <a:p>
            <a:pPr eaLnBrk="1" hangingPunct="1"/>
            <a:r>
              <a:rPr lang="fr-FR" sz="1400" dirty="0"/>
              <a:t>Moro</a:t>
            </a:r>
            <a:r>
              <a:rPr lang="ar-DZ" altLang="fr-FR" sz="1400" dirty="0"/>
              <a:t> مورو</a:t>
            </a:r>
            <a:endParaRPr lang="fr-FR" sz="1400" dirty="0"/>
          </a:p>
          <a:p>
            <a:pPr eaLnBrk="1" hangingPunct="1"/>
            <a:r>
              <a:rPr lang="fr-FR" sz="1400" dirty="0"/>
              <a:t>Agrippement palmaire</a:t>
            </a:r>
            <a:r>
              <a:rPr lang="ar-DZ" altLang="fr-FR" sz="1400" dirty="0"/>
              <a:t>القبض </a:t>
            </a:r>
            <a:endParaRPr lang="fr-FR" sz="1400" dirty="0"/>
          </a:p>
          <a:p>
            <a:pPr eaLnBrk="1" hangingPunct="1"/>
            <a:r>
              <a:rPr lang="fr-FR" sz="1400" dirty="0"/>
              <a:t>« Tonic Neck » (réflexe de posture)</a:t>
            </a:r>
            <a:r>
              <a:rPr lang="ar-DZ" altLang="fr-FR" sz="1400" dirty="0"/>
              <a:t> انعكاس التموضعي  </a:t>
            </a:r>
            <a:endParaRPr lang="fr-FR" sz="1400" dirty="0"/>
          </a:p>
          <a:p>
            <a:pPr eaLnBrk="1" hangingPunct="1"/>
            <a:r>
              <a:rPr lang="fr-FR" sz="1400" dirty="0"/>
              <a:t>Redressement du corps</a:t>
            </a:r>
            <a:r>
              <a:rPr lang="ar-DZ" altLang="fr-FR" sz="1400" dirty="0"/>
              <a:t> انتصاب الجسم </a:t>
            </a:r>
            <a:endParaRPr lang="fr-FR" sz="1400" dirty="0"/>
          </a:p>
          <a:p>
            <a:pPr eaLnBrk="1" hangingPunct="1"/>
            <a:r>
              <a:rPr lang="fr-FR" sz="1400" dirty="0"/>
              <a:t>Marche automatique</a:t>
            </a:r>
            <a:r>
              <a:rPr lang="ar-DZ" altLang="fr-FR" sz="1400" dirty="0"/>
              <a:t> المشي التلقائي  </a:t>
            </a:r>
            <a:endParaRPr lang="fr-FR" sz="1400" dirty="0"/>
          </a:p>
          <a:p>
            <a:pPr eaLnBrk="1" hangingPunct="1"/>
            <a:r>
              <a:rPr lang="fr-FR" sz="1400" dirty="0"/>
              <a:t>Points cardinaux</a:t>
            </a:r>
            <a:r>
              <a:rPr lang="ar-DZ" altLang="fr-FR" sz="1400" dirty="0"/>
              <a:t> النقاط الاساسية        </a:t>
            </a:r>
          </a:p>
        </p:txBody>
      </p:sp>
      <p:pic>
        <p:nvPicPr>
          <p:cNvPr id="4" name="Image 3"/>
          <p:cNvPicPr>
            <a:picLocks noChangeAspect="1"/>
          </p:cNvPicPr>
          <p:nvPr/>
        </p:nvPicPr>
        <p:blipFill>
          <a:blip r:embed="rId3"/>
          <a:stretch>
            <a:fillRect/>
          </a:stretch>
        </p:blipFill>
        <p:spPr>
          <a:xfrm>
            <a:off x="3707765" y="1628775"/>
            <a:ext cx="5270500" cy="3401060"/>
          </a:xfrm>
          <a:prstGeom prst="rect">
            <a:avLst/>
          </a:prstGeom>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1526</TotalTime>
  <Words>3832</Words>
  <Application>Microsoft Office PowerPoint</Application>
  <PresentationFormat>On-screen Show (4:3)</PresentationFormat>
  <Paragraphs>435</Paragraphs>
  <Slides>51</Slides>
  <Notes>20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0" baseType="lpstr">
      <vt:lpstr>Arial</vt:lpstr>
      <vt:lpstr>Calibri</vt:lpstr>
      <vt:lpstr>Century Gothic</vt:lpstr>
      <vt:lpstr>Monotype Sorts</vt:lpstr>
      <vt:lpstr>Times New Roman</vt:lpstr>
      <vt:lpstr>Wingdings 3</vt:lpstr>
      <vt:lpstr>Ion</vt:lpstr>
      <vt:lpstr>Bitmap Image</vt:lpstr>
      <vt:lpstr>Document</vt:lpstr>
      <vt:lpstr>Développement tonico-postural</vt:lpstr>
      <vt:lpstr>Perspective développementale </vt:lpstr>
      <vt:lpstr>Développement moteur نمو الحركي  </vt:lpstr>
      <vt:lpstr>Le « babillage » moteur du fœtus « الثرثرة » الحركية للجنين</vt:lpstr>
      <vt:lpstr>Motricité et rythmies الحركة والإيقاعات</vt:lpstr>
      <vt:lpstr>Les réflexes الإنعكاسات</vt:lpstr>
      <vt:lpstr>الإنعكاسات</vt:lpstr>
      <vt:lpstr>الإنعكاسات</vt:lpstr>
      <vt:lpstr>Quelques Réflexes بعض الانعكاسات</vt:lpstr>
      <vt:lpstr>« Asymetric Tonic next reflex » الانعكاس التوتري العنقي غير المتناظر</vt:lpstr>
      <vt:lpstr>L’agrippement (grasping) القبض</vt:lpstr>
      <vt:lpstr>PowerPoint Presentation</vt:lpstr>
      <vt:lpstr>Les points cardinaux</vt:lpstr>
      <vt:lpstr>La succion المص</vt:lpstr>
      <vt:lpstr>La marche automatique</vt:lpstr>
      <vt:lpstr>PowerPoint Presentation</vt:lpstr>
      <vt:lpstr>Thelen, 1994</vt:lpstr>
      <vt:lpstr>La marche automatique</vt:lpstr>
      <vt:lpstr>Le Moro</vt:lpstr>
      <vt:lpstr>Les reflexes chez le Bébé ردود الافعال </vt:lpstr>
      <vt:lpstr>PowerPoint Presentation</vt:lpstr>
      <vt:lpstr>La motricité spontanée et le tonus comme marqueur du développement الحركة التلقائية والشد العضلي كمؤشر على التطور</vt:lpstr>
      <vt:lpstr>Developement du tonus نمو الشد العضلي</vt:lpstr>
      <vt:lpstr>Diffusion tonique الانتشار الشد العضلي  </vt:lpstr>
      <vt:lpstr>PowerPoint Presentation</vt:lpstr>
      <vt:lpstr>Mouvements normaux chez un bébé de 3 mois post terme Richesse de variation spatiale et temporelle الحركات الطبيعية لدى طفل عمره 3 أشهر بعد الولادة - تنوع غني من حيث المسافة والوقت </vt:lpstr>
      <vt:lpstr> Les GMs(Global Movements)  الحركات العامةGMs) </vt:lpstr>
      <vt:lpstr>Mouvements anormaux: manque de variation temporelle et de complexité (28 semaine APM) الحركات غير الطبيعية: نقص التنوع الزمني والتعقيد (28 أسبوعاً من الحمل بعد الولادة)</vt:lpstr>
      <vt:lpstr>Motricité spontanée الحركة التلقائية </vt:lpstr>
      <vt:lpstr>PowerPoint Presentation</vt:lpstr>
      <vt:lpstr>Répertoire postural  du nouveau-né مجموعة الحركات الوضعية للرضيع</vt:lpstr>
      <vt:lpstr>1-4 mois Posture de l’escrimeur وضعية المبارز (من 1 إلى 4 أشهر)</vt:lpstr>
      <vt:lpstr>Répertoire postural du nouveau-né مجموعة الحركات الوضعية للرضيع</vt:lpstr>
      <vt:lpstr>Postures symétriques الوضعيات المتماثلة </vt:lpstr>
      <vt:lpstr>Répertoire postural  du nouveau-né مجموعة الحركات الوضعية للرضيع</vt:lpstr>
      <vt:lpstr>PowerPoint Presentation</vt:lpstr>
      <vt:lpstr>Lien entre posture et espace</vt:lpstr>
      <vt:lpstr>Décubitus dorsal وضعية الاستلقاء الظهري </vt:lpstr>
      <vt:lpstr>La position assise ou semi-assise</vt:lpstr>
      <vt:lpstr>Décubitus ventral</vt:lpstr>
      <vt:lpstr>Le décubitus ventral</vt:lpstr>
      <vt:lpstr>Le tiré-assis السحب للجلوس</vt:lpstr>
      <vt:lpstr>Le tiré-assis</vt:lpstr>
      <vt:lpstr>La suspension ventrale التعليق البطني</vt:lpstr>
      <vt:lpstr>L’inclinaison latérale الانحناء الجانبي </vt:lpstr>
      <vt:lpstr>PowerPoint Presentation</vt:lpstr>
      <vt:lpstr>Suspension ventrale et inclinaison latérale (7 mois) التعليق البطني والانحناء الجانبي (7 أشهر)  </vt:lpstr>
      <vt:lpstr>La réaction parachute رد فعل المظلة </vt:lpstr>
      <vt:lpstr>Réaction de placement latéral des mains رد فعل وضع اليدين الجانبي </vt:lpstr>
      <vt:lpstr>En résumé : rotation et redressement</vt:lpstr>
      <vt:lpstr> constitution de l’axe corporel  تكوين المحور الجسدي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PortablePRY</dc:creator>
  <cp:lastModifiedBy>tima borsali</cp:lastModifiedBy>
  <cp:revision>15</cp:revision>
  <dcterms:created xsi:type="dcterms:W3CDTF">2010-09-19T16:30:00Z</dcterms:created>
  <dcterms:modified xsi:type="dcterms:W3CDTF">2025-11-10T20:24:55Z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0140F6603A2E477382D258108FB36B75_12</vt:lpwstr>
  </property>
  <property fmtid="{D5CDD505-2E9C-101B-9397-08002B2CF9AE}" pid="3" name="KSOProductBuildVer">
    <vt:lpwstr>1036-12.2.0.19307</vt:lpwstr>
  </property>
</Properties>
</file>