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1" r:id="rId6"/>
    <p:sldId id="262" r:id="rId7"/>
    <p:sldId id="263" r:id="rId8"/>
    <p:sldId id="264" r:id="rId9"/>
    <p:sldId id="265" r:id="rId10"/>
    <p:sldId id="266" r:id="rId11"/>
    <p:sldId id="271" r:id="rId12"/>
    <p:sldId id="267" r:id="rId13"/>
    <p:sldId id="268" r:id="rId14"/>
    <p:sldId id="269" r:id="rId15"/>
    <p:sldId id="270" r:id="rId16"/>
    <p:sldId id="272"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194" y="1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8D9BB9D1-5A45-47F8-8B04-336FCFCB8E0F}" type="datetimeFigureOut">
              <a:rPr lang="fr-FR" smtClean="0"/>
              <a:t>30/03/2020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4EE55F4-DB01-44B9-85CF-FB18F33D3D42}"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D9BB9D1-5A45-47F8-8B04-336FCFCB8E0F}" type="datetimeFigureOut">
              <a:rPr lang="fr-FR" smtClean="0"/>
              <a:t>30/03/2020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4EE55F4-DB01-44B9-85CF-FB18F33D3D42}"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D9BB9D1-5A45-47F8-8B04-336FCFCB8E0F}" type="datetimeFigureOut">
              <a:rPr lang="fr-FR" smtClean="0"/>
              <a:t>30/03/2020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4EE55F4-DB01-44B9-85CF-FB18F33D3D42}"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D9BB9D1-5A45-47F8-8B04-336FCFCB8E0F}" type="datetimeFigureOut">
              <a:rPr lang="fr-FR" smtClean="0"/>
              <a:t>30/03/2020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4EE55F4-DB01-44B9-85CF-FB18F33D3D42}"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8D9BB9D1-5A45-47F8-8B04-336FCFCB8E0F}" type="datetimeFigureOut">
              <a:rPr lang="fr-FR" smtClean="0"/>
              <a:t>30/03/2020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4EE55F4-DB01-44B9-85CF-FB18F33D3D42}"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8D9BB9D1-5A45-47F8-8B04-336FCFCB8E0F}" type="datetimeFigureOut">
              <a:rPr lang="fr-FR" smtClean="0"/>
              <a:t>30/03/2020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4EE55F4-DB01-44B9-85CF-FB18F33D3D42}"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8D9BB9D1-5A45-47F8-8B04-336FCFCB8E0F}" type="datetimeFigureOut">
              <a:rPr lang="fr-FR" smtClean="0"/>
              <a:t>30/03/2020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4EE55F4-DB01-44B9-85CF-FB18F33D3D42}"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8D9BB9D1-5A45-47F8-8B04-336FCFCB8E0F}" type="datetimeFigureOut">
              <a:rPr lang="fr-FR" smtClean="0"/>
              <a:t>30/03/2020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4EE55F4-DB01-44B9-85CF-FB18F33D3D42}"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D9BB9D1-5A45-47F8-8B04-336FCFCB8E0F}" type="datetimeFigureOut">
              <a:rPr lang="fr-FR" smtClean="0"/>
              <a:t>30/03/2020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4EE55F4-DB01-44B9-85CF-FB18F33D3D42}"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D9BB9D1-5A45-47F8-8B04-336FCFCB8E0F}" type="datetimeFigureOut">
              <a:rPr lang="fr-FR" smtClean="0"/>
              <a:t>30/03/2020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4EE55F4-DB01-44B9-85CF-FB18F33D3D42}"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D9BB9D1-5A45-47F8-8B04-336FCFCB8E0F}" type="datetimeFigureOut">
              <a:rPr lang="fr-FR" smtClean="0"/>
              <a:t>30/03/2020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4EE55F4-DB01-44B9-85CF-FB18F33D3D42}"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9BB9D1-5A45-47F8-8B04-336FCFCB8E0F}" type="datetimeFigureOut">
              <a:rPr lang="fr-FR" smtClean="0"/>
              <a:t>30/03/2020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EE55F4-DB01-44B9-85CF-FB18F33D3D42}"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google.com/search?sxsrf=ALeKk00yri1ZxR4qrVFXnGXjNNAgxt-fbg:1582481520411&amp;q=gmail+lancement&amp;sa=X&amp;ved=2ahUKEwi1y4yHo-jnAhWNxYUKHVyrCxEQ6BMoADAfegQIDBAC&amp;sxsrf=ALeKk00yri1ZxR4qrVFXnGXjNNAgxt-fbg:1582481520411"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Cours 4 : </a:t>
            </a:r>
            <a:endParaRPr lang="fr-FR" dirty="0"/>
          </a:p>
        </p:txBody>
      </p:sp>
      <p:sp>
        <p:nvSpPr>
          <p:cNvPr id="3" name="Sous-titre 2"/>
          <p:cNvSpPr>
            <a:spLocks noGrp="1"/>
          </p:cNvSpPr>
          <p:nvPr>
            <p:ph type="subTitle" idx="1"/>
          </p:nvPr>
        </p:nvSpPr>
        <p:spPr>
          <a:xfrm>
            <a:off x="1371600" y="3319474"/>
            <a:ext cx="6400800" cy="1752600"/>
          </a:xfrm>
        </p:spPr>
        <p:txBody>
          <a:bodyPr/>
          <a:lstStyle/>
          <a:p>
            <a:r>
              <a:rPr lang="fr-FR" dirty="0" smtClean="0"/>
              <a:t>Les outils de Collaborations</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b="1" dirty="0" smtClean="0"/>
              <a:t>2</a:t>
            </a:r>
            <a:r>
              <a:rPr lang="fr-FR" dirty="0" smtClean="0"/>
              <a:t>. </a:t>
            </a:r>
            <a:r>
              <a:rPr lang="fr-FR" b="1" dirty="0" smtClean="0"/>
              <a:t>G Suite :</a:t>
            </a:r>
            <a:r>
              <a:rPr lang="fr-FR" dirty="0" smtClean="0"/>
              <a:t> </a:t>
            </a:r>
            <a:endParaRPr lang="fr-FR" dirty="0"/>
          </a:p>
        </p:txBody>
      </p:sp>
      <p:sp>
        <p:nvSpPr>
          <p:cNvPr id="3" name="Espace réservé du contenu 2"/>
          <p:cNvSpPr>
            <a:spLocks noGrp="1"/>
          </p:cNvSpPr>
          <p:nvPr>
            <p:ph idx="1"/>
          </p:nvPr>
        </p:nvSpPr>
        <p:spPr/>
        <p:txBody>
          <a:bodyPr/>
          <a:lstStyle/>
          <a:p>
            <a:pPr marL="342900" lvl="2" indent="-342900">
              <a:buFont typeface="Wingdings" pitchFamily="2" charset="2"/>
              <a:buChar char="Ø"/>
            </a:pPr>
            <a:r>
              <a:rPr lang="fr-FR" sz="1800" b="1" dirty="0" err="1" smtClean="0"/>
              <a:t>Gmail</a:t>
            </a:r>
            <a:r>
              <a:rPr lang="fr-FR" sz="1800" b="1" dirty="0"/>
              <a:t> </a:t>
            </a:r>
            <a:r>
              <a:rPr lang="fr-FR" sz="1800" b="1" dirty="0" smtClean="0"/>
              <a:t>:</a:t>
            </a:r>
          </a:p>
          <a:p>
            <a:pPr marL="800100" lvl="3" indent="-342900">
              <a:buFont typeface="Wingdings" pitchFamily="2" charset="2"/>
              <a:buChar char="Ø"/>
            </a:pPr>
            <a:r>
              <a:rPr lang="fr-FR" sz="2400" dirty="0"/>
              <a:t>un service de messagerie </a:t>
            </a:r>
            <a:r>
              <a:rPr lang="fr-FR" sz="2400" dirty="0" smtClean="0"/>
              <a:t>électronique, proposé par </a:t>
            </a:r>
            <a:r>
              <a:rPr lang="fr-FR" sz="2400" dirty="0" err="1" smtClean="0"/>
              <a:t>google</a:t>
            </a:r>
            <a:r>
              <a:rPr lang="fr-FR" sz="2400" dirty="0" smtClean="0"/>
              <a:t>.</a:t>
            </a:r>
          </a:p>
          <a:p>
            <a:pPr marL="800100" lvl="3" indent="-342900">
              <a:buFont typeface="Wingdings" pitchFamily="2" charset="2"/>
              <a:buChar char="Ø"/>
            </a:pPr>
            <a:r>
              <a:rPr lang="fr-FR" sz="2400" b="1" u="sng" dirty="0">
                <a:hlinkClick r:id="rId2"/>
              </a:rPr>
              <a:t>Lancement</a:t>
            </a:r>
            <a:r>
              <a:rPr lang="fr-FR" sz="2400" b="1" dirty="0"/>
              <a:t> : </a:t>
            </a:r>
            <a:r>
              <a:rPr lang="fr-FR" sz="2400" dirty="0"/>
              <a:t>1</a:t>
            </a:r>
            <a:r>
              <a:rPr lang="fr-FR" sz="2400" baseline="30000" dirty="0"/>
              <a:t>er</a:t>
            </a:r>
            <a:r>
              <a:rPr lang="fr-FR" sz="2400" dirty="0"/>
              <a:t> avril </a:t>
            </a:r>
            <a:r>
              <a:rPr lang="fr-FR" sz="2400" dirty="0" smtClean="0"/>
              <a:t>2004.</a:t>
            </a:r>
            <a:endParaRPr lang="fr-FR" sz="2400" b="1" dirty="0" smtClean="0"/>
          </a:p>
          <a:p>
            <a:endParaRPr lang="fr-FR" dirty="0"/>
          </a:p>
        </p:txBody>
      </p:sp>
      <p:pic>
        <p:nvPicPr>
          <p:cNvPr id="4" name="Image 3" descr="unnamed.png"/>
          <p:cNvPicPr>
            <a:picLocks noChangeAspect="1"/>
          </p:cNvPicPr>
          <p:nvPr/>
        </p:nvPicPr>
        <p:blipFill>
          <a:blip r:embed="rId3"/>
          <a:stretch>
            <a:fillRect/>
          </a:stretch>
        </p:blipFill>
        <p:spPr>
          <a:xfrm>
            <a:off x="3214678" y="3848120"/>
            <a:ext cx="2643206" cy="2366962"/>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b="1" dirty="0" smtClean="0"/>
              <a:t>2</a:t>
            </a:r>
            <a:r>
              <a:rPr lang="fr-FR" dirty="0" smtClean="0"/>
              <a:t>. </a:t>
            </a:r>
            <a:r>
              <a:rPr lang="fr-FR" b="1" dirty="0" smtClean="0"/>
              <a:t>G Suite :</a:t>
            </a:r>
            <a:r>
              <a:rPr lang="fr-FR" dirty="0" smtClean="0"/>
              <a:t> </a:t>
            </a:r>
            <a:endParaRPr lang="fr-FR" dirty="0"/>
          </a:p>
        </p:txBody>
      </p:sp>
      <p:sp>
        <p:nvSpPr>
          <p:cNvPr id="3" name="Espace réservé du contenu 2"/>
          <p:cNvSpPr>
            <a:spLocks noGrp="1"/>
          </p:cNvSpPr>
          <p:nvPr>
            <p:ph idx="1"/>
          </p:nvPr>
        </p:nvSpPr>
        <p:spPr/>
        <p:txBody>
          <a:bodyPr>
            <a:normAutofit/>
          </a:bodyPr>
          <a:lstStyle/>
          <a:p>
            <a:pPr>
              <a:buFont typeface="Wingdings" pitchFamily="2" charset="2"/>
              <a:buChar char="Ø"/>
            </a:pPr>
            <a:r>
              <a:rPr lang="fr-FR" sz="2000" b="1" dirty="0" smtClean="0"/>
              <a:t>Google Drive:</a:t>
            </a:r>
          </a:p>
          <a:p>
            <a:pPr>
              <a:buNone/>
            </a:pPr>
            <a:r>
              <a:rPr lang="fr-FR" sz="2000" dirty="0" smtClean="0"/>
              <a:t>	C’est </a:t>
            </a:r>
            <a:r>
              <a:rPr lang="fr-FR" sz="2000" dirty="0"/>
              <a:t>un service de stockage et de partage de fichiers </a:t>
            </a:r>
            <a:r>
              <a:rPr lang="fr-FR" sz="2000" dirty="0" smtClean="0"/>
              <a:t>dans le </a:t>
            </a:r>
            <a:r>
              <a:rPr lang="fr-FR" sz="2000" dirty="0" err="1" smtClean="0"/>
              <a:t>cloud</a:t>
            </a:r>
            <a:r>
              <a:rPr lang="fr-FR" sz="2000" dirty="0" smtClean="0"/>
              <a:t> (c’est-à-dire dans l’internet).</a:t>
            </a:r>
            <a:endParaRPr lang="fr-FR" sz="2000" b="1" dirty="0" smtClean="0"/>
          </a:p>
          <a:p>
            <a:pPr>
              <a:buFont typeface="Wingdings" pitchFamily="2" charset="2"/>
              <a:buChar char="Ø"/>
            </a:pPr>
            <a:r>
              <a:rPr lang="fr-FR" sz="2000" dirty="0" smtClean="0"/>
              <a:t>Permet de stocker /partager tout type de support informatique.</a:t>
            </a:r>
          </a:p>
          <a:p>
            <a:pPr>
              <a:buFont typeface="Wingdings" pitchFamily="2" charset="2"/>
              <a:buChar char="Ø"/>
            </a:pPr>
            <a:r>
              <a:rPr lang="fr-FR" sz="2000" dirty="0" smtClean="0"/>
              <a:t>Résoudre le problème d’envoi des fichiers de grande taille.  </a:t>
            </a:r>
            <a:endParaRPr lang="fr-FR" sz="2000" dirty="0"/>
          </a:p>
        </p:txBody>
      </p:sp>
      <p:pic>
        <p:nvPicPr>
          <p:cNvPr id="4" name="Image 3" descr="1200px-Google_Drive_logo.png"/>
          <p:cNvPicPr>
            <a:picLocks noChangeAspect="1"/>
          </p:cNvPicPr>
          <p:nvPr/>
        </p:nvPicPr>
        <p:blipFill>
          <a:blip r:embed="rId2" cstate="print"/>
          <a:stretch>
            <a:fillRect/>
          </a:stretch>
        </p:blipFill>
        <p:spPr>
          <a:xfrm>
            <a:off x="5357818" y="4714884"/>
            <a:ext cx="2000264" cy="2143116"/>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b="1" dirty="0" smtClean="0"/>
              <a:t>2</a:t>
            </a:r>
            <a:r>
              <a:rPr lang="fr-FR" dirty="0" smtClean="0"/>
              <a:t>. </a:t>
            </a:r>
            <a:r>
              <a:rPr lang="fr-FR" b="1" dirty="0" smtClean="0"/>
              <a:t>G Suite :</a:t>
            </a:r>
            <a:r>
              <a:rPr lang="fr-FR" dirty="0" smtClean="0"/>
              <a:t> </a:t>
            </a:r>
            <a:endParaRPr lang="fr-FR" dirty="0"/>
          </a:p>
        </p:txBody>
      </p:sp>
      <p:sp>
        <p:nvSpPr>
          <p:cNvPr id="3" name="Espace réservé du contenu 2"/>
          <p:cNvSpPr>
            <a:spLocks noGrp="1"/>
          </p:cNvSpPr>
          <p:nvPr>
            <p:ph idx="1"/>
          </p:nvPr>
        </p:nvSpPr>
        <p:spPr/>
        <p:txBody>
          <a:bodyPr>
            <a:normAutofit/>
          </a:bodyPr>
          <a:lstStyle/>
          <a:p>
            <a:pPr marL="342900" lvl="2" indent="-342900">
              <a:buFont typeface="Wingdings" pitchFamily="2" charset="2"/>
              <a:buChar char="Ø"/>
            </a:pPr>
            <a:r>
              <a:rPr lang="fr-FR" b="1" dirty="0" smtClean="0"/>
              <a:t>Google Docs :</a:t>
            </a:r>
          </a:p>
          <a:p>
            <a:pPr marL="342900" lvl="2" indent="-342900">
              <a:buNone/>
            </a:pPr>
            <a:r>
              <a:rPr lang="fr-FR" b="1" dirty="0"/>
              <a:t>	</a:t>
            </a:r>
            <a:r>
              <a:rPr lang="fr-FR" b="1" dirty="0" smtClean="0"/>
              <a:t> </a:t>
            </a:r>
            <a:r>
              <a:rPr lang="fr-FR" dirty="0" smtClean="0"/>
              <a:t>c’est un éditeur de texte en ligne crée par Google , permet de </a:t>
            </a:r>
            <a:r>
              <a:rPr lang="fr-FR" dirty="0"/>
              <a:t>rédiger, modifier et collaborer où que vous soyez</a:t>
            </a:r>
            <a:r>
              <a:rPr lang="fr-FR" dirty="0" smtClean="0"/>
              <a:t>.</a:t>
            </a:r>
          </a:p>
          <a:p>
            <a:pPr marL="342900" lvl="2" indent="-342900">
              <a:buFont typeface="Wingdings" pitchFamily="2" charset="2"/>
              <a:buChar char="v"/>
            </a:pPr>
            <a:r>
              <a:rPr lang="fr-FR" dirty="0" smtClean="0"/>
              <a:t> </a:t>
            </a:r>
            <a:r>
              <a:rPr lang="fr-FR" sz="2000" dirty="0"/>
              <a:t>Toutes vos modifications sont enregistrées automatiquement. Vous pouvez même utiliser l'historique des révisions pour consulter les versions antérieures du même document, qui sont triées par date et par utilisateur ayant effectué la modification.</a:t>
            </a:r>
            <a:endParaRPr lang="fr-FR" sz="2000" dirty="0" smtClean="0"/>
          </a:p>
          <a:p>
            <a:pPr>
              <a:buFont typeface="Wingdings" pitchFamily="2" charset="2"/>
              <a:buChar char="Ø"/>
            </a:pPr>
            <a:endParaRPr lang="fr-FR" sz="2400" dirty="0"/>
          </a:p>
        </p:txBody>
      </p:sp>
      <p:pic>
        <p:nvPicPr>
          <p:cNvPr id="4" name="Image 3" descr="unnamed (1).png"/>
          <p:cNvPicPr>
            <a:picLocks noChangeAspect="1"/>
          </p:cNvPicPr>
          <p:nvPr/>
        </p:nvPicPr>
        <p:blipFill>
          <a:blip r:embed="rId2"/>
          <a:stretch>
            <a:fillRect/>
          </a:stretch>
        </p:blipFill>
        <p:spPr>
          <a:xfrm>
            <a:off x="4786314" y="3929066"/>
            <a:ext cx="2509838" cy="2438400"/>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b="1" dirty="0" smtClean="0"/>
              <a:t>2</a:t>
            </a:r>
            <a:r>
              <a:rPr lang="fr-FR" dirty="0" smtClean="0"/>
              <a:t>. </a:t>
            </a:r>
            <a:r>
              <a:rPr lang="fr-FR" b="1" dirty="0" smtClean="0"/>
              <a:t>G Suite :</a:t>
            </a:r>
            <a:r>
              <a:rPr lang="fr-FR" dirty="0" smtClean="0"/>
              <a:t> </a:t>
            </a:r>
            <a:endParaRPr lang="fr-FR" dirty="0"/>
          </a:p>
        </p:txBody>
      </p:sp>
      <p:sp>
        <p:nvSpPr>
          <p:cNvPr id="3" name="Espace réservé du contenu 2"/>
          <p:cNvSpPr>
            <a:spLocks noGrp="1"/>
          </p:cNvSpPr>
          <p:nvPr>
            <p:ph idx="1"/>
          </p:nvPr>
        </p:nvSpPr>
        <p:spPr/>
        <p:txBody>
          <a:bodyPr>
            <a:normAutofit/>
          </a:bodyPr>
          <a:lstStyle/>
          <a:p>
            <a:pPr>
              <a:buFont typeface="Wingdings" pitchFamily="2" charset="2"/>
              <a:buChar char="Ø"/>
            </a:pPr>
            <a:r>
              <a:rPr lang="fr-FR" sz="2000" dirty="0" smtClean="0"/>
              <a:t> </a:t>
            </a:r>
            <a:r>
              <a:rPr lang="fr-FR" sz="2000" b="1" dirty="0" smtClean="0"/>
              <a:t>Google </a:t>
            </a:r>
            <a:r>
              <a:rPr lang="fr-FR" sz="2000" b="1" dirty="0" err="1" smtClean="0"/>
              <a:t>Sheets</a:t>
            </a:r>
            <a:r>
              <a:rPr lang="fr-FR" sz="2000" b="1" dirty="0" smtClean="0"/>
              <a:t> :</a:t>
            </a:r>
          </a:p>
          <a:p>
            <a:pPr>
              <a:buNone/>
            </a:pPr>
            <a:r>
              <a:rPr lang="fr-FR" sz="2000" dirty="0" smtClean="0"/>
              <a:t>	Google </a:t>
            </a:r>
            <a:r>
              <a:rPr lang="fr-FR" sz="2000" dirty="0" err="1"/>
              <a:t>Sheets</a:t>
            </a:r>
            <a:r>
              <a:rPr lang="fr-FR" sz="2000" dirty="0"/>
              <a:t> est un tableur inclus dans le cadre d'une suite </a:t>
            </a:r>
            <a:r>
              <a:rPr lang="fr-FR" sz="2000" dirty="0" smtClean="0"/>
              <a:t>de </a:t>
            </a:r>
            <a:r>
              <a:rPr lang="fr-FR" sz="2000" dirty="0"/>
              <a:t>logicielle gratuite offerte par </a:t>
            </a:r>
            <a:r>
              <a:rPr lang="fr-FR" sz="2000" dirty="0" smtClean="0"/>
              <a:t>Google.</a:t>
            </a:r>
          </a:p>
          <a:p>
            <a:pPr>
              <a:buFont typeface="Wingdings" pitchFamily="2" charset="2"/>
              <a:buChar char="Ø"/>
            </a:pPr>
            <a:r>
              <a:rPr lang="fr-FR" sz="2000" dirty="0" smtClean="0"/>
              <a:t>Permet de créez </a:t>
            </a:r>
            <a:r>
              <a:rPr lang="fr-FR" sz="2000" dirty="0"/>
              <a:t>des feuilles de calcul et </a:t>
            </a:r>
            <a:r>
              <a:rPr lang="fr-FR" sz="2000" dirty="0" smtClean="0"/>
              <a:t>de travaillez dédiant en collaboration et a distance.</a:t>
            </a:r>
          </a:p>
          <a:p>
            <a:pPr>
              <a:buFont typeface="Wingdings" pitchFamily="2" charset="2"/>
              <a:buChar char="Ø"/>
            </a:pPr>
            <a:r>
              <a:rPr lang="fr-FR" sz="2000" dirty="0" smtClean="0"/>
              <a:t>Enregistrement automatique.</a:t>
            </a:r>
          </a:p>
          <a:p>
            <a:pPr>
              <a:buFont typeface="Wingdings" pitchFamily="2" charset="2"/>
              <a:buChar char="Ø"/>
            </a:pPr>
            <a:r>
              <a:rPr lang="fr-FR" sz="2000" dirty="0" smtClean="0"/>
              <a:t>Historique de version avec le nom de l’utilisateur.</a:t>
            </a:r>
          </a:p>
          <a:p>
            <a:pPr>
              <a:buNone/>
            </a:pPr>
            <a:endParaRPr lang="fr-FR" sz="2000" dirty="0"/>
          </a:p>
        </p:txBody>
      </p:sp>
      <p:pic>
        <p:nvPicPr>
          <p:cNvPr id="4" name="Image 3" descr="raw.png"/>
          <p:cNvPicPr>
            <a:picLocks noChangeAspect="1"/>
          </p:cNvPicPr>
          <p:nvPr/>
        </p:nvPicPr>
        <p:blipFill>
          <a:blip r:embed="rId2"/>
          <a:stretch>
            <a:fillRect/>
          </a:stretch>
        </p:blipFill>
        <p:spPr>
          <a:xfrm>
            <a:off x="5929322" y="4143380"/>
            <a:ext cx="1571636" cy="1643074"/>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b="1" dirty="0" smtClean="0"/>
              <a:t>2</a:t>
            </a:r>
            <a:r>
              <a:rPr lang="fr-FR" dirty="0" smtClean="0"/>
              <a:t>. </a:t>
            </a:r>
            <a:r>
              <a:rPr lang="fr-FR" b="1" dirty="0" smtClean="0"/>
              <a:t>G Suite :</a:t>
            </a:r>
            <a:r>
              <a:rPr lang="fr-FR" dirty="0" smtClean="0"/>
              <a:t> </a:t>
            </a:r>
            <a:endParaRPr lang="fr-FR" dirty="0"/>
          </a:p>
        </p:txBody>
      </p:sp>
      <p:sp>
        <p:nvSpPr>
          <p:cNvPr id="3" name="Espace réservé du contenu 2"/>
          <p:cNvSpPr>
            <a:spLocks noGrp="1"/>
          </p:cNvSpPr>
          <p:nvPr>
            <p:ph idx="1"/>
          </p:nvPr>
        </p:nvSpPr>
        <p:spPr/>
        <p:txBody>
          <a:bodyPr>
            <a:normAutofit/>
          </a:bodyPr>
          <a:lstStyle/>
          <a:p>
            <a:pPr>
              <a:buFont typeface="Wingdings" pitchFamily="2" charset="2"/>
              <a:buChar char="Ø"/>
            </a:pPr>
            <a:r>
              <a:rPr lang="fr-FR" sz="2400" dirty="0" smtClean="0"/>
              <a:t>Google </a:t>
            </a:r>
            <a:r>
              <a:rPr lang="fr-FR" sz="2400" dirty="0" err="1" smtClean="0"/>
              <a:t>Slides</a:t>
            </a:r>
            <a:r>
              <a:rPr lang="fr-FR" sz="2400" dirty="0"/>
              <a:t> </a:t>
            </a:r>
            <a:r>
              <a:rPr lang="fr-FR" sz="2400" dirty="0" smtClean="0"/>
              <a:t>:</a:t>
            </a:r>
          </a:p>
          <a:p>
            <a:pPr>
              <a:buNone/>
            </a:pPr>
            <a:r>
              <a:rPr lang="fr-FR" sz="2400" dirty="0" smtClean="0"/>
              <a:t>C’est </a:t>
            </a:r>
            <a:r>
              <a:rPr lang="fr-FR" sz="2400" dirty="0"/>
              <a:t>un programme de présentation </a:t>
            </a:r>
            <a:r>
              <a:rPr lang="fr-FR" sz="2400" dirty="0" smtClean="0"/>
              <a:t>inclus  aussi dans le cadre de G-suite offerte par Google.</a:t>
            </a:r>
          </a:p>
          <a:p>
            <a:pPr>
              <a:buFont typeface="Wingdings" pitchFamily="2" charset="2"/>
              <a:buChar char="Ø"/>
            </a:pPr>
            <a:r>
              <a:rPr lang="fr-FR" sz="2400" dirty="0" smtClean="0"/>
              <a:t>Permet de crée des présentations  en ligne en collaboration et en temps réelle.</a:t>
            </a:r>
            <a:endParaRPr lang="fr-FR" sz="2400" dirty="0"/>
          </a:p>
        </p:txBody>
      </p:sp>
      <p:pic>
        <p:nvPicPr>
          <p:cNvPr id="4" name="Image 3" descr="téléchargement.png"/>
          <p:cNvPicPr>
            <a:picLocks noChangeAspect="1"/>
          </p:cNvPicPr>
          <p:nvPr/>
        </p:nvPicPr>
        <p:blipFill>
          <a:blip r:embed="rId2"/>
          <a:stretch>
            <a:fillRect/>
          </a:stretch>
        </p:blipFill>
        <p:spPr>
          <a:xfrm>
            <a:off x="5786446" y="4286256"/>
            <a:ext cx="2143125" cy="2143125"/>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b="1" dirty="0" smtClean="0"/>
              <a:t>2</a:t>
            </a:r>
            <a:r>
              <a:rPr lang="fr-FR" dirty="0" smtClean="0"/>
              <a:t>. </a:t>
            </a:r>
            <a:r>
              <a:rPr lang="fr-FR" b="1" dirty="0" smtClean="0"/>
              <a:t>G Suite :</a:t>
            </a:r>
            <a:r>
              <a:rPr lang="fr-FR" dirty="0" smtClean="0"/>
              <a:t> </a:t>
            </a:r>
            <a:endParaRPr lang="fr-FR" dirty="0"/>
          </a:p>
        </p:txBody>
      </p:sp>
      <p:pic>
        <p:nvPicPr>
          <p:cNvPr id="4" name="Espace réservé du contenu 3" descr="google-forms-windtopik.png"/>
          <p:cNvPicPr>
            <a:picLocks noGrp="1" noChangeAspect="1"/>
          </p:cNvPicPr>
          <p:nvPr>
            <p:ph idx="1"/>
          </p:nvPr>
        </p:nvPicPr>
        <p:blipFill>
          <a:blip r:embed="rId2"/>
          <a:stretch>
            <a:fillRect/>
          </a:stretch>
        </p:blipFill>
        <p:spPr>
          <a:xfrm>
            <a:off x="-500098" y="1785926"/>
            <a:ext cx="3786192" cy="2857500"/>
          </a:xfrm>
        </p:spPr>
      </p:pic>
      <p:pic>
        <p:nvPicPr>
          <p:cNvPr id="5" name="Image 4" descr="unnamed (2).png"/>
          <p:cNvPicPr>
            <a:picLocks noChangeAspect="1"/>
          </p:cNvPicPr>
          <p:nvPr/>
        </p:nvPicPr>
        <p:blipFill>
          <a:blip r:embed="rId3" cstate="print"/>
          <a:stretch>
            <a:fillRect/>
          </a:stretch>
        </p:blipFill>
        <p:spPr>
          <a:xfrm>
            <a:off x="3428992" y="2214554"/>
            <a:ext cx="1571636" cy="1928826"/>
          </a:xfrm>
          <a:prstGeom prst="rect">
            <a:avLst/>
          </a:prstGeom>
        </p:spPr>
      </p:pic>
      <p:pic>
        <p:nvPicPr>
          <p:cNvPr id="6" name="Image 5" descr="google-agenda-logo-550.png"/>
          <p:cNvPicPr>
            <a:picLocks noChangeAspect="1"/>
          </p:cNvPicPr>
          <p:nvPr/>
        </p:nvPicPr>
        <p:blipFill>
          <a:blip r:embed="rId4"/>
          <a:stretch>
            <a:fillRect/>
          </a:stretch>
        </p:blipFill>
        <p:spPr>
          <a:xfrm>
            <a:off x="5286380" y="2214554"/>
            <a:ext cx="3857620" cy="2171696"/>
          </a:xfrm>
          <a:prstGeom prst="rect">
            <a:avLst/>
          </a:prstGeom>
        </p:spPr>
      </p:pic>
      <p:sp>
        <p:nvSpPr>
          <p:cNvPr id="7" name="ZoneTexte 6"/>
          <p:cNvSpPr txBox="1"/>
          <p:nvPr/>
        </p:nvSpPr>
        <p:spPr>
          <a:xfrm>
            <a:off x="3714744" y="4143380"/>
            <a:ext cx="1428760" cy="369332"/>
          </a:xfrm>
          <a:prstGeom prst="rect">
            <a:avLst/>
          </a:prstGeom>
          <a:noFill/>
        </p:spPr>
        <p:txBody>
          <a:bodyPr wrap="square" rtlCol="0">
            <a:spAutoFit/>
          </a:bodyPr>
          <a:lstStyle/>
          <a:p>
            <a:r>
              <a:rPr lang="fr-FR" dirty="0" err="1" smtClean="0"/>
              <a:t>Hangout</a:t>
            </a:r>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3. </a:t>
            </a:r>
            <a:r>
              <a:rPr lang="fr-FR" dirty="0" err="1" smtClean="0"/>
              <a:t>Trello</a:t>
            </a:r>
            <a:r>
              <a:rPr lang="fr-FR" dirty="0"/>
              <a:t> </a:t>
            </a:r>
            <a:r>
              <a:rPr lang="fr-FR" dirty="0" smtClean="0"/>
              <a:t>:</a:t>
            </a:r>
            <a:endParaRPr lang="fr-FR" dirty="0"/>
          </a:p>
        </p:txBody>
      </p:sp>
      <p:sp>
        <p:nvSpPr>
          <p:cNvPr id="3" name="Espace réservé du contenu 2"/>
          <p:cNvSpPr>
            <a:spLocks noGrp="1"/>
          </p:cNvSpPr>
          <p:nvPr>
            <p:ph idx="1"/>
          </p:nvPr>
        </p:nvSpPr>
        <p:spPr/>
        <p:txBody>
          <a:bodyPr>
            <a:normAutofit/>
          </a:bodyPr>
          <a:lstStyle/>
          <a:p>
            <a:r>
              <a:rPr lang="fr-FR" sz="2400" dirty="0" smtClean="0"/>
              <a:t>« C’est un outil de collaboration qui permet d’organiser les taches entre groupes de collaborateurs. »</a:t>
            </a:r>
          </a:p>
          <a:p>
            <a:endParaRPr lang="fr-FR" dirty="0"/>
          </a:p>
          <a:p>
            <a:r>
              <a:rPr lang="fr-FR" sz="2400" dirty="0" smtClean="0"/>
              <a:t>Il repose sur une organisation, des projets en planches lisant des cartes, chacune représentant des taches.</a:t>
            </a:r>
          </a:p>
          <a:p>
            <a:r>
              <a:rPr lang="fr-FR" sz="2400" dirty="0" smtClean="0"/>
              <a:t>Les cartes sont assignables a des utilisateurs et sont mobiles d’une planche a l’autre, traduisant leur avancement.</a:t>
            </a:r>
            <a:endParaRPr lang="fr-FR"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560390"/>
            <a:ext cx="8229600" cy="796908"/>
          </a:xfrm>
        </p:spPr>
        <p:txBody>
          <a:bodyPr>
            <a:normAutofit fontScale="90000"/>
          </a:bodyPr>
          <a:lstStyle/>
          <a:p>
            <a:pPr algn="l"/>
            <a:r>
              <a:rPr lang="fr-FR" sz="3600" dirty="0"/>
              <a:t>Comment </a:t>
            </a:r>
            <a:r>
              <a:rPr lang="fr-FR" sz="3600" dirty="0" smtClean="0"/>
              <a:t>définir l’outil collaboratif ?</a:t>
            </a:r>
            <a:r>
              <a:rPr lang="fr-FR" dirty="0"/>
              <a:t/>
            </a:r>
            <a:br>
              <a:rPr lang="fr-FR" dirty="0"/>
            </a:br>
            <a:endParaRPr lang="fr-FR" dirty="0"/>
          </a:p>
        </p:txBody>
      </p:sp>
      <p:sp>
        <p:nvSpPr>
          <p:cNvPr id="3" name="Espace réservé du contenu 2"/>
          <p:cNvSpPr>
            <a:spLocks noGrp="1"/>
          </p:cNvSpPr>
          <p:nvPr>
            <p:ph idx="1"/>
          </p:nvPr>
        </p:nvSpPr>
        <p:spPr>
          <a:xfrm>
            <a:off x="457200" y="1428736"/>
            <a:ext cx="8229600" cy="4525963"/>
          </a:xfrm>
        </p:spPr>
        <p:txBody>
          <a:bodyPr>
            <a:normAutofit/>
          </a:bodyPr>
          <a:lstStyle/>
          <a:p>
            <a:r>
              <a:rPr lang="fr-FR" sz="2600" dirty="0" smtClean="0"/>
              <a:t>C’est un outil qui sert a </a:t>
            </a:r>
            <a:r>
              <a:rPr lang="fr-FR" sz="2600" dirty="0"/>
              <a:t>partager tout type de support </a:t>
            </a:r>
            <a:r>
              <a:rPr lang="fr-FR" sz="2600" dirty="0" smtClean="0"/>
              <a:t>numérique entre une équipe de collaborateurs qui </a:t>
            </a:r>
            <a:r>
              <a:rPr lang="fr-FR" sz="2800" dirty="0"/>
              <a:t>sont très dispersées dans l'espace</a:t>
            </a:r>
            <a:r>
              <a:rPr lang="fr-FR" sz="2600" dirty="0" smtClean="0"/>
              <a:t> ,afin de travailler ensemble (Ajouter/modifier/supprimer des données partagés).</a:t>
            </a:r>
          </a:p>
          <a:p>
            <a:pPr>
              <a:buNone/>
            </a:pPr>
            <a:endParaRPr lang="fr-FR" sz="2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Les supports numériques: </a:t>
            </a:r>
            <a:endParaRPr lang="fr-FR" dirty="0"/>
          </a:p>
        </p:txBody>
      </p:sp>
      <p:sp>
        <p:nvSpPr>
          <p:cNvPr id="3" name="Espace réservé du contenu 2"/>
          <p:cNvSpPr>
            <a:spLocks noGrp="1"/>
          </p:cNvSpPr>
          <p:nvPr>
            <p:ph idx="1"/>
          </p:nvPr>
        </p:nvSpPr>
        <p:spPr/>
        <p:txBody>
          <a:bodyPr/>
          <a:lstStyle/>
          <a:p>
            <a:r>
              <a:rPr lang="fr-FR" dirty="0" smtClean="0"/>
              <a:t>C’est tout types de fichiers quand on peut partager :</a:t>
            </a:r>
          </a:p>
          <a:p>
            <a:pPr lvl="1">
              <a:buFont typeface="Wingdings" pitchFamily="2" charset="2"/>
              <a:buChar char="Ø"/>
            </a:pPr>
            <a:r>
              <a:rPr lang="fr-FR" dirty="0" smtClean="0"/>
              <a:t>Image.</a:t>
            </a:r>
          </a:p>
          <a:p>
            <a:pPr lvl="1">
              <a:buFont typeface="Wingdings" pitchFamily="2" charset="2"/>
              <a:buChar char="Ø"/>
            </a:pPr>
            <a:r>
              <a:rPr lang="fr-FR" dirty="0" smtClean="0"/>
              <a:t> vidéo.</a:t>
            </a:r>
          </a:p>
          <a:p>
            <a:pPr lvl="1">
              <a:buFont typeface="Wingdings" pitchFamily="2" charset="2"/>
              <a:buChar char="Ø"/>
            </a:pPr>
            <a:r>
              <a:rPr lang="fr-FR" dirty="0" smtClean="0"/>
              <a:t> texte.</a:t>
            </a:r>
          </a:p>
          <a:p>
            <a:pPr lvl="1">
              <a:buFont typeface="Wingdings" pitchFamily="2" charset="2"/>
              <a:buChar char="Ø"/>
            </a:pPr>
            <a:r>
              <a:rPr lang="fr-FR" dirty="0" smtClean="0"/>
              <a:t> diaporama.</a:t>
            </a:r>
          </a:p>
          <a:p>
            <a:pPr lvl="1">
              <a:buFont typeface="Wingdings" pitchFamily="2" charset="2"/>
              <a:buChar char="Ø"/>
            </a:pPr>
            <a:r>
              <a:rPr lang="fr-FR" dirty="0" smtClean="0"/>
              <a:t> tableau.</a:t>
            </a:r>
          </a:p>
          <a:p>
            <a:pPr lvl="1">
              <a:buFont typeface="Wingdings" pitchFamily="2" charset="2"/>
              <a:buChar char="Ø"/>
            </a:pPr>
            <a:r>
              <a:rPr lang="fr-FR" dirty="0" err="1" smtClean="0"/>
              <a:t>Etc</a:t>
            </a:r>
            <a:r>
              <a:rPr lang="fr-FR" dirty="0" smtClean="0"/>
              <a:t>…</a:t>
            </a:r>
          </a:p>
          <a:p>
            <a:pPr lvl="1">
              <a:buFont typeface="Wingdings" pitchFamily="2" charset="2"/>
              <a:buChar char="Ø"/>
            </a:pP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Le but d’un outil collaboratif:</a:t>
            </a:r>
            <a:endParaRPr lang="fr-FR" dirty="0"/>
          </a:p>
        </p:txBody>
      </p:sp>
      <p:sp>
        <p:nvSpPr>
          <p:cNvPr id="3" name="Espace réservé du contenu 2"/>
          <p:cNvSpPr>
            <a:spLocks noGrp="1"/>
          </p:cNvSpPr>
          <p:nvPr>
            <p:ph idx="1"/>
          </p:nvPr>
        </p:nvSpPr>
        <p:spPr/>
        <p:txBody>
          <a:bodyPr>
            <a:normAutofit/>
          </a:bodyPr>
          <a:lstStyle/>
          <a:p>
            <a:r>
              <a:rPr lang="fr-FR" sz="2600" dirty="0"/>
              <a:t>Les outils collaboratifs ont pour </a:t>
            </a:r>
            <a:r>
              <a:rPr lang="fr-FR" sz="2600" dirty="0" smtClean="0"/>
              <a:t>but </a:t>
            </a:r>
            <a:r>
              <a:rPr lang="fr-FR" sz="2600" dirty="0"/>
              <a:t>de </a:t>
            </a:r>
            <a:r>
              <a:rPr lang="fr-FR" sz="2400" b="1" dirty="0"/>
              <a:t>faciliter</a:t>
            </a:r>
            <a:r>
              <a:rPr lang="fr-FR" sz="2600" dirty="0"/>
              <a:t> et </a:t>
            </a:r>
            <a:r>
              <a:rPr lang="fr-FR" sz="2600" b="1" dirty="0"/>
              <a:t>dynamiser</a:t>
            </a:r>
            <a:r>
              <a:rPr lang="fr-FR" sz="2600" dirty="0"/>
              <a:t> le travail collaboratif. En s’appuyant sur les Nouvelles technologies de l’information et de la communication, ils ont pour objet de faciliter les échanges d’information, la mutualisation, la créativité, l’efficacité, le travail à </a:t>
            </a:r>
            <a:r>
              <a:rPr lang="fr-FR" sz="2600" dirty="0" smtClean="0"/>
              <a:t>distance. Et aussi améliorer </a:t>
            </a:r>
            <a:r>
              <a:rPr lang="fr-FR" sz="2600" dirty="0"/>
              <a:t>votre productivité.</a:t>
            </a:r>
            <a:endParaRPr lang="fr-FR" sz="2600" dirty="0" smtClean="0"/>
          </a:p>
          <a:p>
            <a:r>
              <a:rPr lang="fr-FR" sz="2600" dirty="0"/>
              <a:t>permettent de travailler ensemble plus efficacement et de renforcer l'esprit d'équipe.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a:t>Encore faut-il disposer d'outils performants !</a:t>
            </a:r>
          </a:p>
        </p:txBody>
      </p:sp>
      <p:sp>
        <p:nvSpPr>
          <p:cNvPr id="3" name="Sous-titre 2"/>
          <p:cNvSpPr>
            <a:spLocks noGrp="1"/>
          </p:cNvSpPr>
          <p:nvPr>
            <p:ph type="subTitle" idx="1"/>
          </p:nvPr>
        </p:nvSpPr>
        <p:spPr/>
        <p:txBody>
          <a:bodyPr/>
          <a:lstStyle/>
          <a:p>
            <a:endParaRPr lang="fr-F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fr-FR" dirty="0" smtClean="0"/>
              <a:t>Les outils performants:</a:t>
            </a:r>
            <a:endParaRPr lang="fr-FR" dirty="0"/>
          </a:p>
        </p:txBody>
      </p:sp>
      <p:sp>
        <p:nvSpPr>
          <p:cNvPr id="3" name="Espace réservé du contenu 2"/>
          <p:cNvSpPr>
            <a:spLocks noGrp="1"/>
          </p:cNvSpPr>
          <p:nvPr>
            <p:ph idx="1"/>
          </p:nvPr>
        </p:nvSpPr>
        <p:spPr/>
        <p:txBody>
          <a:bodyPr/>
          <a:lstStyle/>
          <a:p>
            <a:r>
              <a:rPr lang="fr-FR" sz="2400" dirty="0"/>
              <a:t>Les outils de communication et de gestion de </a:t>
            </a:r>
            <a:r>
              <a:rPr lang="fr-FR" sz="2400" dirty="0" smtClean="0"/>
              <a:t>collaborations les </a:t>
            </a:r>
            <a:r>
              <a:rPr lang="fr-FR" sz="2400" dirty="0"/>
              <a:t>plus </a:t>
            </a:r>
            <a:r>
              <a:rPr lang="fr-FR" sz="2400" dirty="0" smtClean="0"/>
              <a:t>appréciés/utilisés </a:t>
            </a:r>
            <a:r>
              <a:rPr lang="fr-FR" sz="2400" dirty="0"/>
              <a:t>par </a:t>
            </a:r>
            <a:r>
              <a:rPr lang="fr-FR" sz="2400" dirty="0" smtClean="0"/>
              <a:t>un ensemble des utilisateurs</a:t>
            </a:r>
            <a:r>
              <a:rPr lang="fr-FR" sz="2400" dirty="0"/>
              <a:t> </a:t>
            </a:r>
            <a:r>
              <a:rPr lang="fr-FR" sz="2400" dirty="0" smtClean="0"/>
              <a:t>sont :</a:t>
            </a:r>
          </a:p>
          <a:p>
            <a:pPr lvl="1">
              <a:buFont typeface="Wingdings" pitchFamily="2" charset="2"/>
              <a:buChar char="Ø"/>
            </a:pPr>
            <a:r>
              <a:rPr lang="fr-FR" sz="2000" b="1" dirty="0" err="1"/>
              <a:t>Slack</a:t>
            </a:r>
            <a:r>
              <a:rPr lang="fr-FR" sz="2000" b="1" dirty="0"/>
              <a:t> : l’outil collaboratif pour rassembler vos </a:t>
            </a:r>
            <a:r>
              <a:rPr lang="fr-FR" sz="2000" b="1" dirty="0" smtClean="0"/>
              <a:t>équipes.</a:t>
            </a:r>
          </a:p>
          <a:p>
            <a:pPr lvl="1">
              <a:buFont typeface="Wingdings" pitchFamily="2" charset="2"/>
              <a:buChar char="Ø"/>
            </a:pPr>
            <a:r>
              <a:rPr lang="fr-FR" sz="2000" b="1" dirty="0"/>
              <a:t>G Suite : l’outil collaboratif pour travailler ensemble en temps </a:t>
            </a:r>
            <a:r>
              <a:rPr lang="fr-FR" sz="2000" b="1" dirty="0" smtClean="0"/>
              <a:t>réel.</a:t>
            </a:r>
            <a:endParaRPr lang="fr-FR" sz="2000" b="1" dirty="0"/>
          </a:p>
          <a:p>
            <a:pPr lvl="1">
              <a:buFont typeface="Wingdings" pitchFamily="2" charset="2"/>
              <a:buChar char="Ø"/>
            </a:pPr>
            <a:r>
              <a:rPr lang="fr-FR" sz="2000" b="1" dirty="0" err="1"/>
              <a:t>Trello</a:t>
            </a:r>
            <a:r>
              <a:rPr lang="fr-FR" sz="2000" b="1" dirty="0"/>
              <a:t> : l’outil collaboratif pour gérer tous vos </a:t>
            </a:r>
            <a:r>
              <a:rPr lang="fr-FR" sz="2000" b="1" dirty="0" smtClean="0"/>
              <a:t>projets.</a:t>
            </a:r>
            <a:endParaRPr lang="fr-FR" sz="2000" b="1" dirty="0"/>
          </a:p>
          <a:p>
            <a:pPr lvl="1">
              <a:buNone/>
            </a:pPr>
            <a:endParaRPr lang="fr-FR" sz="2000" b="1" dirty="0"/>
          </a:p>
          <a:p>
            <a:pPr lvl="1">
              <a:buFont typeface="Wingdings" pitchFamily="2" charset="2"/>
              <a:buChar char="Ø"/>
            </a:pP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742950" indent="-742950" algn="l"/>
            <a:r>
              <a:rPr lang="fr-FR" b="1" dirty="0" smtClean="0"/>
              <a:t>1. </a:t>
            </a:r>
            <a:r>
              <a:rPr lang="fr-FR" b="1" dirty="0" err="1" smtClean="0"/>
              <a:t>Slack</a:t>
            </a:r>
            <a:r>
              <a:rPr lang="fr-FR" b="1" dirty="0" smtClean="0"/>
              <a:t> :</a:t>
            </a:r>
            <a:endParaRPr lang="fr-FR" dirty="0"/>
          </a:p>
        </p:txBody>
      </p:sp>
      <p:sp>
        <p:nvSpPr>
          <p:cNvPr id="3" name="Espace réservé du contenu 2"/>
          <p:cNvSpPr>
            <a:spLocks noGrp="1"/>
          </p:cNvSpPr>
          <p:nvPr>
            <p:ph idx="1"/>
          </p:nvPr>
        </p:nvSpPr>
        <p:spPr/>
        <p:txBody>
          <a:bodyPr>
            <a:normAutofit/>
          </a:bodyPr>
          <a:lstStyle/>
          <a:p>
            <a:r>
              <a:rPr lang="fr-FR" sz="2400" dirty="0" err="1"/>
              <a:t>Slack</a:t>
            </a:r>
            <a:r>
              <a:rPr lang="fr-FR" sz="2400" dirty="0"/>
              <a:t> est une plate-forme de communication collaborative propriétaire ainsi qu'un logiciel de gestion de projets </a:t>
            </a:r>
            <a:r>
              <a:rPr lang="fr-FR" sz="2400" dirty="0" smtClean="0"/>
              <a:t>créé par </a:t>
            </a:r>
            <a:r>
              <a:rPr lang="fr-FR" sz="2400" dirty="0" err="1" smtClean="0"/>
              <a:t>google</a:t>
            </a:r>
            <a:r>
              <a:rPr lang="fr-FR" sz="2400" dirty="0" smtClean="0"/>
              <a:t>.</a:t>
            </a:r>
          </a:p>
          <a:p>
            <a:pPr lvl="1">
              <a:buFont typeface="Wingdings" pitchFamily="2" charset="2"/>
              <a:buChar char="Ø"/>
            </a:pPr>
            <a:r>
              <a:rPr lang="fr-FR" sz="2000" dirty="0"/>
              <a:t>permet aux équipes internationales de </a:t>
            </a:r>
            <a:r>
              <a:rPr lang="fr-FR" sz="2000" dirty="0" smtClean="0"/>
              <a:t>communiquer en manière efficace </a:t>
            </a:r>
            <a:r>
              <a:rPr lang="fr-FR" sz="2000" dirty="0"/>
              <a:t>en temps réel</a:t>
            </a:r>
            <a:r>
              <a:rPr lang="fr-FR" sz="2000" dirty="0" smtClean="0"/>
              <a:t>.</a:t>
            </a:r>
          </a:p>
          <a:p>
            <a:pPr lvl="1">
              <a:buFont typeface="Wingdings" pitchFamily="2" charset="2"/>
              <a:buChar char="Ø"/>
            </a:pPr>
            <a:endParaRPr lang="fr-FR" sz="2000" dirty="0"/>
          </a:p>
          <a:p>
            <a:pPr lvl="1">
              <a:buNone/>
            </a:pPr>
            <a:endParaRPr lang="fr-FR" sz="2000" dirty="0"/>
          </a:p>
        </p:txBody>
      </p:sp>
      <p:pic>
        <p:nvPicPr>
          <p:cNvPr id="5" name="Image 4" descr="Slack-logo-1.png"/>
          <p:cNvPicPr>
            <a:picLocks noChangeAspect="1"/>
          </p:cNvPicPr>
          <p:nvPr/>
        </p:nvPicPr>
        <p:blipFill>
          <a:blip r:embed="rId2"/>
          <a:stretch>
            <a:fillRect/>
          </a:stretch>
        </p:blipFill>
        <p:spPr>
          <a:xfrm>
            <a:off x="2235211" y="4071942"/>
            <a:ext cx="4673578" cy="1643058"/>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b="1" dirty="0" smtClean="0"/>
              <a:t>1. </a:t>
            </a:r>
            <a:r>
              <a:rPr lang="fr-FR" b="1" dirty="0" err="1" smtClean="0"/>
              <a:t>Slack</a:t>
            </a:r>
            <a:r>
              <a:rPr lang="fr-FR" b="1" dirty="0" smtClean="0"/>
              <a:t> :</a:t>
            </a:r>
            <a:endParaRPr lang="fr-FR" dirty="0"/>
          </a:p>
        </p:txBody>
      </p:sp>
      <p:pic>
        <p:nvPicPr>
          <p:cNvPr id="4" name="Espace réservé du contenu 3" descr="slack-bug-allows-remote-file-hijacking-malware-injection.png"/>
          <p:cNvPicPr>
            <a:picLocks noGrp="1" noChangeAspect="1"/>
          </p:cNvPicPr>
          <p:nvPr>
            <p:ph idx="1"/>
          </p:nvPr>
        </p:nvPicPr>
        <p:blipFill>
          <a:blip r:embed="rId2"/>
          <a:stretch>
            <a:fillRect/>
          </a:stretch>
        </p:blipFill>
        <p:spPr>
          <a:xfrm>
            <a:off x="533262" y="1357298"/>
            <a:ext cx="8077475" cy="4768865"/>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b="1" dirty="0" smtClean="0"/>
              <a:t>2</a:t>
            </a:r>
            <a:r>
              <a:rPr lang="fr-FR" dirty="0" smtClean="0"/>
              <a:t>. </a:t>
            </a:r>
            <a:r>
              <a:rPr lang="fr-FR" b="1" dirty="0" smtClean="0"/>
              <a:t>G Suite :</a:t>
            </a:r>
            <a:r>
              <a:rPr lang="fr-FR" dirty="0" smtClean="0"/>
              <a:t> </a:t>
            </a:r>
            <a:endParaRPr lang="fr-FR" dirty="0"/>
          </a:p>
        </p:txBody>
      </p:sp>
      <p:sp>
        <p:nvSpPr>
          <p:cNvPr id="3" name="Espace réservé du contenu 2"/>
          <p:cNvSpPr>
            <a:spLocks noGrp="1"/>
          </p:cNvSpPr>
          <p:nvPr>
            <p:ph idx="1"/>
          </p:nvPr>
        </p:nvSpPr>
        <p:spPr>
          <a:xfrm>
            <a:off x="457200" y="1600201"/>
            <a:ext cx="8229600" cy="3829064"/>
          </a:xfrm>
        </p:spPr>
        <p:txBody>
          <a:bodyPr>
            <a:normAutofit/>
          </a:bodyPr>
          <a:lstStyle/>
          <a:p>
            <a:r>
              <a:rPr lang="fr-FR" sz="2400" dirty="0"/>
              <a:t>G Suite est une suite d'outils et de logiciels de </a:t>
            </a:r>
            <a:r>
              <a:rPr lang="fr-FR" sz="2400" dirty="0" smtClean="0"/>
              <a:t>productivité destiné au professionnelles crée par </a:t>
            </a:r>
            <a:r>
              <a:rPr lang="fr-FR" sz="2400" dirty="0" err="1" smtClean="0"/>
              <a:t>google</a:t>
            </a:r>
            <a:r>
              <a:rPr lang="fr-FR" sz="2400" dirty="0" smtClean="0"/>
              <a:t> .</a:t>
            </a:r>
          </a:p>
          <a:p>
            <a:pPr lvl="1">
              <a:buFont typeface="Wingdings" pitchFamily="2" charset="2"/>
              <a:buChar char="Ø"/>
            </a:pPr>
            <a:r>
              <a:rPr lang="fr-FR" sz="2000" dirty="0" smtClean="0"/>
              <a:t>Les outils qu’offrent :</a:t>
            </a:r>
          </a:p>
          <a:p>
            <a:pPr lvl="2">
              <a:buFont typeface="Wingdings" pitchFamily="2" charset="2"/>
              <a:buChar char="v"/>
            </a:pPr>
            <a:r>
              <a:rPr lang="fr-FR" sz="1600" dirty="0" err="1" smtClean="0"/>
              <a:t>Gmail</a:t>
            </a:r>
            <a:r>
              <a:rPr lang="fr-FR" sz="1600" dirty="0" smtClean="0"/>
              <a:t>.</a:t>
            </a:r>
          </a:p>
          <a:p>
            <a:pPr lvl="2">
              <a:buFont typeface="Wingdings" pitchFamily="2" charset="2"/>
              <a:buChar char="v"/>
            </a:pPr>
            <a:r>
              <a:rPr lang="fr-FR" sz="1600" dirty="0" smtClean="0"/>
              <a:t> Drive.</a:t>
            </a:r>
            <a:r>
              <a:rPr lang="fr-FR" sz="1600" dirty="0"/>
              <a:t> </a:t>
            </a:r>
            <a:endParaRPr lang="fr-FR" sz="1600" dirty="0" smtClean="0"/>
          </a:p>
          <a:p>
            <a:pPr lvl="2">
              <a:buFont typeface="Wingdings" pitchFamily="2" charset="2"/>
              <a:buChar char="v"/>
            </a:pPr>
            <a:r>
              <a:rPr lang="fr-FR" sz="1600" dirty="0" smtClean="0"/>
              <a:t>Docs.</a:t>
            </a:r>
          </a:p>
          <a:p>
            <a:pPr lvl="2">
              <a:buFont typeface="Wingdings" pitchFamily="2" charset="2"/>
              <a:buChar char="v"/>
            </a:pPr>
            <a:r>
              <a:rPr lang="fr-FR" sz="1600" dirty="0" smtClean="0"/>
              <a:t> </a:t>
            </a:r>
            <a:r>
              <a:rPr lang="fr-FR" sz="1600" dirty="0" err="1" smtClean="0"/>
              <a:t>Sheets</a:t>
            </a:r>
            <a:r>
              <a:rPr lang="fr-FR" sz="1600" dirty="0" smtClean="0"/>
              <a:t>.</a:t>
            </a:r>
          </a:p>
          <a:p>
            <a:pPr lvl="2">
              <a:buFont typeface="Wingdings" pitchFamily="2" charset="2"/>
              <a:buChar char="v"/>
            </a:pPr>
            <a:r>
              <a:rPr lang="fr-FR" sz="1600" dirty="0" smtClean="0"/>
              <a:t> </a:t>
            </a:r>
            <a:r>
              <a:rPr lang="fr-FR" sz="1600" dirty="0" err="1" smtClean="0"/>
              <a:t>Slides</a:t>
            </a:r>
            <a:r>
              <a:rPr lang="fr-FR" sz="1600" dirty="0" smtClean="0"/>
              <a:t>.</a:t>
            </a:r>
          </a:p>
          <a:p>
            <a:pPr lvl="2">
              <a:buFont typeface="Wingdings" pitchFamily="2" charset="2"/>
              <a:buChar char="v"/>
            </a:pPr>
            <a:r>
              <a:rPr lang="fr-FR" sz="1600" dirty="0" err="1" smtClean="0"/>
              <a:t>Form</a:t>
            </a:r>
            <a:r>
              <a:rPr lang="fr-FR" sz="1600" dirty="0" smtClean="0"/>
              <a:t>.</a:t>
            </a:r>
          </a:p>
          <a:p>
            <a:pPr lvl="2">
              <a:buFont typeface="Wingdings" pitchFamily="2" charset="2"/>
              <a:buChar char="v"/>
            </a:pPr>
            <a:r>
              <a:rPr lang="fr-FR" sz="1600" dirty="0" smtClean="0"/>
              <a:t>Agenda.</a:t>
            </a:r>
          </a:p>
          <a:p>
            <a:pPr lvl="2">
              <a:buFont typeface="Wingdings" pitchFamily="2" charset="2"/>
              <a:buChar char="v"/>
            </a:pPr>
            <a:r>
              <a:rPr lang="fr-FR" sz="1600" dirty="0" err="1" smtClean="0"/>
              <a:t>Hangout</a:t>
            </a:r>
            <a:r>
              <a:rPr lang="fr-FR" sz="1600" dirty="0" smtClean="0"/>
              <a:t>.</a:t>
            </a:r>
          </a:p>
          <a:p>
            <a:pPr lvl="2">
              <a:buFont typeface="Wingdings" pitchFamily="2" charset="2"/>
              <a:buChar char="v"/>
            </a:pPr>
            <a:r>
              <a:rPr lang="fr-FR" sz="1600" dirty="0" smtClean="0"/>
              <a:t>Etc...</a:t>
            </a:r>
          </a:p>
        </p:txBody>
      </p:sp>
      <p:sp>
        <p:nvSpPr>
          <p:cNvPr id="4" name="ZoneTexte 3"/>
          <p:cNvSpPr txBox="1"/>
          <p:nvPr/>
        </p:nvSpPr>
        <p:spPr>
          <a:xfrm>
            <a:off x="1071538" y="5857892"/>
            <a:ext cx="7572428" cy="369332"/>
          </a:xfrm>
          <a:prstGeom prst="rect">
            <a:avLst/>
          </a:prstGeom>
          <a:noFill/>
        </p:spPr>
        <p:txBody>
          <a:bodyPr wrap="square" rtlCol="0">
            <a:spAutoFit/>
          </a:bodyPr>
          <a:lstStyle/>
          <a:p>
            <a:r>
              <a:rPr lang="fr-FR" b="1" dirty="0" smtClean="0"/>
              <a:t>Offre une </a:t>
            </a:r>
            <a:r>
              <a:rPr lang="fr-FR" b="1" dirty="0"/>
              <a:t>sécurité et un contrôle accrus pour les </a:t>
            </a:r>
            <a:r>
              <a:rPr lang="fr-FR" b="1" dirty="0" smtClean="0"/>
              <a:t>équipes</a:t>
            </a:r>
            <a:r>
              <a:rPr lang="fr-FR" dirty="0" smtClean="0"/>
              <a:t>.</a:t>
            </a:r>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1445</TotalTime>
  <Words>383</Words>
  <Application>Microsoft Office PowerPoint</Application>
  <PresentationFormat>Affichage à l'écran (4:3)</PresentationFormat>
  <Paragraphs>68</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Thème Office</vt:lpstr>
      <vt:lpstr>Cours 4 : </vt:lpstr>
      <vt:lpstr>Comment définir l’outil collaboratif ? </vt:lpstr>
      <vt:lpstr>Les supports numériques: </vt:lpstr>
      <vt:lpstr>Le but d’un outil collaboratif:</vt:lpstr>
      <vt:lpstr>Encore faut-il disposer d'outils performants !</vt:lpstr>
      <vt:lpstr>Les outils performants:</vt:lpstr>
      <vt:lpstr>1. Slack :</vt:lpstr>
      <vt:lpstr>1. Slack :</vt:lpstr>
      <vt:lpstr>2. G Suite : </vt:lpstr>
      <vt:lpstr>2. G Suite : </vt:lpstr>
      <vt:lpstr>2. G Suite : </vt:lpstr>
      <vt:lpstr>2. G Suite : </vt:lpstr>
      <vt:lpstr>2. G Suite : </vt:lpstr>
      <vt:lpstr>2. G Suite : </vt:lpstr>
      <vt:lpstr>2. G Suite : </vt:lpstr>
      <vt:lpstr>3. Trello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 4 :</dc:title>
  <dc:creator>User</dc:creator>
  <cp:lastModifiedBy>pc plus</cp:lastModifiedBy>
  <cp:revision>24</cp:revision>
  <dcterms:created xsi:type="dcterms:W3CDTF">2020-02-23T16:52:31Z</dcterms:created>
  <dcterms:modified xsi:type="dcterms:W3CDTF">2020-03-29T23:15:34Z</dcterms:modified>
</cp:coreProperties>
</file>