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339EE-42F6-452D-9D9C-70184160437E}" type="datetimeFigureOut">
              <a:rPr lang="fr-DZ" smtClean="0"/>
              <a:t>21/10/2023</a:t>
            </a:fld>
            <a:endParaRPr lang="f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DZ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96773-80A2-4C33-A7F3-1236625F74B2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90023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38082-3B7D-444D-892A-E296A6ABDF6E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66399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449D9-7A9F-4AFB-BE71-EC96D5A1BED2}" type="datetime1">
              <a:rPr lang="fr-DZ" smtClean="0"/>
              <a:t>21/10/2023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8877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3318B-3DF1-421C-A137-513B900CD400}" type="datetime1">
              <a:rPr lang="fr-DZ" smtClean="0"/>
              <a:t>21/10/2023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22444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EAB62-BB2C-4109-88CD-67FC64C7CA1D}" type="datetime1">
              <a:rPr lang="fr-DZ" smtClean="0"/>
              <a:t>21/10/2023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9474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BD73-711A-4C4D-96A7-FCA0232DC2D5}" type="datetime1">
              <a:rPr lang="fr-DZ" smtClean="0"/>
              <a:t>21/10/2023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726094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6FB4-7B9E-45CE-9242-F9844BA814CD}" type="datetime1">
              <a:rPr lang="fr-DZ" smtClean="0"/>
              <a:t>21/10/2023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95319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66357-3366-466F-B02C-C154BC863DE5}" type="datetime1">
              <a:rPr lang="fr-DZ" smtClean="0"/>
              <a:t>21/10/2023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748815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81B36-5E5B-46E0-88BE-C603504BFAF7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40913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195E-C8A4-4B9F-8F69-1EBE74FFF597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57170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7DE8-6F41-4B68-A554-BB421E9CE8EF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8619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1E95-B5F9-4D72-A6CA-9D2914BB7F26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0328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F948B-38E2-46DE-8783-16FF0DDB1E3D}" type="datetime1">
              <a:rPr lang="fr-DZ" smtClean="0"/>
              <a:t>21/10/2023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321482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56892-5C76-4808-875F-ADDF1508E057}" type="datetime1">
              <a:rPr lang="fr-DZ" smtClean="0"/>
              <a:t>21/10/2023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09247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A3A4-021B-4A06-8D66-6FEF71546542}" type="datetime1">
              <a:rPr lang="fr-DZ" smtClean="0"/>
              <a:t>21/10/2023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35366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17B-EDB1-45FA-8F31-0AAEBA7E22A4}" type="datetime1">
              <a:rPr lang="fr-DZ" smtClean="0"/>
              <a:t>21/10/2023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20273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4F305-B71C-4CDD-9B7F-4268EAB4CAA6}" type="datetime1">
              <a:rPr lang="fr-DZ" smtClean="0"/>
              <a:t>21/10/2023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3952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56CA0-A1FF-47F9-A19F-04C84296BE7B}" type="datetime1">
              <a:rPr lang="fr-DZ" smtClean="0"/>
              <a:t>21/10/2023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51605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9B230BC-AEE9-4201-AE1D-A89D0677477A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EB1766A-4D09-42F2-8F84-9EE8A7BFC700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7795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4D9065-CB06-C1CA-3FC0-7EDC34178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018345"/>
          </a:xfrm>
        </p:spPr>
        <p:txBody>
          <a:bodyPr/>
          <a:lstStyle/>
          <a:p>
            <a:r>
              <a:rPr lang="fr-FR" dirty="0"/>
              <a:t>Logiciel de simulation</a:t>
            </a:r>
            <a:endParaRPr lang="fr-DZ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DB6D98-78AF-0B6F-7F14-0EA7A7151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2867855"/>
            <a:ext cx="8689976" cy="1371599"/>
          </a:xfrm>
        </p:spPr>
        <p:txBody>
          <a:bodyPr>
            <a:normAutofit fontScale="92500" lnSpcReduction="20000"/>
          </a:bodyPr>
          <a:lstStyle/>
          <a:p>
            <a:r>
              <a:rPr lang="fr-FR" sz="8800" b="1" dirty="0">
                <a:solidFill>
                  <a:srgbClr val="FF0000"/>
                </a:solidFill>
              </a:rPr>
              <a:t>Matlab</a:t>
            </a:r>
            <a:endParaRPr lang="fr-DZ" sz="8800" b="1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9B5659-60B8-6B26-9B43-9AAAE24CB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F512-CFF9-4478-9555-5BD1BDB3FAA7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A3C4D0-70DD-0713-F278-283AA1549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ECA9A0-09DC-FDAD-8A47-96ADCF8E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182927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913775" y="585389"/>
            <a:ext cx="5301496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Note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B0FA70B-F4B7-2EDA-98CE-BD13EC9CF230}"/>
              </a:ext>
            </a:extLst>
          </p:cNvPr>
          <p:cNvSpPr txBox="1"/>
          <p:nvPr/>
        </p:nvSpPr>
        <p:spPr>
          <a:xfrm>
            <a:off x="913775" y="1974575"/>
            <a:ext cx="10377077" cy="334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Les variables doivent respecter les règles suivantes </a:t>
            </a: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Elles doivent commencer par une lettre.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Elles tiennent compte de la distinction entre majuscules et minuscules.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Elles ne peuvent contenir aucun caractère spécial, à l'exception du tiret bas.</a:t>
            </a:r>
          </a:p>
          <a:p>
            <a:pPr>
              <a:lnSpc>
                <a:spcPct val="150000"/>
              </a:lnSpc>
            </a:pPr>
            <a:endParaRPr lang="fr-DZ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10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78918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913775" y="585389"/>
            <a:ext cx="5301496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Exemple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64A5AC8-7985-2EB7-421D-5DD9AAAFEA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026" y="1562363"/>
            <a:ext cx="7924800" cy="3102402"/>
          </a:xfrm>
          <a:prstGeom prst="rect">
            <a:avLst/>
          </a:prstGeom>
        </p:spPr>
      </p:pic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133DB9-CDB7-CFC4-C7FA-F9A4CEDC5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AAE5D-7D75-401E-9B3E-2D7540E22E0D}" type="datetime1">
              <a:rPr lang="fr-DZ" smtClean="0"/>
              <a:t>21/10/2023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D2D0D99-9FC3-F9BE-63B9-349A8128F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9A825C6-838C-0EF1-8559-3E82C0ECA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11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21848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6B42A6-27BF-20DE-3C1D-49FB0694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0" y="1166190"/>
            <a:ext cx="11449879" cy="3101009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rgbClr val="FF0000"/>
                </a:solidFill>
              </a:rPr>
              <a:t>Chapitre 2</a:t>
            </a:r>
            <a:r>
              <a:rPr lang="fr-FR" sz="4400" dirty="0"/>
              <a:t>: </a:t>
            </a:r>
            <a:r>
              <a:rPr lang="fr-FR" sz="4400" dirty="0">
                <a:solidFill>
                  <a:srgbClr val="002060"/>
                </a:solidFill>
              </a:rPr>
              <a:t>Types de données et variables</a:t>
            </a:r>
            <a:endParaRPr lang="fr-DZ" sz="4400" dirty="0">
              <a:solidFill>
                <a:srgbClr val="00206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0E8FE6-5CDC-B902-90AD-588A216B9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7DE8-6F41-4B68-A554-BB421E9CE8EF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C8D48B-6060-9743-B957-A435D449A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BB851E-DE46-FDD5-54A8-60953E470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12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10487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6B42A6-27BF-20DE-3C1D-49FB0694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1583" y="148064"/>
            <a:ext cx="10364451" cy="772961"/>
          </a:xfrm>
        </p:spPr>
        <p:txBody>
          <a:bodyPr/>
          <a:lstStyle/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6A49A838-9781-2E79-0EB7-4F604D176F8F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913774" y="1073426"/>
                <a:ext cx="10363826" cy="4982816"/>
              </a:xfrm>
            </p:spPr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v"/>
                </a:pPr>
                <a:r>
                  <a:rPr lang="fr-FR" sz="2400" b="0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les variables complexes </a:t>
                </a:r>
              </a:p>
              <a:p>
                <a:pPr marL="0" indent="0">
                  <a:buNone/>
                </a:pPr>
                <a:r>
                  <a:rPr lang="fr-F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2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𝐚</m:t>
                    </m:r>
                    <m:r>
                      <a:rPr lang="fr-FR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fr-FR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fr-FR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fr-FR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𝒊</m:t>
                    </m:r>
                    <m:r>
                      <a:rPr lang="fr-FR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∗</m:t>
                    </m:r>
                    <m:r>
                      <a:rPr lang="fr-FR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fr-FR" sz="2800" b="1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(</a:t>
                </a:r>
                <a:r>
                  <a:rPr lang="fr-FR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soit </a:t>
                </a:r>
                <a14:m>
                  <m:oMath xmlns:m="http://schemas.openxmlformats.org/officeDocument/2006/math">
                    <m:r>
                      <a:rPr lang="fr-FR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𝒊</m:t>
                    </m:r>
                  </m:oMath>
                </a14:m>
                <a:r>
                  <a:rPr lang="fr-FR" sz="2800" b="1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ou</a:t>
                </a:r>
                <a:r>
                  <a:rPr lang="fr-FR" sz="2800" b="1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𝒋</m:t>
                    </m:r>
                    <m:r>
                      <a:rPr lang="fr-FR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fr-FR" sz="2800" b="1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0" indent="0">
                  <a:buNone/>
                </a:pPr>
                <a:r>
                  <a:rPr lang="fr-FR" sz="2800" b="1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2800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𝐚</m:t>
                    </m:r>
                    <m:r>
                      <a:rPr lang="fr-FR" sz="2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fr-FR" sz="2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fr-FR" sz="2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fr-FR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𝒊</m:t>
                    </m:r>
                    <m:r>
                      <a:rPr lang="fr-FR" sz="28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fr-FR" sz="28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b="1" i="0" u="none" strike="noStrike" baseline="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Error</a:t>
                </a:r>
                <a:r>
                  <a:rPr lang="fr-FR" sz="2800" b="1" i="0" u="none" strike="noStrike" baseline="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2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Undefined function or variable ‘</a:t>
                </a:r>
                <a14:m>
                  <m:oMath xmlns:m="http://schemas.openxmlformats.org/officeDocument/2006/math">
                    <m:r>
                      <a:rPr lang="fr-FR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𝒊</m:t>
                    </m:r>
                    <m:r>
                      <a:rPr lang="fr-FR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’.</a:t>
                </a:r>
              </a:p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Les </a:t>
                </a:r>
                <a:r>
                  <a:rPr lang="fr-FR" dirty="0">
                    <a:latin typeface="Arial" panose="020B0604020202020204" pitchFamily="34" charset="0"/>
                    <a:cs typeface="Arial" panose="020B0604020202020204" pitchFamily="34" charset="0"/>
                  </a:rPr>
                  <a:t>fonctions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dirty="0">
                    <a:latin typeface="Arial" panose="020B0604020202020204" pitchFamily="34" charset="0"/>
                    <a:cs typeface="Arial" panose="020B0604020202020204" pitchFamily="34" charset="0"/>
                  </a:rPr>
                  <a:t>concernant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LES VARIABLES COMPLEXES</a:t>
                </a:r>
              </a:p>
              <a:p>
                <a:pPr marL="0" indent="0">
                  <a:buNone/>
                </a:pPr>
                <a:r>
                  <a:rPr lang="fr-FR" sz="1800" b="1" i="0" u="none" strike="noStrike" baseline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imag</a:t>
                </a:r>
                <a:r>
                  <a:rPr lang="fr-FR" sz="1800" b="0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(Z) retourne la partie imaginaire de Z</a:t>
                </a:r>
              </a:p>
              <a:p>
                <a:pPr marL="0" indent="0" algn="l">
                  <a:buNone/>
                </a:pPr>
                <a:r>
                  <a:rPr lang="fr-FR" sz="1800" b="1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real</a:t>
                </a:r>
                <a:r>
                  <a:rPr lang="fr-FR" sz="1800" b="0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(Z) retourne la partie réelle de Z</a:t>
                </a:r>
              </a:p>
              <a:p>
                <a:pPr marL="0" indent="0" algn="l">
                  <a:buNone/>
                </a:pPr>
                <a:r>
                  <a:rPr lang="fr-FR" sz="1800" b="1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abs</a:t>
                </a:r>
                <a:r>
                  <a:rPr lang="fr-FR" sz="1800" b="0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(Z) retourne le module de Z</a:t>
                </a:r>
              </a:p>
              <a:p>
                <a:pPr marL="0" indent="0" algn="l">
                  <a:buNone/>
                </a:pPr>
                <a:r>
                  <a:rPr lang="fr-FR" sz="1800" b="1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angle</a:t>
                </a:r>
                <a:r>
                  <a:rPr lang="fr-FR" sz="1800" b="0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 (Z) retourne la partie imaginaire de Z</a:t>
                </a:r>
              </a:p>
              <a:p>
                <a:pPr marL="0" indent="0" algn="l">
                  <a:buNone/>
                </a:pPr>
                <a:r>
                  <a:rPr lang="fr-FR" sz="1800" b="1" i="0" u="none" strike="noStrike" baseline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conj</a:t>
                </a:r>
                <a:r>
                  <a:rPr lang="fr-FR" sz="1800" b="0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(Z) retourne le conjugué de Z (Z* )</a:t>
                </a:r>
                <a:endParaRPr lang="fr-FR" sz="1800" b="1" i="0" u="none" strike="noStrike" baseline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l">
                  <a:buNone/>
                </a:pPr>
                <a:endParaRPr lang="fr-FR" sz="2400" b="0" i="0" u="none" strike="noStrike" baseline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l">
                  <a:buNone/>
                </a:pPr>
                <a:endParaRPr lang="fr-DZ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6A49A838-9781-2E79-0EB7-4F604D176F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913774" y="1073426"/>
                <a:ext cx="10363826" cy="4982816"/>
              </a:xfrm>
              <a:blipFill>
                <a:blip r:embed="rId2"/>
                <a:stretch>
                  <a:fillRect l="-824" t="-24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0E8FE6-5CDC-B902-90AD-588A216B9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F7DE8-6F41-4B68-A554-BB421E9CE8EF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C8D48B-6060-9743-B957-A435D449A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BB851E-DE46-FDD5-54A8-60953E470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13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61800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1311339" y="256250"/>
            <a:ext cx="6560452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B0FA70B-F4B7-2EDA-98CE-BD13EC9CF230}"/>
              </a:ext>
            </a:extLst>
          </p:cNvPr>
          <p:cNvSpPr txBox="1"/>
          <p:nvPr/>
        </p:nvSpPr>
        <p:spPr>
          <a:xfrm>
            <a:off x="1166191" y="1470992"/>
            <a:ext cx="1062824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Le type chaîne de caractères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Une chaine de caractères est un tableau de caractères </a:t>
            </a:r>
          </a:p>
          <a:p>
            <a:pPr algn="l"/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&gt;&gt; </a:t>
            </a:r>
            <a:r>
              <a:rPr lang="fr-FR" sz="2400" b="0" i="0" u="none" strike="noStrike" baseline="0" dirty="0" err="1">
                <a:latin typeface="Times New Roman" panose="02020603050405020304" pitchFamily="18" charset="0"/>
              </a:rPr>
              <a:t>chn</a:t>
            </a:r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='Bonjour'</a:t>
            </a:r>
          </a:p>
          <a:p>
            <a:pPr algn="l"/>
            <a:r>
              <a:rPr lang="fr-FR" sz="2400" b="0" i="0" u="none" strike="noStrike" baseline="0" dirty="0" err="1">
                <a:latin typeface="Times New Roman" panose="02020603050405020304" pitchFamily="18" charset="0"/>
              </a:rPr>
              <a:t>chn</a:t>
            </a:r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 =Bonjour</a:t>
            </a:r>
          </a:p>
          <a:p>
            <a:pPr algn="l"/>
            <a:endParaRPr lang="fr-FR" sz="24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US" sz="2400" b="1" i="0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Error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  </a:t>
            </a:r>
          </a:p>
          <a:p>
            <a:pPr algn="l"/>
            <a:r>
              <a:rPr lang="fr-FR" sz="2400" dirty="0">
                <a:latin typeface="Times New Roman" panose="02020603050405020304" pitchFamily="18" charset="0"/>
                <a:cs typeface="Arial" panose="020B0604020202020204" pitchFamily="34" charset="0"/>
              </a:rPr>
              <a:t>&gt;&gt;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Arial" panose="020B0604020202020204" pitchFamily="34" charset="0"/>
              </a:rPr>
              <a:t>chn</a:t>
            </a:r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='aujourd'hui' </a:t>
            </a:r>
          </a:p>
          <a:p>
            <a:pPr algn="l"/>
            <a:r>
              <a:rPr lang="fr-FR" sz="2400" b="0" i="0" u="none" strike="noStrike" baseline="0" dirty="0" err="1">
                <a:latin typeface="Times New Roman" panose="02020603050405020304" pitchFamily="18" charset="0"/>
              </a:rPr>
              <a:t>chn</a:t>
            </a:r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='aujourd'hui' | </a:t>
            </a:r>
            <a:r>
              <a:rPr lang="fr-FR" sz="2400" b="0" i="0" u="none" strike="noStrike" baseline="0" dirty="0" err="1">
                <a:latin typeface="Times New Roman" panose="02020603050405020304" pitchFamily="18" charset="0"/>
              </a:rPr>
              <a:t>Error</a:t>
            </a:r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: </a:t>
            </a:r>
            <a:r>
              <a:rPr lang="fr-FR" sz="2400" b="0" i="0" u="none" strike="noStrike" baseline="0" dirty="0" err="1">
                <a:latin typeface="Times New Roman" panose="02020603050405020304" pitchFamily="18" charset="0"/>
              </a:rPr>
              <a:t>Missing</a:t>
            </a:r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 MATLAB </a:t>
            </a:r>
            <a:r>
              <a:rPr lang="fr-FR" sz="2400" b="0" i="0" u="none" strike="noStrike" baseline="0" dirty="0" err="1">
                <a:latin typeface="Times New Roman" panose="02020603050405020304" pitchFamily="18" charset="0"/>
              </a:rPr>
              <a:t>operator</a:t>
            </a:r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.</a:t>
            </a:r>
          </a:p>
          <a:p>
            <a:pPr algn="l"/>
            <a:endParaRPr lang="fr-FR" sz="24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&gt;&gt; corriger='</a:t>
            </a:r>
            <a:r>
              <a:rPr lang="fr-FR" sz="2400" b="0" i="0" u="none" strike="noStrike" baseline="0" dirty="0" err="1">
                <a:latin typeface="Times New Roman" panose="02020603050405020304" pitchFamily="18" charset="0"/>
              </a:rPr>
              <a:t>aujourd</a:t>
            </a:r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''hui' </a:t>
            </a:r>
          </a:p>
          <a:p>
            <a:pPr algn="l"/>
            <a:r>
              <a:rPr lang="fr-FR" sz="2400" b="0" i="0" u="none" strike="noStrike" baseline="0" dirty="0">
                <a:latin typeface="Times New Roman" panose="02020603050405020304" pitchFamily="18" charset="0"/>
              </a:rPr>
              <a:t>corriger = aujourd'hui</a:t>
            </a:r>
            <a:endParaRPr lang="fr-DZ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14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901849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1311339" y="256250"/>
            <a:ext cx="6560452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B0FA70B-F4B7-2EDA-98CE-BD13EC9CF230}"/>
                  </a:ext>
                </a:extLst>
              </p:cNvPr>
              <p:cNvSpPr txBox="1"/>
              <p:nvPr/>
            </p:nvSpPr>
            <p:spPr>
              <a:xfrm>
                <a:off x="1113809" y="1272209"/>
                <a:ext cx="10628243" cy="44579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fr-FR" sz="2400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Le type Logique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Il représente la réponse </a:t>
                </a:r>
                <a:r>
                  <a:rPr lang="fr-FR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true</a:t>
                </a:r>
                <a:r>
                  <a:rPr lang="fr-F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par 1 et false par 0</a:t>
                </a:r>
              </a:p>
              <a:p>
                <a:pPr algn="l">
                  <a:lnSpc>
                    <a:spcPct val="150000"/>
                  </a:lnSpc>
                </a:pPr>
                <a:r>
                  <a:rPr lang="fr-FR" sz="2400" b="0" i="0" u="none" strike="noStrike" baseline="0" dirty="0">
                    <a:latin typeface="Times New Roman" panose="02020603050405020304" pitchFamily="18" charset="0"/>
                  </a:rPr>
                  <a:t>&gt;&gt; a</a:t>
                </a:r>
                <a14:m>
                  <m:oMath xmlns:m="http://schemas.openxmlformats.org/officeDocument/2006/math">
                    <m:r>
                      <a:rPr lang="fr-FR" sz="2400" b="0" i="1" u="none" strike="noStrike" baseline="0" smtClean="0">
                        <a:latin typeface="Cambria Math" panose="02040503050406030204" pitchFamily="18" charset="0"/>
                      </a:rPr>
                      <m:t>=2;</m:t>
                    </m:r>
                  </m:oMath>
                </a14:m>
                <a:endParaRPr lang="fr-FR" sz="2400" b="0" i="0" u="none" strike="noStrike" baseline="0" dirty="0">
                  <a:latin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fr-FR" sz="2400" b="0" i="0" u="none" strike="noStrike" baseline="0" dirty="0">
                    <a:latin typeface="Times New Roman" panose="02020603050405020304" pitchFamily="18" charset="0"/>
                  </a:rPr>
                  <a:t>&gt;&gt; b</a:t>
                </a:r>
                <a14:m>
                  <m:oMath xmlns:m="http://schemas.openxmlformats.org/officeDocument/2006/math">
                    <m:r>
                      <a:rPr lang="fr-FR" sz="2400" b="0" i="1" u="none" strike="noStrike" baseline="0" smtClean="0">
                        <a:latin typeface="Cambria Math" panose="02040503050406030204" pitchFamily="18" charset="0"/>
                      </a:rPr>
                      <m:t>=7;</m:t>
                    </m:r>
                  </m:oMath>
                </a14:m>
                <a:endParaRPr lang="fr-FR" sz="2400" b="0" i="0" u="none" strike="noStrike" baseline="0" dirty="0">
                  <a:latin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fr-FR" sz="2400" dirty="0">
                    <a:latin typeface="Times New Roman" panose="02020603050405020304" pitchFamily="18" charset="0"/>
                  </a:rPr>
                  <a:t>&gt;&gt; test=(a==b)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0" i="0" u="none" strike="noStrike" baseline="0" dirty="0">
                    <a:latin typeface="Times New Roman" panose="02020603050405020304" pitchFamily="18" charset="0"/>
                  </a:rPr>
                  <a:t>&gt;&gt; test=0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dirty="0">
                    <a:latin typeface="Times New Roman" panose="02020603050405020304" pitchFamily="18" charset="0"/>
                  </a:rPr>
                  <a:t>&gt;&gt; test2=(a&lt;b)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0" i="0" u="none" strike="noStrike" baseline="0" dirty="0">
                    <a:latin typeface="Times New Roman" panose="02020603050405020304" pitchFamily="18" charset="0"/>
                  </a:rPr>
                  <a:t>&gt;&gt; test2=1</a:t>
                </a: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B0FA70B-F4B7-2EDA-98CE-BD13EC9CF2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809" y="1272209"/>
                <a:ext cx="10628243" cy="4457952"/>
              </a:xfrm>
              <a:prstGeom prst="rect">
                <a:avLst/>
              </a:prstGeom>
              <a:blipFill>
                <a:blip r:embed="rId2"/>
                <a:stretch>
                  <a:fillRect l="-918" b="-2326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15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264862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1311339" y="256250"/>
            <a:ext cx="6560452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B0FA70B-F4B7-2EDA-98CE-BD13EC9CF230}"/>
                  </a:ext>
                </a:extLst>
              </p:cNvPr>
              <p:cNvSpPr txBox="1"/>
              <p:nvPr/>
            </p:nvSpPr>
            <p:spPr>
              <a:xfrm>
                <a:off x="1113809" y="1272209"/>
                <a:ext cx="10628243" cy="52999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v"/>
                </a:pPr>
                <a:r>
                  <a:rPr lang="fr-FR" sz="2400" i="0" u="none" strike="noStrike" baseline="0" dirty="0">
                    <a:latin typeface="Arial" panose="020B0604020202020204" pitchFamily="34" charset="0"/>
                    <a:cs typeface="Arial" panose="020B0604020202020204" pitchFamily="34" charset="0"/>
                  </a:rPr>
                  <a:t>Le type </a:t>
                </a:r>
                <a:r>
                  <a:rPr lang="fr-F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Vecteur</a:t>
                </a:r>
                <a:endParaRPr lang="fr-FR" sz="2400" i="0" u="none" strike="noStrike" baseline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fr-F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Il se représente par défaut par une ligne à plusieurs colonnes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b="0" i="0" u="none" strike="noStrike" baseline="0" dirty="0">
                    <a:latin typeface="Times New Roman" panose="02020603050405020304" pitchFamily="18" charset="0"/>
                  </a:rPr>
                  <a:t>&gt;&gt; a</a:t>
                </a:r>
                <a14:m>
                  <m:oMath xmlns:m="http://schemas.openxmlformats.org/officeDocument/2006/math">
                    <m:r>
                      <a:rPr lang="fr-FR" sz="2000" b="0" i="1" u="none" strike="noStrike" baseline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fr-FR" sz="2000" b="0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000" b="0" i="1" u="none" strike="noStrike" baseline="0" smtClean="0">
                            <a:latin typeface="Cambria Math" panose="02040503050406030204" pitchFamily="18" charset="0"/>
                          </a:rPr>
                          <m:t>1 2 3 4 5</m:t>
                        </m:r>
                      </m:e>
                    </m:d>
                  </m:oMath>
                </a14:m>
                <a:endParaRPr lang="fr-FR" sz="2000" b="0" i="0" u="none" strike="noStrike" baseline="0" dirty="0">
                  <a:latin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fr-FR" sz="2000" b="0" i="0" u="none" strike="noStrike" baseline="0" dirty="0">
                    <a:latin typeface="Times New Roman" panose="02020603050405020304" pitchFamily="18" charset="0"/>
                  </a:rPr>
                  <a:t>&gt;&gt; a= 1 2 3 4 5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b="0" i="0" u="none" strike="noStrike" baseline="0" dirty="0">
                    <a:latin typeface="Times New Roman" panose="02020603050405020304" pitchFamily="18" charset="0"/>
                  </a:rPr>
                  <a:t>&gt;&gt; b</a:t>
                </a:r>
                <a14:m>
                  <m:oMath xmlns:m="http://schemas.openxmlformats.org/officeDocument/2006/math">
                    <m:r>
                      <a:rPr lang="fr-FR" sz="2000" b="0" i="1" u="none" strike="noStrike" baseline="0" smtClean="0">
                        <a:latin typeface="Cambria Math" panose="02040503050406030204" pitchFamily="18" charset="0"/>
                      </a:rPr>
                      <m:t>=[1,2,3,4];</m:t>
                    </m:r>
                  </m:oMath>
                </a14:m>
                <a:endParaRPr lang="fr-FR" sz="2000" b="0" i="0" u="none" strike="noStrike" baseline="0" dirty="0">
                  <a:latin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fr-FR" sz="2000" dirty="0">
                    <a:latin typeface="Times New Roman" panose="02020603050405020304" pitchFamily="18" charset="0"/>
                  </a:rPr>
                  <a:t>&gt;&gt;b=1 2 3 4</a:t>
                </a:r>
                <a:endParaRPr lang="fr-FR" sz="2000" b="0" i="0" u="none" strike="noStrike" baseline="0" dirty="0">
                  <a:latin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fr-FR" sz="2000" dirty="0">
                    <a:latin typeface="Times New Roman" panose="02020603050405020304" pitchFamily="18" charset="0"/>
                  </a:rPr>
                  <a:t>&gt;&gt; b’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b="0" i="0" u="none" strike="noStrike" baseline="0" dirty="0">
                    <a:latin typeface="Times New Roman" panose="02020603050405020304" pitchFamily="18" charset="0"/>
                  </a:rPr>
                  <a:t>&gt;&gt;b=1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dirty="0">
                    <a:latin typeface="Times New Roman" panose="02020603050405020304" pitchFamily="18" charset="0"/>
                  </a:rPr>
                  <a:t>         2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b="0" i="0" u="none" strike="noStrike" baseline="0" dirty="0">
                    <a:latin typeface="Times New Roman" panose="02020603050405020304" pitchFamily="18" charset="0"/>
                  </a:rPr>
                  <a:t>         3   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dirty="0">
                    <a:latin typeface="Times New Roman" panose="02020603050405020304" pitchFamily="18" charset="0"/>
                  </a:rPr>
                  <a:t>         4</a:t>
                </a:r>
                <a:endParaRPr lang="fr-FR" sz="2000" b="0" i="0" u="none" strike="noStrike" baseline="0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B0FA70B-F4B7-2EDA-98CE-BD13EC9CF2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809" y="1272209"/>
                <a:ext cx="10628243" cy="5299977"/>
              </a:xfrm>
              <a:prstGeom prst="rect">
                <a:avLst/>
              </a:prstGeom>
              <a:blipFill>
                <a:blip r:embed="rId2"/>
                <a:stretch>
                  <a:fillRect l="-918" b="-1151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16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80412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1311339" y="256250"/>
            <a:ext cx="6560452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B0FA70B-F4B7-2EDA-98CE-BD13EC9CF230}"/>
              </a:ext>
            </a:extLst>
          </p:cNvPr>
          <p:cNvSpPr txBox="1"/>
          <p:nvPr/>
        </p:nvSpPr>
        <p:spPr>
          <a:xfrm>
            <a:off x="1113809" y="1245705"/>
            <a:ext cx="10628243" cy="47790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Le type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Vecteur</a:t>
            </a:r>
            <a:endParaRPr lang="fr-FR" sz="240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1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Création de vecteurs à partir d’autres vecteurs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&gt;&gt;c=[a b]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&gt;&gt;c=a(1:1:3)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&gt;&gt;c=[a(1:2) b(2:3)]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&gt;&gt;X=[0:pi/5:pi]        % [v. initial : incrément : v. final]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Génération de vecteurs métriques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&gt;&gt;x=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linspace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(0,pi,11)       %(11 valeurs réparties de 0 à pi)</a:t>
            </a:r>
          </a:p>
          <a:p>
            <a:pPr>
              <a:lnSpc>
                <a:spcPct val="150000"/>
              </a:lnSpc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17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967334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1311339" y="256250"/>
            <a:ext cx="6560452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B0FA70B-F4B7-2EDA-98CE-BD13EC9CF230}"/>
              </a:ext>
            </a:extLst>
          </p:cNvPr>
          <p:cNvSpPr txBox="1"/>
          <p:nvPr/>
        </p:nvSpPr>
        <p:spPr>
          <a:xfrm>
            <a:off x="1087305" y="1113183"/>
            <a:ext cx="10628243" cy="4455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Le type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Vecteur</a:t>
            </a:r>
            <a:endParaRPr lang="fr-FR" sz="240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Adressages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&gt;&gt;x=[5 9 6 3];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&gt;&gt;x2=x(2)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&gt;&gt;x2=9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La fonction ‘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 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(r&lt;=5)         &gt;&gt;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(r&gt;3)</a:t>
            </a:r>
          </a:p>
          <a:p>
            <a:pPr>
              <a:lnSpc>
                <a:spcPct val="150000"/>
              </a:lnSpc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18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26189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1311339" y="256250"/>
            <a:ext cx="6560452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B0FA70B-F4B7-2EDA-98CE-BD13EC9CF230}"/>
              </a:ext>
            </a:extLst>
          </p:cNvPr>
          <p:cNvSpPr txBox="1"/>
          <p:nvPr/>
        </p:nvSpPr>
        <p:spPr>
          <a:xfrm>
            <a:off x="1087305" y="1113183"/>
            <a:ext cx="10628243" cy="4455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Le type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Vecteur</a:t>
            </a:r>
            <a:endParaRPr lang="fr-FR" sz="240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Multiplication et division élément par élément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&gt;&gt;a=[5 3 4];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&gt;&gt;b=[2 6 3];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&gt;&gt;c=a*b                                              &gt;&gt;c=a/b</a:t>
            </a:r>
          </a:p>
          <a:p>
            <a:pPr algn="l"/>
            <a:r>
              <a:rPr lang="fr-FR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Error</a:t>
            </a:r>
            <a:r>
              <a:rPr lang="fr-FR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using</a:t>
            </a:r>
            <a:r>
              <a:rPr lang="fr-FR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*                                                         </a:t>
            </a:r>
            <a:r>
              <a:rPr lang="fr-FR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Error</a:t>
            </a:r>
            <a:r>
              <a:rPr lang="fr-FR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fr-FR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using</a:t>
            </a:r>
            <a:r>
              <a:rPr lang="fr-FR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/                                                                               </a:t>
            </a:r>
            <a:r>
              <a:rPr lang="fr-FR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Inner</a:t>
            </a:r>
            <a:r>
              <a:rPr lang="fr-FR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matrix dimensions must </a:t>
            </a:r>
            <a:r>
              <a:rPr lang="fr-FR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agree</a:t>
            </a:r>
            <a:r>
              <a:rPr lang="fr-FR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.                    </a:t>
            </a:r>
            <a:r>
              <a:rPr lang="fr-FR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Inner</a:t>
            </a:r>
            <a:r>
              <a:rPr lang="fr-FR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matrix dimensions must </a:t>
            </a:r>
            <a:r>
              <a:rPr lang="fr-FR" sz="1800" b="0" i="0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agree</a:t>
            </a:r>
            <a:r>
              <a:rPr lang="fr-FR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fr-F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&gt;&gt;c=a.*b                                         &gt;&gt;c=a./b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&gt;&gt;c=10 18 12                                 &gt;&gt;c=5/2 3/6 4/3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19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67065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7D91CE-285B-15BC-9E50-04897CD1E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243" y="472744"/>
            <a:ext cx="3207650" cy="706700"/>
          </a:xfrm>
        </p:spPr>
        <p:txBody>
          <a:bodyPr/>
          <a:lstStyle/>
          <a:p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Définition 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3DFDA7-61E0-B965-F2C8-2FF6C639F9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8243" y="1083810"/>
            <a:ext cx="10363826" cy="479946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Le nom "Matlab" est en fait une contraction de "Matrix </a:t>
            </a:r>
            <a:r>
              <a:rPr lang="fr-FR" sz="1900" dirty="0" err="1">
                <a:latin typeface="Arial" panose="020B0604020202020204" pitchFamily="34" charset="0"/>
                <a:cs typeface="Arial" panose="020B0604020202020204" pitchFamily="34" charset="0"/>
              </a:rPr>
              <a:t>Laboratory</a:t>
            </a: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", ce qui reflète son utilisation principale : la manipulation et le traitement de matrices, qui sont des structures de données mathématiques essentielles pour de nombreuses applications scientifiques et d'ingénierie.</a:t>
            </a:r>
            <a:endParaRPr lang="fr-FR" sz="17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D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Analyse et traitement de données </a:t>
            </a:r>
            <a:endParaRPr lang="fr-FR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D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Modélisation mathématique </a:t>
            </a:r>
            <a:endParaRPr lang="fr-FR" sz="1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D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Programmation </a:t>
            </a:r>
            <a:endParaRPr lang="fr-FR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D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Visualisation</a:t>
            </a:r>
            <a:endParaRPr lang="fr-FR" sz="1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D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Traitement du signal et de l'image</a:t>
            </a:r>
            <a:r>
              <a:rPr lang="fr-D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D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Calcul numérique</a:t>
            </a:r>
            <a:r>
              <a:rPr lang="fr-D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1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D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Simulation et modélisation de systèmes dynamiques</a:t>
            </a:r>
            <a:r>
              <a:rPr lang="fr-D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1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DZ" b="1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097CDA-5887-0C23-32DD-3DF102D59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36B5E-C438-4E55-86A7-CF3975B3994B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4069DD-2707-0F0C-571B-B187E954F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E19829-6C51-74F0-47CD-6205783F7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2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23502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1311339" y="256250"/>
            <a:ext cx="6560452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B0FA70B-F4B7-2EDA-98CE-BD13EC9CF230}"/>
              </a:ext>
            </a:extLst>
          </p:cNvPr>
          <p:cNvSpPr txBox="1"/>
          <p:nvPr/>
        </p:nvSpPr>
        <p:spPr>
          <a:xfrm>
            <a:off x="1087305" y="1113183"/>
            <a:ext cx="10628243" cy="4917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Le type Matrice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&gt;&gt;a=[5 3 4;3 6 9;4 2 6];</a:t>
            </a:r>
          </a:p>
          <a:p>
            <a:pPr>
              <a:lnSpc>
                <a:spcPct val="150000"/>
              </a:lnSpc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Création d’une matrice à partir d’autre matrice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&gt;&gt;b=[2 6 4];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&gt;&gt;c=[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b;a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]  </a:t>
            </a:r>
            <a:r>
              <a:rPr lang="fr-FR" sz="1800" b="0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     Il faut faire attention à la taille des matrices.</a:t>
            </a:r>
            <a:endParaRPr lang="fr-FR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Adressage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&gt;&gt;x=c(2,3)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&gt;&gt;x1=c(:,1)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&gt;&gt;x2=c(:,1:2)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20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578713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1311339" y="256250"/>
            <a:ext cx="6560452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B0FA70B-F4B7-2EDA-98CE-BD13EC9CF230}"/>
              </a:ext>
            </a:extLst>
          </p:cNvPr>
          <p:cNvSpPr txBox="1"/>
          <p:nvPr/>
        </p:nvSpPr>
        <p:spPr>
          <a:xfrm>
            <a:off x="1100557" y="962950"/>
            <a:ext cx="10628243" cy="6671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Commandes matricielles spécifiques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diag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(): donne la diagonale de la matrice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() : donne le nombre de lignes et de colonnes de la matrice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() : donne max de la taille de la matrice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trace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() : donne la somme de la diagonal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sum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() : donne la somme de chaque colonne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 la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matrice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ones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: donne une matrice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 1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zeros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() :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donne une matrice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 0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eye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() :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donne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matrice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identité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240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21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235009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1311339" y="256250"/>
            <a:ext cx="6560452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2060"/>
                </a:solidFill>
              </a:rPr>
              <a:t>2.1 Les types de données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B0FA70B-F4B7-2EDA-98CE-BD13EC9CF230}"/>
              </a:ext>
            </a:extLst>
          </p:cNvPr>
          <p:cNvSpPr txBox="1"/>
          <p:nvPr/>
        </p:nvSpPr>
        <p:spPr>
          <a:xfrm>
            <a:off x="1100557" y="962950"/>
            <a:ext cx="10628243" cy="334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2400" i="0" u="none" strike="noStrike" baseline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formats d’affichage des réels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Format long:    &gt;&gt;</a:t>
            </a:r>
            <a:r>
              <a:rPr lang="fr-FR" sz="2400" dirty="0" err="1">
                <a:latin typeface="Arial" panose="020B0604020202020204" pitchFamily="34" charset="0"/>
                <a:cs typeface="Arial" panose="020B0604020202020204" pitchFamily="34" charset="0"/>
              </a:rPr>
              <a:t>disp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(pi)             &gt;&gt;</a:t>
            </a:r>
            <a:r>
              <a:rPr lang="fr-DZ" sz="2400" b="0" i="0" u="none" strike="noStrike" baseline="0" dirty="0">
                <a:latin typeface="Times New Roman" panose="02020603050405020304" pitchFamily="18" charset="0"/>
              </a:rPr>
              <a:t>3.141592653589793</a:t>
            </a:r>
            <a:endParaRPr lang="fr-FR" sz="240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Format short:   &gt;&gt;</a:t>
            </a:r>
            <a:r>
              <a:rPr lang="fr-FR" sz="240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disp</a:t>
            </a:r>
            <a:r>
              <a:rPr lang="fr-FR" sz="240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(pi)             &gt;&gt;3.1416</a:t>
            </a:r>
          </a:p>
          <a:p>
            <a:pPr>
              <a:lnSpc>
                <a:spcPct val="150000"/>
              </a:lnSpc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240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3E2FF107-C84E-4C7B-CBC3-A4B334CF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3F040-ADAF-4AE2-897E-65B1BC0F85E4}" type="datetime1">
              <a:rPr lang="fr-DZ" smtClean="0"/>
              <a:t>21/10/2023</a:t>
            </a:fld>
            <a:endParaRPr lang="fr-DZ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5E04CC5-CC6B-957C-3D1B-2735F0D63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</p:spPr>
        <p:txBody>
          <a:bodyPr/>
          <a:lstStyle/>
          <a:p>
            <a:r>
              <a:rPr lang="fr-FR" dirty="0"/>
              <a:t>Dr Saidi Farah</a:t>
            </a:r>
            <a:endParaRPr lang="fr-DZ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A130AE8-7B88-5CD8-53B1-6A8CD886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22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5607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A99F9DA0-4AF4-7847-8C6D-37D22C3BC9F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35" y="978495"/>
            <a:ext cx="10548729" cy="5165612"/>
          </a:xfr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800B0EC9-A23A-1306-13F0-85F4B4A2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243" y="472744"/>
            <a:ext cx="3207650" cy="706700"/>
          </a:xfrm>
        </p:spPr>
        <p:txBody>
          <a:bodyPr/>
          <a:lstStyle/>
          <a:p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98C5F306-1B89-5951-F40F-55413072C69A}"/>
              </a:ext>
            </a:extLst>
          </p:cNvPr>
          <p:cNvSpPr txBox="1">
            <a:spLocks/>
          </p:cNvSpPr>
          <p:nvPr/>
        </p:nvSpPr>
        <p:spPr>
          <a:xfrm>
            <a:off x="880642" y="625145"/>
            <a:ext cx="4473235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Démarrage du Matlab 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D719D28B-5E51-85EA-81D9-2431EC6B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92355-5E37-4871-9C23-FB0F2230268D}" type="datetime1">
              <a:rPr lang="fr-DZ" smtClean="0"/>
              <a:t>21/10/2023</a:t>
            </a:fld>
            <a:endParaRPr lang="fr-DZ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1E466AC-5734-2629-DAA8-EBE2EB706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B6E7012-210D-EF6C-A98F-65878A3D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3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99975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8A706B-EC74-22EA-59D2-3F7021F620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80642" y="1452692"/>
            <a:ext cx="10363826" cy="3424107"/>
          </a:xfrm>
        </p:spPr>
        <p:txBody>
          <a:bodyPr>
            <a:normAutofit/>
          </a:bodyPr>
          <a:lstStyle/>
          <a:p>
            <a:pPr algn="l"/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(+) addition &gt;&gt; 3+2</a:t>
            </a:r>
          </a:p>
          <a:p>
            <a:pPr algn="l"/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(-) soustraction &gt;&gt; 3-2</a:t>
            </a:r>
          </a:p>
          <a:p>
            <a:pPr algn="l"/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(*) multiplication &gt;&gt; 3*2</a:t>
            </a:r>
          </a:p>
          <a:p>
            <a:pPr algn="l"/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(/) division &gt;&gt; 3/2</a:t>
            </a:r>
          </a:p>
          <a:p>
            <a:pPr algn="l"/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(^ ) puissance &gt;&gt; 3^2</a:t>
            </a:r>
            <a:endParaRPr lang="fr-D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9EB6066-2741-8E26-939D-CFDEAA5B5E3F}"/>
              </a:ext>
            </a:extLst>
          </p:cNvPr>
          <p:cNvSpPr txBox="1">
            <a:spLocks/>
          </p:cNvSpPr>
          <p:nvPr/>
        </p:nvSpPr>
        <p:spPr>
          <a:xfrm>
            <a:off x="880642" y="625145"/>
            <a:ext cx="4473235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Opération arithmétique 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57402F-3C73-5E99-8D36-CF83F55C1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2A13-9D33-49EA-A845-01EC4215F070}" type="datetime1">
              <a:rPr lang="fr-DZ" smtClean="0"/>
              <a:t>21/10/2023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BC0D7C-C6E3-B006-126F-26C0BB34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D6F710-BAD1-8130-212D-B307802B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4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6953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6A2BF3C9-1ABA-C409-F507-030ECC10FBA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066" y="1444486"/>
            <a:ext cx="10407867" cy="4293705"/>
          </a:xfr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39EB6066-2741-8E26-939D-CFDEAA5B5E3F}"/>
              </a:ext>
            </a:extLst>
          </p:cNvPr>
          <p:cNvSpPr txBox="1">
            <a:spLocks/>
          </p:cNvSpPr>
          <p:nvPr/>
        </p:nvSpPr>
        <p:spPr>
          <a:xfrm>
            <a:off x="880642" y="625145"/>
            <a:ext cx="4897306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Les caractères spéciaux 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66E8DFA-5FB5-DDB4-C4FB-CFDDB3056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AD9B2-A1E5-4687-BB0B-BF26AD7E544E}" type="datetime1">
              <a:rPr lang="fr-DZ" smtClean="0"/>
              <a:t>21/10/2023</a:t>
            </a:fld>
            <a:endParaRPr lang="fr-DZ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3A1E902-9E2C-A39B-947A-F25E96D5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2B4CF527-7BBB-0FA0-AF56-FD140AA17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5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38874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7CCF7541-56E2-C3D1-D30D-E9B57276B0D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38" y="1524000"/>
            <a:ext cx="10381720" cy="4722107"/>
          </a:xfr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913773" y="611893"/>
            <a:ext cx="9277149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Les operateur relationnels et operateur logique 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8BD03D-41A0-6164-8659-827612796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5C6E-1A0A-4900-B9CD-21901C9E1D24}" type="datetime1">
              <a:rPr lang="fr-DZ" smtClean="0"/>
              <a:t>21/10/2023</a:t>
            </a:fld>
            <a:endParaRPr lang="fr-DZ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1C4A6A0-BDC5-997B-E414-060EB51CE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52F4EDC-0777-39C6-6C0F-E289A017C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6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89625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913775" y="585389"/>
            <a:ext cx="5301496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Autre commande 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9F8EE2-F151-DC65-5CCB-FF8715878F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1716946"/>
            <a:ext cx="10363826" cy="3901976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help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:permet de donner l’aide sur un problème donné.</a:t>
            </a:r>
          </a:p>
          <a:p>
            <a:pPr algn="l">
              <a:lnSpc>
                <a:spcPct val="150000"/>
              </a:lnSpc>
            </a:pPr>
            <a:r>
              <a:rPr lang="fr-FR" b="1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 liste les variables utilisées dans l’espace courant</a:t>
            </a:r>
          </a:p>
          <a:p>
            <a:pPr algn="l">
              <a:lnSpc>
                <a:spcPct val="150000"/>
              </a:lnSpc>
            </a:pPr>
            <a:r>
              <a:rPr lang="fr-FR" b="1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Whos</a:t>
            </a: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donne plus de détails sur ces variables.</a:t>
            </a:r>
          </a:p>
          <a:p>
            <a:pPr algn="l">
              <a:lnSpc>
                <a:spcPct val="150000"/>
              </a:lnSpc>
            </a:pP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Clear: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sert pour effacer une variable</a:t>
            </a:r>
          </a:p>
          <a:p>
            <a:pPr algn="l">
              <a:lnSpc>
                <a:spcPct val="150000"/>
              </a:lnSpc>
            </a:pPr>
            <a:r>
              <a:rPr lang="fr-FR" b="1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clc</a:t>
            </a: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 Cette commande supprime le contenu de l’écran ,mais laisse les données intacte</a:t>
            </a:r>
            <a:endParaRPr lang="fr-D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40C4A6-47A7-6A0D-1128-48D585DD6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AC93-E02C-4BC7-83DE-D58A7B8FEF05}" type="datetime1">
              <a:rPr lang="fr-DZ" smtClean="0"/>
              <a:t>21/10/2023</a:t>
            </a:fld>
            <a:endParaRPr lang="fr-DZ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13D5DBB6-5A76-67B2-E33F-689A723B1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1A2F7EA-5262-8B45-FE45-0C22A346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7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19717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913775" y="585389"/>
            <a:ext cx="5301496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Autre commande 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9F8EE2-F151-DC65-5CCB-FF8715878F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1716945"/>
            <a:ext cx="10363826" cy="4445315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50000"/>
              </a:lnSpc>
            </a:pP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help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:permet de donner l’aide sur un problème donné.</a:t>
            </a:r>
          </a:p>
          <a:p>
            <a:pPr algn="l">
              <a:lnSpc>
                <a:spcPct val="150000"/>
              </a:lnSpc>
            </a:pPr>
            <a:r>
              <a:rPr lang="fr-FR" b="1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 liste les variables utilisées dans l’espace courant</a:t>
            </a:r>
          </a:p>
          <a:p>
            <a:pPr algn="l">
              <a:lnSpc>
                <a:spcPct val="150000"/>
              </a:lnSpc>
            </a:pPr>
            <a:r>
              <a:rPr lang="fr-FR" b="1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Whos</a:t>
            </a: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donne plus de détails sur ces variables.</a:t>
            </a:r>
          </a:p>
          <a:p>
            <a:pPr algn="l">
              <a:lnSpc>
                <a:spcPct val="150000"/>
              </a:lnSpc>
            </a:pP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Clear: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sert pour effacer une variable</a:t>
            </a:r>
          </a:p>
          <a:p>
            <a:pPr algn="l">
              <a:lnSpc>
                <a:spcPct val="150000"/>
              </a:lnSpc>
            </a:pPr>
            <a:r>
              <a:rPr lang="fr-FR" b="1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clc</a:t>
            </a:r>
            <a:r>
              <a:rPr lang="fr-FR" b="1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: Cette commande supprime le contenu de l’écran ,mais laisse les données intacte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fr-F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Remarque </a:t>
            </a:r>
          </a:p>
          <a:p>
            <a:pPr algn="l"/>
            <a:r>
              <a:rPr lang="fr-FR" sz="1800" b="0" i="0" u="none" strike="noStrike" baseline="0" dirty="0" err="1">
                <a:latin typeface="Times New Roman" panose="02020603050405020304" pitchFamily="18" charset="0"/>
              </a:rPr>
              <a:t>inf</a:t>
            </a:r>
            <a:r>
              <a:rPr lang="fr-FR" sz="1800" b="0" i="0" u="none" strike="noStrike" baseline="0" dirty="0">
                <a:latin typeface="Times New Roman" panose="02020603050405020304" pitchFamily="18" charset="0"/>
              </a:rPr>
              <a:t> : Infini</a:t>
            </a:r>
          </a:p>
          <a:p>
            <a:pPr algn="l"/>
            <a:r>
              <a:rPr lang="fr-FR" sz="1800" b="0" i="0" u="none" strike="noStrike" baseline="0" dirty="0">
                <a:latin typeface="Times New Roman" panose="02020603050405020304" pitchFamily="18" charset="0"/>
              </a:rPr>
              <a:t>NaN : "Not a </a:t>
            </a:r>
            <a:r>
              <a:rPr lang="fr-FR" sz="1800" b="0" i="0" u="none" strike="noStrike" baseline="0" dirty="0" err="1">
                <a:latin typeface="Times New Roman" panose="02020603050405020304" pitchFamily="18" charset="0"/>
              </a:rPr>
              <a:t>Number</a:t>
            </a:r>
            <a:r>
              <a:rPr lang="fr-FR" sz="1800" b="0" i="0" u="none" strike="noStrike" baseline="0" dirty="0">
                <a:latin typeface="Times New Roman" panose="02020603050405020304" pitchFamily="18" charset="0"/>
              </a:rPr>
              <a:t>"</a:t>
            </a:r>
            <a:endParaRPr lang="fr-F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fr-D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9E93B41-9BA8-87BE-0365-96522FF2F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E611-FC8B-48C3-8C15-2E0B8AE05A22}" type="datetime1">
              <a:rPr lang="fr-DZ" smtClean="0"/>
              <a:t>21/10/2023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1BA79F-96AE-FBA7-662D-D59AB106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EA7AB4-9AD8-2B4F-06C8-02120FCD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8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29914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4E744D19-CD9C-F9EB-1681-DEA3632DA5A7}"/>
              </a:ext>
            </a:extLst>
          </p:cNvPr>
          <p:cNvSpPr txBox="1">
            <a:spLocks/>
          </p:cNvSpPr>
          <p:nvPr/>
        </p:nvSpPr>
        <p:spPr>
          <a:xfrm>
            <a:off x="913775" y="585389"/>
            <a:ext cx="5301496" cy="706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Autre commande </a:t>
            </a:r>
            <a:endParaRPr lang="fr-DZ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A423A369-FCE3-3BD2-7F93-EE311B6530B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75" y="1292089"/>
            <a:ext cx="10112034" cy="5086568"/>
          </a:xfrm>
        </p:spPr>
      </p:pic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0E4AA7DF-D7B3-A78D-8756-6308D64C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14A9D-16D4-46BA-8E25-5514B72E7971}" type="datetime1">
              <a:rPr lang="fr-DZ" smtClean="0"/>
              <a:t>21/10/2023</a:t>
            </a:fld>
            <a:endParaRPr lang="fr-DZ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8762B49F-EFC7-E17C-637A-193179CCC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Saidi Farah</a:t>
            </a:r>
            <a:endParaRPr lang="fr-DZ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2F60EDC-1D5F-966C-9B23-0B1D6494A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1766A-4D09-42F2-8F84-9EE8A7BFC700}" type="slidenum">
              <a:rPr lang="fr-DZ" smtClean="0"/>
              <a:t>9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50852599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Ronds dans l’eau</Template>
  <TotalTime>1629</TotalTime>
  <Words>1047</Words>
  <Application>Microsoft Office PowerPoint</Application>
  <PresentationFormat>Grand écran</PresentationFormat>
  <Paragraphs>205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Times New Roman</vt:lpstr>
      <vt:lpstr>Tw Cen MT</vt:lpstr>
      <vt:lpstr>Wingdings</vt:lpstr>
      <vt:lpstr>Ronds dans l’eau</vt:lpstr>
      <vt:lpstr>Logiciel de simulation</vt:lpstr>
      <vt:lpstr>Définition 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Chapitre 2: Types de données et variables</vt:lpstr>
      <vt:lpstr>2.1 Les types de données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Logiciel de simulation</dc:title>
  <dc:creator>SAIDI Farah</dc:creator>
  <cp:lastModifiedBy>SAIDI Farah</cp:lastModifiedBy>
  <cp:revision>12</cp:revision>
  <dcterms:created xsi:type="dcterms:W3CDTF">2023-10-08T11:17:36Z</dcterms:created>
  <dcterms:modified xsi:type="dcterms:W3CDTF">2023-10-21T17:26:33Z</dcterms:modified>
</cp:coreProperties>
</file>