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71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13/02/2025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700942" y="449456"/>
            <a:ext cx="5742121" cy="1720315"/>
          </a:xfrm>
          <a:prstGeom prst="rect">
            <a:avLst/>
          </a:prstGeom>
          <a:gradFill>
            <a:gsLst>
              <a:gs pos="0">
                <a:srgbClr val="B1CBE9"/>
              </a:gs>
              <a:gs pos="100000">
                <a:srgbClr val="A3C1E5"/>
              </a:gs>
            </a:gsLst>
            <a:lin ang="5400000"/>
          </a:gradFill>
          <a:ln w="6345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60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تعريف الاستقصاء</a:t>
            </a:r>
            <a:endParaRPr lang="fr-FR" sz="60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3" name="Rectangle 4"/>
          <p:cNvSpPr/>
          <p:nvPr/>
        </p:nvSpPr>
        <p:spPr>
          <a:xfrm>
            <a:off x="1700942" y="2664416"/>
            <a:ext cx="5742121" cy="1720315"/>
          </a:xfrm>
          <a:prstGeom prst="rect">
            <a:avLst/>
          </a:prstGeom>
          <a:gradFill>
            <a:gsLst>
              <a:gs pos="0">
                <a:srgbClr val="B1CBE9"/>
              </a:gs>
              <a:gs pos="100000">
                <a:srgbClr val="A3C1E5"/>
              </a:gs>
            </a:gsLst>
            <a:lin ang="5400000"/>
          </a:gradFill>
          <a:ln w="6345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60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تقنيات الاستقصاء</a:t>
            </a:r>
            <a:endParaRPr lang="fr-FR" sz="60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4" name="Rectangle 5"/>
          <p:cNvSpPr/>
          <p:nvPr/>
        </p:nvSpPr>
        <p:spPr>
          <a:xfrm>
            <a:off x="1700942" y="4879385"/>
            <a:ext cx="5742121" cy="1720315"/>
          </a:xfrm>
          <a:prstGeom prst="rect">
            <a:avLst/>
          </a:prstGeom>
          <a:gradFill>
            <a:gsLst>
              <a:gs pos="0">
                <a:srgbClr val="B1CBE9"/>
              </a:gs>
              <a:gs pos="100000">
                <a:srgbClr val="A3C1E5"/>
              </a:gs>
            </a:gsLst>
            <a:lin ang="5400000"/>
          </a:gradFill>
          <a:ln w="6345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60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العينات</a:t>
            </a:r>
            <a:endParaRPr lang="fr-FR" sz="60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partiel 38"/>
          <p:cNvSpPr/>
          <p:nvPr/>
        </p:nvSpPr>
        <p:spPr>
          <a:xfrm rot="16200004">
            <a:off x="-2741158" y="-1751440"/>
            <a:ext cx="15173535" cy="103691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+- 0 0 1"/>
              <a:gd name="f9" fmla="val 285"/>
              <a:gd name="f10" fmla="val 179"/>
              <a:gd name="f11" fmla="abs f3"/>
              <a:gd name="f12" fmla="abs f4"/>
              <a:gd name="f13" fmla="abs f5"/>
              <a:gd name="f14" fmla="+- 2700000 f1 0"/>
              <a:gd name="f15" fmla="+- 0 0 f9"/>
              <a:gd name="f16" fmla="+- 0 0 f10"/>
              <a:gd name="f17" fmla="?: f11 f3 1"/>
              <a:gd name="f18" fmla="?: f12 f4 1"/>
              <a:gd name="f19" fmla="?: f13 f5 1"/>
              <a:gd name="f20" fmla="*/ f15 f0 1"/>
              <a:gd name="f21" fmla="*/ f16 f0 1"/>
              <a:gd name="f22" fmla="+- f14 0 f1"/>
              <a:gd name="f23" fmla="*/ f17 1 21600"/>
              <a:gd name="f24" fmla="*/ f18 1 21600"/>
              <a:gd name="f25" fmla="*/ 21600 f17 1"/>
              <a:gd name="f26" fmla="*/ 21600 f18 1"/>
              <a:gd name="f27" fmla="*/ f20 1 f2"/>
              <a:gd name="f28" fmla="*/ f21 1 f2"/>
              <a:gd name="f29" fmla="+- f22 f1 0"/>
              <a:gd name="f30" fmla="min f24 f23"/>
              <a:gd name="f31" fmla="*/ f25 1 f19"/>
              <a:gd name="f32" fmla="*/ f26 1 f19"/>
              <a:gd name="f33" fmla="+- f27 0 f1"/>
              <a:gd name="f34" fmla="+- f28 0 f1"/>
              <a:gd name="f35" fmla="*/ f29 f7 1"/>
              <a:gd name="f36" fmla="val f31"/>
              <a:gd name="f37" fmla="val f32"/>
              <a:gd name="f38" fmla="+- 0 0 f33"/>
              <a:gd name="f39" fmla="+- 0 0 f34"/>
              <a:gd name="f40" fmla="*/ f35 1 f0"/>
              <a:gd name="f41" fmla="+- f37 0 f6"/>
              <a:gd name="f42" fmla="+- f36 0 f6"/>
              <a:gd name="f43" fmla="+- f39 0 f38"/>
              <a:gd name="f44" fmla="+- f38 f1 0"/>
              <a:gd name="f45" fmla="+- 0 0 f40"/>
              <a:gd name="f46" fmla="*/ f41 1 2"/>
              <a:gd name="f47" fmla="*/ f42 1 2"/>
              <a:gd name="f48" fmla="+- f43 21600000 0"/>
              <a:gd name="f49" fmla="+- 0 0 f45"/>
              <a:gd name="f50" fmla="*/ f44 f7 1"/>
              <a:gd name="f51" fmla="+- f6 f46 0"/>
              <a:gd name="f52" fmla="+- f6 f47 0"/>
              <a:gd name="f53" fmla="?: f43 f43 f48"/>
              <a:gd name="f54" fmla="*/ f49 f0 1"/>
              <a:gd name="f55" fmla="*/ f50 1 f0"/>
              <a:gd name="f56" fmla="*/ f47 f30 1"/>
              <a:gd name="f57" fmla="*/ f46 f30 1"/>
              <a:gd name="f58" fmla="*/ f54 1 f7"/>
              <a:gd name="f59" fmla="+- 0 0 f55"/>
              <a:gd name="f60" fmla="*/ f52 f30 1"/>
              <a:gd name="f61" fmla="*/ f51 f30 1"/>
              <a:gd name="f62" fmla="+- f58 0 f1"/>
              <a:gd name="f63" fmla="+- 0 0 f59"/>
              <a:gd name="f64" fmla="cos 1 f62"/>
              <a:gd name="f65" fmla="sin 1 f62"/>
              <a:gd name="f66" fmla="*/ f63 f0 1"/>
              <a:gd name="f67" fmla="+- 0 0 f64"/>
              <a:gd name="f68" fmla="+- 0 0 f65"/>
              <a:gd name="f69" fmla="*/ f66 1 f7"/>
              <a:gd name="f70" fmla="+- 0 0 f67"/>
              <a:gd name="f71" fmla="+- 0 0 f68"/>
              <a:gd name="f72" fmla="+- f69 0 f1"/>
              <a:gd name="f73" fmla="val f70"/>
              <a:gd name="f74" fmla="val f71"/>
              <a:gd name="f75" fmla="sin 1 f72"/>
              <a:gd name="f76" fmla="cos 1 f72"/>
              <a:gd name="f77" fmla="*/ f73 f47 1"/>
              <a:gd name="f78" fmla="*/ f74 f46 1"/>
              <a:gd name="f79" fmla="+- 0 0 f75"/>
              <a:gd name="f80" fmla="+- 0 0 f76"/>
              <a:gd name="f81" fmla="+- f52 0 f77"/>
              <a:gd name="f82" fmla="+- f52 f77 0"/>
              <a:gd name="f83" fmla="+- f51 0 f78"/>
              <a:gd name="f84" fmla="+- f51 f78 0"/>
              <a:gd name="f85" fmla="+- 0 0 f79"/>
              <a:gd name="f86" fmla="+- 0 0 f80"/>
              <a:gd name="f87" fmla="val f85"/>
              <a:gd name="f88" fmla="val f86"/>
              <a:gd name="f89" fmla="*/ f81 f30 1"/>
              <a:gd name="f90" fmla="*/ f83 f30 1"/>
              <a:gd name="f91" fmla="*/ f82 f30 1"/>
              <a:gd name="f92" fmla="*/ f84 f30 1"/>
              <a:gd name="f93" fmla="*/ f87 f47 1"/>
              <a:gd name="f94" fmla="*/ f88 f46 1"/>
              <a:gd name="f95" fmla="+- 0 0 f94"/>
              <a:gd name="f96" fmla="+- 0 0 f93"/>
              <a:gd name="f97" fmla="+- 0 0 f95"/>
              <a:gd name="f98" fmla="+- 0 0 f96"/>
              <a:gd name="f99" fmla="at2 f97 f98"/>
              <a:gd name="f100" fmla="+- f99 f1 0"/>
              <a:gd name="f101" fmla="*/ f100 f7 1"/>
              <a:gd name="f102" fmla="*/ f101 1 f0"/>
              <a:gd name="f103" fmla="+- 0 0 f102"/>
              <a:gd name="f104" fmla="val f103"/>
              <a:gd name="f105" fmla="+- 0 0 f104"/>
              <a:gd name="f106" fmla="*/ f105 f0 1"/>
              <a:gd name="f107" fmla="*/ f106 1 f7"/>
              <a:gd name="f108" fmla="+- f107 0 f1"/>
              <a:gd name="f109" fmla="+- f108 f1 0"/>
              <a:gd name="f110" fmla="*/ f109 f7 1"/>
              <a:gd name="f111" fmla="*/ f110 1 f0"/>
              <a:gd name="f112" fmla="+- 0 0 f111"/>
              <a:gd name="f113" fmla="+- 0 0 f112"/>
              <a:gd name="f114" fmla="*/ f113 f0 1"/>
              <a:gd name="f115" fmla="*/ f114 1 f7"/>
              <a:gd name="f116" fmla="+- f115 0 f1"/>
              <a:gd name="f117" fmla="cos 1 f116"/>
              <a:gd name="f118" fmla="sin 1 f116"/>
              <a:gd name="f119" fmla="+- 0 0 f117"/>
              <a:gd name="f120" fmla="+- 0 0 f118"/>
              <a:gd name="f121" fmla="+- 0 0 f119"/>
              <a:gd name="f122" fmla="+- 0 0 f120"/>
              <a:gd name="f123" fmla="val f121"/>
              <a:gd name="f124" fmla="val f122"/>
              <a:gd name="f125" fmla="+- 0 0 f123"/>
              <a:gd name="f126" fmla="+- 0 0 f124"/>
              <a:gd name="f127" fmla="*/ f8 f125 1"/>
              <a:gd name="f128" fmla="*/ f8 f126 1"/>
              <a:gd name="f129" fmla="*/ f127 f47 1"/>
              <a:gd name="f130" fmla="*/ f128 f46 1"/>
              <a:gd name="f131" fmla="+- f52 f129 0"/>
              <a:gd name="f132" fmla="+- f51 f130 0"/>
              <a:gd name="f133" fmla="*/ f131 f30 1"/>
              <a:gd name="f134" fmla="*/ f13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89" t="f90" r="f91" b="f92"/>
            <a:pathLst>
              <a:path>
                <a:moveTo>
                  <a:pt x="f133" y="f134"/>
                </a:moveTo>
                <a:arcTo wR="f56" hR="f57" stAng="f38" swAng="f53"/>
                <a:lnTo>
                  <a:pt x="f60" y="f61"/>
                </a:lnTo>
                <a:close/>
              </a:path>
            </a:pathLst>
          </a:custGeom>
          <a:gradFill>
            <a:gsLst>
              <a:gs pos="0">
                <a:srgbClr val="B5D5A7"/>
              </a:gs>
              <a:gs pos="100000">
                <a:srgbClr val="AACE99"/>
              </a:gs>
            </a:gsLst>
            <a:lin ang="5400000"/>
          </a:gradFill>
          <a:ln w="6345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ZoneTexte 6"/>
          <p:cNvSpPr txBox="1"/>
          <p:nvPr/>
        </p:nvSpPr>
        <p:spPr>
          <a:xfrm>
            <a:off x="950497" y="1267798"/>
            <a:ext cx="2562725" cy="17543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5400" b="1" i="0" u="none" strike="noStrike" kern="0" cap="none" spc="0" baseline="0">
                <a:solidFill>
                  <a:srgbClr val="FF0000"/>
                </a:solidFill>
                <a:uFillTx/>
                <a:latin typeface="Traditional Arabic" pitchFamily="18"/>
                <a:cs typeface="Traditional Arabic" pitchFamily="18"/>
              </a:rPr>
              <a:t>المصادر الأولية</a:t>
            </a:r>
            <a:endParaRPr lang="fr-FR" sz="54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4" name="ZoneTexte 39"/>
          <p:cNvSpPr txBox="1"/>
          <p:nvPr/>
        </p:nvSpPr>
        <p:spPr>
          <a:xfrm>
            <a:off x="5561035" y="1237019"/>
            <a:ext cx="3377606" cy="954107"/>
          </a:xfrm>
          <a:prstGeom prst="rect">
            <a:avLst/>
          </a:prstGeom>
          <a:solidFill>
            <a:srgbClr val="FFFFFF"/>
          </a:solidFill>
          <a:ln w="12701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8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البيانات هنا يتم جمعها مباشرة من مصادره</a:t>
            </a:r>
            <a:endParaRPr lang="fr-FR" sz="28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5" name="Phylactère : pensées 40"/>
          <p:cNvSpPr/>
          <p:nvPr/>
        </p:nvSpPr>
        <p:spPr>
          <a:xfrm>
            <a:off x="4556503" y="2960177"/>
            <a:ext cx="4056678" cy="3254642"/>
          </a:xfrm>
          <a:custGeom>
            <a:avLst>
              <a:gd name="f0" fmla="val 6300"/>
              <a:gd name="f1" fmla="val 243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*/ 5419351 1 1725033"/>
              <a:gd name="f10" fmla="val 2147483647"/>
              <a:gd name="f11" fmla="val 1930"/>
              <a:gd name="f12" fmla="val 7160"/>
              <a:gd name="f13" fmla="val 1530"/>
              <a:gd name="f14" fmla="val 4490"/>
              <a:gd name="f15" fmla="val 3400"/>
              <a:gd name="f16" fmla="val 1970"/>
              <a:gd name="f17" fmla="val 5270"/>
              <a:gd name="f18" fmla="val 5860"/>
              <a:gd name="f19" fmla="val 1950"/>
              <a:gd name="f20" fmla="val 6470"/>
              <a:gd name="f21" fmla="val 2210"/>
              <a:gd name="f22" fmla="val 6970"/>
              <a:gd name="f23" fmla="val 2600"/>
              <a:gd name="f24" fmla="val 7450"/>
              <a:gd name="f25" fmla="val 1390"/>
              <a:gd name="f26" fmla="val 8340"/>
              <a:gd name="f27" fmla="val 650"/>
              <a:gd name="f28" fmla="val 9340"/>
              <a:gd name="f29" fmla="val 10004"/>
              <a:gd name="f30" fmla="val 690"/>
              <a:gd name="f31" fmla="val 10710"/>
              <a:gd name="f32" fmla="val 1050"/>
              <a:gd name="f33" fmla="val 11210"/>
              <a:gd name="f34" fmla="val 1700"/>
              <a:gd name="f35" fmla="val 11570"/>
              <a:gd name="f36" fmla="val 630"/>
              <a:gd name="f37" fmla="val 12330"/>
              <a:gd name="f38" fmla="val 13150"/>
              <a:gd name="f39" fmla="val 13840"/>
              <a:gd name="f40" fmla="val 14470"/>
              <a:gd name="f41" fmla="val 460"/>
              <a:gd name="f42" fmla="val 14870"/>
              <a:gd name="f43" fmla="val 1160"/>
              <a:gd name="f44" fmla="val 15330"/>
              <a:gd name="f45" fmla="val 440"/>
              <a:gd name="f46" fmla="val 16020"/>
              <a:gd name="f47" fmla="val 16740"/>
              <a:gd name="f48" fmla="val 17910"/>
              <a:gd name="f49" fmla="val 18900"/>
              <a:gd name="f50" fmla="val 1130"/>
              <a:gd name="f51" fmla="val 19110"/>
              <a:gd name="f52" fmla="val 2710"/>
              <a:gd name="f53" fmla="val 20240"/>
              <a:gd name="f54" fmla="val 3150"/>
              <a:gd name="f55" fmla="val 21060"/>
              <a:gd name="f56" fmla="val 4580"/>
              <a:gd name="f57" fmla="val 6220"/>
              <a:gd name="f58" fmla="val 6720"/>
              <a:gd name="f59" fmla="val 21000"/>
              <a:gd name="f60" fmla="val 7200"/>
              <a:gd name="f61" fmla="val 20830"/>
              <a:gd name="f62" fmla="val 7660"/>
              <a:gd name="f63" fmla="val 21310"/>
              <a:gd name="f64" fmla="val 8460"/>
              <a:gd name="f65" fmla="val 9450"/>
              <a:gd name="f66" fmla="val 10460"/>
              <a:gd name="f67" fmla="val 12750"/>
              <a:gd name="f68" fmla="val 20310"/>
              <a:gd name="f69" fmla="val 14680"/>
              <a:gd name="f70" fmla="val 18650"/>
              <a:gd name="f71" fmla="val 15010"/>
              <a:gd name="f72" fmla="val 17200"/>
              <a:gd name="f73" fmla="val 17370"/>
              <a:gd name="f74" fmla="val 18920"/>
              <a:gd name="f75" fmla="val 15770"/>
              <a:gd name="f76" fmla="val 15220"/>
              <a:gd name="f77" fmla="val 14700"/>
              <a:gd name="f78" fmla="val 18710"/>
              <a:gd name="f79" fmla="val 14240"/>
              <a:gd name="f80" fmla="val 18310"/>
              <a:gd name="f81" fmla="val 13820"/>
              <a:gd name="f82" fmla="val 12490"/>
              <a:gd name="f83" fmla="val 11000"/>
              <a:gd name="f84" fmla="val 9890"/>
              <a:gd name="f85" fmla="val 8840"/>
              <a:gd name="f86" fmla="val 20790"/>
              <a:gd name="f87" fmla="val 8210"/>
              <a:gd name="f88" fmla="val 19510"/>
              <a:gd name="f89" fmla="val 7620"/>
              <a:gd name="f90" fmla="val 20000"/>
              <a:gd name="f91" fmla="val 7930"/>
              <a:gd name="f92" fmla="val 20290"/>
              <a:gd name="f93" fmla="val 6240"/>
              <a:gd name="f94" fmla="val 4850"/>
              <a:gd name="f95" fmla="val 3570"/>
              <a:gd name="f96" fmla="val 19280"/>
              <a:gd name="f97" fmla="val 2900"/>
              <a:gd name="f98" fmla="val 17640"/>
              <a:gd name="f99" fmla="val 1300"/>
              <a:gd name="f100" fmla="val 17600"/>
              <a:gd name="f101" fmla="val 480"/>
              <a:gd name="f102" fmla="val 16300"/>
              <a:gd name="f103" fmla="val 14660"/>
              <a:gd name="f104" fmla="val 13900"/>
              <a:gd name="f105" fmla="val 13210"/>
              <a:gd name="f106" fmla="val 1070"/>
              <a:gd name="f107" fmla="val 12640"/>
              <a:gd name="f108" fmla="val 380"/>
              <a:gd name="f109" fmla="val 12160"/>
              <a:gd name="f110" fmla="val 10120"/>
              <a:gd name="f111" fmla="val 8590"/>
              <a:gd name="f112" fmla="val 840"/>
              <a:gd name="f113" fmla="val 7330"/>
              <a:gd name="f114" fmla="val 7410"/>
              <a:gd name="f115" fmla="val 2040"/>
              <a:gd name="f116" fmla="val 7690"/>
              <a:gd name="f117" fmla="val 2090"/>
              <a:gd name="f118" fmla="val 7920"/>
              <a:gd name="f119" fmla="val 2790"/>
              <a:gd name="f120" fmla="val 7480"/>
              <a:gd name="f121" fmla="val 3050"/>
              <a:gd name="f122" fmla="val 7670"/>
              <a:gd name="f123" fmla="val 3310"/>
              <a:gd name="f124" fmla="val 11130"/>
              <a:gd name="f125" fmla="val 1910"/>
              <a:gd name="f126" fmla="val 11080"/>
              <a:gd name="f127" fmla="val 2160"/>
              <a:gd name="f128" fmla="val 11030"/>
              <a:gd name="f129" fmla="val 2400"/>
              <a:gd name="f130" fmla="val 14720"/>
              <a:gd name="f131" fmla="val 1400"/>
              <a:gd name="f132" fmla="val 14640"/>
              <a:gd name="f133" fmla="val 1720"/>
              <a:gd name="f134" fmla="val 14540"/>
              <a:gd name="f135" fmla="val 2010"/>
              <a:gd name="f136" fmla="val 19130"/>
              <a:gd name="f137" fmla="val 2890"/>
              <a:gd name="f138" fmla="val 19230"/>
              <a:gd name="f139" fmla="val 3290"/>
              <a:gd name="f140" fmla="val 19190"/>
              <a:gd name="f141" fmla="val 3380"/>
              <a:gd name="f142" fmla="val 20660"/>
              <a:gd name="f143" fmla="val 8170"/>
              <a:gd name="f144" fmla="val 20430"/>
              <a:gd name="f145" fmla="val 8620"/>
              <a:gd name="f146" fmla="val 20110"/>
              <a:gd name="f147" fmla="val 8990"/>
              <a:gd name="f148" fmla="val 18660"/>
              <a:gd name="f149" fmla="val 18740"/>
              <a:gd name="f150" fmla="val 14200"/>
              <a:gd name="f151" fmla="val 18280"/>
              <a:gd name="f152" fmla="val 12200"/>
              <a:gd name="f153" fmla="val 17000"/>
              <a:gd name="f154" fmla="val 11450"/>
              <a:gd name="f155" fmla="val 14320"/>
              <a:gd name="f156" fmla="val 17980"/>
              <a:gd name="f157" fmla="val 14350"/>
              <a:gd name="f158" fmla="val 17680"/>
              <a:gd name="f159" fmla="val 14370"/>
              <a:gd name="f160" fmla="val 17360"/>
              <a:gd name="f161" fmla="val 8220"/>
              <a:gd name="f162" fmla="val 8060"/>
              <a:gd name="f163" fmla="val 19250"/>
              <a:gd name="f164" fmla="val 7960"/>
              <a:gd name="f165" fmla="val 18950"/>
              <a:gd name="f166" fmla="val 7860"/>
              <a:gd name="f167" fmla="val 18640"/>
              <a:gd name="f168" fmla="val 3090"/>
              <a:gd name="f169" fmla="val 3280"/>
              <a:gd name="f170" fmla="val 17540"/>
              <a:gd name="f171" fmla="val 3460"/>
              <a:gd name="f172" fmla="val 17450"/>
              <a:gd name="f173" fmla="val 12900"/>
              <a:gd name="f174" fmla="val 1780"/>
              <a:gd name="f175" fmla="val 13130"/>
              <a:gd name="f176" fmla="val 2330"/>
              <a:gd name="f177" fmla="val 13040"/>
              <a:gd name="f178" fmla="*/ 1800 1800 1"/>
              <a:gd name="f179" fmla="+- 0 0 23592960"/>
              <a:gd name="f180" fmla="val 1800"/>
              <a:gd name="f181" fmla="*/ 1200 1200 1"/>
              <a:gd name="f182" fmla="val 1200"/>
              <a:gd name="f183" fmla="*/ 700 700 1"/>
              <a:gd name="f184" fmla="val 700"/>
              <a:gd name="f185" fmla="val -2147483647"/>
              <a:gd name="f186" fmla="+- 0 0 -270"/>
              <a:gd name="f187" fmla="+- 0 0 180"/>
              <a:gd name="f188" fmla="+- 0 0 -90"/>
              <a:gd name="f189" fmla="+- 0 0 0"/>
              <a:gd name="f190" fmla="+- 0 0 -212"/>
              <a:gd name="f191" fmla="*/ f5 1 21600"/>
              <a:gd name="f192" fmla="*/ f6 1 21600"/>
              <a:gd name="f193" fmla="val f7"/>
              <a:gd name="f194" fmla="val f8"/>
              <a:gd name="f195" fmla="*/ 0 f9 1"/>
              <a:gd name="f196" fmla="*/ f7 f2 1"/>
              <a:gd name="f197" fmla="*/ f179 f2 1"/>
              <a:gd name="f198" fmla="pin -2147483647 f0 2147483647"/>
              <a:gd name="f199" fmla="pin -2147483647 f1 2147483647"/>
              <a:gd name="f200" fmla="*/ f186 f2 1"/>
              <a:gd name="f201" fmla="*/ f187 f2 1"/>
              <a:gd name="f202" fmla="*/ f188 f2 1"/>
              <a:gd name="f203" fmla="*/ f189 f2 1"/>
              <a:gd name="f204" fmla="*/ f190 f2 1"/>
              <a:gd name="f205" fmla="+- f194 0 f193"/>
              <a:gd name="f206" fmla="val f198"/>
              <a:gd name="f207" fmla="val f199"/>
              <a:gd name="f208" fmla="*/ f195 1 f4"/>
              <a:gd name="f209" fmla="*/ f196 1 f4"/>
              <a:gd name="f210" fmla="*/ f197 1 f4"/>
              <a:gd name="f211" fmla="*/ f198 f191 1"/>
              <a:gd name="f212" fmla="*/ f199 f192 1"/>
              <a:gd name="f213" fmla="*/ f200 1 f4"/>
              <a:gd name="f214" fmla="*/ f201 1 f4"/>
              <a:gd name="f215" fmla="*/ f202 1 f4"/>
              <a:gd name="f216" fmla="*/ f203 1 f4"/>
              <a:gd name="f217" fmla="*/ f204 1 f4"/>
              <a:gd name="f218" fmla="*/ f205 1 21600"/>
              <a:gd name="f219" fmla="+- f206 0 10800"/>
              <a:gd name="f220" fmla="+- f207 0 10800"/>
              <a:gd name="f221" fmla="+- 0 0 f208"/>
              <a:gd name="f222" fmla="+- f209 0 f3"/>
              <a:gd name="f223" fmla="+- f210 0 f3"/>
              <a:gd name="f224" fmla="+- f213 0 f3"/>
              <a:gd name="f225" fmla="+- f214 0 f3"/>
              <a:gd name="f226" fmla="+- f215 0 f3"/>
              <a:gd name="f227" fmla="+- f216 0 f3"/>
              <a:gd name="f228" fmla="*/ f206 f191 1"/>
              <a:gd name="f229" fmla="*/ f207 f192 1"/>
              <a:gd name="f230" fmla="+- f217 0 f3"/>
              <a:gd name="f231" fmla="*/ 3000 f218 1"/>
              <a:gd name="f232" fmla="*/ 17110 f218 1"/>
              <a:gd name="f233" fmla="*/ 17330 f218 1"/>
              <a:gd name="f234" fmla="*/ 3320 f218 1"/>
              <a:gd name="f235" fmla="*/ 0 f218 1"/>
              <a:gd name="f236" fmla="*/ 10800 f218 1"/>
              <a:gd name="f237" fmla="*/ 21600 f218 1"/>
              <a:gd name="f238" fmla="+- 0 0 f220"/>
              <a:gd name="f239" fmla="+- 0 0 f219"/>
              <a:gd name="f240" fmla="*/ f221 f2 1"/>
              <a:gd name="f241" fmla="+- f223 0 f222"/>
              <a:gd name="f242" fmla="+- 0 0 f238"/>
              <a:gd name="f243" fmla="+- 0 0 f239"/>
              <a:gd name="f244" fmla="*/ f240 1 f9"/>
              <a:gd name="f245" fmla="*/ f235 1 f218"/>
              <a:gd name="f246" fmla="*/ f236 1 f218"/>
              <a:gd name="f247" fmla="*/ f237 1 f218"/>
              <a:gd name="f248" fmla="*/ f231 1 f218"/>
              <a:gd name="f249" fmla="*/ f232 1 f218"/>
              <a:gd name="f250" fmla="*/ f234 1 f218"/>
              <a:gd name="f251" fmla="*/ f233 1 f218"/>
              <a:gd name="f252" fmla="+- 0 0 f242"/>
              <a:gd name="f253" fmla="+- 0 0 f243"/>
              <a:gd name="f254" fmla="+- f244 0 f3"/>
              <a:gd name="f255" fmla="*/ f248 f191 1"/>
              <a:gd name="f256" fmla="*/ f249 f191 1"/>
              <a:gd name="f257" fmla="*/ f251 f192 1"/>
              <a:gd name="f258" fmla="*/ f250 f192 1"/>
              <a:gd name="f259" fmla="*/ f245 f191 1"/>
              <a:gd name="f260" fmla="*/ f246 f192 1"/>
              <a:gd name="f261" fmla="*/ f246 f191 1"/>
              <a:gd name="f262" fmla="*/ f247 f192 1"/>
              <a:gd name="f263" fmla="*/ f247 f191 1"/>
              <a:gd name="f264" fmla="*/ f245 f192 1"/>
              <a:gd name="f265" fmla="at2 f252 f253"/>
              <a:gd name="f266" fmla="+- f254 f3 0"/>
              <a:gd name="f267" fmla="+- f265 f3 0"/>
              <a:gd name="f268" fmla="*/ f266 f9 1"/>
              <a:gd name="f269" fmla="*/ f267 f9 1"/>
              <a:gd name="f270" fmla="*/ f268 1 f2"/>
              <a:gd name="f271" fmla="*/ f269 1 f2"/>
              <a:gd name="f272" fmla="+- 0 0 f270"/>
              <a:gd name="f273" fmla="+- 0 0 f271"/>
              <a:gd name="f274" fmla="+- 0 0 f272"/>
              <a:gd name="f275" fmla="val f273"/>
              <a:gd name="f276" fmla="*/ f274 f2 1"/>
              <a:gd name="f277" fmla="+- 0 0 f275"/>
              <a:gd name="f278" fmla="*/ f276 1 f9"/>
              <a:gd name="f279" fmla="*/ f277 f2 1"/>
              <a:gd name="f280" fmla="+- f278 0 f3"/>
              <a:gd name="f281" fmla="*/ f279 1 f9"/>
              <a:gd name="f282" fmla="cos 1 f280"/>
              <a:gd name="f283" fmla="sin 1 f280"/>
              <a:gd name="f284" fmla="+- f281 0 f3"/>
              <a:gd name="f285" fmla="+- 0 0 f282"/>
              <a:gd name="f286" fmla="+- 0 0 f283"/>
              <a:gd name="f287" fmla="+- 0 0 f285"/>
              <a:gd name="f288" fmla="+- 0 0 f286"/>
              <a:gd name="f289" fmla="+- f284 f3 0"/>
              <a:gd name="f290" fmla="val f287"/>
              <a:gd name="f291" fmla="val f288"/>
              <a:gd name="f292" fmla="*/ f289 f9 1"/>
              <a:gd name="f293" fmla="+- 0 0 f290"/>
              <a:gd name="f294" fmla="+- 0 0 f291"/>
              <a:gd name="f295" fmla="*/ f292 1 f2"/>
              <a:gd name="f296" fmla="*/ 1800 f293 1"/>
              <a:gd name="f297" fmla="*/ 1800 f294 1"/>
              <a:gd name="f298" fmla="*/ 1200 f293 1"/>
              <a:gd name="f299" fmla="*/ 1200 f294 1"/>
              <a:gd name="f300" fmla="*/ 700 f293 1"/>
              <a:gd name="f301" fmla="*/ 700 f294 1"/>
              <a:gd name="f302" fmla="+- 0 0 f295"/>
              <a:gd name="f303" fmla="*/ f296 f296 1"/>
              <a:gd name="f304" fmla="*/ f297 f297 1"/>
              <a:gd name="f305" fmla="*/ f298 f298 1"/>
              <a:gd name="f306" fmla="*/ f299 f299 1"/>
              <a:gd name="f307" fmla="*/ f300 f300 1"/>
              <a:gd name="f308" fmla="*/ f301 f301 1"/>
              <a:gd name="f309" fmla="+- 0 0 f302"/>
              <a:gd name="f310" fmla="+- f303 f304 0"/>
              <a:gd name="f311" fmla="+- f305 f306 0"/>
              <a:gd name="f312" fmla="+- f307 f308 0"/>
              <a:gd name="f313" fmla="*/ f309 f2 1"/>
              <a:gd name="f314" fmla="sqrt f310"/>
              <a:gd name="f315" fmla="sqrt f311"/>
              <a:gd name="f316" fmla="sqrt f312"/>
              <a:gd name="f317" fmla="*/ f313 1 f9"/>
              <a:gd name="f318" fmla="*/ f178 1 f314"/>
              <a:gd name="f319" fmla="*/ f181 1 f315"/>
              <a:gd name="f320" fmla="*/ f183 1 f316"/>
              <a:gd name="f321" fmla="+- f317 0 f3"/>
              <a:gd name="f322" fmla="*/ f293 f318 1"/>
              <a:gd name="f323" fmla="*/ f294 f318 1"/>
              <a:gd name="f324" fmla="*/ f293 f319 1"/>
              <a:gd name="f325" fmla="*/ f294 f319 1"/>
              <a:gd name="f326" fmla="*/ f293 f320 1"/>
              <a:gd name="f327" fmla="*/ f294 f320 1"/>
              <a:gd name="f328" fmla="sin 1 f321"/>
              <a:gd name="f329" fmla="cos 1 f321"/>
              <a:gd name="f330" fmla="+- f206 0 f326"/>
              <a:gd name="f331" fmla="+- f207 0 f327"/>
              <a:gd name="f332" fmla="+- 0 0 f328"/>
              <a:gd name="f333" fmla="+- 0 0 f329"/>
              <a:gd name="f334" fmla="+- 0 0 f332"/>
              <a:gd name="f335" fmla="+- 0 0 f333"/>
              <a:gd name="f336" fmla="val f334"/>
              <a:gd name="f337" fmla="val f335"/>
              <a:gd name="f338" fmla="+- 0 0 f336"/>
              <a:gd name="f339" fmla="+- 0 0 f337"/>
              <a:gd name="f340" fmla="*/ 10800 f338 1"/>
              <a:gd name="f341" fmla="*/ 10800 f339 1"/>
              <a:gd name="f342" fmla="+- f340 10800 0"/>
              <a:gd name="f343" fmla="+- f341 10800 0"/>
              <a:gd name="f344" fmla="*/ f340 1 12"/>
              <a:gd name="f345" fmla="*/ f341 1 12"/>
              <a:gd name="f346" fmla="+- f206 0 f342"/>
              <a:gd name="f347" fmla="+- f207 0 f343"/>
              <a:gd name="f348" fmla="*/ f346 1 3"/>
              <a:gd name="f349" fmla="*/ f347 1 3"/>
              <a:gd name="f350" fmla="*/ f346 2 1"/>
              <a:gd name="f351" fmla="*/ f347 2 1"/>
              <a:gd name="f352" fmla="*/ f350 1 3"/>
              <a:gd name="f353" fmla="*/ f351 1 3"/>
              <a:gd name="f354" fmla="+- f348 f342 0"/>
              <a:gd name="f355" fmla="+- f349 f343 0"/>
              <a:gd name="f356" fmla="+- f354 0 f344"/>
              <a:gd name="f357" fmla="+- f355 0 f345"/>
              <a:gd name="f358" fmla="+- f352 f342 0"/>
              <a:gd name="f359" fmla="+- f353 f343 0"/>
              <a:gd name="f360" fmla="+- f356 0 f322"/>
              <a:gd name="f361" fmla="+- f357 0 f323"/>
              <a:gd name="f362" fmla="+- f358 0 f324"/>
              <a:gd name="f363" fmla="+- f359 0 f325"/>
            </a:gdLst>
            <a:ahLst>
              <a:ahXY gdRefX="f0" minX="f185" maxX="f10" gdRefY="f1" minY="f185" maxY="f10">
                <a:pos x="f211" y="f21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24">
                <a:pos x="f259" y="f260"/>
              </a:cxn>
              <a:cxn ang="f225">
                <a:pos x="f261" y="f262"/>
              </a:cxn>
              <a:cxn ang="f226">
                <a:pos x="f263" y="f260"/>
              </a:cxn>
              <a:cxn ang="f227">
                <a:pos x="f261" y="f264"/>
              </a:cxn>
              <a:cxn ang="f230">
                <a:pos x="f228" y="f229"/>
              </a:cxn>
            </a:cxnLst>
            <a:rect l="f255" t="f258" r="f256" b="f257"/>
            <a:pathLst>
              <a:path w="21600" h="21600">
                <a:moveTo>
                  <a:pt x="f11" y="f12"/>
                </a:moveTo>
                <a:cubicBezTo>
                  <a:pt x="f13" y="f14"/>
                  <a:pt x="f15" y="f16"/>
                  <a:pt x="f17" y="f16"/>
                </a:cubicBezTo>
                <a:cubicBezTo>
                  <a:pt x="f18" y="f19"/>
                  <a:pt x="f20" y="f21"/>
                  <a:pt x="f22" y="f23"/>
                </a:cubicBezTo>
                <a:cubicBezTo>
                  <a:pt x="f24" y="f25"/>
                  <a:pt x="f26" y="f27"/>
                  <a:pt x="f28" y="f27"/>
                </a:cubicBezTo>
                <a:cubicBezTo>
                  <a:pt x="f29" y="f30"/>
                  <a:pt x="f31" y="f32"/>
                  <a:pt x="f33" y="f34"/>
                </a:cubicBezTo>
                <a:cubicBezTo>
                  <a:pt x="f35" y="f36"/>
                  <a:pt x="f37" y="f7"/>
                  <a:pt x="f38" y="f7"/>
                </a:cubicBezTo>
                <a:cubicBezTo>
                  <a:pt x="f39" y="f7"/>
                  <a:pt x="f40" y="f41"/>
                  <a:pt x="f42" y="f43"/>
                </a:cubicBezTo>
                <a:cubicBezTo>
                  <a:pt x="f44" y="f45"/>
                  <a:pt x="f46" y="f7"/>
                  <a:pt x="f47" y="f7"/>
                </a:cubicBezTo>
                <a:cubicBezTo>
                  <a:pt x="f48" y="f7"/>
                  <a:pt x="f49" y="f50"/>
                  <a:pt x="f51" y="f52"/>
                </a:cubicBezTo>
                <a:cubicBezTo>
                  <a:pt x="f53" y="f54"/>
                  <a:pt x="f55" y="f56"/>
                  <a:pt x="f55" y="f57"/>
                </a:cubicBezTo>
                <a:cubicBezTo>
                  <a:pt x="f55" y="f58"/>
                  <a:pt x="f59" y="f60"/>
                  <a:pt x="f61" y="f62"/>
                </a:cubicBezTo>
                <a:cubicBezTo>
                  <a:pt x="f63" y="f64"/>
                  <a:pt x="f8" y="f65"/>
                  <a:pt x="f8" y="f66"/>
                </a:cubicBezTo>
                <a:cubicBezTo>
                  <a:pt x="f8" y="f67"/>
                  <a:pt x="f68" y="f69"/>
                  <a:pt x="f70" y="f71"/>
                </a:cubicBezTo>
                <a:cubicBezTo>
                  <a:pt x="f70" y="f72"/>
                  <a:pt x="f73" y="f74"/>
                  <a:pt x="f75" y="f74"/>
                </a:cubicBezTo>
                <a:cubicBezTo>
                  <a:pt x="f76" y="f74"/>
                  <a:pt x="f77" y="f78"/>
                  <a:pt x="f79" y="f80"/>
                </a:cubicBezTo>
                <a:cubicBezTo>
                  <a:pt x="f81" y="f53"/>
                  <a:pt x="f82" y="f8"/>
                  <a:pt x="f83" y="f8"/>
                </a:cubicBezTo>
                <a:cubicBezTo>
                  <a:pt x="f84" y="f8"/>
                  <a:pt x="f85" y="f86"/>
                  <a:pt x="f87" y="f88"/>
                </a:cubicBezTo>
                <a:cubicBezTo>
                  <a:pt x="f89" y="f90"/>
                  <a:pt x="f91" y="f92"/>
                  <a:pt x="f93" y="f92"/>
                </a:cubicBezTo>
                <a:cubicBezTo>
                  <a:pt x="f94" y="f92"/>
                  <a:pt x="f95" y="f96"/>
                  <a:pt x="f97" y="f98"/>
                </a:cubicBezTo>
                <a:cubicBezTo>
                  <a:pt x="f99" y="f100"/>
                  <a:pt x="f101" y="f102"/>
                  <a:pt x="f101" y="f103"/>
                </a:cubicBezTo>
                <a:cubicBezTo>
                  <a:pt x="f101" y="f104"/>
                  <a:pt x="f30" y="f105"/>
                  <a:pt x="f106" y="f107"/>
                </a:cubicBezTo>
                <a:cubicBezTo>
                  <a:pt x="f108" y="f109"/>
                  <a:pt x="f7" y="f33"/>
                  <a:pt x="f7" y="f110"/>
                </a:cubicBezTo>
                <a:cubicBezTo>
                  <a:pt x="f7" y="f111"/>
                  <a:pt x="f112" y="f113"/>
                  <a:pt x="f11" y="f12"/>
                </a:cubicBezTo>
                <a:close/>
              </a:path>
              <a:path w="21600" h="21600" fill="none">
                <a:moveTo>
                  <a:pt x="f11" y="f12"/>
                </a:moveTo>
                <a:cubicBezTo>
                  <a:pt x="f19" y="f114"/>
                  <a:pt x="f115" y="f116"/>
                  <a:pt x="f117" y="f118"/>
                </a:cubicBezTo>
              </a:path>
              <a:path w="21600" h="21600" fill="none">
                <a:moveTo>
                  <a:pt x="f22" y="f23"/>
                </a:moveTo>
                <a:cubicBezTo>
                  <a:pt x="f60" y="f119"/>
                  <a:pt x="f120" y="f121"/>
                  <a:pt x="f122" y="f123"/>
                </a:cubicBezTo>
              </a:path>
              <a:path w="21600" h="21600" fill="none">
                <a:moveTo>
                  <a:pt x="f33" y="f34"/>
                </a:moveTo>
                <a:cubicBezTo>
                  <a:pt x="f124" y="f125"/>
                  <a:pt x="f126" y="f127"/>
                  <a:pt x="f128" y="f129"/>
                </a:cubicBezTo>
              </a:path>
              <a:path w="21600" h="21600" fill="none">
                <a:moveTo>
                  <a:pt x="f42" y="f43"/>
                </a:moveTo>
                <a:cubicBezTo>
                  <a:pt x="f130" y="f131"/>
                  <a:pt x="f132" y="f133"/>
                  <a:pt x="f134" y="f135"/>
                </a:cubicBezTo>
              </a:path>
              <a:path w="21600" h="21600" fill="none">
                <a:moveTo>
                  <a:pt x="f51" y="f52"/>
                </a:moveTo>
                <a:cubicBezTo>
                  <a:pt x="f136" y="f137"/>
                  <a:pt x="f138" y="f139"/>
                  <a:pt x="f140" y="f141"/>
                </a:cubicBezTo>
              </a:path>
              <a:path w="21600" h="21600" fill="none">
                <a:moveTo>
                  <a:pt x="f61" y="f62"/>
                </a:moveTo>
                <a:cubicBezTo>
                  <a:pt x="f142" y="f143"/>
                  <a:pt x="f144" y="f145"/>
                  <a:pt x="f146" y="f147"/>
                </a:cubicBezTo>
              </a:path>
              <a:path w="21600" h="21600" fill="none">
                <a:moveTo>
                  <a:pt x="f148" y="f71"/>
                </a:moveTo>
                <a:cubicBezTo>
                  <a:pt x="f149" y="f150"/>
                  <a:pt x="f151" y="f152"/>
                  <a:pt x="f153" y="f154"/>
                </a:cubicBezTo>
              </a:path>
              <a:path w="21600" h="21600" fill="none">
                <a:moveTo>
                  <a:pt x="f79" y="f80"/>
                </a:moveTo>
                <a:cubicBezTo>
                  <a:pt x="f155" y="f156"/>
                  <a:pt x="f157" y="f158"/>
                  <a:pt x="f159" y="f160"/>
                </a:cubicBezTo>
              </a:path>
              <a:path w="21600" h="21600" fill="none">
                <a:moveTo>
                  <a:pt x="f161" y="f88"/>
                </a:moveTo>
                <a:cubicBezTo>
                  <a:pt x="f162" y="f163"/>
                  <a:pt x="f164" y="f165"/>
                  <a:pt x="f166" y="f167"/>
                </a:cubicBezTo>
              </a:path>
              <a:path w="21600" h="21600" fill="none">
                <a:moveTo>
                  <a:pt x="f97" y="f98"/>
                </a:moveTo>
                <a:cubicBezTo>
                  <a:pt x="f168" y="f100"/>
                  <a:pt x="f169" y="f170"/>
                  <a:pt x="f171" y="f172"/>
                </a:cubicBezTo>
              </a:path>
              <a:path w="21600" h="21600" fill="none">
                <a:moveTo>
                  <a:pt x="f106" y="f107"/>
                </a:moveTo>
                <a:cubicBezTo>
                  <a:pt x="f131" y="f173"/>
                  <a:pt x="f174" y="f175"/>
                  <a:pt x="f176" y="f177"/>
                </a:cubicBezTo>
              </a:path>
              <a:path w="21600" h="21600">
                <a:moveTo>
                  <a:pt x="f360" y="f361"/>
                </a:moveTo>
                <a:arcTo wR="f180" hR="f180" stAng="f222" swAng="f241"/>
                <a:close/>
              </a:path>
              <a:path w="21600" h="21600">
                <a:moveTo>
                  <a:pt x="f362" y="f363"/>
                </a:moveTo>
                <a:arcTo wR="f182" hR="f182" stAng="f222" swAng="f241"/>
                <a:close/>
              </a:path>
              <a:path w="21600" h="21600">
                <a:moveTo>
                  <a:pt x="f330" y="f331"/>
                </a:moveTo>
                <a:arcTo wR="f184" hR="f184" stAng="f222" swAng="f241"/>
                <a:close/>
              </a:path>
            </a:pathLst>
          </a:custGeom>
          <a:solidFill>
            <a:srgbClr val="FFFFFF"/>
          </a:solidFill>
          <a:ln w="12701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توجيه الحواس لمشاهدة ومراقبة سلوك معين أو ظاهرة معينة وتسجيل جوانب هذا السلوك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6" name="ZoneTexte 41"/>
          <p:cNvSpPr txBox="1"/>
          <p:nvPr/>
        </p:nvSpPr>
        <p:spPr>
          <a:xfrm>
            <a:off x="700380" y="4707944"/>
            <a:ext cx="3377606" cy="2062103"/>
          </a:xfrm>
          <a:prstGeom prst="rect">
            <a:avLst/>
          </a:prstGeom>
          <a:solidFill>
            <a:srgbClr val="FFFFFF"/>
          </a:solidFill>
          <a:ln w="12701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548235"/>
                </a:solidFill>
                <a:uFillTx/>
                <a:latin typeface="Traditional Arabic" pitchFamily="18"/>
                <a:cs typeface="Traditional Arabic" pitchFamily="18"/>
              </a:rPr>
              <a:t>تستخدم الملاحظة في جمع البيانات التي يصعب الحصول عليها عن طريق المقابلة أو الاستبيان</a:t>
            </a:r>
            <a:endParaRPr lang="fr-FR" sz="3200" b="1" i="0" u="none" strike="noStrike" kern="1200" cap="none" spc="0" baseline="0">
              <a:solidFill>
                <a:srgbClr val="548235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7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05394" y="1885730"/>
            <a:ext cx="4342732" cy="467928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3"/>
          <p:cNvSpPr txBox="1"/>
          <p:nvPr/>
        </p:nvSpPr>
        <p:spPr>
          <a:xfrm>
            <a:off x="477947" y="292982"/>
            <a:ext cx="7978878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600" b="1" i="0" u="none" strike="noStrike" kern="0" cap="none" spc="0" baseline="0">
                <a:solidFill>
                  <a:srgbClr val="FFC000"/>
                </a:solidFill>
                <a:uFillTx/>
                <a:latin typeface="Traditional Arabic" pitchFamily="18"/>
                <a:cs typeface="Traditional Arabic" pitchFamily="18"/>
              </a:rPr>
              <a:t>المقابلة</a:t>
            </a:r>
            <a:endParaRPr lang="fr-FR" sz="3600" b="1" i="0" u="none" strike="noStrike" kern="0" cap="none" spc="0" baseline="0">
              <a:solidFill>
                <a:srgbClr val="FFC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pic>
        <p:nvPicPr>
          <p:cNvPr id="4" name="Image 8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661" y="1885730"/>
            <a:ext cx="4342732" cy="467928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e 86"/>
          <p:cNvGrpSpPr/>
          <p:nvPr/>
        </p:nvGrpSpPr>
        <p:grpSpPr>
          <a:xfrm>
            <a:off x="1500764" y="937709"/>
            <a:ext cx="1474874" cy="946413"/>
            <a:chOff x="2001018" y="937708"/>
            <a:chExt cx="1966499" cy="946413"/>
          </a:xfrm>
        </p:grpSpPr>
        <p:sp>
          <p:nvSpPr>
            <p:cNvPr id="6" name="ZoneTexte 3"/>
            <p:cNvSpPr txBox="1"/>
            <p:nvPr/>
          </p:nvSpPr>
          <p:spPr>
            <a:xfrm>
              <a:off x="2001018" y="1087751"/>
              <a:ext cx="1966499" cy="64633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914400" rtl="1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ar-DZ" sz="3600" b="1" i="0" u="none" strike="noStrike" kern="0" cap="none" spc="0" baseline="0">
                  <a:solidFill>
                    <a:srgbClr val="A5A5A5"/>
                  </a:solidFill>
                  <a:uFillTx/>
                  <a:latin typeface="Traditional Arabic" pitchFamily="18"/>
                  <a:cs typeface="Traditional Arabic" pitchFamily="18"/>
                </a:rPr>
                <a:t>عيوبها</a:t>
              </a:r>
              <a:endParaRPr lang="fr-FR" sz="3600" b="1" i="0" u="none" strike="noStrike" kern="0" cap="none" spc="0" baseline="0">
                <a:solidFill>
                  <a:srgbClr val="A5A5A5"/>
                </a:solidFill>
                <a:uFillTx/>
                <a:latin typeface="Traditional Arabic" pitchFamily="18"/>
                <a:cs typeface="Traditional Arabic" pitchFamily="18"/>
              </a:endParaRPr>
            </a:p>
          </p:txBody>
        </p:sp>
        <p:sp>
          <p:nvSpPr>
            <p:cNvPr id="7" name="Ellipse 83"/>
            <p:cNvSpPr/>
            <p:nvPr/>
          </p:nvSpPr>
          <p:spPr>
            <a:xfrm>
              <a:off x="2001018" y="937708"/>
              <a:ext cx="1966499" cy="946413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+- 2700000 f2 0"/>
                <a:gd name="f15" fmla="*/ f9 f1 1"/>
                <a:gd name="f16" fmla="*/ f10 f1 1"/>
                <a:gd name="f17" fmla="?: f11 f4 1"/>
                <a:gd name="f18" fmla="?: f12 f5 1"/>
                <a:gd name="f19" fmla="?: f13 f6 1"/>
                <a:gd name="f20" fmla="+- f14 0 f2"/>
                <a:gd name="f21" fmla="*/ f15 1 f3"/>
                <a:gd name="f22" fmla="*/ f16 1 f3"/>
                <a:gd name="f23" fmla="*/ f17 1 21600"/>
                <a:gd name="f24" fmla="*/ f18 1 21600"/>
                <a:gd name="f25" fmla="*/ 21600 f17 1"/>
                <a:gd name="f26" fmla="*/ 21600 f18 1"/>
                <a:gd name="f27" fmla="+- f20 f2 0"/>
                <a:gd name="f28" fmla="+- f21 0 f2"/>
                <a:gd name="f29" fmla="+- f22 0 f2"/>
                <a:gd name="f30" fmla="min f24 f23"/>
                <a:gd name="f31" fmla="*/ f25 1 f19"/>
                <a:gd name="f32" fmla="*/ f26 1 f19"/>
                <a:gd name="f33" fmla="*/ f27 f8 1"/>
                <a:gd name="f34" fmla="val f31"/>
                <a:gd name="f35" fmla="val f32"/>
                <a:gd name="f36" fmla="*/ f33 1 f1"/>
                <a:gd name="f37" fmla="*/ f7 f30 1"/>
                <a:gd name="f38" fmla="+- f35 0 f7"/>
                <a:gd name="f39" fmla="+- f34 0 f7"/>
                <a:gd name="f40" fmla="+- 0 0 f36"/>
                <a:gd name="f41" fmla="*/ f38 1 2"/>
                <a:gd name="f42" fmla="*/ f39 1 2"/>
                <a:gd name="f43" fmla="+- 0 0 f40"/>
                <a:gd name="f44" fmla="+- f7 f41 0"/>
                <a:gd name="f45" fmla="+- f7 f42 0"/>
                <a:gd name="f46" fmla="*/ f43 f1 1"/>
                <a:gd name="f47" fmla="*/ f42 f30 1"/>
                <a:gd name="f48" fmla="*/ f41 f30 1"/>
                <a:gd name="f49" fmla="*/ f46 1 f8"/>
                <a:gd name="f50" fmla="*/ f44 f30 1"/>
                <a:gd name="f51" fmla="+- f49 0 f2"/>
                <a:gd name="f52" fmla="cos 1 f51"/>
                <a:gd name="f53" fmla="sin 1 f51"/>
                <a:gd name="f54" fmla="+- 0 0 f52"/>
                <a:gd name="f55" fmla="+- 0 0 f53"/>
                <a:gd name="f56" fmla="+- 0 0 f54"/>
                <a:gd name="f57" fmla="+- 0 0 f55"/>
                <a:gd name="f58" fmla="val f56"/>
                <a:gd name="f59" fmla="val f57"/>
                <a:gd name="f60" fmla="*/ f58 f42 1"/>
                <a:gd name="f61" fmla="*/ f59 f41 1"/>
                <a:gd name="f62" fmla="+- f45 0 f60"/>
                <a:gd name="f63" fmla="+- f45 f60 0"/>
                <a:gd name="f64" fmla="+- f44 0 f61"/>
                <a:gd name="f65" fmla="+- f44 f61 0"/>
                <a:gd name="f66" fmla="*/ f62 f30 1"/>
                <a:gd name="f67" fmla="*/ f64 f30 1"/>
                <a:gd name="f68" fmla="*/ f63 f30 1"/>
                <a:gd name="f69" fmla="*/ f65 f3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66" y="f67"/>
                </a:cxn>
                <a:cxn ang="f29">
                  <a:pos x="f66" y="f69"/>
                </a:cxn>
                <a:cxn ang="f29">
                  <a:pos x="f68" y="f69"/>
                </a:cxn>
                <a:cxn ang="f28">
                  <a:pos x="f68" y="f67"/>
                </a:cxn>
              </a:cxnLst>
              <a:rect l="f66" t="f67" r="f68" b="f69"/>
              <a:pathLst>
                <a:path>
                  <a:moveTo>
                    <a:pt x="f37" y="f50"/>
                  </a:moveTo>
                  <a:arcTo wR="f47" hR="f48" stAng="f1" swAng="f0"/>
                  <a:close/>
                </a:path>
              </a:pathLst>
            </a:custGeom>
            <a:noFill/>
            <a:ln w="9528">
              <a:solidFill>
                <a:srgbClr val="FFC000"/>
              </a:solidFill>
              <a:prstDash val="solid"/>
              <a:round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FFC000"/>
                </a:solidFill>
                <a:uFillTx/>
                <a:latin typeface="Calibri"/>
              </a:endParaRPr>
            </a:p>
          </p:txBody>
        </p:sp>
      </p:grpSp>
      <p:grpSp>
        <p:nvGrpSpPr>
          <p:cNvPr id="8" name="Groupe 85"/>
          <p:cNvGrpSpPr/>
          <p:nvPr/>
        </p:nvGrpSpPr>
        <p:grpSpPr>
          <a:xfrm>
            <a:off x="5835149" y="937709"/>
            <a:ext cx="1483221" cy="946413"/>
            <a:chOff x="7780199" y="937708"/>
            <a:chExt cx="1977628" cy="946413"/>
          </a:xfrm>
        </p:grpSpPr>
        <p:sp>
          <p:nvSpPr>
            <p:cNvPr id="9" name="ZoneTexte 3"/>
            <p:cNvSpPr txBox="1"/>
            <p:nvPr/>
          </p:nvSpPr>
          <p:spPr>
            <a:xfrm>
              <a:off x="7791328" y="1036783"/>
              <a:ext cx="1966499" cy="64633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914400" rtl="1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ar-DZ" sz="3600" b="1" i="0" u="none" strike="noStrike" kern="0" cap="none" spc="0" baseline="0">
                  <a:solidFill>
                    <a:srgbClr val="A5A5A5"/>
                  </a:solidFill>
                  <a:uFillTx/>
                  <a:latin typeface="Traditional Arabic" pitchFamily="18"/>
                  <a:cs typeface="Traditional Arabic" pitchFamily="18"/>
                </a:rPr>
                <a:t>مزاياها</a:t>
              </a:r>
              <a:endParaRPr lang="fr-FR" sz="3600" b="1" i="0" u="none" strike="noStrike" kern="0" cap="none" spc="0" baseline="0">
                <a:solidFill>
                  <a:srgbClr val="A5A5A5"/>
                </a:solidFill>
                <a:uFillTx/>
                <a:latin typeface="Traditional Arabic" pitchFamily="18"/>
                <a:cs typeface="Traditional Arabic" pitchFamily="18"/>
              </a:endParaRPr>
            </a:p>
          </p:txBody>
        </p:sp>
        <p:sp>
          <p:nvSpPr>
            <p:cNvPr id="10" name="Ellipse 84"/>
            <p:cNvSpPr/>
            <p:nvPr/>
          </p:nvSpPr>
          <p:spPr>
            <a:xfrm>
              <a:off x="7780199" y="937708"/>
              <a:ext cx="1966499" cy="946413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+- 2700000 f2 0"/>
                <a:gd name="f15" fmla="*/ f9 f1 1"/>
                <a:gd name="f16" fmla="*/ f10 f1 1"/>
                <a:gd name="f17" fmla="?: f11 f4 1"/>
                <a:gd name="f18" fmla="?: f12 f5 1"/>
                <a:gd name="f19" fmla="?: f13 f6 1"/>
                <a:gd name="f20" fmla="+- f14 0 f2"/>
                <a:gd name="f21" fmla="*/ f15 1 f3"/>
                <a:gd name="f22" fmla="*/ f16 1 f3"/>
                <a:gd name="f23" fmla="*/ f17 1 21600"/>
                <a:gd name="f24" fmla="*/ f18 1 21600"/>
                <a:gd name="f25" fmla="*/ 21600 f17 1"/>
                <a:gd name="f26" fmla="*/ 21600 f18 1"/>
                <a:gd name="f27" fmla="+- f20 f2 0"/>
                <a:gd name="f28" fmla="+- f21 0 f2"/>
                <a:gd name="f29" fmla="+- f22 0 f2"/>
                <a:gd name="f30" fmla="min f24 f23"/>
                <a:gd name="f31" fmla="*/ f25 1 f19"/>
                <a:gd name="f32" fmla="*/ f26 1 f19"/>
                <a:gd name="f33" fmla="*/ f27 f8 1"/>
                <a:gd name="f34" fmla="val f31"/>
                <a:gd name="f35" fmla="val f32"/>
                <a:gd name="f36" fmla="*/ f33 1 f1"/>
                <a:gd name="f37" fmla="*/ f7 f30 1"/>
                <a:gd name="f38" fmla="+- f35 0 f7"/>
                <a:gd name="f39" fmla="+- f34 0 f7"/>
                <a:gd name="f40" fmla="+- 0 0 f36"/>
                <a:gd name="f41" fmla="*/ f38 1 2"/>
                <a:gd name="f42" fmla="*/ f39 1 2"/>
                <a:gd name="f43" fmla="+- 0 0 f40"/>
                <a:gd name="f44" fmla="+- f7 f41 0"/>
                <a:gd name="f45" fmla="+- f7 f42 0"/>
                <a:gd name="f46" fmla="*/ f43 f1 1"/>
                <a:gd name="f47" fmla="*/ f42 f30 1"/>
                <a:gd name="f48" fmla="*/ f41 f30 1"/>
                <a:gd name="f49" fmla="*/ f46 1 f8"/>
                <a:gd name="f50" fmla="*/ f44 f30 1"/>
                <a:gd name="f51" fmla="+- f49 0 f2"/>
                <a:gd name="f52" fmla="cos 1 f51"/>
                <a:gd name="f53" fmla="sin 1 f51"/>
                <a:gd name="f54" fmla="+- 0 0 f52"/>
                <a:gd name="f55" fmla="+- 0 0 f53"/>
                <a:gd name="f56" fmla="+- 0 0 f54"/>
                <a:gd name="f57" fmla="+- 0 0 f55"/>
                <a:gd name="f58" fmla="val f56"/>
                <a:gd name="f59" fmla="val f57"/>
                <a:gd name="f60" fmla="*/ f58 f42 1"/>
                <a:gd name="f61" fmla="*/ f59 f41 1"/>
                <a:gd name="f62" fmla="+- f45 0 f60"/>
                <a:gd name="f63" fmla="+- f45 f60 0"/>
                <a:gd name="f64" fmla="+- f44 0 f61"/>
                <a:gd name="f65" fmla="+- f44 f61 0"/>
                <a:gd name="f66" fmla="*/ f62 f30 1"/>
                <a:gd name="f67" fmla="*/ f64 f30 1"/>
                <a:gd name="f68" fmla="*/ f63 f30 1"/>
                <a:gd name="f69" fmla="*/ f65 f3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66" y="f67"/>
                </a:cxn>
                <a:cxn ang="f29">
                  <a:pos x="f66" y="f69"/>
                </a:cxn>
                <a:cxn ang="f29">
                  <a:pos x="f68" y="f69"/>
                </a:cxn>
                <a:cxn ang="f28">
                  <a:pos x="f68" y="f67"/>
                </a:cxn>
              </a:cxnLst>
              <a:rect l="f66" t="f67" r="f68" b="f69"/>
              <a:pathLst>
                <a:path>
                  <a:moveTo>
                    <a:pt x="f37" y="f50"/>
                  </a:moveTo>
                  <a:arcTo wR="f47" hR="f48" stAng="f1" swAng="f0"/>
                  <a:close/>
                </a:path>
              </a:pathLst>
            </a:custGeom>
            <a:noFill/>
            <a:ln w="9528">
              <a:solidFill>
                <a:srgbClr val="FFC000"/>
              </a:solidFill>
              <a:prstDash val="solid"/>
              <a:round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FFC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700942" y="2568843"/>
            <a:ext cx="5742121" cy="1720315"/>
          </a:xfrm>
          <a:prstGeom prst="rect">
            <a:avLst/>
          </a:prstGeom>
          <a:gradFill>
            <a:gsLst>
              <a:gs pos="0">
                <a:srgbClr val="B1CBE9"/>
              </a:gs>
              <a:gs pos="100000">
                <a:srgbClr val="A3C1E5"/>
              </a:gs>
            </a:gsLst>
            <a:lin ang="5400000"/>
          </a:gradFill>
          <a:ln w="6345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60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تعريف الاستقصاء</a:t>
            </a:r>
            <a:endParaRPr lang="fr-FR" sz="60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 : droite 12"/>
          <p:cNvSpPr/>
          <p:nvPr/>
        </p:nvSpPr>
        <p:spPr>
          <a:xfrm rot="5400013">
            <a:off x="4375694" y="3927553"/>
            <a:ext cx="357722" cy="337729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gradFill>
            <a:gsLst>
              <a:gs pos="0">
                <a:srgbClr val="FFDD9C"/>
              </a:gs>
              <a:gs pos="100000">
                <a:srgbClr val="FFD78E"/>
              </a:gs>
            </a:gsLst>
            <a:lin ang="5400000"/>
          </a:gradFill>
          <a:ln w="6345">
            <a:solidFill>
              <a:srgbClr val="FFC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Flèche : droite 9"/>
          <p:cNvSpPr/>
          <p:nvPr/>
        </p:nvSpPr>
        <p:spPr>
          <a:xfrm rot="5400013">
            <a:off x="4296399" y="2060631"/>
            <a:ext cx="551191" cy="337729"/>
          </a:xfrm>
          <a:custGeom>
            <a:avLst>
              <a:gd name="f0" fmla="val 1277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gradFill>
            <a:gsLst>
              <a:gs pos="0">
                <a:srgbClr val="FFDD9C"/>
              </a:gs>
              <a:gs pos="100000">
                <a:srgbClr val="FFD78E"/>
              </a:gs>
            </a:gsLst>
            <a:lin ang="5400000"/>
          </a:gradFill>
          <a:ln w="6345">
            <a:solidFill>
              <a:srgbClr val="FFC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Flèche : droite 13"/>
          <p:cNvSpPr/>
          <p:nvPr/>
        </p:nvSpPr>
        <p:spPr>
          <a:xfrm rot="5400013">
            <a:off x="4398721" y="5570962"/>
            <a:ext cx="311682" cy="337729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gradFill>
            <a:gsLst>
              <a:gs pos="0">
                <a:srgbClr val="FFDD9C"/>
              </a:gs>
              <a:gs pos="100000">
                <a:srgbClr val="FFD78E"/>
              </a:gs>
            </a:gsLst>
            <a:lin ang="5400000"/>
          </a:gradFill>
          <a:ln w="6345">
            <a:solidFill>
              <a:srgbClr val="FFC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Flèche : droite 11"/>
          <p:cNvSpPr/>
          <p:nvPr/>
        </p:nvSpPr>
        <p:spPr>
          <a:xfrm rot="5400013">
            <a:off x="4393129" y="4764370"/>
            <a:ext cx="357731" cy="337729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gradFill>
            <a:gsLst>
              <a:gs pos="0">
                <a:srgbClr val="FFDD9C"/>
              </a:gs>
              <a:gs pos="100000">
                <a:srgbClr val="FFD78E"/>
              </a:gs>
            </a:gsLst>
            <a:lin ang="5400000"/>
          </a:gradFill>
          <a:ln w="6345">
            <a:solidFill>
              <a:srgbClr val="FFC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ZoneTexte 3"/>
          <p:cNvSpPr txBox="1"/>
          <p:nvPr/>
        </p:nvSpPr>
        <p:spPr>
          <a:xfrm>
            <a:off x="582560" y="215926"/>
            <a:ext cx="7978878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600" b="1" i="0" u="none" strike="noStrike" kern="0" cap="none" spc="0" baseline="0">
                <a:solidFill>
                  <a:srgbClr val="FFC000"/>
                </a:solidFill>
                <a:uFillTx/>
                <a:latin typeface="Traditional Arabic" pitchFamily="18"/>
                <a:cs typeface="Traditional Arabic" pitchFamily="18"/>
              </a:rPr>
              <a:t>مفهوم الاستقصاء</a:t>
            </a:r>
            <a:endParaRPr lang="fr-FR" sz="3600" b="1" i="0" u="none" strike="noStrike" kern="1200" cap="none" spc="0" baseline="0">
              <a:solidFill>
                <a:srgbClr val="FFC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7" name="Ellipse 3"/>
          <p:cNvSpPr/>
          <p:nvPr/>
        </p:nvSpPr>
        <p:spPr>
          <a:xfrm>
            <a:off x="2799381" y="826763"/>
            <a:ext cx="3545236" cy="112712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يشير مفهوم الاستقصاء الى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8" name="Rectangle 4"/>
          <p:cNvSpPr/>
          <p:nvPr/>
        </p:nvSpPr>
        <p:spPr>
          <a:xfrm>
            <a:off x="1567265" y="2505082"/>
            <a:ext cx="5974593" cy="489633"/>
          </a:xfrm>
          <a:prstGeom prst="rect">
            <a:avLst/>
          </a:pr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جمع البيانات من الأفراد أو المجموعات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9" name="Rectangle 5"/>
          <p:cNvSpPr/>
          <p:nvPr/>
        </p:nvSpPr>
        <p:spPr>
          <a:xfrm>
            <a:off x="1567265" y="3456213"/>
            <a:ext cx="5974593" cy="489633"/>
          </a:xfrm>
          <a:prstGeom prst="rect">
            <a:avLst/>
          </a:pr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تفريغها وتبويبها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10" name="Rectangle 6"/>
          <p:cNvSpPr/>
          <p:nvPr/>
        </p:nvSpPr>
        <p:spPr>
          <a:xfrm>
            <a:off x="1567265" y="4293026"/>
            <a:ext cx="5974593" cy="489633"/>
          </a:xfrm>
          <a:prstGeom prst="rect">
            <a:avLst/>
          </a:pr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عرضها جدوليا وبيانيا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1567265" y="5094352"/>
            <a:ext cx="5974593" cy="489633"/>
          </a:xfrm>
          <a:prstGeom prst="rect">
            <a:avLst/>
          </a:pr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تحليلها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12" name="Rectangle 8"/>
          <p:cNvSpPr/>
          <p:nvPr/>
        </p:nvSpPr>
        <p:spPr>
          <a:xfrm>
            <a:off x="1584698" y="5895668"/>
            <a:ext cx="5974593" cy="489633"/>
          </a:xfrm>
          <a:prstGeom prst="rect">
            <a:avLst/>
          </a:pr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واستخلاص النتائج منها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13" name="Flèche : droite 10"/>
          <p:cNvSpPr/>
          <p:nvPr/>
        </p:nvSpPr>
        <p:spPr>
          <a:xfrm rot="5400013">
            <a:off x="4329972" y="3062759"/>
            <a:ext cx="449180" cy="337729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gradFill>
            <a:gsLst>
              <a:gs pos="0">
                <a:srgbClr val="FFDD9C"/>
              </a:gs>
              <a:gs pos="100000">
                <a:srgbClr val="FFD78E"/>
              </a:gs>
            </a:gsLst>
            <a:lin ang="5400000"/>
          </a:gradFill>
          <a:ln w="6345">
            <a:solidFill>
              <a:srgbClr val="FFC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3"/>
          <p:cNvSpPr txBox="1"/>
          <p:nvPr/>
        </p:nvSpPr>
        <p:spPr>
          <a:xfrm>
            <a:off x="387457" y="1575931"/>
            <a:ext cx="8369084" cy="60016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0" i="0" u="none" strike="noStrike" kern="1200" cap="none" spc="0" baseline="0">
                <a:solidFill>
                  <a:srgbClr val="843C0C"/>
                </a:solidFill>
                <a:uFillTx/>
                <a:latin typeface="Roboto" pitchFamily="2"/>
                <a:cs typeface="Arial" pitchFamily="34"/>
              </a:rPr>
              <a:t>طرح الأسئلة: </a:t>
            </a:r>
            <a:r>
              <a:rPr lang="ar-DZ" sz="3200" b="0" i="0" u="none" strike="noStrike" kern="1200" cap="none" spc="0" baseline="0">
                <a:solidFill>
                  <a:srgbClr val="000000"/>
                </a:solidFill>
                <a:uFillTx/>
                <a:latin typeface="Roboto" pitchFamily="2"/>
                <a:cs typeface="Arial" pitchFamily="34"/>
              </a:rPr>
              <a:t>يبدأ الاستقصاء بطرح أسئلة واضحة ومحددة حول موضوع معين.</a:t>
            </a:r>
            <a:endParaRPr lang="fr-FR" sz="3200" b="0" i="0" u="none" strike="noStrike" kern="1200" cap="none" spc="0" baseline="0">
              <a:solidFill>
                <a:srgbClr val="000000"/>
              </a:solidFill>
              <a:uFillTx/>
              <a:latin typeface="Roboto" pitchFamily="2"/>
            </a:endParaRPr>
          </a:p>
          <a:p>
            <a:pPr marL="457200" marR="0" lvl="0" indent="-457200" algn="just" defTabSz="914400" rtl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0" i="0" u="none" strike="noStrike" kern="1200" cap="none" spc="0" baseline="0">
                <a:solidFill>
                  <a:srgbClr val="843C0C"/>
                </a:solidFill>
                <a:uFillTx/>
                <a:latin typeface="Roboto" pitchFamily="2"/>
                <a:cs typeface="Arial" pitchFamily="34"/>
              </a:rPr>
              <a:t>جمع البيانات: </a:t>
            </a:r>
            <a:r>
              <a:rPr lang="ar-DZ" sz="3200" b="0" i="0" u="none" strike="noStrike" kern="1200" cap="none" spc="0" baseline="0">
                <a:solidFill>
                  <a:srgbClr val="000000"/>
                </a:solidFill>
                <a:uFillTx/>
                <a:latin typeface="Roboto" pitchFamily="2"/>
                <a:cs typeface="Arial" pitchFamily="34"/>
              </a:rPr>
              <a:t>يتضمن جمع البيانات من مصادر مختلفة، مثل الاستبيان والمقابلة. </a:t>
            </a:r>
            <a:endParaRPr lang="fr-FR" sz="3200" b="0" i="0" u="none" strike="noStrike" kern="1200" cap="none" spc="0" baseline="0">
              <a:solidFill>
                <a:srgbClr val="000000"/>
              </a:solidFill>
              <a:uFillTx/>
              <a:latin typeface="Roboto" pitchFamily="2"/>
            </a:endParaRPr>
          </a:p>
          <a:p>
            <a:pPr marL="457200" marR="0" lvl="0" indent="-457200" algn="just" defTabSz="914400" rtl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0" i="0" u="none" strike="noStrike" kern="1200" cap="none" spc="0" baseline="0">
                <a:solidFill>
                  <a:srgbClr val="843C0C"/>
                </a:solidFill>
                <a:uFillTx/>
                <a:latin typeface="Roboto" pitchFamily="2"/>
                <a:cs typeface="Arial" pitchFamily="34"/>
              </a:rPr>
              <a:t>تحليل البيانات: </a:t>
            </a:r>
            <a:r>
              <a:rPr lang="ar-DZ" sz="3200" b="0" i="0" u="none" strike="noStrike" kern="1200" cap="none" spc="0" baseline="0">
                <a:solidFill>
                  <a:srgbClr val="000000"/>
                </a:solidFill>
                <a:uFillTx/>
                <a:latin typeface="Roboto" pitchFamily="2"/>
                <a:cs typeface="Arial" pitchFamily="34"/>
              </a:rPr>
              <a:t>بعد جمع البيانات، يتم تحليلها لفهم الأنماط والعلاقات التي تربط بين المتغيرات.</a:t>
            </a:r>
            <a:endParaRPr lang="fr-FR" sz="3200" b="0" i="0" u="none" strike="noStrike" kern="1200" cap="none" spc="0" baseline="0">
              <a:solidFill>
                <a:srgbClr val="000000"/>
              </a:solidFill>
              <a:uFillTx/>
              <a:latin typeface="Roboto" pitchFamily="2"/>
            </a:endParaRPr>
          </a:p>
          <a:p>
            <a:pPr marL="457200" marR="0" lvl="0" indent="-457200" algn="just" defTabSz="914400" rtl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0" i="0" u="none" strike="noStrike" kern="1200" cap="none" spc="0" baseline="0">
                <a:solidFill>
                  <a:srgbClr val="843C0C"/>
                </a:solidFill>
                <a:uFillTx/>
                <a:latin typeface="Roboto" pitchFamily="2"/>
                <a:cs typeface="Arial" pitchFamily="34"/>
              </a:rPr>
              <a:t>استخلاص النتائج: </a:t>
            </a:r>
            <a:r>
              <a:rPr lang="ar-DZ" sz="3200" b="0" i="0" u="none" strike="noStrike" kern="1200" cap="none" spc="0" baseline="0">
                <a:solidFill>
                  <a:srgbClr val="000000"/>
                </a:solidFill>
                <a:uFillTx/>
                <a:latin typeface="Roboto" pitchFamily="2"/>
                <a:cs typeface="Arial" pitchFamily="34"/>
              </a:rPr>
              <a:t>استنادًا إلى التحليل، يتم استخلاص النتائج وتقديم الحلول.</a:t>
            </a:r>
            <a:endParaRPr lang="fr-FR" sz="3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ZoneTexte 3"/>
          <p:cNvSpPr txBox="1"/>
          <p:nvPr/>
        </p:nvSpPr>
        <p:spPr>
          <a:xfrm>
            <a:off x="582560" y="308481"/>
            <a:ext cx="7978878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600" b="1" i="0" u="none" strike="noStrike" kern="0" cap="none" spc="0" baseline="0">
                <a:solidFill>
                  <a:srgbClr val="FFC000"/>
                </a:solidFill>
                <a:uFillTx/>
                <a:latin typeface="Traditional Arabic" pitchFamily="18"/>
                <a:cs typeface="Traditional Arabic" pitchFamily="18"/>
              </a:rPr>
              <a:t>عناصر الاستقصاء</a:t>
            </a:r>
            <a:endParaRPr lang="fr-FR" sz="3600" b="1" i="0" u="none" strike="noStrike" kern="0" cap="none" spc="0" baseline="0">
              <a:solidFill>
                <a:srgbClr val="FFC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700942" y="2568843"/>
            <a:ext cx="5742121" cy="1720315"/>
          </a:xfrm>
          <a:prstGeom prst="rect">
            <a:avLst/>
          </a:prstGeom>
          <a:gradFill>
            <a:gsLst>
              <a:gs pos="0">
                <a:srgbClr val="B1CBE9"/>
              </a:gs>
              <a:gs pos="100000">
                <a:srgbClr val="A3C1E5"/>
              </a:gs>
            </a:gsLst>
            <a:lin ang="5400000"/>
          </a:gradFill>
          <a:ln w="6345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60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تقنيات الاستقصاء</a:t>
            </a:r>
            <a:endParaRPr lang="fr-FR" sz="60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7948" y="292983"/>
            <a:ext cx="8073244" cy="491445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3"/>
          <p:cNvSpPr txBox="1"/>
          <p:nvPr/>
        </p:nvSpPr>
        <p:spPr>
          <a:xfrm>
            <a:off x="477947" y="292982"/>
            <a:ext cx="7978878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600" b="1" i="0" u="none" strike="noStrike" kern="0" cap="none" spc="0" baseline="0">
                <a:solidFill>
                  <a:srgbClr val="FFC000"/>
                </a:solidFill>
                <a:uFillTx/>
                <a:latin typeface="Traditional Arabic" pitchFamily="18"/>
                <a:cs typeface="Traditional Arabic" pitchFamily="18"/>
              </a:rPr>
              <a:t>تقنيات الاستقصاء</a:t>
            </a:r>
            <a:endParaRPr lang="fr-FR" sz="3600" b="1" i="0" u="none" strike="noStrike" kern="0" cap="none" spc="0" baseline="0">
              <a:solidFill>
                <a:srgbClr val="FFC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4" name="ZoneTexte 8"/>
          <p:cNvSpPr txBox="1"/>
          <p:nvPr/>
        </p:nvSpPr>
        <p:spPr>
          <a:xfrm>
            <a:off x="1821533" y="5207434"/>
            <a:ext cx="5291701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2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كل تقنية من هذه التقنيات لها مزاياها وعيوبها، اختيار التقنية المناسبة يعتمد على أهداف البحث ونوع البيانات المطلوبة</a:t>
            </a:r>
            <a:endParaRPr lang="fr-FR" sz="32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6"/>
          <p:cNvSpPr txBox="1"/>
          <p:nvPr/>
        </p:nvSpPr>
        <p:spPr>
          <a:xfrm>
            <a:off x="7576986" y="2547966"/>
            <a:ext cx="1312607" cy="2862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600" b="1" i="0" u="none" strike="noStrike" kern="0" cap="none" spc="0" baseline="0">
                <a:solidFill>
                  <a:srgbClr val="FF0000"/>
                </a:solidFill>
                <a:uFillTx/>
                <a:latin typeface="Traditional Arabic" pitchFamily="18"/>
                <a:cs typeface="Traditional Arabic" pitchFamily="18"/>
              </a:rPr>
              <a:t>ما الفرق بين البيانات والمعلومات؟</a:t>
            </a:r>
            <a:endParaRPr lang="fr-FR" sz="3600" b="1" i="0" u="none" strike="noStrike" kern="0" cap="none" spc="0" baseline="0">
              <a:solidFill>
                <a:srgbClr val="FF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cxnSp>
        <p:nvCxnSpPr>
          <p:cNvPr id="3" name="Connecteur droit 8"/>
          <p:cNvCxnSpPr/>
          <p:nvPr/>
        </p:nvCxnSpPr>
        <p:spPr>
          <a:xfrm>
            <a:off x="7466373" y="0"/>
            <a:ext cx="0" cy="6858000"/>
          </a:xfrm>
          <a:prstGeom prst="straightConnector1">
            <a:avLst/>
          </a:prstGeom>
          <a:noFill/>
          <a:ln w="76196">
            <a:solidFill>
              <a:srgbClr val="000000"/>
            </a:solidFill>
            <a:prstDash val="solid"/>
            <a:miter/>
          </a:ln>
        </p:spPr>
      </p:cxnSp>
      <p:grpSp>
        <p:nvGrpSpPr>
          <p:cNvPr id="4" name="Groupe 23"/>
          <p:cNvGrpSpPr/>
          <p:nvPr/>
        </p:nvGrpSpPr>
        <p:grpSpPr>
          <a:xfrm>
            <a:off x="-668922" y="557939"/>
            <a:ext cx="8123671" cy="5693448"/>
            <a:chOff x="-891896" y="557939"/>
            <a:chExt cx="10831561" cy="5693448"/>
          </a:xfrm>
        </p:grpSpPr>
        <p:grpSp>
          <p:nvGrpSpPr>
            <p:cNvPr id="5" name="Diagramme 34"/>
            <p:cNvGrpSpPr/>
            <p:nvPr/>
          </p:nvGrpSpPr>
          <p:grpSpPr>
            <a:xfrm>
              <a:off x="-891896" y="561816"/>
              <a:ext cx="10699577" cy="5689571"/>
              <a:chOff x="-891896" y="561816"/>
              <a:chExt cx="10699577" cy="5689571"/>
            </a:xfrm>
          </p:grpSpPr>
          <p:sp>
            <p:nvSpPr>
              <p:cNvPr id="6" name="Forme libre : forme 4"/>
              <p:cNvSpPr/>
              <p:nvPr/>
            </p:nvSpPr>
            <p:spPr>
              <a:xfrm>
                <a:off x="-891896" y="561816"/>
                <a:ext cx="10699577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4472C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7" name="Forme libre : forme 5"/>
              <p:cNvSpPr/>
              <p:nvPr/>
            </p:nvSpPr>
            <p:spPr>
              <a:xfrm>
                <a:off x="7667765" y="1275313"/>
                <a:ext cx="2139915" cy="1456849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139915"/>
                  <a:gd name="f7" fmla="val 1456846"/>
                  <a:gd name="f8" fmla="+- 0 0 -90"/>
                  <a:gd name="f9" fmla="*/ f3 1 2139915"/>
                  <a:gd name="f10" fmla="*/ f4 1 1456846"/>
                  <a:gd name="f11" fmla="+- f7 0 f5"/>
                  <a:gd name="f12" fmla="+- f6 0 f5"/>
                  <a:gd name="f13" fmla="*/ f8 f0 1"/>
                  <a:gd name="f14" fmla="*/ f12 1 2139915"/>
                  <a:gd name="f15" fmla="*/ f11 1 1456846"/>
                  <a:gd name="f16" fmla="*/ 0 f12 1"/>
                  <a:gd name="f17" fmla="*/ 0 f11 1"/>
                  <a:gd name="f18" fmla="*/ 2139915 f12 1"/>
                  <a:gd name="f19" fmla="*/ 1456846 f11 1"/>
                  <a:gd name="f20" fmla="*/ f13 1 f2"/>
                  <a:gd name="f21" fmla="*/ f16 1 2139915"/>
                  <a:gd name="f22" fmla="*/ f17 1 1456846"/>
                  <a:gd name="f23" fmla="*/ f18 1 2139915"/>
                  <a:gd name="f24" fmla="*/ f19 1 1456846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2139915" h="1456846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205740" tIns="205740" rIns="205740" bIns="205740" anchor="t" anchorCtr="1" compatLnSpc="1"/>
              <a:lstStyle/>
              <a:p>
                <a:pPr marL="0" marR="0" lvl="0" indent="0" algn="ctr" defTabSz="2400300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23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5400" b="0" i="0" u="none" strike="noStrike" kern="1200" cap="none" spc="0" baseline="0">
                    <a:solidFill>
                      <a:srgbClr val="ED7D31"/>
                    </a:solidFill>
                    <a:uFillTx/>
                    <a:latin typeface="Traditional Arabic" pitchFamily="18"/>
                    <a:cs typeface="Traditional Arabic" pitchFamily="18"/>
                  </a:rPr>
                  <a:t>البيانات</a:t>
                </a:r>
                <a:endParaRPr lang="fr-FR" sz="5400" b="0" i="0" u="none" strike="noStrike" kern="1200" cap="none" spc="0" baseline="0">
                  <a:solidFill>
                    <a:srgbClr val="ED7D31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8" name="Forme libre : forme 6"/>
              <p:cNvSpPr/>
              <p:nvPr/>
            </p:nvSpPr>
            <p:spPr>
              <a:xfrm>
                <a:off x="-891896" y="606612"/>
                <a:ext cx="8399166" cy="89599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8399169"/>
                  <a:gd name="f7" fmla="val 895995"/>
                  <a:gd name="f8" fmla="+- 0 0 -90"/>
                  <a:gd name="f9" fmla="*/ f3 1 8399169"/>
                  <a:gd name="f10" fmla="*/ f4 1 895995"/>
                  <a:gd name="f11" fmla="+- f7 0 f5"/>
                  <a:gd name="f12" fmla="+- f6 0 f5"/>
                  <a:gd name="f13" fmla="*/ f8 f0 1"/>
                  <a:gd name="f14" fmla="*/ f12 1 8399169"/>
                  <a:gd name="f15" fmla="*/ f11 1 895995"/>
                  <a:gd name="f16" fmla="*/ 0 f12 1"/>
                  <a:gd name="f17" fmla="*/ 0 f11 1"/>
                  <a:gd name="f18" fmla="*/ 8399169 f12 1"/>
                  <a:gd name="f19" fmla="*/ 895995 f11 1"/>
                  <a:gd name="f20" fmla="*/ f13 1 f2"/>
                  <a:gd name="f21" fmla="*/ f16 1 8399169"/>
                  <a:gd name="f22" fmla="*/ f17 1 895995"/>
                  <a:gd name="f23" fmla="*/ f18 1 8399169"/>
                  <a:gd name="f24" fmla="*/ f19 1 895995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8399169" h="895995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106683" tIns="106683" rIns="106683" bIns="106683" anchor="t" anchorCtr="0" compatLnSpc="1"/>
              <a:lstStyle/>
              <a:p>
                <a:pPr marL="0" marR="0" lvl="0" indent="0" algn="r" defTabSz="1244598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2800" b="0" i="0" u="none" strike="noStrike" kern="1200" cap="none" spc="0" baseline="0">
                    <a:solidFill>
                      <a:srgbClr val="000000"/>
                    </a:solidFill>
                    <a:uFillTx/>
                    <a:latin typeface="Traditional Arabic" pitchFamily="18"/>
                    <a:cs typeface="Traditional Arabic" pitchFamily="18"/>
                  </a:rPr>
                  <a:t>حقائق أو أرقام غير معالجة وليس لها قيمة في شكلها الخام.</a:t>
                </a:r>
                <a:endParaRPr lang="fr-FR" sz="2800" b="0" i="0" u="none" strike="noStrike" kern="1200" cap="none" spc="0" baseline="0">
                  <a:solidFill>
                    <a:srgbClr val="000000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9" name="Forme libre : forme 7"/>
              <p:cNvSpPr/>
              <p:nvPr/>
            </p:nvSpPr>
            <p:spPr>
              <a:xfrm>
                <a:off x="-891896" y="1502606"/>
                <a:ext cx="8559661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C0C9E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0" name="Forme libre : forme 8"/>
              <p:cNvSpPr/>
              <p:nvPr/>
            </p:nvSpPr>
            <p:spPr>
              <a:xfrm>
                <a:off x="-891896" y="1547411"/>
                <a:ext cx="8399166" cy="89599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8399169"/>
                  <a:gd name="f7" fmla="val 895995"/>
                  <a:gd name="f8" fmla="+- 0 0 -90"/>
                  <a:gd name="f9" fmla="*/ f3 1 8399169"/>
                  <a:gd name="f10" fmla="*/ f4 1 895995"/>
                  <a:gd name="f11" fmla="+- f7 0 f5"/>
                  <a:gd name="f12" fmla="+- f6 0 f5"/>
                  <a:gd name="f13" fmla="*/ f8 f0 1"/>
                  <a:gd name="f14" fmla="*/ f12 1 8399169"/>
                  <a:gd name="f15" fmla="*/ f11 1 895995"/>
                  <a:gd name="f16" fmla="*/ 0 f12 1"/>
                  <a:gd name="f17" fmla="*/ 0 f11 1"/>
                  <a:gd name="f18" fmla="*/ 8399169 f12 1"/>
                  <a:gd name="f19" fmla="*/ 895995 f11 1"/>
                  <a:gd name="f20" fmla="*/ f13 1 f2"/>
                  <a:gd name="f21" fmla="*/ f16 1 8399169"/>
                  <a:gd name="f22" fmla="*/ f17 1 895995"/>
                  <a:gd name="f23" fmla="*/ f18 1 8399169"/>
                  <a:gd name="f24" fmla="*/ f19 1 895995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8399169" h="895995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106683" tIns="106683" rIns="106683" bIns="106683" anchor="t" anchorCtr="0" compatLnSpc="1"/>
              <a:lstStyle/>
              <a:p>
                <a:pPr marL="0" marR="0" lvl="0" indent="0" algn="r" defTabSz="1244598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2800" b="0" i="0" u="none" strike="noStrike" kern="1200" cap="none" spc="0" baseline="0">
                    <a:solidFill>
                      <a:srgbClr val="000000"/>
                    </a:solidFill>
                    <a:uFillTx/>
                    <a:latin typeface="Traditional Arabic" pitchFamily="18"/>
                    <a:cs typeface="Traditional Arabic" pitchFamily="18"/>
                  </a:rPr>
                  <a:t>غير منظمة تظهر بشكل عشوائي</a:t>
                </a:r>
                <a:endParaRPr lang="fr-FR" sz="2800" b="0" i="0" u="none" strike="noStrike" kern="1200" cap="none" spc="0" baseline="0">
                  <a:solidFill>
                    <a:srgbClr val="000000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11" name="Forme libre : forme 9"/>
              <p:cNvSpPr/>
              <p:nvPr/>
            </p:nvSpPr>
            <p:spPr>
              <a:xfrm>
                <a:off x="-891896" y="2443404"/>
                <a:ext cx="8559661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C0C9E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2" name="Forme libre : forme 10"/>
              <p:cNvSpPr/>
              <p:nvPr/>
            </p:nvSpPr>
            <p:spPr>
              <a:xfrm>
                <a:off x="-891896" y="2488201"/>
                <a:ext cx="8399166" cy="89599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8399169"/>
                  <a:gd name="f7" fmla="val 895995"/>
                  <a:gd name="f8" fmla="+- 0 0 -90"/>
                  <a:gd name="f9" fmla="*/ f3 1 8399169"/>
                  <a:gd name="f10" fmla="*/ f4 1 895995"/>
                  <a:gd name="f11" fmla="+- f7 0 f5"/>
                  <a:gd name="f12" fmla="+- f6 0 f5"/>
                  <a:gd name="f13" fmla="*/ f8 f0 1"/>
                  <a:gd name="f14" fmla="*/ f12 1 8399169"/>
                  <a:gd name="f15" fmla="*/ f11 1 895995"/>
                  <a:gd name="f16" fmla="*/ 0 f12 1"/>
                  <a:gd name="f17" fmla="*/ 0 f11 1"/>
                  <a:gd name="f18" fmla="*/ 8399169 f12 1"/>
                  <a:gd name="f19" fmla="*/ 895995 f11 1"/>
                  <a:gd name="f20" fmla="*/ f13 1 f2"/>
                  <a:gd name="f21" fmla="*/ f16 1 8399169"/>
                  <a:gd name="f22" fmla="*/ f17 1 895995"/>
                  <a:gd name="f23" fmla="*/ f18 1 8399169"/>
                  <a:gd name="f24" fmla="*/ f19 1 895995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8399169" h="895995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106683" tIns="106683" rIns="106683" bIns="106683" anchor="t" anchorCtr="0" compatLnSpc="1"/>
              <a:lstStyle/>
              <a:p>
                <a:pPr marL="0" marR="0" lvl="0" indent="0" algn="r" defTabSz="1244598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2800" b="0" i="0" u="none" strike="noStrike" kern="1200" cap="none" spc="0" baseline="0">
                    <a:solidFill>
                      <a:srgbClr val="000000"/>
                    </a:solidFill>
                    <a:uFillTx/>
                    <a:latin typeface="Traditional Arabic" pitchFamily="18"/>
                    <a:cs typeface="Traditional Arabic" pitchFamily="18"/>
                  </a:rPr>
                  <a:t>غير ذات معنى: في حد ذاتها</a:t>
                </a:r>
                <a:endParaRPr lang="fr-FR" sz="2800" b="0" i="0" u="none" strike="noStrike" kern="1200" cap="none" spc="0" baseline="0">
                  <a:solidFill>
                    <a:srgbClr val="000000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13" name="Forme libre : forme 11"/>
              <p:cNvSpPr/>
              <p:nvPr/>
            </p:nvSpPr>
            <p:spPr>
              <a:xfrm>
                <a:off x="-891896" y="3384203"/>
                <a:ext cx="8559661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C0C9E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4" name="Forme libre : forme 12"/>
              <p:cNvSpPr/>
              <p:nvPr/>
            </p:nvSpPr>
            <p:spPr>
              <a:xfrm>
                <a:off x="-891896" y="3429000"/>
                <a:ext cx="10699577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4472C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5" name="Forme libre : forme 13"/>
              <p:cNvSpPr/>
              <p:nvPr/>
            </p:nvSpPr>
            <p:spPr>
              <a:xfrm>
                <a:off x="7652275" y="4281385"/>
                <a:ext cx="2139915" cy="116238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139915"/>
                  <a:gd name="f7" fmla="val 1162386"/>
                  <a:gd name="f8" fmla="+- 0 0 -90"/>
                  <a:gd name="f9" fmla="*/ f3 1 2139915"/>
                  <a:gd name="f10" fmla="*/ f4 1 1162386"/>
                  <a:gd name="f11" fmla="+- f7 0 f5"/>
                  <a:gd name="f12" fmla="+- f6 0 f5"/>
                  <a:gd name="f13" fmla="*/ f8 f0 1"/>
                  <a:gd name="f14" fmla="*/ f12 1 2139915"/>
                  <a:gd name="f15" fmla="*/ f11 1 1162386"/>
                  <a:gd name="f16" fmla="*/ 0 f12 1"/>
                  <a:gd name="f17" fmla="*/ 0 f11 1"/>
                  <a:gd name="f18" fmla="*/ 2139915 f12 1"/>
                  <a:gd name="f19" fmla="*/ 1162386 f11 1"/>
                  <a:gd name="f20" fmla="*/ f13 1 f2"/>
                  <a:gd name="f21" fmla="*/ f16 1 2139915"/>
                  <a:gd name="f22" fmla="*/ f17 1 1162386"/>
                  <a:gd name="f23" fmla="*/ f18 1 2139915"/>
                  <a:gd name="f24" fmla="*/ f19 1 1162386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2139915" h="1162386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205740" tIns="205740" rIns="205740" bIns="205740" anchor="t" anchorCtr="0" compatLnSpc="1"/>
              <a:lstStyle/>
              <a:p>
                <a:pPr marL="0" marR="0" lvl="0" indent="0" algn="r" defTabSz="2400300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23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5400" b="0" i="0" u="none" strike="noStrike" kern="1200" cap="none" spc="0" baseline="0">
                    <a:solidFill>
                      <a:srgbClr val="ED7D31"/>
                    </a:solidFill>
                    <a:uFillTx/>
                    <a:latin typeface="Traditional Arabic" pitchFamily="18"/>
                    <a:cs typeface="Traditional Arabic" pitchFamily="18"/>
                  </a:rPr>
                  <a:t>المعلومات</a:t>
                </a:r>
                <a:endParaRPr lang="fr-FR" sz="5400" b="0" i="0" u="none" strike="noStrike" kern="1200" cap="none" spc="0" baseline="0">
                  <a:solidFill>
                    <a:srgbClr val="ED7D31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16" name="Forme libre : forme 14"/>
              <p:cNvSpPr/>
              <p:nvPr/>
            </p:nvSpPr>
            <p:spPr>
              <a:xfrm>
                <a:off x="-891896" y="3473796"/>
                <a:ext cx="8399166" cy="89599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8399169"/>
                  <a:gd name="f7" fmla="val 895995"/>
                  <a:gd name="f8" fmla="+- 0 0 -90"/>
                  <a:gd name="f9" fmla="*/ f3 1 8399169"/>
                  <a:gd name="f10" fmla="*/ f4 1 895995"/>
                  <a:gd name="f11" fmla="+- f7 0 f5"/>
                  <a:gd name="f12" fmla="+- f6 0 f5"/>
                  <a:gd name="f13" fmla="*/ f8 f0 1"/>
                  <a:gd name="f14" fmla="*/ f12 1 8399169"/>
                  <a:gd name="f15" fmla="*/ f11 1 895995"/>
                  <a:gd name="f16" fmla="*/ 0 f12 1"/>
                  <a:gd name="f17" fmla="*/ 0 f11 1"/>
                  <a:gd name="f18" fmla="*/ 8399169 f12 1"/>
                  <a:gd name="f19" fmla="*/ 895995 f11 1"/>
                  <a:gd name="f20" fmla="*/ f13 1 f2"/>
                  <a:gd name="f21" fmla="*/ f16 1 8399169"/>
                  <a:gd name="f22" fmla="*/ f17 1 895995"/>
                  <a:gd name="f23" fmla="*/ f18 1 8399169"/>
                  <a:gd name="f24" fmla="*/ f19 1 895995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8399169" h="895995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106683" tIns="106683" rIns="106683" bIns="106683" anchor="t" anchorCtr="0" compatLnSpc="1"/>
              <a:lstStyle/>
              <a:p>
                <a:pPr marL="0" marR="0" lvl="0" indent="0" algn="r" defTabSz="1244598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2800" b="0" i="0" u="none" strike="noStrike" kern="1200" cap="none" spc="0" baseline="0">
                    <a:solidFill>
                      <a:srgbClr val="000000"/>
                    </a:solidFill>
                    <a:uFillTx/>
                    <a:latin typeface="Traditional Arabic" pitchFamily="18"/>
                    <a:cs typeface="Traditional Arabic" pitchFamily="18"/>
                  </a:rPr>
                  <a:t>بيانات تمت معالجتها وتحليلها لتصبح ذات معنى وقيمة</a:t>
                </a:r>
                <a:endParaRPr lang="fr-FR" sz="2800" b="0" i="0" u="none" strike="noStrike" kern="1200" cap="none" spc="0" baseline="0">
                  <a:solidFill>
                    <a:srgbClr val="000000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17" name="Forme libre : forme 15"/>
              <p:cNvSpPr/>
              <p:nvPr/>
            </p:nvSpPr>
            <p:spPr>
              <a:xfrm>
                <a:off x="-891896" y="4369798"/>
                <a:ext cx="8559661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C0C9E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8" name="Forme libre : forme 16"/>
              <p:cNvSpPr/>
              <p:nvPr/>
            </p:nvSpPr>
            <p:spPr>
              <a:xfrm>
                <a:off x="-891896" y="4414595"/>
                <a:ext cx="8399166" cy="89599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8399169"/>
                  <a:gd name="f7" fmla="val 895995"/>
                  <a:gd name="f8" fmla="+- 0 0 -90"/>
                  <a:gd name="f9" fmla="*/ f3 1 8399169"/>
                  <a:gd name="f10" fmla="*/ f4 1 895995"/>
                  <a:gd name="f11" fmla="+- f7 0 f5"/>
                  <a:gd name="f12" fmla="+- f6 0 f5"/>
                  <a:gd name="f13" fmla="*/ f8 f0 1"/>
                  <a:gd name="f14" fmla="*/ f12 1 8399169"/>
                  <a:gd name="f15" fmla="*/ f11 1 895995"/>
                  <a:gd name="f16" fmla="*/ 0 f12 1"/>
                  <a:gd name="f17" fmla="*/ 0 f11 1"/>
                  <a:gd name="f18" fmla="*/ 8399169 f12 1"/>
                  <a:gd name="f19" fmla="*/ 895995 f11 1"/>
                  <a:gd name="f20" fmla="*/ f13 1 f2"/>
                  <a:gd name="f21" fmla="*/ f16 1 8399169"/>
                  <a:gd name="f22" fmla="*/ f17 1 895995"/>
                  <a:gd name="f23" fmla="*/ f18 1 8399169"/>
                  <a:gd name="f24" fmla="*/ f19 1 895995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8399169" h="895995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106683" tIns="106683" rIns="106683" bIns="106683" anchor="t" anchorCtr="0" compatLnSpc="1"/>
              <a:lstStyle/>
              <a:p>
                <a:pPr marL="0" marR="0" lvl="0" indent="0" algn="r" defTabSz="1244598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2800" b="0" i="0" u="none" strike="noStrike" kern="1200" cap="none" spc="0" baseline="0">
                    <a:solidFill>
                      <a:srgbClr val="000000"/>
                    </a:solidFill>
                    <a:uFillTx/>
                    <a:latin typeface="Traditional Arabic" pitchFamily="18"/>
                    <a:cs typeface="Traditional Arabic" pitchFamily="18"/>
                  </a:rPr>
                  <a:t>منظمة بطريقة تجعلها مفهومة.</a:t>
                </a:r>
                <a:endParaRPr lang="fr-FR" sz="2800" b="0" i="0" u="none" strike="noStrike" kern="1200" cap="none" spc="0" baseline="0">
                  <a:solidFill>
                    <a:srgbClr val="000000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19" name="Forme libre : forme 17"/>
              <p:cNvSpPr/>
              <p:nvPr/>
            </p:nvSpPr>
            <p:spPr>
              <a:xfrm>
                <a:off x="-891896" y="5310588"/>
                <a:ext cx="8559661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C0C9E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0" name="Forme libre : forme 18"/>
              <p:cNvSpPr/>
              <p:nvPr/>
            </p:nvSpPr>
            <p:spPr>
              <a:xfrm>
                <a:off x="-891896" y="5355393"/>
                <a:ext cx="8399166" cy="89599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8399169"/>
                  <a:gd name="f7" fmla="val 895995"/>
                  <a:gd name="f8" fmla="+- 0 0 -90"/>
                  <a:gd name="f9" fmla="*/ f3 1 8399169"/>
                  <a:gd name="f10" fmla="*/ f4 1 895995"/>
                  <a:gd name="f11" fmla="+- f7 0 f5"/>
                  <a:gd name="f12" fmla="+- f6 0 f5"/>
                  <a:gd name="f13" fmla="*/ f8 f0 1"/>
                  <a:gd name="f14" fmla="*/ f12 1 8399169"/>
                  <a:gd name="f15" fmla="*/ f11 1 895995"/>
                  <a:gd name="f16" fmla="*/ 0 f12 1"/>
                  <a:gd name="f17" fmla="*/ 0 f11 1"/>
                  <a:gd name="f18" fmla="*/ 8399169 f12 1"/>
                  <a:gd name="f19" fmla="*/ 895995 f11 1"/>
                  <a:gd name="f20" fmla="*/ f13 1 f2"/>
                  <a:gd name="f21" fmla="*/ f16 1 8399169"/>
                  <a:gd name="f22" fmla="*/ f17 1 895995"/>
                  <a:gd name="f23" fmla="*/ f18 1 8399169"/>
                  <a:gd name="f24" fmla="*/ f19 1 895995"/>
                  <a:gd name="f25" fmla="*/ f5 1 f14"/>
                  <a:gd name="f26" fmla="*/ f6 1 f14"/>
                  <a:gd name="f27" fmla="*/ f5 1 f15"/>
                  <a:gd name="f28" fmla="*/ f7 1 f15"/>
                  <a:gd name="f29" fmla="+- f20 0 f1"/>
                  <a:gd name="f30" fmla="*/ f21 1 f14"/>
                  <a:gd name="f31" fmla="*/ f22 1 f15"/>
                  <a:gd name="f32" fmla="*/ f23 1 f14"/>
                  <a:gd name="f33" fmla="*/ f24 1 f15"/>
                  <a:gd name="f34" fmla="*/ f25 f9 1"/>
                  <a:gd name="f35" fmla="*/ f26 f9 1"/>
                  <a:gd name="f36" fmla="*/ f28 f10 1"/>
                  <a:gd name="f37" fmla="*/ f27 f10 1"/>
                  <a:gd name="f38" fmla="*/ f30 f9 1"/>
                  <a:gd name="f39" fmla="*/ f31 f10 1"/>
                  <a:gd name="f40" fmla="*/ f32 f9 1"/>
                  <a:gd name="f41" fmla="*/ f33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38" y="f39"/>
                  </a:cxn>
                  <a:cxn ang="f29">
                    <a:pos x="f40" y="f39"/>
                  </a:cxn>
                  <a:cxn ang="f29">
                    <a:pos x="f40" y="f41"/>
                  </a:cxn>
                  <a:cxn ang="f29">
                    <a:pos x="f38" y="f41"/>
                  </a:cxn>
                  <a:cxn ang="f29">
                    <a:pos x="f38" y="f39"/>
                  </a:cxn>
                </a:cxnLst>
                <a:rect l="f34" t="f37" r="f35" b="f36"/>
                <a:pathLst>
                  <a:path w="8399169" h="895995">
                    <a:moveTo>
                      <a:pt x="f5" y="f5"/>
                    </a:moveTo>
                    <a:lnTo>
                      <a:pt x="f6" y="f5"/>
                    </a:lnTo>
                    <a:lnTo>
                      <a:pt x="f6" y="f7"/>
                    </a:lnTo>
                    <a:lnTo>
                      <a:pt x="f5" y="f7"/>
                    </a:lnTo>
                    <a:lnTo>
                      <a:pt x="f5" y="f5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106683" tIns="106683" rIns="106683" bIns="106683" anchor="t" anchorCtr="0" compatLnSpc="1"/>
              <a:lstStyle/>
              <a:p>
                <a:pPr marL="0" marR="0" lvl="0" indent="0" algn="r" defTabSz="1244598" rtl="1" fontAlgn="auto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ar-DZ" sz="2800" b="0" i="0" u="none" strike="noStrike" kern="1200" cap="none" spc="0" baseline="0">
                    <a:solidFill>
                      <a:srgbClr val="000000"/>
                    </a:solidFill>
                    <a:uFillTx/>
                    <a:latin typeface="Traditional Arabic" pitchFamily="18"/>
                    <a:cs typeface="Traditional Arabic" pitchFamily="18"/>
                  </a:rPr>
                  <a:t>تحمل معنى وتوفر دلالات تساعد في اتخاذ القرارات.</a:t>
                </a:r>
                <a:endParaRPr lang="fr-FR" sz="2800" b="0" i="0" u="none" strike="noStrike" kern="1200" cap="none" spc="0" baseline="0">
                  <a:solidFill>
                    <a:srgbClr val="000000"/>
                  </a:solidFill>
                  <a:uFillTx/>
                  <a:latin typeface="Traditional Arabic" pitchFamily="18"/>
                  <a:cs typeface="Traditional Arabic" pitchFamily="18"/>
                </a:endParaRPr>
              </a:p>
            </p:txBody>
          </p:sp>
          <p:sp>
            <p:nvSpPr>
              <p:cNvPr id="21" name="Forme libre : forme 19"/>
              <p:cNvSpPr/>
              <p:nvPr/>
            </p:nvSpPr>
            <p:spPr>
              <a:xfrm>
                <a:off x="-891896" y="6251387"/>
                <a:ext cx="8559661" cy="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ss"/>
                  <a:gd name="f6" fmla="val 0"/>
                  <a:gd name="f7" fmla="+- 0 0 -180"/>
                  <a:gd name="f8" fmla="+- 0 0 -360"/>
                  <a:gd name="f9" fmla="abs f3"/>
                  <a:gd name="f10" fmla="abs f4"/>
                  <a:gd name="f11" fmla="abs f5"/>
                  <a:gd name="f12" fmla="*/ f7 f0 1"/>
                  <a:gd name="f13" fmla="*/ f8 f0 1"/>
                  <a:gd name="f14" fmla="?: f9 f3 1"/>
                  <a:gd name="f15" fmla="?: f10 f4 1"/>
                  <a:gd name="f16" fmla="?: f11 f5 1"/>
                  <a:gd name="f17" fmla="*/ f12 1 f2"/>
                  <a:gd name="f18" fmla="*/ f13 1 f2"/>
                  <a:gd name="f19" fmla="*/ f14 1 21600"/>
                  <a:gd name="f20" fmla="*/ f15 1 21600"/>
                  <a:gd name="f21" fmla="*/ 21600 f14 1"/>
                  <a:gd name="f22" fmla="*/ 21600 f15 1"/>
                  <a:gd name="f23" fmla="+- f17 0 f1"/>
                  <a:gd name="f24" fmla="+- f18 0 f1"/>
                  <a:gd name="f25" fmla="min f20 f19"/>
                  <a:gd name="f26" fmla="*/ f21 1 f16"/>
                  <a:gd name="f27" fmla="*/ f22 1 f16"/>
                  <a:gd name="f28" fmla="val f26"/>
                  <a:gd name="f29" fmla="val f27"/>
                  <a:gd name="f30" fmla="*/ f6 f25 1"/>
                  <a:gd name="f31" fmla="*/ f28 f25 1"/>
                  <a:gd name="f32" fmla="*/ f29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30" y="f30"/>
                  </a:cxn>
                  <a:cxn ang="f24">
                    <a:pos x="f31" y="f32"/>
                  </a:cxn>
                </a:cxnLst>
                <a:rect l="f30" t="f30" r="f31" b="f32"/>
                <a:pathLst>
                  <a:path>
                    <a:moveTo>
                      <a:pt x="f30" y="f30"/>
                    </a:moveTo>
                    <a:lnTo>
                      <a:pt x="f31" y="f32"/>
                    </a:lnTo>
                  </a:path>
                </a:pathLst>
              </a:custGeom>
              <a:noFill/>
              <a:ln w="12701">
                <a:solidFill>
                  <a:srgbClr val="C0C9E4"/>
                </a:solidFill>
                <a:prstDash val="solid"/>
                <a:miter/>
              </a:ln>
            </p:spPr>
            <p:txBody>
              <a:bodyPr vert="horz" wrap="square" lIns="0" tIns="0" rIns="0" bIns="0" anchor="t" anchorCtr="0" compatLnSpc="1"/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cxnSp>
          <p:nvCxnSpPr>
            <p:cNvPr id="22" name="Connecteur droit 36"/>
            <p:cNvCxnSpPr/>
            <p:nvPr/>
          </p:nvCxnSpPr>
          <p:spPr>
            <a:xfrm>
              <a:off x="7687159" y="557939"/>
              <a:ext cx="0" cy="2871061"/>
            </a:xfrm>
            <a:prstGeom prst="straightConnector1">
              <a:avLst/>
            </a:prstGeom>
            <a:noFill/>
            <a:ln w="6345">
              <a:solidFill>
                <a:srgbClr val="4472C4"/>
              </a:solidFill>
              <a:prstDash val="solid"/>
              <a:miter/>
            </a:ln>
          </p:spPr>
        </p:cxnSp>
        <p:cxnSp>
          <p:nvCxnSpPr>
            <p:cNvPr id="23" name="Connecteur droit 37"/>
            <p:cNvCxnSpPr/>
            <p:nvPr/>
          </p:nvCxnSpPr>
          <p:spPr>
            <a:xfrm>
              <a:off x="7687159" y="3425122"/>
              <a:ext cx="0" cy="2820696"/>
            </a:xfrm>
            <a:prstGeom prst="straightConnector1">
              <a:avLst/>
            </a:prstGeom>
            <a:noFill/>
            <a:ln w="6345">
              <a:solidFill>
                <a:srgbClr val="4472C4"/>
              </a:solidFill>
              <a:prstDash val="solid"/>
              <a:miter/>
            </a:ln>
          </p:spPr>
        </p:cxnSp>
        <p:cxnSp>
          <p:nvCxnSpPr>
            <p:cNvPr id="24" name="Connecteur droit 38"/>
            <p:cNvCxnSpPr/>
            <p:nvPr/>
          </p:nvCxnSpPr>
          <p:spPr>
            <a:xfrm flipV="1">
              <a:off x="-15499" y="6245818"/>
              <a:ext cx="9955164" cy="3877"/>
            </a:xfrm>
            <a:prstGeom prst="straightConnector1">
              <a:avLst/>
            </a:prstGeom>
            <a:noFill/>
            <a:ln w="6345">
              <a:solidFill>
                <a:srgbClr val="4472C4"/>
              </a:solidFill>
              <a:prstDash val="solid"/>
              <a:miter/>
            </a:ln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4404" y="1177875"/>
            <a:ext cx="7322574" cy="412254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6"/>
          <p:cNvSpPr txBox="1"/>
          <p:nvPr/>
        </p:nvSpPr>
        <p:spPr>
          <a:xfrm>
            <a:off x="7576986" y="2547966"/>
            <a:ext cx="1312607" cy="2862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3600" b="1" i="0" u="none" strike="noStrike" kern="0" cap="none" spc="0" baseline="0">
                <a:solidFill>
                  <a:srgbClr val="5B9BD5"/>
                </a:solidFill>
                <a:uFillTx/>
                <a:latin typeface="Traditional Arabic" pitchFamily="18"/>
                <a:cs typeface="Traditional Arabic" pitchFamily="18"/>
              </a:rPr>
              <a:t>العلاقة بين المعلومات والبيانات</a:t>
            </a:r>
            <a:endParaRPr lang="fr-FR" sz="3600" b="1" i="0" u="none" strike="noStrike" kern="0" cap="none" spc="0" baseline="0">
              <a:solidFill>
                <a:srgbClr val="5B9BD5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cxnSp>
        <p:nvCxnSpPr>
          <p:cNvPr id="4" name="Connecteur droit 8"/>
          <p:cNvCxnSpPr/>
          <p:nvPr/>
        </p:nvCxnSpPr>
        <p:spPr>
          <a:xfrm>
            <a:off x="7466373" y="0"/>
            <a:ext cx="0" cy="6858000"/>
          </a:xfrm>
          <a:prstGeom prst="straightConnector1">
            <a:avLst/>
          </a:prstGeom>
          <a:noFill/>
          <a:ln w="76196">
            <a:solidFill>
              <a:srgbClr val="000000"/>
            </a:solidFill>
            <a:prstDash val="solid"/>
            <a:miter/>
          </a:ln>
        </p:spPr>
      </p:cxnSp>
      <p:sp>
        <p:nvSpPr>
          <p:cNvPr id="5" name="ZoneTexte 25"/>
          <p:cNvSpPr txBox="1"/>
          <p:nvPr/>
        </p:nvSpPr>
        <p:spPr>
          <a:xfrm>
            <a:off x="1034132" y="5300420"/>
            <a:ext cx="5763120" cy="13234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4000" b="1" i="0" u="none" strike="noStrike" kern="0" cap="none" spc="0" baseline="0">
                <a:solidFill>
                  <a:srgbClr val="FF0000"/>
                </a:solidFill>
                <a:uFillTx/>
                <a:latin typeface="Traditional Arabic" pitchFamily="18"/>
                <a:cs typeface="Traditional Arabic" pitchFamily="18"/>
              </a:rPr>
              <a:t>تقسم مصادر البيانات الى مصادر ثانوية ومصادر أولية</a:t>
            </a:r>
            <a:endParaRPr lang="fr-FR" sz="4000" b="1" i="0" u="none" strike="noStrike" kern="1200" cap="none" spc="0" baseline="0">
              <a:solidFill>
                <a:srgbClr val="FF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partiel 38"/>
          <p:cNvSpPr/>
          <p:nvPr/>
        </p:nvSpPr>
        <p:spPr>
          <a:xfrm rot="20674334">
            <a:off x="-844466" y="-3479639"/>
            <a:ext cx="11380151" cy="138255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+- 0 0 1"/>
              <a:gd name="f9" fmla="val 285"/>
              <a:gd name="f10" fmla="val 179"/>
              <a:gd name="f11" fmla="abs f3"/>
              <a:gd name="f12" fmla="abs f4"/>
              <a:gd name="f13" fmla="abs f5"/>
              <a:gd name="f14" fmla="+- 2700000 f1 0"/>
              <a:gd name="f15" fmla="+- 0 0 f9"/>
              <a:gd name="f16" fmla="+- 0 0 f10"/>
              <a:gd name="f17" fmla="?: f11 f3 1"/>
              <a:gd name="f18" fmla="?: f12 f4 1"/>
              <a:gd name="f19" fmla="?: f13 f5 1"/>
              <a:gd name="f20" fmla="*/ f15 f0 1"/>
              <a:gd name="f21" fmla="*/ f16 f0 1"/>
              <a:gd name="f22" fmla="+- f14 0 f1"/>
              <a:gd name="f23" fmla="*/ f17 1 21600"/>
              <a:gd name="f24" fmla="*/ f18 1 21600"/>
              <a:gd name="f25" fmla="*/ 21600 f17 1"/>
              <a:gd name="f26" fmla="*/ 21600 f18 1"/>
              <a:gd name="f27" fmla="*/ f20 1 f2"/>
              <a:gd name="f28" fmla="*/ f21 1 f2"/>
              <a:gd name="f29" fmla="+- f22 f1 0"/>
              <a:gd name="f30" fmla="min f24 f23"/>
              <a:gd name="f31" fmla="*/ f25 1 f19"/>
              <a:gd name="f32" fmla="*/ f26 1 f19"/>
              <a:gd name="f33" fmla="+- f27 0 f1"/>
              <a:gd name="f34" fmla="+- f28 0 f1"/>
              <a:gd name="f35" fmla="*/ f29 f7 1"/>
              <a:gd name="f36" fmla="val f31"/>
              <a:gd name="f37" fmla="val f32"/>
              <a:gd name="f38" fmla="+- 0 0 f33"/>
              <a:gd name="f39" fmla="+- 0 0 f34"/>
              <a:gd name="f40" fmla="*/ f35 1 f0"/>
              <a:gd name="f41" fmla="+- f37 0 f6"/>
              <a:gd name="f42" fmla="+- f36 0 f6"/>
              <a:gd name="f43" fmla="+- f39 0 f38"/>
              <a:gd name="f44" fmla="+- f38 f1 0"/>
              <a:gd name="f45" fmla="+- 0 0 f40"/>
              <a:gd name="f46" fmla="*/ f41 1 2"/>
              <a:gd name="f47" fmla="*/ f42 1 2"/>
              <a:gd name="f48" fmla="+- f43 21600000 0"/>
              <a:gd name="f49" fmla="+- 0 0 f45"/>
              <a:gd name="f50" fmla="*/ f44 f7 1"/>
              <a:gd name="f51" fmla="+- f6 f46 0"/>
              <a:gd name="f52" fmla="+- f6 f47 0"/>
              <a:gd name="f53" fmla="?: f43 f43 f48"/>
              <a:gd name="f54" fmla="*/ f49 f0 1"/>
              <a:gd name="f55" fmla="*/ f50 1 f0"/>
              <a:gd name="f56" fmla="*/ f47 f30 1"/>
              <a:gd name="f57" fmla="*/ f46 f30 1"/>
              <a:gd name="f58" fmla="*/ f54 1 f7"/>
              <a:gd name="f59" fmla="+- 0 0 f55"/>
              <a:gd name="f60" fmla="*/ f52 f30 1"/>
              <a:gd name="f61" fmla="*/ f51 f30 1"/>
              <a:gd name="f62" fmla="+- f58 0 f1"/>
              <a:gd name="f63" fmla="+- 0 0 f59"/>
              <a:gd name="f64" fmla="cos 1 f62"/>
              <a:gd name="f65" fmla="sin 1 f62"/>
              <a:gd name="f66" fmla="*/ f63 f0 1"/>
              <a:gd name="f67" fmla="+- 0 0 f64"/>
              <a:gd name="f68" fmla="+- 0 0 f65"/>
              <a:gd name="f69" fmla="*/ f66 1 f7"/>
              <a:gd name="f70" fmla="+- 0 0 f67"/>
              <a:gd name="f71" fmla="+- 0 0 f68"/>
              <a:gd name="f72" fmla="+- f69 0 f1"/>
              <a:gd name="f73" fmla="val f70"/>
              <a:gd name="f74" fmla="val f71"/>
              <a:gd name="f75" fmla="sin 1 f72"/>
              <a:gd name="f76" fmla="cos 1 f72"/>
              <a:gd name="f77" fmla="*/ f73 f47 1"/>
              <a:gd name="f78" fmla="*/ f74 f46 1"/>
              <a:gd name="f79" fmla="+- 0 0 f75"/>
              <a:gd name="f80" fmla="+- 0 0 f76"/>
              <a:gd name="f81" fmla="+- f52 0 f77"/>
              <a:gd name="f82" fmla="+- f52 f77 0"/>
              <a:gd name="f83" fmla="+- f51 0 f78"/>
              <a:gd name="f84" fmla="+- f51 f78 0"/>
              <a:gd name="f85" fmla="+- 0 0 f79"/>
              <a:gd name="f86" fmla="+- 0 0 f80"/>
              <a:gd name="f87" fmla="val f85"/>
              <a:gd name="f88" fmla="val f86"/>
              <a:gd name="f89" fmla="*/ f81 f30 1"/>
              <a:gd name="f90" fmla="*/ f83 f30 1"/>
              <a:gd name="f91" fmla="*/ f82 f30 1"/>
              <a:gd name="f92" fmla="*/ f84 f30 1"/>
              <a:gd name="f93" fmla="*/ f87 f47 1"/>
              <a:gd name="f94" fmla="*/ f88 f46 1"/>
              <a:gd name="f95" fmla="+- 0 0 f94"/>
              <a:gd name="f96" fmla="+- 0 0 f93"/>
              <a:gd name="f97" fmla="+- 0 0 f95"/>
              <a:gd name="f98" fmla="+- 0 0 f96"/>
              <a:gd name="f99" fmla="at2 f97 f98"/>
              <a:gd name="f100" fmla="+- f99 f1 0"/>
              <a:gd name="f101" fmla="*/ f100 f7 1"/>
              <a:gd name="f102" fmla="*/ f101 1 f0"/>
              <a:gd name="f103" fmla="+- 0 0 f102"/>
              <a:gd name="f104" fmla="val f103"/>
              <a:gd name="f105" fmla="+- 0 0 f104"/>
              <a:gd name="f106" fmla="*/ f105 f0 1"/>
              <a:gd name="f107" fmla="*/ f106 1 f7"/>
              <a:gd name="f108" fmla="+- f107 0 f1"/>
              <a:gd name="f109" fmla="+- f108 f1 0"/>
              <a:gd name="f110" fmla="*/ f109 f7 1"/>
              <a:gd name="f111" fmla="*/ f110 1 f0"/>
              <a:gd name="f112" fmla="+- 0 0 f111"/>
              <a:gd name="f113" fmla="+- 0 0 f112"/>
              <a:gd name="f114" fmla="*/ f113 f0 1"/>
              <a:gd name="f115" fmla="*/ f114 1 f7"/>
              <a:gd name="f116" fmla="+- f115 0 f1"/>
              <a:gd name="f117" fmla="cos 1 f116"/>
              <a:gd name="f118" fmla="sin 1 f116"/>
              <a:gd name="f119" fmla="+- 0 0 f117"/>
              <a:gd name="f120" fmla="+- 0 0 f118"/>
              <a:gd name="f121" fmla="+- 0 0 f119"/>
              <a:gd name="f122" fmla="+- 0 0 f120"/>
              <a:gd name="f123" fmla="val f121"/>
              <a:gd name="f124" fmla="val f122"/>
              <a:gd name="f125" fmla="+- 0 0 f123"/>
              <a:gd name="f126" fmla="+- 0 0 f124"/>
              <a:gd name="f127" fmla="*/ f8 f125 1"/>
              <a:gd name="f128" fmla="*/ f8 f126 1"/>
              <a:gd name="f129" fmla="*/ f127 f47 1"/>
              <a:gd name="f130" fmla="*/ f128 f46 1"/>
              <a:gd name="f131" fmla="+- f52 f129 0"/>
              <a:gd name="f132" fmla="+- f51 f130 0"/>
              <a:gd name="f133" fmla="*/ f131 f30 1"/>
              <a:gd name="f134" fmla="*/ f13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89" t="f90" r="f91" b="f92"/>
            <a:pathLst>
              <a:path>
                <a:moveTo>
                  <a:pt x="f133" y="f134"/>
                </a:moveTo>
                <a:arcTo wR="f56" hR="f57" stAng="f38" swAng="f53"/>
                <a:lnTo>
                  <a:pt x="f60" y="f61"/>
                </a:lnTo>
                <a:close/>
              </a:path>
            </a:pathLst>
          </a:custGeom>
          <a:gradFill>
            <a:gsLst>
              <a:gs pos="0">
                <a:srgbClr val="B5D5A7"/>
              </a:gs>
              <a:gs pos="100000">
                <a:srgbClr val="AACE99"/>
              </a:gs>
            </a:gsLst>
            <a:lin ang="5400000"/>
          </a:gradFill>
          <a:ln w="6345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ZoneTexte 1"/>
          <p:cNvSpPr txBox="1"/>
          <p:nvPr/>
        </p:nvSpPr>
        <p:spPr>
          <a:xfrm>
            <a:off x="5390147" y="1187587"/>
            <a:ext cx="2562725" cy="17543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5400" b="1" i="0" u="none" strike="noStrike" kern="0" cap="none" spc="0" baseline="0">
                <a:solidFill>
                  <a:srgbClr val="FF0000"/>
                </a:solidFill>
                <a:uFillTx/>
                <a:latin typeface="Traditional Arabic" pitchFamily="18"/>
                <a:cs typeface="Traditional Arabic" pitchFamily="18"/>
              </a:rPr>
              <a:t>المصادر الثانوية</a:t>
            </a:r>
            <a:endParaRPr lang="fr-FR" sz="54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71958" y="598000"/>
            <a:ext cx="3638224" cy="1384995"/>
          </a:xfrm>
          <a:prstGeom prst="rect">
            <a:avLst/>
          </a:prstGeom>
          <a:solidFill>
            <a:srgbClr val="FFFFFF"/>
          </a:solidFill>
          <a:ln w="12701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8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تسمح لنا المصادر الثانوية بالحصول على بيانات تم جمعها مسبقا من قبل جهة أخرى</a:t>
            </a:r>
            <a:endParaRPr lang="fr-FR" sz="28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5" name="Ellipse 7"/>
          <p:cNvSpPr/>
          <p:nvPr/>
        </p:nvSpPr>
        <p:spPr>
          <a:xfrm>
            <a:off x="1046134" y="1785449"/>
            <a:ext cx="2289872" cy="188764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12701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8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تتميز بقلة التكلفة وسهولة الوصول اليها</a:t>
            </a:r>
            <a:endParaRPr lang="fr-FR" sz="28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6" name="ZoneTexte 9"/>
          <p:cNvSpPr txBox="1"/>
          <p:nvPr/>
        </p:nvSpPr>
        <p:spPr>
          <a:xfrm>
            <a:off x="4572002" y="4535140"/>
            <a:ext cx="3715719" cy="830997"/>
          </a:xfrm>
          <a:prstGeom prst="rect">
            <a:avLst/>
          </a:prstGeom>
          <a:solidFill>
            <a:srgbClr val="FFFFFF"/>
          </a:solidFill>
          <a:ln w="12701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4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الأبحاث المنشورة، التقارير البحثية، أو الدراسات السابقة</a:t>
            </a: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7" name="ZoneTexte 10"/>
          <p:cNvSpPr txBox="1"/>
          <p:nvPr/>
        </p:nvSpPr>
        <p:spPr>
          <a:xfrm>
            <a:off x="3719594" y="3672394"/>
            <a:ext cx="4568127" cy="830997"/>
          </a:xfrm>
          <a:prstGeom prst="rect">
            <a:avLst/>
          </a:prstGeom>
          <a:solidFill>
            <a:srgbClr val="FFFFFF"/>
          </a:solidFill>
          <a:ln w="12701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4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التقارير الحكومية مثل إحصاءات التعداد السكاني أو التقارير الاقتصادية</a:t>
            </a: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8" name="ZoneTexte 11"/>
          <p:cNvSpPr txBox="1"/>
          <p:nvPr/>
        </p:nvSpPr>
        <p:spPr>
          <a:xfrm>
            <a:off x="5390147" y="5403738"/>
            <a:ext cx="2897567" cy="461662"/>
          </a:xfrm>
          <a:prstGeom prst="rect">
            <a:avLst/>
          </a:prstGeom>
          <a:solidFill>
            <a:srgbClr val="FFFFFF"/>
          </a:solidFill>
          <a:ln w="12701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4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البيانات المستمدة من الأنترنت</a:t>
            </a: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9" name="ZoneTexte 12"/>
          <p:cNvSpPr txBox="1"/>
          <p:nvPr/>
        </p:nvSpPr>
        <p:spPr>
          <a:xfrm>
            <a:off x="6055964" y="6269062"/>
            <a:ext cx="2231758" cy="830997"/>
          </a:xfrm>
          <a:prstGeom prst="rect">
            <a:avLst/>
          </a:prstGeom>
          <a:solidFill>
            <a:srgbClr val="FFFFFF"/>
          </a:solidFill>
          <a:ln w="12701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2400" b="1" i="0" u="none" strike="noStrike" kern="1200" cap="none" spc="0" baseline="0">
                <a:solidFill>
                  <a:srgbClr val="000000"/>
                </a:solidFill>
                <a:uFillTx/>
                <a:latin typeface="Traditional Arabic" pitchFamily="18"/>
                <a:cs typeface="Traditional Arabic" pitchFamily="18"/>
              </a:rPr>
              <a:t>وسائل التواصل الاجتماعي</a:t>
            </a: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sp>
        <p:nvSpPr>
          <p:cNvPr id="10" name="Organigramme : Carte perforée 13"/>
          <p:cNvSpPr/>
          <p:nvPr/>
        </p:nvSpPr>
        <p:spPr>
          <a:xfrm>
            <a:off x="730356" y="4125737"/>
            <a:ext cx="2200760" cy="2556013"/>
          </a:xfrm>
          <a:custGeom>
            <a:avLst/>
            <a:gdLst>
              <a:gd name="f0" fmla="val w"/>
              <a:gd name="f1" fmla="val h"/>
              <a:gd name="f2" fmla="val 0"/>
              <a:gd name="f3" fmla="val 5"/>
              <a:gd name="f4" fmla="val 1"/>
              <a:gd name="f5" fmla="*/ f0 1 5"/>
              <a:gd name="f6" fmla="*/ f1 1 5"/>
              <a:gd name="f7" fmla="+- f3 0 f2"/>
              <a:gd name="f8" fmla="*/ f7 1 5"/>
              <a:gd name="f9" fmla="*/ f2 1 f8"/>
              <a:gd name="f10" fmla="*/ f3 1 f8"/>
              <a:gd name="f11" fmla="*/ f8 1 f8"/>
              <a:gd name="f12" fmla="*/ f9 f5 1"/>
              <a:gd name="f13" fmla="*/ f10 f5 1"/>
              <a:gd name="f14" fmla="*/ f10 f6 1"/>
              <a:gd name="f15" fmla="*/ f11 f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5" h="5">
                <a:moveTo>
                  <a:pt x="f2" y="f4"/>
                </a:moveTo>
                <a:lnTo>
                  <a:pt x="f4" y="f2"/>
                </a:ln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ED7D3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DZ" sz="4000" b="1" i="0" u="none" strike="noStrike" kern="1200" cap="none" spc="0" baseline="0">
                <a:solidFill>
                  <a:srgbClr val="FF0000"/>
                </a:solidFill>
                <a:uFillTx/>
                <a:latin typeface="Traditional Arabic" pitchFamily="18"/>
                <a:cs typeface="Traditional Arabic" pitchFamily="18"/>
              </a:rPr>
              <a:t>يعيبها أنها قد تكون قديمة أو غير متناسبة مع السياق الحالي</a:t>
            </a:r>
            <a:endParaRPr lang="fr-FR" sz="4000" b="1" i="0" u="none" strike="noStrike" kern="1200" cap="none" spc="0" baseline="0">
              <a:solidFill>
                <a:srgbClr val="FF0000"/>
              </a:solidFill>
              <a:uFillTx/>
              <a:latin typeface="Traditional Arabic" pitchFamily="18"/>
              <a:cs typeface="Traditional Arabic" pitchFamily="18"/>
            </a:endParaRPr>
          </a:p>
        </p:txBody>
      </p:sp>
      <p:cxnSp>
        <p:nvCxnSpPr>
          <p:cNvPr id="11" name="Connecteur droit 23"/>
          <p:cNvCxnSpPr>
            <a:stCxn id="5" idx="1"/>
          </p:cNvCxnSpPr>
          <p:nvPr/>
        </p:nvCxnSpPr>
        <p:spPr>
          <a:xfrm>
            <a:off x="3336013" y="2729273"/>
            <a:ext cx="185975" cy="0"/>
          </a:xfrm>
          <a:prstGeom prst="straightConnector1">
            <a:avLst/>
          </a:prstGeom>
          <a:noFill/>
          <a:ln w="19046">
            <a:solidFill>
              <a:srgbClr val="4472C4"/>
            </a:solidFill>
            <a:prstDash val="solid"/>
            <a:miter/>
          </a:ln>
        </p:spPr>
      </p:cxnSp>
      <p:cxnSp>
        <p:nvCxnSpPr>
          <p:cNvPr id="12" name="Connecteur droit 25"/>
          <p:cNvCxnSpPr/>
          <p:nvPr/>
        </p:nvCxnSpPr>
        <p:spPr>
          <a:xfrm>
            <a:off x="3533612" y="2729273"/>
            <a:ext cx="0" cy="3770620"/>
          </a:xfrm>
          <a:prstGeom prst="straightConnector1">
            <a:avLst/>
          </a:prstGeom>
          <a:noFill/>
          <a:ln w="19046">
            <a:solidFill>
              <a:srgbClr val="4472C4"/>
            </a:solidFill>
            <a:prstDash val="solid"/>
            <a:miter/>
          </a:ln>
        </p:spPr>
      </p:cxnSp>
      <p:cxnSp>
        <p:nvCxnSpPr>
          <p:cNvPr id="13" name="Connecteur droit avec flèche 27"/>
          <p:cNvCxnSpPr>
            <a:endCxn id="7" idx="1"/>
          </p:cNvCxnSpPr>
          <p:nvPr/>
        </p:nvCxnSpPr>
        <p:spPr>
          <a:xfrm>
            <a:off x="3521988" y="3903226"/>
            <a:ext cx="197606" cy="184667"/>
          </a:xfrm>
          <a:prstGeom prst="straightConnector1">
            <a:avLst/>
          </a:prstGeom>
          <a:noFill/>
          <a:ln w="6345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14" name="Connecteur droit avec flèche 28"/>
          <p:cNvCxnSpPr>
            <a:endCxn id="6" idx="1"/>
          </p:cNvCxnSpPr>
          <p:nvPr/>
        </p:nvCxnSpPr>
        <p:spPr>
          <a:xfrm>
            <a:off x="3521987" y="4765971"/>
            <a:ext cx="1050015" cy="184668"/>
          </a:xfrm>
          <a:prstGeom prst="straightConnector1">
            <a:avLst/>
          </a:prstGeom>
          <a:noFill/>
          <a:ln w="6345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15" name="Connecteur droit avec flèche 31"/>
          <p:cNvCxnSpPr>
            <a:endCxn id="8" idx="1"/>
          </p:cNvCxnSpPr>
          <p:nvPr/>
        </p:nvCxnSpPr>
        <p:spPr>
          <a:xfrm>
            <a:off x="3533612" y="5628708"/>
            <a:ext cx="1856536" cy="5870"/>
          </a:xfrm>
          <a:prstGeom prst="straightConnector1">
            <a:avLst/>
          </a:prstGeom>
          <a:noFill/>
          <a:ln w="6345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16" name="Connecteur droit avec flèche 33"/>
          <p:cNvCxnSpPr>
            <a:endCxn id="9" idx="1"/>
          </p:cNvCxnSpPr>
          <p:nvPr/>
        </p:nvCxnSpPr>
        <p:spPr>
          <a:xfrm>
            <a:off x="3533611" y="6494379"/>
            <a:ext cx="2522353" cy="190182"/>
          </a:xfrm>
          <a:prstGeom prst="straightConnector1">
            <a:avLst/>
          </a:prstGeom>
          <a:noFill/>
          <a:ln w="6345">
            <a:solidFill>
              <a:srgbClr val="4472C4"/>
            </a:solidFill>
            <a:prstDash val="solid"/>
            <a:miter/>
            <a:tailEnd type="arrow"/>
          </a:ln>
        </p:spPr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Affichage à l'écran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lenovo</cp:lastModifiedBy>
  <cp:revision>1</cp:revision>
  <dcterms:created xsi:type="dcterms:W3CDTF">2025-02-13T15:52:38Z</dcterms:created>
  <dcterms:modified xsi:type="dcterms:W3CDTF">2025-02-13T15:59:26Z</dcterms:modified>
</cp:coreProperties>
</file>