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12" r:id="rId2"/>
    <p:sldId id="309" r:id="rId3"/>
    <p:sldId id="322" r:id="rId4"/>
    <p:sldId id="292" r:id="rId5"/>
    <p:sldId id="285" r:id="rId6"/>
    <p:sldId id="264" r:id="rId7"/>
    <p:sldId id="289" r:id="rId8"/>
    <p:sldId id="265" r:id="rId9"/>
    <p:sldId id="310" r:id="rId10"/>
    <p:sldId id="291" r:id="rId11"/>
    <p:sldId id="311" r:id="rId1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4" d="100"/>
          <a:sy n="64" d="100"/>
        </p:scale>
        <p:origin x="95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3/22/2024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‹N°›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460297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3/22/2024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56343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3/22/2024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44625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3/22/2024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753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t>3/22/2024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‹N°›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792689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t>3/22/2024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72271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t>3/22/2024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27503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3/22/2024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15432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3/22/2024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28155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4509A250-FF31-4206-8172-F9D3106AACB1}" type="datetimeFigureOut">
              <a:rPr lang="en-US" smtClean="0"/>
              <a:t>3/22/2024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57F1E4F-1CFF-5643-939E-02111984F56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32033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3/22/2024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63823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4AAD347D-5ACD-4C99-B74B-A9C85AD731AF}" type="datetimeFigureOut">
              <a:rPr lang="en-US" smtClean="0"/>
              <a:t>3/22/2024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D57F1E4F-1CFF-5643-939E-02111984F565}" type="slidenum">
              <a:rPr lang="en-US" smtClean="0"/>
              <a:t>‹N°›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414563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831B7C0-4131-4DF4-817A-9C670CD6AD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96981" y="1955800"/>
            <a:ext cx="12288982" cy="1861312"/>
          </a:xfrm>
        </p:spPr>
        <p:txBody>
          <a:bodyPr>
            <a:normAutofit fontScale="90000"/>
          </a:bodyPr>
          <a:lstStyle/>
          <a:p>
            <a:pPr algn="ctr"/>
            <a:r>
              <a:rPr lang="fr-FR" sz="4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Pathologies des Glandes Surrénales</a:t>
            </a:r>
            <a:br>
              <a:rPr lang="fr-FR" sz="4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fr-FR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 phéochromocytome </a:t>
            </a:r>
            <a:br>
              <a:rPr lang="fr-FR" sz="4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fr-FR" sz="4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fr-FR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Module d’Endocrinologie </a:t>
            </a:r>
            <a:br>
              <a:rPr lang="fr-FR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fr-FR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 </a:t>
            </a:r>
            <a:r>
              <a:rPr lang="fr-FR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ème</a:t>
            </a:r>
            <a:r>
              <a:rPr lang="fr-FR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année de médecine </a:t>
            </a:r>
            <a:endParaRPr lang="fr-FR" sz="2400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FF33FBD1-D054-4A6C-B4F4-B49D2E1365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97280" y="5098473"/>
            <a:ext cx="10058400" cy="857873"/>
          </a:xfrm>
        </p:spPr>
        <p:txBody>
          <a:bodyPr>
            <a:normAutofit fontScale="47500" lnSpcReduction="20000"/>
          </a:bodyPr>
          <a:lstStyle/>
          <a:p>
            <a:pPr algn="ctr"/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Khelil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neh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Mca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en endocrinologie- diabétologie et maladies métaboliques</a:t>
            </a:r>
          </a:p>
          <a:p>
            <a:pPr algn="ctr"/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Faculté de médecine de Tlemcen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E41689FE-7936-4B18-9255-36A80BCC64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40091" y="190924"/>
            <a:ext cx="1024217" cy="969348"/>
          </a:xfrm>
          <a:prstGeom prst="rect">
            <a:avLst/>
          </a:prstGeom>
        </p:spPr>
      </p:pic>
      <p:pic>
        <p:nvPicPr>
          <p:cNvPr id="5" name="Image 4">
            <a:extLst>
              <a:ext uri="{FF2B5EF4-FFF2-40B4-BE49-F238E27FC236}">
                <a16:creationId xmlns:a16="http://schemas.microsoft.com/office/drawing/2014/main" id="{8AAD6B46-18C5-4472-B7EA-F0CA60B1682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063" y="190924"/>
            <a:ext cx="1024217" cy="9693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02634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1"/>
          <p:cNvSpPr txBox="1">
            <a:spLocks/>
          </p:cNvSpPr>
          <p:nvPr/>
        </p:nvSpPr>
        <p:spPr>
          <a:xfrm>
            <a:off x="3334871" y="0"/>
            <a:ext cx="7110804" cy="88358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200" b="0" i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7000" b="0" i="0" u="none" strike="noStrike" kern="1200" cap="none" spc="0" normalizeH="0" baseline="0" noProof="0" dirty="0">
              <a:ln>
                <a:noFill/>
              </a:ln>
              <a:solidFill>
                <a:srgbClr val="A28E6A">
                  <a:lumMod val="60000"/>
                  <a:lumOff val="40000"/>
                </a:srgbClr>
              </a:solidFill>
              <a:effectLst/>
              <a:uLnTx/>
              <a:uFillTx/>
              <a:latin typeface="Edwardian Script ITC" panose="030303020407070D0804" pitchFamily="66" charset="0"/>
              <a:ea typeface="+mj-ea"/>
              <a:cs typeface="+mj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49357" y="1113183"/>
            <a:ext cx="10980123" cy="50803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>
                <a:srgbClr val="00B050"/>
              </a:buClr>
              <a:buSzTx/>
              <a:buFontTx/>
              <a:buNone/>
              <a:tabLst/>
              <a:defRPr/>
            </a:pPr>
            <a:r>
              <a:rPr kumimoji="0" lang="fr-FR" sz="4000" b="1" i="0" u="none" strike="noStrike" kern="1200" cap="none" spc="0" normalizeH="0" baseline="0" noProof="0" dirty="0">
                <a:ln>
                  <a:noFill/>
                </a:ln>
                <a:solidFill>
                  <a:srgbClr val="696464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Formes cliniques </a:t>
            </a:r>
            <a:endParaRPr kumimoji="0" lang="fr-FR" sz="2400" b="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Symbol" panose="05050102010706020507" pitchFamily="18" charset="2"/>
              <a:buChar char=""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Formes associées :</a:t>
            </a:r>
            <a:endParaRPr kumimoji="0" lang="fr-FR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marR="0" lvl="1" indent="-28575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alibri" panose="020F0502020204030204" pitchFamily="34" charset="0"/>
              <a:buChar char="-"/>
              <a:tabLst/>
              <a:defRPr/>
            </a:pPr>
            <a:r>
              <a:rPr kumimoji="0" lang="fr-F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NEM2</a:t>
            </a:r>
          </a:p>
          <a:p>
            <a:pPr marL="742950" marR="0" lvl="1" indent="-28575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alibri" panose="020F0502020204030204" pitchFamily="34" charset="0"/>
              <a:buChar char="-"/>
              <a:tabLst/>
              <a:defRPr/>
            </a:pPr>
            <a:r>
              <a:rPr kumimoji="0" lang="fr-FR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Phacomatoses</a:t>
            </a:r>
            <a:r>
              <a:rPr kumimoji="0" lang="fr-F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: </a:t>
            </a:r>
          </a:p>
          <a:p>
            <a:pPr marL="1143000" marR="0" lvl="2" indent="-22860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alibri" panose="020F0502020204030204" pitchFamily="34" charset="0"/>
              <a:buChar char="·"/>
              <a:tabLst/>
              <a:defRPr/>
            </a:pPr>
            <a:r>
              <a:rPr kumimoji="0" lang="fr-F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Maladie de Von-</a:t>
            </a:r>
            <a:r>
              <a:rPr kumimoji="0" lang="fr-FR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Recklinghaussen</a:t>
            </a:r>
            <a:r>
              <a:rPr kumimoji="0" lang="fr-F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 </a:t>
            </a:r>
            <a:r>
              <a:rPr kumimoji="0" lang="fr-FR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Phéo</a:t>
            </a:r>
            <a:r>
              <a:rPr kumimoji="0" lang="fr-F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+ neurofibromes  + nodules de </a:t>
            </a:r>
            <a:r>
              <a:rPr kumimoji="0" lang="fr-FR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lish</a:t>
            </a:r>
            <a:r>
              <a:rPr kumimoji="0" lang="fr-F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iriens+ taches café au lait) </a:t>
            </a:r>
          </a:p>
          <a:p>
            <a:pPr marL="1143000" marR="0" lvl="2" indent="-22860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alibri" panose="020F0502020204030204" pitchFamily="34" charset="0"/>
              <a:buChar char="·"/>
              <a:tabLst/>
              <a:defRPr/>
            </a:pPr>
            <a:r>
              <a:rPr kumimoji="0" lang="fr-F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Maladie de Von-</a:t>
            </a:r>
            <a:r>
              <a:rPr kumimoji="0" lang="fr-FR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Hippel</a:t>
            </a:r>
            <a:r>
              <a:rPr kumimoji="0" lang="fr-F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-Lindau (</a:t>
            </a:r>
            <a:r>
              <a:rPr kumimoji="0" lang="fr-FR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Phéo</a:t>
            </a:r>
            <a:r>
              <a:rPr kumimoji="0" lang="fr-F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+ </a:t>
            </a:r>
            <a:r>
              <a:rPr kumimoji="0" lang="fr-FR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tm</a:t>
            </a:r>
            <a:r>
              <a:rPr kumimoji="0" lang="fr-F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rénale+ </a:t>
            </a:r>
            <a:r>
              <a:rPr kumimoji="0" lang="fr-FR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tm</a:t>
            </a:r>
            <a:r>
              <a:rPr kumimoji="0" lang="fr-F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pancréatique+ </a:t>
            </a:r>
            <a:r>
              <a:rPr kumimoji="0" lang="fr-FR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hémangioblastomes</a:t>
            </a:r>
            <a:r>
              <a:rPr kumimoji="0" lang="fr-F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</a:t>
            </a:r>
          </a:p>
          <a:p>
            <a:pPr marL="342900" marR="0" lvl="0" indent="-34290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Symbol" panose="05050102010706020507" pitchFamily="18" charset="2"/>
              <a:buChar char=""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Formes malignes</a:t>
            </a:r>
            <a:r>
              <a:rPr kumimoji="0" lang="fr-F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:</a:t>
            </a:r>
          </a:p>
          <a:p>
            <a:pPr marL="457200" marR="0" lvl="0" indent="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La malignité ne peut être affirmée sur l’examen anatomopathologique. Seule la présence d’une extension loco-régionale ou d’une métastase (hépatique ou pulmonaire) permet de confirmer la malignité. </a:t>
            </a:r>
          </a:p>
        </p:txBody>
      </p:sp>
    </p:spTree>
    <p:extLst>
      <p:ext uri="{BB962C8B-B14F-4D97-AF65-F5344CB8AC3E}">
        <p14:creationId xmlns:p14="http://schemas.microsoft.com/office/powerpoint/2010/main" val="1290114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1"/>
          <p:cNvSpPr txBox="1">
            <a:spLocks/>
          </p:cNvSpPr>
          <p:nvPr/>
        </p:nvSpPr>
        <p:spPr>
          <a:xfrm>
            <a:off x="3334871" y="0"/>
            <a:ext cx="7110804" cy="88358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200" b="0" i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7000" b="0" i="0" u="none" strike="noStrike" kern="1200" cap="none" spc="0" normalizeH="0" baseline="0" noProof="0" dirty="0">
              <a:ln>
                <a:noFill/>
              </a:ln>
              <a:solidFill>
                <a:srgbClr val="A28E6A">
                  <a:lumMod val="60000"/>
                  <a:lumOff val="40000"/>
                </a:srgbClr>
              </a:solidFill>
              <a:effectLst/>
              <a:uLnTx/>
              <a:uFillTx/>
              <a:latin typeface="Edwardian Script ITC" panose="030303020407070D0804" pitchFamily="66" charset="0"/>
              <a:ea typeface="+mj-ea"/>
              <a:cs typeface="+mj-cs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923247" y="713690"/>
            <a:ext cx="10345506" cy="43627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>
                <a:srgbClr val="92D050"/>
              </a:buClr>
              <a:buSzTx/>
              <a:buFontTx/>
              <a:buNone/>
              <a:tabLst/>
              <a:defRPr/>
            </a:pPr>
            <a:endParaRPr kumimoji="0" lang="fr-FR" sz="2600" b="1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>
                <a:srgbClr val="92D050"/>
              </a:buClr>
              <a:buSzTx/>
              <a:buFontTx/>
              <a:buNone/>
              <a:tabLst/>
              <a:defRPr/>
            </a:pPr>
            <a:r>
              <a:rPr kumimoji="0" lang="fr-FR" sz="4000" b="1" i="0" u="none" strike="noStrike" kern="1200" cap="none" spc="0" normalizeH="0" baseline="0" noProof="0" dirty="0">
                <a:ln>
                  <a:noFill/>
                </a:ln>
                <a:solidFill>
                  <a:srgbClr val="696464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Prise en charge thérapeutique </a:t>
            </a:r>
          </a:p>
          <a:p>
            <a:pPr marL="742950" marR="0" lvl="1" indent="-28575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Calibri" panose="020F0502020204030204" pitchFamily="34" charset="0"/>
              <a:buChar char="-"/>
              <a:tabLst/>
              <a:defRPr/>
            </a:pPr>
            <a:endParaRPr kumimoji="0" lang="fr-FR" sz="2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742950" marR="0" lvl="1" indent="-28575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Calibri" panose="020F0502020204030204" pitchFamily="34" charset="0"/>
              <a:buChar char="-"/>
              <a:tabLst/>
              <a:defRPr/>
            </a:pPr>
            <a:r>
              <a:rPr kumimoji="0" lang="fr-F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Ne peut être que chirurgical</a:t>
            </a:r>
          </a:p>
          <a:p>
            <a:pPr marL="742950" marR="0" lvl="1" indent="-28575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Calibri" panose="020F0502020204030204" pitchFamily="34" charset="0"/>
              <a:buChar char="-"/>
              <a:tabLst/>
              <a:defRPr/>
            </a:pPr>
            <a:r>
              <a:rPr kumimoji="0" lang="fr-F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Préparation médicale  : Réhydratation, </a:t>
            </a:r>
            <a:r>
              <a:rPr kumimoji="0" lang="fr-F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</a:t>
            </a:r>
            <a:r>
              <a:rPr kumimoji="0" lang="fr-F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bloquant ( </a:t>
            </a:r>
            <a:r>
              <a:rPr kumimoji="0" lang="fr-FR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prazosine</a:t>
            </a:r>
            <a:r>
              <a:rPr kumimoji="0" lang="fr-F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au moins 10 j avant </a:t>
            </a:r>
            <a:r>
              <a:rPr kumimoji="0" lang="fr-FR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chir</a:t>
            </a:r>
            <a:r>
              <a:rPr kumimoji="0" lang="fr-F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après 1 semaine un β-bloquant peut être ajouté voir un IC ou un IEC afin d’opérer un patient </a:t>
            </a:r>
            <a:r>
              <a:rPr kumimoji="0" lang="fr-FR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normotendu</a:t>
            </a:r>
            <a:r>
              <a:rPr kumimoji="0" lang="fr-F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742950" marR="0" lvl="1" indent="-28575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Calibri" panose="020F0502020204030204" pitchFamily="34" charset="0"/>
              <a:buChar char="-"/>
              <a:tabLst/>
              <a:defRPr/>
            </a:pPr>
            <a:r>
              <a:rPr kumimoji="0" lang="fr-F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Dans les formes visiblement malignes, </a:t>
            </a:r>
            <a:r>
              <a:rPr kumimoji="0" lang="fr-FR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chir</a:t>
            </a:r>
            <a:r>
              <a:rPr kumimoji="0" lang="fr-F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+ chimiothérapie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- Dans tous les cas, la surveillance doit être prolongée</a:t>
            </a:r>
            <a:endParaRPr kumimoji="0" lang="fr-FR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84035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1"/>
          <p:cNvSpPr txBox="1">
            <a:spLocks/>
          </p:cNvSpPr>
          <p:nvPr/>
        </p:nvSpPr>
        <p:spPr>
          <a:xfrm>
            <a:off x="3334871" y="0"/>
            <a:ext cx="7110804" cy="88358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200" b="0" i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7000" b="0" i="0" u="none" strike="noStrike" kern="1200" cap="none" spc="0" normalizeH="0" baseline="0" noProof="0" dirty="0">
              <a:ln>
                <a:noFill/>
              </a:ln>
              <a:solidFill>
                <a:srgbClr val="A28E6A">
                  <a:lumMod val="60000"/>
                  <a:lumOff val="40000"/>
                </a:srgbClr>
              </a:solidFill>
              <a:effectLst/>
              <a:uLnTx/>
              <a:uFillTx/>
              <a:latin typeface="Edwardian Script ITC" panose="030303020407070D0804" pitchFamily="66" charset="0"/>
              <a:ea typeface="+mj-ea"/>
              <a:cs typeface="+mj-cs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70121" y="780357"/>
            <a:ext cx="12021879" cy="50822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>
                <a:srgbClr val="00B050"/>
              </a:buClr>
              <a:buSzTx/>
              <a:buFontTx/>
              <a:buNone/>
              <a:tabLst/>
              <a:defRPr/>
            </a:pPr>
            <a:endParaRPr kumimoji="0" lang="fr-FR" sz="2200" b="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85800" marR="0" lvl="0" indent="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4000" b="1" i="0" u="none" strike="noStrike" kern="1200" cap="none" spc="0" normalizeH="0" baseline="0" noProof="0" dirty="0">
                <a:ln>
                  <a:noFill/>
                </a:ln>
                <a:solidFill>
                  <a:srgbClr val="696464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Généralités</a:t>
            </a:r>
            <a:endParaRPr kumimoji="0" lang="fr-FR" sz="4000" b="0" i="0" u="none" strike="noStrike" kern="1200" cap="none" spc="0" normalizeH="0" baseline="0" noProof="0" dirty="0">
              <a:ln>
                <a:noFill/>
              </a:ln>
              <a:solidFill>
                <a:srgbClr val="696464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85800" marR="0" lvl="0" indent="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2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85800" marR="0" lvl="0" indent="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Le phéochromocytome est une tumeur rare sécrétant les catécholamines </a:t>
            </a:r>
          </a:p>
          <a:p>
            <a:pPr marL="685800" marR="0" lvl="0" indent="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Origine= des cellules chromaffines de la médullosurrénale.</a:t>
            </a:r>
          </a:p>
          <a:p>
            <a:pPr marL="0" marR="0" lvl="0" indent="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- Dans 90% des cas, il est surrénalien, rarement bilatéral. Il peut être ectopique (</a:t>
            </a:r>
            <a:r>
              <a:rPr kumimoji="0" lang="fr-FR" sz="2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paragangliome</a:t>
            </a:r>
            <a:r>
              <a:rPr kumimoji="0" lang="fr-FR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</a:p>
          <a:p>
            <a:pPr marL="0" marR="0" lvl="0" indent="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situé entre le trou occipital et le sacrum, surtout au niveau de l’abdomen (bifurcation aortique,</a:t>
            </a:r>
          </a:p>
          <a:p>
            <a:pPr marL="0" marR="0" lvl="0" indent="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organe de </a:t>
            </a:r>
            <a:r>
              <a:rPr kumimoji="0" lang="fr-FR" sz="2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Zuckerkandl</a:t>
            </a:r>
            <a:r>
              <a:rPr kumimoji="0" lang="fr-FR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..) et thoracique( médiastin) et au cou( carotides, glomus).</a:t>
            </a:r>
          </a:p>
          <a:p>
            <a:pPr marL="0" marR="0" lvl="0" indent="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- Responsable d’une HTA qui peut être curable chirurgicalement.</a:t>
            </a:r>
          </a:p>
          <a:p>
            <a:pPr marL="0" marR="0" lvl="0" indent="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- Isolé, ou faisant partie d’une NEM2 A ou NEM2 B, maladie de Von </a:t>
            </a:r>
            <a:r>
              <a:rPr kumimoji="0" lang="fr-FR" sz="2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Hippel</a:t>
            </a:r>
            <a:r>
              <a:rPr kumimoji="0" lang="fr-FR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Lindau,</a:t>
            </a:r>
          </a:p>
          <a:p>
            <a:pPr marL="0" marR="0" lvl="0" indent="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Neurofibromatose de type 1.</a:t>
            </a:r>
          </a:p>
          <a:p>
            <a:pPr marL="0" marR="0" lvl="0" indent="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- Malin dans 10% des cas </a:t>
            </a:r>
          </a:p>
          <a:p>
            <a:pPr marL="0" marR="0" lvl="0" indent="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- Risque: mort subite par troubles du rythme lié à un paroxysme sécrétoire</a:t>
            </a:r>
          </a:p>
        </p:txBody>
      </p:sp>
    </p:spTree>
    <p:extLst>
      <p:ext uri="{BB962C8B-B14F-4D97-AF65-F5344CB8AC3E}">
        <p14:creationId xmlns:p14="http://schemas.microsoft.com/office/powerpoint/2010/main" val="1704621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E3B0E49-FB08-4956-9738-3A07C48DD0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63527"/>
            <a:ext cx="10058400" cy="1450757"/>
          </a:xfrm>
        </p:spPr>
        <p:txBody>
          <a:bodyPr>
            <a:normAutofit/>
          </a:bodyPr>
          <a:lstStyle/>
          <a:p>
            <a:r>
              <a:rPr lang="fr-FR" sz="40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Généralités 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6FF56C5-865E-436D-8CD1-3FD9B507FC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lnSpc>
                <a:spcPct val="107000"/>
              </a:lnSpc>
              <a:spcAft>
                <a:spcPts val="0"/>
              </a:spcAft>
            </a:pPr>
            <a:r>
              <a:rPr lang="fr-FR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Cette tumeur sécrète les catécholamines (Adrénaline, noradrénaline) qui agissent sur la pression artérielle et le métabolisme </a:t>
            </a:r>
            <a:r>
              <a:rPr lang="fr-FR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glucido</a:t>
            </a:r>
            <a:r>
              <a:rPr lang="fr-FR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-lipidique via les récepteurs du système </a:t>
            </a:r>
            <a:r>
              <a:rPr lang="fr-FR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sympatique</a:t>
            </a:r>
            <a:r>
              <a:rPr lang="fr-FR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:</a:t>
            </a:r>
          </a:p>
          <a:p>
            <a:pPr marL="742950" lvl="1" indent="-285750">
              <a:lnSpc>
                <a:spcPct val="107000"/>
              </a:lnSpc>
              <a:spcAft>
                <a:spcPts val="0"/>
              </a:spcAft>
              <a:buFont typeface="Calibri" panose="020F0502020204030204" pitchFamily="34" charset="0"/>
              <a:buChar char="-"/>
            </a:pPr>
            <a:r>
              <a:rPr lang="fr-FR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</a:t>
            </a:r>
            <a:r>
              <a:rPr lang="fr-FR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 : Vasoconstriction (VC) et glycogénolyse</a:t>
            </a:r>
          </a:p>
          <a:p>
            <a:pPr marL="742950" lvl="1" indent="-285750">
              <a:lnSpc>
                <a:spcPct val="107000"/>
              </a:lnSpc>
              <a:spcAft>
                <a:spcPts val="0"/>
              </a:spcAft>
              <a:buFont typeface="Calibri" panose="020F0502020204030204" pitchFamily="34" charset="0"/>
              <a:buChar char="-"/>
            </a:pPr>
            <a:r>
              <a:rPr lang="fr-FR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</a:t>
            </a:r>
            <a:r>
              <a:rPr lang="fr-FR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 : VC, inhibition de l’insulinosécrétion</a:t>
            </a:r>
          </a:p>
          <a:p>
            <a:pPr marL="742950" lvl="1" indent="-285750">
              <a:lnSpc>
                <a:spcPct val="107000"/>
              </a:lnSpc>
              <a:spcAft>
                <a:spcPts val="0"/>
              </a:spcAft>
              <a:buFont typeface="Calibri" panose="020F0502020204030204" pitchFamily="34" charset="0"/>
              <a:buChar char="-"/>
            </a:pPr>
            <a:r>
              <a:rPr lang="fr-FR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β1 : Inotropisme, chronotropisme, mise en jeu du SRAA, lipolyse</a:t>
            </a:r>
          </a:p>
          <a:p>
            <a:pPr marL="742950" lvl="1" indent="-285750">
              <a:lnSpc>
                <a:spcPct val="107000"/>
              </a:lnSpc>
              <a:spcAft>
                <a:spcPts val="0"/>
              </a:spcAft>
              <a:buFont typeface="Calibri" panose="020F0502020204030204" pitchFamily="34" charset="0"/>
              <a:buChar char="-"/>
            </a:pPr>
            <a:r>
              <a:rPr lang="fr-FR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β2 : Bronchodilatation, VD sélective</a:t>
            </a:r>
            <a:endParaRPr lang="fr-FR" sz="2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941146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1"/>
          <p:cNvSpPr txBox="1">
            <a:spLocks/>
          </p:cNvSpPr>
          <p:nvPr/>
        </p:nvSpPr>
        <p:spPr>
          <a:xfrm>
            <a:off x="3334871" y="0"/>
            <a:ext cx="7110804" cy="88358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200" b="0" i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7000" b="0" i="0" u="none" strike="noStrike" kern="1200" cap="none" spc="0" normalizeH="0" baseline="0" noProof="0" dirty="0">
              <a:ln>
                <a:noFill/>
              </a:ln>
              <a:solidFill>
                <a:srgbClr val="A28E6A">
                  <a:lumMod val="60000"/>
                  <a:lumOff val="40000"/>
                </a:srgbClr>
              </a:solidFill>
              <a:effectLst/>
              <a:uLnTx/>
              <a:uFillTx/>
              <a:latin typeface="Edwardian Script ITC" panose="030303020407070D0804" pitchFamily="66" charset="0"/>
              <a:ea typeface="+mj-ea"/>
              <a:cs typeface="+mj-cs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93638" y="1089738"/>
            <a:ext cx="11629016" cy="45443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4000" b="1" i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     </a:t>
            </a:r>
            <a:r>
              <a:rPr kumimoji="0" lang="fr-FR" sz="4000" b="1" i="0" u="none" strike="noStrike" kern="1200" cap="none" spc="0" normalizeH="0" baseline="0" noProof="0" dirty="0">
                <a:ln>
                  <a:noFill/>
                </a:ln>
                <a:solidFill>
                  <a:srgbClr val="696464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Généralités </a:t>
            </a:r>
            <a:endParaRPr kumimoji="0" lang="fr-FR" sz="4000" b="1" i="0" u="none" strike="noStrike" kern="1200" cap="none" spc="0" normalizeH="0" baseline="0" noProof="0" dirty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600" b="0" i="0" u="none" strike="noStrike" kern="1200" cap="none" spc="0" normalizeH="0" baseline="0" noProof="0" dirty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-  L'excès de sécrétion de catécholamines s'observe au cours de tumeurs dites</a:t>
            </a:r>
          </a:p>
          <a:p>
            <a:pPr marL="0" marR="0" lvl="0" indent="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« chromaffines », car elles fixent certains colorants, mais qui en réalité fabriquent des</a:t>
            </a:r>
          </a:p>
          <a:p>
            <a:pPr marL="0" marR="0" lvl="0" indent="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catécholamines : les phéochromocytomes.</a:t>
            </a:r>
          </a:p>
          <a:p>
            <a:pPr marL="0" marR="0" lvl="0" indent="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-  La décharge d'adrénaline qui en résulte peut être très dangereuse par l'hypertension</a:t>
            </a:r>
          </a:p>
          <a:p>
            <a:pPr marL="0" marR="0" lvl="0" indent="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artérielle brutale qu'elle entraîne ; dans un deuxième temps, la relaxation secondaire et</a:t>
            </a:r>
          </a:p>
          <a:p>
            <a:pPr marL="0" marR="0" lvl="0" indent="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très rapide des vaisseaux peut provoquer un collapsus.</a:t>
            </a:r>
          </a:p>
          <a:p>
            <a:pPr marL="0" marR="0" lvl="0" indent="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- La sécrétion des catécholamines par la tumeur peut être :</a:t>
            </a:r>
          </a:p>
          <a:p>
            <a:pPr marL="457200" marR="0" lvl="1" indent="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*Paroxystique et importante, produisant des manifestations cliniques aiguës et bruyantes</a:t>
            </a:r>
          </a:p>
          <a:p>
            <a:pPr marL="457200" marR="0" lvl="1" indent="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*Permanente et modérée, responsable de signes discrets et non paroxystiques.</a:t>
            </a:r>
          </a:p>
        </p:txBody>
      </p:sp>
    </p:spTree>
    <p:extLst>
      <p:ext uri="{BB962C8B-B14F-4D97-AF65-F5344CB8AC3E}">
        <p14:creationId xmlns:p14="http://schemas.microsoft.com/office/powerpoint/2010/main" val="21868196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1"/>
          <p:cNvSpPr txBox="1">
            <a:spLocks/>
          </p:cNvSpPr>
          <p:nvPr/>
        </p:nvSpPr>
        <p:spPr>
          <a:xfrm>
            <a:off x="3334871" y="0"/>
            <a:ext cx="7110804" cy="88358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200" b="0" i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7000" b="0" i="0" u="none" strike="noStrike" kern="1200" cap="none" spc="0" normalizeH="0" baseline="0" noProof="0" dirty="0">
              <a:ln>
                <a:noFill/>
              </a:ln>
              <a:solidFill>
                <a:srgbClr val="A28E6A">
                  <a:lumMod val="60000"/>
                  <a:lumOff val="40000"/>
                </a:srgbClr>
              </a:solidFill>
              <a:effectLst/>
              <a:uLnTx/>
              <a:uFillTx/>
              <a:latin typeface="Edwardian Script ITC" panose="030303020407070D0804" pitchFamily="66" charset="0"/>
              <a:ea typeface="+mj-ea"/>
              <a:cs typeface="+mj-cs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62325" y="2122367"/>
            <a:ext cx="11165974" cy="40548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2200" b="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00100" marR="0" lvl="1" indent="-34290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Tx/>
              <a:buFont typeface="+mj-lt"/>
              <a:buAutoNum type="arabicPeriod"/>
              <a:tabLst/>
              <a:defRPr/>
            </a:pPr>
            <a:r>
              <a:rPr kumimoji="0" lang="fr-FR" sz="2000" b="1" i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Hypertension artérielle : </a:t>
            </a:r>
            <a:r>
              <a:rPr kumimoji="0" lang="fr-F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mode de révélation dans 65% des cas </a:t>
            </a:r>
          </a:p>
          <a:p>
            <a:pPr marL="457200" marR="0" lvl="1" indent="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Tx/>
              <a:buFontTx/>
              <a:buNone/>
              <a:tabLst/>
              <a:defRPr/>
            </a:pPr>
            <a:endParaRPr kumimoji="0" lang="fr-FR" sz="2000" b="0" i="0" u="none" strike="noStrike" kern="1200" cap="none" spc="0" normalizeH="0" baseline="0" noProof="0" dirty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Pts val="800"/>
              <a:buFont typeface="Symbol" panose="05050102010706020507" pitchFamily="18" charset="2"/>
              <a:buChar char=""/>
              <a:tabLst/>
              <a:defRPr/>
            </a:pPr>
            <a:r>
              <a:rPr kumimoji="0" lang="fr-F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HTA permanente ou paroxystique</a:t>
            </a:r>
          </a:p>
          <a:p>
            <a:pPr marL="342900" marR="0" lvl="0" indent="-34290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Pts val="800"/>
              <a:buFont typeface="Calibri" panose="020F0502020204030204" pitchFamily="34" charset="0"/>
              <a:buChar char="·"/>
              <a:tabLst/>
              <a:defRPr/>
            </a:pPr>
            <a:r>
              <a:rPr kumimoji="0" lang="fr-F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La crise débute </a:t>
            </a:r>
            <a:r>
              <a:rPr kumimoji="0" lang="fr-FR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brutalement</a:t>
            </a:r>
            <a:r>
              <a:rPr kumimoji="0" lang="fr-F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342900" marR="0" lvl="0" indent="-34290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Pts val="800"/>
              <a:buFont typeface="Calibri" panose="020F0502020204030204" pitchFamily="34" charset="0"/>
              <a:buChar char="·"/>
              <a:tabLst/>
              <a:defRPr/>
            </a:pPr>
            <a:r>
              <a:rPr kumimoji="0" lang="fr-F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La </a:t>
            </a:r>
            <a:r>
              <a:rPr kumimoji="0" lang="fr-FR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pression artérielle</a:t>
            </a:r>
            <a:r>
              <a:rPr kumimoji="0" lang="fr-F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au cours des crises atteint des chiffres très élevés</a:t>
            </a:r>
          </a:p>
          <a:p>
            <a:pPr marL="342900" marR="0" lvl="0" indent="-34290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Pts val="800"/>
              <a:buFont typeface="Calibri" panose="020F0502020204030204" pitchFamily="34" charset="0"/>
              <a:buChar char="·"/>
              <a:tabLst/>
              <a:defRPr/>
            </a:pPr>
            <a:r>
              <a:rPr kumimoji="0" lang="fr-F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Peut s’accompagner d’hypotension orthostatique</a:t>
            </a:r>
          </a:p>
          <a:p>
            <a:pPr marL="342900" marR="0" lvl="0" indent="-34290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Pts val="800"/>
              <a:buFont typeface="Calibri" panose="020F0502020204030204" pitchFamily="34" charset="0"/>
              <a:buChar char="·"/>
              <a:tabLst/>
              <a:defRPr/>
            </a:pPr>
            <a:r>
              <a:rPr kumimoji="0" lang="fr-F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Retentissement rapide sur l’œil  et le rein</a:t>
            </a:r>
          </a:p>
          <a:p>
            <a:pPr marL="342900" marR="0" lvl="0" indent="-34290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Pts val="800"/>
              <a:buFont typeface="Calibri" panose="020F0502020204030204" pitchFamily="34" charset="0"/>
              <a:buChar char="·"/>
              <a:tabLst/>
              <a:defRPr/>
            </a:pPr>
            <a:r>
              <a:rPr kumimoji="0" lang="fr-F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La crise peut se compliquer d'accidents (œdème aigu du poumon, hémorragie cérébrale ou </a:t>
            </a:r>
            <a:r>
              <a:rPr kumimoji="0" lang="fr-FR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cérébroméningée</a:t>
            </a:r>
            <a:r>
              <a:rPr kumimoji="0" lang="fr-F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).</a:t>
            </a:r>
          </a:p>
          <a:p>
            <a:pPr marL="342900" marR="0" lvl="0" indent="-34290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Pts val="800"/>
              <a:buFont typeface="Calibri" panose="020F0502020204030204" pitchFamily="34" charset="0"/>
              <a:buChar char="·"/>
              <a:tabLst/>
              <a:defRPr/>
            </a:pPr>
            <a:r>
              <a:rPr kumimoji="0" lang="fr-F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Elle  répond rarement aux traitements conventionnels.</a:t>
            </a:r>
          </a:p>
          <a:p>
            <a:pPr marL="457200" marR="0" lvl="0" indent="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F28BB021-D74E-4496-A91C-DF31084E6B35}"/>
              </a:ext>
            </a:extLst>
          </p:cNvPr>
          <p:cNvSpPr/>
          <p:nvPr/>
        </p:nvSpPr>
        <p:spPr>
          <a:xfrm>
            <a:off x="1289124" y="588574"/>
            <a:ext cx="4939397" cy="914400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4000" b="1" i="0" u="none" strike="noStrike" kern="1200" cap="none" spc="0" normalizeH="0" baseline="0" noProof="0" dirty="0">
                <a:ln>
                  <a:noFill/>
                </a:ln>
                <a:solidFill>
                  <a:srgbClr val="696464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Tableau clinique </a:t>
            </a:r>
          </a:p>
        </p:txBody>
      </p:sp>
    </p:spTree>
    <p:extLst>
      <p:ext uri="{BB962C8B-B14F-4D97-AF65-F5344CB8AC3E}">
        <p14:creationId xmlns:p14="http://schemas.microsoft.com/office/powerpoint/2010/main" val="10845304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1"/>
          <p:cNvSpPr txBox="1">
            <a:spLocks/>
          </p:cNvSpPr>
          <p:nvPr/>
        </p:nvSpPr>
        <p:spPr>
          <a:xfrm>
            <a:off x="3334871" y="0"/>
            <a:ext cx="7110804" cy="88358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200" b="0" i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7000" b="0" i="0" u="none" strike="noStrike" kern="1200" cap="none" spc="0" normalizeH="0" baseline="0" noProof="0" dirty="0">
              <a:ln>
                <a:noFill/>
              </a:ln>
              <a:solidFill>
                <a:srgbClr val="A28E6A">
                  <a:lumMod val="60000"/>
                  <a:lumOff val="40000"/>
                </a:srgbClr>
              </a:solidFill>
              <a:effectLst/>
              <a:uLnTx/>
              <a:uFillTx/>
              <a:latin typeface="Edwardian Script ITC" panose="030303020407070D0804" pitchFamily="66" charset="0"/>
              <a:ea typeface="+mj-ea"/>
              <a:cs typeface="+mj-c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02081" y="1101949"/>
            <a:ext cx="11165974" cy="50098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4000" b="1" i="0" u="none" strike="noStrike" kern="1200" cap="none" spc="0" normalizeH="0" baseline="0" noProof="0" dirty="0">
                <a:ln>
                  <a:noFill/>
                </a:ln>
                <a:solidFill>
                  <a:srgbClr val="696464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  Tableau clinique </a:t>
            </a:r>
            <a:endParaRPr kumimoji="0" lang="fr-FR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00100" marR="0" lvl="1" indent="-34290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Tx/>
              <a:buFont typeface="+mj-lt"/>
              <a:buAutoNum type="arabicPeriod" startAt="2"/>
              <a:tabLst/>
              <a:defRPr/>
            </a:pPr>
            <a:r>
              <a:rPr kumimoji="0" lang="fr-FR" sz="2000" b="1" i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Les accès paroxystiques : </a:t>
            </a:r>
            <a:r>
              <a:rPr kumimoji="0" lang="fr-F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mode de révélation dans 25% des cas </a:t>
            </a:r>
          </a:p>
          <a:p>
            <a:pPr marL="457200" marR="0" lvl="1" indent="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Tx/>
              <a:buFontTx/>
              <a:buNone/>
              <a:tabLst/>
              <a:defRPr/>
            </a:pPr>
            <a:endParaRPr kumimoji="0" lang="fr-FR" sz="2000" b="0" i="0" u="none" strike="noStrike" kern="1200" cap="none" spc="0" normalizeH="0" baseline="0" noProof="0" dirty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Pts val="800"/>
              <a:buFont typeface="Symbol" panose="05050102010706020507" pitchFamily="18" charset="2"/>
              <a:buChar char=""/>
              <a:tabLst/>
              <a:defRPr/>
            </a:pPr>
            <a:r>
              <a:rPr kumimoji="0" lang="fr-F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Les paroxysmes, de quelques minutes à quelques heures, génèrent un syndrome critique fait de :</a:t>
            </a:r>
          </a:p>
          <a:p>
            <a:pPr marL="342900" marR="0" lvl="0" indent="-34290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Pts val="800"/>
              <a:buFont typeface="Symbol" panose="05050102010706020507" pitchFamily="18" charset="2"/>
              <a:buChar char=""/>
              <a:tabLst/>
              <a:defRPr/>
            </a:pPr>
            <a:r>
              <a:rPr kumimoji="0" lang="fr-FR" sz="2000" b="0" i="0" u="none" strike="noStrike" kern="1200" cap="none" spc="0" normalizeH="0" baseline="0" noProof="0" dirty="0">
                <a:ln>
                  <a:noFill/>
                </a:ln>
                <a:solidFill>
                  <a:srgbClr val="E9E5DC">
                    <a:lumMod val="40000"/>
                    <a:lumOff val="6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kumimoji="0" lang="fr-FR" sz="2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Céphalées, sueurs, palpitations</a:t>
            </a:r>
            <a:r>
              <a:rPr kumimoji="0" lang="fr-FR" sz="20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= triade de MENARD </a:t>
            </a:r>
            <a:endParaRPr kumimoji="0" lang="fr-FR" sz="2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Pts val="800"/>
              <a:buFontTx/>
              <a:buNone/>
              <a:tabLst/>
              <a:defRPr/>
            </a:pPr>
            <a:r>
              <a:rPr kumimoji="0" lang="fr-FR" sz="2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</a:t>
            </a:r>
            <a:r>
              <a:rPr kumimoji="0" lang="fr-FR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* </a:t>
            </a:r>
            <a:r>
              <a:rPr kumimoji="0" lang="fr-F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Les </a:t>
            </a:r>
            <a:r>
              <a:rPr kumimoji="0" lang="fr-FR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sueurs</a:t>
            </a:r>
            <a:r>
              <a:rPr kumimoji="0" lang="fr-F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sont constantes, succédant à la phase douleur-pâleur. Elles s'accompagnent souvent alors d’une</a:t>
            </a:r>
          </a:p>
          <a:p>
            <a:pPr marL="0" marR="0" lvl="0" indent="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Pts val="800"/>
              <a:buFontTx/>
              <a:buNone/>
              <a:tabLst/>
              <a:defRPr/>
            </a:pPr>
            <a:r>
              <a:rPr kumimoji="0" lang="fr-F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vasodilatation avec érythrose du visage.</a:t>
            </a:r>
          </a:p>
          <a:p>
            <a:pPr marL="0" marR="0" lvl="0" indent="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Pts val="800"/>
              <a:buFontTx/>
              <a:buNone/>
              <a:tabLst/>
              <a:defRPr/>
            </a:pPr>
            <a:r>
              <a:rPr kumimoji="0" lang="fr-F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* Les </a:t>
            </a:r>
            <a:r>
              <a:rPr kumimoji="0" lang="fr-FR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palpitations</a:t>
            </a:r>
            <a:r>
              <a:rPr kumimoji="0" lang="fr-F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sont à début brutal, s'accompagnant d'angoisse.</a:t>
            </a:r>
          </a:p>
          <a:p>
            <a:pPr marL="342900" marR="0" lvl="0" indent="-34290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Pts val="800"/>
              <a:buFont typeface="Symbol" panose="05050102010706020507" pitchFamily="18" charset="2"/>
              <a:buChar char=""/>
              <a:tabLst/>
              <a:defRPr/>
            </a:pPr>
            <a:r>
              <a:rPr kumimoji="0" lang="fr-FR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Pâleur</a:t>
            </a:r>
            <a:r>
              <a:rPr kumimoji="0" lang="fr-F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impressionnante.</a:t>
            </a:r>
          </a:p>
          <a:p>
            <a:pPr marL="342900" marR="0" lvl="0" indent="-34290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Pts val="800"/>
              <a:buFont typeface="Symbol" panose="05050102010706020507" pitchFamily="18" charset="2"/>
              <a:buChar char=""/>
              <a:tabLst/>
              <a:defRPr/>
            </a:pPr>
            <a:r>
              <a:rPr kumimoji="0" lang="fr-F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Douleurs épigastriques + nausées</a:t>
            </a:r>
          </a:p>
          <a:p>
            <a:pPr marL="342900" marR="0" lvl="0" indent="-34290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Pts val="800"/>
              <a:buFont typeface="Symbol" panose="05050102010706020507" pitchFamily="18" charset="2"/>
              <a:buChar char=""/>
              <a:tabLst/>
              <a:defRPr/>
            </a:pPr>
            <a:r>
              <a:rPr kumimoji="0" lang="fr-F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Pression artérielle pouvant atteindre des chiffres alarmants</a:t>
            </a:r>
          </a:p>
          <a:p>
            <a:pPr marL="342900" marR="0" lvl="0" indent="-34290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Pts val="800"/>
              <a:buFont typeface="Symbol" panose="05050102010706020507" pitchFamily="18" charset="2"/>
              <a:buChar char=""/>
              <a:tabLst/>
              <a:defRPr/>
            </a:pPr>
            <a:r>
              <a:rPr kumimoji="0" lang="fr-F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La crise est souvent déclenchée par un effort, une émotion, un changement brusque de position (passage en décubitus latéral), la palpation douce de l'abdomen (augmentation de la pression intra-abdominale)</a:t>
            </a:r>
          </a:p>
        </p:txBody>
      </p:sp>
    </p:spTree>
    <p:extLst>
      <p:ext uri="{BB962C8B-B14F-4D97-AF65-F5344CB8AC3E}">
        <p14:creationId xmlns:p14="http://schemas.microsoft.com/office/powerpoint/2010/main" val="26100096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1"/>
          <p:cNvSpPr txBox="1">
            <a:spLocks/>
          </p:cNvSpPr>
          <p:nvPr/>
        </p:nvSpPr>
        <p:spPr>
          <a:xfrm>
            <a:off x="3334871" y="0"/>
            <a:ext cx="7110804" cy="88358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200" b="0" i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7000" b="0" i="0" u="none" strike="noStrike" kern="1200" cap="none" spc="0" normalizeH="0" baseline="0" noProof="0" dirty="0">
              <a:ln>
                <a:noFill/>
              </a:ln>
              <a:solidFill>
                <a:srgbClr val="A28E6A">
                  <a:lumMod val="60000"/>
                  <a:lumOff val="40000"/>
                </a:srgbClr>
              </a:solidFill>
              <a:effectLst/>
              <a:uLnTx/>
              <a:uFillTx/>
              <a:latin typeface="Edwardian Script ITC" panose="030303020407070D0804" pitchFamily="66" charset="0"/>
              <a:ea typeface="+mj-ea"/>
              <a:cs typeface="+mj-cs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752655" y="883580"/>
            <a:ext cx="10471936" cy="63226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marR="0" lvl="1" indent="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Tx/>
              <a:buFontTx/>
              <a:buNone/>
              <a:tabLst/>
              <a:defRPr/>
            </a:pPr>
            <a:endParaRPr kumimoji="0" lang="fr-FR" sz="1800" b="1" i="0" u="none" strike="noStrike" kern="1200" cap="none" spc="0" normalizeH="0" baseline="0" noProof="0" dirty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  <a:p>
            <a:pPr marL="457200" marR="0" lvl="1" indent="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Tx/>
              <a:buFontTx/>
              <a:buNone/>
              <a:tabLst/>
              <a:defRPr/>
            </a:pPr>
            <a:r>
              <a:rPr kumimoji="0" lang="fr-FR" sz="4000" b="1" i="0" u="none" strike="noStrike" kern="1200" cap="none" spc="0" normalizeH="0" baseline="0" noProof="0" dirty="0">
                <a:ln>
                  <a:noFill/>
                </a:ln>
                <a:solidFill>
                  <a:srgbClr val="696464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Tableau clinique</a:t>
            </a:r>
            <a:endParaRPr kumimoji="0" lang="fr-FR" sz="1800" b="1" i="0" u="none" strike="noStrike" kern="1200" cap="none" spc="0" normalizeH="0" baseline="0" noProof="0" dirty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800100" marR="0" lvl="1" indent="-34290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Tx/>
              <a:buFont typeface="+mj-lt"/>
              <a:buAutoNum type="arabicPeriod" startAt="3"/>
              <a:tabLst/>
              <a:defRPr/>
            </a:pPr>
            <a:endParaRPr kumimoji="0" lang="fr-FR" sz="1800" b="1" i="0" u="none" strike="noStrike" kern="1200" cap="none" spc="0" normalizeH="0" baseline="0" noProof="0" dirty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800100" marR="0" lvl="1" indent="-34290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Tx/>
              <a:buFont typeface="+mj-lt"/>
              <a:buAutoNum type="arabicPeriod" startAt="3"/>
              <a:tabLst/>
              <a:defRPr/>
            </a:pPr>
            <a:r>
              <a:rPr kumimoji="0" lang="fr-FR" sz="2000" b="1" i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Manifestations  </a:t>
            </a:r>
            <a:r>
              <a:rPr kumimoji="0" lang="fr-FR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atypiqes</a:t>
            </a:r>
            <a:r>
              <a:rPr kumimoji="0" lang="fr-FR" sz="2000" b="1" i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kumimoji="0" lang="fr-FR" sz="2000" b="0" i="0" u="none" strike="noStrike" kern="1200" cap="none" spc="0" normalizeH="0" baseline="0" noProof="0" dirty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Pts val="800"/>
              <a:buFont typeface="Symbol" panose="05050102010706020507" pitchFamily="18" charset="2"/>
              <a:buChar char=""/>
              <a:tabLst/>
              <a:defRPr/>
            </a:pPr>
            <a:r>
              <a:rPr kumimoji="0" lang="fr-F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Souvent méconnus, constipation, douleurs abdominales diffuses, nausées et vomissements qui peuvent se manifester indépendamment d’accès paroxystiques.</a:t>
            </a:r>
          </a:p>
          <a:p>
            <a:pPr marL="342900" marR="0" lvl="0" indent="-34290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Pts val="800"/>
              <a:buFont typeface="Symbol" panose="05050102010706020507" pitchFamily="18" charset="2"/>
              <a:buChar char=""/>
              <a:tabLst/>
              <a:defRPr/>
            </a:pPr>
            <a:r>
              <a:rPr kumimoji="0" lang="fr-F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Des accès de tremblements</a:t>
            </a:r>
          </a:p>
          <a:p>
            <a:pPr marL="342900" marR="0" lvl="0" indent="-34290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Pts val="800"/>
              <a:buFont typeface="Symbol" panose="05050102010706020507" pitchFamily="18" charset="2"/>
              <a:buChar char=""/>
              <a:tabLst/>
              <a:defRPr/>
            </a:pPr>
            <a:r>
              <a:rPr kumimoji="0" lang="fr-F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OAP,  angine de poitrine et même infarctus du myocarde </a:t>
            </a:r>
          </a:p>
          <a:p>
            <a:pPr marL="457200" marR="0" lvl="1" indent="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troubles du rythme cardiaque (+ + +) : tachycardie sinusale, supraventriculaire</a:t>
            </a:r>
          </a:p>
          <a:p>
            <a:pPr marL="342900" marR="0" lvl="0" indent="-34290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Pts val="800"/>
              <a:buFont typeface="Symbol" panose="05050102010706020507" pitchFamily="18" charset="2"/>
              <a:buChar char=""/>
              <a:tabLst/>
              <a:defRPr/>
            </a:pPr>
            <a:r>
              <a:rPr kumimoji="0" lang="fr-F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Diabète </a:t>
            </a:r>
          </a:p>
          <a:p>
            <a:pPr marL="342900" marR="0" lvl="0" indent="-34290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Pts val="800"/>
              <a:buFont typeface="Symbol" panose="05050102010706020507" pitchFamily="18" charset="2"/>
              <a:buChar char=""/>
              <a:tabLst/>
              <a:defRPr/>
            </a:pPr>
            <a:r>
              <a:rPr kumimoji="0" lang="fr-F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Collapsus :  souvent provoqué (épreuves pharmacologiques, chirurgie, grossesse et accouchement). </a:t>
            </a:r>
          </a:p>
          <a:p>
            <a:pPr marL="342900" marR="0" lvl="0" indent="-34290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Pts val="800"/>
              <a:buFont typeface="Symbol" panose="05050102010706020507" pitchFamily="18" charset="2"/>
              <a:buChar char=""/>
              <a:tabLst/>
              <a:defRPr/>
            </a:pPr>
            <a:r>
              <a:rPr kumimoji="0" lang="fr-F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Formes pseudo-hyperthyroïdiennes : sueurs, palpitations, amaigrissement, tremblement ;</a:t>
            </a:r>
          </a:p>
          <a:p>
            <a:pPr marL="342900" marR="0" lvl="0" indent="-34290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Pts val="800"/>
              <a:buFont typeface="Symbol" panose="05050102010706020507" pitchFamily="18" charset="2"/>
              <a:buChar char=""/>
              <a:tabLst/>
              <a:defRPr/>
            </a:pPr>
            <a:endParaRPr kumimoji="0" lang="fr-FR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Pts val="800"/>
              <a:buFont typeface="Symbol" panose="05050102010706020507" pitchFamily="18" charset="2"/>
              <a:buChar char=""/>
              <a:tabLst/>
              <a:defRPr/>
            </a:pPr>
            <a:endParaRPr kumimoji="0" lang="fr-FR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 marR="0" lvl="1" indent="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Pts val="800"/>
              <a:buFont typeface="Symbol" panose="05050102010706020507" pitchFamily="18" charset="2"/>
              <a:buChar char=""/>
              <a:tabLst/>
              <a:defRPr/>
            </a:pPr>
            <a:endParaRPr kumimoji="0" lang="fr-FR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2044586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902863" y="978681"/>
            <a:ext cx="10175954" cy="39978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4000" b="1" i="0" u="none" strike="noStrike" kern="1200" cap="none" spc="0" normalizeH="0" baseline="0" noProof="0" dirty="0">
                <a:ln>
                  <a:noFill/>
                </a:ln>
                <a:solidFill>
                  <a:srgbClr val="696464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Diagnostic biologique </a:t>
            </a:r>
            <a:endParaRPr kumimoji="0" lang="fr-FR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Pts val="800"/>
              <a:buFont typeface="Symbol" panose="05050102010706020507" pitchFamily="18" charset="2"/>
              <a:buChar char=""/>
              <a:tabLst/>
              <a:defRPr/>
            </a:pPr>
            <a:endParaRPr kumimoji="0" lang="fr-FR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Pts val="800"/>
              <a:buFontTx/>
              <a:buNone/>
              <a:tabLst/>
              <a:defRPr/>
            </a:pP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Repose sur les dosages urinaires ( plus contributifs), par HPLC ( Se et </a:t>
            </a:r>
            <a:r>
              <a:rPr kumimoji="0" lang="fr-FR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Sp</a:t>
            </a: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++++) :</a:t>
            </a:r>
          </a:p>
          <a:p>
            <a:pPr marL="342900" marR="0" lvl="0" indent="-34290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Pts val="800"/>
              <a:buFont typeface="Symbol" panose="05050102010706020507" pitchFamily="18" charset="2"/>
              <a:buChar char=""/>
              <a:tabLst/>
              <a:defRPr/>
            </a:pP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Des </a:t>
            </a:r>
            <a:r>
              <a:rPr kumimoji="0" lang="fr-F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dérivés </a:t>
            </a:r>
            <a:r>
              <a:rPr kumimoji="0" lang="fr-FR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méthoxylés</a:t>
            </a: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des </a:t>
            </a:r>
            <a:r>
              <a:rPr kumimoji="0" lang="fr-FR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cathécholamines</a:t>
            </a: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dans les urines de 24h:</a:t>
            </a:r>
          </a:p>
          <a:p>
            <a:pPr marL="742950" marR="0" lvl="1" indent="-28575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fr-FR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Métanéphrines</a:t>
            </a: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urinaires des 24 H</a:t>
            </a:r>
          </a:p>
          <a:p>
            <a:pPr marL="742950" marR="0" lvl="1" indent="-28575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fr-FR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Normétanéphrines</a:t>
            </a: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urinaires des 24 H</a:t>
            </a:r>
          </a:p>
          <a:p>
            <a:pPr marL="457200" marR="0" lvl="1" indent="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Pts val="800"/>
              <a:buFont typeface="Symbol" panose="05050102010706020507" pitchFamily="18" charset="2"/>
              <a:buChar char=""/>
              <a:tabLst/>
              <a:defRPr/>
            </a:pP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Le dosage de l’acide </a:t>
            </a:r>
            <a:r>
              <a:rPr kumimoji="0" lang="fr-FR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vanylmandélique</a:t>
            </a: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(VMA), moins fiable n’est plus utilisé. </a:t>
            </a:r>
          </a:p>
          <a:p>
            <a:pPr marL="342900" marR="0" lvl="0" indent="-34290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Pts val="800"/>
              <a:buFont typeface="Symbol" panose="05050102010706020507" pitchFamily="18" charset="2"/>
              <a:buChar char=""/>
              <a:tabLst/>
              <a:defRPr/>
            </a:pP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Le dosage plasmatique des catécholamines: plus compliqué</a:t>
            </a:r>
          </a:p>
          <a:p>
            <a:pPr marL="0" marR="0" lvl="0" indent="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Pts val="800"/>
              <a:buFontTx/>
              <a:buNone/>
              <a:tabLst/>
              <a:defRPr/>
            </a:pP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* Conditions draconiennes de prélèvement</a:t>
            </a:r>
          </a:p>
          <a:p>
            <a:pPr marL="0" marR="0" lvl="0" indent="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Pts val="800"/>
              <a:buFontTx/>
              <a:buNone/>
              <a:tabLst/>
              <a:defRPr/>
            </a:pP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Dosage de la chromogranine A : </a:t>
            </a:r>
            <a:r>
              <a:rPr kumimoji="0" lang="fr-FR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svt</a:t>
            </a: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élevé mais peu spécifique </a:t>
            </a:r>
          </a:p>
          <a:p>
            <a:pPr marL="449580" marR="0" lvl="0" indent="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7" name="Titre 1"/>
          <p:cNvSpPr txBox="1">
            <a:spLocks/>
          </p:cNvSpPr>
          <p:nvPr/>
        </p:nvSpPr>
        <p:spPr>
          <a:xfrm>
            <a:off x="3334871" y="0"/>
            <a:ext cx="7110804" cy="88358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200" b="0" i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7000" b="0" i="0" u="none" strike="noStrike" kern="1200" cap="none" spc="0" normalizeH="0" baseline="0" noProof="0" dirty="0">
              <a:ln>
                <a:noFill/>
              </a:ln>
              <a:solidFill>
                <a:srgbClr val="A28E6A">
                  <a:lumMod val="60000"/>
                  <a:lumOff val="40000"/>
                </a:srgbClr>
              </a:solidFill>
              <a:effectLst/>
              <a:uLnTx/>
              <a:uFillTx/>
              <a:latin typeface="Edwardian Script ITC" panose="030303020407070D0804" pitchFamily="66" charset="0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8782632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1"/>
          <p:cNvSpPr txBox="1">
            <a:spLocks/>
          </p:cNvSpPr>
          <p:nvPr/>
        </p:nvSpPr>
        <p:spPr>
          <a:xfrm>
            <a:off x="3334871" y="0"/>
            <a:ext cx="7110804" cy="88358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200" b="0" i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7000" b="0" i="0" u="none" strike="noStrike" kern="1200" cap="none" spc="0" normalizeH="0" baseline="0" noProof="0" dirty="0">
              <a:ln>
                <a:noFill/>
              </a:ln>
              <a:solidFill>
                <a:srgbClr val="A28E6A">
                  <a:lumMod val="60000"/>
                  <a:lumOff val="40000"/>
                </a:srgbClr>
              </a:solidFill>
              <a:effectLst/>
              <a:uLnTx/>
              <a:uFillTx/>
              <a:latin typeface="Edwardian Script ITC" panose="030303020407070D0804" pitchFamily="66" charset="0"/>
              <a:ea typeface="+mj-ea"/>
              <a:cs typeface="+mj-cs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781878" y="1033670"/>
            <a:ext cx="10804511" cy="41569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>
                <a:srgbClr val="00B050"/>
              </a:buClr>
              <a:buSzTx/>
              <a:buFontTx/>
              <a:buNone/>
              <a:tabLst/>
              <a:defRPr/>
            </a:pPr>
            <a:r>
              <a:rPr kumimoji="0" lang="fr-FR" sz="4000" b="1" i="0" u="none" strike="noStrike" kern="1200" cap="none" spc="0" normalizeH="0" baseline="0" noProof="0" dirty="0">
                <a:ln>
                  <a:noFill/>
                </a:ln>
                <a:solidFill>
                  <a:srgbClr val="696464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Diagnostic topographique </a:t>
            </a:r>
          </a:p>
          <a:p>
            <a:pPr marL="0" marR="0" lvl="0" indent="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>
                <a:srgbClr val="00B050"/>
              </a:buClr>
              <a:buSzTx/>
              <a:buFontTx/>
              <a:buNone/>
              <a:tabLst/>
              <a:defRPr/>
            </a:pPr>
            <a:endParaRPr kumimoji="0" lang="fr-FR" sz="2600" b="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8600" marR="0" lvl="0" indent="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Les  examens  indispensables (localisation + rechercher des métastases):</a:t>
            </a:r>
          </a:p>
          <a:p>
            <a:pPr marL="228600" marR="0" lvl="0" indent="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2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fr-FR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IRM à préférer au Scanner thoraco-abdominal: met en évidence la tumeur dans 80 -95% des cas ( coupes surrénaliennes puis </a:t>
            </a:r>
            <a:r>
              <a:rPr kumimoji="0" lang="fr-FR" sz="2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totocorporelles</a:t>
            </a:r>
            <a:r>
              <a:rPr kumimoji="0" lang="fr-FR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</a:p>
          <a:p>
            <a:pPr marL="342900" marR="0" lvl="0" indent="-34290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fr-FR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Scintigraphie au MIBG: en 2</a:t>
            </a:r>
            <a:r>
              <a:rPr kumimoji="0" lang="fr-FR" sz="26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ème</a:t>
            </a:r>
            <a:r>
              <a:rPr kumimoji="0" lang="fr-FR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intention , localise les tumeurs petites  et ectopique </a:t>
            </a:r>
          </a:p>
          <a:p>
            <a:pPr marL="906780" marR="0" lvl="0" indent="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205335432"/>
      </p:ext>
    </p:extLst>
  </p:cSld>
  <p:clrMapOvr>
    <a:masterClrMapping/>
  </p:clrMapOvr>
</p:sld>
</file>

<file path=ppt/theme/theme1.xml><?xml version="1.0" encoding="utf-8"?>
<a:theme xmlns:a="http://schemas.openxmlformats.org/drawingml/2006/main" name="Rétrospective">
  <a:themeElements>
    <a:clrScheme name="Rétrospectiv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Rétrospectiv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étrospective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02006FA4-1611-4B07-AF7F-85CF6D20EB3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903</Words>
  <Application>Microsoft Office PowerPoint</Application>
  <PresentationFormat>Grand écran</PresentationFormat>
  <Paragraphs>108</Paragraphs>
  <Slides>11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18" baseType="lpstr">
      <vt:lpstr>Calibri</vt:lpstr>
      <vt:lpstr>Calibri Light</vt:lpstr>
      <vt:lpstr>Courier New</vt:lpstr>
      <vt:lpstr>Edwardian Script ITC</vt:lpstr>
      <vt:lpstr>Symbol</vt:lpstr>
      <vt:lpstr>Times New Roman</vt:lpstr>
      <vt:lpstr>Rétrospective</vt:lpstr>
      <vt:lpstr>Pathologies des Glandes Surrénales Le phéochromocytome   Module d’Endocrinologie  5 ème année de médecine </vt:lpstr>
      <vt:lpstr>Présentation PowerPoint</vt:lpstr>
      <vt:lpstr>Généralités 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Pathologies des Glandes Surrénales Le phéochromocytome   Module d’Endocrinologie  5 ème année de médecine </dc:title>
  <dc:creator>KHELLIL NOUR EL HOUDA</dc:creator>
  <cp:lastModifiedBy>KHELLIL NOUR EL HOUDA</cp:lastModifiedBy>
  <cp:revision>1</cp:revision>
  <dcterms:created xsi:type="dcterms:W3CDTF">2024-03-22T21:27:58Z</dcterms:created>
  <dcterms:modified xsi:type="dcterms:W3CDTF">2024-03-22T21:30:57Z</dcterms:modified>
</cp:coreProperties>
</file>