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87" d="100"/>
          <a:sy n="87" d="100"/>
        </p:scale>
        <p:origin x="-1330" y="-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8C510F56-3163-4D99-B7CC-CF425D3A0705}" type="datetimeFigureOut">
              <a:rPr lang="fr-FR" smtClean="0"/>
              <a:pPr/>
              <a:t>14/11/2023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cteur droit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cteur droit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07F29182-D8D8-4032-80D2-8B98704A958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10F56-3163-4D99-B7CC-CF425D3A0705}" type="datetimeFigureOut">
              <a:rPr lang="fr-FR" smtClean="0"/>
              <a:pPr/>
              <a:t>14/11/2023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29182-D8D8-4032-80D2-8B98704A958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10F56-3163-4D99-B7CC-CF425D3A0705}" type="datetimeFigureOut">
              <a:rPr lang="fr-FR" smtClean="0"/>
              <a:pPr/>
              <a:t>14/11/2023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29182-D8D8-4032-80D2-8B98704A958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C510F56-3163-4D99-B7CC-CF425D3A0705}" type="datetimeFigureOut">
              <a:rPr lang="fr-FR" smtClean="0"/>
              <a:pPr/>
              <a:t>14/11/2023</a:t>
            </a:fld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7F29182-D8D8-4032-80D2-8B98704A958D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8C510F56-3163-4D99-B7CC-CF425D3A0705}" type="datetimeFigureOut">
              <a:rPr lang="fr-FR" smtClean="0"/>
              <a:pPr/>
              <a:t>14/11/2023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cteur droit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cteur droit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cteur droit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07F29182-D8D8-4032-80D2-8B98704A958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10F56-3163-4D99-B7CC-CF425D3A0705}" type="datetimeFigureOut">
              <a:rPr lang="fr-FR" smtClean="0"/>
              <a:pPr/>
              <a:t>14/11/2023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29182-D8D8-4032-80D2-8B98704A958D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10F56-3163-4D99-B7CC-CF425D3A0705}" type="datetimeFigureOut">
              <a:rPr lang="fr-FR" smtClean="0"/>
              <a:pPr/>
              <a:t>14/11/2023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29182-D8D8-4032-80D2-8B98704A958D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C510F56-3163-4D99-B7CC-CF425D3A0705}" type="datetimeFigureOut">
              <a:rPr lang="fr-FR" smtClean="0"/>
              <a:pPr/>
              <a:t>14/11/2023</a:t>
            </a:fld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7F29182-D8D8-4032-80D2-8B98704A958D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10F56-3163-4D99-B7CC-CF425D3A0705}" type="datetimeFigureOut">
              <a:rPr lang="fr-FR" smtClean="0"/>
              <a:pPr/>
              <a:t>14/11/2023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29182-D8D8-4032-80D2-8B98704A958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ce réservé du conten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C510F56-3163-4D99-B7CC-CF425D3A0705}" type="datetimeFigureOut">
              <a:rPr lang="fr-FR" smtClean="0"/>
              <a:pPr/>
              <a:t>14/11/2023</a:t>
            </a:fld>
            <a:endParaRPr lang="fr-FR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7F29182-D8D8-4032-80D2-8B98704A958D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3" name="Espace réservé du pied de page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cteur droit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ce réservé de la date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C510F56-3163-4D99-B7CC-CF425D3A0705}" type="datetimeFigureOut">
              <a:rPr lang="fr-FR" smtClean="0"/>
              <a:pPr/>
              <a:t>14/11/2023</a:t>
            </a:fld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7F29182-D8D8-4032-80D2-8B98704A958D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8C510F56-3163-4D99-B7CC-CF425D3A0705}" type="datetimeFigureOut">
              <a:rPr lang="fr-FR" smtClean="0"/>
              <a:pPr/>
              <a:t>14/11/2023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7F29182-D8D8-4032-80D2-8B98704A958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7" Type="http://schemas.openxmlformats.org/officeDocument/2006/relationships/image" Target="../media/image16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7" Type="http://schemas.openxmlformats.org/officeDocument/2006/relationships/image" Target="../media/image22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jpeg"/><Relationship Id="rId5" Type="http://schemas.openxmlformats.org/officeDocument/2006/relationships/image" Target="../media/image20.jpeg"/><Relationship Id="rId4" Type="http://schemas.openxmlformats.org/officeDocument/2006/relationships/image" Target="../media/image19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7" Type="http://schemas.openxmlformats.org/officeDocument/2006/relationships/image" Target="../media/image28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jpeg"/><Relationship Id="rId5" Type="http://schemas.openxmlformats.org/officeDocument/2006/relationships/image" Target="../media/image26.jpeg"/><Relationship Id="rId4" Type="http://schemas.openxmlformats.org/officeDocument/2006/relationships/image" Target="../media/image2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7" Type="http://schemas.openxmlformats.org/officeDocument/2006/relationships/image" Target="../media/image34.jpeg"/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jpeg"/><Relationship Id="rId5" Type="http://schemas.openxmlformats.org/officeDocument/2006/relationships/image" Target="../media/image32.jpeg"/><Relationship Id="rId4" Type="http://schemas.openxmlformats.org/officeDocument/2006/relationships/image" Target="../media/image3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jpeg"/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9.jpeg"/><Relationship Id="rId5" Type="http://schemas.openxmlformats.org/officeDocument/2006/relationships/image" Target="../media/image38.jpeg"/><Relationship Id="rId4" Type="http://schemas.openxmlformats.org/officeDocument/2006/relationships/image" Target="../media/image3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jpeg"/><Relationship Id="rId2" Type="http://schemas.openxmlformats.org/officeDocument/2006/relationships/image" Target="../media/image40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3.jpeg"/><Relationship Id="rId4" Type="http://schemas.openxmlformats.org/officeDocument/2006/relationships/image" Target="../media/image4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785918" y="642918"/>
            <a:ext cx="6429420" cy="1214446"/>
          </a:xfrm>
        </p:spPr>
        <p:txBody>
          <a:bodyPr>
            <a:normAutofit/>
          </a:bodyPr>
          <a:lstStyle/>
          <a:p>
            <a:r>
              <a:rPr lang="fr-FR" sz="4400" dirty="0" smtClean="0"/>
              <a:t>WELDING TOOLS</a:t>
            </a:r>
            <a:endParaRPr lang="fr-FR" sz="44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928794" y="2714620"/>
            <a:ext cx="7072362" cy="4143380"/>
          </a:xfrm>
        </p:spPr>
        <p:txBody>
          <a:bodyPr>
            <a:normAutofit lnSpcReduction="10000"/>
          </a:bodyPr>
          <a:lstStyle/>
          <a:p>
            <a:r>
              <a:rPr lang="fr-FR" dirty="0" smtClean="0"/>
              <a:t> </a:t>
            </a:r>
            <a:r>
              <a:rPr lang="fr-FR" sz="2000" u="sng" dirty="0" smtClean="0"/>
              <a:t>By</a:t>
            </a:r>
            <a:r>
              <a:rPr lang="fr-FR" sz="2000" dirty="0" smtClean="0"/>
              <a:t>: </a:t>
            </a:r>
            <a:r>
              <a:rPr lang="fr-FR" sz="2000" b="0" dirty="0" smtClean="0">
                <a:solidFill>
                  <a:schemeClr val="tx1"/>
                </a:solidFill>
              </a:rPr>
              <a:t> </a:t>
            </a:r>
          </a:p>
          <a:p>
            <a:r>
              <a:rPr lang="fr-FR" sz="2000" b="0" dirty="0" smtClean="0">
                <a:solidFill>
                  <a:schemeClr val="tx1"/>
                </a:solidFill>
              </a:rPr>
              <a:t>          </a:t>
            </a:r>
            <a:r>
              <a:rPr lang="fr-FR" b="0" dirty="0" smtClean="0">
                <a:solidFill>
                  <a:schemeClr val="tx1"/>
                </a:solidFill>
              </a:rPr>
              <a:t>Guennar Halima.</a:t>
            </a:r>
          </a:p>
          <a:p>
            <a:r>
              <a:rPr lang="fr-FR" sz="2000" u="sng" dirty="0" smtClean="0"/>
              <a:t>Miss:</a:t>
            </a:r>
            <a:r>
              <a:rPr lang="fr-FR" sz="2000" b="0" dirty="0" smtClean="0"/>
              <a:t> </a:t>
            </a:r>
          </a:p>
          <a:p>
            <a:r>
              <a:rPr lang="fr-FR" sz="2000" b="0" dirty="0" smtClean="0">
                <a:solidFill>
                  <a:schemeClr val="tx1"/>
                </a:solidFill>
              </a:rPr>
              <a:t>          </a:t>
            </a:r>
            <a:r>
              <a:rPr lang="fr-FR" sz="2000" b="0" dirty="0" err="1" smtClean="0">
                <a:solidFill>
                  <a:schemeClr val="tx1"/>
                </a:solidFill>
              </a:rPr>
              <a:t>chabouli</a:t>
            </a:r>
            <a:r>
              <a:rPr lang="fr-FR" b="0" dirty="0" smtClean="0">
                <a:solidFill>
                  <a:schemeClr val="tx1"/>
                </a:solidFill>
              </a:rPr>
              <a:t> Meriem.</a:t>
            </a:r>
          </a:p>
          <a:p>
            <a:r>
              <a:rPr lang="fr-FR" sz="2000" b="0" dirty="0" smtClean="0"/>
              <a:t>                         </a:t>
            </a:r>
          </a:p>
          <a:p>
            <a:r>
              <a:rPr lang="fr-FR" sz="2000" b="0" dirty="0" smtClean="0"/>
              <a:t>                                    </a:t>
            </a:r>
          </a:p>
          <a:p>
            <a:endParaRPr lang="fr-FR" sz="2000" b="0" dirty="0" smtClean="0"/>
          </a:p>
          <a:p>
            <a:endParaRPr lang="fr-FR" sz="2000" b="0" dirty="0" smtClean="0"/>
          </a:p>
          <a:p>
            <a:endParaRPr lang="fr-FR" sz="2000" b="0" dirty="0" smtClean="0"/>
          </a:p>
          <a:p>
            <a:endParaRPr lang="fr-FR" sz="2000" b="0" dirty="0" smtClean="0"/>
          </a:p>
          <a:p>
            <a:r>
              <a:rPr lang="fr-FR" sz="2000" b="0" dirty="0" smtClean="0"/>
              <a:t>                                                                     </a:t>
            </a:r>
          </a:p>
          <a:p>
            <a:endParaRPr lang="fr-FR" sz="2000" i="1" dirty="0"/>
          </a:p>
        </p:txBody>
      </p:sp>
      <p:pic>
        <p:nvPicPr>
          <p:cNvPr id="6" name="Image 5" descr="cc.jf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58148" y="571480"/>
            <a:ext cx="912496" cy="1714512"/>
          </a:xfrm>
          <a:prstGeom prst="rect">
            <a:avLst/>
          </a:prstGeom>
        </p:spPr>
      </p:pic>
      <p:pic>
        <p:nvPicPr>
          <p:cNvPr id="7" name="Image 6" descr="qq.jf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16" y="4857760"/>
            <a:ext cx="1879571" cy="142876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8" name="Image 7" descr="qq.jf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14546" y="4929198"/>
            <a:ext cx="1857388" cy="142876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0" name="Image 9" descr="qq.jf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00562" y="4857760"/>
            <a:ext cx="1928826" cy="147351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fr-FR" sz="2800" b="1" u="sng" dirty="0" smtClean="0">
                <a:latin typeface="Arial" pitchFamily="34" charset="0"/>
                <a:cs typeface="Arial" pitchFamily="34" charset="0"/>
              </a:rPr>
              <a:t>Conclusion:</a:t>
            </a:r>
            <a:endParaRPr lang="fr-FR" sz="2800" b="1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785786" y="1643050"/>
            <a:ext cx="7467600" cy="4873752"/>
          </a:xfrm>
        </p:spPr>
        <p:txBody>
          <a:bodyPr/>
          <a:lstStyle/>
          <a:p>
            <a:r>
              <a:rPr lang="fr-FR" dirty="0" smtClean="0"/>
              <a:t> The specific tools required </a:t>
            </a:r>
            <a:r>
              <a:rPr lang="fr-FR" dirty="0" err="1" smtClean="0"/>
              <a:t>may</a:t>
            </a:r>
            <a:r>
              <a:rPr lang="fr-FR" dirty="0" smtClean="0"/>
              <a:t> </a:t>
            </a:r>
            <a:r>
              <a:rPr lang="fr-FR" dirty="0" err="1" smtClean="0"/>
              <a:t>vary</a:t>
            </a:r>
            <a:r>
              <a:rPr lang="fr-FR" dirty="0" smtClean="0"/>
              <a:t> based on the welding process and the materials </a:t>
            </a:r>
            <a:r>
              <a:rPr lang="fr-FR" dirty="0" err="1" smtClean="0"/>
              <a:t>being</a:t>
            </a:r>
            <a:r>
              <a:rPr lang="fr-FR" dirty="0" smtClean="0"/>
              <a:t> </a:t>
            </a:r>
            <a:r>
              <a:rPr lang="fr-FR" dirty="0" err="1" smtClean="0"/>
              <a:t>welded</a:t>
            </a:r>
            <a:r>
              <a:rPr lang="fr-FR" dirty="0" smtClean="0"/>
              <a:t>.</a:t>
            </a:r>
          </a:p>
          <a:p>
            <a:r>
              <a:rPr lang="fr-FR" dirty="0" smtClean="0"/>
              <a:t> </a:t>
            </a:r>
            <a:r>
              <a:rPr lang="fr-FR" dirty="0" err="1" smtClean="0"/>
              <a:t>During</a:t>
            </a:r>
            <a:r>
              <a:rPr lang="fr-FR" dirty="0" smtClean="0"/>
              <a:t> the </a:t>
            </a:r>
            <a:r>
              <a:rPr lang="fr-FR" dirty="0" err="1" smtClean="0"/>
              <a:t>welding</a:t>
            </a:r>
            <a:r>
              <a:rPr lang="fr-FR" dirty="0" smtClean="0"/>
              <a:t> </a:t>
            </a:r>
            <a:r>
              <a:rPr lang="fr-FR" dirty="0" err="1" smtClean="0"/>
              <a:t>process</a:t>
            </a:r>
            <a:r>
              <a:rPr lang="fr-FR" dirty="0" smtClean="0"/>
              <a:t>  we have to always follow  the safety guidelines, and wear appropriate protective gear when we are welding to ensure a safe working environment. 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7424766" cy="107157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fr-FR" sz="2800" b="1" u="sng" dirty="0" smtClean="0">
                <a:latin typeface="Arial" pitchFamily="34" charset="0"/>
                <a:cs typeface="Arial" pitchFamily="34" charset="0"/>
              </a:rPr>
              <a:t>introduction: </a:t>
            </a:r>
            <a:endParaRPr lang="fr-FR" sz="2800" b="1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285720" y="1428736"/>
            <a:ext cx="8286808" cy="5045216"/>
          </a:xfrm>
        </p:spPr>
        <p:txBody>
          <a:bodyPr>
            <a:normAutofit/>
          </a:bodyPr>
          <a:lstStyle/>
          <a:p>
            <a:pPr>
              <a:buFont typeface="Courier New" pitchFamily="49" charset="0"/>
              <a:buChar char="o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Welding is a process that involves joining materials, usually metals, by melting and fusing them together. Various tools are used in welding to ensure a safe and effective process.</a:t>
            </a:r>
          </a:p>
          <a:p>
            <a:pPr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Image 3" descr="qq.jf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3071810"/>
            <a:ext cx="3429012" cy="3143272"/>
          </a:xfrm>
          <a:prstGeom prst="rect">
            <a:avLst/>
          </a:prstGeom>
        </p:spPr>
      </p:pic>
      <p:pic>
        <p:nvPicPr>
          <p:cNvPr id="5" name="Image 4" descr="qq.jf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472" y="3286124"/>
            <a:ext cx="3786214" cy="300039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fr-FR" sz="2800" b="1" u="sng" dirty="0" smtClean="0">
                <a:latin typeface="Arial" pitchFamily="34" charset="0"/>
                <a:cs typeface="Arial" pitchFamily="34" charset="0"/>
              </a:rPr>
              <a:t>Welding tools:</a:t>
            </a:r>
            <a:endParaRPr lang="fr-FR" sz="2800" b="1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8929718" cy="5257800"/>
          </a:xfrm>
        </p:spPr>
        <p:txBody>
          <a:bodyPr>
            <a:normAutofit/>
          </a:bodyPr>
          <a:lstStyle/>
          <a:p>
            <a:pPr lvl="0" algn="ctr"/>
            <a:r>
              <a:rPr lang="fr-FR" sz="2000" b="1" i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Welding Machine:</a:t>
            </a:r>
          </a:p>
          <a:p>
            <a:r>
              <a:rPr lang="fr-FR" sz="2000" b="1" u="sng" dirty="0" smtClean="0">
                <a:latin typeface="Arial" pitchFamily="34" charset="0"/>
                <a:cs typeface="Arial" pitchFamily="34" charset="0"/>
              </a:rPr>
              <a:t>Arc Welder (Stick Welder):</a:t>
            </a:r>
            <a:r>
              <a:rPr lang="fr-FR" sz="2000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Uses a consumable electrode to create an electric arc between the electrode and the workpiece.</a:t>
            </a:r>
          </a:p>
          <a:p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fr-FR" sz="2000" b="1" u="sng" dirty="0" smtClean="0">
                <a:latin typeface="Arial" pitchFamily="34" charset="0"/>
                <a:cs typeface="Arial" pitchFamily="34" charset="0"/>
              </a:rPr>
              <a:t>MIG Welder (Metal </a:t>
            </a:r>
            <a:r>
              <a:rPr lang="fr-FR" sz="2000" b="1" u="sng" dirty="0" err="1" smtClean="0">
                <a:latin typeface="Arial" pitchFamily="34" charset="0"/>
                <a:cs typeface="Arial" pitchFamily="34" charset="0"/>
              </a:rPr>
              <a:t>Inert</a:t>
            </a:r>
            <a:r>
              <a:rPr lang="fr-FR" sz="2000" b="1" u="sng" dirty="0" smtClean="0">
                <a:latin typeface="Arial" pitchFamily="34" charset="0"/>
                <a:cs typeface="Arial" pitchFamily="34" charset="0"/>
              </a:rPr>
              <a:t> Gas):</a:t>
            </a:r>
            <a:r>
              <a:rPr lang="fr-FR" sz="2000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Uses a wire electrode and a shielding gas to create a clean weld.</a:t>
            </a:r>
          </a:p>
          <a:p>
            <a:pPr lvl="1"/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fr-FR" dirty="0"/>
          </a:p>
        </p:txBody>
      </p:sp>
      <p:pic>
        <p:nvPicPr>
          <p:cNvPr id="4" name="Image 3" descr="qq.jf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5008" y="2643182"/>
            <a:ext cx="2286016" cy="1857388"/>
          </a:xfrm>
          <a:prstGeom prst="rect">
            <a:avLst/>
          </a:prstGeom>
        </p:spPr>
      </p:pic>
      <p:pic>
        <p:nvPicPr>
          <p:cNvPr id="5" name="Image 4" descr="qq.jf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5852" y="2643182"/>
            <a:ext cx="3042300" cy="1886910"/>
          </a:xfrm>
          <a:prstGeom prst="rect">
            <a:avLst/>
          </a:prstGeom>
        </p:spPr>
      </p:pic>
      <p:pic>
        <p:nvPicPr>
          <p:cNvPr id="6" name="Image 5" descr="qq.jf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86314" y="5000636"/>
            <a:ext cx="2786082" cy="16306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10800000" flipV="1">
            <a:off x="285720" y="71415"/>
            <a:ext cx="7467600" cy="346100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 smtClean="0"/>
              <a:t>‘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214282" y="214290"/>
            <a:ext cx="8572560" cy="6643710"/>
          </a:xfrm>
        </p:spPr>
        <p:txBody>
          <a:bodyPr>
            <a:normAutofit/>
          </a:bodyPr>
          <a:lstStyle/>
          <a:p>
            <a:r>
              <a:rPr lang="fr-FR" sz="2000" b="1" u="sng" dirty="0" smtClean="0">
                <a:latin typeface="Arial" pitchFamily="34" charset="0"/>
                <a:cs typeface="Arial" pitchFamily="34" charset="0"/>
              </a:rPr>
              <a:t>TIG Welder (Tungsten </a:t>
            </a:r>
            <a:r>
              <a:rPr lang="fr-FR" sz="2000" b="1" u="sng" dirty="0" err="1" smtClean="0">
                <a:latin typeface="Arial" pitchFamily="34" charset="0"/>
                <a:cs typeface="Arial" pitchFamily="34" charset="0"/>
              </a:rPr>
              <a:t>Inert</a:t>
            </a:r>
            <a:r>
              <a:rPr lang="fr-FR" sz="2000" b="1" u="sng" dirty="0" smtClean="0">
                <a:latin typeface="Arial" pitchFamily="34" charset="0"/>
                <a:cs typeface="Arial" pitchFamily="34" charset="0"/>
              </a:rPr>
              <a:t> Gas):</a:t>
            </a:r>
            <a:r>
              <a:rPr lang="fr-FR" sz="20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Uses a tungsten electrode and a shielding gas for precise and high-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quality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welds.</a:t>
            </a:r>
          </a:p>
          <a:p>
            <a:pPr lvl="0"/>
            <a:endParaRPr lang="fr-FR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fr-FR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fr-FR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fr-FR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endParaRPr lang="fr-FR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fr-FR" sz="2000" b="1" u="sng" dirty="0" smtClean="0">
                <a:latin typeface="Arial" pitchFamily="34" charset="0"/>
                <a:cs typeface="Arial" pitchFamily="34" charset="0"/>
              </a:rPr>
              <a:t>Welding Helmet:</a:t>
            </a:r>
            <a:endParaRPr lang="fr-FR" sz="2000" u="sng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Protects the welder's eyes and face from sparks, UV light, and infrared radiation.</a:t>
            </a:r>
          </a:p>
          <a:p>
            <a:pPr lvl="1"/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fr-FR" sz="2000" b="1" u="sng" dirty="0" smtClean="0">
                <a:latin typeface="Arial" pitchFamily="34" charset="0"/>
                <a:cs typeface="Arial" pitchFamily="34" charset="0"/>
              </a:rPr>
              <a:t>Welding Gloves:</a:t>
            </a:r>
            <a:endParaRPr lang="fr-FR" sz="2000" u="sng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Heat-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resistant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gloves to protect hands from sparks, heat, and molten metal.</a:t>
            </a:r>
          </a:p>
          <a:p>
            <a:endParaRPr lang="fr-FR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Image 3" descr="qq.jf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43570" y="1071546"/>
            <a:ext cx="3000396" cy="1949770"/>
          </a:xfrm>
          <a:prstGeom prst="rect">
            <a:avLst/>
          </a:prstGeom>
        </p:spPr>
      </p:pic>
      <p:pic>
        <p:nvPicPr>
          <p:cNvPr id="5" name="Image 4" descr="qq.jf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4414" y="1142984"/>
            <a:ext cx="3214710" cy="1565912"/>
          </a:xfrm>
          <a:prstGeom prst="rect">
            <a:avLst/>
          </a:prstGeom>
        </p:spPr>
      </p:pic>
      <p:pic>
        <p:nvPicPr>
          <p:cNvPr id="6" name="Image 5" descr="qq.jf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00826" y="3571876"/>
            <a:ext cx="2107886" cy="1428760"/>
          </a:xfrm>
          <a:prstGeom prst="rect">
            <a:avLst/>
          </a:prstGeom>
        </p:spPr>
      </p:pic>
      <p:pic>
        <p:nvPicPr>
          <p:cNvPr id="7" name="Image 6" descr="qq.jf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29124" y="3500438"/>
            <a:ext cx="1428760" cy="1428760"/>
          </a:xfrm>
          <a:prstGeom prst="rect">
            <a:avLst/>
          </a:prstGeom>
        </p:spPr>
      </p:pic>
      <p:pic>
        <p:nvPicPr>
          <p:cNvPr id="8" name="Image 7" descr="qq.jfi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15140" y="5500702"/>
            <a:ext cx="1312673" cy="1214446"/>
          </a:xfrm>
          <a:prstGeom prst="rect">
            <a:avLst/>
          </a:prstGeom>
        </p:spPr>
      </p:pic>
      <p:pic>
        <p:nvPicPr>
          <p:cNvPr id="9" name="Image 8" descr="qq.jfif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86314" y="5357802"/>
            <a:ext cx="1357322" cy="13573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‘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285720" y="214290"/>
            <a:ext cx="8358246" cy="6259662"/>
          </a:xfrm>
        </p:spPr>
        <p:txBody>
          <a:bodyPr>
            <a:normAutofit/>
          </a:bodyPr>
          <a:lstStyle/>
          <a:p>
            <a:pPr lvl="0"/>
            <a:r>
              <a:rPr lang="fr-FR" sz="2000" b="1" u="sng" dirty="0" smtClean="0">
                <a:latin typeface="Arial" pitchFamily="34" charset="0"/>
                <a:cs typeface="Arial" pitchFamily="34" charset="0"/>
              </a:rPr>
              <a:t>Welding Jacket:</a:t>
            </a:r>
          </a:p>
          <a:p>
            <a:pPr lvl="0">
              <a:buNone/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Flame-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resistant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jacket to protect the upper body from sparks and heat.</a:t>
            </a:r>
          </a:p>
          <a:p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fr-FR" sz="2000" b="1" u="sng" dirty="0" smtClean="0">
                <a:latin typeface="Arial" pitchFamily="34" charset="0"/>
                <a:cs typeface="Arial" pitchFamily="34" charset="0"/>
              </a:rPr>
              <a:t>Welding Apron:</a:t>
            </a:r>
          </a:p>
          <a:p>
            <a:pPr lvl="0">
              <a:buNone/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Provides additional protection for the lower body and legs.</a:t>
            </a:r>
          </a:p>
          <a:p>
            <a:pPr lvl="0"/>
            <a:r>
              <a:rPr lang="fr-FR" sz="2000" b="1" u="sng" dirty="0" smtClean="0">
                <a:latin typeface="Arial" pitchFamily="34" charset="0"/>
                <a:cs typeface="Arial" pitchFamily="34" charset="0"/>
              </a:rPr>
              <a:t>Welding Electrodes and Filler Metals:</a:t>
            </a:r>
          </a:p>
          <a:p>
            <a:pPr lvl="0"/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Consumable materials used to add material to the weld joint.</a:t>
            </a:r>
          </a:p>
          <a:p>
            <a:pPr lvl="0"/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fr-FR" sz="2000" b="1" u="sng" dirty="0" smtClean="0">
                <a:latin typeface="Arial" pitchFamily="34" charset="0"/>
                <a:cs typeface="Arial" pitchFamily="34" charset="0"/>
              </a:rPr>
              <a:t>Welding Clamps and </a:t>
            </a:r>
            <a:r>
              <a:rPr lang="fr-FR" sz="2000" b="1" u="sng" dirty="0" err="1" smtClean="0">
                <a:latin typeface="Arial" pitchFamily="34" charset="0"/>
                <a:cs typeface="Arial" pitchFamily="34" charset="0"/>
              </a:rPr>
              <a:t>Magnets</a:t>
            </a:r>
            <a:r>
              <a:rPr lang="fr-FR" sz="2000" b="1" u="sng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>
              <a:buNone/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Hold pieces in place during welding </a:t>
            </a:r>
            <a:r>
              <a:rPr lang="fr-FR" sz="2000" dirty="0" smtClean="0"/>
              <a:t>to ensure proper alignment</a:t>
            </a:r>
            <a:endParaRPr lang="fr-FR" sz="2000" dirty="0"/>
          </a:p>
        </p:txBody>
      </p:sp>
      <p:pic>
        <p:nvPicPr>
          <p:cNvPr id="4" name="Image 3" descr="qq.jf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72264" y="1071546"/>
            <a:ext cx="2041210" cy="1428760"/>
          </a:xfrm>
          <a:prstGeom prst="rect">
            <a:avLst/>
          </a:prstGeom>
        </p:spPr>
      </p:pic>
      <p:pic>
        <p:nvPicPr>
          <p:cNvPr id="6" name="Image 5" descr="qq.jf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43372" y="1000108"/>
            <a:ext cx="2000264" cy="1428760"/>
          </a:xfrm>
          <a:prstGeom prst="rect">
            <a:avLst/>
          </a:prstGeom>
        </p:spPr>
      </p:pic>
      <p:pic>
        <p:nvPicPr>
          <p:cNvPr id="8" name="Image 7" descr="qq.jf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57686" y="3643314"/>
            <a:ext cx="1714500" cy="857256"/>
          </a:xfrm>
          <a:prstGeom prst="rect">
            <a:avLst/>
          </a:prstGeom>
        </p:spPr>
      </p:pic>
      <p:pic>
        <p:nvPicPr>
          <p:cNvPr id="9" name="Image 8" descr="qq.jf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72198" y="3643314"/>
            <a:ext cx="2286000" cy="1137284"/>
          </a:xfrm>
          <a:prstGeom prst="rect">
            <a:avLst/>
          </a:prstGeom>
        </p:spPr>
      </p:pic>
      <p:pic>
        <p:nvPicPr>
          <p:cNvPr id="10" name="Image 9" descr="qq.jfi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86380" y="5357826"/>
            <a:ext cx="2738442" cy="1285860"/>
          </a:xfrm>
          <a:prstGeom prst="rect">
            <a:avLst/>
          </a:prstGeom>
        </p:spPr>
      </p:pic>
      <p:pic>
        <p:nvPicPr>
          <p:cNvPr id="11" name="Image 10" descr="qq.jfif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500298" y="5357826"/>
            <a:ext cx="2428892" cy="12858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10800000" flipV="1">
            <a:off x="10001288" y="428604"/>
            <a:ext cx="240033" cy="417538"/>
          </a:xfrm>
        </p:spPr>
        <p:txBody>
          <a:bodyPr>
            <a:normAutofit fontScale="90000"/>
          </a:bodyPr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214282" y="142852"/>
            <a:ext cx="8501122" cy="6545414"/>
          </a:xfrm>
        </p:spPr>
        <p:txBody>
          <a:bodyPr/>
          <a:lstStyle/>
          <a:p>
            <a:pPr lvl="0">
              <a:buNone/>
            </a:pPr>
            <a:endParaRPr lang="fr-FR" b="1" dirty="0" smtClean="0"/>
          </a:p>
          <a:p>
            <a:pPr lvl="0"/>
            <a:r>
              <a:rPr lang="fr-FR" sz="2000" b="1" u="sng" dirty="0" err="1" smtClean="0">
                <a:latin typeface="Arial" pitchFamily="34" charset="0"/>
                <a:cs typeface="Arial" pitchFamily="34" charset="0"/>
              </a:rPr>
              <a:t>Chipping</a:t>
            </a:r>
            <a:r>
              <a:rPr lang="fr-FR" sz="2000" b="1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000" b="1" u="sng" dirty="0" err="1" smtClean="0">
                <a:latin typeface="Arial" pitchFamily="34" charset="0"/>
                <a:cs typeface="Arial" pitchFamily="34" charset="0"/>
              </a:rPr>
              <a:t>Hammer</a:t>
            </a:r>
            <a:r>
              <a:rPr lang="fr-FR" sz="2000" b="1" u="sng" dirty="0" smtClean="0">
                <a:latin typeface="Arial" pitchFamily="34" charset="0"/>
                <a:cs typeface="Arial" pitchFamily="34" charset="0"/>
              </a:rPr>
              <a:t> and Wire </a:t>
            </a:r>
            <a:r>
              <a:rPr lang="fr-FR" sz="2000" b="1" u="sng" dirty="0" err="1" smtClean="0">
                <a:latin typeface="Arial" pitchFamily="34" charset="0"/>
                <a:cs typeface="Arial" pitchFamily="34" charset="0"/>
              </a:rPr>
              <a:t>Brush</a:t>
            </a:r>
            <a:r>
              <a:rPr lang="fr-FR" sz="2000" b="1" u="sng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lvl="0">
              <a:buNone/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Used to remove slag and spatter from the weld bead.</a:t>
            </a:r>
          </a:p>
          <a:p>
            <a:pPr lvl="0">
              <a:buNone/>
            </a:pPr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lvl="0">
              <a:buNone/>
            </a:pPr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fr-FR" sz="2000" b="1" u="sng" dirty="0" smtClean="0">
                <a:latin typeface="Times New Roman" pitchFamily="18" charset="0"/>
                <a:cs typeface="Times New Roman" pitchFamily="18" charset="0"/>
              </a:rPr>
              <a:t>Grinding Tools:</a:t>
            </a:r>
          </a:p>
          <a:p>
            <a:pPr lvl="0">
              <a:buNone/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Angle grinders and other grinding tools are used for preparing the weld joint and cleaning up welds.</a:t>
            </a:r>
          </a:p>
          <a:p>
            <a:pPr lvl="0">
              <a:buNone/>
            </a:pPr>
            <a:endParaRPr lang="fr-FR" b="1" u="sng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endParaRPr lang="fr-FR" b="1" u="sng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fr-FR" sz="2000" b="1" u="sng" dirty="0" smtClean="0">
                <a:latin typeface="Arial" pitchFamily="34" charset="0"/>
                <a:cs typeface="Arial" pitchFamily="34" charset="0"/>
              </a:rPr>
              <a:t>Welding Pliers:</a:t>
            </a:r>
          </a:p>
          <a:p>
            <a:pPr lvl="0">
              <a:buNone/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Specialized pliers designed for various welding tasks, such as removing hot metal.</a:t>
            </a:r>
          </a:p>
          <a:p>
            <a:pPr lvl="0">
              <a:buNone/>
            </a:pPr>
            <a:endParaRPr lang="fr-FR" b="1" u="sng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Image 4" descr="qq.jf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6512" y="1357298"/>
            <a:ext cx="2118360" cy="1379220"/>
          </a:xfrm>
          <a:prstGeom prst="rect">
            <a:avLst/>
          </a:prstGeom>
        </p:spPr>
      </p:pic>
      <p:pic>
        <p:nvPicPr>
          <p:cNvPr id="6" name="Image 5" descr="qq.jf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43372" y="1500174"/>
            <a:ext cx="1729740" cy="1500198"/>
          </a:xfrm>
          <a:prstGeom prst="rect">
            <a:avLst/>
          </a:prstGeom>
        </p:spPr>
      </p:pic>
      <p:pic>
        <p:nvPicPr>
          <p:cNvPr id="7" name="Image 6" descr="qq.jf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15140" y="3357562"/>
            <a:ext cx="2011680" cy="1455420"/>
          </a:xfrm>
          <a:prstGeom prst="rect">
            <a:avLst/>
          </a:prstGeom>
        </p:spPr>
      </p:pic>
      <p:pic>
        <p:nvPicPr>
          <p:cNvPr id="8" name="Image 7" descr="qq.jf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14876" y="3429000"/>
            <a:ext cx="1543050" cy="1285884"/>
          </a:xfrm>
          <a:prstGeom prst="rect">
            <a:avLst/>
          </a:prstGeom>
        </p:spPr>
      </p:pic>
      <p:pic>
        <p:nvPicPr>
          <p:cNvPr id="9" name="Image 8" descr="qq.jfi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29322" y="5357826"/>
            <a:ext cx="1851660" cy="1500174"/>
          </a:xfrm>
          <a:prstGeom prst="rect">
            <a:avLst/>
          </a:prstGeom>
        </p:spPr>
      </p:pic>
      <p:pic>
        <p:nvPicPr>
          <p:cNvPr id="10" name="Image 9" descr="qq.jfif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000496" y="5500702"/>
            <a:ext cx="1714500" cy="135729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10800000" flipV="1">
            <a:off x="457200" y="82503"/>
            <a:ext cx="7467600" cy="417538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‘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285720" y="428604"/>
            <a:ext cx="8358246" cy="6045348"/>
          </a:xfrm>
        </p:spPr>
        <p:txBody>
          <a:bodyPr/>
          <a:lstStyle/>
          <a:p>
            <a:pPr lvl="0"/>
            <a:r>
              <a:rPr lang="fr-FR" sz="2000" b="1" u="sng" dirty="0" smtClean="0">
                <a:latin typeface="Arial" pitchFamily="34" charset="0"/>
                <a:cs typeface="Arial" pitchFamily="34" charset="0"/>
              </a:rPr>
              <a:t>Welding Table:</a:t>
            </a:r>
          </a:p>
          <a:p>
            <a:pPr lvl="0">
              <a:buNone/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A sturdy table 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with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a metal surface for supporting workpieces during welding.</a:t>
            </a:r>
          </a:p>
          <a:p>
            <a:pPr lvl="1"/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fr-FR" sz="2000" b="1" u="sng" dirty="0" smtClean="0">
                <a:latin typeface="Arial" pitchFamily="34" charset="0"/>
                <a:cs typeface="Arial" pitchFamily="34" charset="0"/>
              </a:rPr>
              <a:t>Welding Curtain</a:t>
            </a: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>
              <a:buNone/>
            </a:pP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Shields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nearby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areas from sparks and protects against UV light.</a:t>
            </a:r>
          </a:p>
          <a:p>
            <a:pPr lvl="0">
              <a:buNone/>
            </a:pPr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fr-FR" sz="2000" b="1" u="sng" dirty="0" smtClean="0">
                <a:latin typeface="Arial" pitchFamily="34" charset="0"/>
                <a:cs typeface="Arial" pitchFamily="34" charset="0"/>
              </a:rPr>
              <a:t>Safety Glasses</a:t>
            </a:r>
            <a:r>
              <a:rPr lang="fr-FR" sz="20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lvl="0">
              <a:buNone/>
            </a:pP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Eye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protection for tasks that don't require a welding helmet.</a:t>
            </a:r>
          </a:p>
          <a:p>
            <a:endParaRPr lang="fr-FR" dirty="0"/>
          </a:p>
        </p:txBody>
      </p:sp>
      <p:pic>
        <p:nvPicPr>
          <p:cNvPr id="4" name="Image 3" descr="qq.jf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16" y="1214422"/>
            <a:ext cx="1706880" cy="1706880"/>
          </a:xfrm>
          <a:prstGeom prst="rect">
            <a:avLst/>
          </a:prstGeom>
        </p:spPr>
      </p:pic>
      <p:pic>
        <p:nvPicPr>
          <p:cNvPr id="5" name="Image 4" descr="qq.jf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48" y="1357298"/>
            <a:ext cx="2286000" cy="1280160"/>
          </a:xfrm>
          <a:prstGeom prst="rect">
            <a:avLst/>
          </a:prstGeom>
        </p:spPr>
      </p:pic>
      <p:pic>
        <p:nvPicPr>
          <p:cNvPr id="6" name="Image 5" descr="qq.jf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86578" y="3071810"/>
            <a:ext cx="1744980" cy="1676400"/>
          </a:xfrm>
          <a:prstGeom prst="rect">
            <a:avLst/>
          </a:prstGeom>
        </p:spPr>
      </p:pic>
      <p:pic>
        <p:nvPicPr>
          <p:cNvPr id="7" name="Image 6" descr="qq.jf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29058" y="3143248"/>
            <a:ext cx="2095500" cy="1394460"/>
          </a:xfrm>
          <a:prstGeom prst="rect">
            <a:avLst/>
          </a:prstGeom>
        </p:spPr>
      </p:pic>
      <p:pic>
        <p:nvPicPr>
          <p:cNvPr id="8" name="Image 7" descr="qq.jfi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29322" y="5072074"/>
            <a:ext cx="2202180" cy="1333500"/>
          </a:xfrm>
          <a:prstGeom prst="rect">
            <a:avLst/>
          </a:prstGeom>
        </p:spPr>
      </p:pic>
      <p:pic>
        <p:nvPicPr>
          <p:cNvPr id="9" name="Image 8" descr="qq.jfif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571868" y="5143512"/>
            <a:ext cx="1973580" cy="154971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10800000" flipV="1">
            <a:off x="785786" y="142852"/>
            <a:ext cx="7467600" cy="274638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‘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142844" y="285728"/>
            <a:ext cx="8501122" cy="6188224"/>
          </a:xfrm>
        </p:spPr>
        <p:txBody>
          <a:bodyPr/>
          <a:lstStyle/>
          <a:p>
            <a:pPr lvl="0"/>
            <a:r>
              <a:rPr lang="fr-FR" sz="2000" b="1" u="sng" dirty="0" smtClean="0">
                <a:latin typeface="Arial" pitchFamily="34" charset="0"/>
                <a:cs typeface="Arial" pitchFamily="34" charset="0"/>
              </a:rPr>
              <a:t>Welding </a:t>
            </a:r>
            <a:r>
              <a:rPr lang="fr-FR" sz="2000" b="1" u="sng" dirty="0" err="1" smtClean="0">
                <a:latin typeface="Arial" pitchFamily="34" charset="0"/>
                <a:cs typeface="Arial" pitchFamily="34" charset="0"/>
              </a:rPr>
              <a:t>Respirator</a:t>
            </a:r>
            <a:r>
              <a:rPr lang="fr-FR" sz="2000" b="1" u="sng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lvl="0">
              <a:buNone/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Protects the welder from fumes and gases produced during welding.</a:t>
            </a:r>
          </a:p>
          <a:p>
            <a:pPr lvl="0">
              <a:buNone/>
            </a:pPr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fr-FR" sz="2000" b="1" u="sng" dirty="0" err="1" smtClean="0">
                <a:latin typeface="Arial" pitchFamily="34" charset="0"/>
                <a:cs typeface="Arial" pitchFamily="34" charset="0"/>
              </a:rPr>
              <a:t>Measuring</a:t>
            </a:r>
            <a:r>
              <a:rPr lang="fr-FR" sz="2000" b="1" u="sng" dirty="0" smtClean="0">
                <a:latin typeface="Arial" pitchFamily="34" charset="0"/>
                <a:cs typeface="Arial" pitchFamily="34" charset="0"/>
              </a:rPr>
              <a:t> and </a:t>
            </a:r>
            <a:r>
              <a:rPr lang="fr-FR" sz="2000" b="1" u="sng" dirty="0" err="1" smtClean="0">
                <a:latin typeface="Arial" pitchFamily="34" charset="0"/>
                <a:cs typeface="Arial" pitchFamily="34" charset="0"/>
              </a:rPr>
              <a:t>Marking</a:t>
            </a:r>
            <a:r>
              <a:rPr lang="fr-FR" sz="2000" b="1" u="sng" dirty="0" smtClean="0">
                <a:latin typeface="Arial" pitchFamily="34" charset="0"/>
                <a:cs typeface="Arial" pitchFamily="34" charset="0"/>
              </a:rPr>
              <a:t> Tools:</a:t>
            </a:r>
          </a:p>
          <a:p>
            <a:pPr lvl="0">
              <a:buNone/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Tools like rulers, squares, and chalk are used to measure and mark the welding area.</a:t>
            </a:r>
          </a:p>
          <a:p>
            <a:pPr lvl="0">
              <a:buNone/>
            </a:pPr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fr-FR" sz="2000" b="1" u="sng" dirty="0" smtClean="0">
                <a:latin typeface="Arial" pitchFamily="34" charset="0"/>
                <a:cs typeface="Arial" pitchFamily="34" charset="0"/>
              </a:rPr>
              <a:t>Fire Extinguisher:</a:t>
            </a:r>
          </a:p>
          <a:p>
            <a:pPr lvl="0">
              <a:buNone/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Important for safety in case of a fire.</a:t>
            </a:r>
          </a:p>
          <a:p>
            <a:endParaRPr lang="fr-FR" dirty="0"/>
          </a:p>
        </p:txBody>
      </p:sp>
      <p:pic>
        <p:nvPicPr>
          <p:cNvPr id="6" name="Image 5" descr="qq.jf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29322" y="5214950"/>
            <a:ext cx="1973580" cy="1478280"/>
          </a:xfrm>
          <a:prstGeom prst="rect">
            <a:avLst/>
          </a:prstGeom>
        </p:spPr>
      </p:pic>
      <p:pic>
        <p:nvPicPr>
          <p:cNvPr id="7" name="Image 6" descr="qq.jf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8926" y="5643578"/>
            <a:ext cx="2651760" cy="1104900"/>
          </a:xfrm>
          <a:prstGeom prst="rect">
            <a:avLst/>
          </a:prstGeom>
        </p:spPr>
      </p:pic>
      <p:pic>
        <p:nvPicPr>
          <p:cNvPr id="8" name="Image 7" descr="qq.jf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29454" y="1000108"/>
            <a:ext cx="1714500" cy="1714500"/>
          </a:xfrm>
          <a:prstGeom prst="rect">
            <a:avLst/>
          </a:prstGeom>
        </p:spPr>
      </p:pic>
      <p:pic>
        <p:nvPicPr>
          <p:cNvPr id="9" name="Image 8" descr="qq.jf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29388" y="3143248"/>
            <a:ext cx="1973580" cy="1478280"/>
          </a:xfrm>
          <a:prstGeom prst="rect">
            <a:avLst/>
          </a:prstGeom>
        </p:spPr>
      </p:pic>
      <p:pic>
        <p:nvPicPr>
          <p:cNvPr id="10" name="Image 9" descr="qq.jfi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57686" y="3071810"/>
            <a:ext cx="1714500" cy="1714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296842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‘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285720" y="642918"/>
            <a:ext cx="8286808" cy="5831034"/>
          </a:xfrm>
        </p:spPr>
        <p:txBody>
          <a:bodyPr/>
          <a:lstStyle/>
          <a:p>
            <a:pPr lvl="0"/>
            <a:r>
              <a:rPr lang="fr-FR" sz="2000" b="1" u="sng" dirty="0" smtClean="0">
                <a:latin typeface="Arial" pitchFamily="34" charset="0"/>
                <a:cs typeface="Arial" pitchFamily="34" charset="0"/>
              </a:rPr>
              <a:t>Welding Cart:</a:t>
            </a:r>
          </a:p>
          <a:p>
            <a:pPr lvl="0">
              <a:buNone/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A mobile cart to hold and transport the welding machine and accessories.</a:t>
            </a:r>
          </a:p>
          <a:p>
            <a:pPr lvl="0">
              <a:buNone/>
            </a:pPr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fr-FR" sz="2000" b="1" u="sng" dirty="0" smtClean="0">
                <a:latin typeface="Times New Roman" pitchFamily="18" charset="0"/>
                <a:cs typeface="Times New Roman" pitchFamily="18" charset="0"/>
              </a:rPr>
              <a:t>Personal Protective Equipment (PPE</a:t>
            </a: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):</a:t>
            </a:r>
          </a:p>
          <a:p>
            <a:pPr lvl="0">
              <a:buNone/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In addition to gloves and helmets, other PPE such as steel- toed boots and flame- resistant clothing may be necessary.</a:t>
            </a:r>
          </a:p>
          <a:p>
            <a:endParaRPr lang="fr-FR" dirty="0"/>
          </a:p>
        </p:txBody>
      </p:sp>
      <p:pic>
        <p:nvPicPr>
          <p:cNvPr id="4" name="Image 3" descr="qq.jf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43636" y="1357298"/>
            <a:ext cx="2214566" cy="2214578"/>
          </a:xfrm>
          <a:prstGeom prst="rect">
            <a:avLst/>
          </a:prstGeom>
        </p:spPr>
      </p:pic>
      <p:pic>
        <p:nvPicPr>
          <p:cNvPr id="5" name="Image 4" descr="qq.jf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00430" y="1571612"/>
            <a:ext cx="2143140" cy="1928826"/>
          </a:xfrm>
          <a:prstGeom prst="rect">
            <a:avLst/>
          </a:prstGeom>
        </p:spPr>
      </p:pic>
      <p:pic>
        <p:nvPicPr>
          <p:cNvPr id="6" name="Image 5" descr="qq.jf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72066" y="4643446"/>
            <a:ext cx="2635570" cy="2000264"/>
          </a:xfrm>
          <a:prstGeom prst="rect">
            <a:avLst/>
          </a:prstGeom>
        </p:spPr>
      </p:pic>
      <p:pic>
        <p:nvPicPr>
          <p:cNvPr id="7" name="Image 6" descr="qq.jf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85918" y="4857760"/>
            <a:ext cx="2214566" cy="18573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1317</TotalTime>
  <Words>468</Words>
  <Application>Microsoft Office PowerPoint</Application>
  <PresentationFormat>Affichage à l'écran (4:3)</PresentationFormat>
  <Paragraphs>104</Paragraphs>
  <Slides>10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Oriel</vt:lpstr>
      <vt:lpstr>WELDING TOOLS</vt:lpstr>
      <vt:lpstr>introduction: </vt:lpstr>
      <vt:lpstr>Welding tools:</vt:lpstr>
      <vt:lpstr>‘</vt:lpstr>
      <vt:lpstr>‘</vt:lpstr>
      <vt:lpstr>Diapositive 6</vt:lpstr>
      <vt:lpstr>‘</vt:lpstr>
      <vt:lpstr>‘</vt:lpstr>
      <vt:lpstr>‘</vt:lpstr>
      <vt:lpstr>Conclusion: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Welding control</dc:title>
  <dc:creator>Administrateur</dc:creator>
  <cp:lastModifiedBy>Administrateur</cp:lastModifiedBy>
  <cp:revision>68</cp:revision>
  <dcterms:created xsi:type="dcterms:W3CDTF">2023-11-10T19:35:30Z</dcterms:created>
  <dcterms:modified xsi:type="dcterms:W3CDTF">2023-11-14T14:30:54Z</dcterms:modified>
</cp:coreProperties>
</file>