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8"/>
  </p:notesMasterIdLst>
  <p:sldIdLst>
    <p:sldId id="286" r:id="rId2"/>
    <p:sldId id="280" r:id="rId3"/>
    <p:sldId id="274" r:id="rId4"/>
    <p:sldId id="275" r:id="rId5"/>
    <p:sldId id="276" r:id="rId6"/>
    <p:sldId id="277" r:id="rId7"/>
    <p:sldId id="278" r:id="rId8"/>
    <p:sldId id="279" r:id="rId9"/>
    <p:sldId id="282" r:id="rId10"/>
    <p:sldId id="281" r:id="rId11"/>
    <p:sldId id="284" r:id="rId12"/>
    <p:sldId id="285" r:id="rId13"/>
    <p:sldId id="289" r:id="rId14"/>
    <p:sldId id="287" r:id="rId15"/>
    <p:sldId id="288" r:id="rId16"/>
    <p:sldId id="293" r:id="rId17"/>
    <p:sldId id="290" r:id="rId18"/>
    <p:sldId id="257" r:id="rId19"/>
    <p:sldId id="291" r:id="rId20"/>
    <p:sldId id="261" r:id="rId21"/>
    <p:sldId id="269" r:id="rId22"/>
    <p:sldId id="270" r:id="rId23"/>
    <p:sldId id="266" r:id="rId24"/>
    <p:sldId id="262" r:id="rId25"/>
    <p:sldId id="272" r:id="rId26"/>
    <p:sldId id="263" r:id="rId27"/>
    <p:sldId id="264" r:id="rId28"/>
    <p:sldId id="265" r:id="rId29"/>
    <p:sldId id="267" r:id="rId30"/>
    <p:sldId id="268" r:id="rId31"/>
    <p:sldId id="299" r:id="rId32"/>
    <p:sldId id="295" r:id="rId33"/>
    <p:sldId id="296" r:id="rId34"/>
    <p:sldId id="297" r:id="rId35"/>
    <p:sldId id="298" r:id="rId36"/>
    <p:sldId id="294" r:id="rId3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1" d="100"/>
          <a:sy n="61" d="100"/>
        </p:scale>
        <p:origin x="-1542"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416BFF-2FDA-410F-B5CC-23AEE389DC19}" type="datetimeFigureOut">
              <a:rPr lang="fr-FR" smtClean="0"/>
              <a:pPr/>
              <a:t>10/06/2019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77382D-841F-48CF-8D79-4F237E3FD5A8}"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662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BE" smtClean="0"/>
          </a:p>
        </p:txBody>
      </p:sp>
      <p:sp>
        <p:nvSpPr>
          <p:cNvPr id="12292" name="Espace réservé du numéro de diapositive 3"/>
          <p:cNvSpPr>
            <a:spLocks noGrp="1"/>
          </p:cNvSpPr>
          <p:nvPr>
            <p:ph type="sldNum" sz="quarter" idx="5"/>
          </p:nvPr>
        </p:nvSpPr>
        <p:spPr bwMode="auto">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941A6FB-298F-4E27-9302-EBDFB14577EF}" type="slidenum">
              <a:rPr lang="fr-BE" smtClean="0"/>
              <a:pPr fontAlgn="base">
                <a:spcBef>
                  <a:spcPct val="0"/>
                </a:spcBef>
                <a:spcAft>
                  <a:spcPct val="0"/>
                </a:spcAft>
                <a:defRPr/>
              </a:pPr>
              <a:t>3</a:t>
            </a:fld>
            <a:endParaRPr lang="fr-B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765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BE" smtClean="0"/>
          </a:p>
        </p:txBody>
      </p:sp>
      <p:sp>
        <p:nvSpPr>
          <p:cNvPr id="13316" name="Espace réservé du numéro de diapositive 3"/>
          <p:cNvSpPr>
            <a:spLocks noGrp="1"/>
          </p:cNvSpPr>
          <p:nvPr>
            <p:ph type="sldNum" sz="quarter" idx="5"/>
          </p:nvPr>
        </p:nvSpPr>
        <p:spPr bwMode="auto">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8D993D7-8E94-40BD-BFD7-5AD3BCEBD9DB}" type="slidenum">
              <a:rPr lang="fr-BE" smtClean="0"/>
              <a:pPr fontAlgn="base">
                <a:spcBef>
                  <a:spcPct val="0"/>
                </a:spcBef>
                <a:spcAft>
                  <a:spcPct val="0"/>
                </a:spcAft>
                <a:defRPr/>
              </a:pPr>
              <a:t>4</a:t>
            </a:fld>
            <a:endParaRPr lang="fr-B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867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BE" smtClean="0"/>
          </a:p>
        </p:txBody>
      </p:sp>
      <p:sp>
        <p:nvSpPr>
          <p:cNvPr id="4" name="Espace réservé du numéro de diapositive 3"/>
          <p:cNvSpPr>
            <a:spLocks noGrp="1"/>
          </p:cNvSpPr>
          <p:nvPr>
            <p:ph type="sldNum" sz="quarter" idx="5"/>
          </p:nvPr>
        </p:nvSpPr>
        <p:spPr/>
        <p:txBody>
          <a:bodyPr/>
          <a:lstStyle/>
          <a:p>
            <a:pPr>
              <a:defRPr/>
            </a:pPr>
            <a:fld id="{F1510EA8-01C5-4F52-8A6C-5A48A13E8549}" type="slidenum">
              <a:rPr lang="fr-BE" smtClean="0"/>
              <a:pPr>
                <a:defRPr/>
              </a:pPr>
              <a:t>5</a:t>
            </a:fld>
            <a:endParaRPr lang="fr-B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969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BE" smtClean="0"/>
          </a:p>
        </p:txBody>
      </p:sp>
      <p:sp>
        <p:nvSpPr>
          <p:cNvPr id="4" name="Espace réservé du numéro de diapositive 3"/>
          <p:cNvSpPr>
            <a:spLocks noGrp="1"/>
          </p:cNvSpPr>
          <p:nvPr>
            <p:ph type="sldNum" sz="quarter" idx="5"/>
          </p:nvPr>
        </p:nvSpPr>
        <p:spPr/>
        <p:txBody>
          <a:bodyPr/>
          <a:lstStyle/>
          <a:p>
            <a:pPr>
              <a:defRPr/>
            </a:pPr>
            <a:fld id="{8EF39BDB-D62F-4F9C-9F51-6DAC21F0553D}" type="slidenum">
              <a:rPr lang="fr-BE" smtClean="0"/>
              <a:pPr>
                <a:defRPr/>
              </a:pPr>
              <a:t>6</a:t>
            </a:fld>
            <a:endParaRPr lang="fr-B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072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BE" smtClean="0"/>
          </a:p>
        </p:txBody>
      </p:sp>
      <p:sp>
        <p:nvSpPr>
          <p:cNvPr id="4" name="Espace réservé du numéro de diapositive 3"/>
          <p:cNvSpPr>
            <a:spLocks noGrp="1"/>
          </p:cNvSpPr>
          <p:nvPr>
            <p:ph type="sldNum" sz="quarter" idx="5"/>
          </p:nvPr>
        </p:nvSpPr>
        <p:spPr/>
        <p:txBody>
          <a:bodyPr/>
          <a:lstStyle/>
          <a:p>
            <a:pPr>
              <a:defRPr/>
            </a:pPr>
            <a:fld id="{9E71AAAD-F5AA-4F4D-A06B-E7FA437F8CB0}" type="slidenum">
              <a:rPr lang="fr-BE" smtClean="0"/>
              <a:pPr>
                <a:defRPr/>
              </a:pPr>
              <a:t>7</a:t>
            </a:fld>
            <a:endParaRPr lang="fr-B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17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BE" smtClean="0"/>
          </a:p>
        </p:txBody>
      </p:sp>
      <p:sp>
        <p:nvSpPr>
          <p:cNvPr id="14340" name="Espace réservé du numéro de diapositive 3"/>
          <p:cNvSpPr>
            <a:spLocks noGrp="1"/>
          </p:cNvSpPr>
          <p:nvPr>
            <p:ph type="sldNum" sz="quarter" idx="5"/>
          </p:nvPr>
        </p:nvSpPr>
        <p:spPr bwMode="auto">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67AEAB8-F6F7-458D-8B40-6FA0C878E68F}" type="slidenum">
              <a:rPr lang="fr-BE" smtClean="0"/>
              <a:pPr fontAlgn="base">
                <a:spcBef>
                  <a:spcPct val="0"/>
                </a:spcBef>
                <a:spcAft>
                  <a:spcPct val="0"/>
                </a:spcAft>
                <a:defRPr/>
              </a:pPr>
              <a:t>8</a:t>
            </a:fld>
            <a:endParaRPr lang="fr-B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277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BE" smtClean="0"/>
          </a:p>
        </p:txBody>
      </p:sp>
      <p:sp>
        <p:nvSpPr>
          <p:cNvPr id="15364" name="Espace réservé du numéro de diapositive 3"/>
          <p:cNvSpPr>
            <a:spLocks noGrp="1"/>
          </p:cNvSpPr>
          <p:nvPr>
            <p:ph type="sldNum" sz="quarter" idx="5"/>
          </p:nvPr>
        </p:nvSpPr>
        <p:spPr bwMode="auto">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281102C-2B1E-4316-A648-942777621FE4}" type="slidenum">
              <a:rPr lang="fr-BE" smtClean="0"/>
              <a:pPr fontAlgn="base">
                <a:spcBef>
                  <a:spcPct val="0"/>
                </a:spcBef>
                <a:spcAft>
                  <a:spcPct val="0"/>
                </a:spcAft>
                <a:defRPr/>
              </a:pPr>
              <a:t>9</a:t>
            </a:fld>
            <a:endParaRPr lang="fr-B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891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BE" smtClean="0"/>
          </a:p>
        </p:txBody>
      </p:sp>
      <p:sp>
        <p:nvSpPr>
          <p:cNvPr id="4" name="Espace réservé du numéro de diapositive 3"/>
          <p:cNvSpPr>
            <a:spLocks noGrp="1"/>
          </p:cNvSpPr>
          <p:nvPr>
            <p:ph type="sldNum" sz="quarter" idx="5"/>
          </p:nvPr>
        </p:nvSpPr>
        <p:spPr/>
        <p:txBody>
          <a:bodyPr/>
          <a:lstStyle/>
          <a:p>
            <a:pPr>
              <a:defRPr/>
            </a:pPr>
            <a:fld id="{BE326451-4FB5-4229-B412-9BE61892DB3F}" type="slidenum">
              <a:rPr lang="fr-BE" smtClean="0"/>
              <a:pPr>
                <a:defRPr/>
              </a:pPr>
              <a:t>10</a:t>
            </a:fld>
            <a:endParaRPr lang="fr-B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D01EB08B-EB25-4BC3-BF39-C9713BF4A5F6}" type="datetimeFigureOut">
              <a:rPr lang="fr-FR" smtClean="0"/>
              <a:pPr/>
              <a:t>10/06/2019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977461-E16F-4A4C-8DC2-7283AFF02A1C}"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01EB08B-EB25-4BC3-BF39-C9713BF4A5F6}" type="datetimeFigureOut">
              <a:rPr lang="fr-FR" smtClean="0"/>
              <a:pPr/>
              <a:t>10/06/2019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977461-E16F-4A4C-8DC2-7283AFF02A1C}"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01EB08B-EB25-4BC3-BF39-C9713BF4A5F6}" type="datetimeFigureOut">
              <a:rPr lang="fr-FR" smtClean="0"/>
              <a:pPr/>
              <a:t>10/06/2019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977461-E16F-4A4C-8DC2-7283AFF02A1C}"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01EB08B-EB25-4BC3-BF39-C9713BF4A5F6}" type="datetimeFigureOut">
              <a:rPr lang="fr-FR" smtClean="0"/>
              <a:pPr/>
              <a:t>10/06/2019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977461-E16F-4A4C-8DC2-7283AFF02A1C}"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D01EB08B-EB25-4BC3-BF39-C9713BF4A5F6}" type="datetimeFigureOut">
              <a:rPr lang="fr-FR" smtClean="0"/>
              <a:pPr/>
              <a:t>10/06/2019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977461-E16F-4A4C-8DC2-7283AFF02A1C}"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01EB08B-EB25-4BC3-BF39-C9713BF4A5F6}" type="datetimeFigureOut">
              <a:rPr lang="fr-FR" smtClean="0"/>
              <a:pPr/>
              <a:t>10/06/2019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2977461-E16F-4A4C-8DC2-7283AFF02A1C}"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01EB08B-EB25-4BC3-BF39-C9713BF4A5F6}" type="datetimeFigureOut">
              <a:rPr lang="fr-FR" smtClean="0"/>
              <a:pPr/>
              <a:t>10/06/2019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2977461-E16F-4A4C-8DC2-7283AFF02A1C}"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D01EB08B-EB25-4BC3-BF39-C9713BF4A5F6}" type="datetimeFigureOut">
              <a:rPr lang="fr-FR" smtClean="0"/>
              <a:pPr/>
              <a:t>10/06/2019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2977461-E16F-4A4C-8DC2-7283AFF02A1C}"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01EB08B-EB25-4BC3-BF39-C9713BF4A5F6}" type="datetimeFigureOut">
              <a:rPr lang="fr-FR" smtClean="0"/>
              <a:pPr/>
              <a:t>10/06/2019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2977461-E16F-4A4C-8DC2-7283AFF02A1C}"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01EB08B-EB25-4BC3-BF39-C9713BF4A5F6}" type="datetimeFigureOut">
              <a:rPr lang="fr-FR" smtClean="0"/>
              <a:pPr/>
              <a:t>10/06/2019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2977461-E16F-4A4C-8DC2-7283AFF02A1C}"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01EB08B-EB25-4BC3-BF39-C9713BF4A5F6}" type="datetimeFigureOut">
              <a:rPr lang="fr-FR" smtClean="0"/>
              <a:pPr/>
              <a:t>10/06/2019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2977461-E16F-4A4C-8DC2-7283AFF02A1C}"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1EB08B-EB25-4BC3-BF39-C9713BF4A5F6}" type="datetimeFigureOut">
              <a:rPr lang="fr-FR" smtClean="0"/>
              <a:pPr/>
              <a:t>10/06/2019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977461-E16F-4A4C-8DC2-7283AFF02A1C}"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doctissimo.fr/html/nutrition/dossiers/probiotiques/15112-microbiote.htm" TargetMode="External"/><Relationship Id="rId2" Type="http://schemas.openxmlformats.org/officeDocument/2006/relationships/hyperlink" Target="http://dictionnaire.doctissimo.fr/definition-trouble-de-l-equilibre-acido-basique.htm"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doctissimo.fr/html/nutrition/mag_2003/mag0919/dossier/omega3_sante_niv2.htm" TargetMode="External"/><Relationship Id="rId2" Type="http://schemas.openxmlformats.org/officeDocument/2006/relationships/hyperlink" Target="http://www.doctissimo.fr/html/nutrition/dossiers/omega-3/articles/14636-omega-6-graisses-essentielles.htm"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www.doctissimo.fr/html/nutrition/dossiers/fibres_niv2.htm"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www.doctissimo.fr/html/nutrition/vitamines_mineraux/calcium.htm"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http://www.doctissimo.fr/nutrition/diaporamas/aliment-antioxydant"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http://www.doctissimo.fr/html/nutrition/dossiers/omega-3/9075-omega3-sources.htm"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142976" y="2272721"/>
            <a:ext cx="6858048"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fontAlgn="base"/>
            <a:r>
              <a:rPr lang="fr-FR" sz="3200" dirty="0" smtClean="0">
                <a:latin typeface="Times New Roman" pitchFamily="18" charset="0"/>
                <a:cs typeface="Times New Roman" pitchFamily="18" charset="0"/>
              </a:rPr>
              <a:t>Prévenir les maladies par l'alimentation</a:t>
            </a:r>
          </a:p>
          <a:p>
            <a:pPr algn="ctr" fontAlgn="base"/>
            <a:endParaRPr lang="fr-FR" sz="3200" dirty="0" smtClean="0">
              <a:latin typeface="Times New Roman" pitchFamily="18" charset="0"/>
              <a:cs typeface="Times New Roman" pitchFamily="18" charset="0"/>
            </a:endParaRPr>
          </a:p>
          <a:p>
            <a:pPr algn="ctr" fontAlgn="base"/>
            <a:r>
              <a:rPr lang="fr-FR" sz="3200" dirty="0" smtClean="0">
                <a:latin typeface="Times New Roman" pitchFamily="18" charset="0"/>
                <a:cs typeface="Times New Roman" pitchFamily="18" charset="0"/>
              </a:rPr>
              <a:t>Dr GHALEM Meriem</a:t>
            </a:r>
            <a:endParaRPr lang="fr-FR" sz="3200"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a:spLocks noGrp="1"/>
          </p:cNvSpPr>
          <p:nvPr>
            <p:ph type="title"/>
          </p:nvPr>
        </p:nvSpPr>
        <p:spPr/>
        <p:txBody>
          <a:bodyPr/>
          <a:lstStyle/>
          <a:p>
            <a:pPr eaLnBrk="1" hangingPunct="1"/>
            <a:r>
              <a:rPr lang="fr-BE" u="sng" smtClean="0"/>
              <a:t>Nouvelle étiquette….</a:t>
            </a:r>
          </a:p>
        </p:txBody>
      </p:sp>
      <p:pic>
        <p:nvPicPr>
          <p:cNvPr id="14339" name="Image 2"/>
          <p:cNvPicPr>
            <a:picLocks noGrp="1" noChangeAspect="1" noChangeArrowheads="1"/>
          </p:cNvPicPr>
          <p:nvPr>
            <p:ph idx="1"/>
          </p:nvPr>
        </p:nvPicPr>
        <p:blipFill>
          <a:blip r:embed="rId3"/>
          <a:srcRect/>
          <a:stretch>
            <a:fillRect/>
          </a:stretch>
        </p:blipFill>
        <p:spPr>
          <a:xfrm>
            <a:off x="684213" y="1700213"/>
            <a:ext cx="3094037" cy="2600325"/>
          </a:xfrm>
          <a:noFill/>
        </p:spPr>
      </p:pic>
      <p:pic>
        <p:nvPicPr>
          <p:cNvPr id="14340" name="Image 3" descr="pg1_grafik_oben"/>
          <p:cNvPicPr>
            <a:picLocks noChangeAspect="1" noChangeArrowheads="1"/>
          </p:cNvPicPr>
          <p:nvPr/>
        </p:nvPicPr>
        <p:blipFill>
          <a:blip r:embed="rId4"/>
          <a:srcRect/>
          <a:stretch>
            <a:fillRect/>
          </a:stretch>
        </p:blipFill>
        <p:spPr bwMode="auto">
          <a:xfrm>
            <a:off x="4284663" y="1989138"/>
            <a:ext cx="3514725" cy="1485900"/>
          </a:xfrm>
          <a:prstGeom prst="rect">
            <a:avLst/>
          </a:prstGeom>
          <a:noFill/>
          <a:ln w="9525">
            <a:noFill/>
            <a:miter lim="800000"/>
            <a:headEnd/>
            <a:tailEnd/>
          </a:ln>
        </p:spPr>
      </p:pic>
      <p:pic>
        <p:nvPicPr>
          <p:cNvPr id="14341" name="Image 4" descr="infos_violet"/>
          <p:cNvPicPr>
            <a:picLocks noChangeAspect="1" noChangeArrowheads="1"/>
          </p:cNvPicPr>
          <p:nvPr/>
        </p:nvPicPr>
        <p:blipFill>
          <a:blip r:embed="rId5"/>
          <a:srcRect/>
          <a:stretch>
            <a:fillRect/>
          </a:stretch>
        </p:blipFill>
        <p:spPr bwMode="auto">
          <a:xfrm>
            <a:off x="4211638" y="3789363"/>
            <a:ext cx="3067050" cy="2686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1604" y="500042"/>
            <a:ext cx="6643734" cy="4524315"/>
          </a:xfrm>
          <a:prstGeom prst="rect">
            <a:avLst/>
          </a:prstGeom>
        </p:spPr>
        <p:txBody>
          <a:bodyPr wrap="square">
            <a:spAutoFit/>
          </a:bodyPr>
          <a:lstStyle/>
          <a:p>
            <a:pPr algn="just">
              <a:lnSpc>
                <a:spcPct val="150000"/>
              </a:lnSpc>
            </a:pPr>
            <a:r>
              <a:rPr lang="fr-FR" sz="2400" dirty="0" smtClean="0">
                <a:solidFill>
                  <a:srgbClr val="FF0000"/>
                </a:solidFill>
                <a:latin typeface="Times New Roman" pitchFamily="18" charset="0"/>
                <a:cs typeface="Times New Roman" pitchFamily="18" charset="0"/>
              </a:rPr>
              <a:t>Les points clés d’une bonne alimentation :</a:t>
            </a:r>
          </a:p>
          <a:p>
            <a:pPr algn="just">
              <a:lnSpc>
                <a:spcPct val="150000"/>
              </a:lnSpc>
            </a:pPr>
            <a:r>
              <a:rPr lang="fr-FR" sz="2400" dirty="0" smtClean="0">
                <a:latin typeface="Times New Roman" pitchFamily="18" charset="0"/>
                <a:cs typeface="Times New Roman" pitchFamily="18" charset="0"/>
              </a:rPr>
              <a:t>  - Variété : manger de tout pour ne risquer aucune déficience. </a:t>
            </a:r>
          </a:p>
          <a:p>
            <a:pPr algn="just">
              <a:lnSpc>
                <a:spcPct val="150000"/>
              </a:lnSpc>
              <a:buFontTx/>
              <a:buChar char="-"/>
            </a:pPr>
            <a:r>
              <a:rPr lang="fr-FR" sz="2400" dirty="0" smtClean="0">
                <a:latin typeface="Times New Roman" pitchFamily="18" charset="0"/>
                <a:cs typeface="Times New Roman" pitchFamily="18" charset="0"/>
              </a:rPr>
              <a:t>Modération : manger raisonnablement pour ne pas accumuler de surcharges inutiles. </a:t>
            </a:r>
          </a:p>
          <a:p>
            <a:pPr algn="just">
              <a:lnSpc>
                <a:spcPct val="150000"/>
              </a:lnSpc>
            </a:pPr>
            <a:r>
              <a:rPr lang="fr-FR" sz="2400" dirty="0" smtClean="0">
                <a:latin typeface="Times New Roman" pitchFamily="18" charset="0"/>
                <a:cs typeface="Times New Roman" pitchFamily="18" charset="0"/>
              </a:rPr>
              <a:t>- Plaisir et convivialité : conserver quoi qu’il arrive, le plaisir de la table, le goût des plats, le goût du partage.</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8662" y="214290"/>
            <a:ext cx="7715304" cy="6001643"/>
          </a:xfrm>
          <a:prstGeom prst="rect">
            <a:avLst/>
          </a:prstGeom>
        </p:spPr>
        <p:txBody>
          <a:bodyPr wrap="square">
            <a:spAutoFit/>
          </a:bodyPr>
          <a:lstStyle/>
          <a:p>
            <a:pPr algn="ctr"/>
            <a:r>
              <a:rPr lang="fr-FR" sz="2400" dirty="0" smtClean="0">
                <a:solidFill>
                  <a:srgbClr val="FF0000"/>
                </a:solidFill>
              </a:rPr>
              <a:t>Mieux répartir son alimentation au quotidien </a:t>
            </a:r>
          </a:p>
          <a:p>
            <a:pPr algn="just">
              <a:lnSpc>
                <a:spcPct val="150000"/>
              </a:lnSpc>
            </a:pPr>
            <a:r>
              <a:rPr lang="fr-FR" dirty="0" smtClean="0"/>
              <a:t>- </a:t>
            </a:r>
            <a:r>
              <a:rPr lang="fr-FR" sz="2400" dirty="0" smtClean="0">
                <a:latin typeface="Times New Roman" pitchFamily="18" charset="0"/>
                <a:cs typeface="Times New Roman" pitchFamily="18" charset="0"/>
              </a:rPr>
              <a:t>Faire régulièrement trois repas (plus un goûter pour les enfants, les adolescents et les personnes âgées),</a:t>
            </a:r>
          </a:p>
          <a:p>
            <a:pPr algn="just">
              <a:lnSpc>
                <a:spcPct val="150000"/>
              </a:lnSpc>
            </a:pPr>
            <a:r>
              <a:rPr lang="fr-FR" sz="2400" dirty="0" smtClean="0">
                <a:latin typeface="Times New Roman" pitchFamily="18" charset="0"/>
                <a:cs typeface="Times New Roman" pitchFamily="18" charset="0"/>
              </a:rPr>
              <a:t>- Prendre un vrai petit déjeuner : fruits ou jus de fruits ; pain ou céréales ; beurre ou margarine ; thé ou café ; lait ou fromage,</a:t>
            </a:r>
          </a:p>
          <a:p>
            <a:pPr algn="just">
              <a:lnSpc>
                <a:spcPct val="150000"/>
              </a:lnSpc>
            </a:pPr>
            <a:r>
              <a:rPr lang="fr-FR" sz="2400" dirty="0" smtClean="0">
                <a:latin typeface="Times New Roman" pitchFamily="18" charset="0"/>
                <a:cs typeface="Times New Roman" pitchFamily="18" charset="0"/>
              </a:rPr>
              <a:t>- Ne pas prendre l’habitude de sauter un repas : c’est mauvais pour l’équilibre alimentaire, difficile pour le système digestif, et risqué pour le maintien du poids,</a:t>
            </a:r>
          </a:p>
          <a:p>
            <a:pPr algn="just">
              <a:lnSpc>
                <a:spcPct val="150000"/>
              </a:lnSpc>
            </a:pPr>
            <a:r>
              <a:rPr lang="fr-FR" sz="2400" dirty="0" smtClean="0">
                <a:latin typeface="Times New Roman" pitchFamily="18" charset="0"/>
                <a:cs typeface="Times New Roman" pitchFamily="18" charset="0"/>
              </a:rPr>
              <a:t>- Diner légèrement : les calories du soir se stockent plus facilement. </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14546" y="1643050"/>
            <a:ext cx="4572032" cy="1200329"/>
          </a:xfrm>
          <a:prstGeom prst="rect">
            <a:avLst/>
          </a:prstGeom>
          <a:noFill/>
        </p:spPr>
        <p:txBody>
          <a:bodyPr wrap="square" rtlCol="0">
            <a:spAutoFit/>
          </a:bodyPr>
          <a:lstStyle/>
          <a:p>
            <a:pPr algn="ctr"/>
            <a:r>
              <a:rPr lang="fr-FR" sz="3600" dirty="0" smtClean="0">
                <a:latin typeface="Times New Roman" pitchFamily="18" charset="0"/>
                <a:cs typeface="Times New Roman" pitchFamily="18" charset="0"/>
              </a:rPr>
              <a:t>Le déséquilibre alimentaire </a:t>
            </a:r>
            <a:endParaRPr lang="fr-FR" sz="3600" dirty="0"/>
          </a:p>
        </p:txBody>
      </p:sp>
      <p:sp>
        <p:nvSpPr>
          <p:cNvPr id="3" name="Flèche vers le bas 2"/>
          <p:cNvSpPr/>
          <p:nvPr/>
        </p:nvSpPr>
        <p:spPr>
          <a:xfrm>
            <a:off x="4429124" y="3000372"/>
            <a:ext cx="285752" cy="10715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2357422" y="4500570"/>
            <a:ext cx="4429156" cy="646331"/>
          </a:xfrm>
          <a:prstGeom prst="rect">
            <a:avLst/>
          </a:prstGeom>
          <a:noFill/>
        </p:spPr>
        <p:txBody>
          <a:bodyPr wrap="square" rtlCol="0">
            <a:spAutoFit/>
          </a:bodyPr>
          <a:lstStyle/>
          <a:p>
            <a:pPr algn="ctr"/>
            <a:r>
              <a:rPr lang="fr-FR" sz="3600" dirty="0" smtClean="0">
                <a:latin typeface="Times New Roman" pitchFamily="18" charset="0"/>
                <a:cs typeface="Times New Roman" pitchFamily="18" charset="0"/>
              </a:rPr>
              <a:t> les pathologies</a:t>
            </a:r>
            <a:endParaRPr lang="fr-FR"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57158" y="857232"/>
            <a:ext cx="8072494" cy="5011949"/>
          </a:xfrm>
          <a:prstGeom prst="rect">
            <a:avLst/>
          </a:prstGeom>
          <a:noFill/>
        </p:spPr>
        <p:txBody>
          <a:bodyPr wrap="square" rtlCol="0">
            <a:spAutoFit/>
          </a:bodyPr>
          <a:lstStyle/>
          <a:p>
            <a:pPr algn="just">
              <a:lnSpc>
                <a:spcPct val="150000"/>
              </a:lnSpc>
            </a:pPr>
            <a:r>
              <a:rPr lang="fr-FR" sz="2400" dirty="0" smtClean="0">
                <a:latin typeface="Times New Roman" pitchFamily="18" charset="0"/>
                <a:cs typeface="Times New Roman" pitchFamily="18" charset="0"/>
              </a:rPr>
              <a:t>Le déséquilibre alimentaire (excès de graisses, de sucre, d’alcool), la mauvaise répartition des apports au cours de la journée (petit déjeuner insuffisant ou inexistant), une alimentation souvent insuffisante en certains constituants (fibres, vitamines, minéraux et oligo-éléments) favorisent, par leur répétition, l’apparition ou l’aggravation des maladies les plus préoccupantes aujourd’hui : maladies cardio-vasculaires, obésité, diabète, certains types de cancers et probablement la maladie d’Alzheimer.</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910" y="357166"/>
            <a:ext cx="8286808" cy="5011949"/>
          </a:xfrm>
          <a:prstGeom prst="rect">
            <a:avLst/>
          </a:prstGeom>
        </p:spPr>
        <p:txBody>
          <a:bodyPr wrap="square">
            <a:spAutoFit/>
          </a:bodyPr>
          <a:lstStyle/>
          <a:p>
            <a:pPr algn="just" fontAlgn="base">
              <a:lnSpc>
                <a:spcPct val="150000"/>
              </a:lnSpc>
            </a:pPr>
            <a:r>
              <a:rPr lang="fr-FR" sz="2400" dirty="0">
                <a:latin typeface="Times New Roman" pitchFamily="18" charset="0"/>
                <a:cs typeface="Times New Roman" pitchFamily="18" charset="0"/>
              </a:rPr>
              <a:t>L’état inflammatoire dans l’organisme peut être lié à des </a:t>
            </a:r>
            <a:r>
              <a:rPr lang="fr-FR" sz="2400" dirty="0" smtClean="0">
                <a:latin typeface="Times New Roman" pitchFamily="18" charset="0"/>
                <a:cs typeface="Times New Roman" pitchFamily="18" charset="0"/>
              </a:rPr>
              <a:t>déséquilibres </a:t>
            </a:r>
            <a:r>
              <a:rPr lang="fr-FR" sz="2400" dirty="0">
                <a:latin typeface="Times New Roman" pitchFamily="18" charset="0"/>
                <a:cs typeface="Times New Roman" pitchFamily="18" charset="0"/>
              </a:rPr>
              <a:t>métaboliques et nutritionnels tels que :</a:t>
            </a:r>
          </a:p>
          <a:p>
            <a:pPr algn="just" fontAlgn="base">
              <a:lnSpc>
                <a:spcPct val="150000"/>
              </a:lnSpc>
            </a:pPr>
            <a:r>
              <a:rPr lang="fr-FR" sz="2400" b="1" dirty="0">
                <a:latin typeface="Times New Roman" pitchFamily="18" charset="0"/>
                <a:cs typeface="Times New Roman" pitchFamily="18" charset="0"/>
              </a:rPr>
              <a:t>Le stress oxydatif</a:t>
            </a:r>
            <a:r>
              <a:rPr lang="fr-FR" sz="2400" dirty="0">
                <a:latin typeface="Times New Roman" pitchFamily="18" charset="0"/>
                <a:cs typeface="Times New Roman" pitchFamily="18" charset="0"/>
              </a:rPr>
              <a:t>. Il se caractérise par une production excessive de radicaux libres liée à plusieurs facteurs (exercice physique excessif, pollution, tabagisme, alcool, excès de fer, infections…).</a:t>
            </a:r>
          </a:p>
          <a:p>
            <a:pPr algn="just" fontAlgn="base">
              <a:lnSpc>
                <a:spcPct val="150000"/>
              </a:lnSpc>
            </a:pPr>
            <a:r>
              <a:rPr lang="fr-FR" sz="2400" b="1" dirty="0">
                <a:latin typeface="Times New Roman" pitchFamily="18" charset="0"/>
                <a:cs typeface="Times New Roman" pitchFamily="18" charset="0"/>
              </a:rPr>
              <a:t>Un </a:t>
            </a:r>
            <a:r>
              <a:rPr lang="fr-FR" sz="2400" b="1" dirty="0">
                <a:latin typeface="Times New Roman" pitchFamily="18" charset="0"/>
                <a:cs typeface="Times New Roman" pitchFamily="18" charset="0"/>
                <a:hlinkClick r:id="rId2"/>
              </a:rPr>
              <a:t>déséquilibre acido-basique</a:t>
            </a:r>
            <a:r>
              <a:rPr lang="fr-FR" sz="2400" dirty="0">
                <a:latin typeface="Times New Roman" pitchFamily="18" charset="0"/>
                <a:cs typeface="Times New Roman" pitchFamily="18" charset="0"/>
              </a:rPr>
              <a:t>. Il survient quand le pH de notre organisme est trop élevé ou trop bas (un pH normal doit être environ de 7).</a:t>
            </a:r>
          </a:p>
          <a:p>
            <a:pPr algn="just" fontAlgn="base">
              <a:lnSpc>
                <a:spcPct val="150000"/>
              </a:lnSpc>
            </a:pPr>
            <a:r>
              <a:rPr lang="fr-FR" sz="2400" b="1" dirty="0">
                <a:latin typeface="Times New Roman" pitchFamily="18" charset="0"/>
                <a:cs typeface="Times New Roman" pitchFamily="18" charset="0"/>
              </a:rPr>
              <a:t>Un déséquilibre du </a:t>
            </a:r>
            <a:r>
              <a:rPr lang="fr-FR" sz="2400" b="1" dirty="0" err="1">
                <a:latin typeface="Times New Roman" pitchFamily="18" charset="0"/>
                <a:cs typeface="Times New Roman" pitchFamily="18" charset="0"/>
                <a:hlinkClick r:id="rId3"/>
              </a:rPr>
              <a:t>microbiote</a:t>
            </a:r>
            <a:r>
              <a:rPr lang="fr-FR" sz="2400" dirty="0" smtClean="0">
                <a:latin typeface="Times New Roman" pitchFamily="18" charset="0"/>
                <a:cs typeface="Times New Roman" pitchFamily="18" charset="0"/>
              </a:rPr>
              <a:t>.</a:t>
            </a:r>
            <a:endParaRPr lang="fr-FR" sz="2400"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348" y="857232"/>
            <a:ext cx="7715304" cy="5170646"/>
          </a:xfrm>
          <a:prstGeom prst="rect">
            <a:avLst/>
          </a:prstGeom>
        </p:spPr>
        <p:txBody>
          <a:bodyPr wrap="square">
            <a:spAutoFit/>
          </a:bodyPr>
          <a:lstStyle/>
          <a:p>
            <a:pPr algn="just" fontAlgn="base">
              <a:lnSpc>
                <a:spcPct val="150000"/>
              </a:lnSpc>
            </a:pPr>
            <a:r>
              <a:rPr lang="fr-FR" sz="2000" b="1" dirty="0" smtClean="0">
                <a:latin typeface="Times New Roman" pitchFamily="18" charset="0"/>
                <a:cs typeface="Times New Roman" pitchFamily="18" charset="0"/>
              </a:rPr>
              <a:t>Un rapport </a:t>
            </a:r>
            <a:r>
              <a:rPr lang="fr-FR" sz="2000" b="1" dirty="0" smtClean="0">
                <a:latin typeface="Times New Roman" pitchFamily="18" charset="0"/>
                <a:cs typeface="Times New Roman" pitchFamily="18" charset="0"/>
                <a:hlinkClick r:id="rId2"/>
              </a:rPr>
              <a:t>oméga 6</a:t>
            </a:r>
            <a:r>
              <a:rPr lang="fr-FR" sz="2000" b="1" dirty="0" smtClean="0">
                <a:latin typeface="Times New Roman" pitchFamily="18" charset="0"/>
                <a:cs typeface="Times New Roman" pitchFamily="18" charset="0"/>
              </a:rPr>
              <a:t>/</a:t>
            </a:r>
            <a:r>
              <a:rPr lang="fr-FR" sz="2000" b="1" dirty="0" smtClean="0">
                <a:latin typeface="Times New Roman" pitchFamily="18" charset="0"/>
                <a:cs typeface="Times New Roman" pitchFamily="18" charset="0"/>
                <a:hlinkClick r:id="rId3"/>
              </a:rPr>
              <a:t>oméga 3</a:t>
            </a:r>
            <a:r>
              <a:rPr lang="fr-FR" sz="2000" b="1" dirty="0" smtClean="0">
                <a:latin typeface="Times New Roman" pitchFamily="18" charset="0"/>
                <a:cs typeface="Times New Roman" pitchFamily="18" charset="0"/>
              </a:rPr>
              <a:t> élevé</a:t>
            </a:r>
            <a:r>
              <a:rPr lang="fr-FR" sz="2000" dirty="0" smtClean="0">
                <a:latin typeface="Times New Roman" pitchFamily="18" charset="0"/>
                <a:cs typeface="Times New Roman" pitchFamily="18" charset="0"/>
              </a:rPr>
              <a:t>. Les oméga 3 et 6 sont des acides gras essentiels nécessaires au bon fonctionnement de l’organisme. En revanche, s’ils sont consommés en excès, les oméga 6 sont pro-inflammatoires. A l’inverse, les oméga 3 sont connus pour leurs propriétés anti-inflammatoires. Il est donc important d’équilibrer les quantités grâce à de bonnes habitudes alimentaires (ces acides gras ne sont pas synthétisés par l’organisme).</a:t>
            </a:r>
          </a:p>
          <a:p>
            <a:pPr algn="just" fontAlgn="base">
              <a:lnSpc>
                <a:spcPct val="150000"/>
              </a:lnSpc>
            </a:pPr>
            <a:r>
              <a:rPr lang="fr-FR" sz="2000" b="1" dirty="0" smtClean="0">
                <a:latin typeface="Times New Roman" pitchFamily="18" charset="0"/>
                <a:cs typeface="Times New Roman" pitchFamily="18" charset="0"/>
              </a:rPr>
              <a:t>Un excès de graisses et de sucres</a:t>
            </a:r>
            <a:r>
              <a:rPr lang="fr-FR" sz="2000" dirty="0" smtClean="0">
                <a:latin typeface="Times New Roman" pitchFamily="18" charset="0"/>
                <a:cs typeface="Times New Roman" pitchFamily="18" charset="0"/>
              </a:rPr>
              <a:t>. Plusieurs études ont également montré que "</a:t>
            </a:r>
            <a:r>
              <a:rPr lang="fr-FR" sz="2000" i="1" dirty="0" smtClean="0">
                <a:latin typeface="Times New Roman" pitchFamily="18" charset="0"/>
                <a:cs typeface="Times New Roman" pitchFamily="18" charset="0"/>
              </a:rPr>
              <a:t>l’excès de graisses et de sucres simples ainsi que l’excès de céréales raffinées sont susceptibles de contribuer à l’état inflammatoire chronique</a:t>
            </a:r>
            <a:r>
              <a:rPr lang="fr-FR" sz="2000" dirty="0" smtClean="0">
                <a:latin typeface="Times New Roman" pitchFamily="18" charset="0"/>
                <a:cs typeface="Times New Roman" pitchFamily="18" charset="0"/>
              </a:rPr>
              <a:t>", </a:t>
            </a:r>
            <a:endParaRPr lang="fr-FR" sz="20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0166" y="500042"/>
            <a:ext cx="6929486" cy="3892861"/>
          </a:xfrm>
          <a:prstGeom prst="rect">
            <a:avLst/>
          </a:prstGeom>
        </p:spPr>
        <p:txBody>
          <a:bodyPr wrap="square">
            <a:spAutoFit/>
          </a:bodyPr>
          <a:lstStyle/>
          <a:p>
            <a:pPr algn="just">
              <a:lnSpc>
                <a:spcPct val="150000"/>
              </a:lnSpc>
            </a:pPr>
            <a:r>
              <a:rPr lang="fr-FR" sz="2800" dirty="0">
                <a:latin typeface="Times New Roman" pitchFamily="18" charset="0"/>
                <a:cs typeface="Times New Roman" pitchFamily="18" charset="0"/>
              </a:rPr>
              <a:t>A l’inverse, une alimentation anti-inflammatoire permet </a:t>
            </a:r>
            <a:r>
              <a:rPr lang="fr-FR" sz="2800" dirty="0" smtClean="0">
                <a:latin typeface="Times New Roman" pitchFamily="18" charset="0"/>
                <a:cs typeface="Times New Roman" pitchFamily="18" charset="0"/>
              </a:rPr>
              <a:t>de:</a:t>
            </a:r>
          </a:p>
          <a:p>
            <a:pPr algn="just">
              <a:lnSpc>
                <a:spcPct val="150000"/>
              </a:lnSpc>
              <a:buFont typeface="Arial" pitchFamily="34" charset="0"/>
              <a:buChar char="•"/>
            </a:pPr>
            <a:r>
              <a:rPr lang="fr-FR" sz="2800" dirty="0" smtClean="0">
                <a:latin typeface="Times New Roman" pitchFamily="18" charset="0"/>
                <a:cs typeface="Times New Roman" pitchFamily="18" charset="0"/>
              </a:rPr>
              <a:t> </a:t>
            </a:r>
            <a:r>
              <a:rPr lang="fr-FR" sz="2800" i="1" dirty="0" smtClean="0">
                <a:latin typeface="Times New Roman" pitchFamily="18" charset="0"/>
                <a:cs typeface="Times New Roman" pitchFamily="18" charset="0"/>
              </a:rPr>
              <a:t>réduire </a:t>
            </a:r>
            <a:r>
              <a:rPr lang="fr-FR" sz="2800" i="1" dirty="0">
                <a:latin typeface="Times New Roman" pitchFamily="18" charset="0"/>
                <a:cs typeface="Times New Roman" pitchFamily="18" charset="0"/>
              </a:rPr>
              <a:t>le stress </a:t>
            </a:r>
            <a:r>
              <a:rPr lang="fr-FR" sz="2800" i="1" dirty="0" smtClean="0">
                <a:latin typeface="Times New Roman" pitchFamily="18" charset="0"/>
                <a:cs typeface="Times New Roman" pitchFamily="18" charset="0"/>
              </a:rPr>
              <a:t>oxydatif</a:t>
            </a:r>
          </a:p>
          <a:p>
            <a:pPr algn="just">
              <a:lnSpc>
                <a:spcPct val="150000"/>
              </a:lnSpc>
              <a:buFont typeface="Arial" pitchFamily="34" charset="0"/>
              <a:buChar char="•"/>
            </a:pPr>
            <a:r>
              <a:rPr lang="fr-FR" sz="2800" i="1" dirty="0" smtClean="0">
                <a:latin typeface="Times New Roman" pitchFamily="18" charset="0"/>
                <a:cs typeface="Times New Roman" pitchFamily="18" charset="0"/>
              </a:rPr>
              <a:t>Maintenir </a:t>
            </a:r>
            <a:r>
              <a:rPr lang="fr-FR" sz="2800" i="1" dirty="0">
                <a:latin typeface="Times New Roman" pitchFamily="18" charset="0"/>
                <a:cs typeface="Times New Roman" pitchFamily="18" charset="0"/>
              </a:rPr>
              <a:t>l’équilibre </a:t>
            </a:r>
            <a:r>
              <a:rPr lang="fr-FR" sz="2800" i="1" dirty="0" smtClean="0">
                <a:latin typeface="Times New Roman" pitchFamily="18" charset="0"/>
                <a:cs typeface="Times New Roman" pitchFamily="18" charset="0"/>
              </a:rPr>
              <a:t>acido-basique</a:t>
            </a:r>
          </a:p>
          <a:p>
            <a:pPr algn="just">
              <a:lnSpc>
                <a:spcPct val="150000"/>
              </a:lnSpc>
              <a:buFont typeface="Arial" pitchFamily="34" charset="0"/>
              <a:buChar char="•"/>
            </a:pPr>
            <a:r>
              <a:rPr lang="fr-FR" sz="2800" i="1" dirty="0" smtClean="0">
                <a:latin typeface="Times New Roman" pitchFamily="18" charset="0"/>
                <a:cs typeface="Times New Roman" pitchFamily="18" charset="0"/>
              </a:rPr>
              <a:t>réduire </a:t>
            </a:r>
            <a:r>
              <a:rPr lang="fr-FR" sz="2800" i="1" dirty="0">
                <a:latin typeface="Times New Roman" pitchFamily="18" charset="0"/>
                <a:cs typeface="Times New Roman" pitchFamily="18" charset="0"/>
              </a:rPr>
              <a:t>l’inflammation et améliorer autant que possible le </a:t>
            </a:r>
            <a:r>
              <a:rPr lang="fr-FR" sz="2800" i="1" dirty="0" err="1">
                <a:latin typeface="Times New Roman" pitchFamily="18" charset="0"/>
                <a:cs typeface="Times New Roman" pitchFamily="18" charset="0"/>
              </a:rPr>
              <a:t>microbiote</a:t>
            </a:r>
            <a:r>
              <a:rPr lang="fr-FR" sz="2800" i="1" dirty="0">
                <a:latin typeface="Times New Roman" pitchFamily="18" charset="0"/>
                <a:cs typeface="Times New Roman" pitchFamily="18" charset="0"/>
              </a:rPr>
              <a:t> </a:t>
            </a:r>
            <a:r>
              <a:rPr lang="fr-FR" sz="2800" i="1" dirty="0" smtClean="0">
                <a:latin typeface="Times New Roman" pitchFamily="18" charset="0"/>
                <a:cs typeface="Times New Roman" pitchFamily="18" charset="0"/>
              </a:rPr>
              <a:t>intestinal</a:t>
            </a:r>
            <a:r>
              <a:rPr lang="fr-FR" sz="2800" dirty="0" smtClean="0">
                <a:latin typeface="Times New Roman" pitchFamily="18" charset="0"/>
                <a:cs typeface="Times New Roman" pitchFamily="18" charset="0"/>
              </a:rPr>
              <a:t> ».</a:t>
            </a:r>
            <a:endParaRPr lang="fr-FR" sz="28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1000108"/>
            <a:ext cx="7215238" cy="3108543"/>
          </a:xfrm>
          <a:prstGeom prst="rect">
            <a:avLst/>
          </a:prstGeom>
        </p:spPr>
        <p:txBody>
          <a:bodyPr wrap="square">
            <a:spAutoFit/>
          </a:bodyPr>
          <a:lstStyle/>
          <a:p>
            <a:pPr algn="ctr"/>
            <a:r>
              <a:rPr lang="fr-FR" sz="2800" dirty="0" smtClean="0">
                <a:solidFill>
                  <a:srgbClr val="FF0000"/>
                </a:solidFill>
                <a:latin typeface="Times New Roman" pitchFamily="18" charset="0"/>
                <a:cs typeface="Times New Roman" pitchFamily="18" charset="0"/>
              </a:rPr>
              <a:t>Aliments pro-inflammatoire </a:t>
            </a:r>
            <a:r>
              <a:rPr lang="fr-FR" sz="2800" dirty="0" smtClean="0">
                <a:solidFill>
                  <a:srgbClr val="FF0000"/>
                </a:solidFill>
                <a:latin typeface="Times New Roman" pitchFamily="18" charset="0"/>
                <a:cs typeface="Times New Roman" pitchFamily="18" charset="0"/>
              </a:rPr>
              <a:t>:</a:t>
            </a:r>
          </a:p>
          <a:p>
            <a:pPr algn="just">
              <a:buFont typeface="Arial" pitchFamily="34" charset="0"/>
              <a:buChar char="•"/>
            </a:pPr>
            <a:r>
              <a:rPr lang="fr-FR" sz="2800" dirty="0" smtClean="0">
                <a:latin typeface="Times New Roman" pitchFamily="18" charset="0"/>
                <a:cs typeface="Times New Roman" pitchFamily="18" charset="0"/>
              </a:rPr>
              <a:t> </a:t>
            </a:r>
            <a:r>
              <a:rPr lang="fr-FR" sz="2800" dirty="0" smtClean="0">
                <a:latin typeface="Times New Roman" pitchFamily="18" charset="0"/>
                <a:cs typeface="Times New Roman" pitchFamily="18" charset="0"/>
              </a:rPr>
              <a:t>Gras </a:t>
            </a:r>
            <a:r>
              <a:rPr lang="fr-FR" sz="2800" dirty="0" smtClean="0">
                <a:latin typeface="Times New Roman" pitchFamily="18" charset="0"/>
                <a:cs typeface="Times New Roman" pitchFamily="18" charset="0"/>
              </a:rPr>
              <a:t>saturés </a:t>
            </a:r>
            <a:endParaRPr lang="fr-FR" sz="2800" dirty="0" smtClean="0">
              <a:latin typeface="Times New Roman" pitchFamily="18" charset="0"/>
              <a:cs typeface="Times New Roman" pitchFamily="18" charset="0"/>
            </a:endParaRPr>
          </a:p>
          <a:p>
            <a:pPr algn="ctr"/>
            <a:endParaRPr lang="fr-FR" sz="2800" dirty="0" smtClean="0">
              <a:latin typeface="Times New Roman" pitchFamily="18" charset="0"/>
              <a:cs typeface="Times New Roman" pitchFamily="18" charset="0"/>
            </a:endParaRPr>
          </a:p>
          <a:p>
            <a:pPr algn="just">
              <a:buFont typeface="Arial" pitchFamily="34" charset="0"/>
              <a:buChar char="•"/>
            </a:pPr>
            <a:r>
              <a:rPr lang="fr-FR" sz="2800" dirty="0" smtClean="0">
                <a:latin typeface="Times New Roman" pitchFamily="18" charset="0"/>
                <a:cs typeface="Times New Roman" pitchFamily="18" charset="0"/>
              </a:rPr>
              <a:t>Gras </a:t>
            </a:r>
            <a:r>
              <a:rPr lang="fr-FR" sz="2800" dirty="0" err="1" smtClean="0">
                <a:latin typeface="Times New Roman" pitchFamily="18" charset="0"/>
                <a:cs typeface="Times New Roman" pitchFamily="18" charset="0"/>
              </a:rPr>
              <a:t>trans</a:t>
            </a:r>
            <a:r>
              <a:rPr lang="fr-FR" sz="2800" dirty="0" smtClean="0">
                <a:latin typeface="Times New Roman" pitchFamily="18" charset="0"/>
                <a:cs typeface="Times New Roman" pitchFamily="18" charset="0"/>
              </a:rPr>
              <a:t>.</a:t>
            </a:r>
          </a:p>
          <a:p>
            <a:pPr algn="just"/>
            <a:endParaRPr lang="fr-FR" sz="2800" dirty="0" smtClean="0">
              <a:latin typeface="Times New Roman" pitchFamily="18" charset="0"/>
              <a:cs typeface="Times New Roman" pitchFamily="18" charset="0"/>
            </a:endParaRPr>
          </a:p>
          <a:p>
            <a:pPr algn="just">
              <a:buFont typeface="Arial" pitchFamily="34" charset="0"/>
              <a:buChar char="•"/>
            </a:pPr>
            <a:r>
              <a:rPr lang="fr-FR" sz="2800" dirty="0" smtClean="0">
                <a:latin typeface="Times New Roman" pitchFamily="18" charset="0"/>
                <a:cs typeface="Times New Roman" pitchFamily="18" charset="0"/>
              </a:rPr>
              <a:t> </a:t>
            </a:r>
            <a:r>
              <a:rPr lang="fr-FR" sz="2800" dirty="0" smtClean="0">
                <a:latin typeface="Times New Roman" pitchFamily="18" charset="0"/>
                <a:cs typeface="Times New Roman" pitchFamily="18" charset="0"/>
              </a:rPr>
              <a:t>Sucres concentrés</a:t>
            </a:r>
          </a:p>
          <a:p>
            <a:pPr algn="ctr"/>
            <a:endParaRPr lang="fr-FR" sz="2800"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71538" y="1500174"/>
            <a:ext cx="7715304" cy="10772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3200" dirty="0" smtClean="0">
                <a:latin typeface="Times New Roman" pitchFamily="18" charset="0"/>
                <a:cs typeface="Times New Roman" pitchFamily="18" charset="0"/>
              </a:rPr>
              <a:t>Les aliments qui renforce le système immunitaire: les aliments anti-inflammatoire</a:t>
            </a:r>
            <a:endParaRPr lang="fr-FR" sz="32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85918" y="2228671"/>
            <a:ext cx="5500726"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7200" dirty="0" smtClean="0"/>
              <a:t>introduction</a:t>
            </a:r>
            <a:endParaRPr lang="fr-FR" sz="7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224" y="928670"/>
            <a:ext cx="7572428" cy="4247317"/>
          </a:xfrm>
          <a:prstGeom prst="rect">
            <a:avLst/>
          </a:prstGeom>
        </p:spPr>
        <p:txBody>
          <a:bodyPr wrap="square">
            <a:spAutoFit/>
          </a:bodyPr>
          <a:lstStyle/>
          <a:p>
            <a:pPr fontAlgn="base">
              <a:lnSpc>
                <a:spcPct val="150000"/>
              </a:lnSpc>
            </a:pPr>
            <a:r>
              <a:rPr lang="fr-FR" sz="2000" cap="all" dirty="0">
                <a:solidFill>
                  <a:srgbClr val="FF0000"/>
                </a:solidFill>
                <a:latin typeface="Times New Roman" pitchFamily="18" charset="0"/>
                <a:cs typeface="Times New Roman" pitchFamily="18" charset="0"/>
              </a:rPr>
              <a:t>LES PROTÉINES VÉGÉTALES</a:t>
            </a:r>
          </a:p>
          <a:p>
            <a:pPr fontAlgn="base">
              <a:lnSpc>
                <a:spcPct val="150000"/>
              </a:lnSpc>
            </a:pPr>
            <a:r>
              <a:rPr lang="fr-FR" sz="2000" dirty="0">
                <a:latin typeface="Times New Roman" pitchFamily="18" charset="0"/>
                <a:cs typeface="Times New Roman" pitchFamily="18" charset="0"/>
              </a:rPr>
              <a:t>La réduction des protéines animales au profit des protéines végétales va permettre de réduire le stress oxydatif et l’inflammation. </a:t>
            </a:r>
            <a:endParaRPr lang="fr-FR" sz="2000" dirty="0" smtClean="0">
              <a:latin typeface="Times New Roman" pitchFamily="18" charset="0"/>
              <a:cs typeface="Times New Roman" pitchFamily="18" charset="0"/>
            </a:endParaRPr>
          </a:p>
          <a:p>
            <a:pPr fontAlgn="base">
              <a:lnSpc>
                <a:spcPct val="150000"/>
              </a:lnSpc>
            </a:pPr>
            <a:r>
              <a:rPr lang="fr-FR" sz="2000" dirty="0" smtClean="0">
                <a:latin typeface="Times New Roman" pitchFamily="18" charset="0"/>
                <a:cs typeface="Times New Roman" pitchFamily="18" charset="0"/>
              </a:rPr>
              <a:t>Le </a:t>
            </a:r>
            <a:r>
              <a:rPr lang="fr-FR" sz="2000" dirty="0" err="1">
                <a:latin typeface="Times New Roman" pitchFamily="18" charset="0"/>
                <a:cs typeface="Times New Roman" pitchFamily="18" charset="0"/>
              </a:rPr>
              <a:t>microbiote</a:t>
            </a:r>
            <a:r>
              <a:rPr lang="fr-FR" sz="2000" dirty="0">
                <a:latin typeface="Times New Roman" pitchFamily="18" charset="0"/>
                <a:cs typeface="Times New Roman" pitchFamily="18" charset="0"/>
              </a:rPr>
              <a:t> intestinal sera aussi amélioré grâce à l’apport en </a:t>
            </a:r>
            <a:r>
              <a:rPr lang="fr-FR" sz="2000" dirty="0">
                <a:latin typeface="Times New Roman" pitchFamily="18" charset="0"/>
                <a:cs typeface="Times New Roman" pitchFamily="18" charset="0"/>
                <a:hlinkClick r:id="rId2"/>
              </a:rPr>
              <a:t>fibres</a:t>
            </a:r>
            <a:r>
              <a:rPr lang="fr-FR" sz="2000" dirty="0">
                <a:latin typeface="Times New Roman" pitchFamily="18" charset="0"/>
                <a:cs typeface="Times New Roman" pitchFamily="18" charset="0"/>
              </a:rPr>
              <a:t>. </a:t>
            </a:r>
          </a:p>
          <a:p>
            <a:pPr fontAlgn="base">
              <a:lnSpc>
                <a:spcPct val="150000"/>
              </a:lnSpc>
            </a:pPr>
            <a:r>
              <a:rPr lang="fr-FR" sz="2000" dirty="0">
                <a:latin typeface="Times New Roman" pitchFamily="18" charset="0"/>
                <a:cs typeface="Times New Roman" pitchFamily="18" charset="0"/>
              </a:rPr>
              <a:t>Notre apport total en protéines doit provenir de deux sources : animale (50%) et végétale (50%). Or, nous avons tendance à consommer plus de protéines d’origine animale que de protéines d’origine végétale. </a:t>
            </a:r>
            <a:endParaRPr lang="fr-FR" sz="2000" dirty="0" smtClean="0">
              <a:latin typeface="Times New Roman" pitchFamily="18" charset="0"/>
              <a:cs typeface="Times New Roman" pitchFamily="18" charset="0"/>
            </a:endParaRPr>
          </a:p>
          <a:p>
            <a:pPr fontAlgn="base">
              <a:lnSpc>
                <a:spcPct val="150000"/>
              </a:lnSpc>
            </a:pPr>
            <a:r>
              <a:rPr lang="fr-FR" sz="2000" dirty="0" smtClean="0">
                <a:latin typeface="Times New Roman" pitchFamily="18" charset="0"/>
                <a:cs typeface="Times New Roman" pitchFamily="18" charset="0"/>
              </a:rPr>
              <a:t>Il </a:t>
            </a:r>
            <a:r>
              <a:rPr lang="fr-FR" sz="2000" dirty="0">
                <a:latin typeface="Times New Roman" pitchFamily="18" charset="0"/>
                <a:cs typeface="Times New Roman" pitchFamily="18" charset="0"/>
              </a:rPr>
              <a:t>est donc recommandé de remplacer, de temps en temps, la viande, le poisson, les œufs par des aliments riches en protéines végétales.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348" y="642918"/>
            <a:ext cx="7429552" cy="3323987"/>
          </a:xfrm>
          <a:prstGeom prst="rect">
            <a:avLst/>
          </a:prstGeom>
        </p:spPr>
        <p:txBody>
          <a:bodyPr wrap="square">
            <a:spAutoFit/>
          </a:bodyPr>
          <a:lstStyle/>
          <a:p>
            <a:pPr algn="just">
              <a:lnSpc>
                <a:spcPct val="150000"/>
              </a:lnSpc>
            </a:pPr>
            <a:r>
              <a:rPr lang="fr-FR" sz="2000" b="1" dirty="0" smtClean="0">
                <a:latin typeface="Times New Roman" pitchFamily="18" charset="0"/>
                <a:cs typeface="Times New Roman" pitchFamily="18" charset="0"/>
              </a:rPr>
              <a:t>L’artichaut</a:t>
            </a:r>
            <a:endParaRPr lang="fr-FR" sz="2000" b="1" dirty="0">
              <a:latin typeface="Times New Roman" pitchFamily="18" charset="0"/>
              <a:cs typeface="Times New Roman" pitchFamily="18" charset="0"/>
            </a:endParaRPr>
          </a:p>
          <a:p>
            <a:pPr algn="just">
              <a:lnSpc>
                <a:spcPct val="150000"/>
              </a:lnSpc>
            </a:pPr>
            <a:r>
              <a:rPr lang="fr-FR" sz="2000" dirty="0">
                <a:latin typeface="Times New Roman" pitchFamily="18" charset="0"/>
                <a:cs typeface="Times New Roman" pitchFamily="18" charset="0"/>
              </a:rPr>
              <a:t>Riche en vitamine C, il a une action anti-oxydante permettant de neutraliser les radicaux libres responsables du vieillissement cellulaire. Il renferme également de l’inuline, une fibre qui favorise la production de </a:t>
            </a:r>
            <a:r>
              <a:rPr lang="fr-FR" sz="2000" dirty="0" err="1">
                <a:latin typeface="Times New Roman" pitchFamily="18" charset="0"/>
                <a:cs typeface="Times New Roman" pitchFamily="18" charset="0"/>
              </a:rPr>
              <a:t>probiotiques</a:t>
            </a:r>
            <a:r>
              <a:rPr lang="fr-FR" sz="2000" dirty="0">
                <a:latin typeface="Times New Roman" pitchFamily="18" charset="0"/>
                <a:cs typeface="Times New Roman" pitchFamily="18" charset="0"/>
              </a:rPr>
              <a:t>. Ces derniers sont nécessaires au bon fonctionnement du transit. L’artichaut cuit doit être consommé rapidement pour qu’il ne perde pas ses vertus.</a:t>
            </a:r>
          </a:p>
        </p:txBody>
      </p:sp>
      <p:pic>
        <p:nvPicPr>
          <p:cNvPr id="1026" name="Picture 2" descr="https://sf2.viepratique.fr/wp-content/uploads/sites/4/2015/07/1.jpg"/>
          <p:cNvPicPr>
            <a:picLocks noChangeAspect="1" noChangeArrowheads="1"/>
          </p:cNvPicPr>
          <p:nvPr/>
        </p:nvPicPr>
        <p:blipFill>
          <a:blip r:embed="rId2"/>
          <a:srcRect/>
          <a:stretch>
            <a:fillRect/>
          </a:stretch>
        </p:blipFill>
        <p:spPr bwMode="auto">
          <a:xfrm>
            <a:off x="4786314" y="3857628"/>
            <a:ext cx="4048125" cy="2686051"/>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224" y="1142984"/>
            <a:ext cx="7715304" cy="1200329"/>
          </a:xfrm>
          <a:prstGeom prst="rect">
            <a:avLst/>
          </a:prstGeom>
        </p:spPr>
        <p:txBody>
          <a:bodyPr wrap="square">
            <a:spAutoFit/>
          </a:bodyPr>
          <a:lstStyle/>
          <a:p>
            <a:pPr algn="just"/>
            <a:r>
              <a:rPr lang="fr-FR" sz="2400" dirty="0">
                <a:latin typeface="Times New Roman" pitchFamily="18" charset="0"/>
                <a:cs typeface="Times New Roman" pitchFamily="18" charset="0"/>
              </a:rPr>
              <a:t>La tomate renferme du </a:t>
            </a:r>
            <a:r>
              <a:rPr lang="fr-FR" sz="2400" dirty="0" err="1">
                <a:latin typeface="Times New Roman" pitchFamily="18" charset="0"/>
                <a:cs typeface="Times New Roman" pitchFamily="18" charset="0"/>
              </a:rPr>
              <a:t>lycopène</a:t>
            </a:r>
            <a:r>
              <a:rPr lang="fr-FR" sz="2400" dirty="0">
                <a:latin typeface="Times New Roman" pitchFamily="18" charset="0"/>
                <a:cs typeface="Times New Roman" pitchFamily="18" charset="0"/>
              </a:rPr>
              <a:t>, un pigment antioxydant. Il est mieux absorbé lorsqu’il est associé à un corps gras, à l’exemple de l’huile d’olive.</a:t>
            </a:r>
          </a:p>
        </p:txBody>
      </p:sp>
      <p:pic>
        <p:nvPicPr>
          <p:cNvPr id="27650" name="Picture 2" descr="https://sf2.viepratique.fr/wp-content/uploads/sites/4/2015/07/2.jpg"/>
          <p:cNvPicPr>
            <a:picLocks noChangeAspect="1" noChangeArrowheads="1"/>
          </p:cNvPicPr>
          <p:nvPr/>
        </p:nvPicPr>
        <p:blipFill>
          <a:blip r:embed="rId2"/>
          <a:srcRect/>
          <a:stretch>
            <a:fillRect/>
          </a:stretch>
        </p:blipFill>
        <p:spPr bwMode="auto">
          <a:xfrm>
            <a:off x="3428992" y="3071810"/>
            <a:ext cx="4048125" cy="2686051"/>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1538" y="1305342"/>
            <a:ext cx="7072362" cy="2862322"/>
          </a:xfrm>
          <a:prstGeom prst="rect">
            <a:avLst/>
          </a:prstGeom>
        </p:spPr>
        <p:txBody>
          <a:bodyPr wrap="square">
            <a:spAutoFit/>
          </a:bodyPr>
          <a:lstStyle/>
          <a:p>
            <a:pPr fontAlgn="base">
              <a:lnSpc>
                <a:spcPct val="150000"/>
              </a:lnSpc>
            </a:pPr>
            <a:r>
              <a:rPr lang="fr-FR" sz="2000" cap="all" dirty="0">
                <a:solidFill>
                  <a:srgbClr val="FF0000"/>
                </a:solidFill>
                <a:latin typeface="Times New Roman" pitchFamily="18" charset="0"/>
                <a:cs typeface="Times New Roman" pitchFamily="18" charset="0"/>
              </a:rPr>
              <a:t>LES PRODUITS LAITIERS NON ÉCRÉMÉS</a:t>
            </a:r>
          </a:p>
          <a:p>
            <a:pPr fontAlgn="base">
              <a:lnSpc>
                <a:spcPct val="150000"/>
              </a:lnSpc>
            </a:pPr>
            <a:r>
              <a:rPr lang="fr-FR" sz="2000" dirty="0">
                <a:latin typeface="Times New Roman" pitchFamily="18" charset="0"/>
                <a:cs typeface="Times New Roman" pitchFamily="18" charset="0"/>
              </a:rPr>
              <a:t>Conserver ou réintroduire en quantité suffisante les produits laitiers non écrémés permet de conserver un bon équilibre acido-basique grâce à un apport suffisant en </a:t>
            </a:r>
            <a:r>
              <a:rPr lang="fr-FR" sz="2000" dirty="0">
                <a:latin typeface="Times New Roman" pitchFamily="18" charset="0"/>
                <a:cs typeface="Times New Roman" pitchFamily="18" charset="0"/>
                <a:hlinkClick r:id="rId2"/>
              </a:rPr>
              <a:t>calcium</a:t>
            </a:r>
            <a:r>
              <a:rPr lang="fr-FR" sz="2000" dirty="0">
                <a:latin typeface="Times New Roman" pitchFamily="18" charset="0"/>
                <a:cs typeface="Times New Roman" pitchFamily="18" charset="0"/>
              </a:rPr>
              <a:t>. "</a:t>
            </a:r>
            <a:r>
              <a:rPr lang="fr-FR" sz="2000" i="1" dirty="0">
                <a:latin typeface="Times New Roman" pitchFamily="18" charset="0"/>
                <a:cs typeface="Times New Roman" pitchFamily="18" charset="0"/>
              </a:rPr>
              <a:t>On conseille une consommation de 2 produits laitiers par jour pour les hommes, 3 pour les femmes</a:t>
            </a:r>
            <a:r>
              <a:rPr lang="fr-FR" sz="2000" dirty="0" smtClean="0">
                <a:latin typeface="Times New Roman" pitchFamily="18" charset="0"/>
                <a:cs typeface="Times New Roman" pitchFamily="18" charset="0"/>
              </a:rPr>
              <a:t>".</a:t>
            </a:r>
            <a:endParaRPr lang="fr-FR" sz="2000"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5852" y="1357298"/>
            <a:ext cx="6500858" cy="2400657"/>
          </a:xfrm>
          <a:prstGeom prst="rect">
            <a:avLst/>
          </a:prstGeom>
        </p:spPr>
        <p:txBody>
          <a:bodyPr wrap="square">
            <a:spAutoFit/>
          </a:bodyPr>
          <a:lstStyle/>
          <a:p>
            <a:pPr algn="just" fontAlgn="base">
              <a:lnSpc>
                <a:spcPct val="150000"/>
              </a:lnSpc>
            </a:pPr>
            <a:r>
              <a:rPr lang="fr-FR" sz="2000" cap="all" dirty="0">
                <a:solidFill>
                  <a:srgbClr val="FF0000"/>
                </a:solidFill>
                <a:latin typeface="Times New Roman" pitchFamily="18" charset="0"/>
                <a:cs typeface="Times New Roman" pitchFamily="18" charset="0"/>
              </a:rPr>
              <a:t>LES HERBES ET ÉPICES</a:t>
            </a:r>
          </a:p>
          <a:p>
            <a:pPr algn="just" fontAlgn="base">
              <a:lnSpc>
                <a:spcPct val="150000"/>
              </a:lnSpc>
            </a:pPr>
            <a:r>
              <a:rPr lang="fr-FR" sz="2000" dirty="0">
                <a:latin typeface="Times New Roman" pitchFamily="18" charset="0"/>
                <a:cs typeface="Times New Roman" pitchFamily="18" charset="0"/>
              </a:rPr>
              <a:t>Pour lutter contre l’inflammation et maintenir l’équilibre acido-basique, réduisez le sel et privilégiez les herbes et épices. Optez pour le gingembre, le curcuma et le poivre pour leur effet anti-inflammatoire.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224" y="857232"/>
            <a:ext cx="7500990" cy="3903954"/>
          </a:xfrm>
          <a:prstGeom prst="rect">
            <a:avLst/>
          </a:prstGeom>
        </p:spPr>
        <p:txBody>
          <a:bodyPr wrap="square">
            <a:spAutoFit/>
          </a:bodyPr>
          <a:lstStyle/>
          <a:p>
            <a:pPr algn="just">
              <a:lnSpc>
                <a:spcPct val="150000"/>
              </a:lnSpc>
            </a:pPr>
            <a:r>
              <a:rPr lang="fr-FR" sz="2400" b="1" dirty="0">
                <a:latin typeface="Times New Roman" pitchFamily="18" charset="0"/>
                <a:cs typeface="Times New Roman" pitchFamily="18" charset="0"/>
              </a:rPr>
              <a:t>Le </a:t>
            </a:r>
            <a:r>
              <a:rPr lang="fr-FR" sz="2400" b="1" dirty="0" smtClean="0">
                <a:latin typeface="Times New Roman" pitchFamily="18" charset="0"/>
                <a:cs typeface="Times New Roman" pitchFamily="18" charset="0"/>
              </a:rPr>
              <a:t>romarin</a:t>
            </a:r>
            <a:endParaRPr lang="fr-FR" sz="2400" b="1" dirty="0">
              <a:latin typeface="Times New Roman" pitchFamily="18" charset="0"/>
              <a:cs typeface="Times New Roman" pitchFamily="18" charset="0"/>
            </a:endParaRPr>
          </a:p>
          <a:p>
            <a:pPr algn="just">
              <a:lnSpc>
                <a:spcPct val="150000"/>
              </a:lnSpc>
            </a:pPr>
            <a:r>
              <a:rPr lang="fr-FR" sz="2400" dirty="0">
                <a:latin typeface="Times New Roman" pitchFamily="18" charset="0"/>
                <a:cs typeface="Times New Roman" pitchFamily="18" charset="0"/>
              </a:rPr>
              <a:t>Il renferme de l’acide phénolique et des flavonoïdes, qui empêcheraient le développement de certains cancers. Infusé, il lutte contre les troubles hépatiques </a:t>
            </a:r>
            <a:r>
              <a:rPr lang="fr-FR" sz="2400" dirty="0" smtClean="0">
                <a:latin typeface="Times New Roman" pitchFamily="18" charset="0"/>
                <a:cs typeface="Times New Roman" pitchFamily="18" charset="0"/>
              </a:rPr>
              <a:t>. </a:t>
            </a:r>
            <a:r>
              <a:rPr lang="fr-FR" sz="2400" dirty="0">
                <a:latin typeface="Times New Roman" pitchFamily="18" charset="0"/>
                <a:cs typeface="Times New Roman" pitchFamily="18" charset="0"/>
              </a:rPr>
              <a:t>Il n’est pas nécessaire d’en consommer beaucoup. Il est utilisé comme condiments pour parfumer les viandes, les pommes de terre et les agrumes.</a:t>
            </a:r>
          </a:p>
        </p:txBody>
      </p:sp>
      <p:pic>
        <p:nvPicPr>
          <p:cNvPr id="28674" name="Picture 2" descr="https://sf2.viepratique.fr/wp-content/uploads/sites/4/2015/07/4.jpg"/>
          <p:cNvPicPr>
            <a:picLocks noChangeAspect="1" noChangeArrowheads="1"/>
          </p:cNvPicPr>
          <p:nvPr/>
        </p:nvPicPr>
        <p:blipFill>
          <a:blip r:embed="rId2"/>
          <a:srcRect/>
          <a:stretch>
            <a:fillRect/>
          </a:stretch>
        </p:blipFill>
        <p:spPr bwMode="auto">
          <a:xfrm>
            <a:off x="4572000" y="3643314"/>
            <a:ext cx="4048125" cy="2686051"/>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8662" y="285728"/>
            <a:ext cx="7215238" cy="3268652"/>
          </a:xfrm>
          <a:prstGeom prst="rect">
            <a:avLst/>
          </a:prstGeom>
        </p:spPr>
        <p:txBody>
          <a:bodyPr wrap="square">
            <a:spAutoFit/>
          </a:bodyPr>
          <a:lstStyle/>
          <a:p>
            <a:pPr algn="just" fontAlgn="base">
              <a:lnSpc>
                <a:spcPct val="150000"/>
              </a:lnSpc>
            </a:pPr>
            <a:r>
              <a:rPr lang="fr-FR" sz="2000" cap="all" dirty="0">
                <a:latin typeface="Times New Roman" pitchFamily="18" charset="0"/>
                <a:cs typeface="Times New Roman" pitchFamily="18" charset="0"/>
              </a:rPr>
              <a:t>LES ALIMENTS RICHES EN OMÉGA 3</a:t>
            </a:r>
          </a:p>
          <a:p>
            <a:pPr algn="just" fontAlgn="base">
              <a:lnSpc>
                <a:spcPct val="150000"/>
              </a:lnSpc>
            </a:pPr>
            <a:r>
              <a:rPr lang="fr-FR" sz="2000" dirty="0">
                <a:latin typeface="Times New Roman" pitchFamily="18" charset="0"/>
                <a:cs typeface="Times New Roman" pitchFamily="18" charset="0"/>
              </a:rPr>
              <a:t>Pour réduire l’inflammation et limiter la production de composés pro-inflammatoires, il faut consommer des oméga 3 et ne pas abuser des oméga 6. "Une consommation hebdomadaire d’une portion de 100-120 g de poisson gras (saumon, hareng, anguille…) et une autre de poisson semi-gras (sardine, maquereau, truite saumonée…) nous permet de couvrir nos besoins journaliers".</a:t>
            </a:r>
          </a:p>
        </p:txBody>
      </p:sp>
      <p:pic>
        <p:nvPicPr>
          <p:cNvPr id="7170" name="Picture 2" descr="https://sf2.viepratique.fr/wp-content/uploads/sites/4/2015/07/515.jpg"/>
          <p:cNvPicPr>
            <a:picLocks noChangeAspect="1" noChangeArrowheads="1"/>
          </p:cNvPicPr>
          <p:nvPr/>
        </p:nvPicPr>
        <p:blipFill>
          <a:blip r:embed="rId2"/>
          <a:srcRect/>
          <a:stretch>
            <a:fillRect/>
          </a:stretch>
        </p:blipFill>
        <p:spPr bwMode="auto">
          <a:xfrm>
            <a:off x="5095875" y="4171949"/>
            <a:ext cx="4048125" cy="2686051"/>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5786" y="714356"/>
            <a:ext cx="8001056" cy="3970318"/>
          </a:xfrm>
          <a:prstGeom prst="rect">
            <a:avLst/>
          </a:prstGeom>
        </p:spPr>
        <p:txBody>
          <a:bodyPr wrap="square">
            <a:spAutoFit/>
          </a:bodyPr>
          <a:lstStyle/>
          <a:p>
            <a:pPr algn="just" fontAlgn="base">
              <a:lnSpc>
                <a:spcPct val="150000"/>
              </a:lnSpc>
            </a:pPr>
            <a:r>
              <a:rPr lang="fr-FR" sz="2400" cap="all" dirty="0">
                <a:solidFill>
                  <a:srgbClr val="FF0000"/>
                </a:solidFill>
                <a:latin typeface="Times New Roman" pitchFamily="18" charset="0"/>
                <a:cs typeface="Times New Roman" pitchFamily="18" charset="0"/>
              </a:rPr>
              <a:t>LES CÉRÉALES COMPLÈTES ET LES LÉGUMES SECS</a:t>
            </a:r>
          </a:p>
          <a:p>
            <a:pPr algn="just" fontAlgn="base">
              <a:lnSpc>
                <a:spcPct val="150000"/>
              </a:lnSpc>
            </a:pPr>
            <a:r>
              <a:rPr lang="fr-FR" sz="2400" dirty="0">
                <a:latin typeface="Times New Roman" pitchFamily="18" charset="0"/>
                <a:cs typeface="Times New Roman" pitchFamily="18" charset="0"/>
              </a:rPr>
              <a:t>L’excès de sucres simples et de céréales raffinées favoriserait l’inflammation. Il est donc préférable de consommer des céréales complètes et des légumes secs, deux familles d’aliments à </a:t>
            </a:r>
            <a:r>
              <a:rPr lang="fr-FR" sz="2400" dirty="0">
                <a:solidFill>
                  <a:srgbClr val="FF0000"/>
                </a:solidFill>
                <a:latin typeface="Times New Roman" pitchFamily="18" charset="0"/>
                <a:cs typeface="Times New Roman" pitchFamily="18" charset="0"/>
              </a:rPr>
              <a:t>indice </a:t>
            </a:r>
            <a:r>
              <a:rPr lang="fr-FR" sz="2400" dirty="0" smtClean="0">
                <a:solidFill>
                  <a:srgbClr val="FF0000"/>
                </a:solidFill>
                <a:latin typeface="Times New Roman" pitchFamily="18" charset="0"/>
                <a:cs typeface="Times New Roman" pitchFamily="18" charset="0"/>
              </a:rPr>
              <a:t>glycémique</a:t>
            </a:r>
            <a:r>
              <a:rPr lang="fr-FR" sz="2400" dirty="0">
                <a:solidFill>
                  <a:srgbClr val="FF0000"/>
                </a:solidFill>
                <a:latin typeface="Times New Roman" pitchFamily="18" charset="0"/>
                <a:cs typeface="Times New Roman" pitchFamily="18" charset="0"/>
              </a:rPr>
              <a:t> </a:t>
            </a:r>
            <a:r>
              <a:rPr lang="fr-FR" sz="2400" dirty="0" smtClean="0">
                <a:latin typeface="Times New Roman" pitchFamily="18" charset="0"/>
                <a:cs typeface="Times New Roman" pitchFamily="18" charset="0"/>
              </a:rPr>
              <a:t>bas </a:t>
            </a:r>
            <a:r>
              <a:rPr lang="fr-FR" sz="2400" dirty="0">
                <a:latin typeface="Times New Roman" pitchFamily="18" charset="0"/>
                <a:cs typeface="Times New Roman" pitchFamily="18" charset="0"/>
              </a:rPr>
              <a:t>et riches en fibres. </a:t>
            </a:r>
            <a:endParaRPr lang="fr-FR" sz="2400" dirty="0" smtClean="0">
              <a:latin typeface="Times New Roman" pitchFamily="18" charset="0"/>
              <a:cs typeface="Times New Roman" pitchFamily="18" charset="0"/>
            </a:endParaRPr>
          </a:p>
          <a:p>
            <a:pPr algn="just" fontAlgn="base">
              <a:lnSpc>
                <a:spcPct val="150000"/>
              </a:lnSpc>
            </a:pPr>
            <a:r>
              <a:rPr lang="fr-FR" sz="2400" dirty="0" smtClean="0">
                <a:latin typeface="Times New Roman" pitchFamily="18" charset="0"/>
                <a:cs typeface="Times New Roman" pitchFamily="18" charset="0"/>
              </a:rPr>
              <a:t>Ils </a:t>
            </a:r>
            <a:r>
              <a:rPr lang="fr-FR" sz="2400" dirty="0">
                <a:latin typeface="Times New Roman" pitchFamily="18" charset="0"/>
                <a:cs typeface="Times New Roman" pitchFamily="18" charset="0"/>
              </a:rPr>
              <a:t>entretiennent le </a:t>
            </a:r>
            <a:r>
              <a:rPr lang="fr-FR" sz="2400" dirty="0" err="1">
                <a:latin typeface="Times New Roman" pitchFamily="18" charset="0"/>
                <a:cs typeface="Times New Roman" pitchFamily="18" charset="0"/>
              </a:rPr>
              <a:t>microbiote</a:t>
            </a:r>
            <a:r>
              <a:rPr lang="fr-FR" sz="2400" dirty="0">
                <a:latin typeface="Times New Roman" pitchFamily="18" charset="0"/>
                <a:cs typeface="Times New Roman" pitchFamily="18" charset="0"/>
              </a:rPr>
              <a:t> intestinal et aident à maintenir un bon équilibre acido-basique.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910" y="852430"/>
            <a:ext cx="8001056" cy="2862322"/>
          </a:xfrm>
          <a:prstGeom prst="rect">
            <a:avLst/>
          </a:prstGeom>
        </p:spPr>
        <p:txBody>
          <a:bodyPr wrap="square">
            <a:spAutoFit/>
          </a:bodyPr>
          <a:lstStyle/>
          <a:p>
            <a:pPr algn="just" fontAlgn="base">
              <a:lnSpc>
                <a:spcPct val="150000"/>
              </a:lnSpc>
            </a:pPr>
            <a:r>
              <a:rPr lang="fr-FR" sz="2000" cap="all" dirty="0">
                <a:latin typeface="Times New Roman" pitchFamily="18" charset="0"/>
                <a:cs typeface="Times New Roman" pitchFamily="18" charset="0"/>
              </a:rPr>
              <a:t>LES FRUITS ET LÉGUMES</a:t>
            </a:r>
          </a:p>
          <a:p>
            <a:pPr algn="just" fontAlgn="base">
              <a:lnSpc>
                <a:spcPct val="150000"/>
              </a:lnSpc>
            </a:pPr>
            <a:r>
              <a:rPr lang="fr-FR" sz="2000" dirty="0">
                <a:latin typeface="Times New Roman" pitchFamily="18" charset="0"/>
                <a:cs typeface="Times New Roman" pitchFamily="18" charset="0"/>
              </a:rPr>
              <a:t>Les fruits et légumes sont riches en </a:t>
            </a:r>
            <a:r>
              <a:rPr lang="fr-FR" sz="2000" dirty="0">
                <a:latin typeface="Times New Roman" pitchFamily="18" charset="0"/>
                <a:cs typeface="Times New Roman" pitchFamily="18" charset="0"/>
                <a:hlinkClick r:id="rId2"/>
              </a:rPr>
              <a:t>antioxydants</a:t>
            </a:r>
            <a:r>
              <a:rPr lang="fr-FR" sz="2000" dirty="0">
                <a:latin typeface="Times New Roman" pitchFamily="18" charset="0"/>
                <a:cs typeface="Times New Roman" pitchFamily="18" charset="0"/>
              </a:rPr>
              <a:t> et entretiennent le </a:t>
            </a:r>
            <a:r>
              <a:rPr lang="fr-FR" sz="2000" dirty="0" err="1">
                <a:latin typeface="Times New Roman" pitchFamily="18" charset="0"/>
                <a:cs typeface="Times New Roman" pitchFamily="18" charset="0"/>
              </a:rPr>
              <a:t>microbiote</a:t>
            </a:r>
            <a:r>
              <a:rPr lang="fr-FR" sz="2000" dirty="0">
                <a:latin typeface="Times New Roman" pitchFamily="18" charset="0"/>
                <a:cs typeface="Times New Roman" pitchFamily="18" charset="0"/>
              </a:rPr>
              <a:t> intestinal et l’équilibre acido-basique. Il est conseillé de consommer 2 à 3 portions de fruits par jour. Une portion équivaut à 2 kiwis ou 3 clémentines. Quant aux légumes, il est recommandé d’en consommer à chaque repas.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1285860"/>
            <a:ext cx="7929618" cy="2400657"/>
          </a:xfrm>
          <a:prstGeom prst="rect">
            <a:avLst/>
          </a:prstGeom>
        </p:spPr>
        <p:txBody>
          <a:bodyPr wrap="square">
            <a:spAutoFit/>
          </a:bodyPr>
          <a:lstStyle/>
          <a:p>
            <a:pPr fontAlgn="base">
              <a:lnSpc>
                <a:spcPct val="150000"/>
              </a:lnSpc>
            </a:pPr>
            <a:r>
              <a:rPr lang="fr-FR" sz="2000" cap="all" dirty="0" smtClean="0">
                <a:latin typeface="Times New Roman" pitchFamily="18" charset="0"/>
                <a:cs typeface="Times New Roman" pitchFamily="18" charset="0"/>
              </a:rPr>
              <a:t>LE CHOCOLAT</a:t>
            </a:r>
          </a:p>
          <a:p>
            <a:pPr fontAlgn="base">
              <a:lnSpc>
                <a:spcPct val="150000"/>
              </a:lnSpc>
            </a:pPr>
            <a:r>
              <a:rPr lang="fr-FR" sz="2000" dirty="0" smtClean="0">
                <a:latin typeface="Times New Roman" pitchFamily="18" charset="0"/>
                <a:cs typeface="Times New Roman" pitchFamily="18" charset="0"/>
              </a:rPr>
              <a:t>Le chocolat, consommé en petites quantités, aide à lutter contre le stress et réduit le risque d’inflammation. "</a:t>
            </a:r>
            <a:r>
              <a:rPr lang="fr-FR" sz="2000" i="1" dirty="0" smtClean="0">
                <a:latin typeface="Times New Roman" pitchFamily="18" charset="0"/>
                <a:cs typeface="Times New Roman" pitchFamily="18" charset="0"/>
              </a:rPr>
              <a:t>20 à 30 g de chocolat consommés de façon journalière ne nuisent ni à la santé, ni au poids, à condition de le manger dans de bonnes conditions</a:t>
            </a:r>
            <a:endParaRPr lang="fr-FR" sz="20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 4"/>
          <p:cNvPicPr>
            <a:picLocks noChangeAspect="1" noChangeArrowheads="1"/>
          </p:cNvPicPr>
          <p:nvPr/>
        </p:nvPicPr>
        <p:blipFill>
          <a:blip r:embed="rId3"/>
          <a:srcRect/>
          <a:stretch>
            <a:fillRect/>
          </a:stretch>
        </p:blipFill>
        <p:spPr bwMode="auto">
          <a:xfrm>
            <a:off x="2786050" y="3173412"/>
            <a:ext cx="4248150" cy="3684588"/>
          </a:xfrm>
          <a:prstGeom prst="rect">
            <a:avLst/>
          </a:prstGeom>
          <a:noFill/>
          <a:ln w="9525">
            <a:noFill/>
            <a:miter lim="800000"/>
            <a:headEnd/>
            <a:tailEnd/>
          </a:ln>
          <a:effectLst/>
        </p:spPr>
      </p:pic>
      <p:sp>
        <p:nvSpPr>
          <p:cNvPr id="2051" name="Titre 1"/>
          <p:cNvSpPr>
            <a:spLocks noGrp="1"/>
          </p:cNvSpPr>
          <p:nvPr>
            <p:ph type="ctrTitle"/>
          </p:nvPr>
        </p:nvSpPr>
        <p:spPr>
          <a:xfrm>
            <a:off x="1000100" y="357166"/>
            <a:ext cx="6415078" cy="1470025"/>
          </a:xfrm>
        </p:spPr>
        <p:txBody>
          <a:bodyPr/>
          <a:lstStyle/>
          <a:p>
            <a:r>
              <a:rPr lang="fr-BE" dirty="0" smtClean="0"/>
              <a:t>Manger= santé?????</a:t>
            </a:r>
          </a:p>
        </p:txBody>
      </p:sp>
      <p:sp>
        <p:nvSpPr>
          <p:cNvPr id="4" name="ZoneTexte 3"/>
          <p:cNvSpPr txBox="1"/>
          <p:nvPr/>
        </p:nvSpPr>
        <p:spPr>
          <a:xfrm>
            <a:off x="500034" y="2285992"/>
            <a:ext cx="8429684" cy="830997"/>
          </a:xfrm>
          <a:prstGeom prst="rect">
            <a:avLst/>
          </a:prstGeom>
          <a:noFill/>
        </p:spPr>
        <p:txBody>
          <a:bodyPr wrap="square" rtlCol="0">
            <a:spAutoFit/>
          </a:bodyPr>
          <a:lstStyle/>
          <a:p>
            <a:r>
              <a:rPr lang="fr-FR" sz="2400" dirty="0" smtClean="0">
                <a:latin typeface="Times New Roman" pitchFamily="18" charset="0"/>
                <a:cs typeface="Times New Roman" pitchFamily="18" charset="0"/>
              </a:rPr>
              <a:t>La nutrition pourrait  jouer un rôle important dans la prévention et l’évolution des pathologies</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693451"/>
            <a:ext cx="8143932" cy="2806987"/>
          </a:xfrm>
          <a:prstGeom prst="rect">
            <a:avLst/>
          </a:prstGeom>
        </p:spPr>
        <p:txBody>
          <a:bodyPr wrap="square">
            <a:spAutoFit/>
          </a:bodyPr>
          <a:lstStyle/>
          <a:p>
            <a:pPr algn="just" fontAlgn="base">
              <a:lnSpc>
                <a:spcPct val="150000"/>
              </a:lnSpc>
            </a:pPr>
            <a:r>
              <a:rPr lang="fr-FR" sz="2000" cap="all" dirty="0">
                <a:latin typeface="Times New Roman" pitchFamily="18" charset="0"/>
                <a:cs typeface="Times New Roman" pitchFamily="18" charset="0"/>
              </a:rPr>
              <a:t>L’EAU</a:t>
            </a:r>
          </a:p>
          <a:p>
            <a:pPr algn="just" fontAlgn="base">
              <a:lnSpc>
                <a:spcPct val="150000"/>
              </a:lnSpc>
            </a:pPr>
            <a:r>
              <a:rPr lang="fr-FR" sz="2000" dirty="0">
                <a:latin typeface="Times New Roman" pitchFamily="18" charset="0"/>
                <a:cs typeface="Times New Roman" pitchFamily="18" charset="0"/>
              </a:rPr>
              <a:t>Une bonne hydratation interne permet d’optimiser toutes les fonctions de l’organisme, de limiter le risque de crampes, de fatigue musculaire et améliore le transit intestinal. L’organisme a besoin de 2 à 2,5 litres d’eau par jour pour bien fonctionner (eau ingérée + eau absorbée lors de l’ingestion d’aliments). Pour varier les plaisirs, aromatisez votre eau</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214414" y="1643050"/>
            <a:ext cx="6000792" cy="10772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fontAlgn="base"/>
            <a:r>
              <a:rPr lang="fr-FR" sz="3200" dirty="0" smtClean="0">
                <a:latin typeface="Times New Roman" pitchFamily="18" charset="0"/>
                <a:cs typeface="Times New Roman" pitchFamily="18" charset="0"/>
              </a:rPr>
              <a:t> </a:t>
            </a:r>
            <a:r>
              <a:rPr lang="fr-FR" sz="3200" dirty="0" smtClean="0">
                <a:latin typeface="Times New Roman" pitchFamily="18" charset="0"/>
                <a:cs typeface="Times New Roman" pitchFamily="18" charset="0"/>
              </a:rPr>
              <a:t>un régime pour </a:t>
            </a:r>
            <a:r>
              <a:rPr lang="fr-FR" sz="3200" dirty="0" smtClean="0">
                <a:latin typeface="Times New Roman" pitchFamily="18" charset="0"/>
                <a:cs typeface="Times New Roman" pitchFamily="18" charset="0"/>
              </a:rPr>
              <a:t>renforcer </a:t>
            </a:r>
            <a:r>
              <a:rPr lang="fr-FR" sz="3200" dirty="0" smtClean="0">
                <a:latin typeface="Times New Roman" pitchFamily="18" charset="0"/>
                <a:cs typeface="Times New Roman" pitchFamily="18" charset="0"/>
              </a:rPr>
              <a:t> le système immunitaire </a:t>
            </a:r>
            <a:endParaRPr lang="fr-FR" sz="3200"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500042"/>
            <a:ext cx="8929718" cy="6740307"/>
          </a:xfrm>
          <a:prstGeom prst="rect">
            <a:avLst/>
          </a:prstGeom>
          <a:noFill/>
        </p:spPr>
        <p:txBody>
          <a:bodyPr wrap="square" rtlCol="0">
            <a:spAutoFit/>
          </a:bodyPr>
          <a:lstStyle/>
          <a:p>
            <a:pPr algn="ctr" fontAlgn="base">
              <a:lnSpc>
                <a:spcPct val="150000"/>
              </a:lnSpc>
            </a:pPr>
            <a:r>
              <a:rPr lang="fr-FR" dirty="0" smtClean="0">
                <a:latin typeface="Times New Roman" pitchFamily="18" charset="0"/>
                <a:cs typeface="Times New Roman" pitchFamily="18" charset="0"/>
              </a:rPr>
              <a:t> </a:t>
            </a:r>
            <a:r>
              <a:rPr lang="fr-FR" dirty="0" smtClean="0">
                <a:solidFill>
                  <a:srgbClr val="FF0000"/>
                </a:solidFill>
                <a:latin typeface="Times New Roman" pitchFamily="18" charset="0"/>
                <a:cs typeface="Times New Roman" pitchFamily="18" charset="0"/>
              </a:rPr>
              <a:t>un petit déjeuner ou une collation dynamique</a:t>
            </a:r>
          </a:p>
          <a:p>
            <a:pPr marL="342900" indent="-342900" algn="just" fontAlgn="base">
              <a:lnSpc>
                <a:spcPct val="150000"/>
              </a:lnSpc>
              <a:buFont typeface="+mj-lt"/>
              <a:buAutoNum type="arabicPeriod"/>
            </a:pPr>
            <a:r>
              <a:rPr lang="fr-FR" b="1" dirty="0" smtClean="0">
                <a:latin typeface="Times New Roman" pitchFamily="18" charset="0"/>
                <a:cs typeface="Times New Roman" pitchFamily="18" charset="0"/>
              </a:rPr>
              <a:t>Le yaourt </a:t>
            </a:r>
            <a:r>
              <a:rPr lang="fr-FR" b="1" dirty="0" err="1" smtClean="0">
                <a:latin typeface="Times New Roman" pitchFamily="18" charset="0"/>
                <a:cs typeface="Times New Roman" pitchFamily="18" charset="0"/>
              </a:rPr>
              <a:t>super-forme</a:t>
            </a:r>
            <a:r>
              <a:rPr lang="fr-FR" b="1" dirty="0" smtClean="0">
                <a:latin typeface="Times New Roman" pitchFamily="18" charset="0"/>
                <a:cs typeface="Times New Roman" pitchFamily="18" charset="0"/>
              </a:rPr>
              <a:t> : </a:t>
            </a:r>
            <a:r>
              <a:rPr lang="fr-FR" dirty="0" smtClean="0">
                <a:latin typeface="Times New Roman" pitchFamily="18" charset="0"/>
                <a:cs typeface="Times New Roman" pitchFamily="18" charset="0"/>
              </a:rPr>
              <a:t>mélanger un yaourt bifidus + 1/2 orange et un kiwi taillés en petits morceaux + 1 </a:t>
            </a:r>
            <a:r>
              <a:rPr lang="fr-FR" dirty="0" err="1" smtClean="0">
                <a:latin typeface="Times New Roman" pitchFamily="18" charset="0"/>
                <a:cs typeface="Times New Roman" pitchFamily="18" charset="0"/>
              </a:rPr>
              <a:t>cuil</a:t>
            </a:r>
            <a:r>
              <a:rPr lang="fr-FR" dirty="0" smtClean="0">
                <a:latin typeface="Times New Roman" pitchFamily="18" charset="0"/>
                <a:cs typeface="Times New Roman" pitchFamily="18" charset="0"/>
              </a:rPr>
              <a:t>. à soupe de germes de blé, et déguster aussitôt. </a:t>
            </a:r>
          </a:p>
          <a:p>
            <a:pPr algn="just" fontAlgn="base">
              <a:lnSpc>
                <a:spcPct val="150000"/>
              </a:lnSpc>
            </a:pPr>
            <a:r>
              <a:rPr lang="fr-FR" b="1" dirty="0" smtClean="0">
                <a:latin typeface="Times New Roman" pitchFamily="18" charset="0"/>
                <a:cs typeface="Times New Roman" pitchFamily="18" charset="0"/>
              </a:rPr>
              <a:t>Bénéfices :</a:t>
            </a:r>
            <a:r>
              <a:rPr lang="fr-FR" dirty="0" smtClean="0">
                <a:latin typeface="Times New Roman" pitchFamily="18" charset="0"/>
                <a:cs typeface="Times New Roman" pitchFamily="18" charset="0"/>
              </a:rPr>
              <a:t> le plein de vitamines C</a:t>
            </a:r>
            <a:r>
              <a:rPr lang="fr-FR"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et E, et des ferments </a:t>
            </a:r>
            <a:r>
              <a:rPr lang="fr-FR" dirty="0" err="1" smtClean="0">
                <a:latin typeface="Times New Roman" pitchFamily="18" charset="0"/>
                <a:cs typeface="Times New Roman" pitchFamily="18" charset="0"/>
              </a:rPr>
              <a:t>probiotiques</a:t>
            </a:r>
            <a:endParaRPr lang="fr-FR" dirty="0" smtClean="0">
              <a:latin typeface="Times New Roman" pitchFamily="18" charset="0"/>
              <a:cs typeface="Times New Roman" pitchFamily="18" charset="0"/>
            </a:endParaRPr>
          </a:p>
          <a:p>
            <a:pPr algn="just" fontAlgn="base">
              <a:lnSpc>
                <a:spcPct val="150000"/>
              </a:lnSpc>
            </a:pPr>
            <a:r>
              <a:rPr lang="fr-FR" b="1" dirty="0" smtClean="0">
                <a:latin typeface="Times New Roman" pitchFamily="18" charset="0"/>
                <a:cs typeface="Times New Roman" pitchFamily="18" charset="0"/>
              </a:rPr>
              <a:t>2. Le lait fermenté aux fruits rouges : </a:t>
            </a:r>
            <a:r>
              <a:rPr lang="fr-FR" dirty="0" smtClean="0">
                <a:latin typeface="Times New Roman" pitchFamily="18" charset="0"/>
                <a:cs typeface="Times New Roman" pitchFamily="18" charset="0"/>
              </a:rPr>
              <a:t>mettre dans une coupelle 3 </a:t>
            </a:r>
            <a:r>
              <a:rPr lang="fr-FR" dirty="0" err="1" smtClean="0">
                <a:latin typeface="Times New Roman" pitchFamily="18" charset="0"/>
                <a:cs typeface="Times New Roman" pitchFamily="18" charset="0"/>
              </a:rPr>
              <a:t>cuil</a:t>
            </a:r>
            <a:r>
              <a:rPr lang="fr-FR" dirty="0" smtClean="0">
                <a:latin typeface="Times New Roman" pitchFamily="18" charset="0"/>
                <a:cs typeface="Times New Roman" pitchFamily="18" charset="0"/>
              </a:rPr>
              <a:t>. à soupe de cassis et 3 </a:t>
            </a:r>
            <a:r>
              <a:rPr lang="fr-FR" dirty="0" err="1" smtClean="0">
                <a:latin typeface="Times New Roman" pitchFamily="18" charset="0"/>
                <a:cs typeface="Times New Roman" pitchFamily="18" charset="0"/>
              </a:rPr>
              <a:t>cuil</a:t>
            </a:r>
            <a:r>
              <a:rPr lang="fr-FR" dirty="0" smtClean="0">
                <a:latin typeface="Times New Roman" pitchFamily="18" charset="0"/>
                <a:cs typeface="Times New Roman" pitchFamily="18" charset="0"/>
              </a:rPr>
              <a:t>. à soupe de framboises (éventuellement surgelées), verser par-dessus du lait fermenté (type lait ribot ou kéfir), ajouter un peu de sucre ou de miel liquide, remuer doucement et savourer. </a:t>
            </a:r>
            <a:br>
              <a:rPr lang="fr-FR" dirty="0" smtClean="0">
                <a:latin typeface="Times New Roman" pitchFamily="18" charset="0"/>
                <a:cs typeface="Times New Roman" pitchFamily="18" charset="0"/>
              </a:rPr>
            </a:br>
            <a:r>
              <a:rPr lang="fr-FR" b="1" dirty="0" smtClean="0">
                <a:latin typeface="Times New Roman" pitchFamily="18" charset="0"/>
                <a:cs typeface="Times New Roman" pitchFamily="18" charset="0"/>
              </a:rPr>
              <a:t>Bénéfices :</a:t>
            </a:r>
            <a:r>
              <a:rPr lang="fr-FR" dirty="0" smtClean="0">
                <a:latin typeface="Times New Roman" pitchFamily="18" charset="0"/>
                <a:cs typeface="Times New Roman" pitchFamily="18" charset="0"/>
              </a:rPr>
              <a:t> riche  </a:t>
            </a:r>
            <a:r>
              <a:rPr lang="fr-FR"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en flavonoïdes et </a:t>
            </a:r>
            <a:r>
              <a:rPr lang="fr-FR"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en vitamine C.</a:t>
            </a:r>
          </a:p>
          <a:p>
            <a:pPr algn="just" fontAlgn="base">
              <a:lnSpc>
                <a:spcPct val="150000"/>
              </a:lnSpc>
            </a:pPr>
            <a:r>
              <a:rPr lang="fr-FR" b="1" dirty="0" smtClean="0">
                <a:latin typeface="Times New Roman" pitchFamily="18" charset="0"/>
                <a:cs typeface="Times New Roman" pitchFamily="18" charset="0"/>
              </a:rPr>
              <a:t>3. Muesli </a:t>
            </a:r>
            <a:r>
              <a:rPr lang="fr-FR" b="1" dirty="0" smtClean="0">
                <a:latin typeface="Times New Roman" pitchFamily="18" charset="0"/>
                <a:cs typeface="Times New Roman" pitchFamily="18" charset="0"/>
              </a:rPr>
              <a:t>maison : </a:t>
            </a:r>
            <a:r>
              <a:rPr lang="fr-FR" dirty="0" smtClean="0">
                <a:latin typeface="Times New Roman" pitchFamily="18" charset="0"/>
                <a:cs typeface="Times New Roman" pitchFamily="18" charset="0"/>
              </a:rPr>
              <a:t>mélanger 4 à 5 </a:t>
            </a:r>
            <a:r>
              <a:rPr lang="fr-FR" dirty="0" err="1" smtClean="0">
                <a:latin typeface="Times New Roman" pitchFamily="18" charset="0"/>
                <a:cs typeface="Times New Roman" pitchFamily="18" charset="0"/>
              </a:rPr>
              <a:t>cuil</a:t>
            </a:r>
            <a:r>
              <a:rPr lang="fr-FR" dirty="0" smtClean="0">
                <a:latin typeface="Times New Roman" pitchFamily="18" charset="0"/>
                <a:cs typeface="Times New Roman" pitchFamily="18" charset="0"/>
              </a:rPr>
              <a:t>. à soupe de céréales complètes, 2 </a:t>
            </a:r>
            <a:r>
              <a:rPr lang="fr-FR" dirty="0" err="1" smtClean="0">
                <a:latin typeface="Times New Roman" pitchFamily="18" charset="0"/>
                <a:cs typeface="Times New Roman" pitchFamily="18" charset="0"/>
              </a:rPr>
              <a:t>cuil</a:t>
            </a:r>
            <a:r>
              <a:rPr lang="fr-FR" dirty="0" smtClean="0">
                <a:latin typeface="Times New Roman" pitchFamily="18" charset="0"/>
                <a:cs typeface="Times New Roman" pitchFamily="18" charset="0"/>
              </a:rPr>
              <a:t>. à soupe de noisettes et d'amandes concassées et 2 </a:t>
            </a:r>
            <a:r>
              <a:rPr lang="fr-FR" dirty="0" err="1" smtClean="0">
                <a:latin typeface="Times New Roman" pitchFamily="18" charset="0"/>
                <a:cs typeface="Times New Roman" pitchFamily="18" charset="0"/>
              </a:rPr>
              <a:t>cuil</a:t>
            </a:r>
            <a:r>
              <a:rPr lang="fr-FR" dirty="0" smtClean="0">
                <a:latin typeface="Times New Roman" pitchFamily="18" charset="0"/>
                <a:cs typeface="Times New Roman" pitchFamily="18" charset="0"/>
              </a:rPr>
              <a:t>. à soupe de raisins secs. Ajouter une pomme râpée avec sa peau et arrosée de jus de citron, du lait froid à volonté. Servir. </a:t>
            </a:r>
            <a:br>
              <a:rPr lang="fr-FR" dirty="0" smtClean="0">
                <a:latin typeface="Times New Roman" pitchFamily="18" charset="0"/>
                <a:cs typeface="Times New Roman" pitchFamily="18" charset="0"/>
              </a:rPr>
            </a:br>
            <a:r>
              <a:rPr lang="fr-FR" b="1" dirty="0" smtClean="0">
                <a:latin typeface="Times New Roman" pitchFamily="18" charset="0"/>
                <a:cs typeface="Times New Roman" pitchFamily="18" charset="0"/>
              </a:rPr>
              <a:t>Bénéfices :</a:t>
            </a:r>
            <a:r>
              <a:rPr lang="fr-FR" dirty="0" smtClean="0">
                <a:latin typeface="Times New Roman" pitchFamily="18" charset="0"/>
                <a:cs typeface="Times New Roman" pitchFamily="18" charset="0"/>
              </a:rPr>
              <a:t> tiercé gagnant pour la </a:t>
            </a:r>
            <a:r>
              <a:rPr lang="fr-FR" dirty="0" smtClean="0">
                <a:latin typeface="Times New Roman" pitchFamily="18" charset="0"/>
                <a:cs typeface="Times New Roman" pitchFamily="18" charset="0"/>
              </a:rPr>
              <a:t>  vitamine E, les </a:t>
            </a:r>
            <a:r>
              <a:rPr lang="fr-FR" dirty="0" smtClean="0">
                <a:latin typeface="Times New Roman" pitchFamily="18" charset="0"/>
                <a:cs typeface="Times New Roman" pitchFamily="18" charset="0"/>
              </a:rPr>
              <a:t>fibres et le magnésium.</a:t>
            </a:r>
          </a:p>
          <a:p>
            <a:pPr algn="just" fontAlgn="base">
              <a:lnSpc>
                <a:spcPct val="150000"/>
              </a:lnSpc>
            </a:pPr>
            <a:endParaRPr lang="fr-FR" dirty="0" smtClean="0">
              <a:latin typeface="Times New Roman" pitchFamily="18" charset="0"/>
              <a:cs typeface="Times New Roman" pitchFamily="18" charset="0"/>
            </a:endParaRPr>
          </a:p>
          <a:p>
            <a:pPr algn="just" fontAlgn="base">
              <a:lnSpc>
                <a:spcPct val="150000"/>
              </a:lnSpc>
            </a:pPr>
            <a:endParaRPr lang="fr-FR" dirty="0" smtClean="0">
              <a:latin typeface="Times New Roman" pitchFamily="18" charset="0"/>
              <a:cs typeface="Times New Roman" pitchFamily="18" charset="0"/>
            </a:endParaRPr>
          </a:p>
          <a:p>
            <a:pPr algn="just" fontAlgn="base">
              <a:lnSpc>
                <a:spcPct val="150000"/>
              </a:lnSpc>
            </a:pPr>
            <a:endParaRPr lang="fr-FR" dirty="0" smtClean="0">
              <a:latin typeface="Times New Roman" pitchFamily="18" charset="0"/>
              <a:cs typeface="Times New Roman" pitchFamily="18" charset="0"/>
            </a:endParaRPr>
          </a:p>
          <a:p>
            <a:pPr algn="just" fontAlgn="base">
              <a:lnSpc>
                <a:spcPct val="150000"/>
              </a:lnSpc>
            </a:pPr>
            <a:endParaRPr lang="fr-FR" dirty="0">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5752" y="357166"/>
            <a:ext cx="8858280" cy="5170646"/>
          </a:xfrm>
          <a:prstGeom prst="rect">
            <a:avLst/>
          </a:prstGeom>
          <a:noFill/>
        </p:spPr>
        <p:txBody>
          <a:bodyPr wrap="square" rtlCol="0">
            <a:spAutoFit/>
          </a:bodyPr>
          <a:lstStyle/>
          <a:p>
            <a:pPr algn="ctr" fontAlgn="base">
              <a:lnSpc>
                <a:spcPct val="150000"/>
              </a:lnSpc>
            </a:pPr>
            <a:r>
              <a:rPr lang="fr-FR" sz="2000" b="1" dirty="0" smtClean="0">
                <a:solidFill>
                  <a:srgbClr val="FF0000"/>
                </a:solidFill>
                <a:latin typeface="Times New Roman" pitchFamily="18" charset="0"/>
                <a:cs typeface="Times New Roman" pitchFamily="18" charset="0"/>
              </a:rPr>
              <a:t>Des plats tonifiants</a:t>
            </a:r>
          </a:p>
          <a:p>
            <a:pPr marL="457200" indent="-457200" fontAlgn="base">
              <a:lnSpc>
                <a:spcPct val="150000"/>
              </a:lnSpc>
              <a:buFont typeface="+mj-lt"/>
              <a:buAutoNum type="arabicPeriod"/>
            </a:pPr>
            <a:r>
              <a:rPr lang="fr-FR" sz="2000" b="1" dirty="0" smtClean="0">
                <a:latin typeface="Times New Roman" pitchFamily="18" charset="0"/>
                <a:cs typeface="Times New Roman" pitchFamily="18" charset="0"/>
              </a:rPr>
              <a:t>Salade multicolore : </a:t>
            </a:r>
            <a:r>
              <a:rPr lang="fr-FR" sz="2000" dirty="0" smtClean="0">
                <a:latin typeface="Times New Roman" pitchFamily="18" charset="0"/>
                <a:cs typeface="Times New Roman" pitchFamily="18" charset="0"/>
              </a:rPr>
              <a:t>chou vert râpé + oignons rouges en fines tranches + fines herbes, assaisonnée avec une vinaigrette à l'huile de noisette. </a:t>
            </a:r>
            <a:br>
              <a:rPr lang="fr-FR" sz="2000" dirty="0" smtClean="0">
                <a:latin typeface="Times New Roman" pitchFamily="18" charset="0"/>
                <a:cs typeface="Times New Roman" pitchFamily="18" charset="0"/>
              </a:rPr>
            </a:br>
            <a:r>
              <a:rPr lang="fr-FR" sz="2000" b="1" dirty="0" smtClean="0">
                <a:latin typeface="Times New Roman" pitchFamily="18" charset="0"/>
                <a:cs typeface="Times New Roman" pitchFamily="18" charset="0"/>
              </a:rPr>
              <a:t>Bénéfices :</a:t>
            </a:r>
            <a:r>
              <a:rPr lang="fr-FR" sz="2000" dirty="0" smtClean="0">
                <a:latin typeface="Times New Roman" pitchFamily="18" charset="0"/>
                <a:cs typeface="Times New Roman" pitchFamily="18" charset="0"/>
              </a:rPr>
              <a:t> apporte en abondance de la vitamine C et les substances soufrées protectrices du chou et de l'oignon. </a:t>
            </a:r>
            <a:br>
              <a:rPr lang="fr-FR" sz="2000" dirty="0" smtClean="0">
                <a:latin typeface="Times New Roman" pitchFamily="18" charset="0"/>
                <a:cs typeface="Times New Roman" pitchFamily="18" charset="0"/>
              </a:rPr>
            </a:br>
            <a:r>
              <a:rPr lang="fr-FR" sz="2000" b="1" dirty="0" smtClean="0">
                <a:latin typeface="Times New Roman" pitchFamily="18" charset="0"/>
                <a:cs typeface="Times New Roman" pitchFamily="18" charset="0"/>
              </a:rPr>
              <a:t>Le plus :</a:t>
            </a:r>
            <a:r>
              <a:rPr lang="fr-FR" sz="2000" dirty="0" smtClean="0">
                <a:latin typeface="Times New Roman" pitchFamily="18" charset="0"/>
                <a:cs typeface="Times New Roman" pitchFamily="18" charset="0"/>
              </a:rPr>
              <a:t> la vitamine E anti-oxydante de l'huile de noisette.</a:t>
            </a:r>
          </a:p>
          <a:p>
            <a:pPr marL="457200" indent="-457200" fontAlgn="base">
              <a:lnSpc>
                <a:spcPct val="150000"/>
              </a:lnSpc>
              <a:buFont typeface="+mj-lt"/>
              <a:buAutoNum type="arabicPeriod"/>
            </a:pPr>
            <a:r>
              <a:rPr lang="fr-FR" sz="2000" b="1" dirty="0" smtClean="0">
                <a:latin typeface="Times New Roman" pitchFamily="18" charset="0"/>
                <a:cs typeface="Times New Roman" pitchFamily="18" charset="0"/>
              </a:rPr>
              <a:t>Lentilles roses et brocolis en hors d'</a:t>
            </a:r>
            <a:r>
              <a:rPr lang="fr-FR" sz="2000" b="1" dirty="0" err="1" smtClean="0">
                <a:latin typeface="Times New Roman" pitchFamily="18" charset="0"/>
                <a:cs typeface="Times New Roman" pitchFamily="18" charset="0"/>
              </a:rPr>
              <a:t>oeuvre</a:t>
            </a:r>
            <a:r>
              <a:rPr lang="fr-FR" sz="2000" b="1" dirty="0" smtClean="0">
                <a:latin typeface="Times New Roman" pitchFamily="18" charset="0"/>
                <a:cs typeface="Times New Roman" pitchFamily="18" charset="0"/>
              </a:rPr>
              <a:t> : </a:t>
            </a:r>
            <a:r>
              <a:rPr lang="fr-FR" sz="2000" dirty="0" smtClean="0">
                <a:latin typeface="Times New Roman" pitchFamily="18" charset="0"/>
                <a:cs typeface="Times New Roman" pitchFamily="18" charset="0"/>
              </a:rPr>
              <a:t>lentilles roses tièdes + bouquets de brocolis saupoudrés de graines de sésame + vinaigrette à l'huile de colza. </a:t>
            </a:r>
            <a:br>
              <a:rPr lang="fr-FR" sz="2000" dirty="0" smtClean="0">
                <a:latin typeface="Times New Roman" pitchFamily="18" charset="0"/>
                <a:cs typeface="Times New Roman" pitchFamily="18" charset="0"/>
              </a:rPr>
            </a:br>
            <a:r>
              <a:rPr lang="fr-FR" sz="2000" b="1" dirty="0" smtClean="0">
                <a:latin typeface="Times New Roman" pitchFamily="18" charset="0"/>
                <a:cs typeface="Times New Roman" pitchFamily="18" charset="0"/>
              </a:rPr>
              <a:t>Bénéfices :</a:t>
            </a:r>
            <a:r>
              <a:rPr lang="fr-FR" sz="2000" dirty="0" smtClean="0">
                <a:latin typeface="Times New Roman" pitchFamily="18" charset="0"/>
                <a:cs typeface="Times New Roman" pitchFamily="18" charset="0"/>
              </a:rPr>
              <a:t>  bonne source de magnésium et de fer (dans les lentilles), de substances soufrées et de vitamine C (dans les brocolis). </a:t>
            </a:r>
            <a:br>
              <a:rPr lang="fr-FR" sz="2000" dirty="0" smtClean="0">
                <a:latin typeface="Times New Roman" pitchFamily="18" charset="0"/>
                <a:cs typeface="Times New Roman" pitchFamily="18" charset="0"/>
              </a:rPr>
            </a:br>
            <a:r>
              <a:rPr lang="fr-FR" sz="2000" b="1" dirty="0" smtClean="0">
                <a:latin typeface="Times New Roman" pitchFamily="18" charset="0"/>
                <a:cs typeface="Times New Roman" pitchFamily="18" charset="0"/>
              </a:rPr>
              <a:t>Le plus :</a:t>
            </a:r>
            <a:r>
              <a:rPr lang="fr-FR" sz="2000" dirty="0" smtClean="0">
                <a:latin typeface="Times New Roman" pitchFamily="18" charset="0"/>
                <a:cs typeface="Times New Roman" pitchFamily="18" charset="0"/>
              </a:rPr>
              <a:t> acides gras </a:t>
            </a:r>
            <a:r>
              <a:rPr lang="fr-FR" sz="2000" dirty="0" smtClean="0">
                <a:latin typeface="Times New Roman" pitchFamily="18" charset="0"/>
                <a:cs typeface="Times New Roman" pitchFamily="18" charset="0"/>
                <a:hlinkClick r:id="rId2"/>
              </a:rPr>
              <a:t>oméga-3</a:t>
            </a:r>
            <a:r>
              <a:rPr lang="fr-FR" sz="2000" dirty="0" smtClean="0">
                <a:latin typeface="Times New Roman" pitchFamily="18" charset="0"/>
                <a:cs typeface="Times New Roman" pitchFamily="18" charset="0"/>
              </a:rPr>
              <a:t> des graines de sésame et de l'huile de colza.</a:t>
            </a:r>
            <a:endParaRPr lang="fr-FR" sz="2000" dirty="0">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5852" y="285728"/>
            <a:ext cx="6215106" cy="400110"/>
          </a:xfrm>
          <a:prstGeom prst="rect">
            <a:avLst/>
          </a:prstGeom>
        </p:spPr>
        <p:txBody>
          <a:bodyPr wrap="square">
            <a:spAutoFit/>
          </a:bodyPr>
          <a:lstStyle/>
          <a:p>
            <a:pPr algn="ctr" fontAlgn="base"/>
            <a:r>
              <a:rPr lang="fr-FR" sz="2000" dirty="0" smtClean="0">
                <a:solidFill>
                  <a:srgbClr val="FF0000"/>
                </a:solidFill>
                <a:latin typeface="Times New Roman" pitchFamily="18" charset="0"/>
                <a:cs typeface="Times New Roman" pitchFamily="18" charset="0"/>
              </a:rPr>
              <a:t>Des desserts gourmands pour une meilleure forme</a:t>
            </a:r>
            <a:endParaRPr lang="fr-FR" sz="2000" dirty="0">
              <a:solidFill>
                <a:srgbClr val="FF0000"/>
              </a:solidFill>
              <a:latin typeface="Times New Roman" pitchFamily="18" charset="0"/>
              <a:cs typeface="Times New Roman" pitchFamily="18" charset="0"/>
            </a:endParaRPr>
          </a:p>
        </p:txBody>
      </p:sp>
      <p:sp>
        <p:nvSpPr>
          <p:cNvPr id="3" name="Rectangle 2"/>
          <p:cNvSpPr/>
          <p:nvPr/>
        </p:nvSpPr>
        <p:spPr>
          <a:xfrm>
            <a:off x="285752" y="1337953"/>
            <a:ext cx="8858248" cy="4247317"/>
          </a:xfrm>
          <a:prstGeom prst="rect">
            <a:avLst/>
          </a:prstGeom>
        </p:spPr>
        <p:txBody>
          <a:bodyPr wrap="square">
            <a:spAutoFit/>
          </a:bodyPr>
          <a:lstStyle/>
          <a:p>
            <a:pPr algn="just" fontAlgn="base">
              <a:lnSpc>
                <a:spcPct val="150000"/>
              </a:lnSpc>
            </a:pPr>
            <a:r>
              <a:rPr lang="fr-FR" b="1" dirty="0" smtClean="0">
                <a:latin typeface="Times New Roman" pitchFamily="18" charset="0"/>
                <a:cs typeface="Times New Roman" pitchFamily="18" charset="0"/>
              </a:rPr>
              <a:t>Compote de pomme au jus d'agrumes : </a:t>
            </a:r>
            <a:r>
              <a:rPr lang="fr-FR" dirty="0" smtClean="0">
                <a:latin typeface="Times New Roman" pitchFamily="18" charset="0"/>
                <a:cs typeface="Times New Roman" pitchFamily="18" charset="0"/>
              </a:rPr>
              <a:t>éplucher et détailler en gros morceaux une ou deux pommes Canada (selon grosseur), les arroser de jus de citron, et les faire cuire </a:t>
            </a:r>
            <a:br>
              <a:rPr lang="fr-FR" dirty="0" smtClean="0">
                <a:latin typeface="Times New Roman" pitchFamily="18" charset="0"/>
                <a:cs typeface="Times New Roman" pitchFamily="18" charset="0"/>
              </a:rPr>
            </a:br>
            <a:endParaRPr lang="fr-FR" dirty="0" smtClean="0">
              <a:latin typeface="Times New Roman" pitchFamily="18" charset="0"/>
              <a:cs typeface="Times New Roman" pitchFamily="18" charset="0"/>
            </a:endParaRPr>
          </a:p>
          <a:p>
            <a:pPr algn="just" fontAlgn="base">
              <a:lnSpc>
                <a:spcPct val="150000"/>
              </a:lnSpc>
            </a:pPr>
            <a:r>
              <a:rPr lang="fr-FR" b="1" dirty="0" smtClean="0">
                <a:latin typeface="Times New Roman" pitchFamily="18" charset="0"/>
                <a:cs typeface="Times New Roman" pitchFamily="18" charset="0"/>
              </a:rPr>
              <a:t>Abricots secs au thé + biscuits complets : </a:t>
            </a:r>
            <a:r>
              <a:rPr lang="fr-FR" dirty="0" smtClean="0">
                <a:latin typeface="Times New Roman" pitchFamily="18" charset="0"/>
                <a:cs typeface="Times New Roman" pitchFamily="18" charset="0"/>
              </a:rPr>
              <a:t>faire tremper pendant quelques heures 5 ou 6 abricots par personne dans du thé léger tiède. </a:t>
            </a:r>
            <a:r>
              <a:rPr lang="fr-FR" dirty="0" smtClean="0">
                <a:latin typeface="Times New Roman" pitchFamily="18" charset="0"/>
                <a:cs typeface="Times New Roman" pitchFamily="18" charset="0"/>
              </a:rPr>
              <a:t>Les déguster avec 2 biscuits aux germes de blé. </a:t>
            </a:r>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r>
              <a:rPr lang="fr-FR" b="1" dirty="0" smtClean="0">
                <a:latin typeface="Times New Roman" pitchFamily="18" charset="0"/>
                <a:cs typeface="Times New Roman" pitchFamily="18" charset="0"/>
              </a:rPr>
              <a:t>Bénéfices :</a:t>
            </a:r>
            <a:r>
              <a:rPr lang="fr-FR" dirty="0" smtClean="0">
                <a:latin typeface="Times New Roman" pitchFamily="18" charset="0"/>
                <a:cs typeface="Times New Roman" pitchFamily="18" charset="0"/>
              </a:rPr>
              <a:t> un concentré de nutriments utiles : provitamine A des abricots, vitamine E et magnésium des germes de blé, </a:t>
            </a:r>
            <a:r>
              <a:rPr lang="fr-FR" dirty="0" err="1" smtClean="0">
                <a:latin typeface="Times New Roman" pitchFamily="18" charset="0"/>
                <a:cs typeface="Times New Roman" pitchFamily="18" charset="0"/>
              </a:rPr>
              <a:t>polyphénols</a:t>
            </a:r>
            <a:r>
              <a:rPr lang="fr-FR" dirty="0" smtClean="0">
                <a:latin typeface="Times New Roman" pitchFamily="18" charset="0"/>
                <a:cs typeface="Times New Roman" pitchFamily="18" charset="0"/>
              </a:rPr>
              <a:t> du thé.</a:t>
            </a:r>
          </a:p>
          <a:p>
            <a:pPr algn="just" fontAlgn="base">
              <a:lnSpc>
                <a:spcPct val="150000"/>
              </a:lnSpc>
            </a:pPr>
            <a:r>
              <a:rPr lang="fr-FR" b="1" dirty="0" smtClean="0">
                <a:latin typeface="Times New Roman" pitchFamily="18" charset="0"/>
                <a:cs typeface="Times New Roman" pitchFamily="18" charset="0"/>
              </a:rPr>
              <a:t> Le yaourt au miel : </a:t>
            </a:r>
            <a:r>
              <a:rPr lang="fr-FR" dirty="0" smtClean="0">
                <a:latin typeface="Times New Roman" pitchFamily="18" charset="0"/>
                <a:cs typeface="Times New Roman" pitchFamily="18" charset="0"/>
              </a:rPr>
              <a:t>mélanger un yaourt bifidus + une a deux cuillères de miel, </a:t>
            </a:r>
            <a:br>
              <a:rPr lang="fr-FR" dirty="0" smtClean="0">
                <a:latin typeface="Times New Roman" pitchFamily="18" charset="0"/>
                <a:cs typeface="Times New Roman" pitchFamily="18" charset="0"/>
              </a:rPr>
            </a:br>
            <a:r>
              <a:rPr lang="fr-FR" b="1" dirty="0" smtClean="0">
                <a:latin typeface="Times New Roman" pitchFamily="18" charset="0"/>
                <a:cs typeface="Times New Roman" pitchFamily="18" charset="0"/>
              </a:rPr>
              <a:t>Bénéfices :</a:t>
            </a:r>
            <a:r>
              <a:rPr lang="fr-FR" dirty="0" smtClean="0">
                <a:latin typeface="Times New Roman" pitchFamily="18" charset="0"/>
                <a:cs typeface="Times New Roman" pitchFamily="18" charset="0"/>
              </a:rPr>
              <a:t> le miel pour ses propriétés antiseptiques et antibiotiques, et des </a:t>
            </a:r>
            <a:r>
              <a:rPr lang="fr-FR" dirty="0" err="1" smtClean="0">
                <a:latin typeface="Times New Roman" pitchFamily="18" charset="0"/>
                <a:cs typeface="Times New Roman" pitchFamily="18" charset="0"/>
              </a:rPr>
              <a:t>probiotiques</a:t>
            </a:r>
            <a:r>
              <a:rPr lang="fr-FR" dirty="0" smtClean="0">
                <a:latin typeface="Times New Roman" pitchFamily="18" charset="0"/>
                <a:cs typeface="Times New Roman" pitchFamily="18" charset="0"/>
              </a:rPr>
              <a:t> pour faire barrage aux microbes !</a:t>
            </a:r>
            <a:endParaRPr lang="fr-FR" dirty="0">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928670"/>
            <a:ext cx="7429552" cy="3970318"/>
          </a:xfrm>
          <a:prstGeom prst="rect">
            <a:avLst/>
          </a:prstGeom>
        </p:spPr>
        <p:txBody>
          <a:bodyPr wrap="square">
            <a:spAutoFit/>
          </a:bodyPr>
          <a:lstStyle/>
          <a:p>
            <a:pPr algn="ctr" fontAlgn="base">
              <a:lnSpc>
                <a:spcPct val="150000"/>
              </a:lnSpc>
            </a:pPr>
            <a:r>
              <a:rPr lang="fr-FR" sz="2800" dirty="0" smtClean="0">
                <a:solidFill>
                  <a:srgbClr val="FF0000"/>
                </a:solidFill>
                <a:latin typeface="Times New Roman" pitchFamily="18" charset="0"/>
                <a:cs typeface="Times New Roman" pitchFamily="18" charset="0"/>
              </a:rPr>
              <a:t>Des boissons </a:t>
            </a:r>
            <a:r>
              <a:rPr lang="fr-FR" sz="2000" dirty="0" smtClean="0">
                <a:latin typeface="Times New Roman" pitchFamily="18" charset="0"/>
                <a:cs typeface="Times New Roman" pitchFamily="18" charset="0"/>
              </a:rPr>
              <a:t>:</a:t>
            </a:r>
          </a:p>
          <a:p>
            <a:pPr algn="just" fontAlgn="base">
              <a:lnSpc>
                <a:spcPct val="150000"/>
              </a:lnSpc>
            </a:pPr>
            <a:r>
              <a:rPr lang="fr-FR" sz="2000" b="1" dirty="0" smtClean="0">
                <a:latin typeface="Times New Roman" pitchFamily="18" charset="0"/>
                <a:cs typeface="Times New Roman" pitchFamily="18" charset="0"/>
              </a:rPr>
              <a:t> Jus de tomate-citron vert </a:t>
            </a:r>
            <a:r>
              <a:rPr lang="fr-FR" sz="2000" dirty="0" smtClean="0">
                <a:latin typeface="Times New Roman" pitchFamily="18" charset="0"/>
                <a:cs typeface="Times New Roman" pitchFamily="18" charset="0"/>
              </a:rPr>
              <a:t>, pour la provitamine A et le </a:t>
            </a:r>
            <a:r>
              <a:rPr lang="fr-FR" sz="2000" dirty="0" err="1" smtClean="0">
                <a:latin typeface="Times New Roman" pitchFamily="18" charset="0"/>
                <a:cs typeface="Times New Roman" pitchFamily="18" charset="0"/>
              </a:rPr>
              <a:t>lycopène</a:t>
            </a:r>
            <a:r>
              <a:rPr lang="fr-FR" sz="2000" dirty="0" smtClean="0">
                <a:latin typeface="Times New Roman" pitchFamily="18" charset="0"/>
                <a:cs typeface="Times New Roman" pitchFamily="18" charset="0"/>
              </a:rPr>
              <a:t> du jus de tomate, et la vitamine C et la vitamine P du citron vert.</a:t>
            </a:r>
          </a:p>
          <a:p>
            <a:pPr algn="just" fontAlgn="base">
              <a:lnSpc>
                <a:spcPct val="150000"/>
              </a:lnSpc>
            </a:pPr>
            <a:r>
              <a:rPr lang="fr-FR" sz="2000" b="1" dirty="0" smtClean="0">
                <a:latin typeface="Times New Roman" pitchFamily="18" charset="0"/>
                <a:cs typeface="Times New Roman" pitchFamily="18" charset="0"/>
              </a:rPr>
              <a:t> Thé </a:t>
            </a:r>
            <a:r>
              <a:rPr lang="fr-FR" sz="2000" b="1" dirty="0" smtClean="0">
                <a:latin typeface="Times New Roman" pitchFamily="18" charset="0"/>
                <a:cs typeface="Times New Roman" pitchFamily="18" charset="0"/>
              </a:rPr>
              <a:t> </a:t>
            </a:r>
            <a:r>
              <a:rPr lang="fr-FR" sz="2000" b="1" dirty="0" smtClean="0">
                <a:latin typeface="Times New Roman" pitchFamily="18" charset="0"/>
                <a:cs typeface="Times New Roman" pitchFamily="18" charset="0"/>
              </a:rPr>
              <a:t>+ citron pressé, </a:t>
            </a:r>
            <a:r>
              <a:rPr lang="fr-FR" sz="2000" dirty="0" smtClean="0">
                <a:latin typeface="Times New Roman" pitchFamily="18" charset="0"/>
                <a:cs typeface="Times New Roman" pitchFamily="18" charset="0"/>
              </a:rPr>
              <a:t>pour les </a:t>
            </a:r>
            <a:r>
              <a:rPr lang="fr-FR" sz="2000" dirty="0" err="1" smtClean="0">
                <a:latin typeface="Times New Roman" pitchFamily="18" charset="0"/>
                <a:cs typeface="Times New Roman" pitchFamily="18" charset="0"/>
              </a:rPr>
              <a:t>polyphénols</a:t>
            </a:r>
            <a:r>
              <a:rPr lang="fr-FR" sz="2000" dirty="0" smtClean="0">
                <a:latin typeface="Times New Roman" pitchFamily="18" charset="0"/>
                <a:cs typeface="Times New Roman" pitchFamily="18" charset="0"/>
              </a:rPr>
              <a:t> bienfaisants du thé et la vitamine C du jus de citron.</a:t>
            </a:r>
          </a:p>
          <a:p>
            <a:pPr algn="just" fontAlgn="base">
              <a:lnSpc>
                <a:spcPct val="150000"/>
              </a:lnSpc>
            </a:pPr>
            <a:r>
              <a:rPr lang="fr-FR" sz="2000" b="1" dirty="0" smtClean="0">
                <a:latin typeface="Times New Roman" pitchFamily="18" charset="0"/>
                <a:cs typeface="Times New Roman" pitchFamily="18" charset="0"/>
              </a:rPr>
              <a:t> Pamplemousse rose pressé, </a:t>
            </a:r>
            <a:r>
              <a:rPr lang="fr-FR" sz="2000" dirty="0" smtClean="0">
                <a:latin typeface="Times New Roman" pitchFamily="18" charset="0"/>
                <a:cs typeface="Times New Roman" pitchFamily="18" charset="0"/>
              </a:rPr>
              <a:t>pour sa vitamine C et ses pigments flavonoïdes.</a:t>
            </a:r>
          </a:p>
          <a:p>
            <a:pPr algn="just" fontAlgn="base">
              <a:lnSpc>
                <a:spcPct val="150000"/>
              </a:lnSpc>
            </a:pPr>
            <a:r>
              <a:rPr lang="fr-FR" sz="2000" b="1" dirty="0" smtClean="0">
                <a:latin typeface="Times New Roman" pitchFamily="18" charset="0"/>
                <a:cs typeface="Times New Roman" pitchFamily="18" charset="0"/>
              </a:rPr>
              <a:t> Lait fermenté, pour ses </a:t>
            </a:r>
            <a:r>
              <a:rPr lang="fr-FR" sz="2000" b="1" dirty="0" err="1" smtClean="0">
                <a:latin typeface="Times New Roman" pitchFamily="18" charset="0"/>
                <a:cs typeface="Times New Roman" pitchFamily="18" charset="0"/>
              </a:rPr>
              <a:t>probiotiques</a:t>
            </a:r>
            <a:endParaRPr lang="fr-FR" sz="2000" dirty="0">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99592" y="1052736"/>
            <a:ext cx="7560840" cy="2585323"/>
          </a:xfrm>
          <a:prstGeom prst="rect">
            <a:avLst/>
          </a:prstGeom>
          <a:noFill/>
        </p:spPr>
        <p:txBody>
          <a:bodyPr wrap="square" rtlCol="0">
            <a:spAutoFit/>
          </a:bodyPr>
          <a:lstStyle/>
          <a:p>
            <a:pPr algn="ctr"/>
            <a:r>
              <a:rPr lang="fr-FR" sz="5400" dirty="0" smtClean="0">
                <a:latin typeface="Times New Roman" pitchFamily="18" charset="0"/>
                <a:cs typeface="Times New Roman" pitchFamily="18" charset="0"/>
              </a:rPr>
              <a:t>Conclusion :</a:t>
            </a:r>
          </a:p>
          <a:p>
            <a:pPr algn="ctr"/>
            <a:r>
              <a:rPr lang="fr-FR" sz="5400" dirty="0" smtClean="0">
                <a:latin typeface="Times New Roman" pitchFamily="18" charset="0"/>
                <a:cs typeface="Times New Roman" pitchFamily="18" charset="0"/>
              </a:rPr>
              <a:t>«</a:t>
            </a:r>
            <a:r>
              <a:rPr lang="fr-FR" sz="5400" dirty="0" smtClean="0">
                <a:solidFill>
                  <a:srgbClr val="FF0000"/>
                </a:solidFill>
                <a:latin typeface="Times New Roman" pitchFamily="18" charset="0"/>
                <a:cs typeface="Times New Roman" pitchFamily="18" charset="0"/>
              </a:rPr>
              <a:t> Que </a:t>
            </a:r>
            <a:r>
              <a:rPr lang="fr-FR" sz="5400" dirty="0">
                <a:solidFill>
                  <a:srgbClr val="FF0000"/>
                </a:solidFill>
                <a:latin typeface="Times New Roman" pitchFamily="18" charset="0"/>
                <a:cs typeface="Times New Roman" pitchFamily="18" charset="0"/>
              </a:rPr>
              <a:t>ton aliment soit ta médecine </a:t>
            </a:r>
            <a:r>
              <a:rPr lang="fr-FR" sz="5400" dirty="0">
                <a:latin typeface="Times New Roman" pitchFamily="18" charset="0"/>
                <a:cs typeface="Times New Roman" pitchFamily="18" charset="0"/>
              </a:rPr>
              <a:t>» </a:t>
            </a:r>
            <a:r>
              <a:rPr lang="fr-FR" sz="3200" dirty="0">
                <a:latin typeface="Times New Roman" pitchFamily="18" charset="0"/>
                <a:cs typeface="Times New Roman" pitchFamily="18" charset="0"/>
              </a:rPr>
              <a:t>Hippocrate</a:t>
            </a:r>
          </a:p>
        </p:txBody>
      </p:sp>
      <p:pic>
        <p:nvPicPr>
          <p:cNvPr id="921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860298" y="3460723"/>
            <a:ext cx="1517650" cy="2000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4331247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a:xfrm>
            <a:off x="395288" y="115888"/>
            <a:ext cx="8229600" cy="1143000"/>
          </a:xfrm>
        </p:spPr>
        <p:txBody>
          <a:bodyPr/>
          <a:lstStyle/>
          <a:p>
            <a:pPr eaLnBrk="1" hangingPunct="1"/>
            <a:r>
              <a:rPr lang="fr-BE" sz="3200" i="1" u="sng" smtClean="0"/>
              <a:t>Pyramide alimentaire</a:t>
            </a:r>
          </a:p>
        </p:txBody>
      </p:sp>
      <p:pic>
        <p:nvPicPr>
          <p:cNvPr id="3075" name="Espace réservé du contenu 3"/>
          <p:cNvPicPr>
            <a:picLocks noGrp="1" noChangeAspect="1"/>
          </p:cNvPicPr>
          <p:nvPr>
            <p:ph idx="1"/>
          </p:nvPr>
        </p:nvPicPr>
        <p:blipFill>
          <a:blip r:embed="rId3"/>
          <a:srcRect/>
          <a:stretch>
            <a:fillRect/>
          </a:stretch>
        </p:blipFill>
        <p:spPr>
          <a:xfrm>
            <a:off x="1160463" y="1600200"/>
            <a:ext cx="6823075" cy="4525963"/>
          </a:xfrm>
        </p:spPr>
      </p:pic>
      <p:pic>
        <p:nvPicPr>
          <p:cNvPr id="3076" name="Image 4" descr="C:\Users\Céline\AppData\Local\Microsoft\Windows\Temporary Internet Files\Content.IE5\JC2KCQ7A\MC900286648[1].wmf"/>
          <p:cNvPicPr>
            <a:picLocks noChangeAspect="1" noChangeArrowheads="1"/>
          </p:cNvPicPr>
          <p:nvPr/>
        </p:nvPicPr>
        <p:blipFill>
          <a:blip r:embed="rId4"/>
          <a:srcRect/>
          <a:stretch>
            <a:fillRect/>
          </a:stretch>
        </p:blipFill>
        <p:spPr bwMode="auto">
          <a:xfrm>
            <a:off x="7308850" y="188913"/>
            <a:ext cx="1730375" cy="1944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611188" y="44450"/>
            <a:ext cx="7931150" cy="850900"/>
          </a:xfrm>
        </p:spPr>
        <p:txBody>
          <a:bodyPr/>
          <a:lstStyle/>
          <a:p>
            <a:pPr eaLnBrk="1" hangingPunct="1"/>
            <a:r>
              <a:rPr lang="fr-BE" sz="4000" u="sng" smtClean="0"/>
              <a:t>Catégories d’aliments</a:t>
            </a:r>
          </a:p>
        </p:txBody>
      </p:sp>
      <p:sp>
        <p:nvSpPr>
          <p:cNvPr id="3" name="Espace réservé du contenu 2"/>
          <p:cNvSpPr>
            <a:spLocks noGrp="1"/>
          </p:cNvSpPr>
          <p:nvPr>
            <p:ph idx="1"/>
          </p:nvPr>
        </p:nvSpPr>
        <p:spPr>
          <a:xfrm>
            <a:off x="179388" y="908050"/>
            <a:ext cx="8785225" cy="5761038"/>
          </a:xfrm>
        </p:spPr>
        <p:txBody>
          <a:bodyPr/>
          <a:lstStyle/>
          <a:p>
            <a:pPr eaLnBrk="1" hangingPunct="1">
              <a:defRPr/>
            </a:pPr>
            <a:r>
              <a:rPr lang="fr-BE" b="1" i="1" u="sng" dirty="0" smtClean="0"/>
              <a:t>Les graisses ou lipides </a:t>
            </a:r>
            <a:r>
              <a:rPr lang="fr-BE" dirty="0" smtClean="0"/>
              <a:t>: plutôt végétale(acides gras (poly -ou insaturés ou </a:t>
            </a:r>
            <a:r>
              <a:rPr lang="fr-BE" dirty="0" smtClean="0">
                <a:solidFill>
                  <a:srgbClr val="FF0000"/>
                </a:solidFill>
              </a:rPr>
              <a:t>bon Cholestérol </a:t>
            </a:r>
            <a:r>
              <a:rPr lang="fr-BE" dirty="0" smtClean="0"/>
              <a:t>) que graisses animales (acides gras saturés ou </a:t>
            </a:r>
            <a:r>
              <a:rPr lang="fr-BE" dirty="0" smtClean="0">
                <a:solidFill>
                  <a:schemeClr val="bg2">
                    <a:lumMod val="50000"/>
                  </a:schemeClr>
                </a:solidFill>
              </a:rPr>
              <a:t>mauvais cholestérol</a:t>
            </a:r>
            <a:r>
              <a:rPr lang="fr-BE" dirty="0" smtClean="0"/>
              <a:t>)</a:t>
            </a:r>
          </a:p>
          <a:p>
            <a:pPr eaLnBrk="1" hangingPunct="1">
              <a:defRPr/>
            </a:pPr>
            <a:r>
              <a:rPr lang="fr-BE" b="1" i="1" u="sng" dirty="0" smtClean="0"/>
              <a:t>Les protéines (protides) : </a:t>
            </a:r>
            <a:r>
              <a:rPr lang="fr-BE" sz="2800" dirty="0" smtClean="0"/>
              <a:t>3 types  : structurelles, fonctionnelles ;et ensuite servent pour l’énergie.</a:t>
            </a:r>
          </a:p>
          <a:p>
            <a:pPr eaLnBrk="1" hangingPunct="1">
              <a:defRPr/>
            </a:pPr>
            <a:r>
              <a:rPr lang="fr-BE" sz="2800" b="1" i="1" u="sng" dirty="0" smtClean="0"/>
              <a:t>Les Glucides </a:t>
            </a:r>
            <a:r>
              <a:rPr lang="fr-BE" sz="2800" dirty="0" smtClean="0"/>
              <a:t>: (glucose) Sucres, ou hydrates de carbone</a:t>
            </a:r>
          </a:p>
          <a:p>
            <a:pPr marL="0" indent="0" algn="just" eaLnBrk="1" hangingPunct="1">
              <a:buFont typeface="Arial" charset="0"/>
              <a:buNone/>
              <a:defRPr/>
            </a:pPr>
            <a:r>
              <a:rPr lang="fr-FR" sz="1600" dirty="0" smtClean="0">
                <a:solidFill>
                  <a:schemeClr val="accent2"/>
                </a:solidFill>
                <a:latin typeface="Comic Sans MS"/>
                <a:ea typeface="Times New Roman"/>
                <a:cs typeface="Times New Roman"/>
              </a:rPr>
              <a:t>Les glucides sont les nutriments les plus énergétiques. Cela veut dire qu’ils apportent à notre organisme une grande partie de l’énergie nécessaire à son bon fonctionnement.</a:t>
            </a:r>
            <a:endParaRPr lang="fr-BE" sz="1600" dirty="0">
              <a:solidFill>
                <a:schemeClr val="accent2"/>
              </a:solidFill>
            </a:endParaRPr>
          </a:p>
        </p:txBody>
      </p:sp>
      <p:cxnSp>
        <p:nvCxnSpPr>
          <p:cNvPr id="5" name="Connecteur droit avec flèche 4"/>
          <p:cNvCxnSpPr/>
          <p:nvPr/>
        </p:nvCxnSpPr>
        <p:spPr>
          <a:xfrm flipH="1">
            <a:off x="1763713" y="5084763"/>
            <a:ext cx="720725" cy="3603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a:off x="4600575" y="5013325"/>
            <a:ext cx="792163" cy="5032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02" name="ZoneTexte 7"/>
          <p:cNvSpPr txBox="1">
            <a:spLocks noChangeArrowheads="1"/>
          </p:cNvSpPr>
          <p:nvPr/>
        </p:nvSpPr>
        <p:spPr bwMode="auto">
          <a:xfrm>
            <a:off x="539750" y="5589588"/>
            <a:ext cx="2087563" cy="922337"/>
          </a:xfrm>
          <a:prstGeom prst="rect">
            <a:avLst/>
          </a:prstGeom>
          <a:noFill/>
          <a:ln w="9525">
            <a:solidFill>
              <a:schemeClr val="tx2"/>
            </a:solidFill>
            <a:miter lim="800000"/>
            <a:headEnd/>
            <a:tailEnd/>
          </a:ln>
        </p:spPr>
        <p:txBody>
          <a:bodyPr>
            <a:spAutoFit/>
          </a:bodyPr>
          <a:lstStyle/>
          <a:p>
            <a:r>
              <a:rPr lang="fr-BE"/>
              <a:t>Sucres simples (</a:t>
            </a:r>
            <a:r>
              <a:rPr lang="fr-BE">
                <a:solidFill>
                  <a:schemeClr val="accent2"/>
                </a:solidFill>
              </a:rPr>
              <a:t>rapides)</a:t>
            </a:r>
            <a:r>
              <a:rPr lang="fr-BE"/>
              <a:t> glucose, fructose </a:t>
            </a:r>
          </a:p>
        </p:txBody>
      </p:sp>
      <p:sp>
        <p:nvSpPr>
          <p:cNvPr id="4103" name="ZoneTexte 8"/>
          <p:cNvSpPr txBox="1">
            <a:spLocks noChangeArrowheads="1"/>
          </p:cNvSpPr>
          <p:nvPr/>
        </p:nvSpPr>
        <p:spPr bwMode="auto">
          <a:xfrm>
            <a:off x="5392738" y="5556250"/>
            <a:ext cx="2233612" cy="647700"/>
          </a:xfrm>
          <a:prstGeom prst="rect">
            <a:avLst/>
          </a:prstGeom>
          <a:noFill/>
          <a:ln w="9525">
            <a:solidFill>
              <a:schemeClr val="tx2"/>
            </a:solidFill>
            <a:miter lim="800000"/>
            <a:headEnd/>
            <a:tailEnd/>
          </a:ln>
        </p:spPr>
        <p:txBody>
          <a:bodyPr>
            <a:spAutoFit/>
          </a:bodyPr>
          <a:lstStyle/>
          <a:p>
            <a:r>
              <a:rPr lang="fr-BE"/>
              <a:t>Sucres complexes </a:t>
            </a:r>
            <a:r>
              <a:rPr lang="fr-BE">
                <a:solidFill>
                  <a:schemeClr val="accent2"/>
                </a:solidFill>
              </a:rPr>
              <a:t>(lents</a:t>
            </a:r>
            <a:r>
              <a:rPr lang="fr-BE"/>
              <a:t>) amidon,..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0825" y="115888"/>
            <a:ext cx="8435975" cy="6010275"/>
          </a:xfrm>
        </p:spPr>
        <p:txBody>
          <a:bodyPr/>
          <a:lstStyle/>
          <a:p>
            <a:pPr eaLnBrk="1" hangingPunct="1">
              <a:defRPr/>
            </a:pPr>
            <a:r>
              <a:rPr lang="fr-BE" b="1" i="1" u="sng" dirty="0" smtClean="0"/>
              <a:t>L’eau</a:t>
            </a:r>
            <a:r>
              <a:rPr lang="fr-BE" dirty="0" smtClean="0"/>
              <a:t> : dans les boissons mais les aliments aussi</a:t>
            </a:r>
          </a:p>
          <a:p>
            <a:pPr eaLnBrk="1" hangingPunct="1">
              <a:defRPr/>
            </a:pPr>
            <a:r>
              <a:rPr lang="fr-BE" b="1" i="1" u="sng" dirty="0" smtClean="0"/>
              <a:t>Les sels minéraux </a:t>
            </a:r>
            <a:r>
              <a:rPr lang="fr-BE" dirty="0" smtClean="0"/>
              <a:t>: calcium, fer, sodium        pas de réserve possible, en petite quantité tous les jours.</a:t>
            </a:r>
          </a:p>
          <a:p>
            <a:pPr eaLnBrk="1" hangingPunct="1">
              <a:spcAft>
                <a:spcPts val="0"/>
              </a:spcAft>
              <a:defRPr/>
            </a:pPr>
            <a:r>
              <a:rPr lang="fr-BE" b="1" i="1" u="sng" dirty="0" smtClean="0"/>
              <a:t>Les vitamines : </a:t>
            </a:r>
            <a:r>
              <a:rPr lang="fr-BE" sz="1800" dirty="0" smtClean="0">
                <a:latin typeface="Comic Sans MS"/>
                <a:ea typeface="Times New Roman"/>
              </a:rPr>
              <a:t>Les vitamines sont des molécules qui n’ont aucun rôle énergétique ni constructeur. Mais elles sont indispensables en petite quantité (mg ou µg) pour assurer le bon fonctionnement de notre corps. Notre organisme ne fabrique pas de vitamine (sauf la vitamine D), nous devons donc les trouver dans notre alimentation.  </a:t>
            </a:r>
            <a:endParaRPr lang="fr-BE" sz="1800" dirty="0" smtClean="0">
              <a:latin typeface="Arial"/>
              <a:ea typeface="Times New Roman"/>
            </a:endParaRPr>
          </a:p>
          <a:p>
            <a:pPr marL="0" indent="0" eaLnBrk="1" hangingPunct="1">
              <a:buFont typeface="Arial" charset="0"/>
              <a:buNone/>
              <a:defRPr/>
            </a:pPr>
            <a:r>
              <a:rPr lang="fr-FR" sz="1800" dirty="0" smtClean="0">
                <a:latin typeface="Comic Sans MS"/>
                <a:ea typeface="Times New Roman"/>
                <a:cs typeface="Times New Roman"/>
              </a:rPr>
              <a:t>    Nous trouvons principalement les vitamines dans les fruits et les légumes</a:t>
            </a:r>
            <a:endParaRPr lang="fr-BE" sz="1800" b="1" i="1" u="sng" dirty="0"/>
          </a:p>
        </p:txBody>
      </p:sp>
      <p:sp>
        <p:nvSpPr>
          <p:cNvPr id="4" name="Flèche droite 3"/>
          <p:cNvSpPr/>
          <p:nvPr/>
        </p:nvSpPr>
        <p:spPr>
          <a:xfrm>
            <a:off x="7235825" y="1028700"/>
            <a:ext cx="504825" cy="444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nvPr>
        </p:nvGraphicFramePr>
        <p:xfrm>
          <a:off x="323850" y="257175"/>
          <a:ext cx="7993063" cy="6781800"/>
        </p:xfrm>
        <a:graphic>
          <a:graphicData uri="http://schemas.openxmlformats.org/drawingml/2006/table">
            <a:tbl>
              <a:tblPr/>
              <a:tblGrid>
                <a:gridCol w="3561305"/>
                <a:gridCol w="112470"/>
                <a:gridCol w="4319288"/>
              </a:tblGrid>
              <a:tr h="1369726">
                <a:tc gridSpan="2">
                  <a:txBody>
                    <a:bodyPr/>
                    <a:lstStyle/>
                    <a:p>
                      <a:pPr>
                        <a:spcAft>
                          <a:spcPts val="0"/>
                        </a:spcAft>
                      </a:pPr>
                      <a:r>
                        <a:rPr lang="fr-FR" sz="800" dirty="0">
                          <a:effectLst/>
                          <a:latin typeface="Comic Sans MS"/>
                          <a:ea typeface="Times New Roman"/>
                        </a:rPr>
                        <a:t> </a:t>
                      </a:r>
                      <a:endParaRPr lang="fr-FR" sz="1000" dirty="0">
                        <a:effectLst/>
                        <a:latin typeface="Times New Roman"/>
                        <a:ea typeface="Times New Roman"/>
                      </a:endParaRPr>
                    </a:p>
                    <a:p>
                      <a:pPr>
                        <a:spcAft>
                          <a:spcPts val="0"/>
                        </a:spcAft>
                      </a:pPr>
                      <a:r>
                        <a:rPr lang="fr-FR" sz="900" b="1" u="sng" kern="0" dirty="0">
                          <a:solidFill>
                            <a:srgbClr val="0000FF"/>
                          </a:solidFill>
                          <a:effectLst/>
                          <a:latin typeface="Comic Sans MS"/>
                          <a:ea typeface="Arial Unicode MS"/>
                          <a:cs typeface="Arial Unicode MS"/>
                        </a:rPr>
                        <a:t>Lait et produits laitiers (bleu) :</a:t>
                      </a:r>
                      <a:endParaRPr lang="fr-FR" sz="900" b="1" u="sng" kern="0" dirty="0">
                        <a:effectLst/>
                        <a:latin typeface="Comic Sans MS"/>
                        <a:ea typeface="Arial Unicode MS"/>
                        <a:cs typeface="Arial Unicode MS"/>
                      </a:endParaRPr>
                    </a:p>
                    <a:p>
                      <a:pPr>
                        <a:spcAft>
                          <a:spcPts val="0"/>
                        </a:spcAft>
                      </a:pPr>
                      <a:r>
                        <a:rPr lang="fr-FR" sz="800" dirty="0">
                          <a:solidFill>
                            <a:srgbClr val="0000FF"/>
                          </a:solidFill>
                          <a:effectLst/>
                          <a:latin typeface="Comic Sans MS"/>
                          <a:ea typeface="Times New Roman"/>
                        </a:rPr>
                        <a:t> </a:t>
                      </a:r>
                      <a:endParaRPr lang="fr-FR" sz="1000" dirty="0">
                        <a:effectLst/>
                        <a:latin typeface="Times New Roman"/>
                        <a:ea typeface="Times New Roman"/>
                      </a:endParaRPr>
                    </a:p>
                    <a:p>
                      <a:pPr>
                        <a:spcAft>
                          <a:spcPts val="0"/>
                        </a:spcAft>
                      </a:pPr>
                      <a:r>
                        <a:rPr lang="fr-FR" sz="1000" dirty="0">
                          <a:solidFill>
                            <a:srgbClr val="0000FF"/>
                          </a:solidFill>
                          <a:effectLst/>
                          <a:latin typeface="Comic Sans MS"/>
                          <a:ea typeface="Times New Roman"/>
                        </a:rPr>
                        <a:t>   1 yaourt nature </a:t>
                      </a:r>
                      <a:endParaRPr lang="fr-FR" sz="1000" dirty="0">
                        <a:effectLst/>
                        <a:latin typeface="Times New Roman"/>
                        <a:ea typeface="Times New Roman"/>
                      </a:endParaRPr>
                    </a:p>
                    <a:p>
                      <a:pPr>
                        <a:spcAft>
                          <a:spcPts val="0"/>
                        </a:spcAft>
                      </a:pPr>
                      <a:r>
                        <a:rPr lang="fr-FR" sz="1000" dirty="0">
                          <a:solidFill>
                            <a:srgbClr val="0000FF"/>
                          </a:solidFill>
                          <a:effectLst/>
                          <a:latin typeface="Comic Sans MS"/>
                          <a:ea typeface="Times New Roman"/>
                        </a:rPr>
                        <a:t>= 1 petit suisse de 60g  </a:t>
                      </a:r>
                      <a:endParaRPr lang="fr-FR" sz="1000" dirty="0">
                        <a:effectLst/>
                        <a:latin typeface="Times New Roman"/>
                        <a:ea typeface="Times New Roman"/>
                      </a:endParaRPr>
                    </a:p>
                    <a:p>
                      <a:pPr>
                        <a:spcAft>
                          <a:spcPts val="0"/>
                        </a:spcAft>
                      </a:pPr>
                      <a:r>
                        <a:rPr lang="fr-FR" sz="1000" dirty="0">
                          <a:solidFill>
                            <a:srgbClr val="0000FF"/>
                          </a:solidFill>
                          <a:effectLst/>
                          <a:latin typeface="Comic Sans MS"/>
                          <a:ea typeface="Times New Roman"/>
                        </a:rPr>
                        <a:t>= 20g de fromage </a:t>
                      </a:r>
                      <a:endParaRPr lang="fr-FR" sz="1000" dirty="0">
                        <a:effectLst/>
                        <a:latin typeface="Times New Roman"/>
                        <a:ea typeface="Times New Roman"/>
                      </a:endParaRPr>
                    </a:p>
                    <a:p>
                      <a:pPr>
                        <a:spcAft>
                          <a:spcPts val="0"/>
                        </a:spcAft>
                      </a:pPr>
                      <a:r>
                        <a:rPr lang="fr-FR" sz="1000" dirty="0">
                          <a:solidFill>
                            <a:srgbClr val="0000FF"/>
                          </a:solidFill>
                          <a:effectLst/>
                          <a:latin typeface="Comic Sans MS"/>
                          <a:ea typeface="Times New Roman"/>
                        </a:rPr>
                        <a:t>= 100g de fromage blanc (20%MG)</a:t>
                      </a:r>
                      <a:endParaRPr lang="fr-FR" sz="1000" dirty="0">
                        <a:effectLst/>
                        <a:latin typeface="Times New Roman"/>
                        <a:ea typeface="Times New Roman"/>
                      </a:endParaRPr>
                    </a:p>
                    <a:p>
                      <a:pPr>
                        <a:spcAft>
                          <a:spcPts val="0"/>
                        </a:spcAft>
                      </a:pPr>
                      <a:r>
                        <a:rPr lang="fr-FR" sz="1000" dirty="0">
                          <a:solidFill>
                            <a:srgbClr val="0000FF"/>
                          </a:solidFill>
                          <a:effectLst/>
                          <a:latin typeface="Comic Sans MS"/>
                          <a:ea typeface="Times New Roman"/>
                        </a:rPr>
                        <a:t>= 1 verre de lait ½ écrémé (125 ml )</a:t>
                      </a:r>
                      <a:endParaRPr lang="fr-FR" sz="1000" dirty="0">
                        <a:effectLst/>
                        <a:latin typeface="Times New Roman"/>
                        <a:ea typeface="Times New Roman"/>
                      </a:endParaRPr>
                    </a:p>
                    <a:p>
                      <a:pPr>
                        <a:spcAft>
                          <a:spcPts val="0"/>
                        </a:spcAft>
                      </a:pPr>
                      <a:r>
                        <a:rPr lang="fr-FR" sz="800" dirty="0">
                          <a:effectLst/>
                          <a:latin typeface="Comic Sans MS"/>
                          <a:ea typeface="Times New Roman"/>
                        </a:rPr>
                        <a:t> </a:t>
                      </a:r>
                      <a:endParaRPr lang="fr-FR" sz="1000" dirty="0">
                        <a:effectLst/>
                        <a:latin typeface="Times New Roman"/>
                        <a:ea typeface="Times New Roman"/>
                      </a:endParaRPr>
                    </a:p>
                  </a:txBody>
                  <a:tcPr marL="35659" marR="35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BE"/>
                    </a:p>
                  </a:txBody>
                  <a:tcPr/>
                </a:tc>
                <a:tc>
                  <a:txBody>
                    <a:bodyPr/>
                    <a:lstStyle/>
                    <a:p>
                      <a:pPr>
                        <a:spcAft>
                          <a:spcPts val="0"/>
                        </a:spcAft>
                      </a:pPr>
                      <a:r>
                        <a:rPr lang="fr-FR" sz="900" b="1" u="none" strike="noStrike">
                          <a:effectLst/>
                          <a:latin typeface="Comic Sans MS"/>
                          <a:ea typeface="Arial Unicode MS"/>
                          <a:cs typeface="Arial Unicode MS"/>
                        </a:rPr>
                        <a:t> </a:t>
                      </a:r>
                      <a:endParaRPr lang="fr-FR" sz="1000" b="1">
                        <a:effectLst/>
                        <a:latin typeface="Comic Sans MS"/>
                        <a:ea typeface="Arial Unicode MS"/>
                        <a:cs typeface="Arial Unicode MS"/>
                      </a:endParaRPr>
                    </a:p>
                    <a:p>
                      <a:pPr>
                        <a:spcAft>
                          <a:spcPts val="0"/>
                        </a:spcAft>
                      </a:pPr>
                      <a:r>
                        <a:rPr lang="fr-FR" sz="900" b="1" u="sng">
                          <a:solidFill>
                            <a:srgbClr val="008000"/>
                          </a:solidFill>
                          <a:effectLst/>
                          <a:latin typeface="Comic Sans MS"/>
                          <a:ea typeface="Arial Unicode MS"/>
                          <a:cs typeface="Arial Unicode MS"/>
                        </a:rPr>
                        <a:t>Fruits et légumes  (vert) :</a:t>
                      </a:r>
                      <a:endParaRPr lang="fr-FR" sz="1000" b="1">
                        <a:effectLst/>
                        <a:latin typeface="Comic Sans MS"/>
                        <a:ea typeface="Arial Unicode MS"/>
                        <a:cs typeface="Arial Unicode MS"/>
                      </a:endParaRPr>
                    </a:p>
                    <a:p>
                      <a:pPr>
                        <a:spcAft>
                          <a:spcPts val="0"/>
                        </a:spcAft>
                      </a:pPr>
                      <a:r>
                        <a:rPr lang="fr-FR" sz="800">
                          <a:solidFill>
                            <a:srgbClr val="008000"/>
                          </a:solidFill>
                          <a:effectLst/>
                          <a:latin typeface="Comic Sans MS"/>
                          <a:ea typeface="Times New Roman"/>
                        </a:rPr>
                        <a:t> </a:t>
                      </a:r>
                      <a:endParaRPr lang="fr-FR" sz="1000">
                        <a:effectLst/>
                        <a:latin typeface="Times New Roman"/>
                        <a:ea typeface="Times New Roman"/>
                      </a:endParaRPr>
                    </a:p>
                    <a:p>
                      <a:pPr>
                        <a:spcAft>
                          <a:spcPts val="0"/>
                        </a:spcAft>
                      </a:pPr>
                      <a:r>
                        <a:rPr lang="fr-FR" sz="1000">
                          <a:solidFill>
                            <a:srgbClr val="008000"/>
                          </a:solidFill>
                          <a:effectLst/>
                          <a:latin typeface="Comic Sans MS"/>
                          <a:ea typeface="Times New Roman"/>
                        </a:rPr>
                        <a:t>1 fruit moyen (150g)</a:t>
                      </a:r>
                      <a:endParaRPr lang="fr-FR" sz="1000">
                        <a:effectLst/>
                        <a:latin typeface="Times New Roman"/>
                        <a:ea typeface="Times New Roman"/>
                      </a:endParaRPr>
                    </a:p>
                    <a:p>
                      <a:pPr>
                        <a:spcAft>
                          <a:spcPts val="0"/>
                        </a:spcAft>
                      </a:pPr>
                      <a:r>
                        <a:rPr lang="fr-FR" sz="1000">
                          <a:solidFill>
                            <a:srgbClr val="008000"/>
                          </a:solidFill>
                          <a:effectLst/>
                          <a:latin typeface="Comic Sans MS"/>
                          <a:ea typeface="Times New Roman"/>
                        </a:rPr>
                        <a:t>= 1 verre de jus de fruit (150 ml)</a:t>
                      </a:r>
                      <a:endParaRPr lang="fr-FR" sz="1000">
                        <a:effectLst/>
                        <a:latin typeface="Times New Roman"/>
                        <a:ea typeface="Times New Roman"/>
                      </a:endParaRPr>
                    </a:p>
                    <a:p>
                      <a:pPr>
                        <a:spcAft>
                          <a:spcPts val="0"/>
                        </a:spcAft>
                      </a:pPr>
                      <a:r>
                        <a:rPr lang="fr-FR" sz="1000">
                          <a:solidFill>
                            <a:srgbClr val="008000"/>
                          </a:solidFill>
                          <a:effectLst/>
                          <a:latin typeface="Comic Sans MS"/>
                          <a:ea typeface="Times New Roman"/>
                        </a:rPr>
                        <a:t>= 1 compote (1 coupelle de 100g)</a:t>
                      </a:r>
                      <a:endParaRPr lang="fr-FR" sz="1000">
                        <a:effectLst/>
                        <a:latin typeface="Times New Roman"/>
                        <a:ea typeface="Times New Roman"/>
                      </a:endParaRPr>
                    </a:p>
                    <a:p>
                      <a:pPr>
                        <a:spcAft>
                          <a:spcPts val="0"/>
                        </a:spcAft>
                      </a:pPr>
                      <a:r>
                        <a:rPr lang="fr-FR" sz="1000">
                          <a:solidFill>
                            <a:srgbClr val="008000"/>
                          </a:solidFill>
                          <a:effectLst/>
                          <a:latin typeface="Comic Sans MS"/>
                          <a:ea typeface="Times New Roman"/>
                        </a:rPr>
                        <a:t>= 200g salade de fruits </a:t>
                      </a:r>
                      <a:endParaRPr lang="fr-FR" sz="1000">
                        <a:effectLst/>
                        <a:latin typeface="Times New Roman"/>
                        <a:ea typeface="Times New Roman"/>
                      </a:endParaRPr>
                    </a:p>
                    <a:p>
                      <a:pPr>
                        <a:spcAft>
                          <a:spcPts val="0"/>
                        </a:spcAft>
                      </a:pPr>
                      <a:r>
                        <a:rPr lang="fr-FR" sz="1000">
                          <a:solidFill>
                            <a:srgbClr val="008000"/>
                          </a:solidFill>
                          <a:effectLst/>
                          <a:latin typeface="Comic Sans MS"/>
                          <a:ea typeface="Times New Roman"/>
                        </a:rPr>
                        <a:t>= 100g fruit cuit (au sirop léger)</a:t>
                      </a:r>
                      <a:endParaRPr lang="fr-FR" sz="1000">
                        <a:effectLst/>
                        <a:latin typeface="Times New Roman"/>
                        <a:ea typeface="Times New Roman"/>
                      </a:endParaRPr>
                    </a:p>
                    <a:p>
                      <a:pPr>
                        <a:spcAft>
                          <a:spcPts val="0"/>
                        </a:spcAft>
                      </a:pPr>
                      <a:r>
                        <a:rPr lang="fr-FR" sz="1000">
                          <a:solidFill>
                            <a:srgbClr val="008000"/>
                          </a:solidFill>
                          <a:effectLst/>
                          <a:latin typeface="Comic Sans MS"/>
                          <a:ea typeface="Times New Roman"/>
                        </a:rPr>
                        <a:t>= fruits  secs</a:t>
                      </a:r>
                      <a:endParaRPr lang="fr-FR" sz="1000">
                        <a:effectLst/>
                        <a:latin typeface="Times New Roman"/>
                        <a:ea typeface="Times New Roman"/>
                      </a:endParaRPr>
                    </a:p>
                    <a:p>
                      <a:pPr>
                        <a:spcAft>
                          <a:spcPts val="0"/>
                        </a:spcAft>
                      </a:pPr>
                      <a:r>
                        <a:rPr lang="fr-FR" sz="800">
                          <a:effectLst/>
                          <a:latin typeface="Comic Sans MS"/>
                          <a:ea typeface="Times New Roman"/>
                        </a:rPr>
                        <a:t> </a:t>
                      </a:r>
                      <a:endParaRPr lang="fr-FR" sz="1000">
                        <a:effectLst/>
                        <a:latin typeface="Times New Roman"/>
                        <a:ea typeface="Times New Roman"/>
                      </a:endParaRPr>
                    </a:p>
                  </a:txBody>
                  <a:tcPr marL="35659" marR="35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3723">
                <a:tc gridSpan="2">
                  <a:txBody>
                    <a:bodyPr/>
                    <a:lstStyle/>
                    <a:p>
                      <a:pPr>
                        <a:spcAft>
                          <a:spcPts val="0"/>
                        </a:spcAft>
                      </a:pPr>
                      <a:r>
                        <a:rPr lang="fr-FR" sz="800">
                          <a:effectLst/>
                          <a:latin typeface="Comic Sans MS"/>
                          <a:ea typeface="Times New Roman"/>
                        </a:rPr>
                        <a:t> </a:t>
                      </a:r>
                      <a:endParaRPr lang="fr-FR" sz="1000">
                        <a:effectLst/>
                        <a:latin typeface="Times New Roman"/>
                        <a:ea typeface="Times New Roman"/>
                      </a:endParaRPr>
                    </a:p>
                    <a:p>
                      <a:pPr>
                        <a:spcAft>
                          <a:spcPts val="0"/>
                        </a:spcAft>
                      </a:pPr>
                      <a:r>
                        <a:rPr lang="fr-FR" sz="900" b="1" u="sng">
                          <a:solidFill>
                            <a:srgbClr val="FF0000"/>
                          </a:solidFill>
                          <a:effectLst/>
                          <a:latin typeface="Comic Sans MS"/>
                          <a:ea typeface="Times New Roman"/>
                        </a:rPr>
                        <a:t>Viande, poisson, œuf (rouge):</a:t>
                      </a:r>
                      <a:endParaRPr lang="fr-FR" sz="1000">
                        <a:effectLst/>
                        <a:latin typeface="Times New Roman"/>
                        <a:ea typeface="Times New Roman"/>
                      </a:endParaRPr>
                    </a:p>
                    <a:p>
                      <a:pPr>
                        <a:spcAft>
                          <a:spcPts val="0"/>
                        </a:spcAft>
                      </a:pPr>
                      <a:r>
                        <a:rPr lang="fr-FR" sz="800">
                          <a:solidFill>
                            <a:srgbClr val="FF0000"/>
                          </a:solidFill>
                          <a:effectLst/>
                          <a:latin typeface="Comic Sans MS"/>
                          <a:ea typeface="Times New Roman"/>
                        </a:rPr>
                        <a:t> </a:t>
                      </a:r>
                      <a:endParaRPr lang="fr-FR" sz="1000">
                        <a:effectLst/>
                        <a:latin typeface="Times New Roman"/>
                        <a:ea typeface="Times New Roman"/>
                      </a:endParaRPr>
                    </a:p>
                    <a:p>
                      <a:pPr>
                        <a:spcAft>
                          <a:spcPts val="0"/>
                        </a:spcAft>
                      </a:pPr>
                      <a:r>
                        <a:rPr lang="fr-FR" sz="1000">
                          <a:solidFill>
                            <a:srgbClr val="FF0000"/>
                          </a:solidFill>
                          <a:effectLst/>
                          <a:latin typeface="Comic Sans MS"/>
                          <a:ea typeface="Times New Roman"/>
                        </a:rPr>
                        <a:t>   100g de viande</a:t>
                      </a:r>
                      <a:endParaRPr lang="fr-FR" sz="1000">
                        <a:effectLst/>
                        <a:latin typeface="Times New Roman"/>
                        <a:ea typeface="Times New Roman"/>
                      </a:endParaRPr>
                    </a:p>
                    <a:p>
                      <a:pPr>
                        <a:spcAft>
                          <a:spcPts val="0"/>
                        </a:spcAft>
                      </a:pPr>
                      <a:r>
                        <a:rPr lang="fr-FR" sz="1000">
                          <a:solidFill>
                            <a:srgbClr val="FF0000"/>
                          </a:solidFill>
                          <a:effectLst/>
                          <a:latin typeface="Comic Sans MS"/>
                          <a:ea typeface="Times New Roman"/>
                        </a:rPr>
                        <a:t>= 100g de poisson (fruits de mer)</a:t>
                      </a:r>
                      <a:endParaRPr lang="fr-FR" sz="1000">
                        <a:effectLst/>
                        <a:latin typeface="Times New Roman"/>
                        <a:ea typeface="Times New Roman"/>
                      </a:endParaRPr>
                    </a:p>
                    <a:p>
                      <a:pPr>
                        <a:spcAft>
                          <a:spcPts val="0"/>
                        </a:spcAft>
                      </a:pPr>
                      <a:r>
                        <a:rPr lang="fr-FR" sz="1000">
                          <a:solidFill>
                            <a:srgbClr val="FF0000"/>
                          </a:solidFill>
                          <a:effectLst/>
                          <a:latin typeface="Comic Sans MS"/>
                          <a:ea typeface="Times New Roman"/>
                        </a:rPr>
                        <a:t>= 2 tranches de jambon (80g)</a:t>
                      </a:r>
                      <a:endParaRPr lang="fr-FR" sz="1000">
                        <a:effectLst/>
                        <a:latin typeface="Times New Roman"/>
                        <a:ea typeface="Times New Roman"/>
                      </a:endParaRPr>
                    </a:p>
                    <a:p>
                      <a:pPr>
                        <a:spcAft>
                          <a:spcPts val="0"/>
                        </a:spcAft>
                      </a:pPr>
                      <a:r>
                        <a:rPr lang="fr-FR" sz="1000">
                          <a:solidFill>
                            <a:srgbClr val="FF0000"/>
                          </a:solidFill>
                          <a:effectLst/>
                          <a:latin typeface="Comic Sans MS"/>
                          <a:ea typeface="Times New Roman"/>
                        </a:rPr>
                        <a:t>= 2 œufs  </a:t>
                      </a:r>
                      <a:endParaRPr lang="fr-FR" sz="1000">
                        <a:effectLst/>
                        <a:latin typeface="Times New Roman"/>
                        <a:ea typeface="Times New Roman"/>
                      </a:endParaRPr>
                    </a:p>
                    <a:p>
                      <a:pPr>
                        <a:spcAft>
                          <a:spcPts val="0"/>
                        </a:spcAft>
                      </a:pPr>
                      <a:r>
                        <a:rPr lang="fr-FR" sz="800">
                          <a:effectLst/>
                          <a:latin typeface="Comic Sans MS"/>
                          <a:ea typeface="Times New Roman"/>
                        </a:rPr>
                        <a:t> </a:t>
                      </a:r>
                      <a:endParaRPr lang="fr-FR" sz="1000">
                        <a:effectLst/>
                        <a:latin typeface="Times New Roman"/>
                        <a:ea typeface="Times New Roman"/>
                      </a:endParaRPr>
                    </a:p>
                  </a:txBody>
                  <a:tcPr marL="35659" marR="35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BE"/>
                    </a:p>
                  </a:txBody>
                  <a:tcPr/>
                </a:tc>
                <a:tc>
                  <a:txBody>
                    <a:bodyPr/>
                    <a:lstStyle/>
                    <a:p>
                      <a:pPr>
                        <a:spcAft>
                          <a:spcPts val="0"/>
                        </a:spcAft>
                      </a:pPr>
                      <a:r>
                        <a:rPr lang="fr-FR" sz="800">
                          <a:effectLst/>
                          <a:latin typeface="Comic Sans MS"/>
                          <a:ea typeface="Times New Roman"/>
                        </a:rPr>
                        <a:t> </a:t>
                      </a:r>
                      <a:endParaRPr lang="fr-FR" sz="1000">
                        <a:effectLst/>
                        <a:latin typeface="Times New Roman"/>
                        <a:ea typeface="Times New Roman"/>
                      </a:endParaRPr>
                    </a:p>
                    <a:p>
                      <a:pPr>
                        <a:spcAft>
                          <a:spcPts val="0"/>
                        </a:spcAft>
                      </a:pPr>
                      <a:r>
                        <a:rPr lang="fr-FR" sz="900" b="1" u="sng">
                          <a:solidFill>
                            <a:srgbClr val="FF9900"/>
                          </a:solidFill>
                          <a:effectLst/>
                          <a:latin typeface="Comic Sans MS"/>
                          <a:ea typeface="Times New Roman"/>
                        </a:rPr>
                        <a:t>Matières grasses (jaune )</a:t>
                      </a:r>
                      <a:r>
                        <a:rPr lang="fr-FR" sz="1000">
                          <a:solidFill>
                            <a:srgbClr val="FF9900"/>
                          </a:solidFill>
                          <a:effectLst/>
                          <a:latin typeface="Comic Sans MS"/>
                          <a:ea typeface="Times New Roman"/>
                        </a:rPr>
                        <a:t> :</a:t>
                      </a:r>
                      <a:endParaRPr lang="fr-FR" sz="1000">
                        <a:effectLst/>
                        <a:latin typeface="Times New Roman"/>
                        <a:ea typeface="Times New Roman"/>
                      </a:endParaRPr>
                    </a:p>
                    <a:p>
                      <a:pPr>
                        <a:spcAft>
                          <a:spcPts val="0"/>
                        </a:spcAft>
                      </a:pPr>
                      <a:r>
                        <a:rPr lang="fr-FR" sz="800">
                          <a:solidFill>
                            <a:srgbClr val="FF9900"/>
                          </a:solidFill>
                          <a:effectLst/>
                          <a:latin typeface="Comic Sans MS"/>
                          <a:ea typeface="Times New Roman"/>
                        </a:rPr>
                        <a:t> </a:t>
                      </a:r>
                      <a:endParaRPr lang="fr-FR" sz="1000">
                        <a:effectLst/>
                        <a:latin typeface="Times New Roman"/>
                        <a:ea typeface="Times New Roman"/>
                      </a:endParaRPr>
                    </a:p>
                    <a:p>
                      <a:pPr>
                        <a:spcAft>
                          <a:spcPts val="0"/>
                        </a:spcAft>
                      </a:pPr>
                      <a:r>
                        <a:rPr lang="fr-FR" sz="1000">
                          <a:solidFill>
                            <a:srgbClr val="FF9900"/>
                          </a:solidFill>
                          <a:effectLst/>
                          <a:latin typeface="Comic Sans MS"/>
                          <a:ea typeface="Times New Roman"/>
                        </a:rPr>
                        <a:t>  10g de beurre </a:t>
                      </a:r>
                      <a:endParaRPr lang="fr-FR" sz="1000">
                        <a:effectLst/>
                        <a:latin typeface="Times New Roman"/>
                        <a:ea typeface="Times New Roman"/>
                      </a:endParaRPr>
                    </a:p>
                    <a:p>
                      <a:pPr>
                        <a:spcAft>
                          <a:spcPts val="0"/>
                        </a:spcAft>
                      </a:pPr>
                      <a:r>
                        <a:rPr lang="fr-FR" sz="1000">
                          <a:solidFill>
                            <a:srgbClr val="FF9900"/>
                          </a:solidFill>
                          <a:effectLst/>
                          <a:latin typeface="Comic Sans MS"/>
                          <a:ea typeface="Times New Roman"/>
                        </a:rPr>
                        <a:t>= 1 cuillère à soupe d’huile (10g)</a:t>
                      </a:r>
                      <a:endParaRPr lang="fr-FR" sz="1000">
                        <a:effectLst/>
                        <a:latin typeface="Times New Roman"/>
                        <a:ea typeface="Times New Roman"/>
                      </a:endParaRPr>
                    </a:p>
                    <a:p>
                      <a:pPr>
                        <a:spcAft>
                          <a:spcPts val="0"/>
                        </a:spcAft>
                      </a:pPr>
                      <a:r>
                        <a:rPr lang="fr-FR" sz="1000">
                          <a:solidFill>
                            <a:srgbClr val="FF9900"/>
                          </a:solidFill>
                          <a:effectLst/>
                          <a:latin typeface="Comic Sans MS"/>
                          <a:ea typeface="Times New Roman"/>
                        </a:rPr>
                        <a:t>= 30g de crème fraîche (2 cuil. A soupe)</a:t>
                      </a:r>
                      <a:endParaRPr lang="fr-FR" sz="1000">
                        <a:effectLst/>
                        <a:latin typeface="Times New Roman"/>
                        <a:ea typeface="Times New Roman"/>
                      </a:endParaRPr>
                    </a:p>
                    <a:p>
                      <a:pPr>
                        <a:spcAft>
                          <a:spcPts val="0"/>
                        </a:spcAft>
                      </a:pPr>
                      <a:r>
                        <a:rPr lang="fr-FR" sz="1000">
                          <a:solidFill>
                            <a:srgbClr val="FF9900"/>
                          </a:solidFill>
                          <a:effectLst/>
                          <a:latin typeface="Comic Sans MS"/>
                          <a:ea typeface="Times New Roman"/>
                        </a:rPr>
                        <a:t>= 10g de margarine</a:t>
                      </a:r>
                      <a:endParaRPr lang="fr-FR" sz="1000">
                        <a:effectLst/>
                        <a:latin typeface="Times New Roman"/>
                        <a:ea typeface="Times New Roman"/>
                      </a:endParaRPr>
                    </a:p>
                  </a:txBody>
                  <a:tcPr marL="35659" marR="35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0587">
                <a:tc gridSpan="3">
                  <a:txBody>
                    <a:bodyPr/>
                    <a:lstStyle/>
                    <a:p>
                      <a:pPr>
                        <a:spcAft>
                          <a:spcPts val="0"/>
                        </a:spcAft>
                      </a:pPr>
                      <a:r>
                        <a:rPr lang="fr-FR" sz="900" b="1" u="sng" dirty="0">
                          <a:solidFill>
                            <a:srgbClr val="993300"/>
                          </a:solidFill>
                          <a:effectLst/>
                          <a:latin typeface="Comic Sans MS"/>
                          <a:ea typeface="Arial Unicode MS"/>
                          <a:cs typeface="Arial Unicode MS"/>
                        </a:rPr>
                        <a:t>Féculents (marron):</a:t>
                      </a:r>
                      <a:endParaRPr lang="fr-FR" sz="900" b="1" u="sng" dirty="0">
                        <a:effectLst/>
                        <a:latin typeface="Comic Sans MS"/>
                        <a:ea typeface="Arial Unicode MS"/>
                        <a:cs typeface="Arial Unicode MS"/>
                      </a:endParaRPr>
                    </a:p>
                    <a:p>
                      <a:pPr>
                        <a:spcAft>
                          <a:spcPts val="0"/>
                        </a:spcAft>
                      </a:pPr>
                      <a:r>
                        <a:rPr lang="fr-FR" sz="800" dirty="0">
                          <a:effectLst/>
                          <a:latin typeface="Comic Sans MS"/>
                          <a:ea typeface="Times New Roman"/>
                        </a:rPr>
                        <a:t> </a:t>
                      </a:r>
                      <a:endParaRPr lang="fr-FR" sz="1000" dirty="0">
                        <a:effectLst/>
                        <a:latin typeface="Times New Roman"/>
                        <a:ea typeface="Times New Roman"/>
                      </a:endParaRPr>
                    </a:p>
                    <a:p>
                      <a:pPr>
                        <a:spcAft>
                          <a:spcPts val="0"/>
                        </a:spcAft>
                      </a:pPr>
                      <a:r>
                        <a:rPr lang="fr-FR" sz="1000" dirty="0">
                          <a:solidFill>
                            <a:srgbClr val="993300"/>
                          </a:solidFill>
                          <a:effectLst/>
                          <a:latin typeface="Comic Sans MS"/>
                          <a:ea typeface="Times New Roman"/>
                        </a:rPr>
                        <a:t>   100g de pommes de terre (100 calories)</a:t>
                      </a:r>
                      <a:endParaRPr lang="fr-FR" sz="1000" dirty="0">
                        <a:effectLst/>
                        <a:latin typeface="Times New Roman"/>
                        <a:ea typeface="Times New Roman"/>
                      </a:endParaRPr>
                    </a:p>
                    <a:p>
                      <a:pPr>
                        <a:spcAft>
                          <a:spcPts val="0"/>
                        </a:spcAft>
                      </a:pPr>
                      <a:r>
                        <a:rPr lang="fr-FR" sz="1000" dirty="0">
                          <a:solidFill>
                            <a:srgbClr val="993300"/>
                          </a:solidFill>
                          <a:effectLst/>
                          <a:latin typeface="Comic Sans MS"/>
                          <a:ea typeface="Times New Roman"/>
                        </a:rPr>
                        <a:t>= 100g de pâtes, riz, semoule </a:t>
                      </a:r>
                      <a:endParaRPr lang="fr-FR" sz="1000" dirty="0">
                        <a:effectLst/>
                        <a:latin typeface="Times New Roman"/>
                        <a:ea typeface="Times New Roman"/>
                      </a:endParaRPr>
                    </a:p>
                    <a:p>
                      <a:pPr>
                        <a:spcAft>
                          <a:spcPts val="0"/>
                        </a:spcAft>
                      </a:pPr>
                      <a:r>
                        <a:rPr lang="fr-FR" sz="1000" dirty="0">
                          <a:solidFill>
                            <a:srgbClr val="993300"/>
                          </a:solidFill>
                          <a:effectLst/>
                          <a:latin typeface="Comic Sans MS"/>
                          <a:ea typeface="Times New Roman"/>
                        </a:rPr>
                        <a:t>= 100g de légumes secs (lentilles, poids chiches, flageolets)</a:t>
                      </a:r>
                      <a:endParaRPr lang="fr-FR" sz="1000" dirty="0">
                        <a:effectLst/>
                        <a:latin typeface="Times New Roman"/>
                        <a:ea typeface="Times New Roman"/>
                      </a:endParaRPr>
                    </a:p>
                    <a:p>
                      <a:pPr>
                        <a:spcAft>
                          <a:spcPts val="0"/>
                        </a:spcAft>
                      </a:pPr>
                      <a:r>
                        <a:rPr lang="fr-FR" sz="1000" dirty="0">
                          <a:solidFill>
                            <a:srgbClr val="993300"/>
                          </a:solidFill>
                          <a:effectLst/>
                          <a:latin typeface="Comic Sans MS"/>
                          <a:ea typeface="Times New Roman"/>
                        </a:rPr>
                        <a:t>= 150g de petits pois, maïs</a:t>
                      </a:r>
                      <a:endParaRPr lang="fr-FR" sz="1000" dirty="0">
                        <a:effectLst/>
                        <a:latin typeface="Times New Roman"/>
                        <a:ea typeface="Times New Roman"/>
                      </a:endParaRPr>
                    </a:p>
                    <a:p>
                      <a:pPr>
                        <a:spcAft>
                          <a:spcPts val="0"/>
                        </a:spcAft>
                      </a:pPr>
                      <a:r>
                        <a:rPr lang="fr-FR" sz="1000" dirty="0">
                          <a:solidFill>
                            <a:srgbClr val="993300"/>
                          </a:solidFill>
                          <a:effectLst/>
                          <a:latin typeface="Comic Sans MS"/>
                          <a:ea typeface="Times New Roman"/>
                        </a:rPr>
                        <a:t>ou</a:t>
                      </a:r>
                      <a:endParaRPr lang="fr-FR" sz="1000" dirty="0">
                        <a:effectLst/>
                        <a:latin typeface="Times New Roman"/>
                        <a:ea typeface="Times New Roman"/>
                      </a:endParaRPr>
                    </a:p>
                    <a:p>
                      <a:pPr>
                        <a:spcAft>
                          <a:spcPts val="0"/>
                        </a:spcAft>
                      </a:pPr>
                      <a:r>
                        <a:rPr lang="fr-FR" sz="1000" dirty="0">
                          <a:solidFill>
                            <a:srgbClr val="993300"/>
                          </a:solidFill>
                          <a:effectLst/>
                          <a:latin typeface="Comic Sans MS"/>
                          <a:ea typeface="Times New Roman"/>
                        </a:rPr>
                        <a:t>= 40g de pain ( 2petites tranches = 1/5 baguette)</a:t>
                      </a:r>
                      <a:endParaRPr lang="fr-FR" sz="1000" dirty="0">
                        <a:effectLst/>
                        <a:latin typeface="Times New Roman"/>
                        <a:ea typeface="Times New Roman"/>
                      </a:endParaRPr>
                    </a:p>
                    <a:p>
                      <a:pPr>
                        <a:spcAft>
                          <a:spcPts val="0"/>
                        </a:spcAft>
                      </a:pPr>
                      <a:r>
                        <a:rPr lang="fr-FR" sz="1000" dirty="0">
                          <a:solidFill>
                            <a:srgbClr val="993300"/>
                          </a:solidFill>
                          <a:effectLst/>
                          <a:latin typeface="Comic Sans MS"/>
                          <a:ea typeface="Times New Roman"/>
                        </a:rPr>
                        <a:t>= 30 g de farine</a:t>
                      </a:r>
                      <a:endParaRPr lang="fr-FR" sz="1000" dirty="0">
                        <a:effectLst/>
                        <a:latin typeface="Times New Roman"/>
                        <a:ea typeface="Times New Roman"/>
                      </a:endParaRPr>
                    </a:p>
                    <a:p>
                      <a:pPr>
                        <a:spcAft>
                          <a:spcPts val="0"/>
                        </a:spcAft>
                      </a:pPr>
                      <a:r>
                        <a:rPr lang="fr-FR" sz="1000" dirty="0">
                          <a:solidFill>
                            <a:srgbClr val="993300"/>
                          </a:solidFill>
                          <a:effectLst/>
                          <a:latin typeface="Comic Sans MS"/>
                          <a:ea typeface="Times New Roman"/>
                        </a:rPr>
                        <a:t>= 3 biscottes </a:t>
                      </a:r>
                      <a:endParaRPr lang="fr-FR" sz="1000" dirty="0">
                        <a:effectLst/>
                        <a:latin typeface="Times New Roman"/>
                        <a:ea typeface="Times New Roman"/>
                      </a:endParaRPr>
                    </a:p>
                    <a:p>
                      <a:pPr>
                        <a:spcAft>
                          <a:spcPts val="0"/>
                        </a:spcAft>
                      </a:pPr>
                      <a:r>
                        <a:rPr lang="fr-FR" sz="1000" dirty="0">
                          <a:solidFill>
                            <a:srgbClr val="993300"/>
                          </a:solidFill>
                          <a:effectLst/>
                          <a:latin typeface="Comic Sans MS"/>
                          <a:ea typeface="Times New Roman"/>
                        </a:rPr>
                        <a:t>= 2  pains suédois</a:t>
                      </a:r>
                      <a:endParaRPr lang="fr-FR" sz="1000" dirty="0">
                        <a:effectLst/>
                        <a:latin typeface="Times New Roman"/>
                        <a:ea typeface="Times New Roman"/>
                      </a:endParaRPr>
                    </a:p>
                    <a:p>
                      <a:pPr>
                        <a:spcAft>
                          <a:spcPts val="0"/>
                        </a:spcAft>
                      </a:pPr>
                      <a:r>
                        <a:rPr lang="fr-FR" sz="1000" dirty="0">
                          <a:solidFill>
                            <a:srgbClr val="993300"/>
                          </a:solidFill>
                          <a:effectLst/>
                          <a:latin typeface="Comic Sans MS"/>
                          <a:ea typeface="Times New Roman"/>
                        </a:rPr>
                        <a:t>= 1 pain au lait</a:t>
                      </a:r>
                      <a:endParaRPr lang="fr-FR" sz="1000" dirty="0">
                        <a:effectLst/>
                        <a:latin typeface="Times New Roman"/>
                        <a:ea typeface="Times New Roman"/>
                      </a:endParaRPr>
                    </a:p>
                    <a:p>
                      <a:pPr>
                        <a:spcAft>
                          <a:spcPts val="0"/>
                        </a:spcAft>
                      </a:pPr>
                      <a:r>
                        <a:rPr lang="fr-FR" sz="1000" dirty="0">
                          <a:solidFill>
                            <a:srgbClr val="993300"/>
                          </a:solidFill>
                          <a:effectLst/>
                          <a:latin typeface="Comic Sans MS"/>
                          <a:ea typeface="Times New Roman"/>
                        </a:rPr>
                        <a:t>= 30g de céréales natures  (corn- </a:t>
                      </a:r>
                      <a:r>
                        <a:rPr lang="fr-FR" sz="1000" dirty="0" err="1">
                          <a:solidFill>
                            <a:srgbClr val="993300"/>
                          </a:solidFill>
                          <a:effectLst/>
                          <a:latin typeface="Comic Sans MS"/>
                          <a:ea typeface="Times New Roman"/>
                        </a:rPr>
                        <a:t>flackes</a:t>
                      </a:r>
                      <a:r>
                        <a:rPr lang="fr-FR" sz="1000" dirty="0">
                          <a:solidFill>
                            <a:srgbClr val="993300"/>
                          </a:solidFill>
                          <a:effectLst/>
                          <a:latin typeface="Comic Sans MS"/>
                          <a:ea typeface="Times New Roman"/>
                        </a:rPr>
                        <a:t>)</a:t>
                      </a:r>
                      <a:r>
                        <a:rPr lang="fr-FR" sz="1000" dirty="0">
                          <a:effectLst/>
                          <a:latin typeface="Comic Sans MS"/>
                          <a:ea typeface="Times New Roman"/>
                        </a:rPr>
                        <a:t> </a:t>
                      </a:r>
                      <a:endParaRPr lang="fr-FR" sz="1000" dirty="0">
                        <a:effectLst/>
                        <a:latin typeface="Times New Roman"/>
                        <a:ea typeface="Times New Roman"/>
                      </a:endParaRPr>
                    </a:p>
                  </a:txBody>
                  <a:tcPr marL="35659" marR="35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BE"/>
                    </a:p>
                  </a:txBody>
                  <a:tcPr/>
                </a:tc>
                <a:tc hMerge="1">
                  <a:txBody>
                    <a:bodyPr/>
                    <a:lstStyle/>
                    <a:p>
                      <a:endParaRPr lang="fr-BE"/>
                    </a:p>
                  </a:txBody>
                  <a:tcPr/>
                </a:tc>
              </a:tr>
              <a:tr h="1996303">
                <a:tc>
                  <a:txBody>
                    <a:bodyPr/>
                    <a:lstStyle/>
                    <a:p>
                      <a:pPr>
                        <a:spcAft>
                          <a:spcPts val="0"/>
                        </a:spcAft>
                      </a:pPr>
                      <a:r>
                        <a:rPr lang="fr-FR" sz="900" b="1" u="sng">
                          <a:solidFill>
                            <a:srgbClr val="FF00FF"/>
                          </a:solidFill>
                          <a:effectLst/>
                          <a:latin typeface="Comic Sans MS"/>
                          <a:ea typeface="Arial Unicode MS"/>
                          <a:cs typeface="Arial Unicode MS"/>
                        </a:rPr>
                        <a:t>Produits sucrés (rose):</a:t>
                      </a:r>
                      <a:endParaRPr lang="fr-FR" sz="900" b="1" u="sng">
                        <a:effectLst/>
                        <a:latin typeface="Comic Sans MS"/>
                        <a:ea typeface="Arial Unicode MS"/>
                        <a:cs typeface="Arial Unicode MS"/>
                      </a:endParaRPr>
                    </a:p>
                    <a:p>
                      <a:pPr>
                        <a:spcAft>
                          <a:spcPts val="0"/>
                        </a:spcAft>
                      </a:pPr>
                      <a:r>
                        <a:rPr lang="fr-FR" sz="1000">
                          <a:solidFill>
                            <a:srgbClr val="FF00FF"/>
                          </a:solidFill>
                          <a:effectLst/>
                          <a:latin typeface="Comic Sans MS"/>
                          <a:ea typeface="Times New Roman"/>
                        </a:rPr>
                        <a:t>   1 morceau de sucre (5g = 20 calories) </a:t>
                      </a:r>
                      <a:endParaRPr lang="fr-FR" sz="1000">
                        <a:effectLst/>
                        <a:latin typeface="Times New Roman"/>
                        <a:ea typeface="Times New Roman"/>
                      </a:endParaRPr>
                    </a:p>
                    <a:p>
                      <a:pPr>
                        <a:spcAft>
                          <a:spcPts val="0"/>
                        </a:spcAft>
                      </a:pPr>
                      <a:r>
                        <a:rPr lang="fr-FR" sz="1000">
                          <a:solidFill>
                            <a:srgbClr val="FF00FF"/>
                          </a:solidFill>
                          <a:effectLst/>
                          <a:latin typeface="Comic Sans MS"/>
                          <a:ea typeface="Times New Roman"/>
                        </a:rPr>
                        <a:t>= 1 cuillère à café de confiture ou de miel</a:t>
                      </a:r>
                      <a:endParaRPr lang="fr-FR" sz="1000">
                        <a:effectLst/>
                        <a:latin typeface="Times New Roman"/>
                        <a:ea typeface="Times New Roman"/>
                      </a:endParaRPr>
                    </a:p>
                    <a:p>
                      <a:pPr>
                        <a:spcAft>
                          <a:spcPts val="0"/>
                        </a:spcAft>
                      </a:pPr>
                      <a:r>
                        <a:rPr lang="fr-FR" sz="1000">
                          <a:solidFill>
                            <a:srgbClr val="FF00FF"/>
                          </a:solidFill>
                          <a:effectLst/>
                          <a:latin typeface="Comic Sans MS"/>
                          <a:ea typeface="Times New Roman"/>
                        </a:rPr>
                        <a:t>= 1 bonbon</a:t>
                      </a:r>
                      <a:endParaRPr lang="fr-FR" sz="1000">
                        <a:effectLst/>
                        <a:latin typeface="Times New Roman"/>
                        <a:ea typeface="Times New Roman"/>
                      </a:endParaRPr>
                    </a:p>
                    <a:p>
                      <a:pPr>
                        <a:spcAft>
                          <a:spcPts val="0"/>
                        </a:spcAft>
                      </a:pPr>
                      <a:r>
                        <a:rPr lang="fr-FR" sz="1000">
                          <a:solidFill>
                            <a:srgbClr val="FF00FF"/>
                          </a:solidFill>
                          <a:effectLst/>
                          <a:latin typeface="Comic Sans MS"/>
                          <a:ea typeface="Times New Roman"/>
                        </a:rPr>
                        <a:t>= 1 c à soupe de chocolat en poudre</a:t>
                      </a:r>
                      <a:endParaRPr lang="fr-FR" sz="1000">
                        <a:effectLst/>
                        <a:latin typeface="Times New Roman"/>
                        <a:ea typeface="Times New Roman"/>
                      </a:endParaRPr>
                    </a:p>
                    <a:p>
                      <a:pPr>
                        <a:spcAft>
                          <a:spcPts val="0"/>
                        </a:spcAft>
                      </a:pPr>
                      <a:r>
                        <a:rPr lang="fr-FR" sz="1000">
                          <a:solidFill>
                            <a:srgbClr val="FF00FF"/>
                          </a:solidFill>
                          <a:effectLst/>
                          <a:latin typeface="Comic Sans MS"/>
                          <a:ea typeface="Times New Roman"/>
                        </a:rPr>
                        <a:t>= 1 carreau de chocolat</a:t>
                      </a:r>
                      <a:endParaRPr lang="fr-FR" sz="1000">
                        <a:effectLst/>
                        <a:latin typeface="Times New Roman"/>
                        <a:ea typeface="Times New Roman"/>
                      </a:endParaRPr>
                    </a:p>
                    <a:p>
                      <a:pPr>
                        <a:spcAft>
                          <a:spcPts val="0"/>
                        </a:spcAft>
                      </a:pPr>
                      <a:r>
                        <a:rPr lang="en-GB" sz="1000" b="1" u="sng">
                          <a:solidFill>
                            <a:srgbClr val="FF00FF"/>
                          </a:solidFill>
                          <a:effectLst/>
                          <a:latin typeface="Comic Sans MS"/>
                          <a:ea typeface="Times New Roman"/>
                        </a:rPr>
                        <a:t>Biscuit :</a:t>
                      </a:r>
                      <a:endParaRPr lang="fr-FR" sz="1000">
                        <a:effectLst/>
                        <a:latin typeface="Times New Roman"/>
                        <a:ea typeface="Times New Roman"/>
                      </a:endParaRPr>
                    </a:p>
                    <a:p>
                      <a:pPr>
                        <a:spcAft>
                          <a:spcPts val="0"/>
                        </a:spcAft>
                      </a:pPr>
                      <a:r>
                        <a:rPr lang="en-GB" sz="1000">
                          <a:solidFill>
                            <a:srgbClr val="FF00FF"/>
                          </a:solidFill>
                          <a:effectLst/>
                          <a:latin typeface="Comic Sans MS"/>
                          <a:ea typeface="Times New Roman"/>
                        </a:rPr>
                        <a:t>= 2 chocos</a:t>
                      </a:r>
                      <a:endParaRPr lang="fr-FR" sz="1000">
                        <a:effectLst/>
                        <a:latin typeface="Times New Roman"/>
                        <a:ea typeface="Times New Roman"/>
                      </a:endParaRPr>
                    </a:p>
                    <a:p>
                      <a:pPr>
                        <a:spcAft>
                          <a:spcPts val="0"/>
                        </a:spcAft>
                      </a:pPr>
                      <a:r>
                        <a:rPr lang="en-GB" sz="1000">
                          <a:solidFill>
                            <a:srgbClr val="FF00FF"/>
                          </a:solidFill>
                          <a:effectLst/>
                          <a:latin typeface="Comic Sans MS"/>
                          <a:ea typeface="Times New Roman"/>
                        </a:rPr>
                        <a:t>= 1 madeleine</a:t>
                      </a:r>
                      <a:endParaRPr lang="fr-FR" sz="1000">
                        <a:effectLst/>
                        <a:latin typeface="Times New Roman"/>
                        <a:ea typeface="Times New Roman"/>
                      </a:endParaRPr>
                    </a:p>
                    <a:p>
                      <a:pPr>
                        <a:spcAft>
                          <a:spcPts val="0"/>
                        </a:spcAft>
                      </a:pPr>
                      <a:r>
                        <a:rPr lang="fr-FR" sz="1000">
                          <a:solidFill>
                            <a:srgbClr val="FF00FF"/>
                          </a:solidFill>
                          <a:effectLst/>
                          <a:latin typeface="Comic Sans MS"/>
                          <a:ea typeface="Times New Roman"/>
                        </a:rPr>
                        <a:t>= 6 barquettes ( abricots, fraises, choc)</a:t>
                      </a:r>
                      <a:endParaRPr lang="fr-FR" sz="1000">
                        <a:effectLst/>
                        <a:latin typeface="Times New Roman"/>
                        <a:ea typeface="Times New Roman"/>
                      </a:endParaRPr>
                    </a:p>
                    <a:p>
                      <a:pPr>
                        <a:spcAft>
                          <a:spcPts val="0"/>
                        </a:spcAft>
                      </a:pPr>
                      <a:r>
                        <a:rPr lang="fr-FR" sz="1000">
                          <a:solidFill>
                            <a:srgbClr val="FF00FF"/>
                          </a:solidFill>
                          <a:effectLst/>
                          <a:latin typeface="Comic Sans MS"/>
                          <a:ea typeface="Times New Roman"/>
                        </a:rPr>
                        <a:t>= 6 petits beurre</a:t>
                      </a:r>
                      <a:endParaRPr lang="fr-FR" sz="1000">
                        <a:effectLst/>
                        <a:latin typeface="Times New Roman"/>
                        <a:ea typeface="Times New Roman"/>
                      </a:endParaRPr>
                    </a:p>
                    <a:p>
                      <a:pPr>
                        <a:spcAft>
                          <a:spcPts val="0"/>
                        </a:spcAft>
                      </a:pPr>
                      <a:r>
                        <a:rPr lang="fr-FR" sz="1000">
                          <a:solidFill>
                            <a:srgbClr val="FF00FF"/>
                          </a:solidFill>
                          <a:effectLst/>
                          <a:latin typeface="Comic Sans MS"/>
                          <a:ea typeface="Times New Roman"/>
                        </a:rPr>
                        <a:t>= 1 paquet portion paille d’or</a:t>
                      </a:r>
                      <a:endParaRPr lang="fr-FR" sz="1000">
                        <a:effectLst/>
                        <a:latin typeface="Times New Roman"/>
                        <a:ea typeface="Times New Roman"/>
                      </a:endParaRPr>
                    </a:p>
                    <a:p>
                      <a:pPr>
                        <a:spcAft>
                          <a:spcPts val="0"/>
                        </a:spcAft>
                      </a:pPr>
                      <a:r>
                        <a:rPr lang="fr-FR" sz="1000">
                          <a:solidFill>
                            <a:srgbClr val="FF00FF"/>
                          </a:solidFill>
                          <a:effectLst/>
                          <a:latin typeface="Comic Sans MS"/>
                          <a:ea typeface="Times New Roman"/>
                        </a:rPr>
                        <a:t>= 1 crêpe fourrée (industrielle)</a:t>
                      </a:r>
                      <a:endParaRPr lang="fr-FR" sz="1000">
                        <a:effectLst/>
                        <a:latin typeface="Times New Roman"/>
                        <a:ea typeface="Times New Roman"/>
                      </a:endParaRPr>
                    </a:p>
                    <a:p>
                      <a:pPr>
                        <a:spcAft>
                          <a:spcPts val="0"/>
                        </a:spcAft>
                      </a:pPr>
                      <a:r>
                        <a:rPr lang="fr-FR" sz="800">
                          <a:effectLst/>
                          <a:latin typeface="Comic Sans MS"/>
                          <a:ea typeface="Times New Roman"/>
                        </a:rPr>
                        <a:t> </a:t>
                      </a:r>
                      <a:endParaRPr lang="fr-FR" sz="1000">
                        <a:effectLst/>
                        <a:latin typeface="Times New Roman"/>
                        <a:ea typeface="Times New Roman"/>
                      </a:endParaRPr>
                    </a:p>
                  </a:txBody>
                  <a:tcPr marL="35659" marR="35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fr-FR" sz="800">
                          <a:effectLst/>
                          <a:latin typeface="Comic Sans MS"/>
                          <a:ea typeface="Times New Roman"/>
                        </a:rPr>
                        <a:t> </a:t>
                      </a:r>
                      <a:endParaRPr lang="fr-FR" sz="1000">
                        <a:effectLst/>
                        <a:latin typeface="Times New Roman"/>
                        <a:ea typeface="Times New Roman"/>
                      </a:endParaRPr>
                    </a:p>
                    <a:p>
                      <a:pPr>
                        <a:spcAft>
                          <a:spcPts val="0"/>
                        </a:spcAft>
                      </a:pPr>
                      <a:r>
                        <a:rPr lang="fr-FR" sz="900" b="1" u="sng">
                          <a:effectLst/>
                          <a:latin typeface="Comic Sans MS"/>
                          <a:ea typeface="Arial Unicode MS"/>
                          <a:cs typeface="Arial Unicode MS"/>
                        </a:rPr>
                        <a:t>Boissons froides:</a:t>
                      </a:r>
                      <a:endParaRPr lang="fr-FR" sz="800" b="1">
                        <a:effectLst/>
                        <a:latin typeface="Comic Sans MS"/>
                        <a:ea typeface="Arial Unicode MS"/>
                        <a:cs typeface="Arial Unicode MS"/>
                      </a:endParaRPr>
                    </a:p>
                    <a:p>
                      <a:pPr>
                        <a:spcAft>
                          <a:spcPts val="0"/>
                        </a:spcAft>
                      </a:pPr>
                      <a:r>
                        <a:rPr lang="fr-FR" sz="800">
                          <a:effectLst/>
                          <a:latin typeface="Times New Roman"/>
                          <a:ea typeface="Times New Roman"/>
                        </a:rPr>
                        <a:t> </a:t>
                      </a:r>
                      <a:endParaRPr lang="fr-FR" sz="1000">
                        <a:effectLst/>
                        <a:latin typeface="Times New Roman"/>
                        <a:ea typeface="Times New Roman"/>
                      </a:endParaRPr>
                    </a:p>
                    <a:p>
                      <a:pPr>
                        <a:spcAft>
                          <a:spcPts val="0"/>
                        </a:spcAft>
                      </a:pPr>
                      <a:r>
                        <a:rPr lang="fr-FR" sz="1000">
                          <a:effectLst/>
                          <a:latin typeface="Arial"/>
                          <a:ea typeface="Times New Roman"/>
                        </a:rPr>
                        <a:t>   Eau plate</a:t>
                      </a:r>
                      <a:endParaRPr lang="fr-FR" sz="1000">
                        <a:effectLst/>
                        <a:latin typeface="Times New Roman"/>
                        <a:ea typeface="Times New Roman"/>
                      </a:endParaRPr>
                    </a:p>
                    <a:p>
                      <a:pPr>
                        <a:spcAft>
                          <a:spcPts val="0"/>
                        </a:spcAft>
                      </a:pPr>
                      <a:r>
                        <a:rPr lang="fr-FR" sz="1000">
                          <a:effectLst/>
                          <a:latin typeface="Arial"/>
                          <a:ea typeface="Times New Roman"/>
                        </a:rPr>
                        <a:t>= eau gazeuse</a:t>
                      </a:r>
                      <a:endParaRPr lang="fr-FR" sz="1000">
                        <a:effectLst/>
                        <a:latin typeface="Times New Roman"/>
                        <a:ea typeface="Times New Roman"/>
                      </a:endParaRPr>
                    </a:p>
                    <a:p>
                      <a:pPr>
                        <a:spcAft>
                          <a:spcPts val="0"/>
                        </a:spcAft>
                      </a:pPr>
                      <a:r>
                        <a:rPr lang="fr-FR" sz="1000">
                          <a:effectLst/>
                          <a:latin typeface="Arial"/>
                          <a:ea typeface="Times New Roman"/>
                        </a:rPr>
                        <a:t>= coca light</a:t>
                      </a:r>
                      <a:endParaRPr lang="fr-FR" sz="1000">
                        <a:effectLst/>
                        <a:latin typeface="Times New Roman"/>
                        <a:ea typeface="Times New Roman"/>
                      </a:endParaRPr>
                    </a:p>
                    <a:p>
                      <a:pPr>
                        <a:spcAft>
                          <a:spcPts val="0"/>
                        </a:spcAft>
                      </a:pPr>
                      <a:r>
                        <a:rPr lang="fr-FR" sz="800">
                          <a:effectLst/>
                          <a:latin typeface="Arial"/>
                          <a:ea typeface="Times New Roman"/>
                        </a:rPr>
                        <a:t> </a:t>
                      </a:r>
                      <a:endParaRPr lang="fr-FR" sz="1000">
                        <a:effectLst/>
                        <a:latin typeface="Times New Roman"/>
                        <a:ea typeface="Times New Roman"/>
                      </a:endParaRPr>
                    </a:p>
                    <a:p>
                      <a:pPr>
                        <a:spcAft>
                          <a:spcPts val="0"/>
                        </a:spcAft>
                      </a:pPr>
                      <a:r>
                        <a:rPr lang="fr-FR" sz="900" b="1" u="sng">
                          <a:effectLst/>
                          <a:latin typeface="Arial"/>
                          <a:ea typeface="Arial Unicode MS"/>
                          <a:cs typeface="Arial Unicode MS"/>
                        </a:rPr>
                        <a:t>Boissons chaudes</a:t>
                      </a:r>
                      <a:endParaRPr lang="fr-FR" sz="900" b="1" u="sng">
                        <a:effectLst/>
                        <a:latin typeface="Comic Sans MS"/>
                        <a:ea typeface="Arial Unicode MS"/>
                        <a:cs typeface="Arial Unicode MS"/>
                      </a:endParaRPr>
                    </a:p>
                    <a:p>
                      <a:pPr>
                        <a:spcAft>
                          <a:spcPts val="0"/>
                        </a:spcAft>
                      </a:pPr>
                      <a:r>
                        <a:rPr lang="fr-FR" sz="1000">
                          <a:effectLst/>
                          <a:latin typeface="Arial"/>
                          <a:ea typeface="Times New Roman"/>
                        </a:rPr>
                        <a:t>= tisane</a:t>
                      </a:r>
                      <a:endParaRPr lang="fr-FR" sz="1000">
                        <a:effectLst/>
                        <a:latin typeface="Times New Roman"/>
                        <a:ea typeface="Times New Roman"/>
                      </a:endParaRPr>
                    </a:p>
                    <a:p>
                      <a:pPr>
                        <a:spcAft>
                          <a:spcPts val="0"/>
                        </a:spcAft>
                      </a:pPr>
                      <a:r>
                        <a:rPr lang="fr-FR" sz="1000">
                          <a:effectLst/>
                          <a:latin typeface="Arial"/>
                          <a:ea typeface="Times New Roman"/>
                        </a:rPr>
                        <a:t>= thé</a:t>
                      </a:r>
                      <a:endParaRPr lang="fr-FR" sz="1000">
                        <a:effectLst/>
                        <a:latin typeface="Times New Roman"/>
                        <a:ea typeface="Times New Roman"/>
                      </a:endParaRPr>
                    </a:p>
                    <a:p>
                      <a:pPr>
                        <a:spcAft>
                          <a:spcPts val="0"/>
                        </a:spcAft>
                      </a:pPr>
                      <a:r>
                        <a:rPr lang="fr-FR" sz="1000">
                          <a:effectLst/>
                          <a:latin typeface="Arial"/>
                          <a:ea typeface="Times New Roman"/>
                        </a:rPr>
                        <a:t>= infusion </a:t>
                      </a:r>
                      <a:endParaRPr lang="fr-FR" sz="1000">
                        <a:effectLst/>
                        <a:latin typeface="Times New Roman"/>
                        <a:ea typeface="Times New Roman"/>
                      </a:endParaRPr>
                    </a:p>
                    <a:p>
                      <a:pPr>
                        <a:spcAft>
                          <a:spcPts val="0"/>
                        </a:spcAft>
                      </a:pPr>
                      <a:r>
                        <a:rPr lang="fr-FR" sz="1000">
                          <a:effectLst/>
                          <a:latin typeface="Arial"/>
                          <a:ea typeface="Times New Roman"/>
                        </a:rPr>
                        <a:t>= café</a:t>
                      </a:r>
                      <a:endParaRPr lang="fr-FR" sz="1000">
                        <a:effectLst/>
                        <a:latin typeface="Times New Roman"/>
                        <a:ea typeface="Times New Roman"/>
                      </a:endParaRPr>
                    </a:p>
                    <a:p>
                      <a:pPr>
                        <a:spcAft>
                          <a:spcPts val="0"/>
                        </a:spcAft>
                      </a:pPr>
                      <a:r>
                        <a:rPr lang="fr-FR" sz="800">
                          <a:effectLst/>
                          <a:latin typeface="Times New Roman"/>
                          <a:ea typeface="Times New Roman"/>
                        </a:rPr>
                        <a:t> </a:t>
                      </a:r>
                      <a:endParaRPr lang="fr-FR" sz="1000">
                        <a:effectLst/>
                        <a:latin typeface="Times New Roman"/>
                        <a:ea typeface="Times New Roman"/>
                      </a:endParaRPr>
                    </a:p>
                  </a:txBody>
                  <a:tcPr marL="35659" marR="35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BE"/>
                    </a:p>
                  </a:txBody>
                  <a:tcPr/>
                </a:tc>
              </a:tr>
              <a:tr h="204002">
                <a:tc>
                  <a:txBody>
                    <a:bodyPr/>
                    <a:lstStyle/>
                    <a:p>
                      <a:endParaRPr lang="fr-FR" sz="1400">
                        <a:effectLst/>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fr-FR" sz="1400">
                        <a:effectLst/>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fr-FR" sz="1400" dirty="0">
                        <a:effectLst/>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6166" name="Rectangle 1"/>
          <p:cNvSpPr>
            <a:spLocks noChangeArrowheads="1"/>
          </p:cNvSpPr>
          <p:nvPr/>
        </p:nvSpPr>
        <p:spPr bwMode="auto">
          <a:xfrm>
            <a:off x="0" y="-41275"/>
            <a:ext cx="8893175" cy="539750"/>
          </a:xfrm>
          <a:prstGeom prst="rect">
            <a:avLst/>
          </a:prstGeom>
          <a:noFill/>
          <a:ln w="9525">
            <a:noFill/>
            <a:miter lim="800000"/>
            <a:headEnd/>
            <a:tailEnd/>
          </a:ln>
          <a:effectLst/>
        </p:spPr>
        <p:txBody>
          <a:bodyPr bIns="0" anchor="ctr">
            <a:spAutoFit/>
          </a:bodyPr>
          <a:lstStyle/>
          <a:p>
            <a:pPr algn="ctr"/>
            <a:r>
              <a:rPr lang="fr-FR" sz="1400" b="1" u="sng">
                <a:latin typeface="Comic Sans MS" pitchFamily="66" charset="0"/>
                <a:cs typeface="Times New Roman" pitchFamily="18" charset="0"/>
              </a:rPr>
              <a:t>                          LES EQUIVALENCES</a:t>
            </a:r>
            <a:endParaRPr lang="fr-FR" sz="600" u="sng"/>
          </a:p>
          <a:p>
            <a:pPr eaLnBrk="0" hangingPunct="0"/>
            <a:endParaRPr lang="fr-F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p:txBody>
          <a:bodyPr/>
          <a:lstStyle/>
          <a:p>
            <a:pPr eaLnBrk="1" hangingPunct="1"/>
            <a:r>
              <a:rPr lang="fr-BE" i="1" u="sng" smtClean="0"/>
              <a:t>Équilibre alimentaire</a:t>
            </a:r>
          </a:p>
        </p:txBody>
      </p:sp>
      <p:pic>
        <p:nvPicPr>
          <p:cNvPr id="7171" name="Espace réservé du contenu 7"/>
          <p:cNvPicPr>
            <a:picLocks noGrp="1" noChangeAspect="1"/>
          </p:cNvPicPr>
          <p:nvPr>
            <p:ph idx="1"/>
          </p:nvPr>
        </p:nvPicPr>
        <p:blipFill>
          <a:blip r:embed="rId3"/>
          <a:srcRect/>
          <a:stretch>
            <a:fillRect/>
          </a:stretch>
        </p:blipFill>
        <p:spPr>
          <a:xfrm>
            <a:off x="900113" y="1357298"/>
            <a:ext cx="6908800" cy="3240087"/>
          </a:xfrm>
        </p:spPr>
      </p:pic>
      <p:sp>
        <p:nvSpPr>
          <p:cNvPr id="4" name="Titre 1"/>
          <p:cNvSpPr txBox="1">
            <a:spLocks/>
          </p:cNvSpPr>
          <p:nvPr/>
        </p:nvSpPr>
        <p:spPr>
          <a:xfrm>
            <a:off x="414366" y="5214958"/>
            <a:ext cx="8229600" cy="1143000"/>
          </a:xfrm>
          <a:prstGeom prst="rect">
            <a:avLst/>
          </a:prstGeom>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BE" sz="4400" b="0" i="1" u="sng" strike="noStrike" kern="1200" cap="none" spc="0" normalizeH="0" baseline="0" noProof="0" dirty="0" smtClean="0">
                <a:ln>
                  <a:noFill/>
                </a:ln>
                <a:solidFill>
                  <a:schemeClr val="tx1"/>
                </a:solidFill>
                <a:effectLst/>
                <a:uLnTx/>
                <a:uFillTx/>
                <a:latin typeface="+mj-lt"/>
                <a:ea typeface="+mj-ea"/>
                <a:cs typeface="+mj-cs"/>
              </a:rPr>
              <a:t>Régime ou alimentation équilibrée mais</a:t>
            </a:r>
            <a:r>
              <a:rPr kumimoji="0" lang="fr-BE" sz="4400" b="0" i="0" u="none" strike="noStrike" kern="1200" cap="none" spc="0" normalizeH="0" baseline="0" noProof="0" dirty="0" smtClean="0">
                <a:ln>
                  <a:noFill/>
                </a:ln>
                <a:solidFill>
                  <a:schemeClr val="tx1"/>
                </a:solidFill>
                <a:effectLst/>
                <a:uLnTx/>
                <a:uFillTx/>
                <a:latin typeface="+mj-lt"/>
                <a:ea typeface="+mj-ea"/>
                <a:cs typeface="+mj-cs"/>
              </a:rPr>
              <a:t> </a:t>
            </a:r>
            <a:r>
              <a:rPr kumimoji="0" lang="fr-BE" sz="5400" b="1" i="1" u="heavy" strike="noStrike" kern="1200" cap="none" spc="0" normalizeH="0" baseline="0" noProof="0" dirty="0" smtClean="0">
                <a:ln>
                  <a:noFill/>
                </a:ln>
                <a:solidFill>
                  <a:schemeClr val="accent2">
                    <a:lumMod val="75000"/>
                  </a:schemeClr>
                </a:solidFill>
                <a:effectLst/>
                <a:uLnTx/>
                <a:uFillTx/>
                <a:latin typeface="+mj-lt"/>
                <a:ea typeface="+mj-ea"/>
                <a:cs typeface="+mj-cs"/>
              </a:rPr>
              <a:t>variée</a:t>
            </a:r>
            <a:endParaRPr kumimoji="0" lang="fr-BE" sz="5400" b="1" i="1" u="heavy" strike="noStrike" kern="1200" cap="none" spc="0" normalizeH="0" baseline="0" noProof="0" dirty="0">
              <a:ln>
                <a:noFill/>
              </a:ln>
              <a:solidFill>
                <a:schemeClr val="accent2">
                  <a:lumMod val="75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p:txBody>
          <a:bodyPr/>
          <a:lstStyle/>
          <a:p>
            <a:pPr eaLnBrk="1" hangingPunct="1"/>
            <a:r>
              <a:rPr lang="fr-BE" i="1" u="sng" smtClean="0"/>
              <a:t>Apports? Dépenses?</a:t>
            </a:r>
          </a:p>
        </p:txBody>
      </p:sp>
      <p:graphicFrame>
        <p:nvGraphicFramePr>
          <p:cNvPr id="4" name="Espace réservé du contenu 3"/>
          <p:cNvGraphicFramePr>
            <a:graphicFrameLocks noGrp="1"/>
          </p:cNvGraphicFramePr>
          <p:nvPr>
            <p:ph idx="1"/>
          </p:nvPr>
        </p:nvGraphicFramePr>
        <p:xfrm>
          <a:off x="457200" y="4365625"/>
          <a:ext cx="8229600" cy="2103438"/>
        </p:xfrm>
        <a:graphic>
          <a:graphicData uri="http://schemas.openxmlformats.org/drawingml/2006/table">
            <a:tbl>
              <a:tblPr/>
              <a:tblGrid>
                <a:gridCol w="2057400"/>
                <a:gridCol w="2057400"/>
                <a:gridCol w="2057400"/>
                <a:gridCol w="2057400"/>
              </a:tblGrid>
              <a:tr h="640206">
                <a:tc>
                  <a:txBody>
                    <a:bodyPr/>
                    <a:lstStyle/>
                    <a:p>
                      <a:endParaRPr lang="fr-BE" sz="1800"/>
                    </a:p>
                  </a:txBody>
                  <a:tcPr marT="45705" marB="45705" anchor="ctr">
                    <a:lnL>
                      <a:noFill/>
                    </a:lnL>
                    <a:lnR>
                      <a:noFill/>
                    </a:lnR>
                    <a:lnT>
                      <a:noFill/>
                    </a:lnT>
                    <a:lnB>
                      <a:noFill/>
                    </a:lnB>
                  </a:tcPr>
                </a:tc>
                <a:tc>
                  <a:txBody>
                    <a:bodyPr/>
                    <a:lstStyle/>
                    <a:p>
                      <a:r>
                        <a:rPr lang="fr-BE" sz="1800" b="1"/>
                        <a:t>Age</a:t>
                      </a:r>
                      <a:endParaRPr lang="fr-BE" sz="1800"/>
                    </a:p>
                  </a:txBody>
                  <a:tcPr marT="45705" marB="45705" anchor="ctr">
                    <a:lnL>
                      <a:noFill/>
                    </a:lnL>
                    <a:lnR>
                      <a:noFill/>
                    </a:lnR>
                    <a:lnT>
                      <a:noFill/>
                    </a:lnT>
                    <a:lnB>
                      <a:noFill/>
                    </a:lnB>
                  </a:tcPr>
                </a:tc>
                <a:tc>
                  <a:txBody>
                    <a:bodyPr/>
                    <a:lstStyle/>
                    <a:p>
                      <a:r>
                        <a:rPr lang="fr-BE" sz="1800" b="1"/>
                        <a:t>Poids</a:t>
                      </a:r>
                      <a:endParaRPr lang="fr-BE" sz="1800"/>
                    </a:p>
                  </a:txBody>
                  <a:tcPr marT="45705" marB="45705" anchor="ctr">
                    <a:lnL>
                      <a:noFill/>
                    </a:lnL>
                    <a:lnR>
                      <a:noFill/>
                    </a:lnR>
                    <a:lnT>
                      <a:noFill/>
                    </a:lnT>
                    <a:lnB>
                      <a:noFill/>
                    </a:lnB>
                  </a:tcPr>
                </a:tc>
                <a:tc>
                  <a:txBody>
                    <a:bodyPr/>
                    <a:lstStyle/>
                    <a:p>
                      <a:r>
                        <a:rPr lang="fr-BE" sz="1800" b="1"/>
                        <a:t>AET pour activité moyenne</a:t>
                      </a:r>
                      <a:endParaRPr lang="fr-BE" sz="1800"/>
                    </a:p>
                  </a:txBody>
                  <a:tcPr marT="45705" marB="45705" anchor="ctr">
                    <a:lnL>
                      <a:noFill/>
                    </a:lnL>
                    <a:lnR>
                      <a:noFill/>
                    </a:lnR>
                    <a:lnT>
                      <a:noFill/>
                    </a:lnT>
                    <a:lnB>
                      <a:noFill/>
                    </a:lnB>
                  </a:tcPr>
                </a:tc>
              </a:tr>
              <a:tr h="365808">
                <a:tc>
                  <a:txBody>
                    <a:bodyPr/>
                    <a:lstStyle/>
                    <a:p>
                      <a:r>
                        <a:rPr lang="fr-BE" sz="1800" b="1"/>
                        <a:t>Hommes</a:t>
                      </a:r>
                      <a:endParaRPr lang="fr-BE" sz="1800"/>
                    </a:p>
                  </a:txBody>
                  <a:tcPr marT="45705" marB="45705" anchor="ctr">
                    <a:lnL>
                      <a:noFill/>
                    </a:lnL>
                    <a:lnR>
                      <a:noFill/>
                    </a:lnR>
                    <a:lnT>
                      <a:noFill/>
                    </a:lnT>
                    <a:lnB>
                      <a:noFill/>
                    </a:lnB>
                  </a:tcPr>
                </a:tc>
                <a:tc>
                  <a:txBody>
                    <a:bodyPr/>
                    <a:lstStyle/>
                    <a:p>
                      <a:r>
                        <a:rPr lang="fr-BE" sz="1800" b="1"/>
                        <a:t>20-40</a:t>
                      </a:r>
                      <a:endParaRPr lang="fr-BE" sz="1800"/>
                    </a:p>
                  </a:txBody>
                  <a:tcPr marT="45705" marB="45705" anchor="ctr">
                    <a:lnL>
                      <a:noFill/>
                    </a:lnL>
                    <a:lnR>
                      <a:noFill/>
                    </a:lnR>
                    <a:lnT>
                      <a:noFill/>
                    </a:lnT>
                    <a:lnB>
                      <a:noFill/>
                    </a:lnB>
                  </a:tcPr>
                </a:tc>
                <a:tc>
                  <a:txBody>
                    <a:bodyPr/>
                    <a:lstStyle/>
                    <a:p>
                      <a:r>
                        <a:rPr lang="fr-BE" sz="1800"/>
                        <a:t>70</a:t>
                      </a:r>
                    </a:p>
                  </a:txBody>
                  <a:tcPr marT="45705" marB="45705" anchor="ctr">
                    <a:lnL>
                      <a:noFill/>
                    </a:lnL>
                    <a:lnR>
                      <a:noFill/>
                    </a:lnR>
                    <a:lnT>
                      <a:noFill/>
                    </a:lnT>
                    <a:lnB>
                      <a:noFill/>
                    </a:lnB>
                  </a:tcPr>
                </a:tc>
                <a:tc>
                  <a:txBody>
                    <a:bodyPr/>
                    <a:lstStyle/>
                    <a:p>
                      <a:r>
                        <a:rPr lang="fr-BE" sz="1800"/>
                        <a:t>2700 kcal</a:t>
                      </a:r>
                    </a:p>
                  </a:txBody>
                  <a:tcPr marT="45705" marB="45705" anchor="ctr">
                    <a:lnL>
                      <a:noFill/>
                    </a:lnL>
                    <a:lnR>
                      <a:noFill/>
                    </a:lnR>
                    <a:lnT>
                      <a:noFill/>
                    </a:lnT>
                    <a:lnB>
                      <a:noFill/>
                    </a:lnB>
                  </a:tcPr>
                </a:tc>
              </a:tr>
              <a:tr h="365808">
                <a:tc>
                  <a:txBody>
                    <a:bodyPr/>
                    <a:lstStyle/>
                    <a:p>
                      <a:r>
                        <a:rPr lang="fr-BE" sz="1800" b="1"/>
                        <a:t>Femmes</a:t>
                      </a:r>
                      <a:endParaRPr lang="fr-BE" sz="1800"/>
                    </a:p>
                  </a:txBody>
                  <a:tcPr marT="45705" marB="45705" anchor="ctr">
                    <a:lnL>
                      <a:noFill/>
                    </a:lnL>
                    <a:lnR>
                      <a:noFill/>
                    </a:lnR>
                    <a:lnT>
                      <a:noFill/>
                    </a:lnT>
                    <a:lnB>
                      <a:noFill/>
                    </a:lnB>
                  </a:tcPr>
                </a:tc>
                <a:tc>
                  <a:txBody>
                    <a:bodyPr/>
                    <a:lstStyle/>
                    <a:p>
                      <a:r>
                        <a:rPr lang="fr-BE" sz="1800" b="1"/>
                        <a:t>20-40</a:t>
                      </a:r>
                      <a:endParaRPr lang="fr-BE" sz="1800"/>
                    </a:p>
                  </a:txBody>
                  <a:tcPr marT="45705" marB="45705" anchor="ctr">
                    <a:lnL>
                      <a:noFill/>
                    </a:lnL>
                    <a:lnR>
                      <a:noFill/>
                    </a:lnR>
                    <a:lnT>
                      <a:noFill/>
                    </a:lnT>
                    <a:lnB>
                      <a:noFill/>
                    </a:lnB>
                  </a:tcPr>
                </a:tc>
                <a:tc>
                  <a:txBody>
                    <a:bodyPr/>
                    <a:lstStyle/>
                    <a:p>
                      <a:r>
                        <a:rPr lang="fr-BE" sz="1800"/>
                        <a:t>60</a:t>
                      </a:r>
                    </a:p>
                  </a:txBody>
                  <a:tcPr marT="45705" marB="45705" anchor="ctr">
                    <a:lnL>
                      <a:noFill/>
                    </a:lnL>
                    <a:lnR>
                      <a:noFill/>
                    </a:lnR>
                    <a:lnT>
                      <a:noFill/>
                    </a:lnT>
                    <a:lnB>
                      <a:noFill/>
                    </a:lnB>
                  </a:tcPr>
                </a:tc>
                <a:tc>
                  <a:txBody>
                    <a:bodyPr/>
                    <a:lstStyle/>
                    <a:p>
                      <a:r>
                        <a:rPr lang="fr-BE" sz="1800"/>
                        <a:t>2200 kcal</a:t>
                      </a:r>
                    </a:p>
                  </a:txBody>
                  <a:tcPr marT="45705" marB="45705" anchor="ctr">
                    <a:lnL>
                      <a:noFill/>
                    </a:lnL>
                    <a:lnR>
                      <a:noFill/>
                    </a:lnR>
                    <a:lnT>
                      <a:noFill/>
                    </a:lnT>
                    <a:lnB>
                      <a:noFill/>
                    </a:lnB>
                  </a:tcPr>
                </a:tc>
              </a:tr>
              <a:tr h="365808">
                <a:tc>
                  <a:txBody>
                    <a:bodyPr/>
                    <a:lstStyle/>
                    <a:p>
                      <a:r>
                        <a:rPr lang="fr-BE" sz="1800" b="1"/>
                        <a:t>Hommes</a:t>
                      </a:r>
                      <a:endParaRPr lang="fr-BE" sz="1800"/>
                    </a:p>
                  </a:txBody>
                  <a:tcPr marT="45705" marB="45705" anchor="ctr">
                    <a:lnL>
                      <a:noFill/>
                    </a:lnL>
                    <a:lnR>
                      <a:noFill/>
                    </a:lnR>
                    <a:lnT>
                      <a:noFill/>
                    </a:lnT>
                    <a:lnB>
                      <a:noFill/>
                    </a:lnB>
                  </a:tcPr>
                </a:tc>
                <a:tc>
                  <a:txBody>
                    <a:bodyPr/>
                    <a:lstStyle/>
                    <a:p>
                      <a:r>
                        <a:rPr lang="fr-BE" sz="1800" b="1"/>
                        <a:t>41-60</a:t>
                      </a:r>
                      <a:endParaRPr lang="fr-BE" sz="1800"/>
                    </a:p>
                  </a:txBody>
                  <a:tcPr marT="45705" marB="45705" anchor="ctr">
                    <a:lnL>
                      <a:noFill/>
                    </a:lnL>
                    <a:lnR>
                      <a:noFill/>
                    </a:lnR>
                    <a:lnT>
                      <a:noFill/>
                    </a:lnT>
                    <a:lnB>
                      <a:noFill/>
                    </a:lnB>
                  </a:tcPr>
                </a:tc>
                <a:tc>
                  <a:txBody>
                    <a:bodyPr/>
                    <a:lstStyle/>
                    <a:p>
                      <a:r>
                        <a:rPr lang="fr-BE" sz="1800"/>
                        <a:t>70</a:t>
                      </a:r>
                    </a:p>
                  </a:txBody>
                  <a:tcPr marT="45705" marB="45705" anchor="ctr">
                    <a:lnL>
                      <a:noFill/>
                    </a:lnL>
                    <a:lnR>
                      <a:noFill/>
                    </a:lnR>
                    <a:lnT>
                      <a:noFill/>
                    </a:lnT>
                    <a:lnB>
                      <a:noFill/>
                    </a:lnB>
                  </a:tcPr>
                </a:tc>
                <a:tc>
                  <a:txBody>
                    <a:bodyPr/>
                    <a:lstStyle/>
                    <a:p>
                      <a:r>
                        <a:rPr lang="fr-BE" sz="1800"/>
                        <a:t>2500 kcal</a:t>
                      </a:r>
                    </a:p>
                  </a:txBody>
                  <a:tcPr marT="45705" marB="45705" anchor="ctr">
                    <a:lnL>
                      <a:noFill/>
                    </a:lnL>
                    <a:lnR>
                      <a:noFill/>
                    </a:lnR>
                    <a:lnT>
                      <a:noFill/>
                    </a:lnT>
                    <a:lnB>
                      <a:noFill/>
                    </a:lnB>
                  </a:tcPr>
                </a:tc>
              </a:tr>
              <a:tr h="365808">
                <a:tc>
                  <a:txBody>
                    <a:bodyPr/>
                    <a:lstStyle/>
                    <a:p>
                      <a:r>
                        <a:rPr lang="fr-BE" sz="1800" b="1"/>
                        <a:t>Femmes</a:t>
                      </a:r>
                      <a:endParaRPr lang="fr-BE" sz="1800"/>
                    </a:p>
                  </a:txBody>
                  <a:tcPr marT="45705" marB="45705" anchor="ctr">
                    <a:lnL>
                      <a:noFill/>
                    </a:lnL>
                    <a:lnR>
                      <a:noFill/>
                    </a:lnR>
                    <a:lnT>
                      <a:noFill/>
                    </a:lnT>
                    <a:lnB>
                      <a:noFill/>
                    </a:lnB>
                  </a:tcPr>
                </a:tc>
                <a:tc>
                  <a:txBody>
                    <a:bodyPr/>
                    <a:lstStyle/>
                    <a:p>
                      <a:r>
                        <a:rPr lang="fr-BE" sz="1800" b="1"/>
                        <a:t>41-60</a:t>
                      </a:r>
                      <a:endParaRPr lang="fr-BE" sz="1800"/>
                    </a:p>
                  </a:txBody>
                  <a:tcPr marT="45705" marB="45705" anchor="ctr">
                    <a:lnL>
                      <a:noFill/>
                    </a:lnL>
                    <a:lnR>
                      <a:noFill/>
                    </a:lnR>
                    <a:lnT>
                      <a:noFill/>
                    </a:lnT>
                    <a:lnB>
                      <a:noFill/>
                    </a:lnB>
                  </a:tcPr>
                </a:tc>
                <a:tc>
                  <a:txBody>
                    <a:bodyPr/>
                    <a:lstStyle/>
                    <a:p>
                      <a:r>
                        <a:rPr lang="fr-BE" sz="1800"/>
                        <a:t>60</a:t>
                      </a:r>
                    </a:p>
                  </a:txBody>
                  <a:tcPr marT="45705" marB="45705" anchor="ctr">
                    <a:lnL>
                      <a:noFill/>
                    </a:lnL>
                    <a:lnR>
                      <a:noFill/>
                    </a:lnR>
                    <a:lnT>
                      <a:noFill/>
                    </a:lnT>
                    <a:lnB>
                      <a:noFill/>
                    </a:lnB>
                  </a:tcPr>
                </a:tc>
                <a:tc>
                  <a:txBody>
                    <a:bodyPr/>
                    <a:lstStyle/>
                    <a:p>
                      <a:r>
                        <a:rPr lang="fr-BE" sz="1800" dirty="0"/>
                        <a:t>2000 kcal</a:t>
                      </a:r>
                    </a:p>
                  </a:txBody>
                  <a:tcPr marT="45705" marB="45705" anchor="ctr">
                    <a:lnL>
                      <a:noFill/>
                    </a:lnL>
                    <a:lnR>
                      <a:noFill/>
                    </a:lnR>
                    <a:lnT>
                      <a:noFill/>
                    </a:lnT>
                    <a:lnB>
                      <a:noFill/>
                    </a:lnB>
                  </a:tcPr>
                </a:tc>
              </a:tr>
            </a:tbl>
          </a:graphicData>
        </a:graphic>
      </p:graphicFrame>
      <p:sp>
        <p:nvSpPr>
          <p:cNvPr id="8216" name="Rectangle 1"/>
          <p:cNvSpPr>
            <a:spLocks noChangeArrowheads="1"/>
          </p:cNvSpPr>
          <p:nvPr/>
        </p:nvSpPr>
        <p:spPr bwMode="auto">
          <a:xfrm>
            <a:off x="457200" y="1747838"/>
            <a:ext cx="9023350" cy="2584450"/>
          </a:xfrm>
          <a:prstGeom prst="rect">
            <a:avLst/>
          </a:prstGeom>
          <a:noFill/>
          <a:ln w="9525">
            <a:noFill/>
            <a:miter lim="800000"/>
            <a:headEnd/>
            <a:tailEnd/>
          </a:ln>
          <a:effectLst/>
        </p:spPr>
        <p:txBody>
          <a:bodyPr wrap="none" anchor="ctr">
            <a:spAutoFit/>
          </a:bodyPr>
          <a:lstStyle/>
          <a:p>
            <a:r>
              <a:rPr lang="fr-FR" b="1" u="sng">
                <a:latin typeface="Arial" charset="0"/>
              </a:rPr>
              <a:t>Les dépenses en énergie comportent 3 composantes :</a:t>
            </a:r>
            <a:endParaRPr lang="fr-FR" u="sng">
              <a:latin typeface="Arial" charset="0"/>
            </a:endParaRPr>
          </a:p>
          <a:p>
            <a:pPr eaLnBrk="0" hangingPunct="0">
              <a:buFontTx/>
              <a:buChar char="•"/>
            </a:pPr>
            <a:r>
              <a:rPr lang="fr-FR">
                <a:latin typeface="Arial" charset="0"/>
              </a:rPr>
              <a:t>Le métabolisme de base : fonctionnement du corps et des organes au repos, </a:t>
            </a:r>
          </a:p>
          <a:p>
            <a:pPr eaLnBrk="0" hangingPunct="0">
              <a:buFontTx/>
              <a:buChar char="•"/>
            </a:pPr>
            <a:r>
              <a:rPr lang="fr-FR">
                <a:latin typeface="Arial" charset="0"/>
              </a:rPr>
              <a:t>La thermogenèse : maintient du corps à 37°C par tous les temps, </a:t>
            </a:r>
          </a:p>
          <a:p>
            <a:pPr eaLnBrk="0" hangingPunct="0">
              <a:buFontTx/>
              <a:buChar char="•"/>
            </a:pPr>
            <a:r>
              <a:rPr lang="fr-FR">
                <a:latin typeface="Arial" charset="0"/>
              </a:rPr>
              <a:t>L’activité physique : déplacements, activités ménagères, professionnelles, sportives…</a:t>
            </a:r>
          </a:p>
          <a:p>
            <a:pPr eaLnBrk="0" hangingPunct="0"/>
            <a:r>
              <a:rPr lang="fr-FR" b="1" u="sng">
                <a:latin typeface="Arial" charset="0"/>
              </a:rPr>
              <a:t>Les apports en énergie proviennent exclusivement des aliments :</a:t>
            </a:r>
            <a:endParaRPr lang="fr-FR" u="sng">
              <a:latin typeface="Arial" charset="0"/>
            </a:endParaRPr>
          </a:p>
          <a:p>
            <a:pPr eaLnBrk="0" hangingPunct="0">
              <a:buFontTx/>
              <a:buChar char="•"/>
            </a:pPr>
            <a:r>
              <a:rPr lang="fr-FR">
                <a:latin typeface="Arial" charset="0"/>
              </a:rPr>
              <a:t>1g de protéine = 4 kcal </a:t>
            </a:r>
          </a:p>
          <a:p>
            <a:pPr eaLnBrk="0" hangingPunct="0">
              <a:buFontTx/>
              <a:buChar char="•"/>
            </a:pPr>
            <a:r>
              <a:rPr lang="fr-FR">
                <a:latin typeface="Arial" charset="0"/>
              </a:rPr>
              <a:t>1g de glucides = 4 kcal </a:t>
            </a:r>
          </a:p>
          <a:p>
            <a:pPr eaLnBrk="0" hangingPunct="0">
              <a:buFontTx/>
              <a:buChar char="•"/>
            </a:pPr>
            <a:r>
              <a:rPr lang="fr-FR">
                <a:latin typeface="Arial" charset="0"/>
              </a:rPr>
              <a:t>1g de lipides = 9 kcal</a:t>
            </a:r>
          </a:p>
          <a:p>
            <a:pPr eaLnBrk="0" hangingPunct="0"/>
            <a:r>
              <a:rPr lang="fr-FR" b="1" u="sng">
                <a:latin typeface="Arial" charset="0"/>
              </a:rPr>
              <a:t>Les apports énergétiques totaux (AET) conseillés</a:t>
            </a:r>
            <a:r>
              <a:rPr lang="fr-FR" b="1">
                <a:latin typeface="Arial" charset="0"/>
              </a:rPr>
              <a:t> :</a:t>
            </a:r>
            <a:endParaRPr lang="fr-FR">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3067</TotalTime>
  <Words>1060</Words>
  <Application>Microsoft Office PowerPoint</Application>
  <PresentationFormat>Affichage à l'écran (4:3)</PresentationFormat>
  <Paragraphs>209</Paragraphs>
  <Slides>36</Slides>
  <Notes>8</Notes>
  <HiddenSlides>0</HiddenSlides>
  <MMClips>0</MMClips>
  <ScaleCrop>false</ScaleCrop>
  <HeadingPairs>
    <vt:vector size="4" baseType="variant">
      <vt:variant>
        <vt:lpstr>Thème</vt:lpstr>
      </vt:variant>
      <vt:variant>
        <vt:i4>1</vt:i4>
      </vt:variant>
      <vt:variant>
        <vt:lpstr>Titres des diapositives</vt:lpstr>
      </vt:variant>
      <vt:variant>
        <vt:i4>36</vt:i4>
      </vt:variant>
    </vt:vector>
  </HeadingPairs>
  <TitlesOfParts>
    <vt:vector size="37" baseType="lpstr">
      <vt:lpstr>Thème Office</vt:lpstr>
      <vt:lpstr>Diapositive 1</vt:lpstr>
      <vt:lpstr>Diapositive 2</vt:lpstr>
      <vt:lpstr>Manger= santé?????</vt:lpstr>
      <vt:lpstr>Pyramide alimentaire</vt:lpstr>
      <vt:lpstr>Catégories d’aliments</vt:lpstr>
      <vt:lpstr>Diapositive 6</vt:lpstr>
      <vt:lpstr>Diapositive 7</vt:lpstr>
      <vt:lpstr>Équilibre alimentaire</vt:lpstr>
      <vt:lpstr>Apports? Dépenses?</vt:lpstr>
      <vt:lpstr>Nouvelle étiquette….</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aliments anti-inflammatoires</dc:title>
  <dc:creator>client</dc:creator>
  <cp:lastModifiedBy>client</cp:lastModifiedBy>
  <cp:revision>13</cp:revision>
  <dcterms:created xsi:type="dcterms:W3CDTF">2019-02-10T17:50:03Z</dcterms:created>
  <dcterms:modified xsi:type="dcterms:W3CDTF">2019-06-10T19:13:55Z</dcterms:modified>
</cp:coreProperties>
</file>