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9" r:id="rId1"/>
  </p:sldMasterIdLst>
  <p:notesMasterIdLst>
    <p:notesMasterId r:id="rId20"/>
  </p:notesMasterIdLst>
  <p:handoutMasterIdLst>
    <p:handoutMasterId r:id="rId21"/>
  </p:handoutMasterIdLst>
  <p:sldIdLst>
    <p:sldId id="256" r:id="rId2"/>
    <p:sldId id="450" r:id="rId3"/>
    <p:sldId id="451" r:id="rId4"/>
    <p:sldId id="452" r:id="rId5"/>
    <p:sldId id="453" r:id="rId6"/>
    <p:sldId id="454" r:id="rId7"/>
    <p:sldId id="456" r:id="rId8"/>
    <p:sldId id="455" r:id="rId9"/>
    <p:sldId id="457" r:id="rId10"/>
    <p:sldId id="458" r:id="rId11"/>
    <p:sldId id="459" r:id="rId12"/>
    <p:sldId id="460" r:id="rId13"/>
    <p:sldId id="461" r:id="rId14"/>
    <p:sldId id="462" r:id="rId15"/>
    <p:sldId id="464" r:id="rId16"/>
    <p:sldId id="465" r:id="rId17"/>
    <p:sldId id="466" r:id="rId18"/>
    <p:sldId id="463" r:id="rId1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88" autoAdjust="0"/>
    <p:restoredTop sz="67025" autoAdjust="0"/>
  </p:normalViewPr>
  <p:slideViewPr>
    <p:cSldViewPr>
      <p:cViewPr varScale="1">
        <p:scale>
          <a:sx n="73" d="100"/>
          <a:sy n="73" d="100"/>
        </p:scale>
        <p:origin x="-26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16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C6C1FBC-0B46-4012-8D80-D607FCCDA983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74729B6-FA66-4B24-B668-B047D9E61E2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210569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A3E0E79-18BF-4AF7-8D37-58313D2733F1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B8487A2-BDF4-4AE0-975A-A254890D231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08841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737085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745358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51566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TD : </a:t>
            </a:r>
            <a:r>
              <a:rPr lang="fr-FR" dirty="0" err="1"/>
              <a:t>rowspan</a:t>
            </a:r>
            <a:r>
              <a:rPr lang="fr-FR" dirty="0"/>
              <a:t>="</a:t>
            </a:r>
            <a:r>
              <a:rPr lang="fr-FR" i="1" dirty="0"/>
              <a:t>x" : la cellule est sur plusieurs lignes</a:t>
            </a:r>
          </a:p>
          <a:p>
            <a:r>
              <a:rPr lang="fr-FR" dirty="0"/>
              <a:t>TD : </a:t>
            </a:r>
            <a:r>
              <a:rPr lang="fr-FR" dirty="0" err="1"/>
              <a:t>colspan</a:t>
            </a:r>
            <a:r>
              <a:rPr lang="fr-FR" dirty="0"/>
              <a:t>="</a:t>
            </a:r>
            <a:r>
              <a:rPr lang="fr-FR" i="1" dirty="0"/>
              <a:t>x" : la cellule est sur plusieurs colonnes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8302147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487A2-BDF4-4AE0-975A-A254890D2314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0191941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48D697-7570-4162-AF5B-D25224C212A2}" type="datetimeFigureOut">
              <a:rPr lang="fr-FR" smtClean="0"/>
              <a:pPr/>
              <a:t>25/04/2020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B05B02-2F74-4A20-BFBE-060CFD186DA1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0" r:id="rId1"/>
    <p:sldLayoutId id="2147483871" r:id="rId2"/>
    <p:sldLayoutId id="2147483872" r:id="rId3"/>
    <p:sldLayoutId id="2147483873" r:id="rId4"/>
    <p:sldLayoutId id="2147483874" r:id="rId5"/>
    <p:sldLayoutId id="2147483875" r:id="rId6"/>
    <p:sldLayoutId id="2147483876" r:id="rId7"/>
    <p:sldLayoutId id="2147483877" r:id="rId8"/>
    <p:sldLayoutId id="2147483878" r:id="rId9"/>
    <p:sldLayoutId id="2147483879" r:id="rId10"/>
    <p:sldLayoutId id="2147483880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6000" dirty="0"/>
              <a:t>GL 113</a:t>
            </a:r>
            <a:br>
              <a:rPr lang="fr-FR" sz="6000" dirty="0"/>
            </a:br>
            <a:r>
              <a:rPr lang="fr-FR" sz="6000" dirty="0"/>
              <a:t>Web avancé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1000" y="3228536"/>
            <a:ext cx="7854696" cy="2648736"/>
          </a:xfrm>
        </p:spPr>
        <p:txBody>
          <a:bodyPr>
            <a:normAutofit/>
          </a:bodyPr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5" name="Sous-titre 2"/>
          <p:cNvSpPr txBox="1">
            <a:spLocks/>
          </p:cNvSpPr>
          <p:nvPr/>
        </p:nvSpPr>
        <p:spPr>
          <a:xfrm>
            <a:off x="0" y="-27384"/>
            <a:ext cx="9144000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kumimoji="0" lang="fr-FR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Master 1 Génie</a:t>
            </a:r>
            <a:r>
              <a:rPr kumimoji="0" lang="fr-FR" sz="4000" b="1" i="0" u="none" strike="noStrike" kern="1200" cap="none" spc="0" normalizeH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Logiciel</a:t>
            </a:r>
            <a:endParaRPr kumimoji="0" lang="fr-FR" sz="4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 : Formulaires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fr-FR" dirty="0"/>
              <a:t>&lt;</a:t>
            </a:r>
            <a:r>
              <a:rPr lang="fr-FR" dirty="0" err="1"/>
              <a:t>form</a:t>
            </a:r>
            <a:r>
              <a:rPr lang="fr-FR" dirty="0"/>
              <a:t>&gt; ... &lt;/</a:t>
            </a:r>
            <a:r>
              <a:rPr lang="fr-FR" dirty="0" err="1"/>
              <a:t>form</a:t>
            </a:r>
            <a:r>
              <a:rPr lang="fr-FR" dirty="0"/>
              <a:t>&gt;</a:t>
            </a:r>
          </a:p>
          <a:p>
            <a:pPr>
              <a:lnSpc>
                <a:spcPct val="200000"/>
              </a:lnSpc>
            </a:pPr>
            <a:r>
              <a:rPr lang="fr-FR" dirty="0"/>
              <a:t>Les attributs :</a:t>
            </a:r>
          </a:p>
          <a:p>
            <a:pPr lvl="1">
              <a:lnSpc>
                <a:spcPct val="200000"/>
              </a:lnSpc>
            </a:pPr>
            <a:r>
              <a:rPr lang="fr-FR" dirty="0"/>
              <a:t>action : URL spécifie le traitement des données</a:t>
            </a:r>
          </a:p>
          <a:p>
            <a:pPr lvl="1">
              <a:lnSpc>
                <a:spcPct val="200000"/>
              </a:lnSpc>
            </a:pPr>
            <a:r>
              <a:rPr lang="fr-FR" dirty="0" err="1"/>
              <a:t>method</a:t>
            </a:r>
            <a:r>
              <a:rPr lang="fr-FR" dirty="0"/>
              <a:t> : spécifie la méthode d’acheminement des données (GET par défaut ou POST)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 : Formulaires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dirty="0"/>
              <a:t>Les champs &lt;input …/&gt; </a:t>
            </a:r>
          </a:p>
          <a:p>
            <a:pPr>
              <a:lnSpc>
                <a:spcPct val="150000"/>
              </a:lnSpc>
            </a:pPr>
            <a:r>
              <a:rPr lang="fr-FR" dirty="0"/>
              <a:t>Attributs :</a:t>
            </a:r>
          </a:p>
          <a:p>
            <a:pPr>
              <a:lnSpc>
                <a:spcPct val="150000"/>
              </a:lnSpc>
            </a:pPr>
            <a:r>
              <a:rPr lang="fr-FR" dirty="0"/>
              <a:t>type : spécifie le type d’élément à utiliser</a:t>
            </a:r>
          </a:p>
          <a:p>
            <a:pPr>
              <a:lnSpc>
                <a:spcPct val="150000"/>
              </a:lnSpc>
            </a:pPr>
            <a:r>
              <a:rPr lang="fr-FR" dirty="0" err="1"/>
              <a:t>name</a:t>
            </a:r>
            <a:r>
              <a:rPr lang="fr-FR" dirty="0"/>
              <a:t> : donne un nom à l’élément</a:t>
            </a:r>
          </a:p>
          <a:p>
            <a:pPr>
              <a:lnSpc>
                <a:spcPct val="150000"/>
              </a:lnSpc>
            </a:pPr>
            <a:r>
              <a:rPr lang="fr-FR" dirty="0"/>
              <a:t>value : donne une valeur à l’élément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 : Formulaires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Exemple</a:t>
            </a:r>
            <a:r>
              <a:rPr lang="en-US" dirty="0"/>
              <a:t> </a:t>
            </a:r>
            <a:r>
              <a:rPr lang="en-US" dirty="0" err="1"/>
              <a:t>schamp</a:t>
            </a:r>
            <a:r>
              <a:rPr lang="en-US" dirty="0"/>
              <a:t> input :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&lt;input type="text" name="champs" size="10" value="</a:t>
            </a:r>
            <a:r>
              <a:rPr lang="en-US" sz="1800" dirty="0" err="1"/>
              <a:t>texte</a:t>
            </a:r>
            <a:r>
              <a:rPr lang="en-US" sz="1800" dirty="0"/>
              <a:t>"/&gt;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&lt;input type="password" name="</a:t>
            </a:r>
            <a:r>
              <a:rPr lang="en-US" sz="1800" dirty="0" err="1"/>
              <a:t>mdp</a:t>
            </a:r>
            <a:r>
              <a:rPr lang="en-US" sz="1800" dirty="0"/>
              <a:t>" size="10" </a:t>
            </a:r>
            <a:r>
              <a:rPr lang="en-US" sz="1800" dirty="0" err="1"/>
              <a:t>maxlength</a:t>
            </a:r>
            <a:r>
              <a:rPr lang="en-US" sz="1800" dirty="0"/>
              <a:t>="8"/&gt;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&lt;input type="hidden" name="id" value="123456"/&gt;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&lt;input type="checkbox" name="chk1" value="ok"/&gt;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&lt;input type="checkbox" name="chk2" value="ok" checked="checked"/&gt;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&lt;input type="radio" name="</a:t>
            </a:r>
            <a:r>
              <a:rPr lang="en-US" sz="1800" dirty="0" err="1"/>
              <a:t>choix</a:t>
            </a:r>
            <a:r>
              <a:rPr lang="en-US" sz="1800" dirty="0"/>
              <a:t>" value="rd1"/&gt;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&lt;input type="radio" name="</a:t>
            </a:r>
            <a:r>
              <a:rPr lang="en-US" sz="1800" dirty="0" err="1"/>
              <a:t>choix</a:t>
            </a:r>
            <a:r>
              <a:rPr lang="en-US" sz="1800" dirty="0"/>
              <a:t>" value="rd2" checked="checked"/&gt;</a:t>
            </a:r>
          </a:p>
          <a:p>
            <a:pPr lvl="1">
              <a:lnSpc>
                <a:spcPct val="150000"/>
              </a:lnSpc>
            </a:pPr>
            <a:r>
              <a:rPr lang="en-US" sz="1800" dirty="0"/>
              <a:t>&lt;input type="radio" name="</a:t>
            </a:r>
            <a:r>
              <a:rPr lang="en-US" sz="1800" dirty="0" err="1"/>
              <a:t>choix</a:t>
            </a:r>
            <a:r>
              <a:rPr lang="en-US" sz="1800" dirty="0"/>
              <a:t>" value="rd3"/&gt;</a:t>
            </a:r>
            <a:endParaRPr lang="fr-FR" sz="1800" dirty="0"/>
          </a:p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304" y="1124744"/>
            <a:ext cx="153352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 : Formulaires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dirty="0"/>
              <a:t>Zone de texte &lt;</a:t>
            </a:r>
            <a:r>
              <a:rPr lang="fr-FR" dirty="0" err="1"/>
              <a:t>textarea</a:t>
            </a:r>
            <a:r>
              <a:rPr lang="fr-FR" dirty="0"/>
              <a:t>&gt; … &lt;/</a:t>
            </a:r>
            <a:r>
              <a:rPr lang="fr-FR" dirty="0" err="1"/>
              <a:t>textarea</a:t>
            </a:r>
            <a:r>
              <a:rPr lang="fr-FR" dirty="0"/>
              <a:t>&gt;</a:t>
            </a:r>
          </a:p>
          <a:p>
            <a:pPr>
              <a:lnSpc>
                <a:spcPct val="150000"/>
              </a:lnSpc>
            </a:pPr>
            <a:r>
              <a:rPr lang="en-US" dirty="0"/>
              <a:t>&lt;</a:t>
            </a:r>
            <a:r>
              <a:rPr lang="en-US" dirty="0" err="1"/>
              <a:t>textarea</a:t>
            </a:r>
            <a:r>
              <a:rPr lang="en-US" dirty="0"/>
              <a:t> rows="4" cols="50"&gt;</a:t>
            </a:r>
          </a:p>
          <a:p>
            <a:pPr>
              <a:lnSpc>
                <a:spcPct val="150000"/>
              </a:lnSpc>
              <a:buNone/>
            </a:pPr>
            <a:r>
              <a:rPr lang="fr-FR" dirty="0"/>
              <a:t>Cette zone de texte contient 4 lignes et 50 colonnes</a:t>
            </a:r>
          </a:p>
          <a:p>
            <a:pPr>
              <a:lnSpc>
                <a:spcPct val="150000"/>
              </a:lnSpc>
              <a:buNone/>
            </a:pPr>
            <a:r>
              <a:rPr lang="fr-FR" dirty="0"/>
              <a:t>&lt;/</a:t>
            </a:r>
            <a:r>
              <a:rPr lang="fr-FR" dirty="0" err="1"/>
              <a:t>textarea</a:t>
            </a:r>
            <a:r>
              <a:rPr lang="fr-FR" dirty="0"/>
              <a:t>&gt;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 : Formulaires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Liste de choix unique ou multiple &lt;select&gt;…&lt;/select&gt;</a:t>
            </a:r>
          </a:p>
          <a:p>
            <a:r>
              <a:rPr lang="fr-FR" dirty="0"/>
              <a:t>Les attributs :</a:t>
            </a:r>
          </a:p>
          <a:p>
            <a:pPr lvl="1"/>
            <a:r>
              <a:rPr lang="fr-FR" dirty="0"/>
              <a:t>multiple :  si présent, permet de sélectionner plusieurs éléments</a:t>
            </a:r>
          </a:p>
          <a:p>
            <a:pPr lvl="1"/>
            <a:r>
              <a:rPr lang="fr-FR" dirty="0"/>
              <a:t>size : si &gt;2, affiche un tableau, sinon un menu déroulant</a:t>
            </a:r>
          </a:p>
          <a:p>
            <a:r>
              <a:rPr lang="fr-FR" dirty="0"/>
              <a:t>Exemple :</a:t>
            </a:r>
          </a:p>
          <a:p>
            <a:pPr lvl="1">
              <a:buNone/>
            </a:pPr>
            <a:r>
              <a:rPr lang="fr-FR" dirty="0"/>
              <a:t>&lt;select </a:t>
            </a:r>
            <a:r>
              <a:rPr lang="fr-FR" dirty="0" err="1"/>
              <a:t>name</a:t>
            </a:r>
            <a:r>
              <a:rPr lang="fr-FR" dirty="0"/>
              <a:t>="liste" size="3" multiple="multiple"&gt;</a:t>
            </a:r>
          </a:p>
          <a:p>
            <a:pPr lvl="1">
              <a:buNone/>
            </a:pPr>
            <a:r>
              <a:rPr lang="fr-FR" dirty="0"/>
              <a:t>&lt;</a:t>
            </a:r>
            <a:r>
              <a:rPr lang="fr-FR" dirty="0" err="1"/>
              <a:t>optgroup</a:t>
            </a:r>
            <a:r>
              <a:rPr lang="fr-FR" dirty="0"/>
              <a:t> label="Wilaya Nord"&gt;</a:t>
            </a:r>
          </a:p>
          <a:p>
            <a:pPr lvl="1">
              <a:buNone/>
            </a:pPr>
            <a:r>
              <a:rPr lang="fr-FR" dirty="0"/>
              <a:t>&lt;option value="1"&gt;Oran&lt;/option&gt;</a:t>
            </a:r>
          </a:p>
          <a:p>
            <a:pPr lvl="1">
              <a:buNone/>
            </a:pPr>
            <a:r>
              <a:rPr lang="fr-FR" dirty="0"/>
              <a:t>&lt;option </a:t>
            </a:r>
            <a:r>
              <a:rPr lang="fr-FR" dirty="0" err="1"/>
              <a:t>selected</a:t>
            </a:r>
            <a:r>
              <a:rPr lang="fr-FR" dirty="0"/>
              <a:t>="</a:t>
            </a:r>
            <a:r>
              <a:rPr lang="fr-FR" dirty="0" err="1"/>
              <a:t>selected</a:t>
            </a:r>
            <a:r>
              <a:rPr lang="fr-FR" dirty="0"/>
              <a:t>" value="2"&gt;Tlemcen&lt;/option&gt;</a:t>
            </a:r>
          </a:p>
          <a:p>
            <a:pPr lvl="1">
              <a:buNone/>
            </a:pPr>
            <a:r>
              <a:rPr lang="fr-FR" dirty="0"/>
              <a:t>&lt;/</a:t>
            </a:r>
            <a:r>
              <a:rPr lang="fr-FR" dirty="0" err="1"/>
              <a:t>optgroup</a:t>
            </a:r>
            <a:r>
              <a:rPr lang="fr-FR" dirty="0"/>
              <a:t>&gt;</a:t>
            </a:r>
          </a:p>
          <a:p>
            <a:pPr lvl="1">
              <a:buNone/>
            </a:pPr>
            <a:r>
              <a:rPr lang="fr-FR" dirty="0"/>
              <a:t>&lt;</a:t>
            </a:r>
            <a:r>
              <a:rPr lang="fr-FR" dirty="0" err="1"/>
              <a:t>optgroup</a:t>
            </a:r>
            <a:r>
              <a:rPr lang="fr-FR" dirty="0"/>
              <a:t> label="Wilaya Sud"&gt;</a:t>
            </a:r>
          </a:p>
          <a:p>
            <a:pPr lvl="1">
              <a:buNone/>
            </a:pPr>
            <a:r>
              <a:rPr lang="fr-FR" dirty="0"/>
              <a:t>&lt;option value="3"&gt;Tamanrasset&lt;/option&gt;</a:t>
            </a:r>
          </a:p>
          <a:p>
            <a:pPr lvl="1">
              <a:buNone/>
            </a:pPr>
            <a:r>
              <a:rPr lang="fr-FR" dirty="0"/>
              <a:t>&lt;option value="4"&gt;Bechar&lt;/option&gt;</a:t>
            </a:r>
          </a:p>
          <a:p>
            <a:pPr lvl="1">
              <a:buNone/>
            </a:pPr>
            <a:r>
              <a:rPr lang="fr-FR" dirty="0"/>
              <a:t>&lt;option value="5"&gt;Adrar&lt;/option&gt;</a:t>
            </a:r>
          </a:p>
          <a:p>
            <a:pPr lvl="1">
              <a:buNone/>
            </a:pPr>
            <a:r>
              <a:rPr lang="fr-FR" dirty="0"/>
              <a:t>&lt;/</a:t>
            </a:r>
            <a:r>
              <a:rPr lang="fr-FR" dirty="0" err="1"/>
              <a:t>optgroup</a:t>
            </a:r>
            <a:r>
              <a:rPr lang="fr-FR" dirty="0"/>
              <a:t>&gt;</a:t>
            </a:r>
          </a:p>
          <a:p>
            <a:pPr lvl="1">
              <a:buNone/>
            </a:pPr>
            <a:r>
              <a:rPr lang="fr-FR" dirty="0"/>
              <a:t>&lt;/select&gt;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 : Formulaires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Nom des champs &lt;label&gt; … &lt;/label&gt;</a:t>
            </a:r>
          </a:p>
          <a:p>
            <a:r>
              <a:rPr lang="fr-FR" dirty="0"/>
              <a:t>Exemple :</a:t>
            </a:r>
          </a:p>
          <a:p>
            <a:pPr lvl="1">
              <a:buNone/>
            </a:pPr>
            <a:r>
              <a:rPr lang="fr-FR" dirty="0"/>
              <a:t>&lt;</a:t>
            </a:r>
            <a:r>
              <a:rPr lang="fr-FR" dirty="0" err="1"/>
              <a:t>form</a:t>
            </a:r>
            <a:r>
              <a:rPr lang="fr-FR" dirty="0"/>
              <a:t>&gt;</a:t>
            </a:r>
          </a:p>
          <a:p>
            <a:pPr lvl="2">
              <a:buNone/>
            </a:pPr>
            <a:r>
              <a:rPr lang="fr-FR" dirty="0"/>
              <a:t>&lt;label for="h"&gt;Homme&lt;/label&gt;</a:t>
            </a:r>
          </a:p>
          <a:p>
            <a:pPr lvl="2">
              <a:buNone/>
            </a:pPr>
            <a:r>
              <a:rPr lang="fr-FR" dirty="0"/>
              <a:t>&lt;input type="radio" </a:t>
            </a:r>
            <a:r>
              <a:rPr lang="fr-FR" dirty="0" err="1"/>
              <a:t>name</a:t>
            </a:r>
            <a:r>
              <a:rPr lang="fr-FR" dirty="0"/>
              <a:t>="genre" id="h" /&gt;</a:t>
            </a:r>
          </a:p>
          <a:p>
            <a:pPr lvl="2">
              <a:buNone/>
            </a:pPr>
            <a:r>
              <a:rPr lang="fr-FR" dirty="0"/>
              <a:t>&lt;</a:t>
            </a:r>
            <a:r>
              <a:rPr lang="fr-FR" dirty="0" err="1"/>
              <a:t>br</a:t>
            </a:r>
            <a:r>
              <a:rPr lang="fr-FR" dirty="0"/>
              <a:t>/&gt;</a:t>
            </a:r>
          </a:p>
          <a:p>
            <a:pPr lvl="2">
              <a:buNone/>
            </a:pPr>
            <a:r>
              <a:rPr lang="fr-FR" dirty="0"/>
              <a:t>&lt;label for="f"&gt;Femme&lt;/label&gt;</a:t>
            </a:r>
          </a:p>
          <a:p>
            <a:pPr lvl="2">
              <a:buNone/>
            </a:pPr>
            <a:r>
              <a:rPr lang="fr-FR" dirty="0"/>
              <a:t>&lt;input type="radio" </a:t>
            </a:r>
            <a:r>
              <a:rPr lang="fr-FR" dirty="0" err="1"/>
              <a:t>name</a:t>
            </a:r>
            <a:r>
              <a:rPr lang="fr-FR" dirty="0"/>
              <a:t>="genre" id="f" /&gt;</a:t>
            </a:r>
          </a:p>
          <a:p>
            <a:pPr lvl="1">
              <a:buNone/>
            </a:pPr>
            <a:r>
              <a:rPr lang="fr-FR" dirty="0"/>
              <a:t>&lt;/</a:t>
            </a:r>
            <a:r>
              <a:rPr lang="fr-FR" dirty="0" err="1"/>
              <a:t>form</a:t>
            </a:r>
            <a:r>
              <a:rPr lang="fr-FR" dirty="0"/>
              <a:t>&gt;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 : Formulaires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/>
              <a:t>Boutons &lt;input …/&gt;</a:t>
            </a:r>
          </a:p>
          <a:p>
            <a:endParaRPr lang="fr-FR" dirty="0"/>
          </a:p>
          <a:p>
            <a:r>
              <a:rPr lang="fr-FR" dirty="0"/>
              <a:t>Les attributs :</a:t>
            </a:r>
          </a:p>
          <a:p>
            <a:pPr lvl="1"/>
            <a:r>
              <a:rPr lang="fr-FR" dirty="0" err="1"/>
              <a:t>submit</a:t>
            </a:r>
            <a:r>
              <a:rPr lang="fr-FR" dirty="0"/>
              <a:t> : affiche un bouton et permet l’envoi des données du formulaire au serveur</a:t>
            </a:r>
          </a:p>
          <a:p>
            <a:pPr lvl="1"/>
            <a:r>
              <a:rPr lang="fr-FR" dirty="0"/>
              <a:t>image : affiche une image et permet l’envoi des données du formulaire au serveur</a:t>
            </a:r>
          </a:p>
          <a:p>
            <a:pPr lvl="1"/>
            <a:r>
              <a:rPr lang="fr-FR" dirty="0"/>
              <a:t>reset : affiche un bouton et permet de restaurer les valeurs par défaut du formulaire</a:t>
            </a:r>
          </a:p>
          <a:p>
            <a:pPr lvl="1"/>
            <a:r>
              <a:rPr lang="fr-FR" dirty="0"/>
              <a:t>file : affiche un bouton permettant d’ouvrir une boite de recherche de fichier</a:t>
            </a:r>
          </a:p>
          <a:p>
            <a:endParaRPr lang="fr-FR" dirty="0"/>
          </a:p>
          <a:p>
            <a:r>
              <a:rPr lang="fr-FR" dirty="0"/>
              <a:t>Exemple :</a:t>
            </a:r>
            <a:endParaRPr lang="en-US" dirty="0"/>
          </a:p>
          <a:p>
            <a:pPr lvl="1"/>
            <a:r>
              <a:rPr lang="en-US" dirty="0"/>
              <a:t>&lt;input type="submit" name="action" value="Insert"/&gt;</a:t>
            </a:r>
          </a:p>
          <a:p>
            <a:pPr lvl="1"/>
            <a:r>
              <a:rPr lang="fr-FR" dirty="0"/>
              <a:t>&lt;input type="file" </a:t>
            </a:r>
            <a:r>
              <a:rPr lang="fr-FR" dirty="0" err="1"/>
              <a:t>name</a:t>
            </a:r>
            <a:r>
              <a:rPr lang="fr-FR" dirty="0"/>
              <a:t>="</a:t>
            </a:r>
            <a:r>
              <a:rPr lang="fr-FR" dirty="0" err="1"/>
              <a:t>unFichier</a:t>
            </a:r>
            <a:r>
              <a:rPr lang="fr-FR" dirty="0"/>
              <a:t>" id="fichier" /&gt;</a:t>
            </a:r>
          </a:p>
          <a:p>
            <a:pPr lvl="1"/>
            <a:r>
              <a:rPr lang="fr-FR" dirty="0"/>
              <a:t>&lt;input type="image" </a:t>
            </a:r>
            <a:r>
              <a:rPr lang="fr-FR" dirty="0" err="1"/>
              <a:t>src</a:t>
            </a:r>
            <a:r>
              <a:rPr lang="fr-FR" dirty="0"/>
              <a:t>="images/croix.jpg" </a:t>
            </a:r>
            <a:r>
              <a:rPr lang="fr-FR" dirty="0" err="1"/>
              <a:t>name</a:t>
            </a:r>
            <a:r>
              <a:rPr lang="fr-FR" dirty="0"/>
              <a:t>="action" value="</a:t>
            </a:r>
            <a:r>
              <a:rPr lang="fr-FR" dirty="0" err="1"/>
              <a:t>Delete</a:t>
            </a:r>
            <a:r>
              <a:rPr lang="fr-FR" dirty="0"/>
              <a:t>"/&gt;</a:t>
            </a:r>
          </a:p>
          <a:p>
            <a:pPr lvl="1"/>
            <a:r>
              <a:rPr lang="fr-FR" dirty="0"/>
              <a:t>&lt;input type="reset" value="Reset"/&gt;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 : Formulaires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/>
              <a:t>Groupe de champs &lt;</a:t>
            </a:r>
            <a:r>
              <a:rPr lang="fr-FR" dirty="0" err="1"/>
              <a:t>fieldset</a:t>
            </a:r>
            <a:r>
              <a:rPr lang="fr-FR" dirty="0"/>
              <a:t>&gt; … &lt;/</a:t>
            </a:r>
            <a:r>
              <a:rPr lang="fr-FR" dirty="0" err="1"/>
              <a:t>fieldset</a:t>
            </a:r>
            <a:r>
              <a:rPr lang="fr-FR" dirty="0"/>
              <a:t>&gt;</a:t>
            </a:r>
          </a:p>
          <a:p>
            <a:r>
              <a:rPr lang="fr-FR" dirty="0"/>
              <a:t>Regroupe un ensemble de champs de formulaire</a:t>
            </a:r>
          </a:p>
          <a:p>
            <a:r>
              <a:rPr lang="fr-FR" dirty="0"/>
              <a:t>Nom du groupe : &lt;</a:t>
            </a:r>
            <a:r>
              <a:rPr lang="fr-FR" dirty="0" err="1"/>
              <a:t>legend</a:t>
            </a:r>
            <a:r>
              <a:rPr lang="fr-FR" dirty="0"/>
              <a:t>&gt; … &lt;/</a:t>
            </a:r>
            <a:r>
              <a:rPr lang="fr-FR" dirty="0" err="1"/>
              <a:t>legend</a:t>
            </a:r>
            <a:r>
              <a:rPr lang="fr-FR" dirty="0"/>
              <a:t>&gt;</a:t>
            </a:r>
          </a:p>
          <a:p>
            <a:r>
              <a:rPr lang="fr-FR" dirty="0"/>
              <a:t>Exemple :</a:t>
            </a:r>
          </a:p>
          <a:p>
            <a:pPr lvl="1">
              <a:buNone/>
            </a:pPr>
            <a:r>
              <a:rPr lang="fr-FR" dirty="0"/>
              <a:t>&lt;</a:t>
            </a:r>
            <a:r>
              <a:rPr lang="fr-FR" dirty="0" err="1"/>
              <a:t>fieldset</a:t>
            </a:r>
            <a:r>
              <a:rPr lang="fr-FR" dirty="0"/>
              <a:t>&gt;</a:t>
            </a:r>
          </a:p>
          <a:p>
            <a:pPr lvl="1">
              <a:buNone/>
            </a:pPr>
            <a:r>
              <a:rPr lang="fr-FR" dirty="0"/>
              <a:t>&lt;</a:t>
            </a:r>
            <a:r>
              <a:rPr lang="fr-FR" dirty="0" err="1"/>
              <a:t>legend</a:t>
            </a:r>
            <a:r>
              <a:rPr lang="fr-FR" dirty="0"/>
              <a:t>&gt;Connexion à l’intranet&lt;/</a:t>
            </a:r>
            <a:r>
              <a:rPr lang="fr-FR" dirty="0" err="1"/>
              <a:t>legend</a:t>
            </a:r>
            <a:r>
              <a:rPr lang="fr-FR" dirty="0"/>
              <a:t>&gt;</a:t>
            </a:r>
          </a:p>
          <a:p>
            <a:pPr lvl="2">
              <a:lnSpc>
                <a:spcPct val="150000"/>
              </a:lnSpc>
              <a:buNone/>
            </a:pPr>
            <a:r>
              <a:rPr lang="en-US" sz="2200" dirty="0"/>
              <a:t>&lt;input type="text" name="champs" size="10" value="</a:t>
            </a:r>
            <a:r>
              <a:rPr lang="en-US" sz="2200" dirty="0" err="1"/>
              <a:t>texte</a:t>
            </a:r>
            <a:r>
              <a:rPr lang="en-US" sz="2200" dirty="0"/>
              <a:t>"/&gt;</a:t>
            </a:r>
          </a:p>
          <a:p>
            <a:pPr lvl="2">
              <a:lnSpc>
                <a:spcPct val="150000"/>
              </a:lnSpc>
              <a:buNone/>
            </a:pPr>
            <a:r>
              <a:rPr lang="en-US" sz="2200" dirty="0"/>
              <a:t>&lt;input type="password" name="</a:t>
            </a:r>
            <a:r>
              <a:rPr lang="en-US" sz="2200" dirty="0" err="1"/>
              <a:t>mdp</a:t>
            </a:r>
            <a:r>
              <a:rPr lang="en-US" sz="2200" dirty="0"/>
              <a:t>" size="10" </a:t>
            </a:r>
            <a:r>
              <a:rPr lang="en-US" sz="2200" dirty="0" err="1"/>
              <a:t>maxlength</a:t>
            </a:r>
            <a:r>
              <a:rPr lang="en-US" sz="2200" dirty="0"/>
              <a:t>="8"/&gt;</a:t>
            </a:r>
          </a:p>
          <a:p>
            <a:pPr lvl="2">
              <a:lnSpc>
                <a:spcPct val="150000"/>
              </a:lnSpc>
              <a:buNone/>
            </a:pPr>
            <a:r>
              <a:rPr lang="en-US" sz="2000" dirty="0"/>
              <a:t>&lt;input type="submit" name="action" value=“</a:t>
            </a:r>
            <a:r>
              <a:rPr lang="en-US" sz="2000" dirty="0" err="1"/>
              <a:t>Connexion</a:t>
            </a:r>
            <a:r>
              <a:rPr lang="en-US" sz="2000" dirty="0"/>
              <a:t>"/&gt;</a:t>
            </a:r>
            <a:endParaRPr lang="fr-FR" sz="2200" dirty="0"/>
          </a:p>
          <a:p>
            <a:pPr lvl="1">
              <a:buNone/>
            </a:pPr>
            <a:r>
              <a:rPr lang="fr-FR" dirty="0"/>
              <a:t>&lt;/</a:t>
            </a:r>
            <a:r>
              <a:rPr lang="fr-FR" dirty="0" err="1"/>
              <a:t>fieldset</a:t>
            </a:r>
            <a:r>
              <a:rPr lang="fr-FR" dirty="0"/>
              <a:t>&gt;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 : Autres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dirty="0"/>
              <a:t>Zone d’image cliquables</a:t>
            </a:r>
          </a:p>
          <a:p>
            <a:pPr>
              <a:lnSpc>
                <a:spcPct val="150000"/>
              </a:lnSpc>
            </a:pPr>
            <a:r>
              <a:rPr lang="fr-FR" dirty="0"/>
              <a:t>Vidéos</a:t>
            </a:r>
          </a:p>
          <a:p>
            <a:pPr>
              <a:lnSpc>
                <a:spcPct val="150000"/>
              </a:lnSpc>
            </a:pPr>
            <a:r>
              <a:rPr lang="fr-FR" dirty="0"/>
              <a:t>animation flash, </a:t>
            </a:r>
            <a:r>
              <a:rPr lang="fr-FR" dirty="0" err="1"/>
              <a:t>silverlight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dirty="0"/>
              <a:t>Animations html5</a:t>
            </a:r>
          </a:p>
          <a:p>
            <a:pPr>
              <a:lnSpc>
                <a:spcPct val="150000"/>
              </a:lnSpc>
            </a:pPr>
            <a:r>
              <a:rPr lang="fr-FR" dirty="0"/>
              <a:t>…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533400" y="2968352"/>
            <a:ext cx="7851648" cy="1828800"/>
          </a:xfrm>
        </p:spPr>
        <p:txBody>
          <a:bodyPr anchor="ctr"/>
          <a:lstStyle/>
          <a:p>
            <a:pPr algn="ctr"/>
            <a:r>
              <a:rPr lang="fr-FR" dirty="0"/>
              <a:t>HTML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Structure d’un document HTML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sz="2100" dirty="0">
                <a:solidFill>
                  <a:srgbClr val="00BBDD"/>
                </a:solidFill>
              </a:rPr>
              <a:t>&lt;!DOCTYPE HTML PUBLIC "-//W3C//DTD HTML 4.01//EN" "http://www.w3.org/TR/html4/strict.dtd"&gt;</a:t>
            </a:r>
          </a:p>
          <a:p>
            <a:pPr>
              <a:buNone/>
            </a:pPr>
            <a:r>
              <a:rPr lang="fr-FR" sz="2100" b="1" dirty="0">
                <a:solidFill>
                  <a:srgbClr val="000000"/>
                </a:solidFill>
              </a:rPr>
              <a:t>&lt;html&gt;</a:t>
            </a:r>
            <a:r>
              <a:rPr lang="fr-FR" sz="2100" dirty="0"/>
              <a:t> </a:t>
            </a:r>
          </a:p>
          <a:p>
            <a:pPr>
              <a:buNone/>
            </a:pPr>
            <a:r>
              <a:rPr lang="fr-FR" sz="2100" b="1" dirty="0">
                <a:solidFill>
                  <a:srgbClr val="000000"/>
                </a:solidFill>
              </a:rPr>
              <a:t>  &lt;</a:t>
            </a:r>
            <a:r>
              <a:rPr lang="fr-FR" sz="2100" b="1" dirty="0" err="1">
                <a:solidFill>
                  <a:srgbClr val="000000"/>
                </a:solidFill>
              </a:rPr>
              <a:t>head</a:t>
            </a:r>
            <a:r>
              <a:rPr lang="fr-FR" sz="2100" b="1" dirty="0">
                <a:solidFill>
                  <a:srgbClr val="000000"/>
                </a:solidFill>
              </a:rPr>
              <a:t>&gt;</a:t>
            </a:r>
            <a:r>
              <a:rPr lang="fr-FR" sz="2100" dirty="0"/>
              <a:t> </a:t>
            </a:r>
          </a:p>
          <a:p>
            <a:pPr>
              <a:buNone/>
            </a:pPr>
            <a:r>
              <a:rPr lang="fr-FR" sz="2100" b="1" dirty="0">
                <a:solidFill>
                  <a:srgbClr val="000000"/>
                </a:solidFill>
              </a:rPr>
              <a:t>    &lt;</a:t>
            </a:r>
            <a:r>
              <a:rPr lang="fr-FR" sz="2100" b="1" dirty="0" err="1">
                <a:solidFill>
                  <a:srgbClr val="000000"/>
                </a:solidFill>
              </a:rPr>
              <a:t>title</a:t>
            </a:r>
            <a:r>
              <a:rPr lang="fr-FR" sz="2100" b="1" dirty="0">
                <a:solidFill>
                  <a:srgbClr val="000000"/>
                </a:solidFill>
              </a:rPr>
              <a:t>&gt;</a:t>
            </a:r>
            <a:r>
              <a:rPr lang="fr-FR" sz="2100" dirty="0"/>
              <a:t> Exemple de HTML </a:t>
            </a:r>
            <a:r>
              <a:rPr lang="fr-FR" sz="2100" b="1" dirty="0">
                <a:solidFill>
                  <a:srgbClr val="000000"/>
                </a:solidFill>
              </a:rPr>
              <a:t>&lt;/</a:t>
            </a:r>
            <a:r>
              <a:rPr lang="fr-FR" sz="2100" b="1" dirty="0" err="1">
                <a:solidFill>
                  <a:srgbClr val="000000"/>
                </a:solidFill>
              </a:rPr>
              <a:t>title</a:t>
            </a:r>
            <a:r>
              <a:rPr lang="fr-FR" sz="2100" b="1" dirty="0">
                <a:solidFill>
                  <a:srgbClr val="000000"/>
                </a:solidFill>
              </a:rPr>
              <a:t>&gt;</a:t>
            </a:r>
            <a:r>
              <a:rPr lang="fr-FR" sz="2100" dirty="0"/>
              <a:t> </a:t>
            </a:r>
          </a:p>
          <a:p>
            <a:pPr>
              <a:buNone/>
            </a:pPr>
            <a:r>
              <a:rPr lang="fr-FR" sz="2100" b="1" dirty="0">
                <a:solidFill>
                  <a:srgbClr val="000000"/>
                </a:solidFill>
              </a:rPr>
              <a:t>  &lt;/</a:t>
            </a:r>
            <a:r>
              <a:rPr lang="fr-FR" sz="2100" b="1" dirty="0" err="1">
                <a:solidFill>
                  <a:srgbClr val="000000"/>
                </a:solidFill>
              </a:rPr>
              <a:t>head</a:t>
            </a:r>
            <a:r>
              <a:rPr lang="fr-FR" sz="2100" b="1" dirty="0">
                <a:solidFill>
                  <a:srgbClr val="000000"/>
                </a:solidFill>
              </a:rPr>
              <a:t>&gt;</a:t>
            </a:r>
            <a:r>
              <a:rPr lang="fr-FR" sz="2100" dirty="0"/>
              <a:t> </a:t>
            </a:r>
          </a:p>
          <a:p>
            <a:pPr>
              <a:buNone/>
            </a:pPr>
            <a:r>
              <a:rPr lang="fr-FR" sz="2100" b="1" dirty="0">
                <a:solidFill>
                  <a:srgbClr val="000000"/>
                </a:solidFill>
              </a:rPr>
              <a:t>  &lt;body&gt;</a:t>
            </a:r>
            <a:r>
              <a:rPr lang="fr-FR" sz="2100" dirty="0"/>
              <a:t> </a:t>
            </a:r>
          </a:p>
          <a:p>
            <a:pPr>
              <a:buNone/>
            </a:pPr>
            <a:r>
              <a:rPr lang="fr-FR" sz="2100" dirty="0"/>
              <a:t>    Ceci est une phrase avec un </a:t>
            </a:r>
            <a:r>
              <a:rPr lang="fr-FR" sz="2100" b="1" dirty="0">
                <a:solidFill>
                  <a:srgbClr val="000000"/>
                </a:solidFill>
              </a:rPr>
              <a:t>&lt;a</a:t>
            </a:r>
            <a:r>
              <a:rPr lang="fr-FR" sz="2100" dirty="0">
                <a:solidFill>
                  <a:srgbClr val="009900"/>
                </a:solidFill>
              </a:rPr>
              <a:t> </a:t>
            </a:r>
            <a:r>
              <a:rPr lang="fr-FR" sz="2100" dirty="0" err="1">
                <a:solidFill>
                  <a:srgbClr val="000066"/>
                </a:solidFill>
              </a:rPr>
              <a:t>href</a:t>
            </a:r>
            <a:r>
              <a:rPr lang="fr-FR" sz="2100" dirty="0">
                <a:solidFill>
                  <a:srgbClr val="009900"/>
                </a:solidFill>
              </a:rPr>
              <a:t>=</a:t>
            </a:r>
            <a:r>
              <a:rPr lang="fr-FR" sz="2100" dirty="0">
                <a:solidFill>
                  <a:srgbClr val="FF0000"/>
                </a:solidFill>
              </a:rPr>
              <a:t>"cible.html"</a:t>
            </a:r>
            <a:r>
              <a:rPr lang="fr-FR" sz="2100" b="1" dirty="0">
                <a:solidFill>
                  <a:srgbClr val="000000"/>
                </a:solidFill>
              </a:rPr>
              <a:t>&gt; </a:t>
            </a:r>
            <a:r>
              <a:rPr lang="fr-FR" sz="2100" dirty="0"/>
              <a:t>hyperlien </a:t>
            </a:r>
            <a:r>
              <a:rPr lang="fr-FR" sz="2100" b="1" dirty="0">
                <a:solidFill>
                  <a:srgbClr val="000000"/>
                </a:solidFill>
              </a:rPr>
              <a:t>&lt;/a&gt;</a:t>
            </a:r>
            <a:r>
              <a:rPr lang="fr-FR" sz="2100" dirty="0"/>
              <a:t>. </a:t>
            </a:r>
          </a:p>
          <a:p>
            <a:pPr>
              <a:buNone/>
            </a:pPr>
            <a:r>
              <a:rPr lang="fr-FR" sz="2100" b="1" dirty="0">
                <a:solidFill>
                  <a:srgbClr val="000000"/>
                </a:solidFill>
              </a:rPr>
              <a:t>     &lt;p&gt;</a:t>
            </a:r>
            <a:r>
              <a:rPr lang="fr-FR" sz="2100" dirty="0"/>
              <a:t> Ceci est un paragraphe où il n’y a pas d’hyperlien. </a:t>
            </a:r>
            <a:r>
              <a:rPr lang="fr-FR" sz="2100" b="1" dirty="0">
                <a:solidFill>
                  <a:srgbClr val="000000"/>
                </a:solidFill>
              </a:rPr>
              <a:t>&lt;/p&gt;</a:t>
            </a:r>
            <a:r>
              <a:rPr lang="fr-FR" sz="2100" dirty="0"/>
              <a:t> </a:t>
            </a:r>
          </a:p>
          <a:p>
            <a:pPr>
              <a:buNone/>
            </a:pPr>
            <a:r>
              <a:rPr lang="fr-FR" sz="2100" b="1" dirty="0">
                <a:solidFill>
                  <a:srgbClr val="000000"/>
                </a:solidFill>
              </a:rPr>
              <a:t>  &lt;/body&gt;</a:t>
            </a:r>
            <a:r>
              <a:rPr lang="fr-FR" sz="2100" dirty="0"/>
              <a:t> </a:t>
            </a:r>
          </a:p>
          <a:p>
            <a:pPr>
              <a:buNone/>
            </a:pPr>
            <a:r>
              <a:rPr lang="fr-FR" sz="2100" b="1" dirty="0">
                <a:solidFill>
                  <a:srgbClr val="000000"/>
                </a:solidFill>
              </a:rPr>
              <a:t>&lt;/html&gt;</a:t>
            </a:r>
            <a:endParaRPr lang="fr-FR" sz="2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Notions de base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fr-FR" dirty="0"/>
              <a:t>Un fichier (Page) HTML est un fichier texte contenant des balises</a:t>
            </a:r>
          </a:p>
          <a:p>
            <a:pPr>
              <a:lnSpc>
                <a:spcPct val="150000"/>
              </a:lnSpc>
            </a:pPr>
            <a:r>
              <a:rPr lang="fr-FR" dirty="0"/>
              <a:t>Extension du fichier : .htm ou .html</a:t>
            </a:r>
          </a:p>
          <a:p>
            <a:pPr>
              <a:lnSpc>
                <a:spcPct val="150000"/>
              </a:lnSpc>
            </a:pPr>
            <a:r>
              <a:rPr lang="fr-FR" dirty="0"/>
              <a:t>Balise de début : &lt;commande[ attribut1=valeur1[ attribut2=valeur2 ...]]&gt; </a:t>
            </a:r>
          </a:p>
          <a:p>
            <a:pPr>
              <a:lnSpc>
                <a:spcPct val="150000"/>
              </a:lnSpc>
            </a:pPr>
            <a:r>
              <a:rPr lang="fr-FR" dirty="0"/>
              <a:t>Balise de fin : &lt;/commande&gt;</a:t>
            </a:r>
          </a:p>
          <a:p>
            <a:pPr>
              <a:lnSpc>
                <a:spcPct val="150000"/>
              </a:lnSpc>
            </a:pPr>
            <a:r>
              <a:rPr lang="fr-FR" dirty="0"/>
              <a:t>Balise </a:t>
            </a:r>
            <a:r>
              <a:rPr lang="fr-FR" dirty="0" err="1"/>
              <a:t>autofermante</a:t>
            </a:r>
            <a:r>
              <a:rPr lang="fr-FR" dirty="0"/>
              <a:t> : &lt;commande /&gt;</a:t>
            </a:r>
          </a:p>
          <a:p>
            <a:pPr>
              <a:lnSpc>
                <a:spcPct val="150000"/>
              </a:lnSpc>
            </a:pPr>
            <a:r>
              <a:rPr lang="fr-FR" dirty="0"/>
              <a:t>Commentaires : &lt;!--Ceci est un commentaire--&gt;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b="1" dirty="0"/>
              <a:t>Apporte du sens :</a:t>
            </a:r>
          </a:p>
          <a:p>
            <a:r>
              <a:rPr lang="fr-FR" dirty="0"/>
              <a:t>• &lt;</a:t>
            </a:r>
            <a:r>
              <a:rPr lang="fr-FR" dirty="0" err="1"/>
              <a:t>title</a:t>
            </a:r>
            <a:r>
              <a:rPr lang="fr-FR" dirty="0"/>
              <a:t>&gt;&lt;/</a:t>
            </a:r>
            <a:r>
              <a:rPr lang="fr-FR" dirty="0" err="1"/>
              <a:t>title</a:t>
            </a:r>
            <a:r>
              <a:rPr lang="fr-FR" dirty="0"/>
              <a:t>&gt; : titre de la page</a:t>
            </a:r>
          </a:p>
          <a:p>
            <a:r>
              <a:rPr lang="fr-FR" dirty="0"/>
              <a:t>• &lt;h1&gt;&lt;/h1&gt; : Grand titre</a:t>
            </a:r>
          </a:p>
          <a:p>
            <a:r>
              <a:rPr lang="fr-FR" dirty="0"/>
              <a:t>• &lt;h2&gt;&lt;/h2&gt; : plus petit titre</a:t>
            </a:r>
          </a:p>
          <a:p>
            <a:r>
              <a:rPr lang="fr-FR" dirty="0"/>
              <a:t>• &lt;</a:t>
            </a:r>
            <a:r>
              <a:rPr lang="fr-FR" dirty="0" err="1"/>
              <a:t>h</a:t>
            </a:r>
            <a:r>
              <a:rPr lang="fr-FR" i="1" dirty="0" err="1"/>
              <a:t>x</a:t>
            </a:r>
            <a:r>
              <a:rPr lang="fr-FR" i="1" dirty="0"/>
              <a:t>&gt;&lt;/</a:t>
            </a:r>
            <a:r>
              <a:rPr lang="fr-FR" i="1" dirty="0" err="1"/>
              <a:t>hx</a:t>
            </a:r>
            <a:r>
              <a:rPr lang="fr-FR" i="1" dirty="0"/>
              <a:t>&gt; : etc.</a:t>
            </a:r>
          </a:p>
          <a:p>
            <a:r>
              <a:rPr lang="fr-FR" dirty="0"/>
              <a:t>• &lt;p&gt;&lt;/p&gt; : paragraphe</a:t>
            </a:r>
          </a:p>
          <a:p>
            <a:r>
              <a:rPr lang="fr-FR" dirty="0"/>
              <a:t>• &lt;code&gt;&lt;/code&gt; : portion de code informatique</a:t>
            </a:r>
          </a:p>
          <a:p>
            <a:r>
              <a:rPr lang="fr-FR" b="1" dirty="0"/>
              <a:t>Mise en page :</a:t>
            </a:r>
          </a:p>
          <a:p>
            <a:r>
              <a:rPr lang="fr-FR" dirty="0"/>
              <a:t>• &lt;</a:t>
            </a:r>
            <a:r>
              <a:rPr lang="fr-FR" dirty="0" err="1"/>
              <a:t>br</a:t>
            </a:r>
            <a:r>
              <a:rPr lang="fr-FR" dirty="0"/>
              <a:t>/&gt; : retour à la ligne</a:t>
            </a:r>
          </a:p>
          <a:p>
            <a:r>
              <a:rPr lang="fr-FR" dirty="0"/>
              <a:t>• &lt;</a:t>
            </a:r>
            <a:r>
              <a:rPr lang="fr-FR" dirty="0" err="1"/>
              <a:t>hr</a:t>
            </a:r>
            <a:r>
              <a:rPr lang="fr-FR" dirty="0"/>
              <a:t>/&gt; : ligne </a:t>
            </a:r>
            <a:r>
              <a:rPr lang="fr-FR" dirty="0" err="1"/>
              <a:t>horizontable</a:t>
            </a:r>
            <a:endParaRPr lang="fr-FR" dirty="0"/>
          </a:p>
          <a:p>
            <a:r>
              <a:rPr lang="fr-FR" dirty="0"/>
              <a:t>• &lt;</a:t>
            </a:r>
            <a:r>
              <a:rPr lang="fr-FR" dirty="0" err="1"/>
              <a:t>strong</a:t>
            </a:r>
            <a:r>
              <a:rPr lang="fr-FR" dirty="0"/>
              <a:t>&gt; &lt;/</a:t>
            </a:r>
            <a:r>
              <a:rPr lang="fr-FR" dirty="0" err="1"/>
              <a:t>strong</a:t>
            </a:r>
            <a:r>
              <a:rPr lang="fr-FR" dirty="0"/>
              <a:t>&gt; : mot important (en gras)</a:t>
            </a:r>
          </a:p>
          <a:p>
            <a:r>
              <a:rPr lang="fr-FR" dirty="0"/>
              <a:t>• &lt;mark&gt;&lt;/mark&gt; : souligné</a:t>
            </a:r>
          </a:p>
          <a:p>
            <a:r>
              <a:rPr lang="fr-FR" dirty="0"/>
              <a:t>• &lt;</a:t>
            </a:r>
            <a:r>
              <a:rPr lang="fr-FR" dirty="0" err="1"/>
              <a:t>em</a:t>
            </a:r>
            <a:r>
              <a:rPr lang="fr-FR" dirty="0"/>
              <a:t>&gt;&lt;/</a:t>
            </a:r>
            <a:r>
              <a:rPr lang="fr-FR" dirty="0" err="1"/>
              <a:t>em</a:t>
            </a:r>
            <a:r>
              <a:rPr lang="fr-FR" dirty="0"/>
              <a:t>&gt; : mot mis en avant (en italique)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 : </a:t>
            </a:r>
            <a:r>
              <a:rPr lang="it-IT" dirty="0"/>
              <a:t>Listes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it-IT" dirty="0"/>
              <a:t>&lt;ul&gt;&lt;li&gt;blabla&lt;/li&gt;&lt;/ul&gt; : liste à puce</a:t>
            </a:r>
          </a:p>
          <a:p>
            <a:pPr>
              <a:lnSpc>
                <a:spcPct val="200000"/>
              </a:lnSpc>
            </a:pPr>
            <a:r>
              <a:rPr lang="it-IT" dirty="0"/>
              <a:t>&lt;ol&gt;&lt;li&gt;blabla&lt;/li&gt;&lt;/ol&gt; : liste ordonnée, avec numérotation auto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 : Image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La balise &lt;</a:t>
            </a:r>
            <a:r>
              <a:rPr lang="fr-FR" dirty="0" err="1"/>
              <a:t>img</a:t>
            </a:r>
            <a:r>
              <a:rPr lang="fr-FR" dirty="0"/>
              <a:t>/&gt; permet d’insérer une image</a:t>
            </a:r>
          </a:p>
          <a:p>
            <a:r>
              <a:rPr lang="fr-FR" dirty="0"/>
              <a:t>Les attributs :</a:t>
            </a:r>
          </a:p>
          <a:p>
            <a:pPr lvl="1"/>
            <a:r>
              <a:rPr lang="fr-FR" dirty="0" err="1"/>
              <a:t>src</a:t>
            </a:r>
            <a:r>
              <a:rPr lang="fr-FR" dirty="0"/>
              <a:t> : l’URI où se situe l’image</a:t>
            </a:r>
          </a:p>
          <a:p>
            <a:pPr lvl="1"/>
            <a:r>
              <a:rPr lang="fr-FR" dirty="0" err="1"/>
              <a:t>heigth</a:t>
            </a:r>
            <a:r>
              <a:rPr lang="fr-FR" dirty="0"/>
              <a:t> : hauteur de l’image en pixels</a:t>
            </a:r>
          </a:p>
          <a:p>
            <a:pPr lvl="1"/>
            <a:r>
              <a:rPr lang="fr-FR" dirty="0" err="1"/>
              <a:t>width</a:t>
            </a:r>
            <a:r>
              <a:rPr lang="fr-FR" dirty="0"/>
              <a:t> : largeur de l’image en pixels</a:t>
            </a:r>
          </a:p>
          <a:p>
            <a:r>
              <a:rPr lang="fr-FR" dirty="0"/>
              <a:t>Exemple</a:t>
            </a:r>
          </a:p>
          <a:p>
            <a:pPr lvl="1"/>
            <a:r>
              <a:rPr lang="fr-FR" dirty="0"/>
              <a:t>&lt;</a:t>
            </a:r>
            <a:r>
              <a:rPr lang="fr-FR" dirty="0" err="1"/>
              <a:t>img</a:t>
            </a:r>
            <a:r>
              <a:rPr lang="fr-FR" dirty="0"/>
              <a:t> </a:t>
            </a:r>
            <a:r>
              <a:rPr lang="fr-FR" dirty="0" err="1"/>
              <a:t>src</a:t>
            </a:r>
            <a:r>
              <a:rPr lang="fr-FR"/>
              <a:t>="logo.png"/&gt;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 : Tableau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&lt;table&gt;</a:t>
            </a:r>
          </a:p>
          <a:p>
            <a:pPr>
              <a:buNone/>
            </a:pPr>
            <a:r>
              <a:rPr lang="en-US" dirty="0"/>
              <a:t>	&lt;</a:t>
            </a:r>
            <a:r>
              <a:rPr lang="en-US" dirty="0" err="1"/>
              <a:t>tr</a:t>
            </a:r>
            <a:r>
              <a:rPr lang="en-US" dirty="0"/>
              <a:t>&gt; &lt;!– </a:t>
            </a:r>
            <a:r>
              <a:rPr lang="en-US" dirty="0" err="1"/>
              <a:t>ligne</a:t>
            </a:r>
            <a:r>
              <a:rPr lang="en-US" dirty="0"/>
              <a:t> de tableau--&gt;</a:t>
            </a:r>
          </a:p>
          <a:p>
            <a:pPr>
              <a:buNone/>
            </a:pPr>
            <a:r>
              <a:rPr lang="en-US" dirty="0"/>
              <a:t>		&lt;</a:t>
            </a:r>
            <a:r>
              <a:rPr lang="en-US" dirty="0" err="1"/>
              <a:t>th</a:t>
            </a:r>
            <a:r>
              <a:rPr lang="en-US" dirty="0"/>
              <a:t>&gt;Nom </a:t>
            </a:r>
            <a:r>
              <a:rPr lang="en-US" dirty="0" err="1"/>
              <a:t>col</a:t>
            </a:r>
            <a:r>
              <a:rPr lang="en-US" dirty="0"/>
              <a:t>&lt;/</a:t>
            </a:r>
            <a:r>
              <a:rPr lang="en-US" dirty="0" err="1"/>
              <a:t>th</a:t>
            </a:r>
            <a:r>
              <a:rPr lang="en-US" dirty="0"/>
              <a:t>&gt; &lt;!– </a:t>
            </a:r>
            <a:r>
              <a:rPr lang="en-US" dirty="0" err="1"/>
              <a:t>Entête</a:t>
            </a:r>
            <a:r>
              <a:rPr lang="en-US" dirty="0"/>
              <a:t> du tableau--&gt;</a:t>
            </a:r>
          </a:p>
          <a:p>
            <a:pPr>
              <a:buNone/>
            </a:pPr>
            <a:r>
              <a:rPr lang="en-US" dirty="0"/>
              <a:t>		&lt;</a:t>
            </a:r>
            <a:r>
              <a:rPr lang="en-US" dirty="0" err="1"/>
              <a:t>th</a:t>
            </a:r>
            <a:r>
              <a:rPr lang="en-US" dirty="0"/>
              <a:t>&gt;Nom </a:t>
            </a:r>
            <a:r>
              <a:rPr lang="en-US" dirty="0" err="1"/>
              <a:t>col</a:t>
            </a:r>
            <a:r>
              <a:rPr lang="en-US" dirty="0"/>
              <a:t> 2&lt;/</a:t>
            </a:r>
            <a:r>
              <a:rPr lang="en-US" dirty="0" err="1"/>
              <a:t>th</a:t>
            </a:r>
            <a:r>
              <a:rPr lang="en-US" dirty="0"/>
              <a:t>&gt;</a:t>
            </a:r>
          </a:p>
          <a:p>
            <a:pPr>
              <a:buNone/>
            </a:pPr>
            <a:r>
              <a:rPr lang="en-US" dirty="0"/>
              <a:t>	&lt;/</a:t>
            </a:r>
            <a:r>
              <a:rPr lang="en-US" dirty="0" err="1"/>
              <a:t>tr</a:t>
            </a:r>
            <a:r>
              <a:rPr lang="en-US" dirty="0"/>
              <a:t>&gt;</a:t>
            </a:r>
          </a:p>
          <a:p>
            <a:pPr>
              <a:buNone/>
            </a:pPr>
            <a:r>
              <a:rPr lang="en-US" dirty="0"/>
              <a:t>	&lt;</a:t>
            </a:r>
            <a:r>
              <a:rPr lang="en-US" dirty="0" err="1"/>
              <a:t>tr</a:t>
            </a:r>
            <a:r>
              <a:rPr lang="en-US" dirty="0"/>
              <a:t>&gt;</a:t>
            </a:r>
          </a:p>
          <a:p>
            <a:pPr>
              <a:buNone/>
            </a:pPr>
            <a:r>
              <a:rPr lang="en-US" dirty="0"/>
              <a:t>		&lt;td&gt;</a:t>
            </a:r>
            <a:r>
              <a:rPr lang="en-US" dirty="0" err="1"/>
              <a:t>Bla</a:t>
            </a:r>
            <a:r>
              <a:rPr lang="en-US" dirty="0"/>
              <a:t> </a:t>
            </a:r>
            <a:r>
              <a:rPr lang="en-US" dirty="0" err="1"/>
              <a:t>bla</a:t>
            </a:r>
            <a:r>
              <a:rPr lang="en-US" dirty="0"/>
              <a:t>&lt;/td&gt; &lt;!– </a:t>
            </a:r>
            <a:r>
              <a:rPr lang="en-US" dirty="0" err="1"/>
              <a:t>Données</a:t>
            </a:r>
            <a:r>
              <a:rPr lang="en-US" dirty="0"/>
              <a:t> du tableau--&gt;</a:t>
            </a:r>
          </a:p>
          <a:p>
            <a:pPr>
              <a:buNone/>
            </a:pPr>
            <a:r>
              <a:rPr lang="en-US" dirty="0"/>
              <a:t>		&lt;td&gt;123&lt;/td&gt;</a:t>
            </a:r>
          </a:p>
          <a:p>
            <a:pPr>
              <a:buNone/>
            </a:pPr>
            <a:r>
              <a:rPr lang="en-US" dirty="0"/>
              <a:t>	&lt;/</a:t>
            </a:r>
            <a:r>
              <a:rPr lang="en-US" dirty="0" err="1"/>
              <a:t>tr</a:t>
            </a:r>
            <a:r>
              <a:rPr lang="en-US" dirty="0"/>
              <a:t>&gt;</a:t>
            </a:r>
          </a:p>
          <a:p>
            <a:pPr>
              <a:buNone/>
            </a:pPr>
            <a:r>
              <a:rPr lang="en-US" dirty="0"/>
              <a:t>&lt;/table&gt;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Balises : Liens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&lt;a </a:t>
            </a:r>
            <a:r>
              <a:rPr lang="fr-FR" dirty="0" err="1"/>
              <a:t>href</a:t>
            </a:r>
            <a:r>
              <a:rPr lang="fr-FR" dirty="0"/>
              <a:t>="..."&gt;...&lt;/a&gt; </a:t>
            </a:r>
          </a:p>
          <a:p>
            <a:r>
              <a:rPr lang="fr-FR" dirty="0"/>
              <a:t>L’attribut </a:t>
            </a:r>
            <a:r>
              <a:rPr lang="fr-FR" dirty="0" err="1"/>
              <a:t>href</a:t>
            </a:r>
            <a:r>
              <a:rPr lang="fr-FR" dirty="0"/>
              <a:t> contient l’URL vers laquelle le lien pointe :</a:t>
            </a:r>
          </a:p>
          <a:p>
            <a:pPr lvl="1"/>
            <a:r>
              <a:rPr lang="fr-FR" dirty="0"/>
              <a:t>URL : http://www.google.com</a:t>
            </a:r>
          </a:p>
          <a:p>
            <a:pPr lvl="1"/>
            <a:r>
              <a:rPr lang="fr-FR" dirty="0"/>
              <a:t>URL : mailto:mtadlaoui@univtlemcen.dz</a:t>
            </a:r>
          </a:p>
          <a:p>
            <a:pPr lvl="1"/>
            <a:r>
              <a:rPr lang="fr-FR" dirty="0"/>
              <a:t>Fichier local : autrepage.html</a:t>
            </a:r>
          </a:p>
          <a:p>
            <a:pPr lvl="1"/>
            <a:r>
              <a:rPr lang="fr-FR" dirty="0"/>
              <a:t>Fichier local en relatif : dossier/autre.html ou ../dossier/autre.html</a:t>
            </a:r>
          </a:p>
          <a:p>
            <a:pPr lvl="1"/>
            <a:r>
              <a:rPr lang="fr-FR" dirty="0"/>
              <a:t>Fichier local en absolu : c:/dossier/autre.html</a:t>
            </a:r>
          </a:p>
          <a:p>
            <a:r>
              <a:rPr lang="fr-FR" dirty="0"/>
              <a:t>Exemple :</a:t>
            </a:r>
          </a:p>
          <a:p>
            <a:pPr lvl="1"/>
            <a:r>
              <a:rPr lang="fr-FR" dirty="0"/>
              <a:t>&lt;a </a:t>
            </a:r>
            <a:r>
              <a:rPr lang="fr-FR" dirty="0" err="1"/>
              <a:t>href</a:t>
            </a:r>
            <a:r>
              <a:rPr lang="fr-FR" dirty="0"/>
              <a:t>="lienversuneautrepage.html"&gt;Texte affiché&lt;/a&gt;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7951</TotalTime>
  <Words>1128</Words>
  <Application>Microsoft Office PowerPoint</Application>
  <PresentationFormat>Affichage à l'écran (4:3)</PresentationFormat>
  <Paragraphs>160</Paragraphs>
  <Slides>18</Slides>
  <Notes>5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19" baseType="lpstr">
      <vt:lpstr>Débit</vt:lpstr>
      <vt:lpstr>GL 113 Web avancé</vt:lpstr>
      <vt:lpstr>HTML</vt:lpstr>
      <vt:lpstr>Structure d’un document HTML</vt:lpstr>
      <vt:lpstr>Notions de base</vt:lpstr>
      <vt:lpstr>Balises</vt:lpstr>
      <vt:lpstr>Balises : Listes</vt:lpstr>
      <vt:lpstr>Balises : Image</vt:lpstr>
      <vt:lpstr>Balises : Tableau</vt:lpstr>
      <vt:lpstr>Balises : Liens</vt:lpstr>
      <vt:lpstr>Balises : Formulaires</vt:lpstr>
      <vt:lpstr>Balises : Formulaires</vt:lpstr>
      <vt:lpstr>Balises : Formulaires</vt:lpstr>
      <vt:lpstr>Balises : Formulaires</vt:lpstr>
      <vt:lpstr>Balises : Formulaires</vt:lpstr>
      <vt:lpstr>Balises : Formulaires</vt:lpstr>
      <vt:lpstr>Balises : Formulaires</vt:lpstr>
      <vt:lpstr>Balises : Formulaires</vt:lpstr>
      <vt:lpstr>Balises : Autres </vt:lpstr>
    </vt:vector>
  </TitlesOfParts>
  <Company>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M241 Ingénierie Système</dc:title>
  <dc:creator>Mohammed TADLAOUI</dc:creator>
  <cp:lastModifiedBy>Pctec</cp:lastModifiedBy>
  <cp:revision>900</cp:revision>
  <dcterms:created xsi:type="dcterms:W3CDTF">2012-10-15T19:57:19Z</dcterms:created>
  <dcterms:modified xsi:type="dcterms:W3CDTF">2020-04-24T23:16:59Z</dcterms:modified>
</cp:coreProperties>
</file>