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4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99FFCC"/>
    <a:srgbClr val="FF3399"/>
    <a:srgbClr val="D60093"/>
    <a:srgbClr val="990000"/>
    <a:srgbClr val="FF0000"/>
    <a:srgbClr val="FCA2A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31" autoAdjust="0"/>
    <p:restoredTop sz="94643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F9546-DB6A-4324-BA37-6BFCFAF0FD0E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F8CA-92FB-4B1D-AB41-5AB793FDE683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2CCC3A-3003-4CDE-9E65-2A11EDC1B4A3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6AB6D-7C96-42C7-B2B7-5CFBC3FC8ACD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FE25CC-28C8-4B5F-B780-6507D659272E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80EC7-8545-4782-9106-1729358F52D6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38D78-C96D-4B50-8E04-D4BD16596723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864C3-B24A-4AC0-B844-957FE49CFA55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6BBA9-0C44-4BDF-B296-0C9D61257E0A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4BC68-0C50-4D3D-81AA-2FEA9DF84A57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6C1CAE-6C0D-4A50-90B5-6E99CFC68270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63BA0942-0E2E-4C59-85CB-D0CE26550704}" type="slidenum">
              <a:rPr lang="ar-SA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341813" y="1216025"/>
            <a:ext cx="18351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ar-SA"/>
              <a:t>  </a:t>
            </a:r>
          </a:p>
          <a:p>
            <a:endParaRPr lang="ar-SA"/>
          </a:p>
          <a:p>
            <a:endParaRPr lang="ar-SA"/>
          </a:p>
          <a:p>
            <a:endParaRPr lang="ar-SA"/>
          </a:p>
          <a:p>
            <a:endParaRPr lang="ar-SA"/>
          </a:p>
          <a:p>
            <a:r>
              <a:rPr lang="ar-SA"/>
              <a:t>                          </a:t>
            </a:r>
            <a:endParaRPr lang="fr-FR"/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3419475" y="260350"/>
            <a:ext cx="1914525" cy="43719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ar-SA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كاد واخواتها </a:t>
            </a:r>
          </a:p>
          <a:p>
            <a:pPr algn="ctr"/>
            <a:endParaRPr lang="ar-SA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7793038" y="11445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5369" name="WordArt 9"/>
          <p:cNvSpPr>
            <a:spLocks noChangeArrowheads="1" noChangeShapeType="1" noTextEdit="1"/>
          </p:cNvSpPr>
          <p:nvPr/>
        </p:nvSpPr>
        <p:spPr bwMode="auto">
          <a:xfrm>
            <a:off x="5867400" y="765175"/>
            <a:ext cx="2665413" cy="1143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ar-SA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جعل الجبل ينهار</a:t>
            </a:r>
          </a:p>
        </p:txBody>
      </p:sp>
      <p:sp>
        <p:nvSpPr>
          <p:cNvPr id="15370" name="WordArt 10"/>
          <p:cNvSpPr>
            <a:spLocks noChangeArrowheads="1" noChangeShapeType="1" noTextEdit="1"/>
          </p:cNvSpPr>
          <p:nvPr/>
        </p:nvSpPr>
        <p:spPr bwMode="auto">
          <a:xfrm>
            <a:off x="6011863" y="2852738"/>
            <a:ext cx="2447925" cy="8636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ar-SA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بدأ المطر يسقط</a:t>
            </a:r>
          </a:p>
        </p:txBody>
      </p:sp>
      <p:sp>
        <p:nvSpPr>
          <p:cNvPr id="15371" name="WordArt 11"/>
          <p:cNvSpPr>
            <a:spLocks noChangeArrowheads="1" noChangeShapeType="1" noTextEdit="1"/>
          </p:cNvSpPr>
          <p:nvPr/>
        </p:nvSpPr>
        <p:spPr bwMode="auto">
          <a:xfrm>
            <a:off x="755650" y="3716338"/>
            <a:ext cx="2663825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ar-SA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أنشأ الطالب </a:t>
            </a:r>
            <a:r>
              <a:rPr lang="ar-SA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يصل</a:t>
            </a:r>
            <a:r>
              <a:rPr lang="ar-QA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ي</a:t>
            </a:r>
            <a:endParaRPr lang="ar-SA" sz="2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Impact"/>
            </a:endParaRPr>
          </a:p>
        </p:txBody>
      </p:sp>
      <p:sp>
        <p:nvSpPr>
          <p:cNvPr id="15372" name="WordArt 12"/>
          <p:cNvSpPr>
            <a:spLocks noChangeArrowheads="1" noChangeShapeType="1" noTextEdit="1"/>
          </p:cNvSpPr>
          <p:nvPr/>
        </p:nvSpPr>
        <p:spPr bwMode="auto">
          <a:xfrm>
            <a:off x="755650" y="5157788"/>
            <a:ext cx="2663825" cy="9699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ar-SA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طفق المطر يتوقف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nimBg="1"/>
      <p:bldP spid="15370" grpId="0" animBg="1"/>
      <p:bldP spid="15371" grpId="0" animBg="1"/>
      <p:bldP spid="153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WordArt 6" descr="عمودي ضيق"/>
          <p:cNvSpPr>
            <a:spLocks noChangeArrowheads="1" noChangeShapeType="1" noTextEdit="1"/>
          </p:cNvSpPr>
          <p:nvPr/>
        </p:nvSpPr>
        <p:spPr bwMode="auto">
          <a:xfrm>
            <a:off x="2124075" y="549275"/>
            <a:ext cx="4179888" cy="12969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ar-SA" sz="32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حكم اقتران خبرها بأن:</a:t>
            </a:r>
          </a:p>
        </p:txBody>
      </p:sp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4356100" y="3068638"/>
            <a:ext cx="4090988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يمنع الاقتران:</a:t>
            </a:r>
          </a:p>
          <a:p>
            <a:pPr algn="ctr"/>
            <a:r>
              <a:rPr lang="ar-SA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  مع أفعال الشروع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7847013" y="423863"/>
            <a:ext cx="7048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ar-SA" sz="2400" b="1">
              <a:solidFill>
                <a:srgbClr val="FF0000"/>
              </a:solidFill>
            </a:endParaRPr>
          </a:p>
          <a:p>
            <a:endParaRPr lang="ar-SA" sz="2400" b="1">
              <a:solidFill>
                <a:srgbClr val="FF0000"/>
              </a:solidFill>
            </a:endParaRPr>
          </a:p>
          <a:p>
            <a:endParaRPr lang="ar-SA" sz="2400" b="1">
              <a:solidFill>
                <a:srgbClr val="FF0000"/>
              </a:solidFill>
            </a:endParaRPr>
          </a:p>
          <a:p>
            <a:endParaRPr lang="ar-SA" sz="2400" b="1">
              <a:solidFill>
                <a:srgbClr val="FF0000"/>
              </a:solidFill>
            </a:endParaRPr>
          </a:p>
          <a:p>
            <a:endParaRPr lang="ar-SA" sz="2400" b="1">
              <a:solidFill>
                <a:srgbClr val="FF0000"/>
              </a:solidFill>
            </a:endParaRPr>
          </a:p>
          <a:p>
            <a:endParaRPr lang="ar-SA" sz="2400" b="1">
              <a:solidFill>
                <a:srgbClr val="FF0000"/>
              </a:solidFill>
            </a:endParaRPr>
          </a:p>
          <a:p>
            <a:endParaRPr lang="ar-SA" sz="2400" b="1">
              <a:solidFill>
                <a:srgbClr val="FF0000"/>
              </a:solidFill>
            </a:endParaRPr>
          </a:p>
          <a:p>
            <a:endParaRPr lang="ar-SA" sz="2400" b="1">
              <a:solidFill>
                <a:srgbClr val="FF0000"/>
              </a:solidFill>
            </a:endParaRPr>
          </a:p>
          <a:p>
            <a:endParaRPr lang="ar-SA" sz="2400" b="1">
              <a:solidFill>
                <a:srgbClr val="FF0000"/>
              </a:solidFill>
            </a:endParaRPr>
          </a:p>
          <a:p>
            <a:r>
              <a:rPr lang="ar-SA" sz="2400" b="1">
                <a:solidFill>
                  <a:srgbClr val="FF0000"/>
                </a:solidFill>
              </a:rPr>
              <a:t>مثال:</a:t>
            </a:r>
            <a:endParaRPr lang="fr-FR" sz="2400" b="1">
              <a:solidFill>
                <a:srgbClr val="FF0000"/>
              </a:solidFill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443538" y="1381125"/>
            <a:ext cx="27495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ar-SA" sz="2800" b="1"/>
          </a:p>
          <a:p>
            <a:endParaRPr lang="ar-SA" sz="2800" b="1"/>
          </a:p>
          <a:p>
            <a:endParaRPr lang="ar-SA" sz="2800" b="1"/>
          </a:p>
          <a:p>
            <a:endParaRPr lang="ar-SA" sz="2800" b="1"/>
          </a:p>
          <a:p>
            <a:endParaRPr lang="ar-SA" sz="2800" b="1"/>
          </a:p>
          <a:p>
            <a:endParaRPr lang="ar-SA" sz="2800" b="1"/>
          </a:p>
          <a:p>
            <a:endParaRPr lang="ar-SA" sz="2800" b="1"/>
          </a:p>
          <a:p>
            <a:r>
              <a:rPr lang="ar-SA" sz="2800" b="1"/>
              <a:t>حرى الرجل </a:t>
            </a:r>
            <a:r>
              <a:rPr lang="ar-SA" sz="2800" b="1">
                <a:solidFill>
                  <a:schemeClr val="accent2"/>
                </a:solidFill>
              </a:rPr>
              <a:t>أن يعود</a:t>
            </a:r>
          </a:p>
          <a:p>
            <a:endParaRPr lang="ar-SA" sz="2800" b="1"/>
          </a:p>
          <a:p>
            <a:r>
              <a:rPr lang="ar-SA" sz="2800" b="1"/>
              <a:t>اخلولق الطالب </a:t>
            </a:r>
            <a:r>
              <a:rPr lang="ar-SA" sz="2800" b="1">
                <a:solidFill>
                  <a:schemeClr val="accent2"/>
                </a:solidFill>
              </a:rPr>
              <a:t>أن يقرأ</a:t>
            </a:r>
            <a:endParaRPr lang="fr-FR" sz="2800" b="1">
              <a:solidFill>
                <a:schemeClr val="accent2"/>
              </a:solidFill>
            </a:endParaRP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4284663" y="1268413"/>
            <a:ext cx="3889375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يجب الاقتران :</a:t>
            </a:r>
          </a:p>
          <a:p>
            <a:pPr algn="ctr"/>
            <a:r>
              <a:rPr lang="ar-SA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 مع ( حرى- اخلولق)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74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74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4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3635375" y="836613"/>
            <a:ext cx="4803775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يجوز الاقتران وعدمه أكثر:</a:t>
            </a:r>
          </a:p>
          <a:p>
            <a:pPr algn="ctr"/>
            <a:r>
              <a:rPr lang="ar-SA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( كاد - أوشك)  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7524750" y="2851150"/>
            <a:ext cx="704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2400" b="1">
                <a:solidFill>
                  <a:srgbClr val="FF0000"/>
                </a:solidFill>
              </a:rPr>
              <a:t>مثال:</a:t>
            </a:r>
            <a:endParaRPr lang="fr-FR" sz="2400" b="1">
              <a:solidFill>
                <a:srgbClr val="FF0000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-98425" y="3954463"/>
            <a:ext cx="88487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2800"/>
              <a:t>كاد المطر </a:t>
            </a:r>
            <a:r>
              <a:rPr lang="ar-SA" sz="2800">
                <a:solidFill>
                  <a:schemeClr val="accent2"/>
                </a:solidFill>
              </a:rPr>
              <a:t>أن يسقط</a:t>
            </a:r>
            <a:r>
              <a:rPr lang="ar-SA" sz="2800"/>
              <a:t>                                            كاد المطر </a:t>
            </a:r>
            <a:r>
              <a:rPr lang="ar-SA" sz="2800">
                <a:solidFill>
                  <a:schemeClr val="accent2"/>
                </a:solidFill>
              </a:rPr>
              <a:t>يسقط</a:t>
            </a:r>
          </a:p>
          <a:p>
            <a:endParaRPr lang="ar-SA" sz="2800"/>
          </a:p>
          <a:p>
            <a:endParaRPr lang="ar-SA" sz="2800"/>
          </a:p>
          <a:p>
            <a:r>
              <a:rPr lang="ar-SA" sz="2800"/>
              <a:t>أوشك الطفل </a:t>
            </a:r>
            <a:r>
              <a:rPr lang="ar-SA" sz="2800">
                <a:solidFill>
                  <a:schemeClr val="accent2"/>
                </a:solidFill>
              </a:rPr>
              <a:t>أن ينطق</a:t>
            </a:r>
            <a:r>
              <a:rPr lang="ar-SA" sz="2800"/>
              <a:t>                                         أوشك الطفل </a:t>
            </a:r>
            <a:r>
              <a:rPr lang="ar-SA" sz="2800">
                <a:solidFill>
                  <a:schemeClr val="accent2"/>
                </a:solidFill>
              </a:rPr>
              <a:t>ينطق</a:t>
            </a:r>
            <a:r>
              <a:rPr lang="ar-SA"/>
              <a:t>   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accent2"/>
            </a:gs>
            <a:gs pos="100000">
              <a:schemeClr val="accent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4211638" y="692150"/>
            <a:ext cx="4391025" cy="1366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يجوز الاقتران والأكثر الاقتران:</a:t>
            </a:r>
          </a:p>
          <a:p>
            <a:pPr algn="ctr"/>
            <a:r>
              <a:rPr lang="ar-SA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( عسى_ كرب) 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7639050" y="2389188"/>
            <a:ext cx="7699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ar-SA" sz="2800">
              <a:solidFill>
                <a:srgbClr val="FF0000"/>
              </a:solidFill>
            </a:endParaRPr>
          </a:p>
          <a:p>
            <a:r>
              <a:rPr lang="ar-SA" sz="2800">
                <a:solidFill>
                  <a:srgbClr val="FF0000"/>
                </a:solidFill>
              </a:rPr>
              <a:t>مثال:</a:t>
            </a:r>
            <a:endParaRPr lang="fr-FR" sz="2800">
              <a:solidFill>
                <a:srgbClr val="FF0000"/>
              </a:solidFill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95288" y="3860800"/>
            <a:ext cx="85709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2400"/>
              <a:t>عسى المسافر </a:t>
            </a:r>
            <a:r>
              <a:rPr lang="ar-SA" sz="2400">
                <a:solidFill>
                  <a:schemeClr val="accent2"/>
                </a:solidFill>
              </a:rPr>
              <a:t>أن يعود</a:t>
            </a:r>
            <a:r>
              <a:rPr lang="ar-SA" sz="2400"/>
              <a:t>                                                     عسى المسافر </a:t>
            </a:r>
            <a:r>
              <a:rPr lang="ar-SA" sz="2400">
                <a:solidFill>
                  <a:schemeClr val="accent2"/>
                </a:solidFill>
              </a:rPr>
              <a:t>يعود</a:t>
            </a:r>
          </a:p>
          <a:p>
            <a:endParaRPr lang="ar-SA" sz="2400">
              <a:solidFill>
                <a:schemeClr val="accent2"/>
              </a:solidFill>
            </a:endParaRPr>
          </a:p>
          <a:p>
            <a:endParaRPr lang="ar-SA" sz="2400"/>
          </a:p>
          <a:p>
            <a:r>
              <a:rPr lang="ar-SA" sz="2400"/>
              <a:t>كرب المعلم </a:t>
            </a:r>
            <a:r>
              <a:rPr lang="ar-SA" sz="2400">
                <a:solidFill>
                  <a:schemeClr val="accent2"/>
                </a:solidFill>
              </a:rPr>
              <a:t>أن يصل</a:t>
            </a:r>
            <a:r>
              <a:rPr lang="ar-SA" sz="2400"/>
              <a:t>                                                       كرب المعلم </a:t>
            </a:r>
            <a:r>
              <a:rPr lang="ar-SA" sz="2400">
                <a:solidFill>
                  <a:schemeClr val="accent2"/>
                </a:solidFill>
              </a:rPr>
              <a:t>يصل</a:t>
            </a:r>
            <a:endParaRPr lang="fr-FR" sz="240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413375" y="2836863"/>
            <a:ext cx="155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2400">
                <a:solidFill>
                  <a:srgbClr val="990000"/>
                </a:solidFill>
              </a:rPr>
              <a:t>أفعال المقارب</a:t>
            </a:r>
            <a:r>
              <a:rPr lang="ar-QA" sz="2400">
                <a:solidFill>
                  <a:srgbClr val="990000"/>
                </a:solidFill>
              </a:rPr>
              <a:t>ة</a:t>
            </a:r>
            <a:r>
              <a:rPr lang="ar-SA"/>
              <a:t> </a:t>
            </a:r>
            <a:endParaRPr lang="fr-FR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459413" y="3989388"/>
            <a:ext cx="1581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/>
              <a:t>  </a:t>
            </a:r>
            <a:r>
              <a:rPr lang="ar-SA" sz="2400">
                <a:solidFill>
                  <a:srgbClr val="990000"/>
                </a:solidFill>
              </a:rPr>
              <a:t>أفعال الرجاء</a:t>
            </a:r>
            <a:r>
              <a:rPr lang="ar-SA"/>
              <a:t> </a:t>
            </a:r>
            <a:endParaRPr lang="fr-FR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329238" y="4852988"/>
            <a:ext cx="1639887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ar-SA"/>
          </a:p>
          <a:p>
            <a:r>
              <a:rPr lang="ar-SA"/>
              <a:t> </a:t>
            </a:r>
            <a:r>
              <a:rPr lang="ar-SA" sz="2400">
                <a:solidFill>
                  <a:srgbClr val="990000"/>
                </a:solidFill>
              </a:rPr>
              <a:t>أفعال الشروع</a:t>
            </a:r>
            <a:r>
              <a:rPr lang="ar-SA" sz="2400"/>
              <a:t> </a:t>
            </a:r>
            <a:endParaRPr lang="fr-FR" sz="2400"/>
          </a:p>
          <a:p>
            <a:endParaRPr lang="fr-FR" sz="2400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1547813" y="1522413"/>
            <a:ext cx="456247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>
                <a:solidFill>
                  <a:srgbClr val="FF0000"/>
                </a:solidFill>
              </a:rPr>
              <a:t>كا</a:t>
            </a:r>
            <a:r>
              <a:rPr lang="ar-QA" sz="2400">
                <a:solidFill>
                  <a:srgbClr val="FF0000"/>
                </a:solidFill>
              </a:rPr>
              <a:t>د</a:t>
            </a:r>
            <a:r>
              <a:rPr lang="ar-SA" sz="2400">
                <a:solidFill>
                  <a:srgbClr val="FF0000"/>
                </a:solidFill>
              </a:rPr>
              <a:t> وأخواتها تقسم </a:t>
            </a:r>
            <a:r>
              <a:rPr lang="ar-QA" sz="2400">
                <a:solidFill>
                  <a:srgbClr val="FF0000"/>
                </a:solidFill>
              </a:rPr>
              <a:t>إ</a:t>
            </a:r>
            <a:r>
              <a:rPr lang="ar-SA" sz="2400">
                <a:solidFill>
                  <a:srgbClr val="FF0000"/>
                </a:solidFill>
              </a:rPr>
              <a:t>لى:</a:t>
            </a:r>
            <a:r>
              <a:rPr lang="ar-SA" sz="2400"/>
              <a:t> </a:t>
            </a:r>
          </a:p>
          <a:p>
            <a:pPr>
              <a:spcBef>
                <a:spcPct val="50000"/>
              </a:spcBef>
            </a:pPr>
            <a:endParaRPr lang="fr-FR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/>
      <p:bldP spid="112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>
                <a:gamma/>
                <a:shade val="46275"/>
                <a:invGamma/>
              </a:srgbClr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7504113" y="928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124075" y="2997200"/>
            <a:ext cx="443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ar-SA"/>
              <a:t> </a:t>
            </a:r>
            <a:endParaRPr lang="fr-FR"/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1763713" y="1557338"/>
            <a:ext cx="5041900" cy="7207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ar-SA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تتميز هذة الأفعال بكون خبرها</a:t>
            </a: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3348038" y="3068638"/>
            <a:ext cx="2438400" cy="698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ar-SA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جــــمــلة فــعــلية</a:t>
            </a:r>
          </a:p>
        </p:txBody>
      </p:sp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3132138" y="4005263"/>
            <a:ext cx="2771775" cy="698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ar-SA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فـــعــلها مــضارع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nimBg="1"/>
      <p:bldP spid="41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570538" y="130175"/>
            <a:ext cx="2838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2800">
                <a:solidFill>
                  <a:srgbClr val="FF0000"/>
                </a:solidFill>
              </a:rPr>
              <a:t>1 </a:t>
            </a:r>
            <a:r>
              <a:rPr lang="ar-SA" sz="3600">
                <a:solidFill>
                  <a:srgbClr val="FF0000"/>
                </a:solidFill>
              </a:rPr>
              <a:t>-  أفعال المقاربة</a:t>
            </a:r>
            <a:endParaRPr lang="fr-FR" sz="3600">
              <a:solidFill>
                <a:srgbClr val="FF0000"/>
              </a:solidFill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195513" y="620713"/>
            <a:ext cx="5237162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2800">
                <a:solidFill>
                  <a:schemeClr val="accent2"/>
                </a:solidFill>
              </a:rPr>
              <a:t>وهي ال</a:t>
            </a:r>
            <a:r>
              <a:rPr lang="ar-QA" sz="2800">
                <a:solidFill>
                  <a:schemeClr val="accent2"/>
                </a:solidFill>
              </a:rPr>
              <a:t>أ</a:t>
            </a:r>
            <a:r>
              <a:rPr lang="ar-SA" sz="2800">
                <a:solidFill>
                  <a:schemeClr val="accent2"/>
                </a:solidFill>
              </a:rPr>
              <a:t>فعال التي تدل على قرب وقوع الخبر</a:t>
            </a:r>
            <a:r>
              <a:rPr lang="ar-SA">
                <a:solidFill>
                  <a:schemeClr val="accent2"/>
                </a:solidFill>
              </a:rPr>
              <a:t>:</a:t>
            </a:r>
          </a:p>
          <a:p>
            <a:endParaRPr lang="fr-FR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125788" y="1504950"/>
            <a:ext cx="43164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2800">
                <a:solidFill>
                  <a:srgbClr val="FF0000"/>
                </a:solidFill>
              </a:rPr>
              <a:t>(  كاد   ،     كرب      ، </a:t>
            </a:r>
            <a:r>
              <a:rPr lang="ar-QA" sz="2800">
                <a:solidFill>
                  <a:srgbClr val="FF0000"/>
                </a:solidFill>
              </a:rPr>
              <a:t>أ</a:t>
            </a:r>
            <a:r>
              <a:rPr lang="ar-SA" sz="2800">
                <a:solidFill>
                  <a:srgbClr val="FF0000"/>
                </a:solidFill>
              </a:rPr>
              <a:t>وشك    )</a:t>
            </a:r>
            <a:r>
              <a:rPr lang="ar-SA"/>
              <a:t> </a:t>
            </a:r>
            <a:endParaRPr lang="fr-FR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552950" y="2700338"/>
            <a:ext cx="3998913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3200">
                <a:solidFill>
                  <a:srgbClr val="FF0000"/>
                </a:solidFill>
              </a:rPr>
              <a:t>ترتيبها في الجملة:</a:t>
            </a:r>
          </a:p>
          <a:p>
            <a:endParaRPr lang="ar-SA">
              <a:solidFill>
                <a:srgbClr val="FF0000"/>
              </a:solidFill>
            </a:endParaRPr>
          </a:p>
          <a:p>
            <a:r>
              <a:rPr lang="ar-SA" sz="3200">
                <a:solidFill>
                  <a:schemeClr val="accent2"/>
                </a:solidFill>
              </a:rPr>
              <a:t>الفعل الناسخ + الاسم + الخبر</a:t>
            </a:r>
            <a:endParaRPr lang="fr-FR" sz="3200">
              <a:solidFill>
                <a:schemeClr val="accent2"/>
              </a:solidFill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4624388" y="43132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3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651500" y="0"/>
            <a:ext cx="2828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ar-SA" sz="3200"/>
              <a:t> </a:t>
            </a:r>
            <a:r>
              <a:rPr lang="ar-SA" sz="3600">
                <a:solidFill>
                  <a:srgbClr val="FF0000"/>
                </a:solidFill>
              </a:rPr>
              <a:t>مــــثـــــال:</a:t>
            </a:r>
            <a:endParaRPr lang="fr-FR" sz="3600">
              <a:solidFill>
                <a:srgbClr val="FF0000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23850" y="692150"/>
            <a:ext cx="827563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ar-SA" sz="3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كاد  الرجل   يقف</a:t>
            </a:r>
          </a:p>
          <a:p>
            <a:endParaRPr lang="ar-SA" sz="2400" dirty="0">
              <a:solidFill>
                <a:schemeClr val="hlin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ar-SA" sz="2400" dirty="0">
                <a:solidFill>
                  <a:schemeClr val="hlin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كاد: فعل ماض ناقص ناسخ</a:t>
            </a:r>
          </a:p>
          <a:p>
            <a:r>
              <a:rPr lang="ar-SA" sz="2400" dirty="0">
                <a:solidFill>
                  <a:schemeClr val="hlin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الرجل : اسم كاد مرفوع بالضمة</a:t>
            </a:r>
          </a:p>
          <a:p>
            <a:r>
              <a:rPr lang="ar-SA" sz="2400" dirty="0">
                <a:solidFill>
                  <a:schemeClr val="hlin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يقف : فعل مضارع مرفوع بالضمة </a:t>
            </a:r>
            <a:r>
              <a:rPr lang="ar-QA" sz="2400" dirty="0" smtClean="0">
                <a:solidFill>
                  <a:schemeClr val="hlin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ar-SA" sz="2400" dirty="0" smtClean="0">
                <a:solidFill>
                  <a:schemeClr val="hlin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والجملة </a:t>
            </a:r>
            <a:r>
              <a:rPr lang="ar-SA" sz="2400" dirty="0">
                <a:solidFill>
                  <a:schemeClr val="hlin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الفعلية في محل نصب خبر كاد  </a:t>
            </a:r>
          </a:p>
          <a:p>
            <a:endParaRPr lang="ar-SA" sz="2400" dirty="0">
              <a:solidFill>
                <a:schemeClr val="hlin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ar-SA" sz="2400" dirty="0">
              <a:solidFill>
                <a:schemeClr val="hlin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ar-SA" sz="3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كاد الرجل أن يقف</a:t>
            </a:r>
          </a:p>
          <a:p>
            <a:endParaRPr lang="ar-SA" sz="2400" dirty="0">
              <a:solidFill>
                <a:schemeClr val="hlin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ar-SA" sz="2400" dirty="0">
              <a:solidFill>
                <a:schemeClr val="hlin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8512175" y="2944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851275" y="836613"/>
            <a:ext cx="4572000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ar-SA" sz="2800">
                <a:solidFill>
                  <a:srgbClr val="D60093"/>
                </a:solidFill>
              </a:rPr>
              <a:t>كرب المطر ينزل</a:t>
            </a:r>
          </a:p>
          <a:p>
            <a:endParaRPr lang="ar-SA" sz="2800">
              <a:solidFill>
                <a:srgbClr val="D60093"/>
              </a:solidFill>
            </a:endParaRPr>
          </a:p>
          <a:p>
            <a:r>
              <a:rPr lang="ar-SA" sz="2800">
                <a:solidFill>
                  <a:srgbClr val="FF3399"/>
                </a:solidFill>
              </a:rPr>
              <a:t>كرب المطر أن ينزل</a:t>
            </a:r>
          </a:p>
          <a:p>
            <a:endParaRPr lang="ar-SA" sz="28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endParaRPr lang="fr-FR" sz="2800">
              <a:solidFill>
                <a:schemeClr val="accent2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307013" y="3616325"/>
            <a:ext cx="31115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3200">
                <a:solidFill>
                  <a:srgbClr val="D60093"/>
                </a:solidFill>
              </a:rPr>
              <a:t>أوشك المعلم يحضر</a:t>
            </a:r>
          </a:p>
          <a:p>
            <a:endParaRPr lang="ar-SA" sz="3200"/>
          </a:p>
          <a:p>
            <a:r>
              <a:rPr lang="ar-SA" sz="3200">
                <a:solidFill>
                  <a:srgbClr val="FF3399"/>
                </a:solidFill>
              </a:rPr>
              <a:t>أوشك المعلم ان يحضر</a:t>
            </a:r>
            <a:endParaRPr lang="fr-FR" sz="3200">
              <a:solidFill>
                <a:srgbClr val="FF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1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" dur="1"/>
                                        <p:tgtEl>
                                          <p:spTgt spid="71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2" grpId="1"/>
      <p:bldP spid="7173" grpId="0"/>
      <p:bldP spid="717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689100" y="588963"/>
            <a:ext cx="657542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2800">
                <a:solidFill>
                  <a:srgbClr val="D60093"/>
                </a:solidFill>
              </a:rPr>
              <a:t>2 -  </a:t>
            </a:r>
            <a:r>
              <a:rPr lang="ar-QA" sz="2800">
                <a:solidFill>
                  <a:srgbClr val="D60093"/>
                </a:solidFill>
              </a:rPr>
              <a:t>أ</a:t>
            </a:r>
            <a:r>
              <a:rPr lang="ar-SA" sz="2800">
                <a:solidFill>
                  <a:srgbClr val="D60093"/>
                </a:solidFill>
              </a:rPr>
              <a:t>فعال الرجاء:</a:t>
            </a:r>
          </a:p>
          <a:p>
            <a:r>
              <a:rPr lang="ar-SA" sz="2800">
                <a:solidFill>
                  <a:srgbClr val="D60093"/>
                </a:solidFill>
              </a:rPr>
              <a:t>وهي ال</a:t>
            </a:r>
            <a:r>
              <a:rPr lang="ar-QA" sz="2800">
                <a:solidFill>
                  <a:srgbClr val="D60093"/>
                </a:solidFill>
              </a:rPr>
              <a:t>أ</a:t>
            </a:r>
            <a:r>
              <a:rPr lang="ar-SA" sz="2800">
                <a:solidFill>
                  <a:srgbClr val="D60093"/>
                </a:solidFill>
              </a:rPr>
              <a:t>فعال التي تدل على الرجاء والطمع بوقوع الخبر :</a:t>
            </a:r>
          </a:p>
          <a:p>
            <a:endParaRPr lang="ar-SA" sz="2800">
              <a:solidFill>
                <a:srgbClr val="D60093"/>
              </a:solidFill>
            </a:endParaRPr>
          </a:p>
          <a:p>
            <a:r>
              <a:rPr lang="ar-SA" sz="2800">
                <a:solidFill>
                  <a:srgbClr val="D60093"/>
                </a:solidFill>
              </a:rPr>
              <a:t>            </a:t>
            </a:r>
            <a:r>
              <a:rPr lang="ar-SA" sz="2800">
                <a:solidFill>
                  <a:srgbClr val="FF3399"/>
                </a:solidFill>
              </a:rPr>
              <a:t>(   عسى    ،   حرى      ،     اخلولق     )</a:t>
            </a:r>
          </a:p>
          <a:p>
            <a:endParaRPr lang="fr-FR" sz="2800">
              <a:solidFill>
                <a:srgbClr val="D60093"/>
              </a:solidFill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219700" y="3573463"/>
            <a:ext cx="28336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ar-SA" sz="2800">
                <a:solidFill>
                  <a:schemeClr val="hlink"/>
                </a:solidFill>
              </a:rPr>
              <a:t>عسى   الطالب   ينجح</a:t>
            </a:r>
          </a:p>
          <a:p>
            <a:endParaRPr lang="ar-SA" sz="2800">
              <a:solidFill>
                <a:schemeClr val="hlink"/>
              </a:solidFill>
            </a:endParaRPr>
          </a:p>
          <a:p>
            <a:endParaRPr lang="ar-SA" sz="2800">
              <a:solidFill>
                <a:schemeClr val="hlink"/>
              </a:solidFill>
            </a:endParaRPr>
          </a:p>
          <a:p>
            <a:r>
              <a:rPr lang="ar-SA" sz="2800">
                <a:solidFill>
                  <a:schemeClr val="hlink"/>
                </a:solidFill>
              </a:rPr>
              <a:t>عسى الطالب أن ينجح</a:t>
            </a:r>
            <a:r>
              <a:rPr lang="ar-SA" sz="2800"/>
              <a:t>  </a:t>
            </a:r>
            <a:endParaRPr lang="fr-FR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037138" y="588963"/>
            <a:ext cx="2722562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ar-SA" sz="2800">
                <a:solidFill>
                  <a:schemeClr val="hlink"/>
                </a:solidFill>
              </a:rPr>
              <a:t>حرى محمد يفوز</a:t>
            </a:r>
            <a:r>
              <a:rPr lang="ar-SA" sz="2800"/>
              <a:t> </a:t>
            </a:r>
          </a:p>
          <a:p>
            <a:endParaRPr lang="ar-SA" sz="2800"/>
          </a:p>
          <a:p>
            <a:endParaRPr lang="ar-SA" sz="2800"/>
          </a:p>
          <a:p>
            <a:r>
              <a:rPr lang="ar-SA" sz="2800">
                <a:solidFill>
                  <a:schemeClr val="accent2"/>
                </a:solidFill>
              </a:rPr>
              <a:t>حرى محمد أن يفوز</a:t>
            </a:r>
            <a:r>
              <a:rPr lang="ar-SA" sz="2800"/>
              <a:t>  </a:t>
            </a:r>
          </a:p>
          <a:p>
            <a:endParaRPr lang="ar-SA" sz="2800"/>
          </a:p>
          <a:p>
            <a:endParaRPr lang="ar-SA" sz="2800"/>
          </a:p>
          <a:p>
            <a:endParaRPr lang="ar-SA" sz="2800"/>
          </a:p>
          <a:p>
            <a:endParaRPr lang="ar-SA" sz="2800"/>
          </a:p>
          <a:p>
            <a:endParaRPr lang="ar-SA" sz="2800"/>
          </a:p>
          <a:p>
            <a:r>
              <a:rPr lang="ar-SA" sz="2800">
                <a:solidFill>
                  <a:schemeClr val="hlink"/>
                </a:solidFill>
              </a:rPr>
              <a:t>اخلوق الرجل يعود</a:t>
            </a:r>
            <a:r>
              <a:rPr lang="ar-SA" sz="2800"/>
              <a:t> </a:t>
            </a:r>
          </a:p>
          <a:p>
            <a:endParaRPr lang="ar-SA" sz="2800"/>
          </a:p>
          <a:p>
            <a:endParaRPr lang="ar-SA" sz="2800"/>
          </a:p>
          <a:p>
            <a:r>
              <a:rPr lang="ar-SA" sz="2800">
                <a:solidFill>
                  <a:schemeClr val="accent2"/>
                </a:solidFill>
              </a:rPr>
              <a:t>اخلوق الرجل أن يعود</a:t>
            </a:r>
            <a:r>
              <a:rPr lang="ar-SA" sz="2800"/>
              <a:t> </a:t>
            </a:r>
            <a:endParaRPr lang="fr-FR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8367713" y="639763"/>
            <a:ext cx="184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ar-SA" b="1"/>
          </a:p>
          <a:p>
            <a:endParaRPr lang="ar-SA" b="1"/>
          </a:p>
          <a:p>
            <a:endParaRPr lang="ar-SA" b="1"/>
          </a:p>
          <a:p>
            <a:endParaRPr lang="fr-FR" b="1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920038" y="2368550"/>
            <a:ext cx="704850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ar-SA" b="1"/>
          </a:p>
          <a:p>
            <a:endParaRPr lang="ar-SA" b="1"/>
          </a:p>
          <a:p>
            <a:endParaRPr lang="ar-SA" b="1"/>
          </a:p>
          <a:p>
            <a:r>
              <a:rPr lang="ar-SA" sz="2400" b="1">
                <a:solidFill>
                  <a:srgbClr val="FF0000"/>
                </a:solidFill>
              </a:rPr>
              <a:t>مثال:</a:t>
            </a:r>
          </a:p>
          <a:p>
            <a:endParaRPr lang="ar-SA">
              <a:solidFill>
                <a:srgbClr val="FF0000"/>
              </a:solidFill>
            </a:endParaRPr>
          </a:p>
          <a:p>
            <a:endParaRPr lang="ar-SA"/>
          </a:p>
          <a:p>
            <a:endParaRPr lang="ar-SA"/>
          </a:p>
          <a:p>
            <a:endParaRPr lang="fr-FR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8350250" y="4797425"/>
            <a:ext cx="184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ar-SA"/>
          </a:p>
          <a:p>
            <a:endParaRPr lang="ar-SA"/>
          </a:p>
          <a:p>
            <a:endParaRPr lang="fr-FR"/>
          </a:p>
        </p:txBody>
      </p:sp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6443663" y="692150"/>
            <a:ext cx="20304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2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أفعال الشروع:</a:t>
            </a: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4859338" y="2060575"/>
            <a:ext cx="3533775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2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(شرع - أخذ -  جعل – بدأ -  أنشأ - </a:t>
            </a:r>
          </a:p>
        </p:txBody>
      </p:sp>
      <p:sp>
        <p:nvSpPr>
          <p:cNvPr id="14349" name="WordArt 13"/>
          <p:cNvSpPr>
            <a:spLocks noChangeArrowheads="1" noChangeShapeType="1" noTextEdit="1"/>
          </p:cNvSpPr>
          <p:nvPr/>
        </p:nvSpPr>
        <p:spPr bwMode="auto">
          <a:xfrm>
            <a:off x="4211638" y="2060575"/>
            <a:ext cx="5334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2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طفق)</a:t>
            </a:r>
          </a:p>
        </p:txBody>
      </p:sp>
      <p:sp>
        <p:nvSpPr>
          <p:cNvPr id="14350" name="WordArt 14"/>
          <p:cNvSpPr>
            <a:spLocks noChangeArrowheads="1" noChangeShapeType="1" noTextEdit="1"/>
          </p:cNvSpPr>
          <p:nvPr/>
        </p:nvSpPr>
        <p:spPr bwMode="auto">
          <a:xfrm>
            <a:off x="5148263" y="3789363"/>
            <a:ext cx="329406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2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شرع الموج يرتفع</a:t>
            </a:r>
          </a:p>
        </p:txBody>
      </p:sp>
      <p:sp>
        <p:nvSpPr>
          <p:cNvPr id="14351" name="WordArt 15"/>
          <p:cNvSpPr>
            <a:spLocks noChangeArrowheads="1" noChangeShapeType="1" noTextEdit="1"/>
          </p:cNvSpPr>
          <p:nvPr/>
        </p:nvSpPr>
        <p:spPr bwMode="auto">
          <a:xfrm>
            <a:off x="5219700" y="5373688"/>
            <a:ext cx="301148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28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أخذ الطفل يبكي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  <p:bldP spid="14348" grpId="0" animBg="1"/>
      <p:bldP spid="14349" grpId="0" animBg="1"/>
      <p:bldP spid="14350" grpId="0" animBg="1"/>
      <p:bldP spid="14351" grpId="0" animBg="1"/>
    </p:bldLst>
  </p:timing>
</p:sld>
</file>

<file path=ppt/theme/theme1.xml><?xml version="1.0" encoding="utf-8"?>
<a:theme xmlns:a="http://schemas.openxmlformats.org/drawingml/2006/main" name="تصميم افتراضي">
  <a:themeElements>
    <a:clrScheme name="تصميم افتراضي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تصميم افتراضي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280</Words>
  <Application>Microsoft Office PowerPoint</Application>
  <PresentationFormat>Affichage à l'écran (4:3)</PresentationFormat>
  <Paragraphs>116</Paragraphs>
  <Slides>14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تصميم افتراضي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TAHAR</cp:lastModifiedBy>
  <cp:revision>11</cp:revision>
  <dcterms:created xsi:type="dcterms:W3CDTF">2006-12-07T18:53:18Z</dcterms:created>
  <dcterms:modified xsi:type="dcterms:W3CDTF">2020-04-09T12:25:59Z</dcterms:modified>
</cp:coreProperties>
</file>