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Alice"/>
      <p:regular r:id="rId27"/>
    </p:embeddedFont>
    <p:embeddedFont>
      <p:font typeface="Alice"/>
      <p:regular r:id="rId28"/>
    </p:embeddedFont>
    <p:embeddedFont>
      <p:font typeface="Lora"/>
      <p:regular r:id="rId29"/>
    </p:embeddedFont>
    <p:embeddedFont>
      <p:font typeface="Lora"/>
      <p:regular r:id="rId30"/>
    </p:embeddedFont>
    <p:embeddedFont>
      <p:font typeface="Lora"/>
      <p:regular r:id="rId31"/>
    </p:embeddedFont>
    <p:embeddedFont>
      <p:font typeface="Lora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slideLayout" Target="../slideLayouts/slideLayout16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slideLayout" Target="../slideLayouts/slideLayout20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655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Social Marketing: Marketing Ideas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2325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Social marketing applies marketing principles to create behavior change that benefits society. It uses segmentation, customer focus, and the marketing mix to drive social good rather than profit.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48401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491639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467112"/>
            <a:ext cx="202251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by Djazia CHIB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9319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023" y="3457813"/>
            <a:ext cx="11124248" cy="673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Creative and Innovative Marketing Campaigns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4023" y="4696539"/>
            <a:ext cx="484703" cy="48470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834747" y="4736842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454110" y="4696539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Unique Content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454110" y="5162312"/>
            <a:ext cx="5753457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Develop content that cannot be found anywhere else to increase sharing potential.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422952" y="4696539"/>
            <a:ext cx="484703" cy="48470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7503676" y="4736842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8123039" y="4696539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Visual Impact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8123039" y="5162312"/>
            <a:ext cx="5753457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Use powerful imagery to convey important messages and reach a wide audience.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54023" y="6309598"/>
            <a:ext cx="484703" cy="48470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834747" y="634990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454110" y="6309598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Multimedia Approach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454110" y="6775371"/>
            <a:ext cx="5753457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Incorporate various media types like audio, video, and infographics to engage different audience preferences.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7422952" y="6309598"/>
            <a:ext cx="484703" cy="484703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7503676" y="634990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8123039" y="6309598"/>
            <a:ext cx="2930009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User-Generated Content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8123039" y="6775371"/>
            <a:ext cx="5753457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Encourage audience participation by allowing them to create and share content.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6526" y="610195"/>
            <a:ext cx="7590949" cy="1386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Storytelling and Brand Narrative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76526" y="2329577"/>
            <a:ext cx="166330" cy="834866"/>
          </a:xfrm>
          <a:prstGeom prst="roundRect">
            <a:avLst>
              <a:gd name="adj" fmla="val 20011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1275636" y="2329577"/>
            <a:ext cx="304061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Craft Compelling Stories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275636" y="2809399"/>
            <a:ext cx="7091839" cy="355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Create narratives that resonate emotionally with your audience.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1109305" y="3386257"/>
            <a:ext cx="166330" cy="1189911"/>
          </a:xfrm>
          <a:prstGeom prst="roundRect">
            <a:avLst>
              <a:gd name="adj" fmla="val 20011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1608415" y="3386257"/>
            <a:ext cx="293548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Align with Brand Values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608415" y="3866078"/>
            <a:ext cx="6759059" cy="710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Ensure stories reflect and reinforce your organization's core values.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442204" y="4797981"/>
            <a:ext cx="166330" cy="1189911"/>
          </a:xfrm>
          <a:prstGeom prst="roundRect">
            <a:avLst>
              <a:gd name="adj" fmla="val 20011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1941314" y="4797981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Engage Emotions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941314" y="5277803"/>
            <a:ext cx="6426160" cy="710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Design stories that evoke strong emotional responses to drive action.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1774984" y="6209705"/>
            <a:ext cx="166330" cy="1189911"/>
          </a:xfrm>
          <a:prstGeom prst="roundRect">
            <a:avLst>
              <a:gd name="adj" fmla="val 20011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2274094" y="6209705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Maintain Consistency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2274094" y="6689527"/>
            <a:ext cx="6093381" cy="710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Develop a cohesive narrative across all marketing channels.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127887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User-Generated Content and Influencer Marketing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Authenticity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User-generated content creates a sense of authenticity and relatability.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Expanded Reach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Influencers help extend campaign reach to niche or hard-to-reach audiences.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Social Proof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Real user experiences and influencer endorsements provide powerful social proof.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2556" y="750094"/>
            <a:ext cx="7791688" cy="1207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Digital Tools and Technologies in Social Marketing</a:t>
            </a:r>
            <a:endParaRPr lang="en-US" sz="38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556" y="2247067"/>
            <a:ext cx="482917" cy="4829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2556" y="2923103"/>
            <a:ext cx="2404110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Website Management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162556" y="3340775"/>
            <a:ext cx="2404110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Tools to evaluate and optimize website performance.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345" y="2247067"/>
            <a:ext cx="482917" cy="4829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56345" y="2923103"/>
            <a:ext cx="2404110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Email Marketing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8856345" y="3340775"/>
            <a:ext cx="2404110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Platforms for creating and managing email campaigns.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0134" y="2247067"/>
            <a:ext cx="482917" cy="4829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50134" y="2923103"/>
            <a:ext cx="2404110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Data Analytics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1550134" y="3340775"/>
            <a:ext cx="2404110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Tools for collecting and analyzing campaign data.</a:t>
            </a:r>
            <a:endParaRPr lang="en-US" sz="1500" dirty="0"/>
          </a:p>
        </p:txBody>
      </p:sp>
      <p:sp>
        <p:nvSpPr>
          <p:cNvPr id="13" name="Shape 7"/>
          <p:cNvSpPr/>
          <p:nvPr/>
        </p:nvSpPr>
        <p:spPr>
          <a:xfrm>
            <a:off x="6186726" y="4837867"/>
            <a:ext cx="434578" cy="502206"/>
          </a:xfrm>
          <a:prstGeom prst="roundRect">
            <a:avLst>
              <a:gd name="adj" fmla="val 12625"/>
            </a:avLst>
          </a:prstGeom>
          <a:solidFill>
            <a:srgbClr val="E5E0DF"/>
          </a:solidFill>
          <a:ln/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556" y="4847511"/>
            <a:ext cx="482917" cy="482918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162556" y="5523548"/>
            <a:ext cx="2404110" cy="603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Social Media Management</a:t>
            </a:r>
            <a:endParaRPr lang="en-US" sz="1900" dirty="0"/>
          </a:p>
        </p:txBody>
      </p:sp>
      <p:sp>
        <p:nvSpPr>
          <p:cNvPr id="16" name="Text 9"/>
          <p:cNvSpPr/>
          <p:nvPr/>
        </p:nvSpPr>
        <p:spPr>
          <a:xfrm>
            <a:off x="6162556" y="6243042"/>
            <a:ext cx="2404110" cy="1236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Platforms for scheduling posts and monitoring engagement across social networks.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6368" y="735568"/>
            <a:ext cx="7744063" cy="1249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Social Media Platforms and Strategies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6368" y="2285167"/>
            <a:ext cx="7744063" cy="1152287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6386274" y="2485073"/>
            <a:ext cx="249983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Platform Selection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86274" y="2917507"/>
            <a:ext cx="7344251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Choose platforms based on target audience demographics and preferences.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186368" y="3637359"/>
            <a:ext cx="7744063" cy="1152287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6386274" y="3837265"/>
            <a:ext cx="249983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Content Timing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386274" y="4269700"/>
            <a:ext cx="7344251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Optimize posting schedules for maximum engagement.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86368" y="4989552"/>
            <a:ext cx="7744063" cy="1152287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6386274" y="5189458"/>
            <a:ext cx="249983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Interactive Elements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386274" y="5621893"/>
            <a:ext cx="7344251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Incorporate features that encourage two-way communication with audience.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86368" y="6341745"/>
            <a:ext cx="7744063" cy="1152287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6386274" y="6541651"/>
            <a:ext cx="249983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Paid Promotion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386274" y="6974086"/>
            <a:ext cx="7344251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Utilize paid social media advertising to extend reach and targeting capabilities.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847" y="706636"/>
            <a:ext cx="7703106" cy="1286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Data Analytics and Performance Measurement</a:t>
            </a:r>
            <a:endParaRPr lang="en-US" sz="40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47" y="2301954"/>
            <a:ext cx="1029295" cy="15154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4872" y="2507813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Collect Data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44872" y="2952869"/>
            <a:ext cx="6365081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Gather relevant metrics from websites, social media, and other channels.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47" y="3817382"/>
            <a:ext cx="1029295" cy="123515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4872" y="4023241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Analyze Trends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44872" y="4468297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Identify patterns and insights from collected data.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847" y="5052536"/>
            <a:ext cx="1029295" cy="123515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44872" y="5258395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Measure Impact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44872" y="5703451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Assess campaign effectiveness using key performance indicators.</a:t>
            </a:r>
            <a:endParaRPr lang="en-US" sz="16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847" y="6287691"/>
            <a:ext cx="1029295" cy="123515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44872" y="6493550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Refine Strategy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44872" y="6938605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Use insights to adjust and improve campaign tactics.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4111" y="753070"/>
            <a:ext cx="7668578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Ethical Considerations in Social Marketing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24111" y="2623542"/>
            <a:ext cx="474226" cy="474226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6303109" y="2663011"/>
            <a:ext cx="316111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6909078" y="2623542"/>
            <a:ext cx="316456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Honesty and Transparency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909078" y="3079313"/>
            <a:ext cx="698361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Ensure all campaign messaging and practices are truthful and open.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6224111" y="3864412"/>
            <a:ext cx="474226" cy="474226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6303109" y="3903881"/>
            <a:ext cx="316111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6909078" y="3864412"/>
            <a:ext cx="263497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Inclusivity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6909078" y="4320183"/>
            <a:ext cx="698361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Represent diverse audiences and avoid exclusionary practices.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24111" y="5105281"/>
            <a:ext cx="474226" cy="474226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6303109" y="5144750"/>
            <a:ext cx="316111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6909078" y="5105281"/>
            <a:ext cx="263497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Fairness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909078" y="5561052"/>
            <a:ext cx="6983611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Consider the equitable distribution of benefits and costs across different communities.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6224111" y="6683454"/>
            <a:ext cx="474226" cy="474226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6303109" y="6722924"/>
            <a:ext cx="316111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6909078" y="6683454"/>
            <a:ext cx="3428047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Respect for Individual Rights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6909078" y="7139226"/>
            <a:ext cx="698361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Balance societal goals with respect for personal autonomy and privacy.</a:t>
            </a:r>
            <a:endParaRPr lang="en-US" sz="1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973" y="1078230"/>
            <a:ext cx="6580227" cy="656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Privacy and Data Protection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0758" y="2154436"/>
            <a:ext cx="1628537" cy="12099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77270" y="2724864"/>
            <a:ext cx="295275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5049203" y="2364343"/>
            <a:ext cx="262520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Informed Consent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5049203" y="2818448"/>
            <a:ext cx="5044797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Obtain clear permission before collecting user data.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891683" y="3381018"/>
            <a:ext cx="8951357" cy="11430"/>
          </a:xfrm>
          <a:prstGeom prst="roundRect">
            <a:avLst>
              <a:gd name="adj" fmla="val 275625"/>
            </a:avLst>
          </a:prstGeom>
          <a:solidFill>
            <a:srgbClr val="D6D3CC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71" y="3416737"/>
            <a:ext cx="3257193" cy="120991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77270" y="3837146"/>
            <a:ext cx="295275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6"/>
          <p:cNvSpPr/>
          <p:nvPr/>
        </p:nvSpPr>
        <p:spPr>
          <a:xfrm>
            <a:off x="5863471" y="3626644"/>
            <a:ext cx="262520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Data Minimization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5863471" y="4080748"/>
            <a:ext cx="5007412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Collect only necessary data for campaign purposes.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5705951" y="4643318"/>
            <a:ext cx="8137088" cy="11430"/>
          </a:xfrm>
          <a:prstGeom prst="roundRect">
            <a:avLst>
              <a:gd name="adj" fmla="val 275625"/>
            </a:avLst>
          </a:prstGeom>
          <a:solidFill>
            <a:srgbClr val="D6D3CC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03" y="4679037"/>
            <a:ext cx="4885730" cy="120991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77270" y="5099447"/>
            <a:ext cx="295275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300" dirty="0"/>
          </a:p>
        </p:txBody>
      </p:sp>
      <p:sp>
        <p:nvSpPr>
          <p:cNvPr id="15" name="Text 10"/>
          <p:cNvSpPr/>
          <p:nvPr/>
        </p:nvSpPr>
        <p:spPr>
          <a:xfrm>
            <a:off x="6677739" y="4888944"/>
            <a:ext cx="262520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Secure Storage</a:t>
            </a:r>
            <a:endParaRPr lang="en-US" sz="2050" dirty="0"/>
          </a:p>
        </p:txBody>
      </p:sp>
      <p:sp>
        <p:nvSpPr>
          <p:cNvPr id="16" name="Text 11"/>
          <p:cNvSpPr/>
          <p:nvPr/>
        </p:nvSpPr>
        <p:spPr>
          <a:xfrm>
            <a:off x="6677739" y="5343049"/>
            <a:ext cx="6101477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Implement robust security measures to protect collected data.</a:t>
            </a:r>
            <a:endParaRPr lang="en-US" sz="1650" dirty="0"/>
          </a:p>
        </p:txBody>
      </p:sp>
      <p:sp>
        <p:nvSpPr>
          <p:cNvPr id="17" name="Shape 12"/>
          <p:cNvSpPr/>
          <p:nvPr/>
        </p:nvSpPr>
        <p:spPr>
          <a:xfrm>
            <a:off x="6520220" y="5905619"/>
            <a:ext cx="7322820" cy="11430"/>
          </a:xfrm>
          <a:prstGeom prst="roundRect">
            <a:avLst>
              <a:gd name="adj" fmla="val 275625"/>
            </a:avLst>
          </a:prstGeom>
          <a:solidFill>
            <a:srgbClr val="D6D3CC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34" y="5941338"/>
            <a:ext cx="6514386" cy="120991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77389" y="6361748"/>
            <a:ext cx="295275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2300" dirty="0"/>
          </a:p>
        </p:txBody>
      </p:sp>
      <p:sp>
        <p:nvSpPr>
          <p:cNvPr id="20" name="Text 14"/>
          <p:cNvSpPr/>
          <p:nvPr/>
        </p:nvSpPr>
        <p:spPr>
          <a:xfrm>
            <a:off x="7492127" y="6151245"/>
            <a:ext cx="262520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Transparent Policies</a:t>
            </a:r>
            <a:endParaRPr lang="en-US" sz="2050" dirty="0"/>
          </a:p>
        </p:txBody>
      </p:sp>
      <p:sp>
        <p:nvSpPr>
          <p:cNvPr id="21" name="Text 15"/>
          <p:cNvSpPr/>
          <p:nvPr/>
        </p:nvSpPr>
        <p:spPr>
          <a:xfrm>
            <a:off x="7492127" y="6605349"/>
            <a:ext cx="5669637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Clearly communicate data usage and protection practices.</a:t>
            </a:r>
            <a:endParaRPr lang="en-US" sz="16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8992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Transparency and Authenticity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Clear Disclosure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Openly communicate the marketing nature of content and partnerships.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Genuine Messaging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Avoid misleading or exaggerated claims in campaign materials.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9519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Authentic Partnerships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Collaborate with influencers and brands that align with campaign values.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99618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Successful Social Marketing Campaigns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Successful campaigns share common elements: creativity, emotional engagement, audience understanding, and effective use of technology and partnerships.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5607"/>
            <a:ext cx="82744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Introduction to Social Marketing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713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52505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Social marketing aims to influence behaviors and attitudes of specific audiences to create social good. It uses commercial marketing strategies to address pressing social issues.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2713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Key Elements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3852505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Customer orientation, exchange concept, audience segmentation, competition, marketing mix, and continuous monitoring and refinement of interventions.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2713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Applications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3852505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Health, safety, environment, community development, human rights, consumer protection, and more.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733" y="835343"/>
            <a:ext cx="7704534" cy="1285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Lessons Learned and Future Trends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9733" y="2660213"/>
            <a:ext cx="462677" cy="46267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796885" y="2698790"/>
            <a:ext cx="308372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88031" y="2660213"/>
            <a:ext cx="2578894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Data-Driven Decisions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88031" y="3104793"/>
            <a:ext cx="7036237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Increasing use of predictive analytics to forecast behavior change.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19733" y="3870722"/>
            <a:ext cx="462677" cy="46267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796885" y="3909298"/>
            <a:ext cx="308372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1388031" y="3870722"/>
            <a:ext cx="2593300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Ethical Considerations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388031" y="4315301"/>
            <a:ext cx="7036237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Growing focus on data privacy and ethical use of marketing techniques.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19733" y="5081230"/>
            <a:ext cx="462677" cy="46267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796885" y="5119807"/>
            <a:ext cx="308372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388031" y="5081230"/>
            <a:ext cx="268914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Technology Integration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388031" y="5525810"/>
            <a:ext cx="7036237" cy="65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Continued adoption of new digital tools and platforms for campaign delivery.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19733" y="6620708"/>
            <a:ext cx="462677" cy="46267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796885" y="6659285"/>
            <a:ext cx="308372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1388031" y="6620708"/>
            <a:ext cx="3094911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Cross-Sector Collaboration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388031" y="7065288"/>
            <a:ext cx="7036237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Increased partnerships between public, private, and non-profit sectors.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742355"/>
            <a:ext cx="6862882" cy="65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Evolution of Social Marketing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966668" y="1709023"/>
            <a:ext cx="22860" cy="5778103"/>
          </a:xfrm>
          <a:prstGeom prst="roundRect">
            <a:avLst>
              <a:gd name="adj" fmla="val 137154"/>
            </a:avLst>
          </a:prstGeom>
          <a:solidFill>
            <a:srgbClr val="D6D3CC"/>
          </a:solidFill>
          <a:ln/>
        </p:spPr>
      </p:sp>
      <p:sp>
        <p:nvSpPr>
          <p:cNvPr id="5" name="Shape 2"/>
          <p:cNvSpPr/>
          <p:nvPr/>
        </p:nvSpPr>
        <p:spPr>
          <a:xfrm>
            <a:off x="1178957" y="2167890"/>
            <a:ext cx="626983" cy="22860"/>
          </a:xfrm>
          <a:prstGeom prst="roundRect">
            <a:avLst>
              <a:gd name="adj" fmla="val 137154"/>
            </a:avLst>
          </a:prstGeom>
          <a:solidFill>
            <a:srgbClr val="D6D3CC"/>
          </a:solidFill>
          <a:ln/>
        </p:spPr>
      </p:sp>
      <p:sp>
        <p:nvSpPr>
          <p:cNvPr id="6" name="Shape 3"/>
          <p:cNvSpPr/>
          <p:nvPr/>
        </p:nvSpPr>
        <p:spPr>
          <a:xfrm>
            <a:off x="731520" y="1944172"/>
            <a:ext cx="470297" cy="47029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7" name="Text 4"/>
          <p:cNvSpPr/>
          <p:nvPr/>
        </p:nvSpPr>
        <p:spPr>
          <a:xfrm>
            <a:off x="809923" y="1983403"/>
            <a:ext cx="313492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2011680" y="1917978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Origins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2011680" y="2369820"/>
            <a:ext cx="6400800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Roots trace back to biblical times, with significant growth in the past two decades.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178957" y="3915489"/>
            <a:ext cx="626983" cy="22860"/>
          </a:xfrm>
          <a:prstGeom prst="roundRect">
            <a:avLst>
              <a:gd name="adj" fmla="val 137154"/>
            </a:avLst>
          </a:prstGeom>
          <a:solidFill>
            <a:srgbClr val="D6D3CC"/>
          </a:solidFill>
          <a:ln/>
        </p:spPr>
      </p:sp>
      <p:sp>
        <p:nvSpPr>
          <p:cNvPr id="11" name="Shape 8"/>
          <p:cNvSpPr/>
          <p:nvPr/>
        </p:nvSpPr>
        <p:spPr>
          <a:xfrm>
            <a:off x="731520" y="3691771"/>
            <a:ext cx="470297" cy="47029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809923" y="3731002"/>
            <a:ext cx="313492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2011680" y="3665577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1950s-1960s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011680" y="4117419"/>
            <a:ext cx="6400800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Marketing concepts begin to be applied to social causes.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178957" y="5328642"/>
            <a:ext cx="626983" cy="22860"/>
          </a:xfrm>
          <a:prstGeom prst="roundRect">
            <a:avLst>
              <a:gd name="adj" fmla="val 137154"/>
            </a:avLst>
          </a:prstGeom>
          <a:solidFill>
            <a:srgbClr val="D6D3CC"/>
          </a:solidFill>
          <a:ln/>
        </p:spPr>
      </p:sp>
      <p:sp>
        <p:nvSpPr>
          <p:cNvPr id="16" name="Shape 13"/>
          <p:cNvSpPr/>
          <p:nvPr/>
        </p:nvSpPr>
        <p:spPr>
          <a:xfrm>
            <a:off x="731520" y="5104924"/>
            <a:ext cx="470297" cy="47029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809923" y="5144155"/>
            <a:ext cx="313492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2011680" y="5078730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1970s-1980s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2011680" y="5530572"/>
            <a:ext cx="6400800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Social marketing emerges as a distinct discipline.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1178957" y="6741795"/>
            <a:ext cx="626983" cy="22860"/>
          </a:xfrm>
          <a:prstGeom prst="roundRect">
            <a:avLst>
              <a:gd name="adj" fmla="val 137154"/>
            </a:avLst>
          </a:prstGeom>
          <a:solidFill>
            <a:srgbClr val="D6D3CC"/>
          </a:solidFill>
          <a:ln/>
        </p:spPr>
      </p:sp>
      <p:sp>
        <p:nvSpPr>
          <p:cNvPr id="21" name="Shape 18"/>
          <p:cNvSpPr/>
          <p:nvPr/>
        </p:nvSpPr>
        <p:spPr>
          <a:xfrm>
            <a:off x="731520" y="6518077"/>
            <a:ext cx="470297" cy="47029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22" name="Text 19"/>
          <p:cNvSpPr/>
          <p:nvPr/>
        </p:nvSpPr>
        <p:spPr>
          <a:xfrm>
            <a:off x="809923" y="6557308"/>
            <a:ext cx="313492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2450" dirty="0"/>
          </a:p>
        </p:txBody>
      </p:sp>
      <p:sp>
        <p:nvSpPr>
          <p:cNvPr id="23" name="Text 20"/>
          <p:cNvSpPr/>
          <p:nvPr/>
        </p:nvSpPr>
        <p:spPr>
          <a:xfrm>
            <a:off x="2011680" y="6491883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1990s-Present</a:t>
            </a:r>
            <a:endParaRPr lang="en-US" sz="2050" dirty="0"/>
          </a:p>
        </p:txBody>
      </p:sp>
      <p:sp>
        <p:nvSpPr>
          <p:cNvPr id="24" name="Text 21"/>
          <p:cNvSpPr/>
          <p:nvPr/>
        </p:nvSpPr>
        <p:spPr>
          <a:xfrm>
            <a:off x="2011680" y="6943725"/>
            <a:ext cx="6400800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Rapid growth and refinement of social marketing practices.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0680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Understanding Consumer Behavior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1967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6365260" y="31621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Psychological Factors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610094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Social marketers must understand the psychological factors influencing decisions related to social issues.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311967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10256937" y="31621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Behavioral Economics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3610094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Insights from behavioral economics help develop effective social marketing strategies.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90657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6365260" y="594907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906572"/>
            <a:ext cx="30122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Audience Segmentation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39699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Identifying distinct market segments allows for tailored messaging and approaches.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569" y="760333"/>
            <a:ext cx="7586305" cy="661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Consumer Insights and Analysis</a:t>
            </a:r>
            <a:endParaRPr lang="en-US" sz="41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69" y="1738789"/>
            <a:ext cx="528876" cy="5288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0569" y="2479238"/>
            <a:ext cx="234267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Surveys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740569" y="2936677"/>
            <a:ext cx="2342674" cy="101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Directly assess knowledge, attitudes, beliefs, and practices.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544" y="1738789"/>
            <a:ext cx="528876" cy="5288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00544" y="2479238"/>
            <a:ext cx="2342793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Focus Groups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3400544" y="2936677"/>
            <a:ext cx="2342793" cy="101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Provide in-depth understanding of individual experiences.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638" y="1738789"/>
            <a:ext cx="528876" cy="5288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60638" y="2479238"/>
            <a:ext cx="2342674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Social Media Listening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6060638" y="3267194"/>
            <a:ext cx="2342674" cy="1353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Assess beliefs, attitudes, and behaviors posted by the audience.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69" y="5255895"/>
            <a:ext cx="528876" cy="5288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0569" y="5996345"/>
            <a:ext cx="234267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Disease Registries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740569" y="6453783"/>
            <a:ext cx="2342674" cy="101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Provide evidence-based information on health issues.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10119"/>
            <a:ext cx="82591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Behavioral Economics Principles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859060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Nudging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576292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Small design changes in choices to shift people towards specified outcomes without removing free will.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859060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5443776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Default Choices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57629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Influencing behavior by working with people's tendency to stick with pre-set options.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859060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9866948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Emotional Rewards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6948" y="5576292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Using small emotional incentives to encourage desired behaviors.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3273" y="682943"/>
            <a:ext cx="7750254" cy="1244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Strategic Planning in Social Marketing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273" y="2225993"/>
            <a:ext cx="995601" cy="146565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7482" y="2425065"/>
            <a:ext cx="3525322" cy="3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Align with Organizational Goals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7482" y="2855595"/>
            <a:ext cx="6456045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Ensure social marketing strategies support overall organizational objectives.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273" y="3691652"/>
            <a:ext cx="995601" cy="146565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7482" y="3890724"/>
            <a:ext cx="2852976" cy="3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Identify Target Audiences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477482" y="4321254"/>
            <a:ext cx="6456045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Determine who your ideal customers are and how to reach them effectively.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73" y="5157311"/>
            <a:ext cx="995601" cy="11946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7482" y="5356384"/>
            <a:ext cx="3222308" cy="3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Develop Positioning Strategy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477482" y="5786914"/>
            <a:ext cx="645604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Create a unique value proposition that differentiates your campaign.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273" y="6351984"/>
            <a:ext cx="995601" cy="119467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77482" y="6551057"/>
            <a:ext cx="2725103" cy="311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Implement and Evaluate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7477482" y="6981587"/>
            <a:ext cx="645604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Execute the plan and continuously assess its effectiveness.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90869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Market Segmentation and Targeting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Identify Segments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Divide the market into groups with similar preferences or needs.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26731" y="317658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Evaluate Segments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Assess each segment's potential for behavior change.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452604" y="356508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314117"/>
            <a:ext cx="29312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Select Target Segments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Choose segments most likely to respond to your campaign.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064103" y="579096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1238726" y="5314117"/>
            <a:ext cx="34537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Develop Tailored Strategies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Create approaches specific to each target segment.</a:t>
            </a:r>
            <a:endParaRPr lang="en-US" sz="17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838230" y="540246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2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8764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Positioning and Differentiation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32063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Unique Value Proposition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Establish a clear benefit that sets your program apart from others.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Mental Cues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Create associations in the audience's mind that link to your program's benefits.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Cultural Relevance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Ensure your positioning resonates with the cultural dynamics of your audience.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2025-03-21T15:56:34Z</dcterms:created>
  <dcterms:modified xsi:type="dcterms:W3CDTF">2025-03-21T15:56:34Z</dcterms:modified>
</cp:coreProperties>
</file>