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0"/>
  </p:notesMasterIdLst>
  <p:sldIdLst>
    <p:sldId id="258" r:id="rId2"/>
    <p:sldId id="259" r:id="rId3"/>
    <p:sldId id="402" r:id="rId4"/>
    <p:sldId id="403" r:id="rId5"/>
    <p:sldId id="404" r:id="rId6"/>
    <p:sldId id="406" r:id="rId7"/>
    <p:sldId id="407" r:id="rId8"/>
    <p:sldId id="408" r:id="rId9"/>
    <p:sldId id="410" r:id="rId10"/>
    <p:sldId id="409" r:id="rId11"/>
    <p:sldId id="411" r:id="rId12"/>
    <p:sldId id="405" r:id="rId13"/>
    <p:sldId id="387" r:id="rId14"/>
    <p:sldId id="412" r:id="rId15"/>
    <p:sldId id="413" r:id="rId16"/>
    <p:sldId id="414" r:id="rId17"/>
    <p:sldId id="415" r:id="rId18"/>
    <p:sldId id="418" r:id="rId19"/>
    <p:sldId id="392" r:id="rId20"/>
    <p:sldId id="393" r:id="rId21"/>
    <p:sldId id="394" r:id="rId22"/>
    <p:sldId id="395" r:id="rId23"/>
    <p:sldId id="396" r:id="rId24"/>
    <p:sldId id="397" r:id="rId25"/>
    <p:sldId id="398" r:id="rId26"/>
    <p:sldId id="399" r:id="rId27"/>
    <p:sldId id="400" r:id="rId28"/>
    <p:sldId id="417"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80" autoAdjust="0"/>
    <p:restoredTop sz="94660"/>
  </p:normalViewPr>
  <p:slideViewPr>
    <p:cSldViewPr>
      <p:cViewPr varScale="1">
        <p:scale>
          <a:sx n="83" d="100"/>
          <a:sy n="83" d="100"/>
        </p:scale>
        <p:origin x="140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8DB833-A6CC-48FA-8024-82F943357F10}" type="datetimeFigureOut">
              <a:rPr lang="fr-FR" smtClean="0"/>
              <a:pPr/>
              <a:t>10/04/2025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39C009-CB75-4402-A9D3-8BC15B05C19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7839C009-CB75-4402-A9D3-8BC15B05C194}"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AE5127A-2AA0-4814-B2A6-FC8431E029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AE5127A-2AA0-4814-B2A6-FC8431E029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7F4B8CF7-4580-4A1F-89B7-10EB1C399DB3}" type="datetimeFigureOut">
              <a:rPr lang="fr-FR" smtClean="0"/>
              <a:pPr/>
              <a:t>10/04/2025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AE5127A-2AA0-4814-B2A6-FC8431E029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F4B8CF7-4580-4A1F-89B7-10EB1C399DB3}" type="datetimeFigureOut">
              <a:rPr lang="fr-FR" smtClean="0"/>
              <a:pPr/>
              <a:t>10/04/2025</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AE5127A-2AA0-4814-B2A6-FC8431E029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71472" y="357166"/>
            <a:ext cx="7858180" cy="2462213"/>
          </a:xfrm>
          <a:prstGeom prst="rect">
            <a:avLst/>
          </a:prstGeom>
        </p:spPr>
        <p:txBody>
          <a:bodyPr wrap="square">
            <a:spAutoFit/>
          </a:bodyPr>
          <a:lstStyle/>
          <a:p>
            <a:pPr algn="ctr"/>
            <a:r>
              <a:rPr lang="fr-FR" b="1" dirty="0" smtClean="0">
                <a:latin typeface="Times New Roman" pitchFamily="18" charset="0"/>
                <a:cs typeface="Times New Roman" pitchFamily="18" charset="0"/>
              </a:rPr>
              <a:t>REPUBLIQUE ALGERIENNE DEMOCRATIQUE ET POPULAIRE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MINISTERE DE L’ENSEIGNEMENT SUPERIEUR</a:t>
            </a:r>
          </a:p>
          <a:p>
            <a:pPr algn="ctr"/>
            <a:r>
              <a:rPr lang="fr-FR" b="1" dirty="0" smtClean="0">
                <a:latin typeface="Times New Roman" pitchFamily="18" charset="0"/>
                <a:cs typeface="Times New Roman" pitchFamily="18" charset="0"/>
              </a:rPr>
              <a:t>UNIVERSITÉ ABOU BEKR BELKAID</a:t>
            </a:r>
          </a:p>
          <a:p>
            <a:pPr algn="ctr"/>
            <a:r>
              <a:rPr lang="fr-FR" b="1" dirty="0" smtClean="0">
                <a:latin typeface="Times New Roman" pitchFamily="18" charset="0"/>
                <a:cs typeface="Times New Roman" pitchFamily="18" charset="0"/>
              </a:rPr>
              <a:t>Faculté de Technologie</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Département de génie mécanique</a:t>
            </a:r>
          </a:p>
          <a:p>
            <a:pPr algn="ctr"/>
            <a:endParaRPr lang="fr-FR" sz="1000" dirty="0" smtClean="0">
              <a:latin typeface="Constantia" pitchFamily="18" charset="0"/>
            </a:endParaRPr>
          </a:p>
          <a:p>
            <a:pPr algn="ctr"/>
            <a:endParaRPr lang="fr-FR" sz="1000" dirty="0" smtClean="0">
              <a:latin typeface="Constantia" pitchFamily="18" charset="0"/>
            </a:endParaRPr>
          </a:p>
          <a:p>
            <a:pPr algn="ctr"/>
            <a:r>
              <a:rPr lang="fr-FR" dirty="0" smtClean="0">
                <a:latin typeface="Times New Roman" pitchFamily="18" charset="0"/>
                <a:cs typeface="Times New Roman" pitchFamily="18" charset="0"/>
              </a:rPr>
              <a:t>Licence 2:  Energie Renouvelable</a:t>
            </a:r>
          </a:p>
          <a:p>
            <a:pPr algn="ctr"/>
            <a:endParaRPr lang="fr-FR" sz="1000" dirty="0" smtClean="0">
              <a:latin typeface="Times New Roman" pitchFamily="18" charset="0"/>
              <a:cs typeface="Times New Roman" pitchFamily="18" charset="0"/>
            </a:endParaRPr>
          </a:p>
          <a:p>
            <a:pPr algn="ctr"/>
            <a:r>
              <a:rPr lang="fr-FR" sz="1600" b="1" dirty="0" smtClean="0">
                <a:latin typeface="Times New Roman" pitchFamily="18" charset="0"/>
                <a:cs typeface="Times New Roman" pitchFamily="18" charset="0"/>
              </a:rPr>
              <a:t>Thème</a:t>
            </a:r>
            <a:endParaRPr lang="fr-FR" dirty="0"/>
          </a:p>
        </p:txBody>
      </p:sp>
      <p:pic>
        <p:nvPicPr>
          <p:cNvPr id="5" name="Picture 13" descr="logouabb"/>
          <p:cNvPicPr>
            <a:picLocks noChangeAspect="1" noChangeArrowheads="1"/>
          </p:cNvPicPr>
          <p:nvPr/>
        </p:nvPicPr>
        <p:blipFill>
          <a:blip r:embed="rId2">
            <a:lum bright="-18000" contrast="36000"/>
          </a:blip>
          <a:srcRect/>
          <a:stretch>
            <a:fillRect/>
          </a:stretch>
        </p:blipFill>
        <p:spPr bwMode="auto">
          <a:xfrm>
            <a:off x="857224" y="1071546"/>
            <a:ext cx="885804" cy="1830388"/>
          </a:xfrm>
          <a:prstGeom prst="rect">
            <a:avLst/>
          </a:prstGeom>
          <a:noFill/>
          <a:ln w="9525">
            <a:noFill/>
            <a:miter lim="800000"/>
            <a:headEnd/>
            <a:tailEnd/>
          </a:ln>
        </p:spPr>
      </p:pic>
      <p:pic>
        <p:nvPicPr>
          <p:cNvPr id="6" name="Picture 13" descr="logouabb"/>
          <p:cNvPicPr>
            <a:picLocks noChangeAspect="1" noChangeArrowheads="1"/>
          </p:cNvPicPr>
          <p:nvPr/>
        </p:nvPicPr>
        <p:blipFill>
          <a:blip r:embed="rId2">
            <a:lum bright="-18000" contrast="36000"/>
          </a:blip>
          <a:srcRect/>
          <a:stretch>
            <a:fillRect/>
          </a:stretch>
        </p:blipFill>
        <p:spPr bwMode="auto">
          <a:xfrm>
            <a:off x="7143768" y="1071546"/>
            <a:ext cx="873418" cy="1830388"/>
          </a:xfrm>
          <a:prstGeom prst="rect">
            <a:avLst/>
          </a:prstGeom>
          <a:noFill/>
          <a:ln w="9525">
            <a:noFill/>
            <a:miter lim="800000"/>
            <a:headEnd/>
            <a:tailEnd/>
          </a:ln>
        </p:spPr>
      </p:pic>
      <p:sp>
        <p:nvSpPr>
          <p:cNvPr id="7" name="Sous-titre 8"/>
          <p:cNvSpPr txBox="1">
            <a:spLocks/>
          </p:cNvSpPr>
          <p:nvPr/>
        </p:nvSpPr>
        <p:spPr>
          <a:xfrm>
            <a:off x="928662" y="3611607"/>
            <a:ext cx="7000924" cy="1199704"/>
          </a:xfrm>
          <a:prstGeom prst="roundRect">
            <a:avLst/>
          </a:prstGeom>
          <a:solidFill>
            <a:srgbClr val="FAEAF8"/>
          </a:solidFill>
        </p:spPr>
        <p:style>
          <a:lnRef idx="1">
            <a:schemeClr val="accent1"/>
          </a:lnRef>
          <a:fillRef idx="3">
            <a:schemeClr val="accent1"/>
          </a:fillRef>
          <a:effectRef idx="2">
            <a:schemeClr val="accent1"/>
          </a:effectRef>
          <a:fontRef idx="minor">
            <a:schemeClr val="lt1"/>
          </a:fontRef>
        </p:style>
        <p:txBody>
          <a:bodyPr vert="horz" anchor="ctr">
            <a:normAutofit/>
          </a:bodyPr>
          <a:lstStyle/>
          <a:p>
            <a:pPr marL="274320" indent="-274320" algn="ctr">
              <a:spcBef>
                <a:spcPts val="600"/>
              </a:spcBef>
              <a:buClr>
                <a:schemeClr val="tx2"/>
              </a:buClr>
              <a:buSzPct val="73000"/>
              <a:defRPr/>
            </a:pPr>
            <a:r>
              <a:rPr lang="fr-FR" sz="2500" dirty="0" smtClean="0">
                <a:solidFill>
                  <a:schemeClr val="tx1"/>
                </a:solidFill>
                <a:latin typeface="Algerian" pitchFamily="82" charset="0"/>
              </a:rPr>
              <a:t>Management de l’énergie</a:t>
            </a:r>
            <a:endParaRPr kumimoji="0" lang="fr-FR" sz="2500" b="0" i="0" u="none" strike="noStrike" kern="1200" cap="none" spc="0" normalizeH="0" baseline="0" noProof="0" dirty="0">
              <a:ln>
                <a:noFill/>
              </a:ln>
              <a:solidFill>
                <a:schemeClr val="tx1"/>
              </a:solidFill>
              <a:effectLst/>
              <a:uLnTx/>
              <a:uFillTx/>
              <a:latin typeface="Algerian" pitchFamily="82" charset="0"/>
              <a:ea typeface="+mn-ea"/>
              <a:cs typeface="+mn-cs"/>
            </a:endParaRPr>
          </a:p>
        </p:txBody>
      </p:sp>
      <p:sp>
        <p:nvSpPr>
          <p:cNvPr id="9" name="Rectangle 8"/>
          <p:cNvSpPr/>
          <p:nvPr/>
        </p:nvSpPr>
        <p:spPr>
          <a:xfrm>
            <a:off x="2786050" y="5143512"/>
            <a:ext cx="3500462" cy="1077218"/>
          </a:xfrm>
          <a:prstGeom prst="rect">
            <a:avLst/>
          </a:prstGeom>
          <a:solidFill>
            <a:srgbClr val="FCEAF8"/>
          </a:solidFill>
        </p:spPr>
        <p:txBody>
          <a:bodyPr wrap="square">
            <a:spAutoFit/>
          </a:bodyPr>
          <a:lstStyle/>
          <a:p>
            <a:pPr algn="ctr"/>
            <a:r>
              <a:rPr lang="fr-FR" sz="2800" u="sng" dirty="0" smtClean="0">
                <a:latin typeface="Constantia" pitchFamily="18" charset="0"/>
              </a:rPr>
              <a:t>Chargé de module:</a:t>
            </a:r>
          </a:p>
          <a:p>
            <a:pPr algn="ctr"/>
            <a:endParaRPr lang="fr-FR" dirty="0" smtClean="0">
              <a:latin typeface="Constantia" pitchFamily="18" charset="0"/>
            </a:endParaRPr>
          </a:p>
          <a:p>
            <a:pPr algn="ctr"/>
            <a:r>
              <a:rPr lang="en-US" b="1" dirty="0" smtClean="0">
                <a:latin typeface="Constantia" pitchFamily="18" charset="0"/>
              </a:rPr>
              <a:t>Mme: SI CHAIB AMEL</a:t>
            </a:r>
            <a:endParaRPr lang="fr-FR" dirty="0">
              <a:latin typeface="Constant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checkerboard(across)">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heckerboard(across)">
                                      <p:cBhvr>
                                        <p:cTn id="2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785794"/>
            <a:ext cx="8229600" cy="704104"/>
          </a:xfrm>
        </p:spPr>
        <p:txBody>
          <a:bodyPr>
            <a:normAutofit/>
          </a:bodyPr>
          <a:lstStyle/>
          <a:p>
            <a:r>
              <a:rPr lang="fr-FR" sz="2800" b="1" dirty="0" smtClean="0">
                <a:solidFill>
                  <a:schemeClr val="accent1">
                    <a:lumMod val="50000"/>
                  </a:schemeClr>
                </a:solidFill>
              </a:rPr>
              <a:t>3. </a:t>
            </a:r>
            <a:r>
              <a:rPr lang="fr-FR" sz="2800" b="1" dirty="0" smtClean="0">
                <a:solidFill>
                  <a:schemeClr val="accent1">
                    <a:lumMod val="50000"/>
                  </a:schemeClr>
                </a:solidFill>
              </a:rPr>
              <a:t>The</a:t>
            </a:r>
            <a:r>
              <a:rPr lang="fr-FR" sz="2800" b="1" dirty="0" smtClean="0">
                <a:solidFill>
                  <a:schemeClr val="accent1">
                    <a:lumMod val="50000"/>
                  </a:schemeClr>
                </a:solidFill>
              </a:rPr>
              <a:t> Project </a:t>
            </a:r>
            <a:r>
              <a:rPr lang="fr-FR" sz="2800" b="1" dirty="0" smtClean="0">
                <a:solidFill>
                  <a:schemeClr val="accent1">
                    <a:lumMod val="50000"/>
                  </a:schemeClr>
                </a:solidFill>
              </a:rPr>
              <a:t>:</a:t>
            </a:r>
            <a:endParaRPr lang="fr-FR" sz="2800" b="1" dirty="0">
              <a:solidFill>
                <a:schemeClr val="accent1">
                  <a:lumMod val="50000"/>
                </a:schemeClr>
              </a:solidFill>
            </a:endParaRPr>
          </a:p>
        </p:txBody>
      </p:sp>
      <p:sp>
        <p:nvSpPr>
          <p:cNvPr id="3" name="Espace réservé du contenu 2"/>
          <p:cNvSpPr>
            <a:spLocks noGrp="1"/>
          </p:cNvSpPr>
          <p:nvPr>
            <p:ph idx="1"/>
          </p:nvPr>
        </p:nvSpPr>
        <p:spPr>
          <a:xfrm>
            <a:off x="457200" y="1571612"/>
            <a:ext cx="8229600" cy="4752988"/>
          </a:xfrm>
        </p:spPr>
        <p:txBody>
          <a:bodyPr/>
          <a:lstStyle/>
          <a:p>
            <a:pPr algn="just">
              <a:buNone/>
            </a:pPr>
            <a:r>
              <a:rPr lang="fr-FR" b="1" dirty="0" smtClean="0">
                <a:solidFill>
                  <a:schemeClr val="accent3">
                    <a:lumMod val="75000"/>
                  </a:schemeClr>
                </a:solidFill>
              </a:rPr>
              <a:t>3.1. </a:t>
            </a:r>
            <a:r>
              <a:rPr lang="fr-FR" b="1" dirty="0" err="1" smtClean="0">
                <a:solidFill>
                  <a:schemeClr val="accent3">
                    <a:lumMod val="75000"/>
                  </a:schemeClr>
                </a:solidFill>
              </a:rPr>
              <a:t>Definition</a:t>
            </a:r>
            <a:r>
              <a:rPr lang="fr-FR" b="1" dirty="0" smtClean="0">
                <a:solidFill>
                  <a:schemeClr val="accent3">
                    <a:lumMod val="75000"/>
                  </a:schemeClr>
                </a:solidFill>
              </a:rPr>
              <a:t>: </a:t>
            </a:r>
          </a:p>
          <a:p>
            <a:pPr algn="just">
              <a:buNone/>
            </a:pPr>
            <a:r>
              <a:rPr lang="fr-FR" dirty="0" smtClean="0"/>
              <a:t>      </a:t>
            </a:r>
            <a:r>
              <a:rPr lang="en-US" dirty="0"/>
              <a:t>A project is a one-time, coordinated effort to achieve a single goal, including some uncertainty about its achievement.</a:t>
            </a:r>
          </a:p>
          <a:p>
            <a:pPr algn="just">
              <a:buNone/>
            </a:pPr>
            <a:r>
              <a:rPr lang="en-US" dirty="0"/>
              <a:t>      Project is the set of actions to be undertaken in order to respond to a defined need within a fixed time frame (beginning and end). The project mobilizes identified resources (human and material) during its implementation, it also has a cost and is therefore subject to a budget of means.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071810"/>
            <a:ext cx="8229600" cy="3252790"/>
          </a:xfrm>
        </p:spPr>
        <p:txBody>
          <a:bodyPr>
            <a:normAutofit fontScale="92500" lnSpcReduction="10000"/>
          </a:bodyPr>
          <a:lstStyle/>
          <a:p>
            <a:pPr algn="just">
              <a:buNone/>
            </a:pPr>
            <a:r>
              <a:rPr lang="fr-FR" dirty="0" smtClean="0"/>
              <a:t>      </a:t>
            </a:r>
            <a:r>
              <a:rPr lang="en-US" dirty="0"/>
              <a:t>There are often two types: </a:t>
            </a:r>
          </a:p>
          <a:p>
            <a:pPr algn="just">
              <a:buFont typeface="Wingdings" panose="05000000000000000000" pitchFamily="2" charset="2"/>
              <a:buChar char="§"/>
            </a:pPr>
            <a:r>
              <a:rPr lang="en-US" dirty="0"/>
              <a:t>The project «work», whose purpose is to obtain a result considered for itself (for example, work of art, building, factory, ship,...). </a:t>
            </a:r>
          </a:p>
          <a:p>
            <a:pPr algn="just">
              <a:buFont typeface="Wingdings" panose="05000000000000000000" pitchFamily="2" charset="2"/>
              <a:buChar char="§"/>
            </a:pPr>
            <a:r>
              <a:rPr lang="en-US" dirty="0"/>
              <a:t>The “product” project, whose purpose is the development of a product, which will subsequently be the subject of repetitive production, intended for a market (for example, automobile, household appliances, chemical....), which is called “development project” or “market project”</a:t>
            </a:r>
            <a:r>
              <a:rPr lang="fr-FR" dirty="0" smtClean="0"/>
              <a:t>.</a:t>
            </a:r>
            <a:endParaRPr lang="fr-FR" dirty="0"/>
          </a:p>
        </p:txBody>
      </p:sp>
      <p:pic>
        <p:nvPicPr>
          <p:cNvPr id="1026" name="Picture 2"/>
          <p:cNvPicPr>
            <a:picLocks noChangeAspect="1" noChangeArrowheads="1"/>
          </p:cNvPicPr>
          <p:nvPr/>
        </p:nvPicPr>
        <p:blipFill>
          <a:blip r:embed="rId2"/>
          <a:srcRect/>
          <a:stretch>
            <a:fillRect/>
          </a:stretch>
        </p:blipFill>
        <p:spPr bwMode="auto">
          <a:xfrm>
            <a:off x="1428728" y="285729"/>
            <a:ext cx="5868987" cy="271464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fontScale="92500" lnSpcReduction="20000"/>
          </a:bodyPr>
          <a:lstStyle/>
          <a:p>
            <a:pPr algn="just">
              <a:buNone/>
            </a:pPr>
            <a:r>
              <a:rPr lang="fr-FR" b="1" dirty="0" smtClean="0">
                <a:solidFill>
                  <a:schemeClr val="accent3">
                    <a:lumMod val="75000"/>
                  </a:schemeClr>
                </a:solidFill>
              </a:rPr>
              <a:t>3.2. </a:t>
            </a:r>
            <a:r>
              <a:rPr lang="fr-FR" b="1" dirty="0" err="1">
                <a:solidFill>
                  <a:schemeClr val="accent3">
                    <a:lumMod val="75000"/>
                  </a:schemeClr>
                </a:solidFill>
              </a:rPr>
              <a:t>Features</a:t>
            </a:r>
            <a:r>
              <a:rPr lang="fr-FR" b="1" dirty="0">
                <a:solidFill>
                  <a:schemeClr val="accent3">
                    <a:lumMod val="75000"/>
                  </a:schemeClr>
                </a:solidFill>
              </a:rPr>
              <a:t>:</a:t>
            </a:r>
            <a:endParaRPr lang="fr-FR" b="1" dirty="0" smtClean="0">
              <a:solidFill>
                <a:schemeClr val="accent3">
                  <a:lumMod val="75000"/>
                </a:schemeClr>
              </a:solidFill>
            </a:endParaRPr>
          </a:p>
          <a:p>
            <a:pPr algn="just">
              <a:buNone/>
            </a:pPr>
            <a:r>
              <a:rPr lang="fr-FR" dirty="0" smtClean="0"/>
              <a:t>      </a:t>
            </a:r>
            <a:r>
              <a:rPr lang="en-US" dirty="0"/>
              <a:t> A project is mainly characterized by: </a:t>
            </a:r>
          </a:p>
          <a:p>
            <a:pPr algn="just">
              <a:buNone/>
            </a:pPr>
            <a:r>
              <a:rPr lang="en-US" dirty="0"/>
              <a:t>- A precise objective, specified in the form of characteristics formalizing the need for an identified "client", </a:t>
            </a:r>
          </a:p>
          <a:p>
            <a:pPr algn="just">
              <a:buNone/>
            </a:pPr>
            <a:r>
              <a:rPr lang="en-US" dirty="0"/>
              <a:t>A time limit: it has a beginning and an end, marked by the achievement of the objective; </a:t>
            </a:r>
          </a:p>
          <a:p>
            <a:pPr algn="just">
              <a:buNone/>
            </a:pPr>
            <a:r>
              <a:rPr lang="en-US" dirty="0"/>
              <a:t>A singularity: the project is never an identical reproduction of what already exists; </a:t>
            </a:r>
          </a:p>
          <a:p>
            <a:pPr algn="just">
              <a:buNone/>
            </a:pPr>
            <a:r>
              <a:rPr lang="en-US" dirty="0"/>
              <a:t>A micro-organization: a group of people temporarily gathered to carry out all the actions necessary to achieve the objectives with a predetermined budget to be respected. </a:t>
            </a:r>
          </a:p>
          <a:p>
            <a:pPr algn="just">
              <a:buNone/>
            </a:pPr>
            <a:r>
              <a:rPr lang="en-US" dirty="0"/>
              <a:t>       Project management can thus be defined as all the activities designed to ensure that a project is carried out in the best conditions of cost, time and quality of results.</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a:bodyPr>
          <a:lstStyle/>
          <a:p>
            <a:pPr algn="just">
              <a:buNone/>
            </a:pPr>
            <a:r>
              <a:rPr lang="fr-FR" dirty="0" smtClean="0"/>
              <a:t>     </a:t>
            </a:r>
            <a:r>
              <a:rPr lang="en-US" dirty="0"/>
              <a:t>Large investment projects (public, private or mixed) require original financial mechanisms and arrangements. Project evaluation is one of those techniques that stand out from traditional financing because of its apparent complexity, but which has been imposed on Algerian banks wishing to enter the major projects market. Project evaluation requires rigorous financial management. Costs, profitability and appropriate funding must be carefully controlled at the outset before any commitment.</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642910" y="928670"/>
            <a:ext cx="8072494" cy="421484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5753120"/>
          </a:xfrm>
        </p:spPr>
        <p:txBody>
          <a:bodyPr>
            <a:normAutofit fontScale="85000" lnSpcReduction="20000"/>
          </a:bodyPr>
          <a:lstStyle/>
          <a:p>
            <a:pPr>
              <a:buNone/>
            </a:pPr>
            <a:r>
              <a:rPr lang="fr-FR" b="1" dirty="0" smtClean="0">
                <a:solidFill>
                  <a:schemeClr val="accent3">
                    <a:lumMod val="75000"/>
                  </a:schemeClr>
                </a:solidFill>
              </a:rPr>
              <a:t>3.3. </a:t>
            </a:r>
            <a:r>
              <a:rPr lang="en-US" b="1" dirty="0">
                <a:solidFill>
                  <a:schemeClr val="accent3">
                    <a:lumMod val="75000"/>
                  </a:schemeClr>
                </a:solidFill>
              </a:rPr>
              <a:t>Advantages and disadvantages of the project </a:t>
            </a:r>
            <a:r>
              <a:rPr lang="en-US" b="1" dirty="0" smtClean="0">
                <a:solidFill>
                  <a:schemeClr val="accent3">
                    <a:lumMod val="75000"/>
                  </a:schemeClr>
                </a:solidFill>
              </a:rPr>
              <a:t>approach</a:t>
            </a:r>
            <a:r>
              <a:rPr lang="fr-FR" b="1" dirty="0" smtClean="0">
                <a:solidFill>
                  <a:schemeClr val="accent3">
                    <a:lumMod val="75000"/>
                  </a:schemeClr>
                </a:solidFill>
              </a:rPr>
              <a:t>:</a:t>
            </a:r>
            <a:endParaRPr lang="fr-FR" b="1" dirty="0" smtClean="0">
              <a:solidFill>
                <a:schemeClr val="accent3">
                  <a:lumMod val="75000"/>
                </a:schemeClr>
              </a:solidFill>
            </a:endParaRPr>
          </a:p>
          <a:p>
            <a:pPr algn="just">
              <a:buFont typeface="Wingdings" pitchFamily="2" charset="2"/>
              <a:buChar char="ü"/>
            </a:pPr>
            <a:r>
              <a:rPr lang="fr-FR" b="1" i="1" dirty="0">
                <a:solidFill>
                  <a:srgbClr val="00B050"/>
                </a:solidFill>
              </a:rPr>
              <a:t>The </a:t>
            </a:r>
            <a:r>
              <a:rPr lang="fr-FR" b="1" i="1" dirty="0" err="1">
                <a:solidFill>
                  <a:srgbClr val="00B050"/>
                </a:solidFill>
              </a:rPr>
              <a:t>project</a:t>
            </a:r>
            <a:r>
              <a:rPr lang="fr-FR" b="1" i="1" dirty="0">
                <a:solidFill>
                  <a:srgbClr val="00B050"/>
                </a:solidFill>
              </a:rPr>
              <a:t> aspects: </a:t>
            </a:r>
            <a:endParaRPr lang="fr-FR" b="1" i="1" dirty="0" smtClean="0">
              <a:solidFill>
                <a:srgbClr val="00B050"/>
              </a:solidFill>
            </a:endParaRPr>
          </a:p>
          <a:p>
            <a:pPr algn="just">
              <a:buNone/>
            </a:pPr>
            <a:r>
              <a:rPr lang="fr-FR" dirty="0" smtClean="0"/>
              <a:t>       </a:t>
            </a:r>
            <a:r>
              <a:rPr lang="en-US" dirty="0"/>
              <a:t>The project is an extraordinary goal that combines five aspects:</a:t>
            </a:r>
          </a:p>
          <a:p>
            <a:pPr algn="just">
              <a:buFont typeface="Wingdings" pitchFamily="2" charset="2"/>
              <a:buChar char="v"/>
            </a:pPr>
            <a:r>
              <a:rPr lang="en-US" dirty="0" smtClean="0"/>
              <a:t>Functional:</a:t>
            </a:r>
            <a:r>
              <a:rPr lang="fr-FR" dirty="0" smtClean="0"/>
              <a:t> </a:t>
            </a:r>
            <a:r>
              <a:rPr lang="en-US" dirty="0"/>
              <a:t>responding to a need.</a:t>
            </a:r>
            <a:endParaRPr lang="fr-FR" dirty="0"/>
          </a:p>
          <a:p>
            <a:pPr algn="just">
              <a:buFont typeface="Wingdings" pitchFamily="2" charset="2"/>
              <a:buChar char="v"/>
            </a:pPr>
            <a:r>
              <a:rPr lang="fr-FR" dirty="0" err="1"/>
              <a:t>Technical</a:t>
            </a:r>
            <a:r>
              <a:rPr lang="fr-FR" dirty="0"/>
              <a:t> </a:t>
            </a:r>
            <a:r>
              <a:rPr lang="fr-FR" dirty="0" smtClean="0"/>
              <a:t>: </a:t>
            </a:r>
            <a:r>
              <a:rPr lang="en-US" dirty="0"/>
              <a:t>compliance with specifications and implementation constraints.</a:t>
            </a:r>
            <a:endParaRPr lang="fr-FR" dirty="0" smtClean="0"/>
          </a:p>
          <a:p>
            <a:pPr algn="just">
              <a:buFont typeface="Wingdings" pitchFamily="2" charset="2"/>
              <a:buChar char="v"/>
            </a:pPr>
            <a:r>
              <a:rPr lang="fr-FR" dirty="0" err="1"/>
              <a:t>Organisational</a:t>
            </a:r>
            <a:r>
              <a:rPr lang="fr-FR" dirty="0"/>
              <a:t> </a:t>
            </a:r>
            <a:r>
              <a:rPr lang="fr-FR" dirty="0" smtClean="0"/>
              <a:t>: </a:t>
            </a:r>
            <a:r>
              <a:rPr lang="en-US" dirty="0"/>
              <a:t>compliance with a mode of operation of the target structure. </a:t>
            </a:r>
            <a:endParaRPr lang="en-US" dirty="0" smtClean="0"/>
          </a:p>
          <a:p>
            <a:pPr algn="just">
              <a:buFont typeface="Wingdings" pitchFamily="2" charset="2"/>
              <a:buChar char="v"/>
            </a:pPr>
            <a:r>
              <a:rPr lang="fr-FR" dirty="0"/>
              <a:t>  </a:t>
            </a:r>
            <a:r>
              <a:rPr lang="fr-FR" dirty="0" smtClean="0"/>
              <a:t>Deadlines </a:t>
            </a:r>
            <a:r>
              <a:rPr lang="fr-FR" dirty="0" smtClean="0"/>
              <a:t>: </a:t>
            </a:r>
            <a:r>
              <a:rPr lang="fr-FR" dirty="0"/>
              <a:t>respect of deadlines (planning).</a:t>
            </a:r>
            <a:endParaRPr lang="fr-FR" dirty="0" smtClean="0"/>
          </a:p>
          <a:p>
            <a:pPr algn="just">
              <a:buFont typeface="Wingdings" pitchFamily="2" charset="2"/>
              <a:buChar char="v"/>
            </a:pPr>
            <a:r>
              <a:rPr lang="fr-FR" dirty="0" err="1"/>
              <a:t>Costs</a:t>
            </a:r>
            <a:r>
              <a:rPr lang="fr-FR" dirty="0"/>
              <a:t>: budget </a:t>
            </a:r>
            <a:r>
              <a:rPr lang="fr-FR" dirty="0" err="1"/>
              <a:t>is</a:t>
            </a:r>
            <a:r>
              <a:rPr lang="fr-FR" dirty="0"/>
              <a:t> met</a:t>
            </a:r>
            <a:r>
              <a:rPr lang="fr-FR" dirty="0" smtClean="0"/>
              <a:t>.</a:t>
            </a:r>
          </a:p>
          <a:p>
            <a:pPr algn="just">
              <a:buFont typeface="Wingdings" panose="05000000000000000000" pitchFamily="2" charset="2"/>
              <a:buChar char="ü"/>
            </a:pPr>
            <a:r>
              <a:rPr lang="fr-FR" dirty="0" smtClean="0"/>
              <a:t> </a:t>
            </a:r>
            <a:r>
              <a:rPr lang="fr-FR" b="1" i="1" dirty="0">
                <a:solidFill>
                  <a:srgbClr val="00B050"/>
                </a:solidFill>
              </a:rPr>
              <a:t> </a:t>
            </a:r>
            <a:r>
              <a:rPr lang="fr-FR" b="1" i="1" dirty="0" err="1">
                <a:solidFill>
                  <a:srgbClr val="00B050"/>
                </a:solidFill>
              </a:rPr>
              <a:t>Constraints</a:t>
            </a:r>
            <a:r>
              <a:rPr lang="fr-FR" b="1" i="1" dirty="0" smtClean="0">
                <a:solidFill>
                  <a:srgbClr val="00B050"/>
                </a:solidFill>
              </a:rPr>
              <a:t>:</a:t>
            </a:r>
          </a:p>
          <a:p>
            <a:pPr algn="just">
              <a:buFont typeface="Wingdings" pitchFamily="2" charset="2"/>
              <a:buChar char="v"/>
            </a:pPr>
            <a:r>
              <a:rPr lang="fr-FR" b="1" dirty="0"/>
              <a:t>Time </a:t>
            </a:r>
            <a:r>
              <a:rPr lang="fr-FR" b="1" dirty="0" err="1" smtClean="0"/>
              <a:t>constraints</a:t>
            </a:r>
            <a:r>
              <a:rPr lang="fr-FR" b="1" dirty="0" smtClean="0"/>
              <a:t>: </a:t>
            </a:r>
            <a:r>
              <a:rPr lang="en-US" dirty="0"/>
              <a:t>Time window within which the project must be carried out (absolute, fixed or variable external constraints, constraints due to clients</a:t>
            </a:r>
            <a:r>
              <a:rPr lang="en-US" dirty="0" smtClean="0"/>
              <a:t>...).</a:t>
            </a:r>
          </a:p>
          <a:p>
            <a:pPr algn="just">
              <a:buFont typeface="Wingdings" pitchFamily="2" charset="2"/>
              <a:buChar char="v"/>
            </a:pPr>
            <a:r>
              <a:rPr lang="fr-FR" b="1" dirty="0" err="1"/>
              <a:t>Cost</a:t>
            </a:r>
            <a:r>
              <a:rPr lang="fr-FR" b="1" dirty="0"/>
              <a:t> </a:t>
            </a:r>
            <a:r>
              <a:rPr lang="fr-FR" b="1" dirty="0" err="1"/>
              <a:t>constraints</a:t>
            </a:r>
            <a:r>
              <a:rPr lang="fr-FR" b="1" dirty="0" smtClean="0"/>
              <a:t>: </a:t>
            </a:r>
            <a:r>
              <a:rPr lang="en-US" dirty="0"/>
              <a:t>Budget to carry out the project (profitability constraint, financial balance of the company</a:t>
            </a:r>
            <a:r>
              <a:rPr lang="en-US" dirty="0" smtClean="0"/>
              <a:t>......)</a:t>
            </a:r>
          </a:p>
          <a:p>
            <a:pPr algn="just">
              <a:buFont typeface="Wingdings" pitchFamily="2" charset="2"/>
              <a:buChar char="v"/>
            </a:pPr>
            <a:r>
              <a:rPr lang="fr-FR" b="1" dirty="0" err="1"/>
              <a:t>Quality</a:t>
            </a:r>
            <a:r>
              <a:rPr lang="fr-FR" b="1" dirty="0"/>
              <a:t> </a:t>
            </a:r>
            <a:r>
              <a:rPr lang="fr-FR" b="1" dirty="0" err="1"/>
              <a:t>constraints</a:t>
            </a:r>
            <a:r>
              <a:rPr lang="fr-FR" b="1" dirty="0" smtClean="0"/>
              <a:t>: </a:t>
            </a:r>
            <a:r>
              <a:rPr lang="fr-FR" dirty="0" err="1"/>
              <a:t>strong</a:t>
            </a:r>
            <a:r>
              <a:rPr lang="fr-FR" dirty="0"/>
              <a:t> </a:t>
            </a:r>
            <a:r>
              <a:rPr lang="fr-FR" dirty="0" err="1"/>
              <a:t>constraints</a:t>
            </a:r>
            <a:r>
              <a:rPr lang="fr-FR" dirty="0"/>
              <a:t>, commercial </a:t>
            </a:r>
            <a:r>
              <a:rPr lang="fr-FR" dirty="0" err="1"/>
              <a:t>imperatives</a:t>
            </a:r>
            <a:r>
              <a:rPr lang="fr-FR" dirty="0"/>
              <a:t>.... </a:t>
            </a:r>
            <a:endParaRPr lang="fr-FR" b="1" dirty="0">
              <a:solidFill>
                <a:schemeClr val="accent3">
                  <a:lumMod val="7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just">
              <a:buNone/>
            </a:pPr>
            <a:r>
              <a:rPr lang="en-US" dirty="0"/>
              <a:t>The stages of project implementation and work:</a:t>
            </a:r>
          </a:p>
          <a:p>
            <a:pPr algn="just">
              <a:buNone/>
            </a:pPr>
            <a:r>
              <a:rPr lang="en-US" dirty="0"/>
              <a:t>         Project cycle management is universal in its design regardless of the scale and nature of the project. </a:t>
            </a:r>
          </a:p>
          <a:p>
            <a:pPr algn="just">
              <a:buNone/>
            </a:pPr>
            <a:r>
              <a:rPr lang="en-US" dirty="0"/>
              <a:t>   The cycle of a project can be structured in seven stages: 1. identification;</a:t>
            </a:r>
          </a:p>
          <a:p>
            <a:pPr algn="just">
              <a:buNone/>
            </a:pPr>
            <a:r>
              <a:rPr lang="en-US" dirty="0"/>
              <a:t>   2. design;</a:t>
            </a:r>
          </a:p>
          <a:p>
            <a:pPr algn="just">
              <a:buNone/>
            </a:pPr>
            <a:r>
              <a:rPr lang="en-US" dirty="0"/>
              <a:t>   3. validation; </a:t>
            </a:r>
          </a:p>
          <a:p>
            <a:pPr algn="just">
              <a:buNone/>
            </a:pPr>
            <a:r>
              <a:rPr lang="en-US" dirty="0"/>
              <a:t>   4. formulation; </a:t>
            </a:r>
          </a:p>
          <a:p>
            <a:pPr algn="just">
              <a:buNone/>
            </a:pPr>
            <a:r>
              <a:rPr lang="en-US" dirty="0"/>
              <a:t>   5. implementation;</a:t>
            </a:r>
          </a:p>
          <a:p>
            <a:pPr algn="just">
              <a:buNone/>
            </a:pPr>
            <a:r>
              <a:rPr lang="en-US" dirty="0"/>
              <a:t>   6. follow-up; </a:t>
            </a:r>
          </a:p>
          <a:p>
            <a:pPr algn="just">
              <a:buNone/>
            </a:pPr>
            <a:r>
              <a:rPr lang="en-US" dirty="0"/>
              <a:t>   7. evaluation.</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1357290" y="1285859"/>
            <a:ext cx="6215106" cy="4761187"/>
          </a:xfrm>
          <a:prstGeom prst="rect">
            <a:avLst/>
          </a:prstGeom>
          <a:noFill/>
          <a:ln w="9525">
            <a:noFill/>
            <a:miter lim="800000"/>
            <a:headEnd/>
            <a:tailEnd/>
          </a:ln>
          <a:effec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857232"/>
            <a:ext cx="8229600" cy="561228"/>
          </a:xfrm>
        </p:spPr>
        <p:txBody>
          <a:bodyPr>
            <a:normAutofit fontScale="90000"/>
          </a:bodyPr>
          <a:lstStyle/>
          <a:p>
            <a:r>
              <a:rPr lang="fr-FR" sz="3600" b="1" dirty="0" smtClean="0">
                <a:solidFill>
                  <a:schemeClr val="accent2">
                    <a:lumMod val="50000"/>
                  </a:schemeClr>
                </a:solidFill>
              </a:rPr>
              <a:t>4. </a:t>
            </a:r>
            <a:r>
              <a:rPr lang="fr-FR" sz="3600" b="1" dirty="0" err="1">
                <a:solidFill>
                  <a:schemeClr val="accent2">
                    <a:lumMod val="50000"/>
                  </a:schemeClr>
                </a:solidFill>
              </a:rPr>
              <a:t>evaluation</a:t>
            </a:r>
            <a:r>
              <a:rPr lang="fr-FR" sz="3600" b="1" dirty="0">
                <a:solidFill>
                  <a:schemeClr val="accent2">
                    <a:lumMod val="50000"/>
                  </a:schemeClr>
                </a:solidFill>
              </a:rPr>
              <a:t> of </a:t>
            </a:r>
            <a:r>
              <a:rPr lang="fr-FR" sz="3600" b="1" dirty="0" err="1">
                <a:solidFill>
                  <a:schemeClr val="accent2">
                    <a:lumMod val="50000"/>
                  </a:schemeClr>
                </a:solidFill>
              </a:rPr>
              <a:t>projects</a:t>
            </a:r>
            <a:endParaRPr lang="fr-FR" sz="3600" b="1" dirty="0">
              <a:solidFill>
                <a:schemeClr val="accent2">
                  <a:lumMod val="50000"/>
                </a:schemeClr>
              </a:solidFill>
            </a:endParaRPr>
          </a:p>
        </p:txBody>
      </p:sp>
      <p:sp>
        <p:nvSpPr>
          <p:cNvPr id="3" name="Espace réservé du contenu 2"/>
          <p:cNvSpPr>
            <a:spLocks noGrp="1"/>
          </p:cNvSpPr>
          <p:nvPr>
            <p:ph idx="1"/>
          </p:nvPr>
        </p:nvSpPr>
        <p:spPr>
          <a:xfrm>
            <a:off x="457200" y="1571612"/>
            <a:ext cx="8229600" cy="4752988"/>
          </a:xfrm>
        </p:spPr>
        <p:txBody>
          <a:bodyPr/>
          <a:lstStyle/>
          <a:p>
            <a:pPr algn="just">
              <a:buNone/>
            </a:pPr>
            <a:r>
              <a:rPr lang="fr-FR" dirty="0" smtClean="0"/>
              <a:t>      </a:t>
            </a:r>
            <a:r>
              <a:rPr lang="en-US" dirty="0"/>
              <a:t>Project evaluation is not just one stage in the development cycle. It is an ongoing process in project management, essential to the success of a project. To better understand its importance, let’s take the example of a company that had to review its objectives at half-time because of insufficient evaluation.</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lstStyle/>
          <a:p>
            <a:pPr algn="just">
              <a:buNone/>
            </a:pPr>
            <a:r>
              <a:rPr lang="en-US" dirty="0" smtClean="0"/>
              <a:t>      The </a:t>
            </a:r>
            <a:r>
              <a:rPr lang="en-US" dirty="0"/>
              <a:t>company in question had initially set ambitious targets for its new product, expecting to gain a significant market share within six months. However, after three months of implementation, feedback from first users and sales figures showed that the product did not meet market expectations. Without regular evaluation, this awareness could have come too late, resulting in considerable financial losses and a deterioration of the company’s reputation.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571480"/>
            <a:ext cx="8229600" cy="1439028"/>
          </a:xfrm>
        </p:spPr>
        <p:txBody>
          <a:bodyPr>
            <a:normAutofit/>
          </a:bodyPr>
          <a:lstStyle/>
          <a:p>
            <a:pPr algn="ctr"/>
            <a:r>
              <a:rPr lang="fr-FR" b="1" dirty="0">
                <a:solidFill>
                  <a:srgbClr val="7030A0"/>
                </a:solidFill>
              </a:rPr>
              <a:t>Project </a:t>
            </a:r>
            <a:r>
              <a:rPr lang="fr-FR" b="1" dirty="0" err="1">
                <a:solidFill>
                  <a:srgbClr val="7030A0"/>
                </a:solidFill>
              </a:rPr>
              <a:t>funding</a:t>
            </a:r>
            <a:r>
              <a:rPr lang="fr-FR" b="1" dirty="0">
                <a:solidFill>
                  <a:srgbClr val="7030A0"/>
                </a:solidFill>
              </a:rPr>
              <a:t> </a:t>
            </a:r>
            <a:r>
              <a:rPr lang="fr-FR" b="1" dirty="0" err="1">
                <a:solidFill>
                  <a:srgbClr val="7030A0"/>
                </a:solidFill>
              </a:rPr>
              <a:t>evaluation</a:t>
            </a:r>
            <a:endParaRPr lang="fr-FR" b="1" dirty="0">
              <a:solidFill>
                <a:srgbClr val="7030A0"/>
              </a:solidFill>
            </a:endParaRPr>
          </a:p>
        </p:txBody>
      </p:sp>
      <p:sp>
        <p:nvSpPr>
          <p:cNvPr id="3" name="Espace réservé du contenu 2"/>
          <p:cNvSpPr>
            <a:spLocks noGrp="1"/>
          </p:cNvSpPr>
          <p:nvPr>
            <p:ph idx="1"/>
          </p:nvPr>
        </p:nvSpPr>
        <p:spPr>
          <a:xfrm>
            <a:off x="428596" y="2143116"/>
            <a:ext cx="8229600" cy="4000528"/>
          </a:xfrm>
        </p:spPr>
        <p:txBody>
          <a:bodyPr>
            <a:normAutofit/>
          </a:bodyPr>
          <a:lstStyle/>
          <a:p>
            <a:pPr algn="just"/>
            <a:r>
              <a:rPr lang="fr-FR" sz="3600" dirty="0" smtClean="0">
                <a:solidFill>
                  <a:schemeClr val="tx1">
                    <a:lumMod val="75000"/>
                    <a:lumOff val="25000"/>
                  </a:schemeClr>
                </a:solidFill>
              </a:rPr>
              <a:t>Introduction;</a:t>
            </a:r>
          </a:p>
          <a:p>
            <a:pPr algn="just"/>
            <a:r>
              <a:rPr lang="fr-FR" sz="3600" dirty="0">
                <a:solidFill>
                  <a:schemeClr val="tx1">
                    <a:lumMod val="75000"/>
                    <a:lumOff val="25000"/>
                  </a:schemeClr>
                </a:solidFill>
              </a:rPr>
              <a:t>Value and </a:t>
            </a:r>
            <a:r>
              <a:rPr lang="fr-FR" sz="3600" dirty="0" err="1" smtClean="0">
                <a:solidFill>
                  <a:schemeClr val="tx1">
                    <a:lumMod val="75000"/>
                    <a:lumOff val="25000"/>
                  </a:schemeClr>
                </a:solidFill>
              </a:rPr>
              <a:t>price</a:t>
            </a:r>
            <a:r>
              <a:rPr lang="fr-FR" sz="3600" dirty="0" smtClean="0">
                <a:solidFill>
                  <a:schemeClr val="tx1">
                    <a:lumMod val="75000"/>
                    <a:lumOff val="25000"/>
                  </a:schemeClr>
                </a:solidFill>
              </a:rPr>
              <a:t>;</a:t>
            </a:r>
            <a:endParaRPr lang="fr-FR" sz="3600" dirty="0" smtClean="0">
              <a:solidFill>
                <a:schemeClr val="tx1">
                  <a:lumMod val="75000"/>
                  <a:lumOff val="25000"/>
                </a:schemeClr>
              </a:solidFill>
            </a:endParaRPr>
          </a:p>
          <a:p>
            <a:pPr algn="just"/>
            <a:r>
              <a:rPr lang="en-US" sz="3600" dirty="0">
                <a:solidFill>
                  <a:schemeClr val="tx1">
                    <a:lumMod val="75000"/>
                    <a:lumOff val="25000"/>
                  </a:schemeClr>
                </a:solidFill>
              </a:rPr>
              <a:t>Definitions of items related to corporate valuation</a:t>
            </a:r>
            <a:r>
              <a:rPr lang="fr-FR" sz="3600" dirty="0" smtClean="0">
                <a:solidFill>
                  <a:schemeClr val="tx1">
                    <a:lumMod val="75000"/>
                    <a:lumOff val="25000"/>
                  </a:schemeClr>
                </a:solidFill>
              </a:rPr>
              <a:t>;</a:t>
            </a:r>
            <a:endParaRPr lang="fr-FR" sz="3600" dirty="0" smtClean="0">
              <a:solidFill>
                <a:schemeClr val="tx1">
                  <a:lumMod val="75000"/>
                  <a:lumOff val="25000"/>
                </a:schemeClr>
              </a:solidFill>
            </a:endParaRPr>
          </a:p>
          <a:p>
            <a:pPr algn="just"/>
            <a:r>
              <a:rPr lang="fr-FR" sz="3600" dirty="0" smtClean="0">
                <a:solidFill>
                  <a:schemeClr val="tx1">
                    <a:lumMod val="75000"/>
                    <a:lumOff val="25000"/>
                  </a:schemeClr>
                </a:solidFill>
              </a:rPr>
              <a:t>The</a:t>
            </a:r>
            <a:r>
              <a:rPr lang="fr-FR" sz="3600" dirty="0" smtClean="0">
                <a:solidFill>
                  <a:schemeClr val="tx1">
                    <a:lumMod val="75000"/>
                    <a:lumOff val="25000"/>
                  </a:schemeClr>
                </a:solidFill>
              </a:rPr>
              <a:t> </a:t>
            </a:r>
            <a:r>
              <a:rPr lang="fr-FR" sz="3600" dirty="0" err="1" smtClean="0">
                <a:solidFill>
                  <a:schemeClr val="tx1">
                    <a:lumMod val="75000"/>
                    <a:lumOff val="25000"/>
                  </a:schemeClr>
                </a:solidFill>
              </a:rPr>
              <a:t>project</a:t>
            </a:r>
            <a:r>
              <a:rPr lang="fr-FR" sz="3600" dirty="0" smtClean="0">
                <a:solidFill>
                  <a:schemeClr val="tx1">
                    <a:lumMod val="75000"/>
                    <a:lumOff val="25000"/>
                  </a:schemeClr>
                </a:solidFill>
              </a:rPr>
              <a:t>;</a:t>
            </a:r>
          </a:p>
          <a:p>
            <a:pPr algn="just"/>
            <a:r>
              <a:rPr lang="fr-FR" sz="3600" dirty="0">
                <a:solidFill>
                  <a:schemeClr val="tx1">
                    <a:lumMod val="75000"/>
                    <a:lumOff val="25000"/>
                  </a:schemeClr>
                </a:solidFill>
              </a:rPr>
              <a:t>The </a:t>
            </a:r>
            <a:r>
              <a:rPr lang="fr-FR" sz="3600" dirty="0" err="1" smtClean="0">
                <a:solidFill>
                  <a:schemeClr val="tx1">
                    <a:lumMod val="75000"/>
                    <a:lumOff val="25000"/>
                  </a:schemeClr>
                </a:solidFill>
              </a:rPr>
              <a:t>project</a:t>
            </a:r>
            <a:r>
              <a:rPr lang="fr-FR" sz="3600" dirty="0" smtClean="0">
                <a:solidFill>
                  <a:schemeClr val="tx1">
                    <a:lumMod val="75000"/>
                    <a:lumOff val="25000"/>
                  </a:schemeClr>
                </a:solidFill>
              </a:rPr>
              <a:t> </a:t>
            </a:r>
            <a:r>
              <a:rPr lang="fr-FR" sz="3600" dirty="0" err="1" smtClean="0">
                <a:solidFill>
                  <a:schemeClr val="tx1">
                    <a:lumMod val="75000"/>
                    <a:lumOff val="25000"/>
                  </a:schemeClr>
                </a:solidFill>
              </a:rPr>
              <a:t>evaluation</a:t>
            </a:r>
            <a:r>
              <a:rPr lang="fr-FR" sz="3600" dirty="0">
                <a:solidFill>
                  <a:schemeClr val="tx1">
                    <a:lumMod val="75000"/>
                    <a:lumOff val="25000"/>
                  </a:schemeClr>
                </a:solidFill>
              </a:rPr>
              <a:t>.</a:t>
            </a:r>
            <a:endParaRPr lang="fr-FR" sz="3600" dirty="0" smtClean="0">
              <a:solidFill>
                <a:schemeClr val="tx1">
                  <a:lumMod val="75000"/>
                  <a:lumOff val="25000"/>
                </a:schemeClr>
              </a:solidFill>
            </a:endParaRPr>
          </a:p>
          <a:p>
            <a:pPr algn="just"/>
            <a:endParaRPr lang="fr-FR" sz="3600" dirty="0" smtClean="0">
              <a:solidFill>
                <a:schemeClr val="tx1">
                  <a:lumMod val="75000"/>
                  <a:lumOff val="25000"/>
                </a:schemeClr>
              </a:solidFill>
            </a:endParaRPr>
          </a:p>
          <a:p>
            <a:pPr algn="just"/>
            <a:endParaRPr lang="fr-FR" sz="3600" dirty="0" smtClean="0"/>
          </a:p>
          <a:p>
            <a:pPr>
              <a:buNone/>
            </a:pPr>
            <a:endParaRPr lang="fr-FR" sz="3600" dirty="0" smtClean="0"/>
          </a:p>
          <a:p>
            <a:endParaRPr lang="fr-FR"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800" decel="100000"/>
                                        <p:tgtEl>
                                          <p:spTgt spid="3">
                                            <p:txEl>
                                              <p:pRg st="0" end="0"/>
                                            </p:txEl>
                                          </p:spTgt>
                                        </p:tgtEl>
                                      </p:cBhvr>
                                    </p:animEffect>
                                    <p:anim calcmode="lin" valueType="num">
                                      <p:cBhvr>
                                        <p:cTn id="13"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4"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5"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0"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800" decel="100000"/>
                                        <p:tgtEl>
                                          <p:spTgt spid="3">
                                            <p:txEl>
                                              <p:pRg st="1" end="1"/>
                                            </p:txEl>
                                          </p:spTgt>
                                        </p:tgtEl>
                                      </p:cBhvr>
                                    </p:animEffect>
                                    <p:anim calcmode="lin" valueType="num">
                                      <p:cBhvr>
                                        <p:cTn id="23"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800" decel="100000"/>
                                        <p:tgtEl>
                                          <p:spTgt spid="3">
                                            <p:txEl>
                                              <p:pRg st="2" end="2"/>
                                            </p:txEl>
                                          </p:spTgt>
                                        </p:tgtEl>
                                      </p:cBhvr>
                                    </p:animEffect>
                                    <p:anim calcmode="lin" valueType="num">
                                      <p:cBhvr>
                                        <p:cTn id="33"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4"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5"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30" presetClass="entr" presetSubtype="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800" decel="100000"/>
                                        <p:tgtEl>
                                          <p:spTgt spid="3">
                                            <p:txEl>
                                              <p:pRg st="3" end="3"/>
                                            </p:txEl>
                                          </p:spTgt>
                                        </p:tgtEl>
                                      </p:cBhvr>
                                    </p:animEffect>
                                    <p:anim calcmode="lin" valueType="num">
                                      <p:cBhvr>
                                        <p:cTn id="43"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44"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5"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6"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7"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30"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800" decel="100000"/>
                                        <p:tgtEl>
                                          <p:spTgt spid="3">
                                            <p:txEl>
                                              <p:pRg st="4" end="4"/>
                                            </p:txEl>
                                          </p:spTgt>
                                        </p:tgtEl>
                                      </p:cBhvr>
                                    </p:animEffect>
                                    <p:anim calcmode="lin" valueType="num">
                                      <p:cBhvr>
                                        <p:cTn id="53"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54"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5"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6"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7"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a:bodyPr>
          <a:lstStyle/>
          <a:p>
            <a:pPr algn="just">
              <a:buNone/>
            </a:pPr>
            <a:r>
              <a:rPr lang="fr-FR" dirty="0" smtClean="0"/>
              <a:t>        </a:t>
            </a:r>
            <a:r>
              <a:rPr lang="en-US" dirty="0"/>
              <a:t>Through a real-time assessment, the company was able to identify gaps in its product, understand unmet customer needs and reorient its strategy. She invested in feedback sessions, organized focus groups and worked closely with users to improve the product. Six months later, with a reworked product that is better adapted to the needs of the market, the company has not only regained its target market share, but also received praise for its ability to listen and respond to the needs of its customers.</a:t>
            </a:r>
          </a:p>
          <a:p>
            <a:pPr algn="just">
              <a:buNone/>
            </a:pPr>
            <a:r>
              <a:rPr lang="en-US" dirty="0"/>
              <a:t>          This example is a perfect illustration of why evaluation should not be relegated to a simple end-of-project phase. It must be integrated throughout the process, allowing teams to adapt, innovate and respond effectively to the challenges that arise.</a:t>
            </a:r>
            <a:endParaRPr lang="fr-F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solidFill>
                  <a:schemeClr val="accent4">
                    <a:lumMod val="75000"/>
                  </a:schemeClr>
                </a:solidFill>
              </a:rPr>
              <a:t>4.1. </a:t>
            </a:r>
            <a:r>
              <a:rPr lang="en-US" sz="3200" b="1" dirty="0">
                <a:solidFill>
                  <a:schemeClr val="accent4">
                    <a:lumMod val="75000"/>
                  </a:schemeClr>
                </a:solidFill>
              </a:rPr>
              <a:t>The essence of evaluation: the triangle of project work:</a:t>
            </a:r>
            <a:endParaRPr lang="fr-FR" sz="3200" b="1" dirty="0">
              <a:solidFill>
                <a:schemeClr val="accent4">
                  <a:lumMod val="75000"/>
                </a:schemeClr>
              </a:solidFill>
            </a:endParaRPr>
          </a:p>
        </p:txBody>
      </p:sp>
      <p:sp>
        <p:nvSpPr>
          <p:cNvPr id="3" name="Espace réservé du contenu 2"/>
          <p:cNvSpPr>
            <a:spLocks noGrp="1"/>
          </p:cNvSpPr>
          <p:nvPr>
            <p:ph idx="1"/>
          </p:nvPr>
        </p:nvSpPr>
        <p:spPr/>
        <p:txBody>
          <a:bodyPr>
            <a:noAutofit/>
          </a:bodyPr>
          <a:lstStyle/>
          <a:p>
            <a:pPr algn="just">
              <a:buNone/>
            </a:pPr>
            <a:r>
              <a:rPr lang="fr-FR" sz="1900" dirty="0" smtClean="0"/>
              <a:t>    </a:t>
            </a:r>
            <a:r>
              <a:rPr lang="en-US" sz="1900" dirty="0"/>
              <a:t>Each project requires rigorous evaluation to ensure its success:</a:t>
            </a:r>
          </a:p>
          <a:p>
            <a:pPr algn="just">
              <a:buFont typeface="Wingdings" panose="05000000000000000000" pitchFamily="2" charset="2"/>
              <a:buChar char="§"/>
            </a:pPr>
            <a:r>
              <a:rPr lang="en-US" sz="1900" b="1" dirty="0">
                <a:solidFill>
                  <a:srgbClr val="FF0000"/>
                </a:solidFill>
              </a:rPr>
              <a:t>Achievement of objectives: </a:t>
            </a:r>
            <a:r>
              <a:rPr lang="en-US" sz="1900" dirty="0"/>
              <a:t>Projects are defined by their objectives. Continuous evaluation of these objectives is not just a check-off. It is a deep immersion to ensure that the project moves in line with its initial vision and will achieve the expected results.</a:t>
            </a:r>
          </a:p>
          <a:p>
            <a:pPr algn="just">
              <a:buFont typeface="Wingdings" panose="05000000000000000000" pitchFamily="2" charset="2"/>
              <a:buChar char="§"/>
            </a:pPr>
            <a:r>
              <a:rPr lang="en-US" sz="1900" b="1" dirty="0">
                <a:solidFill>
                  <a:srgbClr val="FF0000"/>
                </a:solidFill>
              </a:rPr>
              <a:t>Cost control: </a:t>
            </a:r>
            <a:r>
              <a:rPr lang="en-US" sz="1900" dirty="0"/>
              <a:t>When working on a project, constant monitoring of both financial and human costs is essential. Resource assessment is vital to anticipate the effects of overruns.</a:t>
            </a:r>
          </a:p>
          <a:p>
            <a:pPr algn="just">
              <a:buFont typeface="Wingdings" panose="05000000000000000000" pitchFamily="2" charset="2"/>
              <a:buChar char="§"/>
            </a:pPr>
            <a:r>
              <a:rPr lang="en-US" sz="1900" b="1" dirty="0">
                <a:solidFill>
                  <a:srgbClr val="FF0000"/>
                </a:solidFill>
              </a:rPr>
              <a:t>Meeting deadlines: </a:t>
            </a:r>
            <a:r>
              <a:rPr lang="en-US" sz="1900" dirty="0"/>
              <a:t>Meeting deadlines is often a major challenge in project management. Imagine a software company that promises a major update in January, but hasn’t started testing yet in December. This is a clear sign that deadlines will not be met. A thorough assessment will include analysis of delays, whether foreseeable or not, and their impact on objectives.</a:t>
            </a:r>
            <a:endParaRPr lang="fr-FR" sz="19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en-US" sz="3200" b="1" dirty="0">
                <a:solidFill>
                  <a:schemeClr val="accent4">
                    <a:lumMod val="75000"/>
                  </a:schemeClr>
                </a:solidFill>
              </a:rPr>
              <a:t>4.2.Four ways to evaluate an investment in a major project</a:t>
            </a:r>
            <a:r>
              <a:rPr lang="fr-FR" sz="3200" b="1" dirty="0" smtClean="0">
                <a:solidFill>
                  <a:schemeClr val="accent4">
                    <a:lumMod val="75000"/>
                  </a:schemeClr>
                </a:solidFill>
              </a:rPr>
              <a:t>:</a:t>
            </a:r>
            <a:endParaRPr lang="fr-FR" sz="3200" b="1" dirty="0">
              <a:solidFill>
                <a:schemeClr val="accent4">
                  <a:lumMod val="75000"/>
                </a:schemeClr>
              </a:solidFill>
            </a:endParaRPr>
          </a:p>
        </p:txBody>
      </p:sp>
      <p:sp>
        <p:nvSpPr>
          <p:cNvPr id="3" name="Espace réservé du contenu 2"/>
          <p:cNvSpPr>
            <a:spLocks noGrp="1"/>
          </p:cNvSpPr>
          <p:nvPr>
            <p:ph idx="1"/>
          </p:nvPr>
        </p:nvSpPr>
        <p:spPr/>
        <p:txBody>
          <a:bodyPr/>
          <a:lstStyle/>
          <a:p>
            <a:pPr algn="just">
              <a:buNone/>
            </a:pPr>
            <a:r>
              <a:rPr lang="fr-FR" dirty="0" smtClean="0"/>
              <a:t>      </a:t>
            </a:r>
            <a:r>
              <a:rPr lang="en-US" dirty="0"/>
              <a:t>Before making a large investment, it is essential to assess whether it makes economic sense.</a:t>
            </a:r>
          </a:p>
          <a:p>
            <a:pPr algn="just">
              <a:buNone/>
            </a:pPr>
            <a:r>
              <a:rPr lang="en-US" dirty="0"/>
              <a:t>       The most basic analysis is to ensure that the benefits of a major project will outweigh its total costs.</a:t>
            </a:r>
          </a:p>
          <a:p>
            <a:pPr algn="just">
              <a:buNone/>
            </a:pPr>
            <a:r>
              <a:rPr lang="en-US" dirty="0"/>
              <a:t>       There are several methods for assessing the costs and benefits of a commercial project. The four methods most commonly used are the following.</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chemeClr val="accent1">
                    <a:lumMod val="50000"/>
                  </a:schemeClr>
                </a:solidFill>
              </a:rPr>
              <a:t>A. </a:t>
            </a:r>
            <a:r>
              <a:rPr lang="fr-FR" b="1" dirty="0">
                <a:solidFill>
                  <a:schemeClr val="accent1">
                    <a:lumMod val="50000"/>
                  </a:schemeClr>
                </a:solidFill>
              </a:rPr>
              <a:t>The </a:t>
            </a:r>
            <a:r>
              <a:rPr lang="fr-FR" b="1" dirty="0" err="1">
                <a:solidFill>
                  <a:schemeClr val="accent1">
                    <a:lumMod val="50000"/>
                  </a:schemeClr>
                </a:solidFill>
              </a:rPr>
              <a:t>recovery</a:t>
            </a:r>
            <a:r>
              <a:rPr lang="fr-FR" b="1" dirty="0">
                <a:solidFill>
                  <a:schemeClr val="accent1">
                    <a:lumMod val="50000"/>
                  </a:schemeClr>
                </a:solidFill>
              </a:rPr>
              <a:t> time :</a:t>
            </a:r>
            <a:endParaRPr lang="fr-FR" b="1" dirty="0">
              <a:solidFill>
                <a:schemeClr val="accent1">
                  <a:lumMod val="5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The payback period is the time it takes to recover your investment in net cash inflows. This is a common measure of investment risk.</a:t>
            </a:r>
          </a:p>
          <a:p>
            <a:pPr algn="just">
              <a:buNone/>
            </a:pPr>
            <a:r>
              <a:rPr lang="en-US" dirty="0"/>
              <a:t>      Investments with a shorter payback period are generally considered to be less risky. However, this method does not take into account other factors such as the time value of money and net cash flows after recovering the initial investment.</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1143000"/>
          </a:xfrm>
        </p:spPr>
        <p:txBody>
          <a:bodyPr>
            <a:noAutofit/>
          </a:bodyPr>
          <a:lstStyle/>
          <a:p>
            <a:r>
              <a:rPr lang="fr-FR" sz="4000" b="1" dirty="0" smtClean="0">
                <a:solidFill>
                  <a:schemeClr val="accent1">
                    <a:lumMod val="50000"/>
                  </a:schemeClr>
                </a:solidFill>
              </a:rPr>
              <a:t>B. </a:t>
            </a:r>
            <a:r>
              <a:rPr lang="fr-FR" sz="4000" b="1" dirty="0">
                <a:solidFill>
                  <a:schemeClr val="accent1">
                    <a:lumMod val="50000"/>
                  </a:schemeClr>
                </a:solidFill>
              </a:rPr>
              <a:t>The </a:t>
            </a:r>
            <a:r>
              <a:rPr lang="fr-FR" sz="4000" b="1" dirty="0" err="1">
                <a:solidFill>
                  <a:schemeClr val="accent1">
                    <a:lumMod val="50000"/>
                  </a:schemeClr>
                </a:solidFill>
              </a:rPr>
              <a:t>accounting</a:t>
            </a:r>
            <a:r>
              <a:rPr lang="fr-FR" sz="4000" b="1" dirty="0">
                <a:solidFill>
                  <a:schemeClr val="accent1">
                    <a:lumMod val="50000"/>
                  </a:schemeClr>
                </a:solidFill>
              </a:rPr>
              <a:t> </a:t>
            </a:r>
            <a:r>
              <a:rPr lang="fr-FR" sz="4000" b="1" dirty="0" err="1">
                <a:solidFill>
                  <a:schemeClr val="accent1">
                    <a:lumMod val="50000"/>
                  </a:schemeClr>
                </a:solidFill>
              </a:rPr>
              <a:t>yield</a:t>
            </a:r>
            <a:r>
              <a:rPr lang="fr-FR" sz="4000" b="1" dirty="0">
                <a:solidFill>
                  <a:schemeClr val="accent1">
                    <a:lumMod val="50000"/>
                  </a:schemeClr>
                </a:solidFill>
              </a:rPr>
              <a:t> rate :</a:t>
            </a:r>
            <a:endParaRPr lang="fr-FR" sz="4000" b="1" dirty="0" smtClean="0">
              <a:solidFill>
                <a:schemeClr val="accent1">
                  <a:lumMod val="50000"/>
                </a:schemeClr>
              </a:solidFill>
            </a:endParaRPr>
          </a:p>
        </p:txBody>
      </p:sp>
      <p:sp>
        <p:nvSpPr>
          <p:cNvPr id="3" name="Espace réservé du contenu 2"/>
          <p:cNvSpPr>
            <a:spLocks noGrp="1"/>
          </p:cNvSpPr>
          <p:nvPr>
            <p:ph idx="1"/>
          </p:nvPr>
        </p:nvSpPr>
        <p:spPr>
          <a:xfrm>
            <a:off x="428596" y="1571612"/>
            <a:ext cx="8229600" cy="4389120"/>
          </a:xfrm>
        </p:spPr>
        <p:txBody>
          <a:bodyPr>
            <a:normAutofit fontScale="92500" lnSpcReduction="20000"/>
          </a:bodyPr>
          <a:lstStyle/>
          <a:p>
            <a:pPr algn="just">
              <a:buNone/>
            </a:pPr>
            <a:r>
              <a:rPr lang="fr-FR" dirty="0" smtClean="0"/>
              <a:t>      </a:t>
            </a:r>
            <a:r>
              <a:rPr lang="en-US" dirty="0"/>
              <a:t>For example, you want to buy equipment worth $1 million. If the annual net income generated by this equipment is $80,000, its accounting return is 8%. When you compare projects, remember that investments with higher accounting returns are the most attractive.</a:t>
            </a:r>
          </a:p>
          <a:p>
            <a:pPr algn="just">
              <a:buNone/>
            </a:pPr>
            <a:r>
              <a:rPr lang="en-US" dirty="0"/>
              <a:t>       The simplicity of the accounting rate of return makes it a frequently used tool to evaluate a project, but it remains rudimentary and neglects important aspects. It ignores the notion of the temporal value of money, where a dollar is worth more today than it will be five years from now (because by investing today you get a return). This method also does not take into account liquidity, which is a crucial aspect of any investment project.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dirty="0" smtClean="0">
                <a:solidFill>
                  <a:schemeClr val="accent1">
                    <a:lumMod val="50000"/>
                  </a:schemeClr>
                </a:solidFill>
              </a:rPr>
              <a:t>C. </a:t>
            </a:r>
            <a:r>
              <a:rPr lang="fr-FR" sz="4000" b="1" dirty="0">
                <a:solidFill>
                  <a:schemeClr val="accent1">
                    <a:lumMod val="50000"/>
                  </a:schemeClr>
                </a:solidFill>
              </a:rPr>
              <a:t>Net </a:t>
            </a:r>
            <a:r>
              <a:rPr lang="fr-FR" sz="4000" b="1" dirty="0" err="1">
                <a:solidFill>
                  <a:schemeClr val="accent1">
                    <a:lumMod val="50000"/>
                  </a:schemeClr>
                </a:solidFill>
              </a:rPr>
              <a:t>present</a:t>
            </a:r>
            <a:r>
              <a:rPr lang="fr-FR" sz="4000" b="1" dirty="0">
                <a:solidFill>
                  <a:schemeClr val="accent1">
                    <a:lumMod val="50000"/>
                  </a:schemeClr>
                </a:solidFill>
              </a:rPr>
              <a:t> value:</a:t>
            </a:r>
            <a:endParaRPr lang="fr-FR" sz="4000" b="1" dirty="0" smtClean="0">
              <a:solidFill>
                <a:schemeClr val="accent1">
                  <a:lumMod val="50000"/>
                </a:schemeClr>
              </a:solidFill>
            </a:endParaRPr>
          </a:p>
        </p:txBody>
      </p:sp>
      <p:sp>
        <p:nvSpPr>
          <p:cNvPr id="3" name="Espace réservé du contenu 2"/>
          <p:cNvSpPr>
            <a:spLocks noGrp="1"/>
          </p:cNvSpPr>
          <p:nvPr>
            <p:ph idx="1"/>
          </p:nvPr>
        </p:nvSpPr>
        <p:spPr/>
        <p:txBody>
          <a:bodyPr/>
          <a:lstStyle/>
          <a:p>
            <a:pPr algn="just">
              <a:buNone/>
            </a:pPr>
            <a:r>
              <a:rPr lang="fr-FR" dirty="0" smtClean="0"/>
              <a:t>      </a:t>
            </a:r>
            <a:r>
              <a:rPr lang="en-US" dirty="0"/>
              <a:t>The net present value (NPV) method calculates net financial gains and losses by discounting all estimated future cash inflows and outflows.</a:t>
            </a:r>
          </a:p>
          <a:p>
            <a:pPr algn="just">
              <a:buNone/>
            </a:pPr>
            <a:r>
              <a:rPr lang="en-US" dirty="0"/>
              <a:t>      Although the exact value of a project is known only at its completion, NPV allows business owners to consider the time value of money when assessing long-term projects.</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b="1" dirty="0" smtClean="0">
                <a:solidFill>
                  <a:schemeClr val="accent1">
                    <a:lumMod val="50000"/>
                  </a:schemeClr>
                </a:solidFill>
              </a:rPr>
              <a:t>D. </a:t>
            </a:r>
            <a:r>
              <a:rPr lang="en-US" sz="4000" b="1" dirty="0">
                <a:solidFill>
                  <a:schemeClr val="accent1">
                    <a:lumMod val="50000"/>
                  </a:schemeClr>
                </a:solidFill>
              </a:rPr>
              <a:t>The internal rate of return:</a:t>
            </a:r>
            <a:endParaRPr lang="fr-FR" sz="4000" b="1" dirty="0" smtClean="0">
              <a:solidFill>
                <a:schemeClr val="accent1">
                  <a:lumMod val="50000"/>
                </a:schemeClr>
              </a:solidFill>
            </a:endParaRPr>
          </a:p>
        </p:txBody>
      </p:sp>
      <p:sp>
        <p:nvSpPr>
          <p:cNvPr id="3" name="Espace réservé du contenu 2"/>
          <p:cNvSpPr>
            <a:spLocks noGrp="1"/>
          </p:cNvSpPr>
          <p:nvPr>
            <p:ph idx="1"/>
          </p:nvPr>
        </p:nvSpPr>
        <p:spPr/>
        <p:txBody>
          <a:bodyPr>
            <a:normAutofit/>
          </a:bodyPr>
          <a:lstStyle/>
          <a:p>
            <a:pPr algn="just">
              <a:buNone/>
            </a:pPr>
            <a:r>
              <a:rPr lang="fr-FR" dirty="0" smtClean="0"/>
              <a:t>     </a:t>
            </a:r>
            <a:r>
              <a:rPr lang="en-US" dirty="0"/>
              <a:t>The Internal Rate of Return (IRR) calculates the average annual rate of return for a project over its life. Like the NPV, the IRR is a method of discounting cash flows and takes into account the decrease in the value of money over time. Under this method, the higher a project’s IRR, the more attractive it is.</a:t>
            </a:r>
          </a:p>
          <a:p>
            <a:pPr algn="just">
              <a:buNone/>
            </a:pPr>
            <a:r>
              <a:rPr lang="en-US" dirty="0"/>
              <a:t>       While the IRR assesses the rate of return on investment, the NPV provides the dollar amount that the investment would generate at present.</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253054"/>
          </a:xfrm>
        </p:spPr>
        <p:txBody>
          <a:bodyPr/>
          <a:lstStyle/>
          <a:p>
            <a:pPr algn="just" fontAlgn="base">
              <a:buNone/>
            </a:pPr>
            <a:r>
              <a:rPr lang="en-US" dirty="0"/>
              <a:t>Choosing the Right Method for Your </a:t>
            </a:r>
            <a:r>
              <a:rPr lang="en-US" dirty="0" smtClean="0"/>
              <a:t>Needs:</a:t>
            </a:r>
          </a:p>
          <a:p>
            <a:pPr algn="just" fontAlgn="base">
              <a:buFont typeface="Wingdings" panose="05000000000000000000" pitchFamily="2" charset="2"/>
              <a:buChar char="Ø"/>
            </a:pPr>
            <a:r>
              <a:rPr lang="en-US" dirty="0" smtClean="0"/>
              <a:t>Each </a:t>
            </a:r>
            <a:r>
              <a:rPr lang="en-US" dirty="0"/>
              <a:t>of these methods has its advantages and disadvantages, so it's best to use more than one for a given project. Furthermore, qualitative analysis is equally important for a </a:t>
            </a:r>
            <a:r>
              <a:rPr lang="en-US" smtClean="0"/>
              <a:t>major.</a:t>
            </a:r>
          </a:p>
          <a:p>
            <a:pPr algn="just" fontAlgn="base">
              <a:buFont typeface="Wingdings" panose="05000000000000000000" pitchFamily="2" charset="2"/>
              <a:buChar char="Ø"/>
            </a:pPr>
            <a:r>
              <a:rPr lang="en-US" smtClean="0"/>
              <a:t>project.A</a:t>
            </a:r>
            <a:r>
              <a:rPr lang="en-US" dirty="0" smtClean="0"/>
              <a:t> </a:t>
            </a:r>
            <a:r>
              <a:rPr lang="en-US" dirty="0"/>
              <a:t>project's rate of return may not be ideal, but you may still decide to proceed because of its impact on the company's long-term business plan.</a:t>
            </a:r>
            <a:r>
              <a:rPr lang="fr-FR" dirty="0" smtClean="0"/>
              <a:t>.</a:t>
            </a:r>
            <a:endParaRPr lang="fr-FR" dirty="0" smtClean="0"/>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00042"/>
            <a:ext cx="8229600" cy="796086"/>
          </a:xfrm>
        </p:spPr>
        <p:txBody>
          <a:bodyPr>
            <a:normAutofit fontScale="90000"/>
          </a:bodyPr>
          <a:lstStyle/>
          <a:p>
            <a:pPr algn="ctr"/>
            <a:r>
              <a:rPr lang="fr-FR" b="1" dirty="0" smtClean="0">
                <a:solidFill>
                  <a:schemeClr val="accent3">
                    <a:lumMod val="60000"/>
                    <a:lumOff val="40000"/>
                  </a:schemeClr>
                </a:solidFill>
              </a:rPr>
              <a:t>Conclusion:</a:t>
            </a:r>
            <a:endParaRPr lang="fr-FR" b="1" dirty="0">
              <a:solidFill>
                <a:schemeClr val="accent3">
                  <a:lumMod val="60000"/>
                  <a:lumOff val="40000"/>
                </a:schemeClr>
              </a:solidFill>
            </a:endParaRPr>
          </a:p>
        </p:txBody>
      </p:sp>
      <p:sp>
        <p:nvSpPr>
          <p:cNvPr id="3" name="Espace réservé du contenu 2"/>
          <p:cNvSpPr>
            <a:spLocks noGrp="1"/>
          </p:cNvSpPr>
          <p:nvPr>
            <p:ph idx="1"/>
          </p:nvPr>
        </p:nvSpPr>
        <p:spPr>
          <a:xfrm>
            <a:off x="457200" y="2000240"/>
            <a:ext cx="8229600" cy="2500330"/>
          </a:xfrm>
        </p:spPr>
        <p:txBody>
          <a:bodyPr>
            <a:normAutofit fontScale="92500" lnSpcReduction="10000"/>
          </a:bodyPr>
          <a:lstStyle/>
          <a:p>
            <a:pPr algn="just">
              <a:buNone/>
            </a:pPr>
            <a:r>
              <a:rPr lang="en-US" dirty="0"/>
              <a:t> </a:t>
            </a:r>
            <a:r>
              <a:rPr lang="en-US" dirty="0" smtClean="0"/>
              <a:t>       The </a:t>
            </a:r>
            <a:r>
              <a:rPr lang="en-US" dirty="0"/>
              <a:t>financial evaluation of projects is a boundary between economics and management. Its purpose is to study the conditions of viability of investment projects and improve their success rate, taking better account of their environment. The evaluation thus bases the financial on technical, commercial and social studies, that is to say on the development of the project.</a:t>
            </a:r>
            <a:endParaRPr lang="fr-F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357298"/>
            <a:ext cx="8229600" cy="4967302"/>
          </a:xfrm>
        </p:spPr>
        <p:txBody>
          <a:bodyPr>
            <a:normAutofit/>
          </a:bodyPr>
          <a:lstStyle/>
          <a:p>
            <a:pPr algn="just">
              <a:buNone/>
            </a:pPr>
            <a:r>
              <a:rPr lang="fr-FR" dirty="0" smtClean="0"/>
              <a:t>      </a:t>
            </a:r>
            <a:r>
              <a:rPr lang="en-US" dirty="0"/>
              <a:t>Business valuation is a set of concepts and methods whose main purpose is to give value to the assets of a company and its securities. It is carried out through a process that fits into a given economic and regulatory environment. It consists in proposing a relevant value to the assets of the evaluated entity thus providing a reference basis for different financial transactions. Large numbers of agents and economic operators may be affected by the assessment of enterprises, such as credit institutions, investment funds, the State, etc. in the context of developing a strategy for new fund raising, a sale (total or partial) or an IPO.</a:t>
            </a:r>
            <a:endParaRPr lang="fr-FR" dirty="0"/>
          </a:p>
        </p:txBody>
      </p:sp>
      <p:sp>
        <p:nvSpPr>
          <p:cNvPr id="2" name="Titre 1"/>
          <p:cNvSpPr>
            <a:spLocks noGrp="1"/>
          </p:cNvSpPr>
          <p:nvPr>
            <p:ph type="title"/>
          </p:nvPr>
        </p:nvSpPr>
        <p:spPr>
          <a:xfrm>
            <a:off x="642910" y="571480"/>
            <a:ext cx="8229600" cy="704104"/>
          </a:xfrm>
        </p:spPr>
        <p:txBody>
          <a:bodyPr>
            <a:normAutofit fontScale="90000"/>
          </a:bodyPr>
          <a:lstStyle/>
          <a:p>
            <a:r>
              <a:rPr lang="fr-FR" b="1" dirty="0" smtClean="0">
                <a:solidFill>
                  <a:schemeClr val="accent1">
                    <a:lumMod val="75000"/>
                  </a:schemeClr>
                </a:solidFill>
              </a:rPr>
              <a:t>Introduction</a:t>
            </a:r>
            <a:endParaRPr lang="fr-FR" b="1"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6000792"/>
          </a:xfrm>
        </p:spPr>
        <p:txBody>
          <a:bodyPr>
            <a:normAutofit fontScale="92500" lnSpcReduction="10000"/>
          </a:bodyPr>
          <a:lstStyle/>
          <a:p>
            <a:pPr algn="just">
              <a:buNone/>
            </a:pPr>
            <a:r>
              <a:rPr lang="fr-FR" b="1" dirty="0" smtClean="0">
                <a:solidFill>
                  <a:schemeClr val="accent3">
                    <a:lumMod val="60000"/>
                    <a:lumOff val="40000"/>
                  </a:schemeClr>
                </a:solidFill>
              </a:rPr>
              <a:t>     1. </a:t>
            </a:r>
            <a:r>
              <a:rPr lang="fr-FR" b="1" dirty="0" smtClean="0">
                <a:solidFill>
                  <a:schemeClr val="accent3">
                    <a:lumMod val="60000"/>
                    <a:lumOff val="40000"/>
                  </a:schemeClr>
                </a:solidFill>
              </a:rPr>
              <a:t>Value and </a:t>
            </a:r>
            <a:r>
              <a:rPr lang="fr-FR" b="1" dirty="0" err="1" smtClean="0">
                <a:solidFill>
                  <a:schemeClr val="accent3">
                    <a:lumMod val="60000"/>
                    <a:lumOff val="40000"/>
                  </a:schemeClr>
                </a:solidFill>
              </a:rPr>
              <a:t>price</a:t>
            </a:r>
            <a:r>
              <a:rPr lang="fr-FR" b="1" dirty="0" smtClean="0">
                <a:solidFill>
                  <a:schemeClr val="accent3">
                    <a:lumMod val="60000"/>
                    <a:lumOff val="40000"/>
                  </a:schemeClr>
                </a:solidFill>
              </a:rPr>
              <a:t>: </a:t>
            </a:r>
            <a:endParaRPr lang="fr-FR" b="1" dirty="0" smtClean="0">
              <a:solidFill>
                <a:schemeClr val="accent3">
                  <a:lumMod val="60000"/>
                  <a:lumOff val="40000"/>
                </a:schemeClr>
              </a:solidFill>
            </a:endParaRPr>
          </a:p>
          <a:p>
            <a:pPr algn="just">
              <a:buNone/>
            </a:pPr>
            <a:r>
              <a:rPr lang="fr-FR" dirty="0" smtClean="0"/>
              <a:t>        </a:t>
            </a:r>
            <a:r>
              <a:rPr lang="en-US" dirty="0"/>
              <a:t> The valuation of a company consists in offering a value or range of values to the assets of the company, and in no case to offer a price. It is therefore necessary to distinguish between these two concepts. Indeed, the value of an enterprise is the result of the application of a valuation method; it depends both on the economic agent who carries out the transaction (analyst, investor, acquirer, etc.) and on the objectives he pursues. The price of a business is the amount that an investor or economic agent is likely to pay for its acquisition. It is the result of a negotiation process between a buyer and a seller. In the case of a sale/acquisition transaction, the transferor will seek to obtain the highest possible value while the acquirer will aim at obtaining a lower value. The price of this transaction is the amount agreed by both parties (seller, buyer).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lnSpcReduction="10000"/>
          </a:bodyPr>
          <a:lstStyle/>
          <a:p>
            <a:pPr algn="just">
              <a:buNone/>
            </a:pPr>
            <a:r>
              <a:rPr lang="fr-FR" sz="2400" b="1" dirty="0" smtClean="0">
                <a:solidFill>
                  <a:schemeClr val="accent3">
                    <a:lumMod val="60000"/>
                    <a:lumOff val="40000"/>
                  </a:schemeClr>
                </a:solidFill>
              </a:rPr>
              <a:t>2. </a:t>
            </a:r>
            <a:r>
              <a:rPr lang="en-US" sz="2400" b="1" dirty="0">
                <a:solidFill>
                  <a:schemeClr val="accent3">
                    <a:lumMod val="60000"/>
                    <a:lumOff val="40000"/>
                  </a:schemeClr>
                </a:solidFill>
              </a:rPr>
              <a:t>Definitions of elements relating to corporate valuation</a:t>
            </a:r>
            <a:r>
              <a:rPr lang="fr-FR" sz="2400" b="1" dirty="0" smtClean="0">
                <a:solidFill>
                  <a:schemeClr val="accent3">
                    <a:lumMod val="60000"/>
                    <a:lumOff val="40000"/>
                  </a:schemeClr>
                </a:solidFill>
              </a:rPr>
              <a:t>:</a:t>
            </a:r>
            <a:endParaRPr lang="fr-FR" sz="2400" b="1" dirty="0" smtClean="0">
              <a:solidFill>
                <a:schemeClr val="accent3">
                  <a:lumMod val="60000"/>
                  <a:lumOff val="40000"/>
                </a:schemeClr>
              </a:solidFill>
            </a:endParaRPr>
          </a:p>
          <a:p>
            <a:pPr algn="just">
              <a:buNone/>
            </a:pPr>
            <a:r>
              <a:rPr lang="fr-FR" dirty="0" smtClean="0"/>
              <a:t>          </a:t>
            </a:r>
            <a:r>
              <a:rPr lang="en-US" dirty="0"/>
              <a:t>The implementation of an enterprise valuation approach requires mastery of accounting, financial and managerial tools in order to obtain the information necessary for this valuation. Thus, it is appropriate to define certain elements essential for the evaluation of enterprises: </a:t>
            </a:r>
          </a:p>
          <a:p>
            <a:pPr algn="just">
              <a:buFont typeface="Wingdings" panose="05000000000000000000" pitchFamily="2" charset="2"/>
              <a:buChar char="§"/>
            </a:pPr>
            <a:r>
              <a:rPr lang="en-US" b="1" dirty="0">
                <a:solidFill>
                  <a:srgbClr val="00B050"/>
                </a:solidFill>
              </a:rPr>
              <a:t>The balance sheet: </a:t>
            </a:r>
            <a:r>
              <a:rPr lang="en-US" dirty="0"/>
              <a:t>“It is a financial statement that presents the company’s asset position at a given time (necessarily on the year-end date). It describes the composition of the assets and liabilities of the company and makes its equity clearly </a:t>
            </a:r>
            <a:r>
              <a:rPr lang="en-US" dirty="0" smtClean="0"/>
              <a:t>visible”</a:t>
            </a:r>
            <a:r>
              <a:rPr lang="fr-FR" dirty="0" smtClean="0"/>
              <a:t>.</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lstStyle/>
          <a:p>
            <a:pPr algn="just">
              <a:buFont typeface="Wingdings" pitchFamily="2" charset="2"/>
              <a:buChar char="Ø"/>
            </a:pPr>
            <a:r>
              <a:rPr lang="fr-FR" b="1" i="1" dirty="0">
                <a:solidFill>
                  <a:srgbClr val="00B050"/>
                </a:solidFill>
              </a:rPr>
              <a:t>The </a:t>
            </a:r>
            <a:r>
              <a:rPr lang="fr-FR" b="1" i="1" dirty="0" err="1">
                <a:solidFill>
                  <a:srgbClr val="00B050"/>
                </a:solidFill>
              </a:rPr>
              <a:t>income</a:t>
            </a:r>
            <a:r>
              <a:rPr lang="fr-FR" b="1" i="1" dirty="0">
                <a:solidFill>
                  <a:srgbClr val="00B050"/>
                </a:solidFill>
              </a:rPr>
              <a:t> </a:t>
            </a:r>
            <a:r>
              <a:rPr lang="fr-FR" b="1" i="1" dirty="0" err="1" smtClean="0">
                <a:solidFill>
                  <a:srgbClr val="00B050"/>
                </a:solidFill>
              </a:rPr>
              <a:t>statement</a:t>
            </a:r>
            <a:r>
              <a:rPr lang="fr-FR" b="1" i="1" dirty="0">
                <a:solidFill>
                  <a:srgbClr val="00B050"/>
                </a:solidFill>
              </a:rPr>
              <a:t> </a:t>
            </a:r>
            <a:r>
              <a:rPr lang="fr-FR" b="1" i="1" dirty="0" smtClean="0">
                <a:solidFill>
                  <a:srgbClr val="00B050"/>
                </a:solidFill>
              </a:rPr>
              <a:t>: </a:t>
            </a:r>
            <a:r>
              <a:rPr lang="en-US" dirty="0"/>
              <a:t>It is a document that summarizes all the expenses incurred and the revenues generated by an enterprise during a given period called accounting year and the result it obtains from its </a:t>
            </a:r>
            <a:r>
              <a:rPr lang="en-US" dirty="0" smtClean="0"/>
              <a:t>activity</a:t>
            </a:r>
            <a:r>
              <a:rPr lang="fr-FR" dirty="0" smtClean="0"/>
              <a:t>. </a:t>
            </a:r>
            <a:endParaRPr lang="fr-FR" dirty="0" smtClean="0"/>
          </a:p>
          <a:p>
            <a:pPr algn="just">
              <a:buFont typeface="Wingdings" pitchFamily="2" charset="2"/>
              <a:buChar char="Ø"/>
            </a:pPr>
            <a:r>
              <a:rPr lang="fr-FR" dirty="0" smtClean="0"/>
              <a:t> </a:t>
            </a:r>
            <a:r>
              <a:rPr lang="fr-FR" b="1" i="1" dirty="0">
                <a:solidFill>
                  <a:srgbClr val="00B050"/>
                </a:solidFill>
              </a:rPr>
              <a:t> The Financial </a:t>
            </a:r>
            <a:r>
              <a:rPr lang="fr-FR" b="1" i="1" dirty="0" err="1">
                <a:solidFill>
                  <a:srgbClr val="00B050"/>
                </a:solidFill>
              </a:rPr>
              <a:t>Statements</a:t>
            </a:r>
            <a:r>
              <a:rPr lang="fr-FR" b="1" i="1" dirty="0">
                <a:solidFill>
                  <a:srgbClr val="00B050"/>
                </a:solidFill>
              </a:rPr>
              <a:t> </a:t>
            </a:r>
            <a:r>
              <a:rPr lang="fr-FR" b="1" i="1" dirty="0" smtClean="0">
                <a:solidFill>
                  <a:srgbClr val="00B050"/>
                </a:solidFill>
              </a:rPr>
              <a:t>Schedule : </a:t>
            </a:r>
            <a:r>
              <a:rPr lang="en-US" dirty="0"/>
              <a:t>“One of the component documents is the financial statements. It contains information, explanations or comments of significant importance and useful to users of the financial statements on their establishment basis. The specific accounting policies used and on the other documents constituting the financial statements”.</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28670"/>
            <a:ext cx="8229600" cy="5395930"/>
          </a:xfrm>
        </p:spPr>
        <p:txBody>
          <a:bodyPr>
            <a:normAutofit/>
          </a:bodyPr>
          <a:lstStyle/>
          <a:p>
            <a:pPr algn="just">
              <a:buFont typeface="Wingdings" pitchFamily="2" charset="2"/>
              <a:buChar char="Ø"/>
            </a:pPr>
            <a:r>
              <a:rPr lang="fr-FR" b="1" i="1" dirty="0" smtClean="0">
                <a:solidFill>
                  <a:srgbClr val="00B050"/>
                </a:solidFill>
              </a:rPr>
              <a:t>Goodwill </a:t>
            </a:r>
            <a:r>
              <a:rPr lang="fr-FR" b="1" i="1" dirty="0" smtClean="0">
                <a:solidFill>
                  <a:srgbClr val="00B050"/>
                </a:solidFill>
              </a:rPr>
              <a:t>: </a:t>
            </a:r>
            <a:r>
              <a:rPr lang="en-US" dirty="0"/>
              <a:t>Goodwill is the English translation of the term goodwill. There is also the term “goodwill”. Goodwill is the difference between the amount of assets on a company’s balance sheet and the market value of its tangible and intangible capital. It synthesizes all the intangible elements (know-how, brands, technological level, quality of equipment, customer portfolio, etc.) that are not included in the accounts but create value and make it sustainable. </a:t>
            </a:r>
            <a:endParaRPr lang="en-US" dirty="0" smtClean="0"/>
          </a:p>
          <a:p>
            <a:pPr algn="just">
              <a:buFont typeface="Wingdings" pitchFamily="2" charset="2"/>
              <a:buChar char="Ø"/>
            </a:pPr>
            <a:r>
              <a:rPr lang="fr-FR" b="1" i="1" dirty="0" smtClean="0">
                <a:solidFill>
                  <a:srgbClr val="00B050"/>
                </a:solidFill>
              </a:rPr>
              <a:t>The discount</a:t>
            </a:r>
            <a:r>
              <a:rPr lang="fr-FR" b="1" i="1" dirty="0" smtClean="0">
                <a:solidFill>
                  <a:srgbClr val="00B050"/>
                </a:solidFill>
              </a:rPr>
              <a:t>: </a:t>
            </a:r>
            <a:r>
              <a:rPr lang="en-US" dirty="0"/>
              <a:t>The discount is a process to determine the present (current) value of a future financial flow, it is the opposite of capitalization. It allows you to compare amounts received or paid on different dates. </a:t>
            </a:r>
          </a:p>
          <a:p>
            <a:pPr marL="0" indent="0" algn="just">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lstStyle/>
          <a:p>
            <a:pPr algn="just">
              <a:buFont typeface="Wingdings" pitchFamily="2" charset="2"/>
              <a:buChar char="Ø"/>
            </a:pPr>
            <a:r>
              <a:rPr lang="fr-FR" b="1" i="1" dirty="0" err="1">
                <a:solidFill>
                  <a:srgbClr val="00B050"/>
                </a:solidFill>
              </a:rPr>
              <a:t>Market</a:t>
            </a:r>
            <a:r>
              <a:rPr lang="fr-FR" b="1" i="1" dirty="0">
                <a:solidFill>
                  <a:srgbClr val="00B050"/>
                </a:solidFill>
              </a:rPr>
              <a:t> </a:t>
            </a:r>
            <a:r>
              <a:rPr lang="fr-FR" b="1" i="1" dirty="0" err="1">
                <a:solidFill>
                  <a:srgbClr val="00B050"/>
                </a:solidFill>
              </a:rPr>
              <a:t>capitalization</a:t>
            </a:r>
            <a:r>
              <a:rPr lang="fr-FR" b="1" i="1" dirty="0">
                <a:solidFill>
                  <a:srgbClr val="00B050"/>
                </a:solidFill>
              </a:rPr>
              <a:t>: </a:t>
            </a:r>
            <a:r>
              <a:rPr lang="en-US" dirty="0"/>
              <a:t>It is the value, at market price, of all the securities representing a company. It is equal to the number of securities in circulation multiplied by the price</a:t>
            </a:r>
            <a:r>
              <a:rPr lang="en-US" dirty="0" smtClean="0"/>
              <a:t>.”</a:t>
            </a:r>
          </a:p>
          <a:p>
            <a:pPr algn="just">
              <a:buFont typeface="Wingdings" pitchFamily="2" charset="2"/>
              <a:buChar char="Ø"/>
            </a:pPr>
            <a:r>
              <a:rPr lang="fr-FR" b="1" i="1" dirty="0">
                <a:solidFill>
                  <a:srgbClr val="00B050"/>
                </a:solidFill>
              </a:rPr>
              <a:t>Net </a:t>
            </a:r>
            <a:r>
              <a:rPr lang="fr-FR" b="1" i="1" dirty="0" err="1" smtClean="0">
                <a:solidFill>
                  <a:srgbClr val="00B050"/>
                </a:solidFill>
              </a:rPr>
              <a:t>debt</a:t>
            </a:r>
            <a:r>
              <a:rPr lang="fr-FR" b="1" i="1" dirty="0" smtClean="0">
                <a:solidFill>
                  <a:srgbClr val="00B050"/>
                </a:solidFill>
              </a:rPr>
              <a:t>: </a:t>
            </a:r>
            <a:r>
              <a:rPr lang="en-US" dirty="0"/>
              <a:t>A company’s net debt is the balance of its financial debts on the one hand and its available funds and financial investment on the other.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00108"/>
            <a:ext cx="8229600" cy="5324492"/>
          </a:xfrm>
        </p:spPr>
        <p:txBody>
          <a:bodyPr>
            <a:normAutofit fontScale="92500" lnSpcReduction="10000"/>
          </a:bodyPr>
          <a:lstStyle/>
          <a:p>
            <a:pPr algn="just">
              <a:buFont typeface="Wingdings" pitchFamily="2" charset="2"/>
              <a:buChar char="Ø"/>
            </a:pPr>
            <a:r>
              <a:rPr lang="fr-FR" b="1" i="1" dirty="0">
                <a:solidFill>
                  <a:srgbClr val="00B050"/>
                </a:solidFill>
              </a:rPr>
              <a:t>The business </a:t>
            </a:r>
            <a:r>
              <a:rPr lang="fr-FR" b="1" i="1" dirty="0" smtClean="0">
                <a:solidFill>
                  <a:srgbClr val="00B050"/>
                </a:solidFill>
              </a:rPr>
              <a:t>plan: </a:t>
            </a:r>
            <a:r>
              <a:rPr lang="en-US" dirty="0"/>
              <a:t>Also called «business plan», it is a reflection tool to formalize, organize and plan a project. It is a document that gives a quantified vision of the company’s development and strategy. It represents a method of presentation of the company’s project that makes it possible to integrate all the constituent elements of the project into one document and adapt them with external factors (market, financial data, customers,...). The objective is to assess the financial requirements for the project, estimate future profitability and determine the strategy for conducting the project. The business plan is considered as a forward-looking document, oriented towards the future and whose interest is to increase the visibility of the company project. The establishment of the business plan presupposes the setting of a forecast </a:t>
            </a:r>
            <a:r>
              <a:rPr lang="en-US" dirty="0" smtClean="0"/>
              <a:t>horizon</a:t>
            </a:r>
            <a:r>
              <a:rPr lang="fr-FR" dirty="0" smtClean="0"/>
              <a:t>.</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2298</TotalTime>
  <Words>2485</Words>
  <Application>Microsoft Office PowerPoint</Application>
  <PresentationFormat>Affichage à l'écran (4:3)</PresentationFormat>
  <Paragraphs>102</Paragraphs>
  <Slides>28</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28</vt:i4>
      </vt:variant>
    </vt:vector>
  </HeadingPairs>
  <TitlesOfParts>
    <vt:vector size="35" baseType="lpstr">
      <vt:lpstr>Algerian</vt:lpstr>
      <vt:lpstr>Calibri</vt:lpstr>
      <vt:lpstr>Constantia</vt:lpstr>
      <vt:lpstr>Times New Roman</vt:lpstr>
      <vt:lpstr>Wingdings</vt:lpstr>
      <vt:lpstr>Wingdings 2</vt:lpstr>
      <vt:lpstr>Débit</vt:lpstr>
      <vt:lpstr>Présentation PowerPoint</vt:lpstr>
      <vt:lpstr>Project funding evaluation</vt:lpstr>
      <vt:lpstr>Introduction</vt:lpstr>
      <vt:lpstr>Présentation PowerPoint</vt:lpstr>
      <vt:lpstr>Présentation PowerPoint</vt:lpstr>
      <vt:lpstr>Présentation PowerPoint</vt:lpstr>
      <vt:lpstr>Présentation PowerPoint</vt:lpstr>
      <vt:lpstr>Présentation PowerPoint</vt:lpstr>
      <vt:lpstr>Présentation PowerPoint</vt:lpstr>
      <vt:lpstr>3. The Project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4. evaluation of projects</vt:lpstr>
      <vt:lpstr>Présentation PowerPoint</vt:lpstr>
      <vt:lpstr>Présentation PowerPoint</vt:lpstr>
      <vt:lpstr>4.1. The essence of evaluation: the triangle of project work:</vt:lpstr>
      <vt:lpstr>4.2.Four ways to evaluate an investment in a major project:</vt:lpstr>
      <vt:lpstr>A. The recovery time :</vt:lpstr>
      <vt:lpstr>B. The accounting yield rate :</vt:lpstr>
      <vt:lpstr>C. Net present value:</vt:lpstr>
      <vt:lpstr>D. The internal rate of return:</vt:lpstr>
      <vt:lpstr>Présentation PowerPoint</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mcs</dc:creator>
  <cp:lastModifiedBy>hp</cp:lastModifiedBy>
  <cp:revision>584</cp:revision>
  <dcterms:created xsi:type="dcterms:W3CDTF">2011-06-26T21:36:15Z</dcterms:created>
  <dcterms:modified xsi:type="dcterms:W3CDTF">2025-04-10T10:22:27Z</dcterms:modified>
</cp:coreProperties>
</file>