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Anton"/>
      <p:regular r:id="rId27"/>
    </p:embeddedFont>
    <p:embeddedFont>
      <p:font typeface="Anton"/>
      <p:regular r:id="rId28"/>
    </p:embeddedFont>
    <p:embeddedFont>
      <p:font typeface="Fira Sans"/>
      <p:regular r:id="rId29"/>
    </p:embeddedFont>
    <p:embeddedFont>
      <p:font typeface="Fira Sans"/>
      <p:regular r:id="rId30"/>
    </p:embeddedFont>
    <p:embeddedFont>
      <p:font typeface="Fira Sans"/>
      <p:regular r:id="rId31"/>
    </p:embeddedFont>
    <p:embeddedFont>
      <p:font typeface="Fira Sans"/>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4.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5.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9.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9.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466850"/>
            <a:ext cx="7556421" cy="2126337"/>
          </a:xfrm>
          <a:prstGeom prst="rect">
            <a:avLst/>
          </a:prstGeom>
          <a:noFill/>
          <a:ln/>
        </p:spPr>
        <p:txBody>
          <a:bodyPr wrap="squar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Exploring the Impact and Strategies of Cause Related Marketing</a:t>
            </a:r>
            <a:endParaRPr lang="en-US" sz="4450" dirty="0"/>
          </a:p>
        </p:txBody>
      </p:sp>
      <p:sp>
        <p:nvSpPr>
          <p:cNvPr id="4" name="Text 1"/>
          <p:cNvSpPr/>
          <p:nvPr/>
        </p:nvSpPr>
        <p:spPr>
          <a:xfrm>
            <a:off x="6280190" y="3933349"/>
            <a:ext cx="7556421" cy="217741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Today, it is not enough just to sell products. The modern organization must have a social commitment and align itself with a cause to achieve loyalty from its consumers. This is where cause-related marketing features. Cause-related marketing refers to the commercial activity by which businesses and charities form a partnership with each other to market an image, product, or service for mutual financial benefits.</a:t>
            </a:r>
            <a:endParaRPr lang="en-US" sz="1750" dirty="0"/>
          </a:p>
        </p:txBody>
      </p:sp>
      <p:sp>
        <p:nvSpPr>
          <p:cNvPr id="5" name="Shape 2"/>
          <p:cNvSpPr/>
          <p:nvPr/>
        </p:nvSpPr>
        <p:spPr>
          <a:xfrm>
            <a:off x="6280190" y="6382822"/>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287810" y="6390442"/>
            <a:ext cx="347663" cy="347663"/>
          </a:xfrm>
          <a:prstGeom prst="rect">
            <a:avLst/>
          </a:prstGeom>
        </p:spPr>
      </p:pic>
      <p:sp>
        <p:nvSpPr>
          <p:cNvPr id="7" name="Text 3"/>
          <p:cNvSpPr/>
          <p:nvPr/>
        </p:nvSpPr>
        <p:spPr>
          <a:xfrm>
            <a:off x="6756440" y="6365915"/>
            <a:ext cx="1778675" cy="396835"/>
          </a:xfrm>
          <a:prstGeom prst="rect">
            <a:avLst/>
          </a:prstGeom>
          <a:noFill/>
          <a:ln/>
        </p:spPr>
        <p:txBody>
          <a:bodyPr wrap="none" lIns="0" tIns="0" rIns="0" bIns="0" rtlCol="0" anchor="t"/>
          <a:lstStyle/>
          <a:p>
            <a:pPr algn="l" indent="0" marL="0">
              <a:lnSpc>
                <a:spcPts val="3100"/>
              </a:lnSpc>
              <a:buNone/>
            </a:pPr>
            <a:r>
              <a:rPr lang="en-US" sz="2200" b="1" spc="-36" kern="0" dirty="0">
                <a:solidFill>
                  <a:srgbClr val="E0D6DE"/>
                </a:solidFill>
                <a:latin typeface="Fira Sans Bold" pitchFamily="34" charset="0"/>
                <a:ea typeface="Fira Sans Bold" pitchFamily="34" charset="-122"/>
                <a:cs typeface="Fira Sans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09493" y="557570"/>
            <a:ext cx="7725013" cy="1267063"/>
          </a:xfrm>
          <a:prstGeom prst="rect">
            <a:avLst/>
          </a:prstGeom>
          <a:noFill/>
          <a:ln/>
        </p:spPr>
        <p:txBody>
          <a:bodyPr wrap="square" lIns="0" tIns="0" rIns="0" bIns="0" rtlCol="0" anchor="t"/>
          <a:lstStyle/>
          <a:p>
            <a:pPr algn="l" indent="0" marL="0">
              <a:lnSpc>
                <a:spcPts val="4950"/>
              </a:lnSpc>
              <a:buNone/>
            </a:pPr>
            <a:r>
              <a:rPr lang="en-US" sz="3950" spc="-40" kern="0" dirty="0">
                <a:solidFill>
                  <a:srgbClr val="FA95AF"/>
                </a:solidFill>
                <a:latin typeface="Anton" pitchFamily="34" charset="0"/>
                <a:ea typeface="Anton" pitchFamily="34" charset="-122"/>
                <a:cs typeface="Anton" pitchFamily="34" charset="-120"/>
              </a:rPr>
              <a:t>Consumer Attitudes Towards Cause Related Marketing</a:t>
            </a:r>
            <a:endParaRPr lang="en-US" sz="3950" dirty="0"/>
          </a:p>
        </p:txBody>
      </p:sp>
      <p:sp>
        <p:nvSpPr>
          <p:cNvPr id="4" name="Shape 1"/>
          <p:cNvSpPr/>
          <p:nvPr/>
        </p:nvSpPr>
        <p:spPr>
          <a:xfrm>
            <a:off x="709493" y="2356723"/>
            <a:ext cx="456128" cy="456128"/>
          </a:xfrm>
          <a:prstGeom prst="roundRect">
            <a:avLst>
              <a:gd name="adj" fmla="val 6667"/>
            </a:avLst>
          </a:prstGeom>
          <a:solidFill>
            <a:srgbClr val="3E3E3E"/>
          </a:solidFill>
          <a:ln/>
        </p:spPr>
      </p:sp>
      <p:sp>
        <p:nvSpPr>
          <p:cNvPr id="5" name="Text 2"/>
          <p:cNvSpPr/>
          <p:nvPr/>
        </p:nvSpPr>
        <p:spPr>
          <a:xfrm>
            <a:off x="785455" y="2394704"/>
            <a:ext cx="304086" cy="380047"/>
          </a:xfrm>
          <a:prstGeom prst="rect">
            <a:avLst/>
          </a:prstGeom>
          <a:noFill/>
          <a:ln/>
        </p:spPr>
        <p:txBody>
          <a:bodyPr wrap="none" lIns="0" tIns="0" rIns="0" bIns="0" rtlCol="0" anchor="t"/>
          <a:lstStyle/>
          <a:p>
            <a:pPr algn="ctr" indent="0" marL="0">
              <a:lnSpc>
                <a:spcPts val="2350"/>
              </a:lnSpc>
              <a:buNone/>
            </a:pPr>
            <a:r>
              <a:rPr lang="en-US" sz="2350" spc="-24" kern="0" dirty="0">
                <a:solidFill>
                  <a:srgbClr val="E0D6DE"/>
                </a:solidFill>
                <a:latin typeface="Anton" pitchFamily="34" charset="0"/>
                <a:ea typeface="Anton" pitchFamily="34" charset="-122"/>
                <a:cs typeface="Anton" pitchFamily="34" charset="-120"/>
              </a:rPr>
              <a:t>1</a:t>
            </a:r>
            <a:endParaRPr lang="en-US" sz="2350" dirty="0"/>
          </a:p>
        </p:txBody>
      </p:sp>
      <p:sp>
        <p:nvSpPr>
          <p:cNvPr id="6" name="Text 3"/>
          <p:cNvSpPr/>
          <p:nvPr/>
        </p:nvSpPr>
        <p:spPr>
          <a:xfrm>
            <a:off x="1368266" y="2356723"/>
            <a:ext cx="2534126" cy="316706"/>
          </a:xfrm>
          <a:prstGeom prst="rect">
            <a:avLst/>
          </a:prstGeom>
          <a:noFill/>
          <a:ln/>
        </p:spPr>
        <p:txBody>
          <a:bodyPr wrap="none" lIns="0" tIns="0" rIns="0" bIns="0" rtlCol="0" anchor="t"/>
          <a:lstStyle/>
          <a:p>
            <a:pPr algn="l" indent="0" marL="0">
              <a:lnSpc>
                <a:spcPts val="2450"/>
              </a:lnSpc>
              <a:buNone/>
            </a:pPr>
            <a:r>
              <a:rPr lang="en-US" sz="1950" spc="-20" kern="0" dirty="0">
                <a:solidFill>
                  <a:srgbClr val="E0D6DE"/>
                </a:solidFill>
                <a:latin typeface="Anton" pitchFamily="34" charset="0"/>
                <a:ea typeface="Anton" pitchFamily="34" charset="-122"/>
                <a:cs typeface="Anton" pitchFamily="34" charset="-120"/>
              </a:rPr>
              <a:t>Social Resonance</a:t>
            </a:r>
            <a:endParaRPr lang="en-US" sz="1950" dirty="0"/>
          </a:p>
        </p:txBody>
      </p:sp>
      <p:sp>
        <p:nvSpPr>
          <p:cNvPr id="7" name="Text 4"/>
          <p:cNvSpPr/>
          <p:nvPr/>
        </p:nvSpPr>
        <p:spPr>
          <a:xfrm>
            <a:off x="1368266" y="2794992"/>
            <a:ext cx="7066240" cy="324326"/>
          </a:xfrm>
          <a:prstGeom prst="rect">
            <a:avLst/>
          </a:prstGeom>
          <a:noFill/>
          <a:ln/>
        </p:spPr>
        <p:txBody>
          <a:bodyPr wrap="none" lIns="0" tIns="0" rIns="0" bIns="0" rtlCol="0" anchor="t"/>
          <a:lstStyle/>
          <a:p>
            <a:pPr algn="l" indent="0" marL="0">
              <a:lnSpc>
                <a:spcPts val="2550"/>
              </a:lnSpc>
              <a:buNone/>
            </a:pPr>
            <a:r>
              <a:rPr lang="en-US" sz="1550" spc="-32" kern="0" dirty="0">
                <a:solidFill>
                  <a:srgbClr val="E0D6DE"/>
                </a:solidFill>
                <a:latin typeface="Fira Sans" pitchFamily="34" charset="0"/>
                <a:ea typeface="Fira Sans" pitchFamily="34" charset="-122"/>
                <a:cs typeface="Fira Sans" pitchFamily="34" charset="-120"/>
              </a:rPr>
              <a:t>Consumers prefer brand narratives that have social resonance.</a:t>
            </a:r>
            <a:endParaRPr lang="en-US" sz="1550" dirty="0"/>
          </a:p>
        </p:txBody>
      </p:sp>
      <p:sp>
        <p:nvSpPr>
          <p:cNvPr id="8" name="Shape 5"/>
          <p:cNvSpPr/>
          <p:nvPr/>
        </p:nvSpPr>
        <p:spPr>
          <a:xfrm>
            <a:off x="709493" y="3549968"/>
            <a:ext cx="456128" cy="456128"/>
          </a:xfrm>
          <a:prstGeom prst="roundRect">
            <a:avLst>
              <a:gd name="adj" fmla="val 6667"/>
            </a:avLst>
          </a:prstGeom>
          <a:solidFill>
            <a:srgbClr val="3E3E3E"/>
          </a:solidFill>
          <a:ln/>
        </p:spPr>
      </p:sp>
      <p:sp>
        <p:nvSpPr>
          <p:cNvPr id="9" name="Text 6"/>
          <p:cNvSpPr/>
          <p:nvPr/>
        </p:nvSpPr>
        <p:spPr>
          <a:xfrm>
            <a:off x="785455" y="3587948"/>
            <a:ext cx="304086" cy="380047"/>
          </a:xfrm>
          <a:prstGeom prst="rect">
            <a:avLst/>
          </a:prstGeom>
          <a:noFill/>
          <a:ln/>
        </p:spPr>
        <p:txBody>
          <a:bodyPr wrap="none" lIns="0" tIns="0" rIns="0" bIns="0" rtlCol="0" anchor="t"/>
          <a:lstStyle/>
          <a:p>
            <a:pPr algn="ctr" indent="0" marL="0">
              <a:lnSpc>
                <a:spcPts val="2350"/>
              </a:lnSpc>
              <a:buNone/>
            </a:pPr>
            <a:r>
              <a:rPr lang="en-US" sz="2350" spc="-24" kern="0" dirty="0">
                <a:solidFill>
                  <a:srgbClr val="E0D6DE"/>
                </a:solidFill>
                <a:latin typeface="Anton" pitchFamily="34" charset="0"/>
                <a:ea typeface="Anton" pitchFamily="34" charset="-122"/>
                <a:cs typeface="Anton" pitchFamily="34" charset="-120"/>
              </a:rPr>
              <a:t>2</a:t>
            </a:r>
            <a:endParaRPr lang="en-US" sz="2350" dirty="0"/>
          </a:p>
        </p:txBody>
      </p:sp>
      <p:sp>
        <p:nvSpPr>
          <p:cNvPr id="10" name="Text 7"/>
          <p:cNvSpPr/>
          <p:nvPr/>
        </p:nvSpPr>
        <p:spPr>
          <a:xfrm>
            <a:off x="1368266" y="3549968"/>
            <a:ext cx="2534126" cy="316706"/>
          </a:xfrm>
          <a:prstGeom prst="rect">
            <a:avLst/>
          </a:prstGeom>
          <a:noFill/>
          <a:ln/>
        </p:spPr>
        <p:txBody>
          <a:bodyPr wrap="none" lIns="0" tIns="0" rIns="0" bIns="0" rtlCol="0" anchor="t"/>
          <a:lstStyle/>
          <a:p>
            <a:pPr algn="l" indent="0" marL="0">
              <a:lnSpc>
                <a:spcPts val="2450"/>
              </a:lnSpc>
              <a:buNone/>
            </a:pPr>
            <a:r>
              <a:rPr lang="en-US" sz="1950" spc="-20" kern="0" dirty="0">
                <a:solidFill>
                  <a:srgbClr val="E0D6DE"/>
                </a:solidFill>
                <a:latin typeface="Anton" pitchFamily="34" charset="0"/>
                <a:ea typeface="Anton" pitchFamily="34" charset="-122"/>
                <a:cs typeface="Anton" pitchFamily="34" charset="-120"/>
              </a:rPr>
              <a:t>Emotional Appeal</a:t>
            </a:r>
            <a:endParaRPr lang="en-US" sz="1950" dirty="0"/>
          </a:p>
        </p:txBody>
      </p:sp>
      <p:sp>
        <p:nvSpPr>
          <p:cNvPr id="11" name="Text 8"/>
          <p:cNvSpPr/>
          <p:nvPr/>
        </p:nvSpPr>
        <p:spPr>
          <a:xfrm>
            <a:off x="1368266" y="3988237"/>
            <a:ext cx="7066240" cy="648653"/>
          </a:xfrm>
          <a:prstGeom prst="rect">
            <a:avLst/>
          </a:prstGeom>
          <a:noFill/>
          <a:ln/>
        </p:spPr>
        <p:txBody>
          <a:bodyPr wrap="square" lIns="0" tIns="0" rIns="0" bIns="0" rtlCol="0" anchor="t"/>
          <a:lstStyle/>
          <a:p>
            <a:pPr algn="l" indent="0" marL="0">
              <a:lnSpc>
                <a:spcPts val="2550"/>
              </a:lnSpc>
              <a:buNone/>
            </a:pPr>
            <a:r>
              <a:rPr lang="en-US" sz="1550" spc="-32" kern="0" dirty="0">
                <a:solidFill>
                  <a:srgbClr val="E0D6DE"/>
                </a:solidFill>
                <a:latin typeface="Fira Sans" pitchFamily="34" charset="0"/>
                <a:ea typeface="Fira Sans" pitchFamily="34" charset="-122"/>
                <a:cs typeface="Fira Sans" pitchFamily="34" charset="-120"/>
              </a:rPr>
              <a:t>Emotional narratives are more likely to resonate with consumers in cause-related marketing.</a:t>
            </a:r>
            <a:endParaRPr lang="en-US" sz="1550" dirty="0"/>
          </a:p>
        </p:txBody>
      </p:sp>
      <p:sp>
        <p:nvSpPr>
          <p:cNvPr id="12" name="Shape 9"/>
          <p:cNvSpPr/>
          <p:nvPr/>
        </p:nvSpPr>
        <p:spPr>
          <a:xfrm>
            <a:off x="709493" y="5067538"/>
            <a:ext cx="456128" cy="456128"/>
          </a:xfrm>
          <a:prstGeom prst="roundRect">
            <a:avLst>
              <a:gd name="adj" fmla="val 6667"/>
            </a:avLst>
          </a:prstGeom>
          <a:solidFill>
            <a:srgbClr val="3E3E3E"/>
          </a:solidFill>
          <a:ln/>
        </p:spPr>
      </p:sp>
      <p:sp>
        <p:nvSpPr>
          <p:cNvPr id="13" name="Text 10"/>
          <p:cNvSpPr/>
          <p:nvPr/>
        </p:nvSpPr>
        <p:spPr>
          <a:xfrm>
            <a:off x="785455" y="5105519"/>
            <a:ext cx="304086" cy="380047"/>
          </a:xfrm>
          <a:prstGeom prst="rect">
            <a:avLst/>
          </a:prstGeom>
          <a:noFill/>
          <a:ln/>
        </p:spPr>
        <p:txBody>
          <a:bodyPr wrap="none" lIns="0" tIns="0" rIns="0" bIns="0" rtlCol="0" anchor="t"/>
          <a:lstStyle/>
          <a:p>
            <a:pPr algn="ctr" indent="0" marL="0">
              <a:lnSpc>
                <a:spcPts val="2350"/>
              </a:lnSpc>
              <a:buNone/>
            </a:pPr>
            <a:r>
              <a:rPr lang="en-US" sz="2350" spc="-24" kern="0" dirty="0">
                <a:solidFill>
                  <a:srgbClr val="E0D6DE"/>
                </a:solidFill>
                <a:latin typeface="Anton" pitchFamily="34" charset="0"/>
                <a:ea typeface="Anton" pitchFamily="34" charset="-122"/>
                <a:cs typeface="Anton" pitchFamily="34" charset="-120"/>
              </a:rPr>
              <a:t>3</a:t>
            </a:r>
            <a:endParaRPr lang="en-US" sz="2350" dirty="0"/>
          </a:p>
        </p:txBody>
      </p:sp>
      <p:sp>
        <p:nvSpPr>
          <p:cNvPr id="14" name="Text 11"/>
          <p:cNvSpPr/>
          <p:nvPr/>
        </p:nvSpPr>
        <p:spPr>
          <a:xfrm>
            <a:off x="1368266" y="5067538"/>
            <a:ext cx="2534126" cy="316706"/>
          </a:xfrm>
          <a:prstGeom prst="rect">
            <a:avLst/>
          </a:prstGeom>
          <a:noFill/>
          <a:ln/>
        </p:spPr>
        <p:txBody>
          <a:bodyPr wrap="none" lIns="0" tIns="0" rIns="0" bIns="0" rtlCol="0" anchor="t"/>
          <a:lstStyle/>
          <a:p>
            <a:pPr algn="l" indent="0" marL="0">
              <a:lnSpc>
                <a:spcPts val="2450"/>
              </a:lnSpc>
              <a:buNone/>
            </a:pPr>
            <a:r>
              <a:rPr lang="en-US" sz="1950" spc="-20" kern="0" dirty="0">
                <a:solidFill>
                  <a:srgbClr val="E0D6DE"/>
                </a:solidFill>
                <a:latin typeface="Anton" pitchFamily="34" charset="0"/>
                <a:ea typeface="Anton" pitchFamily="34" charset="-122"/>
                <a:cs typeface="Anton" pitchFamily="34" charset="-120"/>
              </a:rPr>
              <a:t>Communication Brief</a:t>
            </a:r>
            <a:endParaRPr lang="en-US" sz="1950" dirty="0"/>
          </a:p>
        </p:txBody>
      </p:sp>
      <p:sp>
        <p:nvSpPr>
          <p:cNvPr id="15" name="Text 12"/>
          <p:cNvSpPr/>
          <p:nvPr/>
        </p:nvSpPr>
        <p:spPr>
          <a:xfrm>
            <a:off x="1368266" y="5505807"/>
            <a:ext cx="7066240" cy="648653"/>
          </a:xfrm>
          <a:prstGeom prst="rect">
            <a:avLst/>
          </a:prstGeom>
          <a:noFill/>
          <a:ln/>
        </p:spPr>
        <p:txBody>
          <a:bodyPr wrap="square" lIns="0" tIns="0" rIns="0" bIns="0" rtlCol="0" anchor="t"/>
          <a:lstStyle/>
          <a:p>
            <a:pPr algn="l" indent="0" marL="0">
              <a:lnSpc>
                <a:spcPts val="2550"/>
              </a:lnSpc>
              <a:buNone/>
            </a:pPr>
            <a:r>
              <a:rPr lang="en-US" sz="1550" spc="-32" kern="0" dirty="0">
                <a:solidFill>
                  <a:srgbClr val="E0D6DE"/>
                </a:solidFill>
                <a:latin typeface="Fira Sans" pitchFamily="34" charset="0"/>
                <a:ea typeface="Fira Sans" pitchFamily="34" charset="-122"/>
                <a:cs typeface="Fira Sans" pitchFamily="34" charset="-120"/>
              </a:rPr>
              <a:t>Consumers appreciate narratives that complete the original communication brief.</a:t>
            </a:r>
            <a:endParaRPr lang="en-US" sz="1550" dirty="0"/>
          </a:p>
        </p:txBody>
      </p:sp>
      <p:sp>
        <p:nvSpPr>
          <p:cNvPr id="16" name="Shape 13"/>
          <p:cNvSpPr/>
          <p:nvPr/>
        </p:nvSpPr>
        <p:spPr>
          <a:xfrm>
            <a:off x="709493" y="6585109"/>
            <a:ext cx="456128" cy="456128"/>
          </a:xfrm>
          <a:prstGeom prst="roundRect">
            <a:avLst>
              <a:gd name="adj" fmla="val 6667"/>
            </a:avLst>
          </a:prstGeom>
          <a:solidFill>
            <a:srgbClr val="3E3E3E"/>
          </a:solidFill>
          <a:ln/>
        </p:spPr>
      </p:sp>
      <p:sp>
        <p:nvSpPr>
          <p:cNvPr id="17" name="Text 14"/>
          <p:cNvSpPr/>
          <p:nvPr/>
        </p:nvSpPr>
        <p:spPr>
          <a:xfrm>
            <a:off x="785455" y="6623090"/>
            <a:ext cx="304086" cy="380047"/>
          </a:xfrm>
          <a:prstGeom prst="rect">
            <a:avLst/>
          </a:prstGeom>
          <a:noFill/>
          <a:ln/>
        </p:spPr>
        <p:txBody>
          <a:bodyPr wrap="none" lIns="0" tIns="0" rIns="0" bIns="0" rtlCol="0" anchor="t"/>
          <a:lstStyle/>
          <a:p>
            <a:pPr algn="ctr" indent="0" marL="0">
              <a:lnSpc>
                <a:spcPts val="2350"/>
              </a:lnSpc>
              <a:buNone/>
            </a:pPr>
            <a:r>
              <a:rPr lang="en-US" sz="2350" spc="-24" kern="0" dirty="0">
                <a:solidFill>
                  <a:srgbClr val="E0D6DE"/>
                </a:solidFill>
                <a:latin typeface="Anton" pitchFamily="34" charset="0"/>
                <a:ea typeface="Anton" pitchFamily="34" charset="-122"/>
                <a:cs typeface="Anton" pitchFamily="34" charset="-120"/>
              </a:rPr>
              <a:t>4</a:t>
            </a:r>
            <a:endParaRPr lang="en-US" sz="2350" dirty="0"/>
          </a:p>
        </p:txBody>
      </p:sp>
      <p:sp>
        <p:nvSpPr>
          <p:cNvPr id="18" name="Text 15"/>
          <p:cNvSpPr/>
          <p:nvPr/>
        </p:nvSpPr>
        <p:spPr>
          <a:xfrm>
            <a:off x="1368266" y="6585109"/>
            <a:ext cx="2534126" cy="316706"/>
          </a:xfrm>
          <a:prstGeom prst="rect">
            <a:avLst/>
          </a:prstGeom>
          <a:noFill/>
          <a:ln/>
        </p:spPr>
        <p:txBody>
          <a:bodyPr wrap="none" lIns="0" tIns="0" rIns="0" bIns="0" rtlCol="0" anchor="t"/>
          <a:lstStyle/>
          <a:p>
            <a:pPr algn="l" indent="0" marL="0">
              <a:lnSpc>
                <a:spcPts val="2450"/>
              </a:lnSpc>
              <a:buNone/>
            </a:pPr>
            <a:r>
              <a:rPr lang="en-US" sz="1950" spc="-20" kern="0" dirty="0">
                <a:solidFill>
                  <a:srgbClr val="E0D6DE"/>
                </a:solidFill>
                <a:latin typeface="Anton" pitchFamily="34" charset="0"/>
                <a:ea typeface="Anton" pitchFamily="34" charset="-122"/>
                <a:cs typeface="Anton" pitchFamily="34" charset="-120"/>
              </a:rPr>
              <a:t>Celebrity Endorsement</a:t>
            </a:r>
            <a:endParaRPr lang="en-US" sz="1950" dirty="0"/>
          </a:p>
        </p:txBody>
      </p:sp>
      <p:sp>
        <p:nvSpPr>
          <p:cNvPr id="19" name="Text 16"/>
          <p:cNvSpPr/>
          <p:nvPr/>
        </p:nvSpPr>
        <p:spPr>
          <a:xfrm>
            <a:off x="1368266" y="7023378"/>
            <a:ext cx="7066240" cy="648653"/>
          </a:xfrm>
          <a:prstGeom prst="rect">
            <a:avLst/>
          </a:prstGeom>
          <a:noFill/>
          <a:ln/>
        </p:spPr>
        <p:txBody>
          <a:bodyPr wrap="square" lIns="0" tIns="0" rIns="0" bIns="0" rtlCol="0" anchor="t"/>
          <a:lstStyle/>
          <a:p>
            <a:pPr algn="l" indent="0" marL="0">
              <a:lnSpc>
                <a:spcPts val="2550"/>
              </a:lnSpc>
              <a:buNone/>
            </a:pPr>
            <a:r>
              <a:rPr lang="en-US" sz="1550" spc="-32" kern="0" dirty="0">
                <a:solidFill>
                  <a:srgbClr val="E0D6DE"/>
                </a:solidFill>
                <a:latin typeface="Fira Sans" pitchFamily="34" charset="0"/>
                <a:ea typeface="Fira Sans" pitchFamily="34" charset="-122"/>
                <a:cs typeface="Fira Sans" pitchFamily="34" charset="-120"/>
              </a:rPr>
              <a:t>If possible, having celebrity endorsement can enhance the appeal of cause-related marketing to consumers.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024533"/>
            <a:ext cx="11138892"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Ethical Considerations in Cause Related Marketing</a:t>
            </a:r>
            <a:endParaRPr lang="en-US" sz="4450" dirty="0"/>
          </a:p>
        </p:txBody>
      </p:sp>
      <p:sp>
        <p:nvSpPr>
          <p:cNvPr id="3" name="Shape 1"/>
          <p:cNvSpPr/>
          <p:nvPr/>
        </p:nvSpPr>
        <p:spPr>
          <a:xfrm>
            <a:off x="793790" y="2186940"/>
            <a:ext cx="6408063" cy="2395657"/>
          </a:xfrm>
          <a:prstGeom prst="roundRect">
            <a:avLst>
              <a:gd name="adj" fmla="val 1420"/>
            </a:avLst>
          </a:prstGeom>
          <a:solidFill>
            <a:srgbClr val="3E3E3E"/>
          </a:solidFill>
          <a:ln/>
        </p:spPr>
      </p:sp>
      <p:sp>
        <p:nvSpPr>
          <p:cNvPr id="4" name="Text 2"/>
          <p:cNvSpPr/>
          <p:nvPr/>
        </p:nvSpPr>
        <p:spPr>
          <a:xfrm>
            <a:off x="1020604" y="2413754"/>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Nature of Involvement</a:t>
            </a:r>
            <a:endParaRPr lang="en-US" sz="2200" dirty="0"/>
          </a:p>
        </p:txBody>
      </p:sp>
      <p:sp>
        <p:nvSpPr>
          <p:cNvPr id="5" name="Text 3"/>
          <p:cNvSpPr/>
          <p:nvPr/>
        </p:nvSpPr>
        <p:spPr>
          <a:xfrm>
            <a:off x="1020604" y="2904173"/>
            <a:ext cx="5954435"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The challenges and ethical considerations in implementing cause-related marketing campaigns arise from the nature of the involvement: corporations promoting a product while charities are expected to accept the funds.</a:t>
            </a:r>
            <a:endParaRPr lang="en-US" sz="1750" dirty="0"/>
          </a:p>
        </p:txBody>
      </p:sp>
      <p:sp>
        <p:nvSpPr>
          <p:cNvPr id="6" name="Shape 4"/>
          <p:cNvSpPr/>
          <p:nvPr/>
        </p:nvSpPr>
        <p:spPr>
          <a:xfrm>
            <a:off x="7428667" y="2186940"/>
            <a:ext cx="6408063" cy="2395657"/>
          </a:xfrm>
          <a:prstGeom prst="roundRect">
            <a:avLst>
              <a:gd name="adj" fmla="val 1420"/>
            </a:avLst>
          </a:prstGeom>
          <a:solidFill>
            <a:srgbClr val="3E3E3E"/>
          </a:solidFill>
          <a:ln/>
        </p:spPr>
      </p:sp>
      <p:sp>
        <p:nvSpPr>
          <p:cNvPr id="7" name="Text 5"/>
          <p:cNvSpPr/>
          <p:nvPr/>
        </p:nvSpPr>
        <p:spPr>
          <a:xfrm>
            <a:off x="7655481" y="2413754"/>
            <a:ext cx="3063359"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Philanthropy vs Profitability</a:t>
            </a:r>
            <a:endParaRPr lang="en-US" sz="2200" dirty="0"/>
          </a:p>
        </p:txBody>
      </p:sp>
      <p:sp>
        <p:nvSpPr>
          <p:cNvPr id="8" name="Text 6"/>
          <p:cNvSpPr/>
          <p:nvPr/>
        </p:nvSpPr>
        <p:spPr>
          <a:xfrm>
            <a:off x="7655481" y="2904173"/>
            <a:ext cx="5954435"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Both the for-profit corporation and stakeholders associated with the nonprofit partner must understand how philanthropy and profitability will be achieved through this collaborative strategic activity.</a:t>
            </a:r>
            <a:endParaRPr lang="en-US" sz="1750" dirty="0"/>
          </a:p>
        </p:txBody>
      </p:sp>
      <p:sp>
        <p:nvSpPr>
          <p:cNvPr id="9" name="Shape 7"/>
          <p:cNvSpPr/>
          <p:nvPr/>
        </p:nvSpPr>
        <p:spPr>
          <a:xfrm>
            <a:off x="793790" y="4809411"/>
            <a:ext cx="6408063" cy="2395657"/>
          </a:xfrm>
          <a:prstGeom prst="roundRect">
            <a:avLst>
              <a:gd name="adj" fmla="val 1420"/>
            </a:avLst>
          </a:prstGeom>
          <a:solidFill>
            <a:srgbClr val="3E3E3E"/>
          </a:solidFill>
          <a:ln/>
        </p:spPr>
      </p:sp>
      <p:sp>
        <p:nvSpPr>
          <p:cNvPr id="10" name="Text 8"/>
          <p:cNvSpPr/>
          <p:nvPr/>
        </p:nvSpPr>
        <p:spPr>
          <a:xfrm>
            <a:off x="1020604" y="5036225"/>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Consumer Approval</a:t>
            </a:r>
            <a:endParaRPr lang="en-US" sz="2200" dirty="0"/>
          </a:p>
        </p:txBody>
      </p:sp>
      <p:sp>
        <p:nvSpPr>
          <p:cNvPr id="11" name="Text 9"/>
          <p:cNvSpPr/>
          <p:nvPr/>
        </p:nvSpPr>
        <p:spPr>
          <a:xfrm>
            <a:off x="1020604" y="5526643"/>
            <a:ext cx="5954435"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If the cause does not meet with the approval of the consumers, then a corporate cause-related marketing strategy will not be successful.</a:t>
            </a:r>
            <a:endParaRPr lang="en-US" sz="1750" dirty="0"/>
          </a:p>
        </p:txBody>
      </p:sp>
      <p:sp>
        <p:nvSpPr>
          <p:cNvPr id="12" name="Shape 10"/>
          <p:cNvSpPr/>
          <p:nvPr/>
        </p:nvSpPr>
        <p:spPr>
          <a:xfrm>
            <a:off x="7428667" y="4809411"/>
            <a:ext cx="6408063" cy="2395657"/>
          </a:xfrm>
          <a:prstGeom prst="roundRect">
            <a:avLst>
              <a:gd name="adj" fmla="val 1420"/>
            </a:avLst>
          </a:prstGeom>
          <a:solidFill>
            <a:srgbClr val="3E3E3E"/>
          </a:solidFill>
          <a:ln/>
        </p:spPr>
      </p:sp>
      <p:sp>
        <p:nvSpPr>
          <p:cNvPr id="13" name="Text 11"/>
          <p:cNvSpPr/>
          <p:nvPr/>
        </p:nvSpPr>
        <p:spPr>
          <a:xfrm>
            <a:off x="7655481" y="5036225"/>
            <a:ext cx="385000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Fit Between Corporation and Cause</a:t>
            </a:r>
            <a:endParaRPr lang="en-US" sz="2200" dirty="0"/>
          </a:p>
        </p:txBody>
      </p:sp>
      <p:sp>
        <p:nvSpPr>
          <p:cNvPr id="14" name="Text 12"/>
          <p:cNvSpPr/>
          <p:nvPr/>
        </p:nvSpPr>
        <p:spPr>
          <a:xfrm>
            <a:off x="7655481" y="5526643"/>
            <a:ext cx="5954435"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The consumers' perception of the fit between the corporation and the particular cause determines the market or key customers' reaction to a corporation's association with a specific social cause.</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457206"/>
            <a:ext cx="11021020"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Case Study: Mud Jeans and Shipping Ambassador</a:t>
            </a:r>
            <a:endParaRPr lang="en-US" sz="4450" dirty="0"/>
          </a:p>
        </p:txBody>
      </p:sp>
      <p:sp>
        <p:nvSpPr>
          <p:cNvPr id="3" name="Text 1"/>
          <p:cNvSpPr/>
          <p:nvPr/>
        </p:nvSpPr>
        <p:spPr>
          <a:xfrm>
            <a:off x="793790" y="2732961"/>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Campaign Overview</a:t>
            </a:r>
            <a:endParaRPr lang="en-US" sz="2200" dirty="0"/>
          </a:p>
        </p:txBody>
      </p:sp>
      <p:sp>
        <p:nvSpPr>
          <p:cNvPr id="4" name="Text 2"/>
          <p:cNvSpPr/>
          <p:nvPr/>
        </p:nvSpPr>
        <p:spPr>
          <a:xfrm>
            <a:off x="793790" y="3314105"/>
            <a:ext cx="6244709" cy="217741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Mud Jeans rent out their jeans. It's simple to join their subscription service, and for a small monthly fee, you can ship back your dirty jeans and select a fresh pair whenever you fancy. Mud Jeans' partnership with the World Food Programme made perfect sense. As experts in shipping, their consumers were the right audience for this partnership.</a:t>
            </a:r>
            <a:endParaRPr lang="en-US" sz="1750" dirty="0"/>
          </a:p>
        </p:txBody>
      </p:sp>
      <p:sp>
        <p:nvSpPr>
          <p:cNvPr id="5" name="Text 3"/>
          <p:cNvSpPr/>
          <p:nvPr/>
        </p:nvSpPr>
        <p:spPr>
          <a:xfrm>
            <a:off x="7599521" y="2732961"/>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Campaign Results</a:t>
            </a:r>
            <a:endParaRPr lang="en-US" sz="2200" dirty="0"/>
          </a:p>
        </p:txBody>
      </p:sp>
      <p:sp>
        <p:nvSpPr>
          <p:cNvPr id="6" name="Text 4"/>
          <p:cNvSpPr/>
          <p:nvPr/>
        </p:nvSpPr>
        <p:spPr>
          <a:xfrm>
            <a:off x="7599521" y="3314105"/>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Fira Sans" pitchFamily="34" charset="0"/>
                <a:ea typeface="Fira Sans" pitchFamily="34" charset="-122"/>
                <a:cs typeface="Fira Sans" pitchFamily="34" charset="-120"/>
              </a:rPr>
              <a:t>Reach of 31 million, covering 175 publications</a:t>
            </a:r>
            <a:endParaRPr lang="en-US" sz="1750" dirty="0"/>
          </a:p>
        </p:txBody>
      </p:sp>
      <p:sp>
        <p:nvSpPr>
          <p:cNvPr id="7" name="Text 5"/>
          <p:cNvSpPr/>
          <p:nvPr/>
        </p:nvSpPr>
        <p:spPr>
          <a:xfrm>
            <a:off x="7599521" y="375630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Fira Sans" pitchFamily="34" charset="0"/>
                <a:ea typeface="Fira Sans" pitchFamily="34" charset="-122"/>
                <a:cs typeface="Fira Sans" pitchFamily="34" charset="-120"/>
              </a:rPr>
              <a:t>TV coverage on Sky News, Al Jazeera, and Channel 4</a:t>
            </a:r>
            <a:endParaRPr lang="en-US" sz="1750" dirty="0"/>
          </a:p>
        </p:txBody>
      </p:sp>
      <p:sp>
        <p:nvSpPr>
          <p:cNvPr id="8" name="Text 6"/>
          <p:cNvSpPr/>
          <p:nvPr/>
        </p:nvSpPr>
        <p:spPr>
          <a:xfrm>
            <a:off x="7599521" y="419850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Fira Sans" pitchFamily="34" charset="0"/>
                <a:ea typeface="Fira Sans" pitchFamily="34" charset="-122"/>
                <a:cs typeface="Fira Sans" pitchFamily="34" charset="-120"/>
              </a:rPr>
              <a:t>Total campaign audience of 2.2 billion</a:t>
            </a:r>
            <a:endParaRPr lang="en-US" sz="1750" dirty="0"/>
          </a:p>
        </p:txBody>
      </p:sp>
      <p:sp>
        <p:nvSpPr>
          <p:cNvPr id="9" name="Text 7"/>
          <p:cNvSpPr/>
          <p:nvPr/>
        </p:nvSpPr>
        <p:spPr>
          <a:xfrm>
            <a:off x="7599521" y="4640699"/>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Fira Sans" pitchFamily="34" charset="0"/>
                <a:ea typeface="Fira Sans" pitchFamily="34" charset="-122"/>
                <a:cs typeface="Fira Sans" pitchFamily="34" charset="-120"/>
              </a:rPr>
              <a:t>Social media reach of 218 million</a:t>
            </a:r>
            <a:endParaRPr lang="en-US" sz="1750" dirty="0"/>
          </a:p>
        </p:txBody>
      </p:sp>
      <p:sp>
        <p:nvSpPr>
          <p:cNvPr id="10" name="Text 8"/>
          <p:cNvSpPr/>
          <p:nvPr/>
        </p:nvSpPr>
        <p:spPr>
          <a:xfrm>
            <a:off x="7599521" y="5082897"/>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Fira Sans" pitchFamily="34" charset="0"/>
                <a:ea typeface="Fira Sans" pitchFamily="34" charset="-122"/>
                <a:cs typeface="Fira Sans" pitchFamily="34" charset="-120"/>
              </a:rPr>
              <a:t>Engagement score of 792</a:t>
            </a:r>
            <a:endParaRPr lang="en-US" sz="1750" dirty="0"/>
          </a:p>
        </p:txBody>
      </p:sp>
      <p:sp>
        <p:nvSpPr>
          <p:cNvPr id="11" name="Text 9"/>
          <p:cNvSpPr/>
          <p:nvPr/>
        </p:nvSpPr>
        <p:spPr>
          <a:xfrm>
            <a:off x="7599521" y="5525095"/>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spc="-36" kern="0" dirty="0">
                <a:solidFill>
                  <a:srgbClr val="E0D6DE"/>
                </a:solidFill>
                <a:latin typeface="Fira Sans" pitchFamily="34" charset="0"/>
                <a:ea typeface="Fira Sans" pitchFamily="34" charset="-122"/>
                <a:cs typeface="Fira Sans" pitchFamily="34" charset="-120"/>
              </a:rPr>
              <a:t>18,000 people engaged with the campaign in one hour</a:t>
            </a:r>
            <a:endParaRPr lang="en-US" sz="1750" dirty="0"/>
          </a:p>
        </p:txBody>
      </p:sp>
      <p:sp>
        <p:nvSpPr>
          <p:cNvPr id="12" name="Text 10"/>
          <p:cNvSpPr/>
          <p:nvPr/>
        </p:nvSpPr>
        <p:spPr>
          <a:xfrm>
            <a:off x="7599521" y="5967293"/>
            <a:ext cx="6244709" cy="725805"/>
          </a:xfrm>
          <a:prstGeom prst="rect">
            <a:avLst/>
          </a:prstGeom>
          <a:noFill/>
          <a:ln/>
        </p:spPr>
        <p:txBody>
          <a:bodyPr wrap="square" lIns="0" tIns="0" rIns="0" bIns="0" rtlCol="0" anchor="t"/>
          <a:lstStyle/>
          <a:p>
            <a:pPr algn="l" marL="342900" indent="-342900">
              <a:lnSpc>
                <a:spcPts val="2850"/>
              </a:lnSpc>
              <a:buSzPct val="100000"/>
              <a:buChar char="•"/>
            </a:pPr>
            <a:r>
              <a:rPr lang="en-US" sz="1750" spc="-36" kern="0" dirty="0">
                <a:solidFill>
                  <a:srgbClr val="E0D6DE"/>
                </a:solidFill>
                <a:latin typeface="Fira Sans" pitchFamily="34" charset="0"/>
                <a:ea typeface="Fira Sans" pitchFamily="34" charset="-122"/>
                <a:cs typeface="Fira Sans" pitchFamily="34" charset="-120"/>
              </a:rPr>
              <a:t>Average time spent on the Mud Jeans website doubled in the first six weeks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55174" y="859155"/>
            <a:ext cx="7769662" cy="597218"/>
          </a:xfrm>
          <a:prstGeom prst="rect">
            <a:avLst/>
          </a:prstGeom>
          <a:noFill/>
          <a:ln/>
        </p:spPr>
        <p:txBody>
          <a:bodyPr wrap="none" lIns="0" tIns="0" rIns="0" bIns="0" rtlCol="0" anchor="t"/>
          <a:lstStyle/>
          <a:p>
            <a:pPr algn="l" indent="0" marL="0">
              <a:lnSpc>
                <a:spcPts val="4700"/>
              </a:lnSpc>
              <a:buNone/>
            </a:pPr>
            <a:r>
              <a:rPr lang="en-US" sz="3750" spc="-38" kern="0" dirty="0">
                <a:solidFill>
                  <a:srgbClr val="FA95AF"/>
                </a:solidFill>
                <a:latin typeface="Anton" pitchFamily="34" charset="0"/>
                <a:ea typeface="Anton" pitchFamily="34" charset="-122"/>
                <a:cs typeface="Anton" pitchFamily="34" charset="-120"/>
              </a:rPr>
              <a:t>Future Trends in Cause Related Marketing</a:t>
            </a:r>
            <a:endParaRPr lang="en-US" sz="3750" dirty="0"/>
          </a:p>
        </p:txBody>
      </p:sp>
      <p:pic>
        <p:nvPicPr>
          <p:cNvPr id="4" name="Image 1" descr="preencoded.png">    </p:cNvPr>
          <p:cNvPicPr>
            <a:picLocks noChangeAspect="1"/>
          </p:cNvPicPr>
          <p:nvPr/>
        </p:nvPicPr>
        <p:blipFill>
          <a:blip r:embed="rId2"/>
          <a:stretch>
            <a:fillRect/>
          </a:stretch>
        </p:blipFill>
        <p:spPr>
          <a:xfrm>
            <a:off x="6155174" y="1742956"/>
            <a:ext cx="955477" cy="1406843"/>
          </a:xfrm>
          <a:prstGeom prst="rect">
            <a:avLst/>
          </a:prstGeom>
        </p:spPr>
      </p:pic>
      <p:sp>
        <p:nvSpPr>
          <p:cNvPr id="5" name="Text 1"/>
          <p:cNvSpPr/>
          <p:nvPr/>
        </p:nvSpPr>
        <p:spPr>
          <a:xfrm>
            <a:off x="7397234" y="1934051"/>
            <a:ext cx="2388751" cy="298490"/>
          </a:xfrm>
          <a:prstGeom prst="rect">
            <a:avLst/>
          </a:prstGeom>
          <a:noFill/>
          <a:ln/>
        </p:spPr>
        <p:txBody>
          <a:bodyPr wrap="none" lIns="0" tIns="0" rIns="0" bIns="0" rtlCol="0" anchor="t"/>
          <a:lstStyle/>
          <a:p>
            <a:pPr algn="l" indent="0" marL="0">
              <a:lnSpc>
                <a:spcPts val="2350"/>
              </a:lnSpc>
              <a:buNone/>
            </a:pPr>
            <a:r>
              <a:rPr lang="en-US" sz="1850" spc="-19" kern="0" dirty="0">
                <a:solidFill>
                  <a:srgbClr val="E0D6DE"/>
                </a:solidFill>
                <a:latin typeface="Anton" pitchFamily="34" charset="0"/>
                <a:ea typeface="Anton" pitchFamily="34" charset="-122"/>
                <a:cs typeface="Anton" pitchFamily="34" charset="-120"/>
              </a:rPr>
              <a:t>Digital Technologies</a:t>
            </a:r>
            <a:endParaRPr lang="en-US" sz="1850" dirty="0"/>
          </a:p>
        </p:txBody>
      </p:sp>
      <p:sp>
        <p:nvSpPr>
          <p:cNvPr id="6" name="Text 2"/>
          <p:cNvSpPr/>
          <p:nvPr/>
        </p:nvSpPr>
        <p:spPr>
          <a:xfrm>
            <a:off x="7397234" y="2347198"/>
            <a:ext cx="6564392" cy="611505"/>
          </a:xfrm>
          <a:prstGeom prst="rect">
            <a:avLst/>
          </a:prstGeom>
          <a:noFill/>
          <a:ln/>
        </p:spPr>
        <p:txBody>
          <a:bodyPr wrap="square" lIns="0" tIns="0" rIns="0" bIns="0" rtlCol="0" anchor="t"/>
          <a:lstStyle/>
          <a:p>
            <a:pPr algn="l" indent="0" marL="0">
              <a:lnSpc>
                <a:spcPts val="2400"/>
              </a:lnSpc>
              <a:buNone/>
            </a:pPr>
            <a:r>
              <a:rPr lang="en-US" sz="1500" spc="-30" kern="0" dirty="0">
                <a:solidFill>
                  <a:srgbClr val="E0D6DE"/>
                </a:solidFill>
                <a:latin typeface="Fira Sans" pitchFamily="34" charset="0"/>
                <a:ea typeface="Fira Sans" pitchFamily="34" charset="-122"/>
                <a:cs typeface="Fira Sans" pitchFamily="34" charset="-120"/>
              </a:rPr>
              <a:t>Brands will take advantage of the rapid advancement of digital technologies for future cause-related marketing initiatives.</a:t>
            </a:r>
            <a:endParaRPr lang="en-US" sz="1500" dirty="0"/>
          </a:p>
        </p:txBody>
      </p:sp>
      <p:pic>
        <p:nvPicPr>
          <p:cNvPr id="7" name="Image 2" descr="preencoded.png">    </p:cNvPr>
          <p:cNvPicPr>
            <a:picLocks noChangeAspect="1"/>
          </p:cNvPicPr>
          <p:nvPr/>
        </p:nvPicPr>
        <p:blipFill>
          <a:blip r:embed="rId3"/>
          <a:stretch>
            <a:fillRect/>
          </a:stretch>
        </p:blipFill>
        <p:spPr>
          <a:xfrm>
            <a:off x="6155174" y="3149798"/>
            <a:ext cx="955477" cy="1406843"/>
          </a:xfrm>
          <a:prstGeom prst="rect">
            <a:avLst/>
          </a:prstGeom>
        </p:spPr>
      </p:pic>
      <p:sp>
        <p:nvSpPr>
          <p:cNvPr id="8" name="Text 3"/>
          <p:cNvSpPr/>
          <p:nvPr/>
        </p:nvSpPr>
        <p:spPr>
          <a:xfrm>
            <a:off x="7397234" y="3340894"/>
            <a:ext cx="2388751" cy="298490"/>
          </a:xfrm>
          <a:prstGeom prst="rect">
            <a:avLst/>
          </a:prstGeom>
          <a:noFill/>
          <a:ln/>
        </p:spPr>
        <p:txBody>
          <a:bodyPr wrap="none" lIns="0" tIns="0" rIns="0" bIns="0" rtlCol="0" anchor="t"/>
          <a:lstStyle/>
          <a:p>
            <a:pPr algn="l" indent="0" marL="0">
              <a:lnSpc>
                <a:spcPts val="2350"/>
              </a:lnSpc>
              <a:buNone/>
            </a:pPr>
            <a:r>
              <a:rPr lang="en-US" sz="1850" spc="-19" kern="0" dirty="0">
                <a:solidFill>
                  <a:srgbClr val="E0D6DE"/>
                </a:solidFill>
                <a:latin typeface="Anton" pitchFamily="34" charset="0"/>
                <a:ea typeface="Anton" pitchFamily="34" charset="-122"/>
                <a:cs typeface="Anton" pitchFamily="34" charset="-120"/>
              </a:rPr>
              <a:t>Social Media Platforms</a:t>
            </a:r>
            <a:endParaRPr lang="en-US" sz="1850" dirty="0"/>
          </a:p>
        </p:txBody>
      </p:sp>
      <p:sp>
        <p:nvSpPr>
          <p:cNvPr id="9" name="Text 4"/>
          <p:cNvSpPr/>
          <p:nvPr/>
        </p:nvSpPr>
        <p:spPr>
          <a:xfrm>
            <a:off x="7397234" y="3754041"/>
            <a:ext cx="6564392" cy="611505"/>
          </a:xfrm>
          <a:prstGeom prst="rect">
            <a:avLst/>
          </a:prstGeom>
          <a:noFill/>
          <a:ln/>
        </p:spPr>
        <p:txBody>
          <a:bodyPr wrap="square" lIns="0" tIns="0" rIns="0" bIns="0" rtlCol="0" anchor="t"/>
          <a:lstStyle/>
          <a:p>
            <a:pPr algn="l" indent="0" marL="0">
              <a:lnSpc>
                <a:spcPts val="2400"/>
              </a:lnSpc>
              <a:buNone/>
            </a:pPr>
            <a:r>
              <a:rPr lang="en-US" sz="1500" spc="-30" kern="0" dirty="0">
                <a:solidFill>
                  <a:srgbClr val="E0D6DE"/>
                </a:solidFill>
                <a:latin typeface="Fira Sans" pitchFamily="34" charset="0"/>
                <a:ea typeface="Fira Sans" pitchFamily="34" charset="-122"/>
                <a:cs typeface="Fira Sans" pitchFamily="34" charset="-120"/>
              </a:rPr>
              <a:t>Social media platforms will provide unique ways to measure and monitor the outcomes of cause-related campaigns in real time.</a:t>
            </a:r>
            <a:endParaRPr lang="en-US" sz="1500" dirty="0"/>
          </a:p>
        </p:txBody>
      </p:sp>
      <p:pic>
        <p:nvPicPr>
          <p:cNvPr id="10" name="Image 3" descr="preencoded.png">    </p:cNvPr>
          <p:cNvPicPr>
            <a:picLocks noChangeAspect="1"/>
          </p:cNvPicPr>
          <p:nvPr/>
        </p:nvPicPr>
        <p:blipFill>
          <a:blip r:embed="rId4"/>
          <a:stretch>
            <a:fillRect/>
          </a:stretch>
        </p:blipFill>
        <p:spPr>
          <a:xfrm>
            <a:off x="6155174" y="4556641"/>
            <a:ext cx="955477" cy="1406843"/>
          </a:xfrm>
          <a:prstGeom prst="rect">
            <a:avLst/>
          </a:prstGeom>
        </p:spPr>
      </p:pic>
      <p:sp>
        <p:nvSpPr>
          <p:cNvPr id="11" name="Text 5"/>
          <p:cNvSpPr/>
          <p:nvPr/>
        </p:nvSpPr>
        <p:spPr>
          <a:xfrm>
            <a:off x="7397234" y="4747736"/>
            <a:ext cx="2388751" cy="298490"/>
          </a:xfrm>
          <a:prstGeom prst="rect">
            <a:avLst/>
          </a:prstGeom>
          <a:noFill/>
          <a:ln/>
        </p:spPr>
        <p:txBody>
          <a:bodyPr wrap="none" lIns="0" tIns="0" rIns="0" bIns="0" rtlCol="0" anchor="t"/>
          <a:lstStyle/>
          <a:p>
            <a:pPr algn="l" indent="0" marL="0">
              <a:lnSpc>
                <a:spcPts val="2350"/>
              </a:lnSpc>
              <a:buNone/>
            </a:pPr>
            <a:r>
              <a:rPr lang="en-US" sz="1850" spc="-19" kern="0" dirty="0">
                <a:solidFill>
                  <a:srgbClr val="E0D6DE"/>
                </a:solidFill>
                <a:latin typeface="Anton" pitchFamily="34" charset="0"/>
                <a:ea typeface="Anton" pitchFamily="34" charset="-122"/>
                <a:cs typeface="Anton" pitchFamily="34" charset="-120"/>
              </a:rPr>
              <a:t>Changing Social Issues</a:t>
            </a:r>
            <a:endParaRPr lang="en-US" sz="1850" dirty="0"/>
          </a:p>
        </p:txBody>
      </p:sp>
      <p:sp>
        <p:nvSpPr>
          <p:cNvPr id="12" name="Text 6"/>
          <p:cNvSpPr/>
          <p:nvPr/>
        </p:nvSpPr>
        <p:spPr>
          <a:xfrm>
            <a:off x="7397234" y="5160883"/>
            <a:ext cx="6564392" cy="611505"/>
          </a:xfrm>
          <a:prstGeom prst="rect">
            <a:avLst/>
          </a:prstGeom>
          <a:noFill/>
          <a:ln/>
        </p:spPr>
        <p:txBody>
          <a:bodyPr wrap="square" lIns="0" tIns="0" rIns="0" bIns="0" rtlCol="0" anchor="t"/>
          <a:lstStyle/>
          <a:p>
            <a:pPr algn="l" indent="0" marL="0">
              <a:lnSpc>
                <a:spcPts val="2400"/>
              </a:lnSpc>
              <a:buNone/>
            </a:pPr>
            <a:r>
              <a:rPr lang="en-US" sz="1500" spc="-30" kern="0" dirty="0">
                <a:solidFill>
                  <a:srgbClr val="E0D6DE"/>
                </a:solidFill>
                <a:latin typeface="Fira Sans" pitchFamily="34" charset="0"/>
                <a:ea typeface="Fira Sans" pitchFamily="34" charset="-122"/>
                <a:cs typeface="Fira Sans" pitchFamily="34" charset="-120"/>
              </a:rPr>
              <a:t>The visibility of social issues will continually change, potentially creating new opportunities for brands.</a:t>
            </a:r>
            <a:endParaRPr lang="en-US" sz="1500" dirty="0"/>
          </a:p>
        </p:txBody>
      </p:sp>
      <p:pic>
        <p:nvPicPr>
          <p:cNvPr id="13" name="Image 4" descr="preencoded.png">    </p:cNvPr>
          <p:cNvPicPr>
            <a:picLocks noChangeAspect="1"/>
          </p:cNvPicPr>
          <p:nvPr/>
        </p:nvPicPr>
        <p:blipFill>
          <a:blip r:embed="rId5"/>
          <a:stretch>
            <a:fillRect/>
          </a:stretch>
        </p:blipFill>
        <p:spPr>
          <a:xfrm>
            <a:off x="6155174" y="5963483"/>
            <a:ext cx="955477" cy="1406843"/>
          </a:xfrm>
          <a:prstGeom prst="rect">
            <a:avLst/>
          </a:prstGeom>
        </p:spPr>
      </p:pic>
      <p:sp>
        <p:nvSpPr>
          <p:cNvPr id="14" name="Text 7"/>
          <p:cNvSpPr/>
          <p:nvPr/>
        </p:nvSpPr>
        <p:spPr>
          <a:xfrm>
            <a:off x="7397234" y="6154579"/>
            <a:ext cx="2641878" cy="298490"/>
          </a:xfrm>
          <a:prstGeom prst="rect">
            <a:avLst/>
          </a:prstGeom>
          <a:noFill/>
          <a:ln/>
        </p:spPr>
        <p:txBody>
          <a:bodyPr wrap="none" lIns="0" tIns="0" rIns="0" bIns="0" rtlCol="0" anchor="t"/>
          <a:lstStyle/>
          <a:p>
            <a:pPr algn="l" indent="0" marL="0">
              <a:lnSpc>
                <a:spcPts val="2350"/>
              </a:lnSpc>
              <a:buNone/>
            </a:pPr>
            <a:r>
              <a:rPr lang="en-US" sz="1850" spc="-19" kern="0" dirty="0">
                <a:solidFill>
                  <a:srgbClr val="E0D6DE"/>
                </a:solidFill>
                <a:latin typeface="Anton" pitchFamily="34" charset="0"/>
                <a:ea typeface="Anton" pitchFamily="34" charset="-122"/>
                <a:cs typeface="Anton" pitchFamily="34" charset="-120"/>
              </a:rPr>
              <a:t>Generation Z and Millennials</a:t>
            </a:r>
            <a:endParaRPr lang="en-US" sz="1850" dirty="0"/>
          </a:p>
        </p:txBody>
      </p:sp>
      <p:sp>
        <p:nvSpPr>
          <p:cNvPr id="15" name="Text 8"/>
          <p:cNvSpPr/>
          <p:nvPr/>
        </p:nvSpPr>
        <p:spPr>
          <a:xfrm>
            <a:off x="7397234" y="6567726"/>
            <a:ext cx="6564392" cy="611505"/>
          </a:xfrm>
          <a:prstGeom prst="rect">
            <a:avLst/>
          </a:prstGeom>
          <a:noFill/>
          <a:ln/>
        </p:spPr>
        <p:txBody>
          <a:bodyPr wrap="square" lIns="0" tIns="0" rIns="0" bIns="0" rtlCol="0" anchor="t"/>
          <a:lstStyle/>
          <a:p>
            <a:pPr algn="l" indent="0" marL="0">
              <a:lnSpc>
                <a:spcPts val="2400"/>
              </a:lnSpc>
              <a:buNone/>
            </a:pPr>
            <a:r>
              <a:rPr lang="en-US" sz="1500" spc="-30" kern="0" dirty="0">
                <a:solidFill>
                  <a:srgbClr val="E0D6DE"/>
                </a:solidFill>
                <a:latin typeface="Fira Sans" pitchFamily="34" charset="0"/>
                <a:ea typeface="Fira Sans" pitchFamily="34" charset="-122"/>
                <a:cs typeface="Fira Sans" pitchFamily="34" charset="-120"/>
              </a:rPr>
              <a:t>Generation Z and millennials are social beings, and as a result, the corporate world will become more responsible for society.</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75903" y="621030"/>
            <a:ext cx="7564993" cy="1409700"/>
          </a:xfrm>
          <a:prstGeom prst="rect">
            <a:avLst/>
          </a:prstGeom>
          <a:noFill/>
          <a:ln/>
        </p:spPr>
        <p:txBody>
          <a:bodyPr wrap="square" lIns="0" tIns="0" rIns="0" bIns="0" rtlCol="0" anchor="t"/>
          <a:lstStyle/>
          <a:p>
            <a:pPr algn="l" indent="0" marL="0">
              <a:lnSpc>
                <a:spcPts val="5550"/>
              </a:lnSpc>
              <a:buNone/>
            </a:pPr>
            <a:r>
              <a:rPr lang="en-US" sz="4400" spc="-44" kern="0" dirty="0">
                <a:solidFill>
                  <a:srgbClr val="FA95AF"/>
                </a:solidFill>
                <a:latin typeface="Anton" pitchFamily="34" charset="0"/>
                <a:ea typeface="Anton" pitchFamily="34" charset="-122"/>
                <a:cs typeface="Anton" pitchFamily="34" charset="-120"/>
              </a:rPr>
              <a:t>Innovations in Cause Related Marketing</a:t>
            </a:r>
            <a:endParaRPr lang="en-US" sz="4400" dirty="0"/>
          </a:p>
        </p:txBody>
      </p:sp>
      <p:pic>
        <p:nvPicPr>
          <p:cNvPr id="4" name="Image 1" descr="preencoded.png">    </p:cNvPr>
          <p:cNvPicPr>
            <a:picLocks noChangeAspect="1"/>
          </p:cNvPicPr>
          <p:nvPr/>
        </p:nvPicPr>
        <p:blipFill>
          <a:blip r:embed="rId2"/>
          <a:stretch>
            <a:fillRect/>
          </a:stretch>
        </p:blipFill>
        <p:spPr>
          <a:xfrm>
            <a:off x="6275903" y="2368987"/>
            <a:ext cx="563880" cy="563880"/>
          </a:xfrm>
          <a:prstGeom prst="rect">
            <a:avLst/>
          </a:prstGeom>
        </p:spPr>
      </p:pic>
      <p:sp>
        <p:nvSpPr>
          <p:cNvPr id="5" name="Text 1"/>
          <p:cNvSpPr/>
          <p:nvPr/>
        </p:nvSpPr>
        <p:spPr>
          <a:xfrm>
            <a:off x="6275903" y="3158371"/>
            <a:ext cx="2296120" cy="352425"/>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Sustainability Focus</a:t>
            </a:r>
            <a:endParaRPr lang="en-US" sz="2200" dirty="0"/>
          </a:p>
        </p:txBody>
      </p:sp>
      <p:sp>
        <p:nvSpPr>
          <p:cNvPr id="6" name="Text 2"/>
          <p:cNvSpPr/>
          <p:nvPr/>
        </p:nvSpPr>
        <p:spPr>
          <a:xfrm>
            <a:off x="6275903" y="3646051"/>
            <a:ext cx="2296120" cy="2526983"/>
          </a:xfrm>
          <a:prstGeom prst="rect">
            <a:avLst/>
          </a:prstGeom>
          <a:noFill/>
          <a:ln/>
        </p:spPr>
        <p:txBody>
          <a:bodyPr wrap="square" lIns="0" tIns="0" rIns="0" bIns="0" rtlCol="0" anchor="t"/>
          <a:lstStyle/>
          <a:p>
            <a:pPr algn="l" indent="0" marL="0">
              <a:lnSpc>
                <a:spcPts val="2800"/>
              </a:lnSpc>
              <a:buNone/>
            </a:pPr>
            <a:r>
              <a:rPr lang="en-US" sz="1750" spc="-36" kern="0" dirty="0">
                <a:solidFill>
                  <a:srgbClr val="E0D6DE"/>
                </a:solidFill>
                <a:latin typeface="Fira Sans" pitchFamily="34" charset="0"/>
                <a:ea typeface="Fira Sans" pitchFamily="34" charset="-122"/>
                <a:cs typeface="Fira Sans" pitchFamily="34" charset="-120"/>
              </a:rPr>
              <a:t>In the future, sustainability will be a central strategy as consumer behavior changes from competing on value for money.</a:t>
            </a:r>
            <a:endParaRPr lang="en-US" sz="1750" dirty="0"/>
          </a:p>
        </p:txBody>
      </p:sp>
      <p:pic>
        <p:nvPicPr>
          <p:cNvPr id="7" name="Image 2" descr="preencoded.png">    </p:cNvPr>
          <p:cNvPicPr>
            <a:picLocks noChangeAspect="1"/>
          </p:cNvPicPr>
          <p:nvPr/>
        </p:nvPicPr>
        <p:blipFill>
          <a:blip r:embed="rId3"/>
          <a:stretch>
            <a:fillRect/>
          </a:stretch>
        </p:blipFill>
        <p:spPr>
          <a:xfrm>
            <a:off x="8910280" y="2368987"/>
            <a:ext cx="563880" cy="563880"/>
          </a:xfrm>
          <a:prstGeom prst="rect">
            <a:avLst/>
          </a:prstGeom>
        </p:spPr>
      </p:pic>
      <p:sp>
        <p:nvSpPr>
          <p:cNvPr id="8" name="Text 3"/>
          <p:cNvSpPr/>
          <p:nvPr/>
        </p:nvSpPr>
        <p:spPr>
          <a:xfrm>
            <a:off x="8910280" y="3158371"/>
            <a:ext cx="2296120" cy="704850"/>
          </a:xfrm>
          <a:prstGeom prst="rect">
            <a:avLst/>
          </a:prstGeom>
          <a:noFill/>
          <a:ln/>
        </p:spPr>
        <p:txBody>
          <a:bodyPr wrap="squar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Environmental Crises</a:t>
            </a:r>
            <a:endParaRPr lang="en-US" sz="2200" dirty="0"/>
          </a:p>
        </p:txBody>
      </p:sp>
      <p:sp>
        <p:nvSpPr>
          <p:cNvPr id="9" name="Text 4"/>
          <p:cNvSpPr/>
          <p:nvPr/>
        </p:nvSpPr>
        <p:spPr>
          <a:xfrm>
            <a:off x="8910280" y="3998476"/>
            <a:ext cx="2296120" cy="3609975"/>
          </a:xfrm>
          <a:prstGeom prst="rect">
            <a:avLst/>
          </a:prstGeom>
          <a:noFill/>
          <a:ln/>
        </p:spPr>
        <p:txBody>
          <a:bodyPr wrap="square" lIns="0" tIns="0" rIns="0" bIns="0" rtlCol="0" anchor="t"/>
          <a:lstStyle/>
          <a:p>
            <a:pPr algn="l" indent="0" marL="0">
              <a:lnSpc>
                <a:spcPts val="2800"/>
              </a:lnSpc>
              <a:buNone/>
            </a:pPr>
            <a:r>
              <a:rPr lang="en-US" sz="1750" spc="-36" kern="0" dirty="0">
                <a:solidFill>
                  <a:srgbClr val="E0D6DE"/>
                </a:solidFill>
                <a:latin typeface="Fira Sans" pitchFamily="34" charset="0"/>
                <a:ea typeface="Fira Sans" pitchFamily="34" charset="-122"/>
                <a:cs typeface="Fira Sans" pitchFamily="34" charset="-120"/>
              </a:rPr>
              <a:t>Environmental crises are the biggest issue that forces organizations to think about the future and convert to sustainability strategies not only for themselves but also for society as a whole.</a:t>
            </a:r>
            <a:endParaRPr lang="en-US" sz="1750" dirty="0"/>
          </a:p>
        </p:txBody>
      </p:sp>
      <p:pic>
        <p:nvPicPr>
          <p:cNvPr id="10" name="Image 3" descr="preencoded.png">    </p:cNvPr>
          <p:cNvPicPr>
            <a:picLocks noChangeAspect="1"/>
          </p:cNvPicPr>
          <p:nvPr/>
        </p:nvPicPr>
        <p:blipFill>
          <a:blip r:embed="rId4"/>
          <a:stretch>
            <a:fillRect/>
          </a:stretch>
        </p:blipFill>
        <p:spPr>
          <a:xfrm>
            <a:off x="11544657" y="2368987"/>
            <a:ext cx="563880" cy="563880"/>
          </a:xfrm>
          <a:prstGeom prst="rect">
            <a:avLst/>
          </a:prstGeom>
        </p:spPr>
      </p:pic>
      <p:sp>
        <p:nvSpPr>
          <p:cNvPr id="11" name="Text 5"/>
          <p:cNvSpPr/>
          <p:nvPr/>
        </p:nvSpPr>
        <p:spPr>
          <a:xfrm>
            <a:off x="11544657" y="3158371"/>
            <a:ext cx="2296239" cy="704850"/>
          </a:xfrm>
          <a:prstGeom prst="rect">
            <a:avLst/>
          </a:prstGeom>
          <a:noFill/>
          <a:ln/>
        </p:spPr>
        <p:txBody>
          <a:bodyPr wrap="squar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Technological Advancements</a:t>
            </a:r>
            <a:endParaRPr lang="en-US" sz="2200" dirty="0"/>
          </a:p>
        </p:txBody>
      </p:sp>
      <p:sp>
        <p:nvSpPr>
          <p:cNvPr id="12" name="Text 6"/>
          <p:cNvSpPr/>
          <p:nvPr/>
        </p:nvSpPr>
        <p:spPr>
          <a:xfrm>
            <a:off x="11544657" y="3998476"/>
            <a:ext cx="2296239" cy="3248978"/>
          </a:xfrm>
          <a:prstGeom prst="rect">
            <a:avLst/>
          </a:prstGeom>
          <a:noFill/>
          <a:ln/>
        </p:spPr>
        <p:txBody>
          <a:bodyPr wrap="square" lIns="0" tIns="0" rIns="0" bIns="0" rtlCol="0" anchor="t"/>
          <a:lstStyle/>
          <a:p>
            <a:pPr algn="l" indent="0" marL="0">
              <a:lnSpc>
                <a:spcPts val="2800"/>
              </a:lnSpc>
              <a:buNone/>
            </a:pPr>
            <a:r>
              <a:rPr lang="en-US" sz="1750" spc="-36" kern="0" dirty="0">
                <a:solidFill>
                  <a:srgbClr val="E0D6DE"/>
                </a:solidFill>
                <a:latin typeface="Fira Sans" pitchFamily="34" charset="0"/>
                <a:ea typeface="Fira Sans" pitchFamily="34" charset="-122"/>
                <a:cs typeface="Fira Sans" pitchFamily="34" charset="-120"/>
              </a:rPr>
              <a:t>The advancement in technology is a weapon for social change. Innovation or technological changes that better monitoring and accountability play a crucial role in the future.</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527566" y="414457"/>
            <a:ext cx="8585002" cy="471011"/>
          </a:xfrm>
          <a:prstGeom prst="rect">
            <a:avLst/>
          </a:prstGeom>
          <a:noFill/>
          <a:ln/>
        </p:spPr>
        <p:txBody>
          <a:bodyPr wrap="none" lIns="0" tIns="0" rIns="0" bIns="0" rtlCol="0" anchor="t"/>
          <a:lstStyle/>
          <a:p>
            <a:pPr algn="l" indent="0" marL="0">
              <a:lnSpc>
                <a:spcPts val="3700"/>
              </a:lnSpc>
              <a:buNone/>
            </a:pPr>
            <a:r>
              <a:rPr lang="en-US" sz="2950" spc="-30" kern="0" dirty="0">
                <a:solidFill>
                  <a:srgbClr val="FA95AF"/>
                </a:solidFill>
                <a:latin typeface="Anton" pitchFamily="34" charset="0"/>
                <a:ea typeface="Anton" pitchFamily="34" charset="-122"/>
                <a:cs typeface="Anton" pitchFamily="34" charset="-120"/>
              </a:rPr>
              <a:t>Impact of Cause Related Marketing on Consumer Attitudes</a:t>
            </a:r>
            <a:endParaRPr lang="en-US" sz="2950" dirty="0"/>
          </a:p>
        </p:txBody>
      </p:sp>
      <p:pic>
        <p:nvPicPr>
          <p:cNvPr id="3" name="Image 0" descr="preencoded.png">    </p:cNvPr>
          <p:cNvPicPr>
            <a:picLocks noChangeAspect="1"/>
          </p:cNvPicPr>
          <p:nvPr/>
        </p:nvPicPr>
        <p:blipFill>
          <a:blip r:embed="rId1"/>
          <a:stretch>
            <a:fillRect/>
          </a:stretch>
        </p:blipFill>
        <p:spPr>
          <a:xfrm>
            <a:off x="527566" y="1186934"/>
            <a:ext cx="13575268" cy="7602141"/>
          </a:xfrm>
          <a:prstGeom prst="rect">
            <a:avLst/>
          </a:prstGeom>
        </p:spPr>
      </p:pic>
      <p:sp>
        <p:nvSpPr>
          <p:cNvPr id="4" name="Text 1"/>
          <p:cNvSpPr/>
          <p:nvPr/>
        </p:nvSpPr>
        <p:spPr>
          <a:xfrm>
            <a:off x="527566" y="8958620"/>
            <a:ext cx="13575268" cy="482203"/>
          </a:xfrm>
          <a:prstGeom prst="rect">
            <a:avLst/>
          </a:prstGeom>
          <a:noFill/>
          <a:ln/>
        </p:spPr>
        <p:txBody>
          <a:bodyPr wrap="square" lIns="0" tIns="0" rIns="0" bIns="0" rtlCol="0" anchor="t"/>
          <a:lstStyle/>
          <a:p>
            <a:pPr algn="l" indent="0" marL="0">
              <a:lnSpc>
                <a:spcPts val="1850"/>
              </a:lnSpc>
              <a:buNone/>
            </a:pPr>
            <a:r>
              <a:rPr lang="en-US" sz="1150" spc="-24" kern="0" dirty="0">
                <a:solidFill>
                  <a:srgbClr val="E0D6DE"/>
                </a:solidFill>
                <a:latin typeface="Fira Sans" pitchFamily="34" charset="0"/>
                <a:ea typeface="Fira Sans" pitchFamily="34" charset="-122"/>
                <a:cs typeface="Fira Sans" pitchFamily="34" charset="-120"/>
              </a:rPr>
              <a:t>This chart illustrates the impact of cause-related marketing on various consumer attitude factors. Brand awareness and corporate image show the highest impact scores, indicating that cause-related marketing significantly influences these aspects of consumer perception.</a:t>
            </a:r>
            <a:endParaRPr lang="en-US" sz="11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822609"/>
            <a:ext cx="13042821" cy="1417558"/>
          </a:xfrm>
          <a:prstGeom prst="rect">
            <a:avLst/>
          </a:prstGeom>
          <a:noFill/>
          <a:ln/>
        </p:spPr>
        <p:txBody>
          <a:bodyPr wrap="squar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Cause Related Marketing and Corporate Social Responsibility</a:t>
            </a:r>
            <a:endParaRPr lang="en-US" sz="4450" dirty="0"/>
          </a:p>
        </p:txBody>
      </p:sp>
      <p:sp>
        <p:nvSpPr>
          <p:cNvPr id="3" name="Text 1"/>
          <p:cNvSpPr/>
          <p:nvPr/>
        </p:nvSpPr>
        <p:spPr>
          <a:xfrm>
            <a:off x="793790" y="3807143"/>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Integration with CSR</a:t>
            </a:r>
            <a:endParaRPr lang="en-US" sz="2200" dirty="0"/>
          </a:p>
        </p:txBody>
      </p:sp>
      <p:sp>
        <p:nvSpPr>
          <p:cNvPr id="4" name="Text 2"/>
          <p:cNvSpPr/>
          <p:nvPr/>
        </p:nvSpPr>
        <p:spPr>
          <a:xfrm>
            <a:off x="793790" y="4388287"/>
            <a:ext cx="6244709" cy="1814513"/>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Cause-related marketing is increasingly being integrated into broader corporate social responsibility (CSR) strategies. Companies are recognizing that their cause-related marketing efforts should align with their overall CSR goals for maximum impact and authenticity.</a:t>
            </a:r>
            <a:endParaRPr lang="en-US" sz="1750" dirty="0"/>
          </a:p>
        </p:txBody>
      </p:sp>
      <p:sp>
        <p:nvSpPr>
          <p:cNvPr id="5" name="Text 3"/>
          <p:cNvSpPr/>
          <p:nvPr/>
        </p:nvSpPr>
        <p:spPr>
          <a:xfrm>
            <a:off x="7599521" y="3807143"/>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Long-term Commitment</a:t>
            </a:r>
            <a:endParaRPr lang="en-US" sz="2200" dirty="0"/>
          </a:p>
        </p:txBody>
      </p:sp>
      <p:sp>
        <p:nvSpPr>
          <p:cNvPr id="6" name="Text 4"/>
          <p:cNvSpPr/>
          <p:nvPr/>
        </p:nvSpPr>
        <p:spPr>
          <a:xfrm>
            <a:off x="7599521" y="4388287"/>
            <a:ext cx="6244709"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There's a growing trend towards long-term commitments to causes rather than short-term campaigns. This shift reflects a deeper integration of social responsibility into corporate culture and strategy.</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833199"/>
            <a:ext cx="12543830"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Measuring the Effectiveness of Cause Related Marketing</a:t>
            </a:r>
            <a:endParaRPr lang="en-US" sz="4450" dirty="0"/>
          </a:p>
        </p:txBody>
      </p:sp>
      <p:sp>
        <p:nvSpPr>
          <p:cNvPr id="3" name="Shape 1"/>
          <p:cNvSpPr/>
          <p:nvPr/>
        </p:nvSpPr>
        <p:spPr>
          <a:xfrm>
            <a:off x="793790" y="1995607"/>
            <a:ext cx="170021" cy="853321"/>
          </a:xfrm>
          <a:prstGeom prst="roundRect">
            <a:avLst>
              <a:gd name="adj" fmla="val 20012"/>
            </a:avLst>
          </a:prstGeom>
          <a:solidFill>
            <a:srgbClr val="3E3E3E"/>
          </a:solidFill>
          <a:ln/>
        </p:spPr>
      </p:sp>
      <p:sp>
        <p:nvSpPr>
          <p:cNvPr id="4" name="Text 2"/>
          <p:cNvSpPr/>
          <p:nvPr/>
        </p:nvSpPr>
        <p:spPr>
          <a:xfrm>
            <a:off x="1303973" y="1995607"/>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Define Clear Objectives</a:t>
            </a:r>
            <a:endParaRPr lang="en-US" sz="2200" dirty="0"/>
          </a:p>
        </p:txBody>
      </p:sp>
      <p:sp>
        <p:nvSpPr>
          <p:cNvPr id="5" name="Text 3"/>
          <p:cNvSpPr/>
          <p:nvPr/>
        </p:nvSpPr>
        <p:spPr>
          <a:xfrm>
            <a:off x="1303973" y="2486025"/>
            <a:ext cx="12532638"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Set specific, measurable goals for the cause-related marketing campaign.</a:t>
            </a:r>
            <a:endParaRPr lang="en-US" sz="1750" dirty="0"/>
          </a:p>
        </p:txBody>
      </p:sp>
      <p:sp>
        <p:nvSpPr>
          <p:cNvPr id="6" name="Shape 4"/>
          <p:cNvSpPr/>
          <p:nvPr/>
        </p:nvSpPr>
        <p:spPr>
          <a:xfrm>
            <a:off x="1133951" y="3075742"/>
            <a:ext cx="170021" cy="853321"/>
          </a:xfrm>
          <a:prstGeom prst="roundRect">
            <a:avLst>
              <a:gd name="adj" fmla="val 20012"/>
            </a:avLst>
          </a:prstGeom>
          <a:solidFill>
            <a:srgbClr val="3E3E3E"/>
          </a:solidFill>
          <a:ln/>
        </p:spPr>
      </p:sp>
      <p:sp>
        <p:nvSpPr>
          <p:cNvPr id="7" name="Text 5"/>
          <p:cNvSpPr/>
          <p:nvPr/>
        </p:nvSpPr>
        <p:spPr>
          <a:xfrm>
            <a:off x="1644134" y="3075742"/>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Track Key Metrics</a:t>
            </a:r>
            <a:endParaRPr lang="en-US" sz="2200" dirty="0"/>
          </a:p>
        </p:txBody>
      </p:sp>
      <p:sp>
        <p:nvSpPr>
          <p:cNvPr id="8" name="Text 6"/>
          <p:cNvSpPr/>
          <p:nvPr/>
        </p:nvSpPr>
        <p:spPr>
          <a:xfrm>
            <a:off x="1644134" y="3566160"/>
            <a:ext cx="12192476"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Monitor metrics such as sales data, brand awareness, and social media engagement.</a:t>
            </a:r>
            <a:endParaRPr lang="en-US" sz="1750" dirty="0"/>
          </a:p>
        </p:txBody>
      </p:sp>
      <p:sp>
        <p:nvSpPr>
          <p:cNvPr id="9" name="Shape 7"/>
          <p:cNvSpPr/>
          <p:nvPr/>
        </p:nvSpPr>
        <p:spPr>
          <a:xfrm>
            <a:off x="1474232" y="4155877"/>
            <a:ext cx="170021" cy="853321"/>
          </a:xfrm>
          <a:prstGeom prst="roundRect">
            <a:avLst>
              <a:gd name="adj" fmla="val 20012"/>
            </a:avLst>
          </a:prstGeom>
          <a:solidFill>
            <a:srgbClr val="3E3E3E"/>
          </a:solidFill>
          <a:ln/>
        </p:spPr>
      </p:sp>
      <p:sp>
        <p:nvSpPr>
          <p:cNvPr id="10" name="Text 8"/>
          <p:cNvSpPr/>
          <p:nvPr/>
        </p:nvSpPr>
        <p:spPr>
          <a:xfrm>
            <a:off x="1984415" y="4155877"/>
            <a:ext cx="3037642"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Conduct Consumer Surveys</a:t>
            </a:r>
            <a:endParaRPr lang="en-US" sz="2200" dirty="0"/>
          </a:p>
        </p:txBody>
      </p:sp>
      <p:sp>
        <p:nvSpPr>
          <p:cNvPr id="11" name="Text 9"/>
          <p:cNvSpPr/>
          <p:nvPr/>
        </p:nvSpPr>
        <p:spPr>
          <a:xfrm>
            <a:off x="1984415" y="4646295"/>
            <a:ext cx="11852196"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Gather feedback directly from consumers about their perceptions and behaviors.</a:t>
            </a:r>
            <a:endParaRPr lang="en-US" sz="1750" dirty="0"/>
          </a:p>
        </p:txBody>
      </p:sp>
      <p:sp>
        <p:nvSpPr>
          <p:cNvPr id="12" name="Shape 10"/>
          <p:cNvSpPr/>
          <p:nvPr/>
        </p:nvSpPr>
        <p:spPr>
          <a:xfrm>
            <a:off x="1814513" y="5236012"/>
            <a:ext cx="170021" cy="853321"/>
          </a:xfrm>
          <a:prstGeom prst="roundRect">
            <a:avLst>
              <a:gd name="adj" fmla="val 20012"/>
            </a:avLst>
          </a:prstGeom>
          <a:solidFill>
            <a:srgbClr val="3E3E3E"/>
          </a:solidFill>
          <a:ln/>
        </p:spPr>
      </p:sp>
      <p:sp>
        <p:nvSpPr>
          <p:cNvPr id="13" name="Text 11"/>
          <p:cNvSpPr/>
          <p:nvPr/>
        </p:nvSpPr>
        <p:spPr>
          <a:xfrm>
            <a:off x="2324695" y="5236012"/>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Analyze Social Impact</a:t>
            </a:r>
            <a:endParaRPr lang="en-US" sz="2200" dirty="0"/>
          </a:p>
        </p:txBody>
      </p:sp>
      <p:sp>
        <p:nvSpPr>
          <p:cNvPr id="14" name="Text 12"/>
          <p:cNvSpPr/>
          <p:nvPr/>
        </p:nvSpPr>
        <p:spPr>
          <a:xfrm>
            <a:off x="2324695" y="5726430"/>
            <a:ext cx="11511915"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Assess the tangible impact on the supported cause or social issue.</a:t>
            </a:r>
            <a:endParaRPr lang="en-US" sz="1750" dirty="0"/>
          </a:p>
        </p:txBody>
      </p:sp>
      <p:sp>
        <p:nvSpPr>
          <p:cNvPr id="15" name="Shape 13"/>
          <p:cNvSpPr/>
          <p:nvPr/>
        </p:nvSpPr>
        <p:spPr>
          <a:xfrm>
            <a:off x="1474232" y="6316147"/>
            <a:ext cx="170021" cy="853321"/>
          </a:xfrm>
          <a:prstGeom prst="roundRect">
            <a:avLst>
              <a:gd name="adj" fmla="val 20012"/>
            </a:avLst>
          </a:prstGeom>
          <a:solidFill>
            <a:srgbClr val="3E3E3E"/>
          </a:solidFill>
          <a:ln/>
        </p:spPr>
      </p:sp>
      <p:sp>
        <p:nvSpPr>
          <p:cNvPr id="16" name="Text 14"/>
          <p:cNvSpPr/>
          <p:nvPr/>
        </p:nvSpPr>
        <p:spPr>
          <a:xfrm>
            <a:off x="1984415" y="6316147"/>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Review Long-term Effects</a:t>
            </a:r>
            <a:endParaRPr lang="en-US" sz="2200" dirty="0"/>
          </a:p>
        </p:txBody>
      </p:sp>
      <p:sp>
        <p:nvSpPr>
          <p:cNvPr id="17" name="Text 15"/>
          <p:cNvSpPr/>
          <p:nvPr/>
        </p:nvSpPr>
        <p:spPr>
          <a:xfrm>
            <a:off x="1984415" y="6806565"/>
            <a:ext cx="11852196"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Evaluate the long-term impact on brand loyalty and corporate reputation.</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336715"/>
            <a:ext cx="10725745"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Global Perspectives on Cause Related Marketing</a:t>
            </a:r>
            <a:endParaRPr lang="en-US" sz="4450" dirty="0"/>
          </a:p>
        </p:txBody>
      </p:sp>
      <p:pic>
        <p:nvPicPr>
          <p:cNvPr id="3" name="Image 0" descr="preencoded.png">    </p:cNvPr>
          <p:cNvPicPr>
            <a:picLocks noChangeAspect="1"/>
          </p:cNvPicPr>
          <p:nvPr/>
        </p:nvPicPr>
        <p:blipFill>
          <a:blip r:embed="rId1"/>
          <a:stretch>
            <a:fillRect/>
          </a:stretch>
        </p:blipFill>
        <p:spPr>
          <a:xfrm>
            <a:off x="801410" y="2645093"/>
            <a:ext cx="3120747" cy="3120747"/>
          </a:xfrm>
          <a:prstGeom prst="rect">
            <a:avLst/>
          </a:prstGeom>
        </p:spPr>
      </p:pic>
      <p:pic>
        <p:nvPicPr>
          <p:cNvPr id="4" name="Image 1" descr="preencoded.png">    </p:cNvPr>
          <p:cNvPicPr>
            <a:picLocks noChangeAspect="1"/>
          </p:cNvPicPr>
          <p:nvPr/>
        </p:nvPicPr>
        <p:blipFill>
          <a:blip r:embed="rId2"/>
          <a:stretch>
            <a:fillRect/>
          </a:stretch>
        </p:blipFill>
        <p:spPr>
          <a:xfrm>
            <a:off x="4103608" y="2645093"/>
            <a:ext cx="3120866" cy="3120866"/>
          </a:xfrm>
          <a:prstGeom prst="rect">
            <a:avLst/>
          </a:prstGeom>
        </p:spPr>
      </p:pic>
      <p:pic>
        <p:nvPicPr>
          <p:cNvPr id="5" name="Image 2" descr="preencoded.png">    </p:cNvPr>
          <p:cNvPicPr>
            <a:picLocks noChangeAspect="1"/>
          </p:cNvPicPr>
          <p:nvPr/>
        </p:nvPicPr>
        <p:blipFill>
          <a:blip r:embed="rId3"/>
          <a:stretch>
            <a:fillRect/>
          </a:stretch>
        </p:blipFill>
        <p:spPr>
          <a:xfrm>
            <a:off x="7405926" y="2645093"/>
            <a:ext cx="3120747" cy="3120747"/>
          </a:xfrm>
          <a:prstGeom prst="rect">
            <a:avLst/>
          </a:prstGeom>
        </p:spPr>
      </p:pic>
      <p:pic>
        <p:nvPicPr>
          <p:cNvPr id="6" name="Image 3" descr="preencoded.png">    </p:cNvPr>
          <p:cNvPicPr>
            <a:picLocks noChangeAspect="1"/>
          </p:cNvPicPr>
          <p:nvPr/>
        </p:nvPicPr>
        <p:blipFill>
          <a:blip r:embed="rId4"/>
          <a:stretch>
            <a:fillRect/>
          </a:stretch>
        </p:blipFill>
        <p:spPr>
          <a:xfrm>
            <a:off x="10708124" y="2645093"/>
            <a:ext cx="3120866" cy="3120866"/>
          </a:xfrm>
          <a:prstGeom prst="rect">
            <a:avLst/>
          </a:prstGeom>
        </p:spPr>
      </p:pic>
      <p:sp>
        <p:nvSpPr>
          <p:cNvPr id="7" name="Text 1"/>
          <p:cNvSpPr/>
          <p:nvPr/>
        </p:nvSpPr>
        <p:spPr>
          <a:xfrm>
            <a:off x="793790" y="6167080"/>
            <a:ext cx="13042821"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Cause-related marketing strategies vary significantly across different global regions, reflecting diverse cultural values, social issues, and consumer expectations. Successful campaigns often require a deep understanding of local contexts and tailored approaches.</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93194"/>
          </a:xfrm>
          <a:prstGeom prst="rect">
            <a:avLst/>
          </a:prstGeom>
        </p:spPr>
      </p:pic>
      <p:sp>
        <p:nvSpPr>
          <p:cNvPr id="3" name="Text 0"/>
          <p:cNvSpPr/>
          <p:nvPr/>
        </p:nvSpPr>
        <p:spPr>
          <a:xfrm>
            <a:off x="754023" y="3457813"/>
            <a:ext cx="10974110" cy="673298"/>
          </a:xfrm>
          <a:prstGeom prst="rect">
            <a:avLst/>
          </a:prstGeom>
          <a:noFill/>
          <a:ln/>
        </p:spPr>
        <p:txBody>
          <a:bodyPr wrap="none" lIns="0" tIns="0" rIns="0" bIns="0" rtlCol="0" anchor="t"/>
          <a:lstStyle/>
          <a:p>
            <a:pPr algn="l" indent="0" marL="0">
              <a:lnSpc>
                <a:spcPts val="5300"/>
              </a:lnSpc>
              <a:buNone/>
            </a:pPr>
            <a:r>
              <a:rPr lang="en-US" sz="4200" spc="-42" kern="0" dirty="0">
                <a:solidFill>
                  <a:srgbClr val="FA95AF"/>
                </a:solidFill>
                <a:latin typeface="Anton" pitchFamily="34" charset="0"/>
                <a:ea typeface="Anton" pitchFamily="34" charset="-122"/>
                <a:cs typeface="Anton" pitchFamily="34" charset="-120"/>
              </a:rPr>
              <a:t>The Role of Social Media in Cause Related Marketing</a:t>
            </a:r>
            <a:endParaRPr lang="en-US" sz="4200" dirty="0"/>
          </a:p>
        </p:txBody>
      </p:sp>
      <p:sp>
        <p:nvSpPr>
          <p:cNvPr id="4" name="Shape 1"/>
          <p:cNvSpPr/>
          <p:nvPr/>
        </p:nvSpPr>
        <p:spPr>
          <a:xfrm>
            <a:off x="754023" y="4696539"/>
            <a:ext cx="484703" cy="484703"/>
          </a:xfrm>
          <a:prstGeom prst="roundRect">
            <a:avLst>
              <a:gd name="adj" fmla="val 6668"/>
            </a:avLst>
          </a:prstGeom>
          <a:solidFill>
            <a:srgbClr val="3E3E3E"/>
          </a:solidFill>
          <a:ln/>
        </p:spPr>
      </p:sp>
      <p:sp>
        <p:nvSpPr>
          <p:cNvPr id="5" name="Text 2"/>
          <p:cNvSpPr/>
          <p:nvPr/>
        </p:nvSpPr>
        <p:spPr>
          <a:xfrm>
            <a:off x="834747" y="4736842"/>
            <a:ext cx="323136" cy="403979"/>
          </a:xfrm>
          <a:prstGeom prst="rect">
            <a:avLst/>
          </a:prstGeom>
          <a:noFill/>
          <a:ln/>
        </p:spPr>
        <p:txBody>
          <a:bodyPr wrap="none" lIns="0" tIns="0" rIns="0" bIns="0" rtlCol="0" anchor="t"/>
          <a:lstStyle/>
          <a:p>
            <a:pPr algn="ctr" indent="0" marL="0">
              <a:lnSpc>
                <a:spcPts val="2500"/>
              </a:lnSpc>
              <a:buNone/>
            </a:pPr>
            <a:r>
              <a:rPr lang="en-US" sz="2500" spc="-25" kern="0" dirty="0">
                <a:solidFill>
                  <a:srgbClr val="E0D6DE"/>
                </a:solidFill>
                <a:latin typeface="Anton" pitchFamily="34" charset="0"/>
                <a:ea typeface="Anton" pitchFamily="34" charset="-122"/>
                <a:cs typeface="Anton" pitchFamily="34" charset="-120"/>
              </a:rPr>
              <a:t>1</a:t>
            </a:r>
            <a:endParaRPr lang="en-US" sz="2500" dirty="0"/>
          </a:p>
        </p:txBody>
      </p:sp>
      <p:sp>
        <p:nvSpPr>
          <p:cNvPr id="6" name="Text 3"/>
          <p:cNvSpPr/>
          <p:nvPr/>
        </p:nvSpPr>
        <p:spPr>
          <a:xfrm>
            <a:off x="1454110" y="4696539"/>
            <a:ext cx="2693194" cy="336590"/>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Amplified Reach</a:t>
            </a:r>
            <a:endParaRPr lang="en-US" sz="2100" dirty="0"/>
          </a:p>
        </p:txBody>
      </p:sp>
      <p:sp>
        <p:nvSpPr>
          <p:cNvPr id="7" name="Text 4"/>
          <p:cNvSpPr/>
          <p:nvPr/>
        </p:nvSpPr>
        <p:spPr>
          <a:xfrm>
            <a:off x="1454110" y="5162312"/>
            <a:ext cx="5753457" cy="689610"/>
          </a:xfrm>
          <a:prstGeom prst="rect">
            <a:avLst/>
          </a:prstGeom>
          <a:noFill/>
          <a:ln/>
        </p:spPr>
        <p:txBody>
          <a:bodyPr wrap="square" lIns="0" tIns="0" rIns="0" bIns="0" rtlCol="0" anchor="t"/>
          <a:lstStyle/>
          <a:p>
            <a:pPr algn="l" indent="0" marL="0">
              <a:lnSpc>
                <a:spcPts val="2700"/>
              </a:lnSpc>
              <a:buNone/>
            </a:pPr>
            <a:r>
              <a:rPr lang="en-US" sz="1650" spc="-34" kern="0" dirty="0">
                <a:solidFill>
                  <a:srgbClr val="E0D6DE"/>
                </a:solidFill>
                <a:latin typeface="Fira Sans" pitchFamily="34" charset="0"/>
                <a:ea typeface="Fira Sans" pitchFamily="34" charset="-122"/>
                <a:cs typeface="Fira Sans" pitchFamily="34" charset="-120"/>
              </a:rPr>
              <a:t>Social media platforms allow cause-related marketing campaigns to reach a wider audience quickly and efficiently.</a:t>
            </a:r>
            <a:endParaRPr lang="en-US" sz="1650" dirty="0"/>
          </a:p>
        </p:txBody>
      </p:sp>
      <p:sp>
        <p:nvSpPr>
          <p:cNvPr id="8" name="Shape 5"/>
          <p:cNvSpPr/>
          <p:nvPr/>
        </p:nvSpPr>
        <p:spPr>
          <a:xfrm>
            <a:off x="7422952" y="4696539"/>
            <a:ext cx="484703" cy="484703"/>
          </a:xfrm>
          <a:prstGeom prst="roundRect">
            <a:avLst>
              <a:gd name="adj" fmla="val 6668"/>
            </a:avLst>
          </a:prstGeom>
          <a:solidFill>
            <a:srgbClr val="3E3E3E"/>
          </a:solidFill>
          <a:ln/>
        </p:spPr>
      </p:sp>
      <p:sp>
        <p:nvSpPr>
          <p:cNvPr id="9" name="Text 6"/>
          <p:cNvSpPr/>
          <p:nvPr/>
        </p:nvSpPr>
        <p:spPr>
          <a:xfrm>
            <a:off x="7503676" y="4736842"/>
            <a:ext cx="323136" cy="403979"/>
          </a:xfrm>
          <a:prstGeom prst="rect">
            <a:avLst/>
          </a:prstGeom>
          <a:noFill/>
          <a:ln/>
        </p:spPr>
        <p:txBody>
          <a:bodyPr wrap="none" lIns="0" tIns="0" rIns="0" bIns="0" rtlCol="0" anchor="t"/>
          <a:lstStyle/>
          <a:p>
            <a:pPr algn="ctr" indent="0" marL="0">
              <a:lnSpc>
                <a:spcPts val="2500"/>
              </a:lnSpc>
              <a:buNone/>
            </a:pPr>
            <a:r>
              <a:rPr lang="en-US" sz="2500" spc="-25" kern="0" dirty="0">
                <a:solidFill>
                  <a:srgbClr val="E0D6DE"/>
                </a:solidFill>
                <a:latin typeface="Anton" pitchFamily="34" charset="0"/>
                <a:ea typeface="Anton" pitchFamily="34" charset="-122"/>
                <a:cs typeface="Anton" pitchFamily="34" charset="-120"/>
              </a:rPr>
              <a:t>2</a:t>
            </a:r>
            <a:endParaRPr lang="en-US" sz="2500" dirty="0"/>
          </a:p>
        </p:txBody>
      </p:sp>
      <p:sp>
        <p:nvSpPr>
          <p:cNvPr id="10" name="Text 7"/>
          <p:cNvSpPr/>
          <p:nvPr/>
        </p:nvSpPr>
        <p:spPr>
          <a:xfrm>
            <a:off x="8123039" y="4696539"/>
            <a:ext cx="2693194" cy="336590"/>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Real-time Engagement</a:t>
            </a:r>
            <a:endParaRPr lang="en-US" sz="2100" dirty="0"/>
          </a:p>
        </p:txBody>
      </p:sp>
      <p:sp>
        <p:nvSpPr>
          <p:cNvPr id="11" name="Text 8"/>
          <p:cNvSpPr/>
          <p:nvPr/>
        </p:nvSpPr>
        <p:spPr>
          <a:xfrm>
            <a:off x="8123039" y="5162312"/>
            <a:ext cx="5753457" cy="689610"/>
          </a:xfrm>
          <a:prstGeom prst="rect">
            <a:avLst/>
          </a:prstGeom>
          <a:noFill/>
          <a:ln/>
        </p:spPr>
        <p:txBody>
          <a:bodyPr wrap="square" lIns="0" tIns="0" rIns="0" bIns="0" rtlCol="0" anchor="t"/>
          <a:lstStyle/>
          <a:p>
            <a:pPr algn="l" indent="0" marL="0">
              <a:lnSpc>
                <a:spcPts val="2700"/>
              </a:lnSpc>
              <a:buNone/>
            </a:pPr>
            <a:r>
              <a:rPr lang="en-US" sz="1650" spc="-34" kern="0" dirty="0">
                <a:solidFill>
                  <a:srgbClr val="E0D6DE"/>
                </a:solidFill>
                <a:latin typeface="Fira Sans" pitchFamily="34" charset="0"/>
                <a:ea typeface="Fira Sans" pitchFamily="34" charset="-122"/>
                <a:cs typeface="Fira Sans" pitchFamily="34" charset="-120"/>
              </a:rPr>
              <a:t>Brands can interact with consumers in real-time, fostering deeper connections and immediate feedback.</a:t>
            </a:r>
            <a:endParaRPr lang="en-US" sz="1650" dirty="0"/>
          </a:p>
        </p:txBody>
      </p:sp>
      <p:sp>
        <p:nvSpPr>
          <p:cNvPr id="12" name="Shape 9"/>
          <p:cNvSpPr/>
          <p:nvPr/>
        </p:nvSpPr>
        <p:spPr>
          <a:xfrm>
            <a:off x="754023" y="6309598"/>
            <a:ext cx="484703" cy="484703"/>
          </a:xfrm>
          <a:prstGeom prst="roundRect">
            <a:avLst>
              <a:gd name="adj" fmla="val 6668"/>
            </a:avLst>
          </a:prstGeom>
          <a:solidFill>
            <a:srgbClr val="3E3E3E"/>
          </a:solidFill>
          <a:ln/>
        </p:spPr>
      </p:sp>
      <p:sp>
        <p:nvSpPr>
          <p:cNvPr id="13" name="Text 10"/>
          <p:cNvSpPr/>
          <p:nvPr/>
        </p:nvSpPr>
        <p:spPr>
          <a:xfrm>
            <a:off x="834747" y="6349901"/>
            <a:ext cx="323136" cy="403979"/>
          </a:xfrm>
          <a:prstGeom prst="rect">
            <a:avLst/>
          </a:prstGeom>
          <a:noFill/>
          <a:ln/>
        </p:spPr>
        <p:txBody>
          <a:bodyPr wrap="none" lIns="0" tIns="0" rIns="0" bIns="0" rtlCol="0" anchor="t"/>
          <a:lstStyle/>
          <a:p>
            <a:pPr algn="ctr" indent="0" marL="0">
              <a:lnSpc>
                <a:spcPts val="2500"/>
              </a:lnSpc>
              <a:buNone/>
            </a:pPr>
            <a:r>
              <a:rPr lang="en-US" sz="2500" spc="-25" kern="0" dirty="0">
                <a:solidFill>
                  <a:srgbClr val="E0D6DE"/>
                </a:solidFill>
                <a:latin typeface="Anton" pitchFamily="34" charset="0"/>
                <a:ea typeface="Anton" pitchFamily="34" charset="-122"/>
                <a:cs typeface="Anton" pitchFamily="34" charset="-120"/>
              </a:rPr>
              <a:t>3</a:t>
            </a:r>
            <a:endParaRPr lang="en-US" sz="2500" dirty="0"/>
          </a:p>
        </p:txBody>
      </p:sp>
      <p:sp>
        <p:nvSpPr>
          <p:cNvPr id="14" name="Text 11"/>
          <p:cNvSpPr/>
          <p:nvPr/>
        </p:nvSpPr>
        <p:spPr>
          <a:xfrm>
            <a:off x="1454110" y="6309598"/>
            <a:ext cx="2693194" cy="336590"/>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Viral Potential</a:t>
            </a:r>
            <a:endParaRPr lang="en-US" sz="2100" dirty="0"/>
          </a:p>
        </p:txBody>
      </p:sp>
      <p:sp>
        <p:nvSpPr>
          <p:cNvPr id="15" name="Text 12"/>
          <p:cNvSpPr/>
          <p:nvPr/>
        </p:nvSpPr>
        <p:spPr>
          <a:xfrm>
            <a:off x="1454110" y="6775371"/>
            <a:ext cx="5753457" cy="689610"/>
          </a:xfrm>
          <a:prstGeom prst="rect">
            <a:avLst/>
          </a:prstGeom>
          <a:noFill/>
          <a:ln/>
        </p:spPr>
        <p:txBody>
          <a:bodyPr wrap="square" lIns="0" tIns="0" rIns="0" bIns="0" rtlCol="0" anchor="t"/>
          <a:lstStyle/>
          <a:p>
            <a:pPr algn="l" indent="0" marL="0">
              <a:lnSpc>
                <a:spcPts val="2700"/>
              </a:lnSpc>
              <a:buNone/>
            </a:pPr>
            <a:r>
              <a:rPr lang="en-US" sz="1650" spc="-34" kern="0" dirty="0">
                <a:solidFill>
                  <a:srgbClr val="E0D6DE"/>
                </a:solidFill>
                <a:latin typeface="Fira Sans" pitchFamily="34" charset="0"/>
                <a:ea typeface="Fira Sans" pitchFamily="34" charset="-122"/>
                <a:cs typeface="Fira Sans" pitchFamily="34" charset="-120"/>
              </a:rPr>
              <a:t>Compelling campaigns have the potential to go viral, dramatically increasing visibility and impact.</a:t>
            </a:r>
            <a:endParaRPr lang="en-US" sz="1650" dirty="0"/>
          </a:p>
        </p:txBody>
      </p:sp>
      <p:sp>
        <p:nvSpPr>
          <p:cNvPr id="16" name="Shape 13"/>
          <p:cNvSpPr/>
          <p:nvPr/>
        </p:nvSpPr>
        <p:spPr>
          <a:xfrm>
            <a:off x="7422952" y="6309598"/>
            <a:ext cx="484703" cy="484703"/>
          </a:xfrm>
          <a:prstGeom prst="roundRect">
            <a:avLst>
              <a:gd name="adj" fmla="val 6668"/>
            </a:avLst>
          </a:prstGeom>
          <a:solidFill>
            <a:srgbClr val="3E3E3E"/>
          </a:solidFill>
          <a:ln/>
        </p:spPr>
      </p:sp>
      <p:sp>
        <p:nvSpPr>
          <p:cNvPr id="17" name="Text 14"/>
          <p:cNvSpPr/>
          <p:nvPr/>
        </p:nvSpPr>
        <p:spPr>
          <a:xfrm>
            <a:off x="7503676" y="6349901"/>
            <a:ext cx="323136" cy="403979"/>
          </a:xfrm>
          <a:prstGeom prst="rect">
            <a:avLst/>
          </a:prstGeom>
          <a:noFill/>
          <a:ln/>
        </p:spPr>
        <p:txBody>
          <a:bodyPr wrap="none" lIns="0" tIns="0" rIns="0" bIns="0" rtlCol="0" anchor="t"/>
          <a:lstStyle/>
          <a:p>
            <a:pPr algn="ctr" indent="0" marL="0">
              <a:lnSpc>
                <a:spcPts val="2500"/>
              </a:lnSpc>
              <a:buNone/>
            </a:pPr>
            <a:r>
              <a:rPr lang="en-US" sz="2500" spc="-25" kern="0" dirty="0">
                <a:solidFill>
                  <a:srgbClr val="E0D6DE"/>
                </a:solidFill>
                <a:latin typeface="Anton" pitchFamily="34" charset="0"/>
                <a:ea typeface="Anton" pitchFamily="34" charset="-122"/>
                <a:cs typeface="Anton" pitchFamily="34" charset="-120"/>
              </a:rPr>
              <a:t>4</a:t>
            </a:r>
            <a:endParaRPr lang="en-US" sz="2500" dirty="0"/>
          </a:p>
        </p:txBody>
      </p:sp>
      <p:sp>
        <p:nvSpPr>
          <p:cNvPr id="18" name="Text 15"/>
          <p:cNvSpPr/>
          <p:nvPr/>
        </p:nvSpPr>
        <p:spPr>
          <a:xfrm>
            <a:off x="8123039" y="6309598"/>
            <a:ext cx="2693194" cy="336590"/>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Influencer Partnerships</a:t>
            </a:r>
            <a:endParaRPr lang="en-US" sz="2100" dirty="0"/>
          </a:p>
        </p:txBody>
      </p:sp>
      <p:sp>
        <p:nvSpPr>
          <p:cNvPr id="19" name="Text 16"/>
          <p:cNvSpPr/>
          <p:nvPr/>
        </p:nvSpPr>
        <p:spPr>
          <a:xfrm>
            <a:off x="8123039" y="6775371"/>
            <a:ext cx="5753457" cy="689610"/>
          </a:xfrm>
          <a:prstGeom prst="rect">
            <a:avLst/>
          </a:prstGeom>
          <a:noFill/>
          <a:ln/>
        </p:spPr>
        <p:txBody>
          <a:bodyPr wrap="square" lIns="0" tIns="0" rIns="0" bIns="0" rtlCol="0" anchor="t"/>
          <a:lstStyle/>
          <a:p>
            <a:pPr algn="l" indent="0" marL="0">
              <a:lnSpc>
                <a:spcPts val="2700"/>
              </a:lnSpc>
              <a:buNone/>
            </a:pPr>
            <a:r>
              <a:rPr lang="en-US" sz="1650" spc="-34" kern="0" dirty="0">
                <a:solidFill>
                  <a:srgbClr val="E0D6DE"/>
                </a:solidFill>
                <a:latin typeface="Fira Sans" pitchFamily="34" charset="0"/>
                <a:ea typeface="Fira Sans" pitchFamily="34" charset="-122"/>
                <a:cs typeface="Fira Sans" pitchFamily="34" charset="-120"/>
              </a:rPr>
              <a:t>Collaborations with social media influencers can lend authenticity and reach to cause-related initiatives.</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539960"/>
            <a:ext cx="8939927"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Introduction to Cause Related Marketing</a:t>
            </a:r>
            <a:endParaRPr lang="en-US" sz="4450" dirty="0"/>
          </a:p>
        </p:txBody>
      </p:sp>
      <p:sp>
        <p:nvSpPr>
          <p:cNvPr id="3" name="Text 1"/>
          <p:cNvSpPr/>
          <p:nvPr/>
        </p:nvSpPr>
        <p:spPr>
          <a:xfrm>
            <a:off x="793790" y="3815715"/>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Win-Win Situation</a:t>
            </a:r>
            <a:endParaRPr lang="en-US" sz="2200" dirty="0"/>
          </a:p>
        </p:txBody>
      </p:sp>
      <p:sp>
        <p:nvSpPr>
          <p:cNvPr id="4" name="Text 2"/>
          <p:cNvSpPr/>
          <p:nvPr/>
        </p:nvSpPr>
        <p:spPr>
          <a:xfrm>
            <a:off x="793790" y="4396859"/>
            <a:ext cx="6244709"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It is a win-win situation, as the companies make money but also foster a positive image by showing their social commitment, while charities are able to raise vital funds.</a:t>
            </a:r>
            <a:endParaRPr lang="en-US" sz="1750" dirty="0"/>
          </a:p>
        </p:txBody>
      </p:sp>
      <p:sp>
        <p:nvSpPr>
          <p:cNvPr id="5" name="Text 3"/>
          <p:cNvSpPr/>
          <p:nvPr/>
        </p:nvSpPr>
        <p:spPr>
          <a:xfrm>
            <a:off x="7599521" y="3815715"/>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Wide Adoption</a:t>
            </a:r>
            <a:endParaRPr lang="en-US" sz="2200" dirty="0"/>
          </a:p>
        </p:txBody>
      </p:sp>
      <p:sp>
        <p:nvSpPr>
          <p:cNvPr id="6" name="Text 4"/>
          <p:cNvSpPr/>
          <p:nvPr/>
        </p:nvSpPr>
        <p:spPr>
          <a:xfrm>
            <a:off x="7599521" y="4396859"/>
            <a:ext cx="6244709"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Despite its wide adoption as a strategic option by many corporations, little is known about the impact of CRM in a real context on a social or a brand level.</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1814155"/>
            <a:ext cx="8514993"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The Future of Cause Related Marketing</a:t>
            </a:r>
            <a:endParaRPr lang="en-US" sz="4450" dirty="0"/>
          </a:p>
        </p:txBody>
      </p:sp>
      <p:sp>
        <p:nvSpPr>
          <p:cNvPr id="3" name="Text 1"/>
          <p:cNvSpPr/>
          <p:nvPr/>
        </p:nvSpPr>
        <p:spPr>
          <a:xfrm>
            <a:off x="793790" y="3089910"/>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Integral Strategy</a:t>
            </a:r>
            <a:endParaRPr lang="en-US" sz="2200" dirty="0"/>
          </a:p>
        </p:txBody>
      </p:sp>
      <p:sp>
        <p:nvSpPr>
          <p:cNvPr id="4" name="Text 2"/>
          <p:cNvSpPr/>
          <p:nvPr/>
        </p:nvSpPr>
        <p:spPr>
          <a:xfrm>
            <a:off x="793790" y="3671054"/>
            <a:ext cx="3978116"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This study predicts that cause-related marketing shall be an integral part of strategy in the business world now and in the future.</a:t>
            </a:r>
            <a:endParaRPr lang="en-US" sz="1750" dirty="0"/>
          </a:p>
        </p:txBody>
      </p:sp>
      <p:sp>
        <p:nvSpPr>
          <p:cNvPr id="5" name="Text 3"/>
          <p:cNvSpPr/>
          <p:nvPr/>
        </p:nvSpPr>
        <p:spPr>
          <a:xfrm>
            <a:off x="5332928" y="3089910"/>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Practitioner Preparation</a:t>
            </a:r>
            <a:endParaRPr lang="en-US" sz="2200" dirty="0"/>
          </a:p>
        </p:txBody>
      </p:sp>
      <p:sp>
        <p:nvSpPr>
          <p:cNvPr id="6" name="Text 4"/>
          <p:cNvSpPr/>
          <p:nvPr/>
        </p:nvSpPr>
        <p:spPr>
          <a:xfrm>
            <a:off x="5332928" y="3671054"/>
            <a:ext cx="3978116" cy="254031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In response to this rapid deployment of trends and innovations, practitioners should prepare in advance to be equipped with knowledge, insights, and innovation. Furthermore, they can adapt and adopt their command positions in this marketing in the future.</a:t>
            </a:r>
            <a:endParaRPr lang="en-US" sz="1750" dirty="0"/>
          </a:p>
        </p:txBody>
      </p:sp>
      <p:sp>
        <p:nvSpPr>
          <p:cNvPr id="7" name="Text 5"/>
          <p:cNvSpPr/>
          <p:nvPr/>
        </p:nvSpPr>
        <p:spPr>
          <a:xfrm>
            <a:off x="9872067" y="3089910"/>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Evolving Branding</a:t>
            </a:r>
            <a:endParaRPr lang="en-US" sz="2200" dirty="0"/>
          </a:p>
        </p:txBody>
      </p:sp>
      <p:sp>
        <p:nvSpPr>
          <p:cNvPr id="8" name="Text 6"/>
          <p:cNvSpPr/>
          <p:nvPr/>
        </p:nvSpPr>
        <p:spPr>
          <a:xfrm>
            <a:off x="9872067" y="3671054"/>
            <a:ext cx="3978116"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The branding topic should accommodate emerging innovations in the cause-related marketing scope.</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2338"/>
          </a:xfrm>
          <a:prstGeom prst="rect">
            <a:avLst/>
          </a:prstGeom>
        </p:spPr>
      </p:pic>
      <p:sp>
        <p:nvSpPr>
          <p:cNvPr id="3" name="Text 0"/>
          <p:cNvSpPr/>
          <p:nvPr/>
        </p:nvSpPr>
        <p:spPr>
          <a:xfrm>
            <a:off x="6170295" y="537329"/>
            <a:ext cx="7776210" cy="1221105"/>
          </a:xfrm>
          <a:prstGeom prst="rect">
            <a:avLst/>
          </a:prstGeom>
          <a:noFill/>
          <a:ln/>
        </p:spPr>
        <p:txBody>
          <a:bodyPr wrap="square" lIns="0" tIns="0" rIns="0" bIns="0" rtlCol="0" anchor="t"/>
          <a:lstStyle/>
          <a:p>
            <a:pPr algn="l" indent="0" marL="0">
              <a:lnSpc>
                <a:spcPts val="4800"/>
              </a:lnSpc>
              <a:buNone/>
            </a:pPr>
            <a:r>
              <a:rPr lang="en-US" sz="3800" spc="-38" kern="0" dirty="0">
                <a:solidFill>
                  <a:srgbClr val="FA95AF"/>
                </a:solidFill>
                <a:latin typeface="Anton" pitchFamily="34" charset="0"/>
                <a:ea typeface="Anton" pitchFamily="34" charset="-122"/>
                <a:cs typeface="Anton" pitchFamily="34" charset="-120"/>
              </a:rPr>
              <a:t>Historical Development of Cause Related Marketing</a:t>
            </a:r>
            <a:endParaRPr lang="en-US" sz="3800" dirty="0"/>
          </a:p>
        </p:txBody>
      </p:sp>
      <p:sp>
        <p:nvSpPr>
          <p:cNvPr id="4" name="Shape 1"/>
          <p:cNvSpPr/>
          <p:nvPr/>
        </p:nvSpPr>
        <p:spPr>
          <a:xfrm>
            <a:off x="6390084" y="2051447"/>
            <a:ext cx="22860" cy="5643563"/>
          </a:xfrm>
          <a:prstGeom prst="roundRect">
            <a:avLst>
              <a:gd name="adj" fmla="val 128220"/>
            </a:avLst>
          </a:prstGeom>
          <a:solidFill>
            <a:srgbClr val="575757"/>
          </a:solidFill>
          <a:ln/>
        </p:spPr>
      </p:sp>
      <p:sp>
        <p:nvSpPr>
          <p:cNvPr id="5" name="Shape 2"/>
          <p:cNvSpPr/>
          <p:nvPr/>
        </p:nvSpPr>
        <p:spPr>
          <a:xfrm>
            <a:off x="6587014" y="2479596"/>
            <a:ext cx="586145" cy="22860"/>
          </a:xfrm>
          <a:prstGeom prst="roundRect">
            <a:avLst>
              <a:gd name="adj" fmla="val 128220"/>
            </a:avLst>
          </a:prstGeom>
          <a:solidFill>
            <a:srgbClr val="575757"/>
          </a:solidFill>
          <a:ln/>
        </p:spPr>
      </p:sp>
      <p:sp>
        <p:nvSpPr>
          <p:cNvPr id="6" name="Shape 3"/>
          <p:cNvSpPr/>
          <p:nvPr/>
        </p:nvSpPr>
        <p:spPr>
          <a:xfrm>
            <a:off x="6170295" y="2271236"/>
            <a:ext cx="439579" cy="439579"/>
          </a:xfrm>
          <a:prstGeom prst="roundRect">
            <a:avLst>
              <a:gd name="adj" fmla="val 6668"/>
            </a:avLst>
          </a:prstGeom>
          <a:solidFill>
            <a:srgbClr val="3E3E3E"/>
          </a:solidFill>
          <a:ln/>
        </p:spPr>
      </p:sp>
      <p:sp>
        <p:nvSpPr>
          <p:cNvPr id="7" name="Text 4"/>
          <p:cNvSpPr/>
          <p:nvPr/>
        </p:nvSpPr>
        <p:spPr>
          <a:xfrm>
            <a:off x="6243578" y="2307848"/>
            <a:ext cx="293013" cy="366355"/>
          </a:xfrm>
          <a:prstGeom prst="rect">
            <a:avLst/>
          </a:prstGeom>
          <a:noFill/>
          <a:ln/>
        </p:spPr>
        <p:txBody>
          <a:bodyPr wrap="none" lIns="0" tIns="0" rIns="0" bIns="0" rtlCol="0" anchor="t"/>
          <a:lstStyle/>
          <a:p>
            <a:pPr algn="ctr" indent="0" marL="0">
              <a:lnSpc>
                <a:spcPts val="2300"/>
              </a:lnSpc>
              <a:buNone/>
            </a:pPr>
            <a:r>
              <a:rPr lang="en-US" sz="2300" spc="-23" kern="0" dirty="0">
                <a:solidFill>
                  <a:srgbClr val="E0D6DE"/>
                </a:solidFill>
                <a:latin typeface="Anton" pitchFamily="34" charset="0"/>
                <a:ea typeface="Anton" pitchFamily="34" charset="-122"/>
                <a:cs typeface="Anton" pitchFamily="34" charset="-120"/>
              </a:rPr>
              <a:t>1</a:t>
            </a:r>
            <a:endParaRPr lang="en-US" sz="2300" dirty="0"/>
          </a:p>
        </p:txBody>
      </p:sp>
      <p:sp>
        <p:nvSpPr>
          <p:cNvPr id="8" name="Text 5"/>
          <p:cNvSpPr/>
          <p:nvPr/>
        </p:nvSpPr>
        <p:spPr>
          <a:xfrm>
            <a:off x="7367111" y="2246828"/>
            <a:ext cx="2442567" cy="305395"/>
          </a:xfrm>
          <a:prstGeom prst="rect">
            <a:avLst/>
          </a:prstGeom>
          <a:noFill/>
          <a:ln/>
        </p:spPr>
        <p:txBody>
          <a:bodyPr wrap="none" lIns="0" tIns="0" rIns="0" bIns="0" rtlCol="0" anchor="t"/>
          <a:lstStyle/>
          <a:p>
            <a:pPr algn="l" indent="0" marL="0">
              <a:lnSpc>
                <a:spcPts val="2400"/>
              </a:lnSpc>
              <a:buNone/>
            </a:pPr>
            <a:r>
              <a:rPr lang="en-US" sz="1900" spc="-19" kern="0" dirty="0">
                <a:solidFill>
                  <a:srgbClr val="E0D6DE"/>
                </a:solidFill>
                <a:latin typeface="Anton" pitchFamily="34" charset="0"/>
                <a:ea typeface="Anton" pitchFamily="34" charset="-122"/>
                <a:cs typeface="Anton" pitchFamily="34" charset="-120"/>
              </a:rPr>
              <a:t>Early Days</a:t>
            </a:r>
            <a:endParaRPr lang="en-US" sz="1900" dirty="0"/>
          </a:p>
        </p:txBody>
      </p:sp>
      <p:sp>
        <p:nvSpPr>
          <p:cNvPr id="9" name="Text 6"/>
          <p:cNvSpPr/>
          <p:nvPr/>
        </p:nvSpPr>
        <p:spPr>
          <a:xfrm>
            <a:off x="7367111" y="2669381"/>
            <a:ext cx="6579394" cy="1250156"/>
          </a:xfrm>
          <a:prstGeom prst="rect">
            <a:avLst/>
          </a:prstGeom>
          <a:noFill/>
          <a:ln/>
        </p:spPr>
        <p:txBody>
          <a:bodyPr wrap="square" lIns="0" tIns="0" rIns="0" bIns="0" rtlCol="0" anchor="t"/>
          <a:lstStyle/>
          <a:p>
            <a:pPr algn="l" indent="0" marL="0">
              <a:lnSpc>
                <a:spcPts val="2450"/>
              </a:lnSpc>
              <a:buNone/>
            </a:pPr>
            <a:r>
              <a:rPr lang="en-US" sz="1500" spc="-31" kern="0" dirty="0">
                <a:solidFill>
                  <a:srgbClr val="E0D6DE"/>
                </a:solidFill>
                <a:latin typeface="Fira Sans" pitchFamily="34" charset="0"/>
                <a:ea typeface="Fira Sans" pitchFamily="34" charset="-122"/>
                <a:cs typeface="Fira Sans" pitchFamily="34" charset="-120"/>
              </a:rPr>
              <a:t>In the early days, there was no such term as 'values'; the concept revolved around selling the lifestyle or image that accompanied the product. Products were used by stars of the stage, screen, and sport, and quickly came to represent the identity of the owner.</a:t>
            </a:r>
            <a:endParaRPr lang="en-US" sz="1500" dirty="0"/>
          </a:p>
        </p:txBody>
      </p:sp>
      <p:sp>
        <p:nvSpPr>
          <p:cNvPr id="10" name="Shape 7"/>
          <p:cNvSpPr/>
          <p:nvPr/>
        </p:nvSpPr>
        <p:spPr>
          <a:xfrm>
            <a:off x="6587014" y="4738449"/>
            <a:ext cx="586145" cy="22860"/>
          </a:xfrm>
          <a:prstGeom prst="roundRect">
            <a:avLst>
              <a:gd name="adj" fmla="val 128220"/>
            </a:avLst>
          </a:prstGeom>
          <a:solidFill>
            <a:srgbClr val="575757"/>
          </a:solidFill>
          <a:ln/>
        </p:spPr>
      </p:sp>
      <p:sp>
        <p:nvSpPr>
          <p:cNvPr id="11" name="Shape 8"/>
          <p:cNvSpPr/>
          <p:nvPr/>
        </p:nvSpPr>
        <p:spPr>
          <a:xfrm>
            <a:off x="6170295" y="4530090"/>
            <a:ext cx="439579" cy="439579"/>
          </a:xfrm>
          <a:prstGeom prst="roundRect">
            <a:avLst>
              <a:gd name="adj" fmla="val 6668"/>
            </a:avLst>
          </a:prstGeom>
          <a:solidFill>
            <a:srgbClr val="3E3E3E"/>
          </a:solidFill>
          <a:ln/>
        </p:spPr>
      </p:sp>
      <p:sp>
        <p:nvSpPr>
          <p:cNvPr id="12" name="Text 9"/>
          <p:cNvSpPr/>
          <p:nvPr/>
        </p:nvSpPr>
        <p:spPr>
          <a:xfrm>
            <a:off x="6243578" y="4566702"/>
            <a:ext cx="293013" cy="366355"/>
          </a:xfrm>
          <a:prstGeom prst="rect">
            <a:avLst/>
          </a:prstGeom>
          <a:noFill/>
          <a:ln/>
        </p:spPr>
        <p:txBody>
          <a:bodyPr wrap="none" lIns="0" tIns="0" rIns="0" bIns="0" rtlCol="0" anchor="t"/>
          <a:lstStyle/>
          <a:p>
            <a:pPr algn="ctr" indent="0" marL="0">
              <a:lnSpc>
                <a:spcPts val="2300"/>
              </a:lnSpc>
              <a:buNone/>
            </a:pPr>
            <a:r>
              <a:rPr lang="en-US" sz="2300" spc="-23" kern="0" dirty="0">
                <a:solidFill>
                  <a:srgbClr val="E0D6DE"/>
                </a:solidFill>
                <a:latin typeface="Anton" pitchFamily="34" charset="0"/>
                <a:ea typeface="Anton" pitchFamily="34" charset="-122"/>
                <a:cs typeface="Anton" pitchFamily="34" charset="-120"/>
              </a:rPr>
              <a:t>2</a:t>
            </a:r>
            <a:endParaRPr lang="en-US" sz="2300" dirty="0"/>
          </a:p>
        </p:txBody>
      </p:sp>
      <p:sp>
        <p:nvSpPr>
          <p:cNvPr id="13" name="Text 10"/>
          <p:cNvSpPr/>
          <p:nvPr/>
        </p:nvSpPr>
        <p:spPr>
          <a:xfrm>
            <a:off x="7367111" y="4505682"/>
            <a:ext cx="2442567" cy="305395"/>
          </a:xfrm>
          <a:prstGeom prst="rect">
            <a:avLst/>
          </a:prstGeom>
          <a:noFill/>
          <a:ln/>
        </p:spPr>
        <p:txBody>
          <a:bodyPr wrap="none" lIns="0" tIns="0" rIns="0" bIns="0" rtlCol="0" anchor="t"/>
          <a:lstStyle/>
          <a:p>
            <a:pPr algn="l" indent="0" marL="0">
              <a:lnSpc>
                <a:spcPts val="2400"/>
              </a:lnSpc>
              <a:buNone/>
            </a:pPr>
            <a:r>
              <a:rPr lang="en-US" sz="1900" spc="-19" kern="0" dirty="0">
                <a:solidFill>
                  <a:srgbClr val="E0D6DE"/>
                </a:solidFill>
                <a:latin typeface="Anton" pitchFamily="34" charset="0"/>
                <a:ea typeface="Anton" pitchFamily="34" charset="-122"/>
                <a:cs typeface="Anton" pitchFamily="34" charset="-120"/>
              </a:rPr>
              <a:t>Recent Years</a:t>
            </a:r>
            <a:endParaRPr lang="en-US" sz="1900" dirty="0"/>
          </a:p>
        </p:txBody>
      </p:sp>
      <p:sp>
        <p:nvSpPr>
          <p:cNvPr id="14" name="Text 11"/>
          <p:cNvSpPr/>
          <p:nvPr/>
        </p:nvSpPr>
        <p:spPr>
          <a:xfrm>
            <a:off x="7367111" y="4928235"/>
            <a:ext cx="6579394" cy="937617"/>
          </a:xfrm>
          <a:prstGeom prst="rect">
            <a:avLst/>
          </a:prstGeom>
          <a:noFill/>
          <a:ln/>
        </p:spPr>
        <p:txBody>
          <a:bodyPr wrap="square" lIns="0" tIns="0" rIns="0" bIns="0" rtlCol="0" anchor="t"/>
          <a:lstStyle/>
          <a:p>
            <a:pPr algn="l" indent="0" marL="0">
              <a:lnSpc>
                <a:spcPts val="2450"/>
              </a:lnSpc>
              <a:buNone/>
            </a:pPr>
            <a:r>
              <a:rPr lang="en-US" sz="1500" spc="-31" kern="0" dirty="0">
                <a:solidFill>
                  <a:srgbClr val="E0D6DE"/>
                </a:solidFill>
                <a:latin typeface="Fira Sans" pitchFamily="34" charset="0"/>
                <a:ea typeface="Fira Sans" pitchFamily="34" charset="-122"/>
                <a:cs typeface="Fira Sans" pitchFamily="34" charset="-120"/>
              </a:rPr>
              <a:t>In more recent years, the increased interest in coffee and shoes has been a result of the work done by fair trade campaigns in partnership with businesses.</a:t>
            </a:r>
            <a:endParaRPr lang="en-US" sz="1500" dirty="0"/>
          </a:p>
        </p:txBody>
      </p:sp>
      <p:sp>
        <p:nvSpPr>
          <p:cNvPr id="15" name="Shape 12"/>
          <p:cNvSpPr/>
          <p:nvPr/>
        </p:nvSpPr>
        <p:spPr>
          <a:xfrm>
            <a:off x="6587014" y="6684764"/>
            <a:ext cx="586145" cy="22860"/>
          </a:xfrm>
          <a:prstGeom prst="roundRect">
            <a:avLst>
              <a:gd name="adj" fmla="val 128220"/>
            </a:avLst>
          </a:prstGeom>
          <a:solidFill>
            <a:srgbClr val="575757"/>
          </a:solidFill>
          <a:ln/>
        </p:spPr>
      </p:sp>
      <p:sp>
        <p:nvSpPr>
          <p:cNvPr id="16" name="Shape 13"/>
          <p:cNvSpPr/>
          <p:nvPr/>
        </p:nvSpPr>
        <p:spPr>
          <a:xfrm>
            <a:off x="6170295" y="6476405"/>
            <a:ext cx="439579" cy="439579"/>
          </a:xfrm>
          <a:prstGeom prst="roundRect">
            <a:avLst>
              <a:gd name="adj" fmla="val 6668"/>
            </a:avLst>
          </a:prstGeom>
          <a:solidFill>
            <a:srgbClr val="3E3E3E"/>
          </a:solidFill>
          <a:ln/>
        </p:spPr>
      </p:sp>
      <p:sp>
        <p:nvSpPr>
          <p:cNvPr id="17" name="Text 14"/>
          <p:cNvSpPr/>
          <p:nvPr/>
        </p:nvSpPr>
        <p:spPr>
          <a:xfrm>
            <a:off x="6243578" y="6513016"/>
            <a:ext cx="293013" cy="366355"/>
          </a:xfrm>
          <a:prstGeom prst="rect">
            <a:avLst/>
          </a:prstGeom>
          <a:noFill/>
          <a:ln/>
        </p:spPr>
        <p:txBody>
          <a:bodyPr wrap="none" lIns="0" tIns="0" rIns="0" bIns="0" rtlCol="0" anchor="t"/>
          <a:lstStyle/>
          <a:p>
            <a:pPr algn="ctr" indent="0" marL="0">
              <a:lnSpc>
                <a:spcPts val="2300"/>
              </a:lnSpc>
              <a:buNone/>
            </a:pPr>
            <a:r>
              <a:rPr lang="en-US" sz="2300" spc="-23" kern="0" dirty="0">
                <a:solidFill>
                  <a:srgbClr val="E0D6DE"/>
                </a:solidFill>
                <a:latin typeface="Anton" pitchFamily="34" charset="0"/>
                <a:ea typeface="Anton" pitchFamily="34" charset="-122"/>
                <a:cs typeface="Anton" pitchFamily="34" charset="-120"/>
              </a:rPr>
              <a:t>3</a:t>
            </a:r>
            <a:endParaRPr lang="en-US" sz="2300" dirty="0"/>
          </a:p>
        </p:txBody>
      </p:sp>
      <p:sp>
        <p:nvSpPr>
          <p:cNvPr id="18" name="Text 15"/>
          <p:cNvSpPr/>
          <p:nvPr/>
        </p:nvSpPr>
        <p:spPr>
          <a:xfrm>
            <a:off x="7367111" y="6451997"/>
            <a:ext cx="2442567" cy="305395"/>
          </a:xfrm>
          <a:prstGeom prst="rect">
            <a:avLst/>
          </a:prstGeom>
          <a:noFill/>
          <a:ln/>
        </p:spPr>
        <p:txBody>
          <a:bodyPr wrap="none" lIns="0" tIns="0" rIns="0" bIns="0" rtlCol="0" anchor="t"/>
          <a:lstStyle/>
          <a:p>
            <a:pPr algn="l" indent="0" marL="0">
              <a:lnSpc>
                <a:spcPts val="2400"/>
              </a:lnSpc>
              <a:buNone/>
            </a:pPr>
            <a:r>
              <a:rPr lang="en-US" sz="1900" spc="-19" kern="0" dirty="0">
                <a:solidFill>
                  <a:srgbClr val="E0D6DE"/>
                </a:solidFill>
                <a:latin typeface="Anton" pitchFamily="34" charset="0"/>
                <a:ea typeface="Anton" pitchFamily="34" charset="-122"/>
                <a:cs typeface="Anton" pitchFamily="34" charset="-120"/>
              </a:rPr>
              <a:t>Current Era</a:t>
            </a:r>
            <a:endParaRPr lang="en-US" sz="1900" dirty="0"/>
          </a:p>
        </p:txBody>
      </p:sp>
      <p:sp>
        <p:nvSpPr>
          <p:cNvPr id="19" name="Text 16"/>
          <p:cNvSpPr/>
          <p:nvPr/>
        </p:nvSpPr>
        <p:spPr>
          <a:xfrm>
            <a:off x="7367111" y="6874550"/>
            <a:ext cx="6579394" cy="625078"/>
          </a:xfrm>
          <a:prstGeom prst="rect">
            <a:avLst/>
          </a:prstGeom>
          <a:noFill/>
          <a:ln/>
        </p:spPr>
        <p:txBody>
          <a:bodyPr wrap="square" lIns="0" tIns="0" rIns="0" bIns="0" rtlCol="0" anchor="t"/>
          <a:lstStyle/>
          <a:p>
            <a:pPr algn="l" indent="0" marL="0">
              <a:lnSpc>
                <a:spcPts val="2450"/>
              </a:lnSpc>
              <a:buNone/>
            </a:pPr>
            <a:r>
              <a:rPr lang="en-US" sz="1500" spc="-31" kern="0" dirty="0">
                <a:solidFill>
                  <a:srgbClr val="E0D6DE"/>
                </a:solidFill>
                <a:latin typeface="Fira Sans" pitchFamily="34" charset="0"/>
                <a:ea typeface="Fira Sans" pitchFamily="34" charset="-122"/>
                <a:cs typeface="Fira Sans" pitchFamily="34" charset="-120"/>
              </a:rPr>
              <a:t>With the help of celebrity endorsements, product logos have appeared on every TV channel, in the national press, and on products in store and out.</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972145"/>
            <a:ext cx="11571327"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Theoretical Frameworks in Cause Related Marketing</a:t>
            </a:r>
            <a:endParaRPr lang="en-US" sz="4450" dirty="0"/>
          </a:p>
        </p:txBody>
      </p:sp>
      <p:pic>
        <p:nvPicPr>
          <p:cNvPr id="3" name="Image 0" descr="preencoded.png">    </p:cNvPr>
          <p:cNvPicPr>
            <a:picLocks noChangeAspect="1"/>
          </p:cNvPicPr>
          <p:nvPr/>
        </p:nvPicPr>
        <p:blipFill>
          <a:blip r:embed="rId1"/>
          <a:stretch>
            <a:fillRect/>
          </a:stretch>
        </p:blipFill>
        <p:spPr>
          <a:xfrm>
            <a:off x="2978348" y="2134553"/>
            <a:ext cx="2152055" cy="1669852"/>
          </a:xfrm>
          <a:prstGeom prst="rect">
            <a:avLst/>
          </a:prstGeom>
        </p:spPr>
      </p:pic>
      <p:sp>
        <p:nvSpPr>
          <p:cNvPr id="4" name="Text 1"/>
          <p:cNvSpPr/>
          <p:nvPr/>
        </p:nvSpPr>
        <p:spPr>
          <a:xfrm>
            <a:off x="3894892" y="2986564"/>
            <a:ext cx="318968" cy="398621"/>
          </a:xfrm>
          <a:prstGeom prst="rect">
            <a:avLst/>
          </a:prstGeom>
          <a:noFill/>
          <a:ln/>
        </p:spPr>
        <p:txBody>
          <a:bodyPr wrap="none" lIns="0" tIns="0" rIns="0" bIns="0" rtlCol="0" anchor="t"/>
          <a:lstStyle/>
          <a:p>
            <a:pPr algn="ctr" indent="0" marL="0">
              <a:lnSpc>
                <a:spcPts val="4000"/>
              </a:lnSpc>
              <a:buNone/>
            </a:pPr>
            <a:r>
              <a:rPr lang="en-US" sz="2500" spc="-22" kern="0" dirty="0">
                <a:solidFill>
                  <a:srgbClr val="E0D6DE"/>
                </a:solidFill>
                <a:latin typeface="Anton" pitchFamily="34" charset="0"/>
                <a:ea typeface="Anton" pitchFamily="34" charset="-122"/>
                <a:cs typeface="Anton" pitchFamily="34" charset="-120"/>
              </a:rPr>
              <a:t>1</a:t>
            </a:r>
            <a:endParaRPr lang="en-US" sz="2500" dirty="0"/>
          </a:p>
        </p:txBody>
      </p:sp>
      <p:sp>
        <p:nvSpPr>
          <p:cNvPr id="5" name="Text 2"/>
          <p:cNvSpPr/>
          <p:nvPr/>
        </p:nvSpPr>
        <p:spPr>
          <a:xfrm>
            <a:off x="5357217" y="2542818"/>
            <a:ext cx="2935724"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Psychological Perspective</a:t>
            </a:r>
            <a:endParaRPr lang="en-US" sz="2200" dirty="0"/>
          </a:p>
        </p:txBody>
      </p:sp>
      <p:sp>
        <p:nvSpPr>
          <p:cNvPr id="6" name="Text 3"/>
          <p:cNvSpPr/>
          <p:nvPr/>
        </p:nvSpPr>
        <p:spPr>
          <a:xfrm>
            <a:off x="5357217" y="3033236"/>
            <a:ext cx="6379726"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Based on psychological research, consumer behavior, and loyalty</a:t>
            </a:r>
            <a:endParaRPr lang="en-US" sz="1750" dirty="0"/>
          </a:p>
        </p:txBody>
      </p:sp>
      <p:sp>
        <p:nvSpPr>
          <p:cNvPr id="7" name="Shape 4"/>
          <p:cNvSpPr/>
          <p:nvPr/>
        </p:nvSpPr>
        <p:spPr>
          <a:xfrm>
            <a:off x="5187077" y="3817501"/>
            <a:ext cx="8592860" cy="15240"/>
          </a:xfrm>
          <a:prstGeom prst="roundRect">
            <a:avLst>
              <a:gd name="adj" fmla="val 223256"/>
            </a:avLst>
          </a:prstGeom>
          <a:solidFill>
            <a:srgbClr val="575757"/>
          </a:solidFill>
          <a:ln/>
        </p:spPr>
      </p:sp>
      <p:pic>
        <p:nvPicPr>
          <p:cNvPr id="8" name="Image 1" descr="preencoded.png">    </p:cNvPr>
          <p:cNvPicPr>
            <a:picLocks noChangeAspect="1"/>
          </p:cNvPicPr>
          <p:nvPr/>
        </p:nvPicPr>
        <p:blipFill>
          <a:blip r:embed="rId2"/>
          <a:stretch>
            <a:fillRect/>
          </a:stretch>
        </p:blipFill>
        <p:spPr>
          <a:xfrm>
            <a:off x="1902381" y="3861078"/>
            <a:ext cx="4304109" cy="1669852"/>
          </a:xfrm>
          <a:prstGeom prst="rect">
            <a:avLst/>
          </a:prstGeom>
        </p:spPr>
      </p:pic>
      <p:sp>
        <p:nvSpPr>
          <p:cNvPr id="9" name="Text 5"/>
          <p:cNvSpPr/>
          <p:nvPr/>
        </p:nvSpPr>
        <p:spPr>
          <a:xfrm>
            <a:off x="3894892" y="4496633"/>
            <a:ext cx="318968" cy="398621"/>
          </a:xfrm>
          <a:prstGeom prst="rect">
            <a:avLst/>
          </a:prstGeom>
          <a:noFill/>
          <a:ln/>
        </p:spPr>
        <p:txBody>
          <a:bodyPr wrap="none" lIns="0" tIns="0" rIns="0" bIns="0" rtlCol="0" anchor="t"/>
          <a:lstStyle/>
          <a:p>
            <a:pPr algn="ctr" indent="0" marL="0">
              <a:lnSpc>
                <a:spcPts val="4000"/>
              </a:lnSpc>
              <a:buNone/>
            </a:pPr>
            <a:r>
              <a:rPr lang="en-US" sz="2500" spc="-22" kern="0" dirty="0">
                <a:solidFill>
                  <a:srgbClr val="E0D6DE"/>
                </a:solidFill>
                <a:latin typeface="Anton" pitchFamily="34" charset="0"/>
                <a:ea typeface="Anton" pitchFamily="34" charset="-122"/>
                <a:cs typeface="Anton" pitchFamily="34" charset="-120"/>
              </a:rPr>
              <a:t>2</a:t>
            </a:r>
            <a:endParaRPr lang="en-US" sz="2500" dirty="0"/>
          </a:p>
        </p:txBody>
      </p:sp>
      <p:sp>
        <p:nvSpPr>
          <p:cNvPr id="10" name="Text 6"/>
          <p:cNvSpPr/>
          <p:nvPr/>
        </p:nvSpPr>
        <p:spPr>
          <a:xfrm>
            <a:off x="6433304" y="4087892"/>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Sociological Perspective</a:t>
            </a:r>
            <a:endParaRPr lang="en-US" sz="2200" dirty="0"/>
          </a:p>
        </p:txBody>
      </p:sp>
      <p:sp>
        <p:nvSpPr>
          <p:cNvPr id="11" name="Text 7"/>
          <p:cNvSpPr/>
          <p:nvPr/>
        </p:nvSpPr>
        <p:spPr>
          <a:xfrm>
            <a:off x="6433304" y="4578310"/>
            <a:ext cx="7176492"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Theories such as persuasion, functional reinforcement theory, and the theory of symbolic consumption</a:t>
            </a:r>
            <a:endParaRPr lang="en-US" sz="1750" dirty="0"/>
          </a:p>
        </p:txBody>
      </p:sp>
      <p:sp>
        <p:nvSpPr>
          <p:cNvPr id="12" name="Shape 8"/>
          <p:cNvSpPr/>
          <p:nvPr/>
        </p:nvSpPr>
        <p:spPr>
          <a:xfrm>
            <a:off x="6263164" y="5544026"/>
            <a:ext cx="7516773" cy="15240"/>
          </a:xfrm>
          <a:prstGeom prst="roundRect">
            <a:avLst>
              <a:gd name="adj" fmla="val 223256"/>
            </a:avLst>
          </a:prstGeom>
          <a:solidFill>
            <a:srgbClr val="575757"/>
          </a:solidFill>
          <a:ln/>
        </p:spPr>
      </p:sp>
      <p:pic>
        <p:nvPicPr>
          <p:cNvPr id="13" name="Image 2" descr="preencoded.png">    </p:cNvPr>
          <p:cNvPicPr>
            <a:picLocks noChangeAspect="1"/>
          </p:cNvPicPr>
          <p:nvPr/>
        </p:nvPicPr>
        <p:blipFill>
          <a:blip r:embed="rId3"/>
          <a:stretch>
            <a:fillRect/>
          </a:stretch>
        </p:blipFill>
        <p:spPr>
          <a:xfrm>
            <a:off x="826294" y="5587603"/>
            <a:ext cx="6456164" cy="1669852"/>
          </a:xfrm>
          <a:prstGeom prst="rect">
            <a:avLst/>
          </a:prstGeom>
        </p:spPr>
      </p:pic>
      <p:sp>
        <p:nvSpPr>
          <p:cNvPr id="14" name="Text 9"/>
          <p:cNvSpPr/>
          <p:nvPr/>
        </p:nvSpPr>
        <p:spPr>
          <a:xfrm>
            <a:off x="3894773" y="6223159"/>
            <a:ext cx="318968" cy="398621"/>
          </a:xfrm>
          <a:prstGeom prst="rect">
            <a:avLst/>
          </a:prstGeom>
          <a:noFill/>
          <a:ln/>
        </p:spPr>
        <p:txBody>
          <a:bodyPr wrap="none" lIns="0" tIns="0" rIns="0" bIns="0" rtlCol="0" anchor="t"/>
          <a:lstStyle/>
          <a:p>
            <a:pPr algn="ctr" indent="0" marL="0">
              <a:lnSpc>
                <a:spcPts val="4000"/>
              </a:lnSpc>
              <a:buNone/>
            </a:pPr>
            <a:r>
              <a:rPr lang="en-US" sz="2500" spc="-22" kern="0" dirty="0">
                <a:solidFill>
                  <a:srgbClr val="E0D6DE"/>
                </a:solidFill>
                <a:latin typeface="Anton" pitchFamily="34" charset="0"/>
                <a:ea typeface="Anton" pitchFamily="34" charset="-122"/>
                <a:cs typeface="Anton" pitchFamily="34" charset="-120"/>
              </a:rPr>
              <a:t>3</a:t>
            </a:r>
            <a:endParaRPr lang="en-US" sz="2500" dirty="0"/>
          </a:p>
        </p:txBody>
      </p:sp>
      <p:sp>
        <p:nvSpPr>
          <p:cNvPr id="15" name="Text 10"/>
          <p:cNvSpPr/>
          <p:nvPr/>
        </p:nvSpPr>
        <p:spPr>
          <a:xfrm>
            <a:off x="7509272" y="5995868"/>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Business Ethics</a:t>
            </a:r>
            <a:endParaRPr lang="en-US" sz="2200" dirty="0"/>
          </a:p>
        </p:txBody>
      </p:sp>
      <p:sp>
        <p:nvSpPr>
          <p:cNvPr id="16" name="Text 11"/>
          <p:cNvSpPr/>
          <p:nvPr/>
        </p:nvSpPr>
        <p:spPr>
          <a:xfrm>
            <a:off x="7509272" y="6486287"/>
            <a:ext cx="3734991"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Explains why companies perform CRM</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19733" y="827603"/>
            <a:ext cx="7264956" cy="642580"/>
          </a:xfrm>
          <a:prstGeom prst="rect">
            <a:avLst/>
          </a:prstGeom>
          <a:noFill/>
          <a:ln/>
        </p:spPr>
        <p:txBody>
          <a:bodyPr wrap="none" lIns="0" tIns="0" rIns="0" bIns="0" rtlCol="0" anchor="t"/>
          <a:lstStyle/>
          <a:p>
            <a:pPr algn="l" indent="0" marL="0">
              <a:lnSpc>
                <a:spcPts val="5050"/>
              </a:lnSpc>
              <a:buNone/>
            </a:pPr>
            <a:r>
              <a:rPr lang="en-US" sz="4000" spc="-40" kern="0" dirty="0">
                <a:solidFill>
                  <a:srgbClr val="FA95AF"/>
                </a:solidFill>
                <a:latin typeface="Anton" pitchFamily="34" charset="0"/>
                <a:ea typeface="Anton" pitchFamily="34" charset="-122"/>
                <a:cs typeface="Anton" pitchFamily="34" charset="-120"/>
              </a:rPr>
              <a:t>Benefits of Cause Related Marketing</a:t>
            </a:r>
            <a:endParaRPr lang="en-US" sz="4000" dirty="0"/>
          </a:p>
        </p:txBody>
      </p:sp>
      <p:sp>
        <p:nvSpPr>
          <p:cNvPr id="4" name="Shape 1"/>
          <p:cNvSpPr/>
          <p:nvPr/>
        </p:nvSpPr>
        <p:spPr>
          <a:xfrm>
            <a:off x="719733" y="2009894"/>
            <a:ext cx="462677" cy="462677"/>
          </a:xfrm>
          <a:prstGeom prst="roundRect">
            <a:avLst>
              <a:gd name="adj" fmla="val 6667"/>
            </a:avLst>
          </a:prstGeom>
          <a:solidFill>
            <a:srgbClr val="3E3E3E"/>
          </a:solidFill>
          <a:ln/>
        </p:spPr>
      </p:sp>
      <p:sp>
        <p:nvSpPr>
          <p:cNvPr id="5" name="Text 2"/>
          <p:cNvSpPr/>
          <p:nvPr/>
        </p:nvSpPr>
        <p:spPr>
          <a:xfrm>
            <a:off x="796885" y="2048470"/>
            <a:ext cx="308372" cy="385524"/>
          </a:xfrm>
          <a:prstGeom prst="rect">
            <a:avLst/>
          </a:prstGeom>
          <a:noFill/>
          <a:ln/>
        </p:spPr>
        <p:txBody>
          <a:bodyPr wrap="none" lIns="0" tIns="0" rIns="0" bIns="0" rtlCol="0" anchor="t"/>
          <a:lstStyle/>
          <a:p>
            <a:pPr algn="ctr" indent="0" marL="0">
              <a:lnSpc>
                <a:spcPts val="2400"/>
              </a:lnSpc>
              <a:buNone/>
            </a:pPr>
            <a:r>
              <a:rPr lang="en-US" sz="2400" spc="-24" kern="0" dirty="0">
                <a:solidFill>
                  <a:srgbClr val="E0D6DE"/>
                </a:solidFill>
                <a:latin typeface="Anton" pitchFamily="34" charset="0"/>
                <a:ea typeface="Anton" pitchFamily="34" charset="-122"/>
                <a:cs typeface="Anton" pitchFamily="34" charset="-120"/>
              </a:rPr>
              <a:t>1</a:t>
            </a:r>
            <a:endParaRPr lang="en-US" sz="2400" dirty="0"/>
          </a:p>
        </p:txBody>
      </p:sp>
      <p:sp>
        <p:nvSpPr>
          <p:cNvPr id="6" name="Text 3"/>
          <p:cNvSpPr/>
          <p:nvPr/>
        </p:nvSpPr>
        <p:spPr>
          <a:xfrm>
            <a:off x="1388031" y="2009894"/>
            <a:ext cx="2570797" cy="321231"/>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Positive Brand Reputation</a:t>
            </a:r>
            <a:endParaRPr lang="en-US" sz="2000" dirty="0"/>
          </a:p>
        </p:txBody>
      </p:sp>
      <p:sp>
        <p:nvSpPr>
          <p:cNvPr id="7" name="Text 4"/>
          <p:cNvSpPr/>
          <p:nvPr/>
        </p:nvSpPr>
        <p:spPr>
          <a:xfrm>
            <a:off x="1388031" y="2454473"/>
            <a:ext cx="7036237" cy="657939"/>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When firms engage in genuine cause-related marketing with nonprofit organizations, they can achieve a higher reputation.</a:t>
            </a:r>
            <a:endParaRPr lang="en-US" sz="1600" dirty="0"/>
          </a:p>
        </p:txBody>
      </p:sp>
      <p:sp>
        <p:nvSpPr>
          <p:cNvPr id="8" name="Shape 5"/>
          <p:cNvSpPr/>
          <p:nvPr/>
        </p:nvSpPr>
        <p:spPr>
          <a:xfrm>
            <a:off x="719733" y="3549372"/>
            <a:ext cx="462677" cy="462677"/>
          </a:xfrm>
          <a:prstGeom prst="roundRect">
            <a:avLst>
              <a:gd name="adj" fmla="val 6667"/>
            </a:avLst>
          </a:prstGeom>
          <a:solidFill>
            <a:srgbClr val="3E3E3E"/>
          </a:solidFill>
          <a:ln/>
        </p:spPr>
      </p:sp>
      <p:sp>
        <p:nvSpPr>
          <p:cNvPr id="9" name="Text 6"/>
          <p:cNvSpPr/>
          <p:nvPr/>
        </p:nvSpPr>
        <p:spPr>
          <a:xfrm>
            <a:off x="796885" y="3587948"/>
            <a:ext cx="308372" cy="385524"/>
          </a:xfrm>
          <a:prstGeom prst="rect">
            <a:avLst/>
          </a:prstGeom>
          <a:noFill/>
          <a:ln/>
        </p:spPr>
        <p:txBody>
          <a:bodyPr wrap="none" lIns="0" tIns="0" rIns="0" bIns="0" rtlCol="0" anchor="t"/>
          <a:lstStyle/>
          <a:p>
            <a:pPr algn="ctr" indent="0" marL="0">
              <a:lnSpc>
                <a:spcPts val="2400"/>
              </a:lnSpc>
              <a:buNone/>
            </a:pPr>
            <a:r>
              <a:rPr lang="en-US" sz="2400" spc="-24" kern="0" dirty="0">
                <a:solidFill>
                  <a:srgbClr val="E0D6DE"/>
                </a:solidFill>
                <a:latin typeface="Anton" pitchFamily="34" charset="0"/>
                <a:ea typeface="Anton" pitchFamily="34" charset="-122"/>
                <a:cs typeface="Anton" pitchFamily="34" charset="-120"/>
              </a:rPr>
              <a:t>2</a:t>
            </a:r>
            <a:endParaRPr lang="en-US" sz="2400" dirty="0"/>
          </a:p>
        </p:txBody>
      </p:sp>
      <p:sp>
        <p:nvSpPr>
          <p:cNvPr id="10" name="Text 7"/>
          <p:cNvSpPr/>
          <p:nvPr/>
        </p:nvSpPr>
        <p:spPr>
          <a:xfrm>
            <a:off x="1388031" y="3549372"/>
            <a:ext cx="2570440" cy="321231"/>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Boost Employee Morale</a:t>
            </a:r>
            <a:endParaRPr lang="en-US" sz="2000" dirty="0"/>
          </a:p>
        </p:txBody>
      </p:sp>
      <p:sp>
        <p:nvSpPr>
          <p:cNvPr id="11" name="Text 8"/>
          <p:cNvSpPr/>
          <p:nvPr/>
        </p:nvSpPr>
        <p:spPr>
          <a:xfrm>
            <a:off x="1388031" y="3993952"/>
            <a:ext cx="7036237" cy="657939"/>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Engaging in cause-related marketing can boost employee morale within the company.</a:t>
            </a:r>
            <a:endParaRPr lang="en-US" sz="1600" dirty="0"/>
          </a:p>
        </p:txBody>
      </p:sp>
      <p:sp>
        <p:nvSpPr>
          <p:cNvPr id="12" name="Shape 9"/>
          <p:cNvSpPr/>
          <p:nvPr/>
        </p:nvSpPr>
        <p:spPr>
          <a:xfrm>
            <a:off x="719733" y="5088850"/>
            <a:ext cx="462677" cy="462677"/>
          </a:xfrm>
          <a:prstGeom prst="roundRect">
            <a:avLst>
              <a:gd name="adj" fmla="val 6667"/>
            </a:avLst>
          </a:prstGeom>
          <a:solidFill>
            <a:srgbClr val="3E3E3E"/>
          </a:solidFill>
          <a:ln/>
        </p:spPr>
      </p:sp>
      <p:sp>
        <p:nvSpPr>
          <p:cNvPr id="13" name="Text 10"/>
          <p:cNvSpPr/>
          <p:nvPr/>
        </p:nvSpPr>
        <p:spPr>
          <a:xfrm>
            <a:off x="796885" y="5127427"/>
            <a:ext cx="308372" cy="385524"/>
          </a:xfrm>
          <a:prstGeom prst="rect">
            <a:avLst/>
          </a:prstGeom>
          <a:noFill/>
          <a:ln/>
        </p:spPr>
        <p:txBody>
          <a:bodyPr wrap="none" lIns="0" tIns="0" rIns="0" bIns="0" rtlCol="0" anchor="t"/>
          <a:lstStyle/>
          <a:p>
            <a:pPr algn="ctr" indent="0" marL="0">
              <a:lnSpc>
                <a:spcPts val="2400"/>
              </a:lnSpc>
              <a:buNone/>
            </a:pPr>
            <a:r>
              <a:rPr lang="en-US" sz="2400" spc="-24" kern="0" dirty="0">
                <a:solidFill>
                  <a:srgbClr val="E0D6DE"/>
                </a:solidFill>
                <a:latin typeface="Anton" pitchFamily="34" charset="0"/>
                <a:ea typeface="Anton" pitchFamily="34" charset="-122"/>
                <a:cs typeface="Anton" pitchFamily="34" charset="-120"/>
              </a:rPr>
              <a:t>3</a:t>
            </a:r>
            <a:endParaRPr lang="en-US" sz="2400" dirty="0"/>
          </a:p>
        </p:txBody>
      </p:sp>
      <p:sp>
        <p:nvSpPr>
          <p:cNvPr id="14" name="Text 11"/>
          <p:cNvSpPr/>
          <p:nvPr/>
        </p:nvSpPr>
        <p:spPr>
          <a:xfrm>
            <a:off x="1388031" y="5088850"/>
            <a:ext cx="2570440" cy="321231"/>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Long-term Advantage</a:t>
            </a:r>
            <a:endParaRPr lang="en-US" sz="2000" dirty="0"/>
          </a:p>
        </p:txBody>
      </p:sp>
      <p:sp>
        <p:nvSpPr>
          <p:cNvPr id="15" name="Text 12"/>
          <p:cNvSpPr/>
          <p:nvPr/>
        </p:nvSpPr>
        <p:spPr>
          <a:xfrm>
            <a:off x="1388031" y="5533430"/>
            <a:ext cx="7036237" cy="328970"/>
          </a:xfrm>
          <a:prstGeom prst="rect">
            <a:avLst/>
          </a:prstGeom>
          <a:noFill/>
          <a:ln/>
        </p:spPr>
        <p:txBody>
          <a:bodyPr wrap="non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Cause-related marketing can create a long-term advantage for the company.</a:t>
            </a:r>
            <a:endParaRPr lang="en-US" sz="1600" dirty="0"/>
          </a:p>
        </p:txBody>
      </p:sp>
      <p:sp>
        <p:nvSpPr>
          <p:cNvPr id="16" name="Shape 13"/>
          <p:cNvSpPr/>
          <p:nvPr/>
        </p:nvSpPr>
        <p:spPr>
          <a:xfrm>
            <a:off x="719733" y="6299359"/>
            <a:ext cx="462677" cy="462677"/>
          </a:xfrm>
          <a:prstGeom prst="roundRect">
            <a:avLst>
              <a:gd name="adj" fmla="val 6667"/>
            </a:avLst>
          </a:prstGeom>
          <a:solidFill>
            <a:srgbClr val="3E3E3E"/>
          </a:solidFill>
          <a:ln/>
        </p:spPr>
      </p:sp>
      <p:sp>
        <p:nvSpPr>
          <p:cNvPr id="17" name="Text 14"/>
          <p:cNvSpPr/>
          <p:nvPr/>
        </p:nvSpPr>
        <p:spPr>
          <a:xfrm>
            <a:off x="796885" y="6337935"/>
            <a:ext cx="308372" cy="385524"/>
          </a:xfrm>
          <a:prstGeom prst="rect">
            <a:avLst/>
          </a:prstGeom>
          <a:noFill/>
          <a:ln/>
        </p:spPr>
        <p:txBody>
          <a:bodyPr wrap="none" lIns="0" tIns="0" rIns="0" bIns="0" rtlCol="0" anchor="t"/>
          <a:lstStyle/>
          <a:p>
            <a:pPr algn="ctr" indent="0" marL="0">
              <a:lnSpc>
                <a:spcPts val="2400"/>
              </a:lnSpc>
              <a:buNone/>
            </a:pPr>
            <a:r>
              <a:rPr lang="en-US" sz="2400" spc="-24" kern="0" dirty="0">
                <a:solidFill>
                  <a:srgbClr val="E0D6DE"/>
                </a:solidFill>
                <a:latin typeface="Anton" pitchFamily="34" charset="0"/>
                <a:ea typeface="Anton" pitchFamily="34" charset="-122"/>
                <a:cs typeface="Anton" pitchFamily="34" charset="-120"/>
              </a:rPr>
              <a:t>4</a:t>
            </a:r>
            <a:endParaRPr lang="en-US" sz="2400" dirty="0"/>
          </a:p>
        </p:txBody>
      </p:sp>
      <p:sp>
        <p:nvSpPr>
          <p:cNvPr id="18" name="Text 15"/>
          <p:cNvSpPr/>
          <p:nvPr/>
        </p:nvSpPr>
        <p:spPr>
          <a:xfrm>
            <a:off x="1388031" y="6299359"/>
            <a:ext cx="3275290" cy="321231"/>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Influence on Consumer Attitudes</a:t>
            </a:r>
            <a:endParaRPr lang="en-US" sz="2000" dirty="0"/>
          </a:p>
        </p:txBody>
      </p:sp>
      <p:sp>
        <p:nvSpPr>
          <p:cNvPr id="19" name="Text 16"/>
          <p:cNvSpPr/>
          <p:nvPr/>
        </p:nvSpPr>
        <p:spPr>
          <a:xfrm>
            <a:off x="1388031" y="6743938"/>
            <a:ext cx="7036237" cy="657939"/>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A variety of research demonstrates that cause-related marketing influences the evaluation and prospective buyers' attitudes.</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386"/>
          </a:xfrm>
          <a:prstGeom prst="rect">
            <a:avLst/>
          </a:prstGeom>
        </p:spPr>
      </p:pic>
      <p:sp>
        <p:nvSpPr>
          <p:cNvPr id="3" name="Text 0"/>
          <p:cNvSpPr/>
          <p:nvPr/>
        </p:nvSpPr>
        <p:spPr>
          <a:xfrm>
            <a:off x="6163151" y="531733"/>
            <a:ext cx="7381518" cy="604242"/>
          </a:xfrm>
          <a:prstGeom prst="rect">
            <a:avLst/>
          </a:prstGeom>
          <a:noFill/>
          <a:ln/>
        </p:spPr>
        <p:txBody>
          <a:bodyPr wrap="none" lIns="0" tIns="0" rIns="0" bIns="0" rtlCol="0" anchor="t"/>
          <a:lstStyle/>
          <a:p>
            <a:pPr algn="l" indent="0" marL="0">
              <a:lnSpc>
                <a:spcPts val="4750"/>
              </a:lnSpc>
              <a:buNone/>
            </a:pPr>
            <a:r>
              <a:rPr lang="en-US" sz="3800" spc="-38" kern="0" dirty="0">
                <a:solidFill>
                  <a:srgbClr val="FA95AF"/>
                </a:solidFill>
                <a:latin typeface="Anton" pitchFamily="34" charset="0"/>
                <a:ea typeface="Anton" pitchFamily="34" charset="-122"/>
                <a:cs typeface="Anton" pitchFamily="34" charset="-120"/>
              </a:rPr>
              <a:t>Challenges of Cause Related Marketing</a:t>
            </a:r>
            <a:endParaRPr lang="en-US" sz="3800" dirty="0"/>
          </a:p>
        </p:txBody>
      </p:sp>
      <p:sp>
        <p:nvSpPr>
          <p:cNvPr id="4" name="Shape 1"/>
          <p:cNvSpPr/>
          <p:nvPr/>
        </p:nvSpPr>
        <p:spPr>
          <a:xfrm>
            <a:off x="6163151" y="1426012"/>
            <a:ext cx="7790498" cy="1423392"/>
          </a:xfrm>
          <a:prstGeom prst="roundRect">
            <a:avLst>
              <a:gd name="adj" fmla="val 2038"/>
            </a:avLst>
          </a:prstGeom>
          <a:solidFill>
            <a:srgbClr val="3E3E3E"/>
          </a:solidFill>
          <a:ln/>
        </p:spPr>
      </p:sp>
      <p:sp>
        <p:nvSpPr>
          <p:cNvPr id="5" name="Text 2"/>
          <p:cNvSpPr/>
          <p:nvPr/>
        </p:nvSpPr>
        <p:spPr>
          <a:xfrm>
            <a:off x="6356509" y="1619369"/>
            <a:ext cx="2417088" cy="302062"/>
          </a:xfrm>
          <a:prstGeom prst="rect">
            <a:avLst/>
          </a:prstGeom>
          <a:noFill/>
          <a:ln/>
        </p:spPr>
        <p:txBody>
          <a:bodyPr wrap="none" lIns="0" tIns="0" rIns="0" bIns="0" rtlCol="0" anchor="t"/>
          <a:lstStyle/>
          <a:p>
            <a:pPr algn="l" indent="0" marL="0">
              <a:lnSpc>
                <a:spcPts val="2350"/>
              </a:lnSpc>
              <a:buNone/>
            </a:pPr>
            <a:r>
              <a:rPr lang="en-US" sz="1900" spc="-19" kern="0" dirty="0">
                <a:solidFill>
                  <a:srgbClr val="E0D6DE"/>
                </a:solidFill>
                <a:latin typeface="Anton" pitchFamily="34" charset="0"/>
                <a:ea typeface="Anton" pitchFamily="34" charset="-122"/>
                <a:cs typeface="Anton" pitchFamily="34" charset="-120"/>
              </a:rPr>
              <a:t>Consumer Skepticism</a:t>
            </a:r>
            <a:endParaRPr lang="en-US" sz="1900" dirty="0"/>
          </a:p>
        </p:txBody>
      </p:sp>
      <p:sp>
        <p:nvSpPr>
          <p:cNvPr id="6" name="Text 3"/>
          <p:cNvSpPr/>
          <p:nvPr/>
        </p:nvSpPr>
        <p:spPr>
          <a:xfrm>
            <a:off x="6356509" y="2037397"/>
            <a:ext cx="7403783" cy="618649"/>
          </a:xfrm>
          <a:prstGeom prst="rect">
            <a:avLst/>
          </a:prstGeom>
          <a:noFill/>
          <a:ln/>
        </p:spPr>
        <p:txBody>
          <a:bodyPr wrap="square" lIns="0" tIns="0" rIns="0" bIns="0" rtlCol="0" anchor="t"/>
          <a:lstStyle/>
          <a:p>
            <a:pPr algn="l" indent="0" marL="0">
              <a:lnSpc>
                <a:spcPts val="2400"/>
              </a:lnSpc>
              <a:buNone/>
            </a:pPr>
            <a:r>
              <a:rPr lang="en-US" sz="1500" spc="-30" kern="0" dirty="0">
                <a:solidFill>
                  <a:srgbClr val="E0D6DE"/>
                </a:solidFill>
                <a:latin typeface="Fira Sans" pitchFamily="34" charset="0"/>
                <a:ea typeface="Fira Sans" pitchFamily="34" charset="-122"/>
                <a:cs typeface="Fira Sans" pitchFamily="34" charset="-120"/>
              </a:rPr>
              <a:t>One of the main challenges in cause-related marketing is overcoming consumer skepticism.</a:t>
            </a:r>
            <a:endParaRPr lang="en-US" sz="1500" dirty="0"/>
          </a:p>
        </p:txBody>
      </p:sp>
      <p:sp>
        <p:nvSpPr>
          <p:cNvPr id="7" name="Shape 4"/>
          <p:cNvSpPr/>
          <p:nvPr/>
        </p:nvSpPr>
        <p:spPr>
          <a:xfrm>
            <a:off x="6163151" y="3042761"/>
            <a:ext cx="7790498" cy="1423392"/>
          </a:xfrm>
          <a:prstGeom prst="roundRect">
            <a:avLst>
              <a:gd name="adj" fmla="val 2038"/>
            </a:avLst>
          </a:prstGeom>
          <a:solidFill>
            <a:srgbClr val="3E3E3E"/>
          </a:solidFill>
          <a:ln/>
        </p:spPr>
      </p:sp>
      <p:sp>
        <p:nvSpPr>
          <p:cNvPr id="8" name="Text 5"/>
          <p:cNvSpPr/>
          <p:nvPr/>
        </p:nvSpPr>
        <p:spPr>
          <a:xfrm>
            <a:off x="6356509" y="3236119"/>
            <a:ext cx="3189565" cy="302062"/>
          </a:xfrm>
          <a:prstGeom prst="rect">
            <a:avLst/>
          </a:prstGeom>
          <a:noFill/>
          <a:ln/>
        </p:spPr>
        <p:txBody>
          <a:bodyPr wrap="none" lIns="0" tIns="0" rIns="0" bIns="0" rtlCol="0" anchor="t"/>
          <a:lstStyle/>
          <a:p>
            <a:pPr algn="l" indent="0" marL="0">
              <a:lnSpc>
                <a:spcPts val="2350"/>
              </a:lnSpc>
              <a:buNone/>
            </a:pPr>
            <a:r>
              <a:rPr lang="en-US" sz="1900" spc="-19" kern="0" dirty="0">
                <a:solidFill>
                  <a:srgbClr val="E0D6DE"/>
                </a:solidFill>
                <a:latin typeface="Anton" pitchFamily="34" charset="0"/>
                <a:ea typeface="Anton" pitchFamily="34" charset="-122"/>
                <a:cs typeface="Anton" pitchFamily="34" charset="-120"/>
              </a:rPr>
              <a:t>Ineffectiveness of Aligned Causes</a:t>
            </a:r>
            <a:endParaRPr lang="en-US" sz="1900" dirty="0"/>
          </a:p>
        </p:txBody>
      </p:sp>
      <p:sp>
        <p:nvSpPr>
          <p:cNvPr id="9" name="Text 6"/>
          <p:cNvSpPr/>
          <p:nvPr/>
        </p:nvSpPr>
        <p:spPr>
          <a:xfrm>
            <a:off x="6356509" y="3654147"/>
            <a:ext cx="7403783" cy="618649"/>
          </a:xfrm>
          <a:prstGeom prst="rect">
            <a:avLst/>
          </a:prstGeom>
          <a:noFill/>
          <a:ln/>
        </p:spPr>
        <p:txBody>
          <a:bodyPr wrap="square" lIns="0" tIns="0" rIns="0" bIns="0" rtlCol="0" anchor="t"/>
          <a:lstStyle/>
          <a:p>
            <a:pPr algn="l" indent="0" marL="0">
              <a:lnSpc>
                <a:spcPts val="2400"/>
              </a:lnSpc>
              <a:buNone/>
            </a:pPr>
            <a:r>
              <a:rPr lang="en-US" sz="1500" spc="-30" kern="0" dirty="0">
                <a:solidFill>
                  <a:srgbClr val="E0D6DE"/>
                </a:solidFill>
                <a:latin typeface="Fira Sans" pitchFamily="34" charset="0"/>
                <a:ea typeface="Fira Sans" pitchFamily="34" charset="-122"/>
                <a:cs typeface="Fira Sans" pitchFamily="34" charset="-120"/>
              </a:rPr>
              <a:t>Sometimes, the causes aligned with the brand may not be effective in achieving the desired results.</a:t>
            </a:r>
            <a:endParaRPr lang="en-US" sz="1500" dirty="0"/>
          </a:p>
        </p:txBody>
      </p:sp>
      <p:sp>
        <p:nvSpPr>
          <p:cNvPr id="10" name="Shape 7"/>
          <p:cNvSpPr/>
          <p:nvPr/>
        </p:nvSpPr>
        <p:spPr>
          <a:xfrm>
            <a:off x="6163151" y="4659511"/>
            <a:ext cx="7790498" cy="1423392"/>
          </a:xfrm>
          <a:prstGeom prst="roundRect">
            <a:avLst>
              <a:gd name="adj" fmla="val 2038"/>
            </a:avLst>
          </a:prstGeom>
          <a:solidFill>
            <a:srgbClr val="3E3E3E"/>
          </a:solidFill>
          <a:ln/>
        </p:spPr>
      </p:sp>
      <p:sp>
        <p:nvSpPr>
          <p:cNvPr id="11" name="Text 8"/>
          <p:cNvSpPr/>
          <p:nvPr/>
        </p:nvSpPr>
        <p:spPr>
          <a:xfrm>
            <a:off x="6356509" y="4852868"/>
            <a:ext cx="2763679" cy="302062"/>
          </a:xfrm>
          <a:prstGeom prst="rect">
            <a:avLst/>
          </a:prstGeom>
          <a:noFill/>
          <a:ln/>
        </p:spPr>
        <p:txBody>
          <a:bodyPr wrap="none" lIns="0" tIns="0" rIns="0" bIns="0" rtlCol="0" anchor="t"/>
          <a:lstStyle/>
          <a:p>
            <a:pPr algn="l" indent="0" marL="0">
              <a:lnSpc>
                <a:spcPts val="2350"/>
              </a:lnSpc>
              <a:buNone/>
            </a:pPr>
            <a:r>
              <a:rPr lang="en-US" sz="1900" spc="-19" kern="0" dirty="0">
                <a:solidFill>
                  <a:srgbClr val="E0D6DE"/>
                </a:solidFill>
                <a:latin typeface="Anton" pitchFamily="34" charset="0"/>
                <a:ea typeface="Anton" pitchFamily="34" charset="-122"/>
                <a:cs typeface="Anton" pitchFamily="34" charset="-120"/>
              </a:rPr>
              <a:t>Reduced Purchase Intentions</a:t>
            </a:r>
            <a:endParaRPr lang="en-US" sz="1900" dirty="0"/>
          </a:p>
        </p:txBody>
      </p:sp>
      <p:sp>
        <p:nvSpPr>
          <p:cNvPr id="12" name="Text 9"/>
          <p:cNvSpPr/>
          <p:nvPr/>
        </p:nvSpPr>
        <p:spPr>
          <a:xfrm>
            <a:off x="6356509" y="5270897"/>
            <a:ext cx="7403783" cy="618649"/>
          </a:xfrm>
          <a:prstGeom prst="rect">
            <a:avLst/>
          </a:prstGeom>
          <a:noFill/>
          <a:ln/>
        </p:spPr>
        <p:txBody>
          <a:bodyPr wrap="square" lIns="0" tIns="0" rIns="0" bIns="0" rtlCol="0" anchor="t"/>
          <a:lstStyle/>
          <a:p>
            <a:pPr algn="l" indent="0" marL="0">
              <a:lnSpc>
                <a:spcPts val="2400"/>
              </a:lnSpc>
              <a:buNone/>
            </a:pPr>
            <a:r>
              <a:rPr lang="en-US" sz="1500" spc="-30" kern="0" dirty="0">
                <a:solidFill>
                  <a:srgbClr val="E0D6DE"/>
                </a:solidFill>
                <a:latin typeface="Fira Sans" pitchFamily="34" charset="0"/>
                <a:ea typeface="Fira Sans" pitchFamily="34" charset="-122"/>
                <a:cs typeface="Fira Sans" pitchFamily="34" charset="-120"/>
              </a:rPr>
              <a:t>In some cases, cause-related marketing may lead to reduced purchase intentions among consumers.</a:t>
            </a:r>
            <a:endParaRPr lang="en-US" sz="1500" dirty="0"/>
          </a:p>
        </p:txBody>
      </p:sp>
      <p:sp>
        <p:nvSpPr>
          <p:cNvPr id="13" name="Shape 10"/>
          <p:cNvSpPr/>
          <p:nvPr/>
        </p:nvSpPr>
        <p:spPr>
          <a:xfrm>
            <a:off x="6163151" y="6276261"/>
            <a:ext cx="7790498" cy="1423392"/>
          </a:xfrm>
          <a:prstGeom prst="roundRect">
            <a:avLst>
              <a:gd name="adj" fmla="val 2038"/>
            </a:avLst>
          </a:prstGeom>
          <a:solidFill>
            <a:srgbClr val="3E3E3E"/>
          </a:solidFill>
          <a:ln/>
        </p:spPr>
      </p:sp>
      <p:sp>
        <p:nvSpPr>
          <p:cNvPr id="14" name="Text 11"/>
          <p:cNvSpPr/>
          <p:nvPr/>
        </p:nvSpPr>
        <p:spPr>
          <a:xfrm>
            <a:off x="6356509" y="6469618"/>
            <a:ext cx="2417088" cy="302062"/>
          </a:xfrm>
          <a:prstGeom prst="rect">
            <a:avLst/>
          </a:prstGeom>
          <a:noFill/>
          <a:ln/>
        </p:spPr>
        <p:txBody>
          <a:bodyPr wrap="none" lIns="0" tIns="0" rIns="0" bIns="0" rtlCol="0" anchor="t"/>
          <a:lstStyle/>
          <a:p>
            <a:pPr algn="l" indent="0" marL="0">
              <a:lnSpc>
                <a:spcPts val="2350"/>
              </a:lnSpc>
              <a:buNone/>
            </a:pPr>
            <a:r>
              <a:rPr lang="en-US" sz="1900" spc="-19" kern="0" dirty="0">
                <a:solidFill>
                  <a:srgbClr val="E0D6DE"/>
                </a:solidFill>
                <a:latin typeface="Anton" pitchFamily="34" charset="0"/>
                <a:ea typeface="Anton" pitchFamily="34" charset="-122"/>
                <a:cs typeface="Anton" pitchFamily="34" charset="-120"/>
              </a:rPr>
              <a:t>Corporate Hypocrisy</a:t>
            </a:r>
            <a:endParaRPr lang="en-US" sz="1900" dirty="0"/>
          </a:p>
        </p:txBody>
      </p:sp>
      <p:sp>
        <p:nvSpPr>
          <p:cNvPr id="15" name="Text 12"/>
          <p:cNvSpPr/>
          <p:nvPr/>
        </p:nvSpPr>
        <p:spPr>
          <a:xfrm>
            <a:off x="6356509" y="6887647"/>
            <a:ext cx="7403783" cy="618649"/>
          </a:xfrm>
          <a:prstGeom prst="rect">
            <a:avLst/>
          </a:prstGeom>
          <a:noFill/>
          <a:ln/>
        </p:spPr>
        <p:txBody>
          <a:bodyPr wrap="square" lIns="0" tIns="0" rIns="0" bIns="0" rtlCol="0" anchor="t"/>
          <a:lstStyle/>
          <a:p>
            <a:pPr algn="l" indent="0" marL="0">
              <a:lnSpc>
                <a:spcPts val="2400"/>
              </a:lnSpc>
              <a:buNone/>
            </a:pPr>
            <a:r>
              <a:rPr lang="en-US" sz="1500" spc="-30" kern="0" dirty="0">
                <a:solidFill>
                  <a:srgbClr val="E0D6DE"/>
                </a:solidFill>
                <a:latin typeface="Fira Sans" pitchFamily="34" charset="0"/>
                <a:ea typeface="Fira Sans" pitchFamily="34" charset="-122"/>
                <a:cs typeface="Fira Sans" pitchFamily="34" charset="-120"/>
              </a:rPr>
              <a:t>There's an increased likelihood of perceived corporate hypocrisy if the cause doesn't align well with the brand.</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187648"/>
            <a:ext cx="10082927"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Types of Cause Related Marketing Campaigns</a:t>
            </a:r>
            <a:endParaRPr lang="en-US" sz="4450" dirty="0"/>
          </a:p>
        </p:txBody>
      </p:sp>
      <p:sp>
        <p:nvSpPr>
          <p:cNvPr id="3" name="Text 1"/>
          <p:cNvSpPr/>
          <p:nvPr/>
        </p:nvSpPr>
        <p:spPr>
          <a:xfrm>
            <a:off x="1857256" y="2829878"/>
            <a:ext cx="2835235" cy="354330"/>
          </a:xfrm>
          <a:prstGeom prst="rect">
            <a:avLst/>
          </a:prstGeom>
          <a:noFill/>
          <a:ln/>
        </p:spPr>
        <p:txBody>
          <a:bodyPr wrap="none" lIns="0" tIns="0" rIns="0" bIns="0" rtlCol="0" anchor="t"/>
          <a:lstStyle/>
          <a:p>
            <a:pPr algn="r" indent="0" marL="0">
              <a:lnSpc>
                <a:spcPts val="2750"/>
              </a:lnSpc>
              <a:buNone/>
            </a:pPr>
            <a:r>
              <a:rPr lang="en-US" sz="2200" spc="-22" kern="0" dirty="0">
                <a:solidFill>
                  <a:srgbClr val="E0D6DE"/>
                </a:solidFill>
                <a:latin typeface="Anton" pitchFamily="34" charset="0"/>
                <a:ea typeface="Anton" pitchFamily="34" charset="-122"/>
                <a:cs typeface="Anton" pitchFamily="34" charset="-120"/>
              </a:rPr>
              <a:t>Retailing</a:t>
            </a:r>
            <a:endParaRPr lang="en-US" sz="2200" dirty="0"/>
          </a:p>
        </p:txBody>
      </p:sp>
      <p:sp>
        <p:nvSpPr>
          <p:cNvPr id="4" name="Text 2"/>
          <p:cNvSpPr/>
          <p:nvPr/>
        </p:nvSpPr>
        <p:spPr>
          <a:xfrm>
            <a:off x="793790" y="3320296"/>
            <a:ext cx="3898702" cy="725805"/>
          </a:xfrm>
          <a:prstGeom prst="rect">
            <a:avLst/>
          </a:prstGeom>
          <a:noFill/>
          <a:ln/>
        </p:spPr>
        <p:txBody>
          <a:bodyPr wrap="square" lIns="0" tIns="0" rIns="0" bIns="0" rtlCol="0" anchor="t"/>
          <a:lstStyle/>
          <a:p>
            <a:pPr algn="r"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Campaigns involving retail stores and products</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sp>
        <p:nvSpPr>
          <p:cNvPr id="6" name="Text 3"/>
          <p:cNvSpPr/>
          <p:nvPr/>
        </p:nvSpPr>
        <p:spPr>
          <a:xfrm>
            <a:off x="6033492" y="3336369"/>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1</a:t>
            </a:r>
            <a:endParaRPr lang="en-US" sz="2650" dirty="0"/>
          </a:p>
        </p:txBody>
      </p:sp>
      <p:sp>
        <p:nvSpPr>
          <p:cNvPr id="7" name="Text 4"/>
          <p:cNvSpPr/>
          <p:nvPr/>
        </p:nvSpPr>
        <p:spPr>
          <a:xfrm>
            <a:off x="9937790" y="2350056"/>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Cause Branding</a:t>
            </a:r>
            <a:endParaRPr lang="en-US" sz="2200" dirty="0"/>
          </a:p>
        </p:txBody>
      </p:sp>
      <p:sp>
        <p:nvSpPr>
          <p:cNvPr id="8" name="Text 5"/>
          <p:cNvSpPr/>
          <p:nvPr/>
        </p:nvSpPr>
        <p:spPr>
          <a:xfrm>
            <a:off x="9937790" y="2840474"/>
            <a:ext cx="3898821"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Creating a corporate image aligned with social or ethical commitments</a:t>
            </a:r>
            <a:endParaRPr lang="en-US" sz="1750" dirty="0"/>
          </a:p>
        </p:txBody>
      </p:sp>
      <p:pic>
        <p:nvPicPr>
          <p:cNvPr id="9" name="Image 1" descr="preencoded.png">    </p:cNvPr>
          <p:cNvPicPr>
            <a:picLocks noChangeAspect="1"/>
          </p:cNvPicPr>
          <p:nvPr/>
        </p:nvPicPr>
        <p:blipFill>
          <a:blip r:embed="rId2"/>
          <a:stretch>
            <a:fillRect/>
          </a:stretch>
        </p:blipFill>
        <p:spPr>
          <a:xfrm>
            <a:off x="5032653" y="2413516"/>
            <a:ext cx="4564975" cy="4564975"/>
          </a:xfrm>
          <a:prstGeom prst="rect">
            <a:avLst/>
          </a:prstGeom>
        </p:spPr>
      </p:pic>
      <p:sp>
        <p:nvSpPr>
          <p:cNvPr id="10" name="Text 6"/>
          <p:cNvSpPr/>
          <p:nvPr/>
        </p:nvSpPr>
        <p:spPr>
          <a:xfrm>
            <a:off x="7893010" y="3071693"/>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2</a:t>
            </a:r>
            <a:endParaRPr lang="en-US" sz="2650" dirty="0"/>
          </a:p>
        </p:txBody>
      </p:sp>
      <p:sp>
        <p:nvSpPr>
          <p:cNvPr id="11" name="Text 7"/>
          <p:cNvSpPr/>
          <p:nvPr/>
        </p:nvSpPr>
        <p:spPr>
          <a:xfrm>
            <a:off x="10051256" y="3906441"/>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Transactional</a:t>
            </a:r>
            <a:endParaRPr lang="en-US" sz="2200" dirty="0"/>
          </a:p>
        </p:txBody>
      </p:sp>
      <p:sp>
        <p:nvSpPr>
          <p:cNvPr id="12" name="Text 8"/>
          <p:cNvSpPr/>
          <p:nvPr/>
        </p:nvSpPr>
        <p:spPr>
          <a:xfrm>
            <a:off x="10051256" y="4396859"/>
            <a:ext cx="3785354"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Support for a cause depends on product purchase or service consumption</a:t>
            </a:r>
            <a:endParaRPr lang="en-US" sz="1750" dirty="0"/>
          </a:p>
        </p:txBody>
      </p:sp>
      <p:pic>
        <p:nvPicPr>
          <p:cNvPr id="13" name="Image 2" descr="preencoded.png">    </p:cNvPr>
          <p:cNvPicPr>
            <a:picLocks noChangeAspect="1"/>
          </p:cNvPicPr>
          <p:nvPr/>
        </p:nvPicPr>
        <p:blipFill>
          <a:blip r:embed="rId3"/>
          <a:stretch>
            <a:fillRect/>
          </a:stretch>
        </p:blipFill>
        <p:spPr>
          <a:xfrm>
            <a:off x="5032653" y="2413516"/>
            <a:ext cx="4564975" cy="4564975"/>
          </a:xfrm>
          <a:prstGeom prst="rect">
            <a:avLst/>
          </a:prstGeom>
        </p:spPr>
      </p:pic>
      <p:sp>
        <p:nvSpPr>
          <p:cNvPr id="14" name="Text 9"/>
          <p:cNvSpPr/>
          <p:nvPr/>
        </p:nvSpPr>
        <p:spPr>
          <a:xfrm>
            <a:off x="8719423" y="4758452"/>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3</a:t>
            </a:r>
            <a:endParaRPr lang="en-US" sz="2650" dirty="0"/>
          </a:p>
        </p:txBody>
      </p:sp>
      <p:sp>
        <p:nvSpPr>
          <p:cNvPr id="15" name="Text 10"/>
          <p:cNvSpPr/>
          <p:nvPr/>
        </p:nvSpPr>
        <p:spPr>
          <a:xfrm>
            <a:off x="9937790" y="5825728"/>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Licensing</a:t>
            </a:r>
            <a:endParaRPr lang="en-US" sz="2200" dirty="0"/>
          </a:p>
        </p:txBody>
      </p:sp>
      <p:sp>
        <p:nvSpPr>
          <p:cNvPr id="16" name="Text 11"/>
          <p:cNvSpPr/>
          <p:nvPr/>
        </p:nvSpPr>
        <p:spPr>
          <a:xfrm>
            <a:off x="9937790" y="6316147"/>
            <a:ext cx="3898821"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Using cause-related branding on licensed products</a:t>
            </a:r>
            <a:endParaRPr lang="en-US" sz="1750" dirty="0"/>
          </a:p>
        </p:txBody>
      </p:sp>
      <p:pic>
        <p:nvPicPr>
          <p:cNvPr id="17" name="Image 3" descr="preencoded.png">    </p:cNvPr>
          <p:cNvPicPr>
            <a:picLocks noChangeAspect="1"/>
          </p:cNvPicPr>
          <p:nvPr/>
        </p:nvPicPr>
        <p:blipFill>
          <a:blip r:embed="rId4"/>
          <a:stretch>
            <a:fillRect/>
          </a:stretch>
        </p:blipFill>
        <p:spPr>
          <a:xfrm>
            <a:off x="5032653" y="2413516"/>
            <a:ext cx="4564975" cy="4564975"/>
          </a:xfrm>
          <a:prstGeom prst="rect">
            <a:avLst/>
          </a:prstGeom>
        </p:spPr>
      </p:pic>
      <p:sp>
        <p:nvSpPr>
          <p:cNvPr id="18" name="Text 12"/>
          <p:cNvSpPr/>
          <p:nvPr/>
        </p:nvSpPr>
        <p:spPr>
          <a:xfrm>
            <a:off x="7370564" y="6065520"/>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4</a:t>
            </a:r>
            <a:endParaRPr lang="en-US" sz="2650" dirty="0"/>
          </a:p>
        </p:txBody>
      </p:sp>
      <p:sp>
        <p:nvSpPr>
          <p:cNvPr id="19" name="Text 13"/>
          <p:cNvSpPr/>
          <p:nvPr/>
        </p:nvSpPr>
        <p:spPr>
          <a:xfrm>
            <a:off x="1857256" y="5345906"/>
            <a:ext cx="2835235" cy="354330"/>
          </a:xfrm>
          <a:prstGeom prst="rect">
            <a:avLst/>
          </a:prstGeom>
          <a:noFill/>
          <a:ln/>
        </p:spPr>
        <p:txBody>
          <a:bodyPr wrap="none" lIns="0" tIns="0" rIns="0" bIns="0" rtlCol="0" anchor="t"/>
          <a:lstStyle/>
          <a:p>
            <a:pPr algn="r" indent="0" marL="0">
              <a:lnSpc>
                <a:spcPts val="2750"/>
              </a:lnSpc>
              <a:buNone/>
            </a:pPr>
            <a:r>
              <a:rPr lang="en-US" sz="2200" spc="-22" kern="0" dirty="0">
                <a:solidFill>
                  <a:srgbClr val="E0D6DE"/>
                </a:solidFill>
                <a:latin typeface="Anton" pitchFamily="34" charset="0"/>
                <a:ea typeface="Anton" pitchFamily="34" charset="-122"/>
                <a:cs typeface="Anton" pitchFamily="34" charset="-120"/>
              </a:rPr>
              <a:t>Non-profit Sponsorship</a:t>
            </a:r>
            <a:endParaRPr lang="en-US" sz="2200" dirty="0"/>
          </a:p>
        </p:txBody>
      </p:sp>
      <p:sp>
        <p:nvSpPr>
          <p:cNvPr id="20" name="Text 14"/>
          <p:cNvSpPr/>
          <p:nvPr/>
        </p:nvSpPr>
        <p:spPr>
          <a:xfrm>
            <a:off x="793790" y="5836325"/>
            <a:ext cx="3898702" cy="725805"/>
          </a:xfrm>
          <a:prstGeom prst="rect">
            <a:avLst/>
          </a:prstGeom>
          <a:noFill/>
          <a:ln/>
        </p:spPr>
        <p:txBody>
          <a:bodyPr wrap="square" lIns="0" tIns="0" rIns="0" bIns="0" rtlCol="0" anchor="t"/>
          <a:lstStyle/>
          <a:p>
            <a:pPr algn="r"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Directly sponsoring non-profit organizations or events</a:t>
            </a:r>
            <a:endParaRPr lang="en-US" sz="1750" dirty="0"/>
          </a:p>
        </p:txBody>
      </p:sp>
      <p:pic>
        <p:nvPicPr>
          <p:cNvPr id="21" name="Image 4" descr="preencoded.png">    </p:cNvPr>
          <p:cNvPicPr>
            <a:picLocks noChangeAspect="1"/>
          </p:cNvPicPr>
          <p:nvPr/>
        </p:nvPicPr>
        <p:blipFill>
          <a:blip r:embed="rId5"/>
          <a:stretch>
            <a:fillRect/>
          </a:stretch>
        </p:blipFill>
        <p:spPr>
          <a:xfrm>
            <a:off x="5032653" y="2413516"/>
            <a:ext cx="4564975" cy="4564975"/>
          </a:xfrm>
          <a:prstGeom prst="rect">
            <a:avLst/>
          </a:prstGeom>
        </p:spPr>
      </p:pic>
      <p:sp>
        <p:nvSpPr>
          <p:cNvPr id="22" name="Text 15"/>
          <p:cNvSpPr/>
          <p:nvPr/>
        </p:nvSpPr>
        <p:spPr>
          <a:xfrm>
            <a:off x="5710595" y="5186720"/>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5</a:t>
            </a:r>
            <a:endParaRPr lang="en-US" sz="2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64607" y="650796"/>
            <a:ext cx="10414516" cy="593288"/>
          </a:xfrm>
          <a:prstGeom prst="rect">
            <a:avLst/>
          </a:prstGeom>
          <a:noFill/>
          <a:ln/>
        </p:spPr>
        <p:txBody>
          <a:bodyPr wrap="none" lIns="0" tIns="0" rIns="0" bIns="0" rtlCol="0" anchor="t"/>
          <a:lstStyle/>
          <a:p>
            <a:pPr algn="l" indent="0" marL="0">
              <a:lnSpc>
                <a:spcPts val="4650"/>
              </a:lnSpc>
              <a:buNone/>
            </a:pPr>
            <a:r>
              <a:rPr lang="en-US" sz="3700" spc="-37" kern="0" dirty="0">
                <a:solidFill>
                  <a:srgbClr val="FA95AF"/>
                </a:solidFill>
                <a:latin typeface="Anton" pitchFamily="34" charset="0"/>
                <a:ea typeface="Anton" pitchFamily="34" charset="-122"/>
                <a:cs typeface="Anton" pitchFamily="34" charset="-120"/>
              </a:rPr>
              <a:t>Success Factors in Cause Related Marketing Campaigns</a:t>
            </a:r>
            <a:endParaRPr lang="en-US" sz="3700" dirty="0"/>
          </a:p>
        </p:txBody>
      </p:sp>
      <p:pic>
        <p:nvPicPr>
          <p:cNvPr id="3" name="Image 0" descr="preencoded.png">    </p:cNvPr>
          <p:cNvPicPr>
            <a:picLocks noChangeAspect="1"/>
          </p:cNvPicPr>
          <p:nvPr/>
        </p:nvPicPr>
        <p:blipFill>
          <a:blip r:embed="rId1"/>
          <a:stretch>
            <a:fillRect/>
          </a:stretch>
        </p:blipFill>
        <p:spPr>
          <a:xfrm>
            <a:off x="664607" y="1623774"/>
            <a:ext cx="949404" cy="1139309"/>
          </a:xfrm>
          <a:prstGeom prst="rect">
            <a:avLst/>
          </a:prstGeom>
        </p:spPr>
      </p:pic>
      <p:sp>
        <p:nvSpPr>
          <p:cNvPr id="4" name="Text 1"/>
          <p:cNvSpPr/>
          <p:nvPr/>
        </p:nvSpPr>
        <p:spPr>
          <a:xfrm>
            <a:off x="1898809" y="1813560"/>
            <a:ext cx="2373749" cy="296704"/>
          </a:xfrm>
          <a:prstGeom prst="rect">
            <a:avLst/>
          </a:prstGeom>
          <a:noFill/>
          <a:ln/>
        </p:spPr>
        <p:txBody>
          <a:bodyPr wrap="none" lIns="0" tIns="0" rIns="0" bIns="0" rtlCol="0" anchor="t"/>
          <a:lstStyle/>
          <a:p>
            <a:pPr algn="l" indent="0" marL="0">
              <a:lnSpc>
                <a:spcPts val="2300"/>
              </a:lnSpc>
              <a:buNone/>
            </a:pPr>
            <a:r>
              <a:rPr lang="en-US" sz="1850" spc="-19" kern="0" dirty="0">
                <a:solidFill>
                  <a:srgbClr val="E0D6DE"/>
                </a:solidFill>
                <a:latin typeface="Anton" pitchFamily="34" charset="0"/>
                <a:ea typeface="Anton" pitchFamily="34" charset="-122"/>
                <a:cs typeface="Anton" pitchFamily="34" charset="-120"/>
              </a:rPr>
              <a:t>Genuine Commitment</a:t>
            </a:r>
            <a:endParaRPr lang="en-US" sz="1850" dirty="0"/>
          </a:p>
        </p:txBody>
      </p:sp>
      <p:sp>
        <p:nvSpPr>
          <p:cNvPr id="5" name="Text 2"/>
          <p:cNvSpPr/>
          <p:nvPr/>
        </p:nvSpPr>
        <p:spPr>
          <a:xfrm>
            <a:off x="1898809" y="2224087"/>
            <a:ext cx="12066984" cy="303848"/>
          </a:xfrm>
          <a:prstGeom prst="rect">
            <a:avLst/>
          </a:prstGeom>
          <a:noFill/>
          <a:ln/>
        </p:spPr>
        <p:txBody>
          <a:bodyPr wrap="none" lIns="0" tIns="0" rIns="0" bIns="0" rtlCol="0" anchor="t"/>
          <a:lstStyle/>
          <a:p>
            <a:pPr algn="l" indent="0" marL="0">
              <a:lnSpc>
                <a:spcPts val="2350"/>
              </a:lnSpc>
              <a:buNone/>
            </a:pPr>
            <a:r>
              <a:rPr lang="en-US" sz="1450" spc="-30" kern="0" dirty="0">
                <a:solidFill>
                  <a:srgbClr val="E0D6DE"/>
                </a:solidFill>
                <a:latin typeface="Fira Sans" pitchFamily="34" charset="0"/>
                <a:ea typeface="Fira Sans" pitchFamily="34" charset="-122"/>
                <a:cs typeface="Fira Sans" pitchFamily="34" charset="-120"/>
              </a:rPr>
              <a:t>A genuine commitment to the cause will contribute to the success of the cause-related marketing activity.</a:t>
            </a:r>
            <a:endParaRPr lang="en-US" sz="1450" dirty="0"/>
          </a:p>
        </p:txBody>
      </p:sp>
      <p:pic>
        <p:nvPicPr>
          <p:cNvPr id="6" name="Image 1" descr="preencoded.png">    </p:cNvPr>
          <p:cNvPicPr>
            <a:picLocks noChangeAspect="1"/>
          </p:cNvPicPr>
          <p:nvPr/>
        </p:nvPicPr>
        <p:blipFill>
          <a:blip r:embed="rId2"/>
          <a:stretch>
            <a:fillRect/>
          </a:stretch>
        </p:blipFill>
        <p:spPr>
          <a:xfrm>
            <a:off x="664607" y="2763083"/>
            <a:ext cx="949404" cy="1139309"/>
          </a:xfrm>
          <a:prstGeom prst="rect">
            <a:avLst/>
          </a:prstGeom>
        </p:spPr>
      </p:pic>
      <p:sp>
        <p:nvSpPr>
          <p:cNvPr id="7" name="Text 3"/>
          <p:cNvSpPr/>
          <p:nvPr/>
        </p:nvSpPr>
        <p:spPr>
          <a:xfrm>
            <a:off x="1898809" y="2952869"/>
            <a:ext cx="2373749" cy="296704"/>
          </a:xfrm>
          <a:prstGeom prst="rect">
            <a:avLst/>
          </a:prstGeom>
          <a:noFill/>
          <a:ln/>
        </p:spPr>
        <p:txBody>
          <a:bodyPr wrap="none" lIns="0" tIns="0" rIns="0" bIns="0" rtlCol="0" anchor="t"/>
          <a:lstStyle/>
          <a:p>
            <a:pPr algn="l" indent="0" marL="0">
              <a:lnSpc>
                <a:spcPts val="2300"/>
              </a:lnSpc>
              <a:buNone/>
            </a:pPr>
            <a:r>
              <a:rPr lang="en-US" sz="1850" spc="-19" kern="0" dirty="0">
                <a:solidFill>
                  <a:srgbClr val="E0D6DE"/>
                </a:solidFill>
                <a:latin typeface="Anton" pitchFamily="34" charset="0"/>
                <a:ea typeface="Anton" pitchFamily="34" charset="-122"/>
                <a:cs typeface="Anton" pitchFamily="34" charset="-120"/>
              </a:rPr>
              <a:t>Aligned Values</a:t>
            </a:r>
            <a:endParaRPr lang="en-US" sz="1850" dirty="0"/>
          </a:p>
        </p:txBody>
      </p:sp>
      <p:sp>
        <p:nvSpPr>
          <p:cNvPr id="8" name="Text 4"/>
          <p:cNvSpPr/>
          <p:nvPr/>
        </p:nvSpPr>
        <p:spPr>
          <a:xfrm>
            <a:off x="1898809" y="3363397"/>
            <a:ext cx="12066984" cy="303848"/>
          </a:xfrm>
          <a:prstGeom prst="rect">
            <a:avLst/>
          </a:prstGeom>
          <a:noFill/>
          <a:ln/>
        </p:spPr>
        <p:txBody>
          <a:bodyPr wrap="none" lIns="0" tIns="0" rIns="0" bIns="0" rtlCol="0" anchor="t"/>
          <a:lstStyle/>
          <a:p>
            <a:pPr algn="l" indent="0" marL="0">
              <a:lnSpc>
                <a:spcPts val="2350"/>
              </a:lnSpc>
              <a:buNone/>
            </a:pPr>
            <a:r>
              <a:rPr lang="en-US" sz="1450" spc="-30" kern="0" dirty="0">
                <a:solidFill>
                  <a:srgbClr val="E0D6DE"/>
                </a:solidFill>
                <a:latin typeface="Fira Sans" pitchFamily="34" charset="0"/>
                <a:ea typeface="Fira Sans" pitchFamily="34" charset="-122"/>
                <a:cs typeface="Fira Sans" pitchFamily="34" charset="-120"/>
              </a:rPr>
              <a:t>The cause chosen should be aligned with the sponsor's values and consumers' beliefs.</a:t>
            </a:r>
            <a:endParaRPr lang="en-US" sz="1450" dirty="0"/>
          </a:p>
        </p:txBody>
      </p:sp>
      <p:pic>
        <p:nvPicPr>
          <p:cNvPr id="9" name="Image 2" descr="preencoded.png">    </p:cNvPr>
          <p:cNvPicPr>
            <a:picLocks noChangeAspect="1"/>
          </p:cNvPicPr>
          <p:nvPr/>
        </p:nvPicPr>
        <p:blipFill>
          <a:blip r:embed="rId3"/>
          <a:stretch>
            <a:fillRect/>
          </a:stretch>
        </p:blipFill>
        <p:spPr>
          <a:xfrm>
            <a:off x="664607" y="3902393"/>
            <a:ext cx="949404" cy="1139309"/>
          </a:xfrm>
          <a:prstGeom prst="rect">
            <a:avLst/>
          </a:prstGeom>
        </p:spPr>
      </p:pic>
      <p:sp>
        <p:nvSpPr>
          <p:cNvPr id="10" name="Text 5"/>
          <p:cNvSpPr/>
          <p:nvPr/>
        </p:nvSpPr>
        <p:spPr>
          <a:xfrm>
            <a:off x="1898809" y="4092178"/>
            <a:ext cx="2373749" cy="296704"/>
          </a:xfrm>
          <a:prstGeom prst="rect">
            <a:avLst/>
          </a:prstGeom>
          <a:noFill/>
          <a:ln/>
        </p:spPr>
        <p:txBody>
          <a:bodyPr wrap="none" lIns="0" tIns="0" rIns="0" bIns="0" rtlCol="0" anchor="t"/>
          <a:lstStyle/>
          <a:p>
            <a:pPr algn="l" indent="0" marL="0">
              <a:lnSpc>
                <a:spcPts val="2300"/>
              </a:lnSpc>
              <a:buNone/>
            </a:pPr>
            <a:r>
              <a:rPr lang="en-US" sz="1850" spc="-19" kern="0" dirty="0">
                <a:solidFill>
                  <a:srgbClr val="E0D6DE"/>
                </a:solidFill>
                <a:latin typeface="Anton" pitchFamily="34" charset="0"/>
                <a:ea typeface="Anton" pitchFamily="34" charset="-122"/>
                <a:cs typeface="Anton" pitchFamily="34" charset="-120"/>
              </a:rPr>
              <a:t>Stakeholder Involvement</a:t>
            </a:r>
            <a:endParaRPr lang="en-US" sz="1850" dirty="0"/>
          </a:p>
        </p:txBody>
      </p:sp>
      <p:sp>
        <p:nvSpPr>
          <p:cNvPr id="11" name="Text 6"/>
          <p:cNvSpPr/>
          <p:nvPr/>
        </p:nvSpPr>
        <p:spPr>
          <a:xfrm>
            <a:off x="1898809" y="4502706"/>
            <a:ext cx="12066984" cy="303848"/>
          </a:xfrm>
          <a:prstGeom prst="rect">
            <a:avLst/>
          </a:prstGeom>
          <a:noFill/>
          <a:ln/>
        </p:spPr>
        <p:txBody>
          <a:bodyPr wrap="none" lIns="0" tIns="0" rIns="0" bIns="0" rtlCol="0" anchor="t"/>
          <a:lstStyle/>
          <a:p>
            <a:pPr algn="l" indent="0" marL="0">
              <a:lnSpc>
                <a:spcPts val="2350"/>
              </a:lnSpc>
              <a:buNone/>
            </a:pPr>
            <a:r>
              <a:rPr lang="en-US" sz="1450" spc="-30" kern="0" dirty="0">
                <a:solidFill>
                  <a:srgbClr val="E0D6DE"/>
                </a:solidFill>
                <a:latin typeface="Fira Sans" pitchFamily="34" charset="0"/>
                <a:ea typeface="Fira Sans" pitchFamily="34" charset="-122"/>
                <a:cs typeface="Fira Sans" pitchFamily="34" charset="-120"/>
              </a:rPr>
              <a:t>Stakeholder involvement through developing relationships and seeking buy-in is important.</a:t>
            </a:r>
            <a:endParaRPr lang="en-US" sz="1450" dirty="0"/>
          </a:p>
        </p:txBody>
      </p:sp>
      <p:pic>
        <p:nvPicPr>
          <p:cNvPr id="12" name="Image 3" descr="preencoded.png">    </p:cNvPr>
          <p:cNvPicPr>
            <a:picLocks noChangeAspect="1"/>
          </p:cNvPicPr>
          <p:nvPr/>
        </p:nvPicPr>
        <p:blipFill>
          <a:blip r:embed="rId4"/>
          <a:stretch>
            <a:fillRect/>
          </a:stretch>
        </p:blipFill>
        <p:spPr>
          <a:xfrm>
            <a:off x="664607" y="5041702"/>
            <a:ext cx="949404" cy="1397794"/>
          </a:xfrm>
          <a:prstGeom prst="rect">
            <a:avLst/>
          </a:prstGeom>
        </p:spPr>
      </p:pic>
      <p:sp>
        <p:nvSpPr>
          <p:cNvPr id="13" name="Text 7"/>
          <p:cNvSpPr/>
          <p:nvPr/>
        </p:nvSpPr>
        <p:spPr>
          <a:xfrm>
            <a:off x="1898809" y="5231487"/>
            <a:ext cx="2373749" cy="296704"/>
          </a:xfrm>
          <a:prstGeom prst="rect">
            <a:avLst/>
          </a:prstGeom>
          <a:noFill/>
          <a:ln/>
        </p:spPr>
        <p:txBody>
          <a:bodyPr wrap="none" lIns="0" tIns="0" rIns="0" bIns="0" rtlCol="0" anchor="t"/>
          <a:lstStyle/>
          <a:p>
            <a:pPr algn="l" indent="0" marL="0">
              <a:lnSpc>
                <a:spcPts val="2300"/>
              </a:lnSpc>
              <a:buNone/>
            </a:pPr>
            <a:r>
              <a:rPr lang="en-US" sz="1850" spc="-19" kern="0" dirty="0">
                <a:solidFill>
                  <a:srgbClr val="E0D6DE"/>
                </a:solidFill>
                <a:latin typeface="Anton" pitchFamily="34" charset="0"/>
                <a:ea typeface="Anton" pitchFamily="34" charset="-122"/>
                <a:cs typeface="Anton" pitchFamily="34" charset="-120"/>
              </a:rPr>
              <a:t>Transparency</a:t>
            </a:r>
            <a:endParaRPr lang="en-US" sz="1850" dirty="0"/>
          </a:p>
        </p:txBody>
      </p:sp>
      <p:sp>
        <p:nvSpPr>
          <p:cNvPr id="14" name="Text 8"/>
          <p:cNvSpPr/>
          <p:nvPr/>
        </p:nvSpPr>
        <p:spPr>
          <a:xfrm>
            <a:off x="1898809" y="5642015"/>
            <a:ext cx="12066984" cy="607695"/>
          </a:xfrm>
          <a:prstGeom prst="rect">
            <a:avLst/>
          </a:prstGeom>
          <a:noFill/>
          <a:ln/>
        </p:spPr>
        <p:txBody>
          <a:bodyPr wrap="square" lIns="0" tIns="0" rIns="0" bIns="0" rtlCol="0" anchor="t"/>
          <a:lstStyle/>
          <a:p>
            <a:pPr algn="l" indent="0" marL="0">
              <a:lnSpc>
                <a:spcPts val="2350"/>
              </a:lnSpc>
              <a:buNone/>
            </a:pPr>
            <a:r>
              <a:rPr lang="en-US" sz="1450" spc="-30" kern="0" dirty="0">
                <a:solidFill>
                  <a:srgbClr val="E0D6DE"/>
                </a:solidFill>
                <a:latin typeface="Fira Sans" pitchFamily="34" charset="0"/>
                <a:ea typeface="Fira Sans" pitchFamily="34" charset="-122"/>
                <a:cs typeface="Fira Sans" pitchFamily="34" charset="-120"/>
              </a:rPr>
              <a:t>The issue of transparency and potential cynicism should be addressed through stakeholder involvement at the outset and consultation over the form and content of campaigns.</a:t>
            </a:r>
            <a:endParaRPr lang="en-US" sz="1450" dirty="0"/>
          </a:p>
        </p:txBody>
      </p:sp>
      <p:pic>
        <p:nvPicPr>
          <p:cNvPr id="15" name="Image 4" descr="preencoded.png">    </p:cNvPr>
          <p:cNvPicPr>
            <a:picLocks noChangeAspect="1"/>
          </p:cNvPicPr>
          <p:nvPr/>
        </p:nvPicPr>
        <p:blipFill>
          <a:blip r:embed="rId5"/>
          <a:stretch>
            <a:fillRect/>
          </a:stretch>
        </p:blipFill>
        <p:spPr>
          <a:xfrm>
            <a:off x="664607" y="6439495"/>
            <a:ext cx="949404" cy="1139309"/>
          </a:xfrm>
          <a:prstGeom prst="rect">
            <a:avLst/>
          </a:prstGeom>
        </p:spPr>
      </p:pic>
      <p:sp>
        <p:nvSpPr>
          <p:cNvPr id="16" name="Text 9"/>
          <p:cNvSpPr/>
          <p:nvPr/>
        </p:nvSpPr>
        <p:spPr>
          <a:xfrm>
            <a:off x="1898809" y="6629281"/>
            <a:ext cx="2373749" cy="296704"/>
          </a:xfrm>
          <a:prstGeom prst="rect">
            <a:avLst/>
          </a:prstGeom>
          <a:noFill/>
          <a:ln/>
        </p:spPr>
        <p:txBody>
          <a:bodyPr wrap="none" lIns="0" tIns="0" rIns="0" bIns="0" rtlCol="0" anchor="t"/>
          <a:lstStyle/>
          <a:p>
            <a:pPr algn="l" indent="0" marL="0">
              <a:lnSpc>
                <a:spcPts val="2300"/>
              </a:lnSpc>
              <a:buNone/>
            </a:pPr>
            <a:r>
              <a:rPr lang="en-US" sz="1850" spc="-19" kern="0" dirty="0">
                <a:solidFill>
                  <a:srgbClr val="E0D6DE"/>
                </a:solidFill>
                <a:latin typeface="Anton" pitchFamily="34" charset="0"/>
                <a:ea typeface="Anton" pitchFamily="34" charset="-122"/>
                <a:cs typeface="Anton" pitchFamily="34" charset="-120"/>
              </a:rPr>
              <a:t>Profitability</a:t>
            </a:r>
            <a:endParaRPr lang="en-US" sz="1850" dirty="0"/>
          </a:p>
        </p:txBody>
      </p:sp>
      <p:sp>
        <p:nvSpPr>
          <p:cNvPr id="17" name="Text 10"/>
          <p:cNvSpPr/>
          <p:nvPr/>
        </p:nvSpPr>
        <p:spPr>
          <a:xfrm>
            <a:off x="1898809" y="7039808"/>
            <a:ext cx="12066984" cy="303848"/>
          </a:xfrm>
          <a:prstGeom prst="rect">
            <a:avLst/>
          </a:prstGeom>
          <a:noFill/>
          <a:ln/>
        </p:spPr>
        <p:txBody>
          <a:bodyPr wrap="none" lIns="0" tIns="0" rIns="0" bIns="0" rtlCol="0" anchor="t"/>
          <a:lstStyle/>
          <a:p>
            <a:pPr algn="l" indent="0" marL="0">
              <a:lnSpc>
                <a:spcPts val="2350"/>
              </a:lnSpc>
              <a:buNone/>
            </a:pPr>
            <a:r>
              <a:rPr lang="en-US" sz="1450" spc="-30" kern="0" dirty="0">
                <a:solidFill>
                  <a:srgbClr val="E0D6DE"/>
                </a:solidFill>
                <a:latin typeface="Fira Sans" pitchFamily="34" charset="0"/>
                <a:ea typeface="Fira Sans" pitchFamily="34" charset="-122"/>
                <a:cs typeface="Fira Sans" pitchFamily="34" charset="-120"/>
              </a:rPr>
              <a:t>The campaign results for companies that have or are currently running activities demonstrate their profitability – it pays to be socially responsible.</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2177058"/>
            <a:ext cx="10547152"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Consumer Behavior in Cause-Related Marketing</a:t>
            </a:r>
            <a:endParaRPr lang="en-US" sz="4450" dirty="0"/>
          </a:p>
        </p:txBody>
      </p:sp>
      <p:sp>
        <p:nvSpPr>
          <p:cNvPr id="3" name="Text 1"/>
          <p:cNvSpPr/>
          <p:nvPr/>
        </p:nvSpPr>
        <p:spPr>
          <a:xfrm>
            <a:off x="793790" y="3452813"/>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Consumer Perceptions</a:t>
            </a:r>
            <a:endParaRPr lang="en-US" sz="2200" dirty="0"/>
          </a:p>
        </p:txBody>
      </p:sp>
      <p:sp>
        <p:nvSpPr>
          <p:cNvPr id="4" name="Text 2"/>
          <p:cNvSpPr/>
          <p:nvPr/>
        </p:nvSpPr>
        <p:spPr>
          <a:xfrm>
            <a:off x="793790" y="4033957"/>
            <a:ext cx="6244709" cy="1814513"/>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Different issues affect consumers' perceptions of a brand that supports a social cause. Consumer perceptions and preferences for brands that undertake corporate social marketing with reference to different issues have also been examined.</a:t>
            </a:r>
            <a:endParaRPr lang="en-US" sz="1750" dirty="0"/>
          </a:p>
        </p:txBody>
      </p:sp>
      <p:sp>
        <p:nvSpPr>
          <p:cNvPr id="5" name="Text 3"/>
          <p:cNvSpPr/>
          <p:nvPr/>
        </p:nvSpPr>
        <p:spPr>
          <a:xfrm>
            <a:off x="7599521" y="3452813"/>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Brand Narrative Selection</a:t>
            </a:r>
            <a:endParaRPr lang="en-US" sz="2200" dirty="0"/>
          </a:p>
        </p:txBody>
      </p:sp>
      <p:sp>
        <p:nvSpPr>
          <p:cNvPr id="6" name="Text 4"/>
          <p:cNvSpPr/>
          <p:nvPr/>
        </p:nvSpPr>
        <p:spPr>
          <a:xfrm>
            <a:off x="7599521" y="4033957"/>
            <a:ext cx="6244709"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The findings showed that consumers had criteria for selecting a brand narrative, which included that it had social resonance, was emotional, completed the original communication brief, and, if possible, had celebrity endorsement.</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2025-03-21T15:36:34Z</dcterms:created>
  <dcterms:modified xsi:type="dcterms:W3CDTF">2025-03-21T15:36:34Z</dcterms:modified>
</cp:coreProperties>
</file>