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9" r:id="rId3"/>
    <p:sldId id="261" r:id="rId4"/>
    <p:sldId id="263" r:id="rId5"/>
    <p:sldId id="265" r:id="rId6"/>
    <p:sldId id="267" r:id="rId7"/>
    <p:sldId id="269" r:id="rId8"/>
    <p:sldId id="270" r:id="rId9"/>
    <p:sldId id="272" r:id="rId10"/>
    <p:sldId id="274" r:id="rId11"/>
    <p:sldId id="276" r:id="rId12"/>
    <p:sldId id="278" r:id="rId13"/>
    <p:sldId id="280" r:id="rId14"/>
    <p:sldId id="284" r:id="rId15"/>
    <p:sldId id="288" r:id="rId16"/>
    <p:sldId id="290" r:id="rId17"/>
    <p:sldId id="292" r:id="rId18"/>
    <p:sldId id="293" r:id="rId19"/>
    <p:sldId id="294" r:id="rId20"/>
    <p:sldId id="295" r:id="rId21"/>
    <p:sldId id="296" r:id="rId22"/>
    <p:sldId id="297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22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CFB6B-C188-438C-835D-DA554225EBB2}" type="datetimeFigureOut">
              <a:rPr lang="fr-FR" smtClean="0"/>
              <a:pPr/>
              <a:t>30/01/2021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4E51D9-16D5-45F0-91E9-D3FBE518341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C7EF63-A6F5-4016-B3CA-F5CBE16EA469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6F2C-8D8F-478C-B13C-585AB292E9F6}" type="datetimeFigureOut">
              <a:rPr lang="fr-FR" smtClean="0"/>
              <a:pPr/>
              <a:t>30/01/2021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27A58-E1D1-4993-AD27-A3333106A08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6F2C-8D8F-478C-B13C-585AB292E9F6}" type="datetimeFigureOut">
              <a:rPr lang="fr-FR" smtClean="0"/>
              <a:pPr/>
              <a:t>30/01/2021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27A58-E1D1-4993-AD27-A3333106A08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6F2C-8D8F-478C-B13C-585AB292E9F6}" type="datetimeFigureOut">
              <a:rPr lang="fr-FR" smtClean="0"/>
              <a:pPr/>
              <a:t>30/01/2021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27A58-E1D1-4993-AD27-A3333106A08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6F2C-8D8F-478C-B13C-585AB292E9F6}" type="datetimeFigureOut">
              <a:rPr lang="fr-FR" smtClean="0"/>
              <a:pPr/>
              <a:t>30/01/2021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27A58-E1D1-4993-AD27-A3333106A08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6F2C-8D8F-478C-B13C-585AB292E9F6}" type="datetimeFigureOut">
              <a:rPr lang="fr-FR" smtClean="0"/>
              <a:pPr/>
              <a:t>30/01/2021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27A58-E1D1-4993-AD27-A3333106A08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6F2C-8D8F-478C-B13C-585AB292E9F6}" type="datetimeFigureOut">
              <a:rPr lang="fr-FR" smtClean="0"/>
              <a:pPr/>
              <a:t>30/01/2021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27A58-E1D1-4993-AD27-A3333106A08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6F2C-8D8F-478C-B13C-585AB292E9F6}" type="datetimeFigureOut">
              <a:rPr lang="fr-FR" smtClean="0"/>
              <a:pPr/>
              <a:t>30/01/2021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27A58-E1D1-4993-AD27-A3333106A08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6F2C-8D8F-478C-B13C-585AB292E9F6}" type="datetimeFigureOut">
              <a:rPr lang="fr-FR" smtClean="0"/>
              <a:pPr/>
              <a:t>30/01/2021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27A58-E1D1-4993-AD27-A3333106A08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6F2C-8D8F-478C-B13C-585AB292E9F6}" type="datetimeFigureOut">
              <a:rPr lang="fr-FR" smtClean="0"/>
              <a:pPr/>
              <a:t>30/01/2021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27A58-E1D1-4993-AD27-A3333106A08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6F2C-8D8F-478C-B13C-585AB292E9F6}" type="datetimeFigureOut">
              <a:rPr lang="fr-FR" smtClean="0"/>
              <a:pPr/>
              <a:t>30/01/2021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27A58-E1D1-4993-AD27-A3333106A08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6F2C-8D8F-478C-B13C-585AB292E9F6}" type="datetimeFigureOut">
              <a:rPr lang="fr-FR" smtClean="0"/>
              <a:pPr/>
              <a:t>30/01/2021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27A58-E1D1-4993-AD27-A3333106A08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  <a:alpha val="56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C6F2C-8D8F-478C-B13C-585AB292E9F6}" type="datetimeFigureOut">
              <a:rPr lang="fr-FR" smtClean="0"/>
              <a:pPr/>
              <a:t>30/01/2021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27A58-E1D1-4993-AD27-A3333106A08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571473" y="981075"/>
            <a:ext cx="785818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/>
            <a:r>
              <a:rPr lang="ar-DZ" b="1" dirty="0"/>
              <a:t>  </a:t>
            </a:r>
            <a:r>
              <a:rPr lang="ar-DZ" sz="7200" b="1" dirty="0">
                <a:cs typeface="Traditional Arabic" pitchFamily="2" charset="-78"/>
              </a:rPr>
              <a:t>عـلـم الآثـار</a:t>
            </a:r>
            <a:endParaRPr lang="fr-FR" sz="7200" b="1" dirty="0">
              <a:cs typeface="Traditional Arabic" pitchFamily="2" charset="-78"/>
            </a:endParaRPr>
          </a:p>
          <a:p>
            <a:pPr algn="ctr" rtl="1"/>
            <a:r>
              <a:rPr lang="fr-FR" sz="7200" b="1" dirty="0">
                <a:cs typeface="Traditional Arabic" pitchFamily="2" charset="-78"/>
              </a:rPr>
              <a:t> </a:t>
            </a:r>
            <a:r>
              <a:rPr lang="ar-DZ" sz="7200" b="1" dirty="0">
                <a:cs typeface="Traditional Arabic" pitchFamily="2" charset="-78"/>
              </a:rPr>
              <a:t>في</a:t>
            </a:r>
          </a:p>
          <a:p>
            <a:pPr algn="ctr" rtl="1"/>
            <a:r>
              <a:rPr lang="ar-DZ" sz="7200" b="1" dirty="0">
                <a:cs typeface="Traditional Arabic" pitchFamily="2" charset="-78"/>
              </a:rPr>
              <a:t>مـيـزان الـمعـرفـة </a:t>
            </a:r>
            <a:endParaRPr lang="fr-FR" sz="7200" b="1" dirty="0">
              <a:cs typeface="Traditional Arabic" pitchFamily="2" charset="-78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285852" y="5072074"/>
            <a:ext cx="6643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DZ" sz="7200" b="1" dirty="0">
                <a:cs typeface="Traditional Arabic" pitchFamily="2" charset="-78"/>
              </a:rPr>
              <a:t>جـوانبه النـفعـية</a:t>
            </a:r>
            <a:endParaRPr lang="fr-FR" sz="7200" b="1" dirty="0">
              <a:cs typeface="Traditional Arabic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Image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158750"/>
            <a:ext cx="3516313" cy="654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5000625" y="1071563"/>
            <a:ext cx="321468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DZ" sz="2800" b="1"/>
              <a:t>على سطح الأرض</a:t>
            </a:r>
          </a:p>
          <a:p>
            <a:pPr algn="ctr" rtl="1"/>
            <a:r>
              <a:rPr lang="ar-DZ" sz="2800" b="1"/>
              <a:t> (تتبعا لخطى الأوائل)</a:t>
            </a:r>
            <a:endParaRPr lang="fr-FR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Image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96053"/>
            <a:ext cx="9228602" cy="599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285720" y="285728"/>
            <a:ext cx="5643563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DZ" sz="6600" b="1" dirty="0">
                <a:solidFill>
                  <a:schemeClr val="bg1"/>
                </a:solidFill>
                <a:cs typeface="Traditional Arabic" pitchFamily="2" charset="-78"/>
              </a:rPr>
              <a:t>التنقيب تحت الأرض</a:t>
            </a:r>
            <a:endParaRPr lang="fr-FR" sz="6600" b="1" dirty="0">
              <a:solidFill>
                <a:schemeClr val="bg1"/>
              </a:solidFill>
              <a:cs typeface="Traditional Arabic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2195513" y="1773238"/>
            <a:ext cx="496887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DZ" sz="8800" b="1" dirty="0">
                <a:cs typeface="Traditional Arabic" pitchFamily="2" charset="-78"/>
              </a:rPr>
              <a:t>وسائل البحث؟</a:t>
            </a:r>
            <a:endParaRPr lang="fr-FR" sz="8800" b="1" dirty="0">
              <a:cs typeface="Traditional Arabic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Image18"/>
          <p:cNvPicPr>
            <a:picLocks noChangeAspect="1" noChangeArrowheads="1"/>
          </p:cNvPicPr>
          <p:nvPr/>
        </p:nvPicPr>
        <p:blipFill>
          <a:blip r:embed="rId2">
            <a:lum bright="27000" contrast="-25000"/>
          </a:blip>
          <a:srcRect b="4350"/>
          <a:stretch>
            <a:fillRect/>
          </a:stretch>
        </p:blipFill>
        <p:spPr bwMode="auto">
          <a:xfrm>
            <a:off x="6000750" y="215900"/>
            <a:ext cx="3143250" cy="664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6215074" y="5715016"/>
            <a:ext cx="2714625" cy="892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D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دراسة طبقات الأرض </a:t>
            </a:r>
            <a:r>
              <a:rPr lang="fr-FR" sz="2400" dirty="0"/>
              <a:t>Stratigraphie</a:t>
            </a:r>
            <a:endParaRPr lang="fr-FR" dirty="0"/>
          </a:p>
        </p:txBody>
      </p:sp>
      <p:pic>
        <p:nvPicPr>
          <p:cNvPr id="4" name="Picture 4" descr="bo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58084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00034" y="428604"/>
            <a:ext cx="23574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spcBef>
                <a:spcPct val="50000"/>
              </a:spcBef>
            </a:pPr>
            <a:r>
              <a:rPr lang="ar-DZ" sz="2400" b="1" dirty="0"/>
              <a:t>دراسة عمر الخشب</a:t>
            </a:r>
            <a:endParaRPr lang="fr-F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metho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278" y="285728"/>
            <a:ext cx="8998722" cy="6401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0" y="620713"/>
            <a:ext cx="89646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800" b="1" dirty="0"/>
              <a:t>بدراسة التركيب</a:t>
            </a:r>
            <a:r>
              <a:rPr lang="ar-DZ" sz="2800" b="1" dirty="0">
                <a:solidFill>
                  <a:schemeClr val="bg1"/>
                </a:solidFill>
              </a:rPr>
              <a:t>ة</a:t>
            </a:r>
            <a:r>
              <a:rPr lang="ar-DZ" sz="2800" b="1" dirty="0"/>
              <a:t> </a:t>
            </a:r>
            <a:r>
              <a:rPr lang="ar-DZ" sz="2800" b="1" dirty="0">
                <a:solidFill>
                  <a:schemeClr val="bg1"/>
                </a:solidFill>
              </a:rPr>
              <a:t>الفيزيائية – الكيميائية للعناصر</a:t>
            </a:r>
            <a:r>
              <a:rPr lang="fr-FR" sz="2400" b="1" dirty="0">
                <a:solidFill>
                  <a:schemeClr val="bg1"/>
                </a:solidFill>
              </a:rPr>
              <a:t>   Accélérateur  Aglaé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 descr="prov2"/>
          <p:cNvSpPr txBox="1">
            <a:spLocks noChangeArrowheads="1"/>
          </p:cNvSpPr>
          <p:nvPr/>
        </p:nvSpPr>
        <p:spPr bwMode="auto">
          <a:xfrm>
            <a:off x="0" y="1357298"/>
            <a:ext cx="8929718" cy="10156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 lIns="180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DZ" sz="6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هل أجاب على كل التساؤلات المطروحة؟</a:t>
            </a:r>
            <a:endParaRPr lang="fr-FR" sz="6000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itchFamily="2" charset="-78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57158" y="4143375"/>
            <a:ext cx="84296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DZ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لا زالت هناك مظاهر غير مفهومة</a:t>
            </a:r>
            <a:endParaRPr lang="fr-F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Image1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16F8C"/>
              </a:clrFrom>
              <a:clrTo>
                <a:srgbClr val="416F8C">
                  <a:alpha val="0"/>
                </a:srgbClr>
              </a:clrTo>
            </a:clrChange>
            <a:lum bright="18000" contrast="-6000"/>
          </a:blip>
          <a:srcRect l="2777" t="3375"/>
          <a:stretch>
            <a:fillRect/>
          </a:stretch>
        </p:blipFill>
        <p:spPr bwMode="auto">
          <a:xfrm>
            <a:off x="250825" y="476250"/>
            <a:ext cx="8675688" cy="620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3786188" y="642938"/>
            <a:ext cx="5072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DZ" sz="2800" b="1" dirty="0">
                <a:solidFill>
                  <a:schemeClr val="bg1"/>
                </a:solidFill>
              </a:rPr>
              <a:t>منحوتات جزيرة </a:t>
            </a:r>
            <a:r>
              <a:rPr lang="fr-FR" sz="2800" b="1" dirty="0">
                <a:solidFill>
                  <a:schemeClr val="bg1"/>
                </a:solidFill>
              </a:rPr>
              <a:t>Pâques </a:t>
            </a:r>
            <a:r>
              <a:rPr lang="ar-DZ" sz="2800" b="1" dirty="0">
                <a:solidFill>
                  <a:schemeClr val="bg1"/>
                </a:solidFill>
              </a:rPr>
              <a:t> بالمحيط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Image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0"/>
            <a:ext cx="8316912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condor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476250"/>
            <a:ext cx="283527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714375" y="5786438"/>
            <a:ext cx="42148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DZ" sz="3600" b="1" dirty="0">
                <a:solidFill>
                  <a:schemeClr val="bg1"/>
                </a:solidFill>
                <a:cs typeface="Traditional Arabic" pitchFamily="2" charset="-78"/>
              </a:rPr>
              <a:t>طائر </a:t>
            </a:r>
            <a:r>
              <a:rPr lang="ar-DZ" sz="4800" b="1" dirty="0" err="1">
                <a:solidFill>
                  <a:schemeClr val="bg1"/>
                </a:solidFill>
                <a:cs typeface="Traditional Arabic" pitchFamily="2" charset="-78"/>
              </a:rPr>
              <a:t>الكندور</a:t>
            </a:r>
            <a:r>
              <a:rPr lang="ar-DZ" sz="3600" b="1" dirty="0">
                <a:solidFill>
                  <a:schemeClr val="bg1"/>
                </a:solidFill>
                <a:cs typeface="Traditional Arabic" pitchFamily="2" charset="-78"/>
              </a:rPr>
              <a:t>؟</a:t>
            </a:r>
            <a:endParaRPr lang="fr-FR" dirty="0">
              <a:solidFill>
                <a:schemeClr val="bg1"/>
              </a:solidFill>
              <a:cs typeface="Traditional Arabic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43042" y="285728"/>
            <a:ext cx="6572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DZ" sz="7200" b="1" dirty="0">
                <a:cs typeface="Traditional Arabic" pitchFamily="2" charset="-78"/>
              </a:rPr>
              <a:t>هل توجد آثار بالمنطقة؟</a:t>
            </a:r>
            <a:endParaRPr lang="fr-FR" sz="7200" b="1" dirty="0">
              <a:cs typeface="Traditional Arabic" pitchFamily="2" charset="-78"/>
            </a:endParaRPr>
          </a:p>
        </p:txBody>
      </p:sp>
      <p:pic>
        <p:nvPicPr>
          <p:cNvPr id="3" name="Picture 5" descr="C:\Documents and Settings\Negadi\Bureau\Scan036.bmp"/>
          <p:cNvPicPr>
            <a:picLocks noChangeAspect="1" noChangeArrowheads="1"/>
          </p:cNvPicPr>
          <p:nvPr/>
        </p:nvPicPr>
        <p:blipFill>
          <a:blip r:embed="rId2"/>
          <a:srcRect b="25762"/>
          <a:stretch>
            <a:fillRect/>
          </a:stretch>
        </p:blipFill>
        <p:spPr bwMode="auto">
          <a:xfrm>
            <a:off x="0" y="1643051"/>
            <a:ext cx="9144000" cy="464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285720" y="6211669"/>
            <a:ext cx="8501122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DZ" sz="3600" b="1" dirty="0">
                <a:cs typeface="Traditional Arabic" pitchFamily="2" charset="-78"/>
              </a:rPr>
              <a:t>هي جزء من أهم معبر للبشرية، آثارها من ما قبل التاريخ إلى عهدنا</a:t>
            </a:r>
          </a:p>
        </p:txBody>
      </p:sp>
      <p:sp>
        <p:nvSpPr>
          <p:cNvPr id="5" name="Flèche vers le haut 4"/>
          <p:cNvSpPr/>
          <p:nvPr/>
        </p:nvSpPr>
        <p:spPr>
          <a:xfrm>
            <a:off x="4500562" y="5572140"/>
            <a:ext cx="214314" cy="285752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DZ"/>
          </a:p>
        </p:txBody>
      </p:sp>
      <p:sp>
        <p:nvSpPr>
          <p:cNvPr id="6" name="Flèche vers le haut 5"/>
          <p:cNvSpPr/>
          <p:nvPr/>
        </p:nvSpPr>
        <p:spPr>
          <a:xfrm>
            <a:off x="4500562" y="5072074"/>
            <a:ext cx="214314" cy="285752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DZ"/>
          </a:p>
        </p:txBody>
      </p:sp>
      <p:sp>
        <p:nvSpPr>
          <p:cNvPr id="7" name="Flèche vers le haut 6"/>
          <p:cNvSpPr/>
          <p:nvPr/>
        </p:nvSpPr>
        <p:spPr>
          <a:xfrm>
            <a:off x="4500562" y="4643446"/>
            <a:ext cx="214314" cy="285752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DZ"/>
          </a:p>
        </p:txBody>
      </p:sp>
      <p:sp>
        <p:nvSpPr>
          <p:cNvPr id="8" name="Flèche vers le haut 7"/>
          <p:cNvSpPr/>
          <p:nvPr/>
        </p:nvSpPr>
        <p:spPr>
          <a:xfrm>
            <a:off x="4500562" y="3786190"/>
            <a:ext cx="214314" cy="285752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DZ"/>
          </a:p>
        </p:txBody>
      </p:sp>
      <p:sp>
        <p:nvSpPr>
          <p:cNvPr id="10" name="Flèche vers le haut 9"/>
          <p:cNvSpPr/>
          <p:nvPr/>
        </p:nvSpPr>
        <p:spPr>
          <a:xfrm>
            <a:off x="4500562" y="4286256"/>
            <a:ext cx="214314" cy="285752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DZ"/>
          </a:p>
        </p:txBody>
      </p:sp>
      <p:sp>
        <p:nvSpPr>
          <p:cNvPr id="11" name="Flèche vers le haut 10"/>
          <p:cNvSpPr/>
          <p:nvPr/>
        </p:nvSpPr>
        <p:spPr>
          <a:xfrm rot="-4560000">
            <a:off x="3986457" y="3281787"/>
            <a:ext cx="214314" cy="285752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DZ"/>
          </a:p>
        </p:txBody>
      </p:sp>
      <p:sp>
        <p:nvSpPr>
          <p:cNvPr id="13" name="Flèche vers le haut 12"/>
          <p:cNvSpPr/>
          <p:nvPr/>
        </p:nvSpPr>
        <p:spPr>
          <a:xfrm>
            <a:off x="4786314" y="3214686"/>
            <a:ext cx="214314" cy="285752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DZ"/>
          </a:p>
        </p:txBody>
      </p:sp>
      <p:sp>
        <p:nvSpPr>
          <p:cNvPr id="14" name="Flèche vers le haut 13"/>
          <p:cNvSpPr/>
          <p:nvPr/>
        </p:nvSpPr>
        <p:spPr>
          <a:xfrm rot="-6120000">
            <a:off x="3214678" y="3357562"/>
            <a:ext cx="214314" cy="285752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DZ"/>
          </a:p>
        </p:txBody>
      </p:sp>
      <p:sp>
        <p:nvSpPr>
          <p:cNvPr id="15" name="Flèche vers le haut 14"/>
          <p:cNvSpPr/>
          <p:nvPr/>
        </p:nvSpPr>
        <p:spPr>
          <a:xfrm>
            <a:off x="2571736" y="3286124"/>
            <a:ext cx="214314" cy="285752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DZ"/>
          </a:p>
        </p:txBody>
      </p:sp>
      <p:sp>
        <p:nvSpPr>
          <p:cNvPr id="16" name="Flèche vers le haut 15"/>
          <p:cNvSpPr/>
          <p:nvPr/>
        </p:nvSpPr>
        <p:spPr>
          <a:xfrm rot="4320000">
            <a:off x="5134975" y="5145923"/>
            <a:ext cx="214314" cy="288000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DZ"/>
          </a:p>
        </p:txBody>
      </p:sp>
      <p:sp>
        <p:nvSpPr>
          <p:cNvPr id="17" name="Flèche vers le haut 16"/>
          <p:cNvSpPr/>
          <p:nvPr/>
        </p:nvSpPr>
        <p:spPr>
          <a:xfrm rot="-5820000">
            <a:off x="2762325" y="3552771"/>
            <a:ext cx="214314" cy="285752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DZ"/>
          </a:p>
        </p:txBody>
      </p:sp>
      <p:sp>
        <p:nvSpPr>
          <p:cNvPr id="18" name="Flèche vers le haut 17"/>
          <p:cNvSpPr/>
          <p:nvPr/>
        </p:nvSpPr>
        <p:spPr>
          <a:xfrm rot="4371684">
            <a:off x="5705222" y="4994171"/>
            <a:ext cx="214314" cy="285752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DZ"/>
          </a:p>
        </p:txBody>
      </p:sp>
      <p:sp>
        <p:nvSpPr>
          <p:cNvPr id="19" name="Flèche vers le haut 18"/>
          <p:cNvSpPr/>
          <p:nvPr/>
        </p:nvSpPr>
        <p:spPr>
          <a:xfrm>
            <a:off x="3071802" y="3143248"/>
            <a:ext cx="214314" cy="285752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DZ"/>
          </a:p>
        </p:txBody>
      </p:sp>
      <p:sp>
        <p:nvSpPr>
          <p:cNvPr id="20" name="Flèche vers le haut 19"/>
          <p:cNvSpPr/>
          <p:nvPr/>
        </p:nvSpPr>
        <p:spPr>
          <a:xfrm rot="-2520000">
            <a:off x="4357686" y="3429000"/>
            <a:ext cx="214314" cy="285752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DZ"/>
          </a:p>
        </p:txBody>
      </p:sp>
      <p:sp>
        <p:nvSpPr>
          <p:cNvPr id="21" name="Flèche vers le haut 17">
            <a:extLst>
              <a:ext uri="{FF2B5EF4-FFF2-40B4-BE49-F238E27FC236}">
                <a16:creationId xmlns:a16="http://schemas.microsoft.com/office/drawing/2014/main" id="{865DF17D-9784-40E0-BC07-8E4D2353F4A1}"/>
              </a:ext>
            </a:extLst>
          </p:cNvPr>
          <p:cNvSpPr/>
          <p:nvPr/>
        </p:nvSpPr>
        <p:spPr>
          <a:xfrm rot="4712378">
            <a:off x="6287803" y="4893569"/>
            <a:ext cx="214314" cy="285752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DZ"/>
          </a:p>
        </p:txBody>
      </p:sp>
      <p:sp>
        <p:nvSpPr>
          <p:cNvPr id="22" name="Flèche vers le haut 17">
            <a:extLst>
              <a:ext uri="{FF2B5EF4-FFF2-40B4-BE49-F238E27FC236}">
                <a16:creationId xmlns:a16="http://schemas.microsoft.com/office/drawing/2014/main" id="{0045F0D0-560E-465A-BD80-0B9F4F5294FC}"/>
              </a:ext>
            </a:extLst>
          </p:cNvPr>
          <p:cNvSpPr/>
          <p:nvPr/>
        </p:nvSpPr>
        <p:spPr>
          <a:xfrm rot="5150185">
            <a:off x="7020664" y="4893569"/>
            <a:ext cx="214314" cy="285752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D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4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6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ocuments and Settings\Negadi\Bureau\Scan036.bmp"/>
          <p:cNvPicPr>
            <a:picLocks noChangeAspect="1" noChangeArrowheads="1"/>
          </p:cNvPicPr>
          <p:nvPr/>
        </p:nvPicPr>
        <p:blipFill>
          <a:blip r:embed="rId2"/>
          <a:srcRect b="41097"/>
          <a:stretch>
            <a:fillRect/>
          </a:stretch>
        </p:blipFill>
        <p:spPr bwMode="auto">
          <a:xfrm>
            <a:off x="0" y="1714488"/>
            <a:ext cx="9144000" cy="3687428"/>
          </a:xfrm>
          <a:prstGeom prst="rect">
            <a:avLst/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3" name="Flèche en arc 2"/>
          <p:cNvSpPr/>
          <p:nvPr/>
        </p:nvSpPr>
        <p:spPr>
          <a:xfrm>
            <a:off x="8215338" y="4143380"/>
            <a:ext cx="428628" cy="285752"/>
          </a:xfrm>
          <a:prstGeom prst="circular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DZ">
              <a:solidFill>
                <a:schemeClr val="tx1"/>
              </a:solidFill>
            </a:endParaRPr>
          </a:p>
        </p:txBody>
      </p:sp>
      <p:sp>
        <p:nvSpPr>
          <p:cNvPr id="4" name="Flèche en arc 3"/>
          <p:cNvSpPr/>
          <p:nvPr/>
        </p:nvSpPr>
        <p:spPr>
          <a:xfrm>
            <a:off x="7572396" y="4143380"/>
            <a:ext cx="428628" cy="295276"/>
          </a:xfrm>
          <a:prstGeom prst="circular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DZ">
              <a:solidFill>
                <a:schemeClr val="tx1"/>
              </a:solidFill>
            </a:endParaRPr>
          </a:p>
        </p:txBody>
      </p:sp>
      <p:sp>
        <p:nvSpPr>
          <p:cNvPr id="5" name="Flèche en arc 4"/>
          <p:cNvSpPr/>
          <p:nvPr/>
        </p:nvSpPr>
        <p:spPr>
          <a:xfrm rot="20066430">
            <a:off x="6357950" y="4143380"/>
            <a:ext cx="428628" cy="223838"/>
          </a:xfrm>
          <a:prstGeom prst="circular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DZ">
              <a:solidFill>
                <a:schemeClr val="tx1"/>
              </a:solidFill>
            </a:endParaRPr>
          </a:p>
        </p:txBody>
      </p:sp>
      <p:sp>
        <p:nvSpPr>
          <p:cNvPr id="6" name="Flèche en arc 5"/>
          <p:cNvSpPr/>
          <p:nvPr/>
        </p:nvSpPr>
        <p:spPr>
          <a:xfrm rot="21136701">
            <a:off x="3161134" y="3170705"/>
            <a:ext cx="428628" cy="295276"/>
          </a:xfrm>
          <a:prstGeom prst="circular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DZ">
              <a:solidFill>
                <a:schemeClr val="tx1"/>
              </a:solidFill>
            </a:endParaRPr>
          </a:p>
        </p:txBody>
      </p:sp>
      <p:sp>
        <p:nvSpPr>
          <p:cNvPr id="7" name="Flèche en arc 6"/>
          <p:cNvSpPr/>
          <p:nvPr/>
        </p:nvSpPr>
        <p:spPr>
          <a:xfrm>
            <a:off x="3857620" y="3071810"/>
            <a:ext cx="428628" cy="295276"/>
          </a:xfrm>
          <a:prstGeom prst="circular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DZ">
              <a:solidFill>
                <a:schemeClr val="tx1"/>
              </a:solidFill>
            </a:endParaRPr>
          </a:p>
        </p:txBody>
      </p:sp>
      <p:sp>
        <p:nvSpPr>
          <p:cNvPr id="8" name="Flèche en arc 7"/>
          <p:cNvSpPr/>
          <p:nvPr/>
        </p:nvSpPr>
        <p:spPr>
          <a:xfrm>
            <a:off x="4286248" y="3071810"/>
            <a:ext cx="428628" cy="295276"/>
          </a:xfrm>
          <a:prstGeom prst="circular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DZ">
              <a:solidFill>
                <a:schemeClr val="tx1"/>
              </a:solidFill>
            </a:endParaRPr>
          </a:p>
        </p:txBody>
      </p:sp>
      <p:sp>
        <p:nvSpPr>
          <p:cNvPr id="9" name="Flèche en arc 8"/>
          <p:cNvSpPr/>
          <p:nvPr/>
        </p:nvSpPr>
        <p:spPr>
          <a:xfrm rot="1011110">
            <a:off x="4748473" y="3127599"/>
            <a:ext cx="428628" cy="295276"/>
          </a:xfrm>
          <a:prstGeom prst="circular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DZ">
              <a:solidFill>
                <a:schemeClr val="tx1"/>
              </a:solidFill>
            </a:endParaRPr>
          </a:p>
        </p:txBody>
      </p:sp>
      <p:sp>
        <p:nvSpPr>
          <p:cNvPr id="10" name="Flèche en arc 9"/>
          <p:cNvSpPr/>
          <p:nvPr/>
        </p:nvSpPr>
        <p:spPr>
          <a:xfrm rot="4828922">
            <a:off x="4895919" y="3445701"/>
            <a:ext cx="428628" cy="295276"/>
          </a:xfrm>
          <a:prstGeom prst="circular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DZ">
              <a:solidFill>
                <a:schemeClr val="tx1"/>
              </a:solidFill>
            </a:endParaRPr>
          </a:p>
        </p:txBody>
      </p:sp>
      <p:sp>
        <p:nvSpPr>
          <p:cNvPr id="11" name="Flèche en arc 10"/>
          <p:cNvSpPr/>
          <p:nvPr/>
        </p:nvSpPr>
        <p:spPr>
          <a:xfrm rot="2709139">
            <a:off x="5107414" y="3826564"/>
            <a:ext cx="428628" cy="295276"/>
          </a:xfrm>
          <a:prstGeom prst="circular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DZ">
              <a:solidFill>
                <a:schemeClr val="tx1"/>
              </a:solidFill>
            </a:endParaRPr>
          </a:p>
        </p:txBody>
      </p:sp>
      <p:sp>
        <p:nvSpPr>
          <p:cNvPr id="12" name="Flèche en arc 11"/>
          <p:cNvSpPr/>
          <p:nvPr/>
        </p:nvSpPr>
        <p:spPr>
          <a:xfrm rot="2290442">
            <a:off x="5760422" y="4101387"/>
            <a:ext cx="428628" cy="295276"/>
          </a:xfrm>
          <a:prstGeom prst="circular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DZ">
              <a:solidFill>
                <a:schemeClr val="tx1"/>
              </a:solidFill>
            </a:endParaRPr>
          </a:p>
        </p:txBody>
      </p:sp>
      <p:sp>
        <p:nvSpPr>
          <p:cNvPr id="13" name="Flèche gauche 12"/>
          <p:cNvSpPr/>
          <p:nvPr/>
        </p:nvSpPr>
        <p:spPr>
          <a:xfrm>
            <a:off x="8715404" y="3643314"/>
            <a:ext cx="428596" cy="428628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DZ"/>
          </a:p>
        </p:txBody>
      </p:sp>
      <p:sp>
        <p:nvSpPr>
          <p:cNvPr id="14" name="Étoile à 5 branches 13"/>
          <p:cNvSpPr>
            <a:spLocks noChangeAspect="1"/>
          </p:cNvSpPr>
          <p:nvPr/>
        </p:nvSpPr>
        <p:spPr>
          <a:xfrm>
            <a:off x="4357686" y="3286126"/>
            <a:ext cx="240152" cy="282180"/>
          </a:xfrm>
          <a:prstGeom prst="star5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DZ"/>
          </a:p>
        </p:txBody>
      </p:sp>
      <p:sp>
        <p:nvSpPr>
          <p:cNvPr id="15" name="Étoile à 5 branches 14"/>
          <p:cNvSpPr>
            <a:spLocks noChangeAspect="1"/>
          </p:cNvSpPr>
          <p:nvPr/>
        </p:nvSpPr>
        <p:spPr>
          <a:xfrm>
            <a:off x="3071802" y="3357562"/>
            <a:ext cx="240152" cy="282180"/>
          </a:xfrm>
          <a:prstGeom prst="star5">
            <a:avLst/>
          </a:prstGeom>
          <a:solidFill>
            <a:srgbClr val="C0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DZ"/>
          </a:p>
        </p:txBody>
      </p:sp>
      <p:sp>
        <p:nvSpPr>
          <p:cNvPr id="16" name="Étoile à 5 branches 15"/>
          <p:cNvSpPr>
            <a:spLocks noChangeAspect="1"/>
          </p:cNvSpPr>
          <p:nvPr/>
        </p:nvSpPr>
        <p:spPr>
          <a:xfrm>
            <a:off x="3571868" y="3214686"/>
            <a:ext cx="240152" cy="282180"/>
          </a:xfrm>
          <a:prstGeom prst="star5">
            <a:avLst/>
          </a:prstGeom>
          <a:solidFill>
            <a:srgbClr val="C0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DZ"/>
          </a:p>
        </p:txBody>
      </p:sp>
      <p:sp>
        <p:nvSpPr>
          <p:cNvPr id="17" name="ZoneTexte 16"/>
          <p:cNvSpPr txBox="1"/>
          <p:nvPr/>
        </p:nvSpPr>
        <p:spPr>
          <a:xfrm>
            <a:off x="4143372" y="3643314"/>
            <a:ext cx="64294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r>
              <a:rPr lang="ar-DZ" dirty="0">
                <a:solidFill>
                  <a:schemeClr val="bg1"/>
                </a:solidFill>
              </a:rPr>
              <a:t>ِ</a:t>
            </a:r>
            <a:r>
              <a:rPr lang="fr-FR" b="1" dirty="0">
                <a:solidFill>
                  <a:schemeClr val="bg1"/>
                </a:solidFill>
              </a:rPr>
              <a:t>Cirta</a:t>
            </a:r>
            <a:endParaRPr lang="ar-DZ" b="1" dirty="0">
              <a:solidFill>
                <a:schemeClr val="bg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571868" y="3429000"/>
            <a:ext cx="50006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Yol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928926" y="3643314"/>
            <a:ext cx="57150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Siga</a:t>
            </a:r>
            <a:endParaRPr lang="ar-DZ" b="1" dirty="0">
              <a:solidFill>
                <a:schemeClr val="bg1"/>
              </a:solidFill>
            </a:endParaRPr>
          </a:p>
        </p:txBody>
      </p:sp>
      <p:sp>
        <p:nvSpPr>
          <p:cNvPr id="20" name="Flèche en arc 19"/>
          <p:cNvSpPr/>
          <p:nvPr/>
        </p:nvSpPr>
        <p:spPr>
          <a:xfrm rot="818904">
            <a:off x="6949810" y="4047914"/>
            <a:ext cx="428628" cy="223838"/>
          </a:xfrm>
          <a:prstGeom prst="circular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DZ">
              <a:solidFill>
                <a:schemeClr val="tx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500166" y="428604"/>
            <a:ext cx="66437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sz="6000" b="1" dirty="0">
                <a:cs typeface="Traditional Arabic" pitchFamily="2" charset="-78"/>
              </a:rPr>
              <a:t>في العصور العتيقة</a:t>
            </a:r>
            <a:r>
              <a:rPr lang="fr-FR" sz="4400" b="1" dirty="0">
                <a:cs typeface="Traditional Arabic" pitchFamily="2" charset="-78"/>
              </a:rPr>
              <a:t>ANTIQUITE  </a:t>
            </a:r>
            <a:endParaRPr lang="fr-FR" sz="6000" b="1" dirty="0">
              <a:cs typeface="Traditional Arabic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1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3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0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2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7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770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0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2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77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770" decel="100000"/>
                                        <p:tgtEl>
                                          <p:spTgt spid="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9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1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77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77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9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1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07455" cy="10080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ar-DZ" sz="5400" b="1" dirty="0">
                <a:cs typeface="Traditional Arabic" pitchFamily="2" charset="-78"/>
              </a:rPr>
              <a:t> ما من شك أنكم تخيلتم ولو مرة في حياتكم</a:t>
            </a:r>
            <a:r>
              <a:rPr lang="ar-DZ" sz="4800" b="1" dirty="0">
                <a:effectLst>
                  <a:outerShdw blurRad="38100" dist="38100" dir="2700000" algn="tl">
                    <a:srgbClr val="FFFFFF"/>
                  </a:outerShdw>
                </a:effectLst>
                <a:cs typeface="Traditional Arabic" pitchFamily="2" charset="-78"/>
              </a:rPr>
              <a:t>  </a:t>
            </a:r>
            <a:r>
              <a:rPr lang="ar-DZ" sz="4800" dirty="0">
                <a:cs typeface="Traditional Arabic" pitchFamily="2" charset="-78"/>
              </a:rPr>
              <a:t> </a:t>
            </a:r>
            <a:endParaRPr lang="fr-FR" sz="4800" dirty="0">
              <a:cs typeface="Traditional Arabic" pitchFamily="2" charset="-78"/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95288" y="1268413"/>
            <a:ext cx="83534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spcBef>
                <a:spcPct val="50000"/>
              </a:spcBef>
            </a:pPr>
            <a:r>
              <a:rPr lang="ar-DZ" dirty="0"/>
              <a:t>  </a:t>
            </a:r>
            <a:r>
              <a:rPr lang="ar-DZ" sz="5400" b="1" dirty="0">
                <a:cs typeface="Traditional Arabic" pitchFamily="2" charset="-78"/>
              </a:rPr>
              <a:t>أنكم عثرتم عفويا عن آثار عظيمة الأهمية</a:t>
            </a:r>
            <a:endParaRPr lang="fr-FR" sz="4400" b="1" dirty="0">
              <a:cs typeface="Traditional Arabic" pitchFamily="2" charset="-78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428728" y="1357298"/>
            <a:ext cx="2071702" cy="4555093"/>
          </a:xfrm>
          <a:prstGeom prst="rect">
            <a:avLst/>
          </a:prstGeom>
          <a:noFill/>
          <a:ln w="3175">
            <a:noFill/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SA" sz="27800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؟</a:t>
            </a:r>
            <a:r>
              <a:rPr lang="fr-FR" sz="1400" dirty="0"/>
              <a:t>  </a:t>
            </a:r>
            <a:r>
              <a:rPr lang="ar-DZ" sz="27800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ar-DZ" sz="14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aphicFrame>
        <p:nvGraphicFramePr>
          <p:cNvPr id="1026" name="Object 9"/>
          <p:cNvGraphicFramePr>
            <a:graphicFrameLocks noChangeAspect="1"/>
          </p:cNvGraphicFramePr>
          <p:nvPr/>
        </p:nvGraphicFramePr>
        <p:xfrm>
          <a:off x="-684213" y="7453313"/>
          <a:ext cx="2159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Graphique" r:id="rId3" imgW="1543202" imgH="914400" progId="MSGraph.Chart.8">
                  <p:embed followColorScheme="full"/>
                </p:oleObj>
              </mc:Choice>
              <mc:Fallback>
                <p:oleObj name="Graphique" r:id="rId3" imgW="1543202" imgH="914400" progId="MSGraph.Chart.8">
                  <p:embed followColorScheme="full"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84213" y="7453313"/>
                        <a:ext cx="2159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714348" y="5429264"/>
            <a:ext cx="7715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DZ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لا ينطلق عالم الآثار من نزوة عابرة</a:t>
            </a:r>
            <a:endParaRPr lang="fr-FR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itchFamily="2" charset="-78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929322" y="2571744"/>
            <a:ext cx="1928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sz="4000" b="1" dirty="0">
                <a:cs typeface="Traditional Arabic" pitchFamily="2" charset="-78"/>
              </a:rPr>
              <a:t>تخفيها؟ </a:t>
            </a:r>
            <a:endParaRPr lang="fr-FR" sz="4000" b="1" dirty="0">
              <a:cs typeface="Traditional Arabic" pitchFamily="2" charset="-78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286512" y="3571876"/>
            <a:ext cx="1571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sz="4000" b="1" dirty="0">
                <a:cs typeface="Traditional Arabic" pitchFamily="2" charset="-78"/>
              </a:rPr>
              <a:t>تشهرها؟</a:t>
            </a:r>
            <a:endParaRPr lang="fr-FR" sz="4000" b="1" dirty="0">
              <a:cs typeface="Traditional Arabic" pitchFamily="2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5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100"/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100"/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00"/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205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5" grpId="0"/>
      <p:bldP spid="8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PC\Bureau\img004.jpg"/>
          <p:cNvPicPr>
            <a:picLocks noChangeAspect="1" noChangeArrowheads="1"/>
          </p:cNvPicPr>
          <p:nvPr/>
        </p:nvPicPr>
        <p:blipFill>
          <a:blip r:embed="rId2">
            <a:lum bright="39000" contrast="18000"/>
          </a:blip>
          <a:srcRect/>
          <a:stretch>
            <a:fillRect/>
          </a:stretch>
        </p:blipFill>
        <p:spPr bwMode="auto">
          <a:xfrm>
            <a:off x="1714480" y="0"/>
            <a:ext cx="6786610" cy="6739759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714480" y="357166"/>
            <a:ext cx="150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sz="4000" b="1" dirty="0">
                <a:solidFill>
                  <a:schemeClr val="accent2"/>
                </a:solidFill>
                <a:cs typeface="Traditional Arabic" pitchFamily="2" charset="-78"/>
              </a:rPr>
              <a:t>سيفاكس</a:t>
            </a:r>
            <a:endParaRPr lang="fr-FR" sz="4000" b="1" dirty="0">
              <a:solidFill>
                <a:schemeClr val="accent2"/>
              </a:solidFill>
              <a:cs typeface="Traditional Arabic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7159" y="1214422"/>
            <a:ext cx="21431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5400" b="1" dirty="0">
                <a:solidFill>
                  <a:schemeClr val="accent2"/>
                </a:solidFill>
                <a:cs typeface="Traditional Arabic" pitchFamily="2" charset="-78"/>
              </a:rPr>
              <a:t>Syphax</a:t>
            </a:r>
            <a:endParaRPr lang="fr-FR" sz="5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4282" y="0"/>
            <a:ext cx="871540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39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SIGA</a:t>
            </a:r>
            <a:r>
              <a:rPr lang="fr-FR" sz="23900" b="1" dirty="0"/>
              <a:t> </a:t>
            </a:r>
            <a:r>
              <a:rPr lang="fr-FR" sz="2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14282" y="3500438"/>
            <a:ext cx="89297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أوّل نموذج لكيان سياسي محلي</a:t>
            </a:r>
            <a:endParaRPr lang="fr-FR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itchFamily="2" charset="-78"/>
            </a:endParaRPr>
          </a:p>
        </p:txBody>
      </p:sp>
      <p:sp>
        <p:nvSpPr>
          <p:cNvPr id="4" name="Flèche vers le bas 3"/>
          <p:cNvSpPr/>
          <p:nvPr/>
        </p:nvSpPr>
        <p:spPr>
          <a:xfrm>
            <a:off x="3643306" y="4786322"/>
            <a:ext cx="1643074" cy="285752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57158" y="5072074"/>
            <a:ext cx="81439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لا داعي لذكره </a:t>
            </a:r>
            <a:r>
              <a:rPr lang="ar-DZ" sz="8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و</a:t>
            </a:r>
            <a:r>
              <a:rPr lang="ar-DZ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 دراسته</a:t>
            </a:r>
            <a:endParaRPr lang="fr-FR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71670" y="0"/>
            <a:ext cx="5357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DZ" sz="7200" b="1" dirty="0">
                <a:cs typeface="Traditional Arabic" pitchFamily="2" charset="-78"/>
              </a:rPr>
              <a:t>مجالات الاستفادة؟</a:t>
            </a:r>
            <a:endParaRPr lang="fr-FR" sz="7200" b="1" dirty="0">
              <a:cs typeface="Traditional Arabic" pitchFamily="2" charset="-78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286380" y="1142984"/>
            <a:ext cx="3643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sz="4800" b="1" dirty="0">
                <a:cs typeface="Traditional Arabic" pitchFamily="2" charset="-78"/>
              </a:rPr>
              <a:t>* </a:t>
            </a:r>
            <a:r>
              <a:rPr lang="ar-DZ" sz="4400" b="1" dirty="0">
                <a:cs typeface="Traditional Arabic" pitchFamily="2" charset="-78"/>
              </a:rPr>
              <a:t>المعرفي </a:t>
            </a:r>
            <a:r>
              <a:rPr lang="fr-FR" sz="4800" b="1" dirty="0">
                <a:cs typeface="Traditional Arabic" pitchFamily="2" charset="-78"/>
              </a:rPr>
              <a:t>  </a:t>
            </a:r>
            <a:r>
              <a:rPr lang="ar-DZ" sz="2800" b="1" dirty="0">
                <a:cs typeface="Traditional Arabic" pitchFamily="2" charset="-78"/>
              </a:rPr>
              <a:t>(</a:t>
            </a:r>
            <a:r>
              <a:rPr lang="ar-DZ" sz="3600" b="1" dirty="0">
                <a:cs typeface="Traditional Arabic" pitchFamily="2" charset="-78"/>
              </a:rPr>
              <a:t>الهوية</a:t>
            </a:r>
            <a:r>
              <a:rPr lang="ar-DZ" sz="2800" b="1" dirty="0">
                <a:cs typeface="Traditional Arabic" pitchFamily="2" charset="-78"/>
              </a:rPr>
              <a:t>)</a:t>
            </a:r>
            <a:endParaRPr lang="fr-FR" sz="4800" b="1" dirty="0">
              <a:cs typeface="Traditional Arabic" pitchFamily="2" charset="-78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786578" y="2214554"/>
            <a:ext cx="23574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sz="5400" dirty="0">
                <a:cs typeface="Traditional Arabic" pitchFamily="2" charset="-78"/>
              </a:rPr>
              <a:t> </a:t>
            </a:r>
            <a:r>
              <a:rPr lang="ar-DZ" sz="4800" b="1" dirty="0">
                <a:cs typeface="Traditional Arabic" pitchFamily="2" charset="-78"/>
              </a:rPr>
              <a:t>* </a:t>
            </a:r>
            <a:r>
              <a:rPr lang="ar-DZ" sz="4000" b="1" dirty="0">
                <a:cs typeface="Traditional Arabic" pitchFamily="2" charset="-78"/>
              </a:rPr>
              <a:t>الاقتصادي: </a:t>
            </a:r>
            <a:endParaRPr lang="fr-FR" sz="5400" b="1" dirty="0">
              <a:cs typeface="Traditional Arabic" pitchFamily="2" charset="-78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286644" y="3500438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7439044" y="3652838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286512" y="3143248"/>
            <a:ext cx="2714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sz="3200" b="1" dirty="0">
                <a:cs typeface="Traditional Arabic" pitchFamily="2" charset="-78"/>
              </a:rPr>
              <a:t>التجهيزات القاعدية</a:t>
            </a:r>
            <a:endParaRPr lang="fr-FR" sz="3200" b="1" dirty="0">
              <a:cs typeface="Traditional Arabic" pitchFamily="2" charset="-78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285984" y="3214686"/>
            <a:ext cx="357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sz="3200" b="1" dirty="0">
                <a:cs typeface="Traditional Arabic" pitchFamily="2" charset="-78"/>
              </a:rPr>
              <a:t>طرق، محطات، مرافق...</a:t>
            </a:r>
            <a:endParaRPr lang="fr-FR" sz="3200" b="1" dirty="0">
              <a:cs typeface="Traditional Arabic" pitchFamily="2" charset="-78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929454" y="3786190"/>
            <a:ext cx="185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DZ" sz="3600" b="1" dirty="0">
                <a:cs typeface="Traditional Arabic" pitchFamily="2" charset="-78"/>
              </a:rPr>
              <a:t>السياحة</a:t>
            </a:r>
            <a:endParaRPr lang="fr-FR" sz="3600" b="1" dirty="0">
              <a:cs typeface="Traditional Arabic" pitchFamily="2" charset="-78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571736" y="3857628"/>
            <a:ext cx="3470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DZ" sz="3200" b="1" dirty="0">
                <a:cs typeface="Traditional Arabic" pitchFamily="2" charset="-78"/>
              </a:rPr>
              <a:t>الفندقة، المتاحف، الحواضر</a:t>
            </a:r>
            <a:endParaRPr lang="fr-FR" sz="3200" b="1" dirty="0">
              <a:cs typeface="Traditional Arabic" pitchFamily="2" charset="-78"/>
            </a:endParaRPr>
          </a:p>
        </p:txBody>
      </p:sp>
      <p:sp>
        <p:nvSpPr>
          <p:cNvPr id="14" name="Flèche gauche 13"/>
          <p:cNvSpPr/>
          <p:nvPr/>
        </p:nvSpPr>
        <p:spPr>
          <a:xfrm rot="16200000">
            <a:off x="4464843" y="4179099"/>
            <a:ext cx="214314" cy="857256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214678" y="4643446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sz="3600" b="1" dirty="0">
                <a:cs typeface="Traditional Arabic" pitchFamily="2" charset="-78"/>
              </a:rPr>
              <a:t>الصناعات التقليدية</a:t>
            </a:r>
            <a:endParaRPr lang="fr-FR" sz="3600" b="1" dirty="0">
              <a:cs typeface="Traditional Arabic" pitchFamily="2" charset="-78"/>
            </a:endParaRPr>
          </a:p>
        </p:txBody>
      </p:sp>
      <p:sp>
        <p:nvSpPr>
          <p:cNvPr id="16" name="Flèche gauche 15"/>
          <p:cNvSpPr/>
          <p:nvPr/>
        </p:nvSpPr>
        <p:spPr>
          <a:xfrm rot="16200000">
            <a:off x="4464843" y="4964917"/>
            <a:ext cx="214314" cy="857256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642910" y="5643578"/>
            <a:ext cx="8001056" cy="101566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 rtl="1"/>
            <a:r>
              <a:rPr lang="ar-DZ" sz="6000" b="1" dirty="0">
                <a:cs typeface="Traditional Arabic" pitchFamily="2" charset="-78"/>
              </a:rPr>
              <a:t>عرض مستديم لمناصب الشغل</a:t>
            </a:r>
            <a:endParaRPr lang="fr-FR" sz="6000" b="1" dirty="0">
              <a:cs typeface="Traditional Arabic" pitchFamily="2" charset="-78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428728" y="1214422"/>
            <a:ext cx="2928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تهذيب</a:t>
            </a:r>
            <a:r>
              <a:rPr lang="ar-D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 السلوك</a:t>
            </a:r>
            <a:endParaRPr lang="fr-F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itchFamily="2" charset="-78"/>
            </a:endParaRPr>
          </a:p>
        </p:txBody>
      </p:sp>
      <p:sp>
        <p:nvSpPr>
          <p:cNvPr id="19" name="Flèche gauche 18"/>
          <p:cNvSpPr/>
          <p:nvPr/>
        </p:nvSpPr>
        <p:spPr>
          <a:xfrm>
            <a:off x="4786314" y="1285860"/>
            <a:ext cx="214314" cy="642942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5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3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5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2" animBg="1"/>
      <p:bldP spid="17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411413" y="476250"/>
            <a:ext cx="46799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DZ" sz="4800" b="1" dirty="0">
                <a:cs typeface="Traditional Arabic" pitchFamily="2" charset="-78"/>
              </a:rPr>
              <a:t>ليس هو البحث عن الكنوز</a:t>
            </a:r>
            <a:endParaRPr lang="fr-FR" sz="4800" b="1" dirty="0">
              <a:cs typeface="Traditional Arabic" pitchFamily="2" charset="-78"/>
            </a:endParaRP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4500563" y="2122488"/>
            <a:ext cx="2873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rot="480000" flipH="1">
            <a:off x="8074246" y="1805685"/>
            <a:ext cx="287141" cy="45719"/>
          </a:xfrm>
          <a:prstGeom prst="line">
            <a:avLst/>
          </a:prstGeom>
          <a:noFill/>
          <a:ln w="88900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179387" y="2425878"/>
            <a:ext cx="7095250" cy="83099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DZ" sz="4800" b="1" dirty="0">
                <a:cs typeface="Traditional Arabic" pitchFamily="2" charset="-78"/>
              </a:rPr>
              <a:t> </a:t>
            </a:r>
            <a:r>
              <a:rPr lang="ar-DZ" sz="4400" b="1" dirty="0">
                <a:cs typeface="Traditional Arabic" pitchFamily="2" charset="-78"/>
              </a:rPr>
              <a:t>تسمو عنده القيمة الثقافية عن القيمة المادية</a:t>
            </a:r>
            <a:endParaRPr lang="fr-FR" sz="4400" b="1" dirty="0">
              <a:cs typeface="Traditional Arabic" pitchFamily="2" charset="-78"/>
            </a:endParaRP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250825" y="1412875"/>
            <a:ext cx="799306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DZ" sz="4400" b="1" dirty="0">
                <a:cs typeface="Traditional Arabic" pitchFamily="2" charset="-78"/>
              </a:rPr>
              <a:t>لأن كل اللُّقى عند عالم الآثار تكوِّن رصيدا تراثيا</a:t>
            </a:r>
            <a:endParaRPr lang="fr-FR" sz="4400" b="1" dirty="0">
              <a:cs typeface="Traditional Arabic" pitchFamily="2" charset="-78"/>
            </a:endParaRP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7667625" y="2474267"/>
            <a:ext cx="12969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DZ" sz="4000" b="1" dirty="0">
                <a:cs typeface="Traditional Arabic" pitchFamily="2" charset="-78"/>
              </a:rPr>
              <a:t>لأنَّ</a:t>
            </a:r>
            <a:endParaRPr lang="fr-FR" sz="4000" b="1" dirty="0">
              <a:cs typeface="Traditional Arabic" pitchFamily="2" charset="-78"/>
            </a:endParaRP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539750" y="3357563"/>
            <a:ext cx="68056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DZ" sz="5400" b="1" u="sng" dirty="0">
                <a:cs typeface="Traditional Arabic" pitchFamily="2" charset="-78"/>
              </a:rPr>
              <a:t>لعلم الآثار وظيفة اجتماعية أساسية:</a:t>
            </a:r>
            <a:endParaRPr lang="fr-FR" sz="5400" b="1" u="sng" dirty="0">
              <a:cs typeface="Traditional Arabic" pitchFamily="2" charset="-78"/>
            </a:endParaRP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250825" y="4508500"/>
            <a:ext cx="7416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spcBef>
                <a:spcPct val="50000"/>
              </a:spcBef>
            </a:pPr>
            <a:r>
              <a:rPr lang="ar-DZ" sz="5400" b="1" dirty="0">
                <a:cs typeface="Traditional Arabic" pitchFamily="2" charset="-78"/>
              </a:rPr>
              <a:t>- التساؤل عن  جذور الإنسانية </a:t>
            </a:r>
            <a:r>
              <a:rPr lang="ar-DZ" sz="4000" b="1" dirty="0"/>
              <a:t>           </a:t>
            </a:r>
            <a:r>
              <a:rPr lang="ar-DZ" dirty="0"/>
              <a:t>    </a:t>
            </a:r>
            <a:endParaRPr lang="fr-FR" dirty="0"/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1928794" y="5286388"/>
            <a:ext cx="607223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>
              <a:spcBef>
                <a:spcPct val="50000"/>
              </a:spcBef>
            </a:pPr>
            <a:r>
              <a:rPr lang="ar-DZ" sz="6000" b="1" dirty="0">
                <a:cs typeface="Traditional Arabic" pitchFamily="2" charset="-78"/>
              </a:rPr>
              <a:t>    - إثباتها بشواهد مادية</a:t>
            </a:r>
            <a:endParaRPr lang="fr-FR" sz="6000" b="1" dirty="0">
              <a:cs typeface="Traditional Arabic" pitchFamily="2" charset="-78"/>
            </a:endParaRP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7596188" y="3500438"/>
            <a:ext cx="13319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4000" b="1" dirty="0">
                <a:cs typeface="Traditional Arabic" pitchFamily="2" charset="-78"/>
              </a:rPr>
              <a:t>...إذا</a:t>
            </a:r>
            <a:endParaRPr lang="fr-FR" sz="4000" b="1" dirty="0">
              <a:cs typeface="Traditional Arabic" pitchFamily="2" charset="-78"/>
            </a:endParaRPr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 rot="-480000" flipH="1" flipV="1">
            <a:off x="7501950" y="2772822"/>
            <a:ext cx="331350" cy="45719"/>
          </a:xfrm>
          <a:prstGeom prst="line">
            <a:avLst/>
          </a:prstGeom>
          <a:noFill/>
          <a:ln w="88900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 rot="-720000" flipH="1" flipV="1">
            <a:off x="7576628" y="3797082"/>
            <a:ext cx="348723" cy="85226"/>
          </a:xfrm>
          <a:prstGeom prst="line">
            <a:avLst/>
          </a:prstGeom>
          <a:noFill/>
          <a:ln w="88900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20"/>
                            </p:stCondLst>
                            <p:childTnLst>
                              <p:par>
                                <p:cTn id="21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720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22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720"/>
                            </p:stCondLst>
                            <p:childTnLst>
                              <p:par>
                                <p:cTn id="38" presetID="7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72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22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72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720"/>
                            </p:stCondLst>
                            <p:childTnLst>
                              <p:par>
                                <p:cTn id="5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6151" grpId="0" animBg="1"/>
      <p:bldP spid="6152" grpId="0" animBg="1"/>
      <p:bldP spid="6153" grpId="0"/>
      <p:bldP spid="6159" grpId="0"/>
      <p:bldP spid="6160" grpId="0"/>
      <p:bldP spid="6161" grpId="0"/>
      <p:bldP spid="6162" grpId="0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188913"/>
            <a:ext cx="8215370" cy="792162"/>
          </a:xfrm>
        </p:spPr>
        <p:txBody>
          <a:bodyPr>
            <a:normAutofit/>
          </a:bodyPr>
          <a:lstStyle/>
          <a:p>
            <a:pPr rtl="1" eaLnBrk="1" hangingPunct="1"/>
            <a:r>
              <a:rPr lang="ar-DZ" b="1" u="sng" dirty="0">
                <a:cs typeface="Traditional Arabic" pitchFamily="2" charset="-78"/>
              </a:rPr>
              <a:t>ولإثبات الذات </a:t>
            </a:r>
            <a:r>
              <a:rPr lang="ar-DZ" b="1" u="sng" dirty="0" err="1">
                <a:cs typeface="Traditional Arabic" pitchFamily="2" charset="-78"/>
              </a:rPr>
              <a:t>و</a:t>
            </a:r>
            <a:r>
              <a:rPr lang="ar-DZ" b="1" u="sng" dirty="0">
                <a:cs typeface="Traditional Arabic" pitchFamily="2" charset="-78"/>
              </a:rPr>
              <a:t> فهم صيرورة الأمم؟</a:t>
            </a:r>
            <a:endParaRPr lang="fr-FR" b="1" u="sng" dirty="0">
              <a:cs typeface="Traditional Arabic" pitchFamily="2" charset="-78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268413"/>
            <a:ext cx="8640763" cy="5256212"/>
          </a:xfrm>
        </p:spPr>
        <p:txBody>
          <a:bodyPr/>
          <a:lstStyle/>
          <a:p>
            <a:pPr marL="0" indent="0" algn="r" rtl="1" eaLnBrk="1" hangingPunct="1">
              <a:buFontTx/>
              <a:buNone/>
            </a:pPr>
            <a:r>
              <a:rPr lang="ar-DZ" sz="3600" b="1" dirty="0">
                <a:cs typeface="Traditional Arabic" pitchFamily="2" charset="-78"/>
              </a:rPr>
              <a:t> يتعامل عالم الآثار مع مختلف العلوم  والفنون القديمة  والحديثة</a:t>
            </a:r>
            <a:r>
              <a:rPr lang="ar-DZ" sz="3600" dirty="0">
                <a:cs typeface="Traditional Arabic" pitchFamily="2" charset="-78"/>
              </a:rPr>
              <a:t>: </a:t>
            </a:r>
          </a:p>
          <a:p>
            <a:pPr marL="0" indent="0" algn="r" rtl="1" eaLnBrk="1" hangingPunct="1">
              <a:buFontTx/>
              <a:buNone/>
            </a:pPr>
            <a:r>
              <a:rPr lang="ar-DZ" sz="3600" b="1" dirty="0">
                <a:cs typeface="Traditional Arabic" pitchFamily="2" charset="-78"/>
              </a:rPr>
              <a:t>   - التاريخ  و الجغرافيا </a:t>
            </a:r>
          </a:p>
          <a:p>
            <a:pPr marL="0" indent="0" algn="r" rtl="1" eaLnBrk="1" hangingPunct="1">
              <a:buFontTx/>
              <a:buNone/>
            </a:pPr>
            <a:r>
              <a:rPr lang="ar-DZ" sz="3600" b="1" dirty="0">
                <a:cs typeface="Traditional Arabic" pitchFamily="2" charset="-78"/>
              </a:rPr>
              <a:t>   - العلوم الطبيعية وعلم المناخ وعلوم الأرض</a:t>
            </a:r>
          </a:p>
          <a:p>
            <a:pPr marL="0" indent="0" algn="r" rtl="1" eaLnBrk="1" hangingPunct="1">
              <a:buFontTx/>
              <a:buNone/>
            </a:pPr>
            <a:r>
              <a:rPr lang="ar-DZ" sz="3600" b="1" dirty="0">
                <a:cs typeface="Traditional Arabic" pitchFamily="2" charset="-78"/>
              </a:rPr>
              <a:t>   - الآداب وعلوم اللغة  واللسانيات</a:t>
            </a:r>
          </a:p>
          <a:p>
            <a:pPr marL="0" indent="0" algn="r" rtl="1" eaLnBrk="1" hangingPunct="1">
              <a:buFontTx/>
              <a:buNone/>
            </a:pPr>
            <a:r>
              <a:rPr lang="ar-DZ" sz="3600" b="1" dirty="0">
                <a:cs typeface="Traditional Arabic" pitchFamily="2" charset="-78"/>
              </a:rPr>
              <a:t>   - العادات والتقاليد والمعتقدات</a:t>
            </a:r>
          </a:p>
          <a:p>
            <a:pPr marL="0" indent="0" algn="r" rtl="1" eaLnBrk="1" hangingPunct="1">
              <a:buFontTx/>
              <a:buNone/>
            </a:pPr>
            <a:r>
              <a:rPr lang="ar-DZ" sz="3600" b="1" dirty="0">
                <a:cs typeface="Traditional Arabic" pitchFamily="2" charset="-78"/>
              </a:rPr>
              <a:t>   - العلوم الدقيقة: رياضيات، فيزياء، كيمياء،إحصاء،الهندسة...</a:t>
            </a:r>
          </a:p>
          <a:p>
            <a:pPr marL="0" indent="0" algn="r" rtl="1" eaLnBrk="1" hangingPunct="1">
              <a:buFontTx/>
              <a:buNone/>
            </a:pPr>
            <a:r>
              <a:rPr lang="ar-DZ" sz="3600" b="1" dirty="0">
                <a:cs typeface="Traditional Arabic" pitchFamily="2" charset="-78"/>
              </a:rPr>
              <a:t>   - الفلسفة الجمالية للمدارس الفنية</a:t>
            </a:r>
          </a:p>
          <a:p>
            <a:pPr marL="0" indent="0" algn="r" rtl="1" eaLnBrk="1" hangingPunct="1">
              <a:buFontTx/>
              <a:buNone/>
            </a:pP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CC33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2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66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8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66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320"/>
                            </p:stCondLst>
                            <p:childTnLst>
                              <p:par>
                                <p:cTn id="2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66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440"/>
                            </p:stCondLst>
                            <p:childTnLst>
                              <p:par>
                                <p:cTn id="3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66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60"/>
                            </p:stCondLst>
                            <p:childTnLst>
                              <p:par>
                                <p:cTn id="4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20"/>
                            </p:stCondLst>
                            <p:childTnLst>
                              <p:par>
                                <p:cTn id="4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148263" y="620713"/>
            <a:ext cx="35274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DZ" sz="5400" b="1" dirty="0">
                <a:cs typeface="Traditional Arabic" pitchFamily="2" charset="-78"/>
              </a:rPr>
              <a:t>ميدان علم الآثار:</a:t>
            </a:r>
            <a:endParaRPr lang="fr-FR" sz="5400" b="1" dirty="0">
              <a:cs typeface="Traditional Arabic" pitchFamily="2" charset="-78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85720" y="428604"/>
            <a:ext cx="52197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DZ" sz="4400" b="1" dirty="0"/>
              <a:t> </a:t>
            </a:r>
            <a:r>
              <a:rPr lang="ar-DZ" sz="8800" b="1" dirty="0">
                <a:cs typeface="Traditional Arabic" pitchFamily="2" charset="-78"/>
              </a:rPr>
              <a:t>الإنســـان</a:t>
            </a:r>
            <a:endParaRPr lang="fr-FR" sz="5400" b="1" dirty="0">
              <a:cs typeface="Traditional Arabic" pitchFamily="2" charset="-78"/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7235825" y="2781300"/>
            <a:ext cx="151288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DZ" sz="4400" b="1" dirty="0">
                <a:cs typeface="Traditional Arabic" pitchFamily="2" charset="-78"/>
              </a:rPr>
              <a:t>بأبعاده:</a:t>
            </a:r>
            <a:endParaRPr lang="fr-FR" sz="4400" b="1" dirty="0">
              <a:cs typeface="Traditional Arabic" pitchFamily="2" charset="-78"/>
            </a:endParaRPr>
          </a:p>
        </p:txBody>
      </p:sp>
      <p:sp>
        <p:nvSpPr>
          <p:cNvPr id="8200" name="AutoShape 8"/>
          <p:cNvSpPr>
            <a:spLocks/>
          </p:cNvSpPr>
          <p:nvPr/>
        </p:nvSpPr>
        <p:spPr bwMode="auto">
          <a:xfrm>
            <a:off x="7106461" y="2171973"/>
            <a:ext cx="360363" cy="1943100"/>
          </a:xfrm>
          <a:prstGeom prst="rightBrace">
            <a:avLst>
              <a:gd name="adj1" fmla="val 44934"/>
              <a:gd name="adj2" fmla="val 50000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FR" sz="2400" b="1"/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4106871" y="1783596"/>
            <a:ext cx="317977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/>
            <a:r>
              <a:rPr lang="ar-DZ" sz="2800" b="1" dirty="0"/>
              <a:t>- </a:t>
            </a:r>
            <a:r>
              <a:rPr lang="ar-DZ" sz="4400" b="1" dirty="0">
                <a:cs typeface="Traditional Arabic" pitchFamily="2" charset="-78"/>
              </a:rPr>
              <a:t>المادي البيولوجي</a:t>
            </a:r>
            <a:endParaRPr lang="fr-FR" sz="2800" b="1" dirty="0">
              <a:cs typeface="Traditional Arabic" pitchFamily="2" charset="-78"/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5446174" y="3703836"/>
            <a:ext cx="18716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>
              <a:spcBef>
                <a:spcPct val="50000"/>
              </a:spcBef>
            </a:pPr>
            <a:r>
              <a:rPr lang="ar-DZ" sz="2800" b="1" dirty="0"/>
              <a:t>-</a:t>
            </a:r>
            <a:r>
              <a:rPr lang="ar-DZ" dirty="0"/>
              <a:t> </a:t>
            </a:r>
            <a:r>
              <a:rPr lang="ar-DZ" sz="4000" b="1" dirty="0">
                <a:cs typeface="Traditional Arabic" pitchFamily="2" charset="-78"/>
              </a:rPr>
              <a:t>الروحي</a:t>
            </a:r>
            <a:endParaRPr lang="fr-FR" sz="4000" b="1" dirty="0">
              <a:cs typeface="Traditional Arabic" pitchFamily="2" charset="-78"/>
            </a:endParaRP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5292725" y="2784428"/>
            <a:ext cx="18716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DZ" sz="2800" b="1" dirty="0"/>
              <a:t>- </a:t>
            </a:r>
            <a:r>
              <a:rPr lang="ar-DZ" sz="4000" b="1" dirty="0">
                <a:cs typeface="Traditional Arabic" pitchFamily="2" charset="-78"/>
              </a:rPr>
              <a:t>الاجتماعي</a:t>
            </a:r>
            <a:endParaRPr lang="fr-FR" sz="2800" b="1" dirty="0">
              <a:cs typeface="Traditional Arabic" pitchFamily="2" charset="-78"/>
            </a:endParaRP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0" y="2060575"/>
            <a:ext cx="284321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DZ" sz="4000" b="1" dirty="0">
                <a:cs typeface="Traditional Arabic" pitchFamily="2" charset="-78"/>
              </a:rPr>
              <a:t>معرفة ماضيه</a:t>
            </a:r>
          </a:p>
          <a:p>
            <a:pPr algn="ctr">
              <a:spcBef>
                <a:spcPct val="50000"/>
              </a:spcBef>
            </a:pPr>
            <a:r>
              <a:rPr lang="ar-DZ" sz="40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لفهم حاضره</a:t>
            </a:r>
          </a:p>
          <a:p>
            <a:pPr algn="ctr">
              <a:spcBef>
                <a:spcPct val="50000"/>
              </a:spcBef>
            </a:pPr>
            <a:r>
              <a:rPr lang="ar-DZ" sz="40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وبناء مستقبله</a:t>
            </a:r>
            <a:endParaRPr lang="fr-FR" sz="40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auto">
          <a:xfrm rot="-1320000">
            <a:off x="2702393" y="3104934"/>
            <a:ext cx="386353" cy="166615"/>
          </a:xfrm>
          <a:prstGeom prst="line">
            <a:avLst/>
          </a:prstGeom>
          <a:noFill/>
          <a:ln w="117475">
            <a:gradFill flip="none" rotWithShape="1">
              <a:gsLst>
                <a:gs pos="100000">
                  <a:schemeClr val="tx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prstDash val="sysDash"/>
            <a:round/>
            <a:headEnd type="triangle" w="med" len="med"/>
            <a:tailEnd/>
          </a:ln>
          <a:effectLst>
            <a:outerShdw dist="50800" dir="5400000" sx="1000" sy="1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3261882" y="2842854"/>
            <a:ext cx="9366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DZ" sz="3600" b="1" dirty="0">
                <a:cs typeface="Traditional Arabic" pitchFamily="2" charset="-78"/>
              </a:rPr>
              <a:t>قصد</a:t>
            </a:r>
            <a:endParaRPr lang="fr-FR" sz="3600" b="1" dirty="0">
              <a:cs typeface="Traditional Arabic" pitchFamily="2" charset="-78"/>
            </a:endParaRPr>
          </a:p>
        </p:txBody>
      </p:sp>
      <p:sp>
        <p:nvSpPr>
          <p:cNvPr id="8210" name="Text Box 18" descr="Papier lettre"/>
          <p:cNvSpPr txBox="1">
            <a:spLocks noChangeArrowheads="1"/>
          </p:cNvSpPr>
          <p:nvPr/>
        </p:nvSpPr>
        <p:spPr bwMode="auto">
          <a:xfrm>
            <a:off x="0" y="5756858"/>
            <a:ext cx="9144000" cy="769441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spcBef>
                <a:spcPct val="50000"/>
              </a:spcBef>
            </a:pPr>
            <a:r>
              <a:rPr lang="ar-DZ" sz="4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إنه</a:t>
            </a:r>
            <a:r>
              <a:rPr lang="ar-DZ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DZ" sz="4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علم يسعى إلى معرفة مسيرة البشرية منذ بداية الخليقة</a:t>
            </a:r>
            <a:endParaRPr lang="fr-FR" sz="44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1908173" y="4834321"/>
            <a:ext cx="5378469" cy="707886"/>
          </a:xfrm>
          <a:prstGeom prst="rect">
            <a:avLst/>
          </a:prstGeom>
          <a:solidFill>
            <a:srgbClr val="00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>
              <a:spcBef>
                <a:spcPct val="50000"/>
              </a:spcBef>
            </a:pPr>
            <a:r>
              <a:rPr lang="ar-DZ" sz="4000" b="1" dirty="0">
                <a:cs typeface="Traditional Arabic" pitchFamily="2" charset="-78"/>
              </a:rPr>
              <a:t>فكل العلوم صارت له إذا مساعدة</a:t>
            </a:r>
            <a:endParaRPr lang="fr-FR" sz="4000" b="1" dirty="0">
              <a:cs typeface="Traditional Arabic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819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70" decel="100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770" decel="100000"/>
                                        <p:tgtEl>
                                          <p:spTgt spid="820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1" dur="77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3" dur="77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8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82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8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8197" grpId="0"/>
      <p:bldP spid="8200" grpId="0" animBg="1"/>
      <p:bldP spid="8201" grpId="0"/>
      <p:bldP spid="8202" grpId="0"/>
      <p:bldP spid="8205" grpId="0"/>
      <p:bldP spid="8210" grpId="0" animBg="1"/>
      <p:bldP spid="8211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 descr="Image1"/>
          <p:cNvPicPr>
            <a:picLocks noChangeAspect="1" noChangeArrowheads="1"/>
          </p:cNvPicPr>
          <p:nvPr/>
        </p:nvPicPr>
        <p:blipFill>
          <a:blip r:embed="rId2"/>
          <a:srcRect r="3617"/>
          <a:stretch>
            <a:fillRect/>
          </a:stretch>
        </p:blipFill>
        <p:spPr bwMode="auto">
          <a:xfrm>
            <a:off x="357188" y="260350"/>
            <a:ext cx="5370522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5572132" y="2786058"/>
            <a:ext cx="357186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dirty="0"/>
              <a:t> </a:t>
            </a:r>
            <a:r>
              <a:rPr lang="ar-DZ" sz="8000" b="1" dirty="0">
                <a:cs typeface="Traditional Arabic" pitchFamily="2" charset="-78"/>
              </a:rPr>
              <a:t>أين نبحث</a:t>
            </a:r>
            <a:r>
              <a:rPr lang="ar-DZ" sz="6600" b="1" dirty="0"/>
              <a:t>؟</a:t>
            </a:r>
            <a:endParaRPr lang="fr-FR" sz="3600" b="1" dirty="0"/>
          </a:p>
        </p:txBody>
      </p: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428625" y="5715000"/>
            <a:ext cx="78581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DZ" sz="5400" b="1" dirty="0">
                <a:cs typeface="Traditional Arabic" pitchFamily="2" charset="-78"/>
              </a:rPr>
              <a:t>بالمسطحات ا</a:t>
            </a:r>
            <a:r>
              <a:rPr lang="ar-DZ" sz="5400" b="1" dirty="0">
                <a:solidFill>
                  <a:schemeClr val="bg1"/>
                </a:solidFill>
                <a:cs typeface="Traditional Arabic" pitchFamily="2" charset="-78"/>
              </a:rPr>
              <a:t>ل</a:t>
            </a:r>
            <a:r>
              <a:rPr lang="ar-DZ" sz="5400" b="1" dirty="0">
                <a:solidFill>
                  <a:srgbClr val="CCFF33"/>
                </a:solidFill>
                <a:cs typeface="Traditional Arabic" pitchFamily="2" charset="-78"/>
              </a:rPr>
              <a:t>م</a:t>
            </a:r>
            <a:r>
              <a:rPr lang="ar-DZ" sz="5400" b="1" dirty="0">
                <a:solidFill>
                  <a:schemeClr val="bg1"/>
                </a:solidFill>
                <a:cs typeface="Traditional Arabic" pitchFamily="2" charset="-78"/>
              </a:rPr>
              <a:t>ائية</a:t>
            </a:r>
            <a:r>
              <a:rPr lang="fr-FR" sz="5400" b="1" dirty="0">
                <a:solidFill>
                  <a:schemeClr val="bg1"/>
                </a:solidFill>
                <a:cs typeface="Traditional Arabic" pitchFamily="2" charset="-78"/>
              </a:rPr>
              <a:t> </a:t>
            </a:r>
            <a:r>
              <a:rPr lang="ar-DZ" sz="5400" b="1" dirty="0">
                <a:solidFill>
                  <a:schemeClr val="bg1"/>
                </a:solidFill>
                <a:cs typeface="Traditional Arabic" pitchFamily="2" charset="-78"/>
              </a:rPr>
              <a:t> و أعـماق البحار</a:t>
            </a:r>
            <a:endParaRPr lang="fr-FR" sz="5400" b="1" dirty="0">
              <a:solidFill>
                <a:schemeClr val="bg1"/>
              </a:solidFill>
              <a:cs typeface="Traditional Arabic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Image2"/>
          <p:cNvPicPr>
            <a:picLocks noChangeAspect="1" noChangeArrowheads="1"/>
          </p:cNvPicPr>
          <p:nvPr/>
        </p:nvPicPr>
        <p:blipFill>
          <a:blip r:embed="rId2"/>
          <a:srcRect b="1814"/>
          <a:stretch>
            <a:fillRect/>
          </a:stretch>
        </p:blipFill>
        <p:spPr bwMode="auto">
          <a:xfrm>
            <a:off x="1036638" y="0"/>
            <a:ext cx="66786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000250" y="285750"/>
            <a:ext cx="50339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DZ" sz="3600" b="1" dirty="0">
                <a:solidFill>
                  <a:schemeClr val="bg1"/>
                </a:solidFill>
              </a:rPr>
              <a:t>من أعلى(بالصور الجوية)</a:t>
            </a:r>
            <a:endParaRPr lang="fr-FR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Image3"/>
          <p:cNvPicPr>
            <a:picLocks noChangeAspect="1" noChangeArrowheads="1"/>
          </p:cNvPicPr>
          <p:nvPr/>
        </p:nvPicPr>
        <p:blipFill>
          <a:blip r:embed="rId2"/>
          <a:srcRect r="1364" b="1321"/>
          <a:stretch>
            <a:fillRect/>
          </a:stretch>
        </p:blipFill>
        <p:spPr bwMode="auto">
          <a:xfrm>
            <a:off x="179388" y="71438"/>
            <a:ext cx="8786812" cy="673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7072313" y="571500"/>
            <a:ext cx="15001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DZ" sz="3600" b="1" dirty="0">
                <a:solidFill>
                  <a:schemeClr val="bg1"/>
                </a:solidFill>
              </a:rPr>
              <a:t>تحت الأنقاض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0" y="5572125"/>
            <a:ext cx="885825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DZ">
                <a:solidFill>
                  <a:schemeClr val="accent1"/>
                </a:solidFill>
              </a:rPr>
              <a:t> </a:t>
            </a:r>
            <a:r>
              <a:rPr lang="ar-DZ" sz="2800" b="1">
                <a:solidFill>
                  <a:srgbClr val="CCFF33"/>
                </a:solidFill>
              </a:rPr>
              <a:t>انفجار بركان </a:t>
            </a:r>
            <a:r>
              <a:rPr lang="fr-FR" sz="2800" b="1">
                <a:solidFill>
                  <a:srgbClr val="CCFF33"/>
                </a:solidFill>
              </a:rPr>
              <a:t> </a:t>
            </a:r>
            <a:r>
              <a:rPr lang="fr-FR" sz="2400" b="1">
                <a:solidFill>
                  <a:srgbClr val="CCFF33"/>
                </a:solidFill>
              </a:rPr>
              <a:t>Etna</a:t>
            </a:r>
            <a:r>
              <a:rPr lang="ar-DZ" sz="2800" b="1">
                <a:solidFill>
                  <a:srgbClr val="CCFF33"/>
                </a:solidFill>
              </a:rPr>
              <a:t>بإيطالي سنة </a:t>
            </a:r>
            <a:r>
              <a:rPr lang="fr-FR" sz="2800" b="1">
                <a:solidFill>
                  <a:srgbClr val="CCFF33"/>
                </a:solidFill>
              </a:rPr>
              <a:t>79</a:t>
            </a:r>
            <a:r>
              <a:rPr lang="ar-DZ" sz="2800" b="1">
                <a:solidFill>
                  <a:srgbClr val="CCFF33"/>
                </a:solidFill>
              </a:rPr>
              <a:t> قبل الميلاد</a:t>
            </a:r>
            <a:r>
              <a:rPr lang="fr-FR" sz="2800" b="1">
                <a:solidFill>
                  <a:srgbClr val="CCFF33"/>
                </a:solidFill>
              </a:rPr>
              <a:t> </a:t>
            </a:r>
            <a:r>
              <a:rPr lang="ar-DZ" sz="2800" b="1">
                <a:solidFill>
                  <a:srgbClr val="CCFF33"/>
                </a:solidFill>
              </a:rPr>
              <a:t>مع إبادة سكان مدينتين</a:t>
            </a:r>
            <a:endParaRPr lang="fr-FR" sz="2400" b="1">
              <a:solidFill>
                <a:srgbClr val="CCFF33"/>
              </a:solidFill>
            </a:endParaRPr>
          </a:p>
          <a:p>
            <a:pPr algn="r" rtl="1"/>
            <a:r>
              <a:rPr lang="fr-FR" sz="2400" b="1">
                <a:solidFill>
                  <a:srgbClr val="CCFF33"/>
                </a:solidFill>
              </a:rPr>
              <a:t>&amp;   Pompéi                      </a:t>
            </a:r>
            <a:r>
              <a:rPr lang="ar-DZ" sz="2400" b="1">
                <a:solidFill>
                  <a:srgbClr val="CCFF33"/>
                </a:solidFill>
              </a:rPr>
              <a:t> </a:t>
            </a:r>
            <a:r>
              <a:rPr lang="fr-FR" sz="2400" b="1">
                <a:solidFill>
                  <a:srgbClr val="CCFF33"/>
                </a:solidFill>
              </a:rPr>
              <a:t>Herculanum</a:t>
            </a:r>
            <a:endParaRPr lang="fr-FR" sz="2000" b="1">
              <a:solidFill>
                <a:srgbClr val="CCFF33"/>
              </a:solidFill>
            </a:endParaRPr>
          </a:p>
          <a:p>
            <a:pPr algn="r" rtl="1"/>
            <a:r>
              <a:rPr lang="fr-FR" sz="1600" b="1">
                <a:solidFill>
                  <a:srgbClr val="C0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Image5"/>
          <p:cNvPicPr>
            <a:picLocks noChangeAspect="1" noChangeArrowheads="1"/>
          </p:cNvPicPr>
          <p:nvPr/>
        </p:nvPicPr>
        <p:blipFill>
          <a:blip r:embed="rId2"/>
          <a:srcRect l="923" t="8986" r="923" b="3209"/>
          <a:stretch>
            <a:fillRect/>
          </a:stretch>
        </p:blipFill>
        <p:spPr bwMode="auto">
          <a:xfrm>
            <a:off x="857250" y="104775"/>
            <a:ext cx="5357813" cy="657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6786563" y="571500"/>
            <a:ext cx="1571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DZ" sz="3200" b="1"/>
              <a:t>بالمقابر</a:t>
            </a:r>
            <a:endParaRPr lang="fr-FR" sz="32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342</Words>
  <Application>Microsoft Office PowerPoint</Application>
  <PresentationFormat>Affichage à l'écran (4:3)</PresentationFormat>
  <Paragraphs>79</Paragraphs>
  <Slides>22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7" baseType="lpstr">
      <vt:lpstr>Arial</vt:lpstr>
      <vt:lpstr>Calibri</vt:lpstr>
      <vt:lpstr>Traditional Arabic</vt:lpstr>
      <vt:lpstr>Thème Office</vt:lpstr>
      <vt:lpstr>Graphique</vt:lpstr>
      <vt:lpstr>Présentation PowerPoint</vt:lpstr>
      <vt:lpstr> ما من شك أنكم تخيلتم ولو مرة في حياتكم   </vt:lpstr>
      <vt:lpstr>Présentation PowerPoint</vt:lpstr>
      <vt:lpstr>ولإثبات الذات و فهم صيرورة الأمم؟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Famille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Negadi</dc:creator>
  <cp:lastModifiedBy>Negadi</cp:lastModifiedBy>
  <cp:revision>49</cp:revision>
  <dcterms:created xsi:type="dcterms:W3CDTF">2010-04-28T18:56:00Z</dcterms:created>
  <dcterms:modified xsi:type="dcterms:W3CDTF">2021-01-30T16:31:49Z</dcterms:modified>
</cp:coreProperties>
</file>