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BD0A35-568B-41B1-ABB1-8A128C9E179E}" type="doc">
      <dgm:prSet loTypeId="urn:microsoft.com/office/officeart/2005/8/layout/process5" loCatId="process" qsTypeId="urn:microsoft.com/office/officeart/2005/8/quickstyle/simple3" qsCatId="simple" csTypeId="urn:microsoft.com/office/officeart/2005/8/colors/colorful2" csCatId="colorful" phldr="1"/>
      <dgm:spPr/>
      <dgm:t>
        <a:bodyPr/>
        <a:lstStyle/>
        <a:p>
          <a:endParaRPr lang="fr-FR"/>
        </a:p>
      </dgm:t>
    </dgm:pt>
    <dgm:pt modelId="{231532FC-59D4-43EB-8DD0-D4E57D7C6567}">
      <dgm:prSet phldrT="[Texte]"/>
      <dgm:spPr/>
      <dgm:t>
        <a:bodyPr/>
        <a:lstStyle/>
        <a:p>
          <a:r>
            <a:rPr lang="fr-FR" dirty="0" smtClean="0"/>
            <a:t>DNA</a:t>
          </a:r>
          <a:endParaRPr lang="fr-FR" dirty="0"/>
        </a:p>
      </dgm:t>
    </dgm:pt>
    <dgm:pt modelId="{532142BD-5DDF-4537-87BD-86D260EE9846}" type="parTrans" cxnId="{5E14430C-8E6A-417F-BB57-505EB125E8FC}">
      <dgm:prSet/>
      <dgm:spPr/>
      <dgm:t>
        <a:bodyPr/>
        <a:lstStyle/>
        <a:p>
          <a:endParaRPr lang="fr-FR"/>
        </a:p>
      </dgm:t>
    </dgm:pt>
    <dgm:pt modelId="{9B4715BB-4B2F-46E5-BB80-05FFE5BDFE8B}" type="sibTrans" cxnId="{5E14430C-8E6A-417F-BB57-505EB125E8FC}">
      <dgm:prSet/>
      <dgm:spPr/>
      <dgm:t>
        <a:bodyPr/>
        <a:lstStyle/>
        <a:p>
          <a:endParaRPr lang="fr-FR"/>
        </a:p>
      </dgm:t>
    </dgm:pt>
    <dgm:pt modelId="{1CE63A89-DD99-43C5-8C3A-ABA851AD35AD}">
      <dgm:prSet phldrT="[Texte]"/>
      <dgm:spPr/>
      <dgm:t>
        <a:bodyPr/>
        <a:lstStyle/>
        <a:p>
          <a:r>
            <a:rPr lang="fr-FR" dirty="0" smtClean="0"/>
            <a:t>RNA</a:t>
          </a:r>
          <a:endParaRPr lang="fr-FR" dirty="0"/>
        </a:p>
      </dgm:t>
    </dgm:pt>
    <dgm:pt modelId="{9CCB2E20-961B-4DEF-B663-6FC688D07211}" type="parTrans" cxnId="{CD1B0F97-0429-4A1E-A6E3-2FC39F4EFBB0}">
      <dgm:prSet/>
      <dgm:spPr/>
      <dgm:t>
        <a:bodyPr/>
        <a:lstStyle/>
        <a:p>
          <a:endParaRPr lang="fr-FR"/>
        </a:p>
      </dgm:t>
    </dgm:pt>
    <dgm:pt modelId="{1B088281-110E-4498-A565-95F1B66F7B2D}" type="sibTrans" cxnId="{CD1B0F97-0429-4A1E-A6E3-2FC39F4EFBB0}">
      <dgm:prSet/>
      <dgm:spPr/>
      <dgm:t>
        <a:bodyPr/>
        <a:lstStyle/>
        <a:p>
          <a:endParaRPr lang="fr-FR"/>
        </a:p>
      </dgm:t>
    </dgm:pt>
    <dgm:pt modelId="{59CB9356-7C74-4B78-A746-46D764E3DE69}">
      <dgm:prSet phldrT="[Texte]"/>
      <dgm:spPr/>
      <dgm:t>
        <a:bodyPr/>
        <a:lstStyle/>
        <a:p>
          <a:r>
            <a:rPr lang="fr-FR" dirty="0" smtClean="0"/>
            <a:t>PROTEIN</a:t>
          </a:r>
          <a:endParaRPr lang="fr-FR" dirty="0"/>
        </a:p>
      </dgm:t>
    </dgm:pt>
    <dgm:pt modelId="{E47B48A1-45E4-437B-BBE5-08D7388F570B}" type="parTrans" cxnId="{70C3258A-F7DC-4243-8D32-9DD55EECA344}">
      <dgm:prSet/>
      <dgm:spPr/>
      <dgm:t>
        <a:bodyPr/>
        <a:lstStyle/>
        <a:p>
          <a:endParaRPr lang="fr-FR"/>
        </a:p>
      </dgm:t>
    </dgm:pt>
    <dgm:pt modelId="{E9A05434-B11A-4A12-8211-E4ADB364E9A9}" type="sibTrans" cxnId="{70C3258A-F7DC-4243-8D32-9DD55EECA344}">
      <dgm:prSet/>
      <dgm:spPr/>
      <dgm:t>
        <a:bodyPr/>
        <a:lstStyle/>
        <a:p>
          <a:endParaRPr lang="fr-FR"/>
        </a:p>
      </dgm:t>
    </dgm:pt>
    <dgm:pt modelId="{2062EFD0-C343-4E34-811B-132565C8C1E6}">
      <dgm:prSet phldrT="[Texte]"/>
      <dgm:spPr/>
      <dgm:t>
        <a:bodyPr/>
        <a:lstStyle/>
        <a:p>
          <a:r>
            <a:rPr lang="fr-FR" dirty="0" smtClean="0"/>
            <a:t>BRAIN STRUCTURE</a:t>
          </a:r>
          <a:endParaRPr lang="fr-FR" dirty="0"/>
        </a:p>
      </dgm:t>
    </dgm:pt>
    <dgm:pt modelId="{5B51D619-8EA8-41FE-A643-85D59809D8E5}" type="parTrans" cxnId="{A75BE306-922C-44C6-8DCC-E86C75243F9A}">
      <dgm:prSet/>
      <dgm:spPr/>
      <dgm:t>
        <a:bodyPr/>
        <a:lstStyle/>
        <a:p>
          <a:endParaRPr lang="fr-FR"/>
        </a:p>
      </dgm:t>
    </dgm:pt>
    <dgm:pt modelId="{19D55CF7-06F8-4C25-8401-728861AC1021}" type="sibTrans" cxnId="{A75BE306-922C-44C6-8DCC-E86C75243F9A}">
      <dgm:prSet/>
      <dgm:spPr/>
      <dgm:t>
        <a:bodyPr/>
        <a:lstStyle/>
        <a:p>
          <a:endParaRPr lang="fr-FR"/>
        </a:p>
      </dgm:t>
    </dgm:pt>
    <dgm:pt modelId="{4B2F77F9-95B7-4C06-843C-A7AE5C95218A}">
      <dgm:prSet phldrT="[Texte]"/>
      <dgm:spPr/>
      <dgm:t>
        <a:bodyPr/>
        <a:lstStyle/>
        <a:p>
          <a:r>
            <a:rPr lang="fr-FR" dirty="0" smtClean="0"/>
            <a:t>NEURAL CIRCUITS</a:t>
          </a:r>
          <a:endParaRPr lang="fr-FR" dirty="0"/>
        </a:p>
      </dgm:t>
    </dgm:pt>
    <dgm:pt modelId="{9F533A0F-A1BD-47BF-8791-C15D076C6568}" type="parTrans" cxnId="{8B1B405E-A5E8-4461-97B8-D9E2F23B85A6}">
      <dgm:prSet/>
      <dgm:spPr/>
      <dgm:t>
        <a:bodyPr/>
        <a:lstStyle/>
        <a:p>
          <a:endParaRPr lang="fr-FR"/>
        </a:p>
      </dgm:t>
    </dgm:pt>
    <dgm:pt modelId="{5A2C5372-DC9F-4EC9-9060-CCFE263D0698}" type="sibTrans" cxnId="{8B1B405E-A5E8-4461-97B8-D9E2F23B85A6}">
      <dgm:prSet/>
      <dgm:spPr/>
      <dgm:t>
        <a:bodyPr/>
        <a:lstStyle/>
        <a:p>
          <a:endParaRPr lang="fr-FR"/>
        </a:p>
      </dgm:t>
    </dgm:pt>
    <dgm:pt modelId="{37714F94-0614-4B55-B7E5-9304399B9402}">
      <dgm:prSet/>
      <dgm:spPr/>
      <dgm:t>
        <a:bodyPr/>
        <a:lstStyle/>
        <a:p>
          <a:r>
            <a:rPr lang="fr-FR" dirty="0" smtClean="0"/>
            <a:t>COGNITIVE ABILITIES</a:t>
          </a:r>
          <a:endParaRPr lang="fr-FR" dirty="0"/>
        </a:p>
      </dgm:t>
    </dgm:pt>
    <dgm:pt modelId="{70265025-458B-4B50-948D-C5FB0142CE32}" type="parTrans" cxnId="{82513411-0BCA-4127-A045-10BF3C87481C}">
      <dgm:prSet/>
      <dgm:spPr/>
      <dgm:t>
        <a:bodyPr/>
        <a:lstStyle/>
        <a:p>
          <a:endParaRPr lang="fr-FR"/>
        </a:p>
      </dgm:t>
    </dgm:pt>
    <dgm:pt modelId="{9ECC98F6-660E-43C9-AF08-FE8E63F9DA39}" type="sibTrans" cxnId="{82513411-0BCA-4127-A045-10BF3C87481C}">
      <dgm:prSet/>
      <dgm:spPr/>
      <dgm:t>
        <a:bodyPr/>
        <a:lstStyle/>
        <a:p>
          <a:endParaRPr lang="fr-FR"/>
        </a:p>
      </dgm:t>
    </dgm:pt>
    <dgm:pt modelId="{87D298AB-C8C9-424F-AAFC-C08515B3E3B2}">
      <dgm:prSet/>
      <dgm:spPr/>
      <dgm:t>
        <a:bodyPr/>
        <a:lstStyle/>
        <a:p>
          <a:r>
            <a:rPr lang="fr-FR" dirty="0" smtClean="0"/>
            <a:t>LANGUAGE BEHAVIOUR</a:t>
          </a:r>
          <a:endParaRPr lang="fr-FR" dirty="0"/>
        </a:p>
      </dgm:t>
    </dgm:pt>
    <dgm:pt modelId="{40E182D3-83BA-4686-95C7-8FC5E3B95D8C}" type="parTrans" cxnId="{ED447012-A325-4235-9974-3DD07725858F}">
      <dgm:prSet/>
      <dgm:spPr/>
      <dgm:t>
        <a:bodyPr/>
        <a:lstStyle/>
        <a:p>
          <a:endParaRPr lang="fr-FR"/>
        </a:p>
      </dgm:t>
    </dgm:pt>
    <dgm:pt modelId="{10649A3F-339F-4F0A-A75F-E1B27A5E2398}" type="sibTrans" cxnId="{ED447012-A325-4235-9974-3DD07725858F}">
      <dgm:prSet/>
      <dgm:spPr/>
      <dgm:t>
        <a:bodyPr/>
        <a:lstStyle/>
        <a:p>
          <a:endParaRPr lang="fr-FR"/>
        </a:p>
      </dgm:t>
    </dgm:pt>
    <dgm:pt modelId="{4B2FBEA0-9AA7-4A34-A486-762FA7D2BF2F}" type="pres">
      <dgm:prSet presAssocID="{85BD0A35-568B-41B1-ABB1-8A128C9E179E}" presName="diagram" presStyleCnt="0">
        <dgm:presLayoutVars>
          <dgm:dir/>
          <dgm:resizeHandles val="exact"/>
        </dgm:presLayoutVars>
      </dgm:prSet>
      <dgm:spPr/>
      <dgm:t>
        <a:bodyPr/>
        <a:lstStyle/>
        <a:p>
          <a:endParaRPr lang="fr-FR"/>
        </a:p>
      </dgm:t>
    </dgm:pt>
    <dgm:pt modelId="{664EAD58-6C0A-4E96-BBCB-F4E3EA337C02}" type="pres">
      <dgm:prSet presAssocID="{231532FC-59D4-43EB-8DD0-D4E57D7C6567}" presName="node" presStyleLbl="node1" presStyleIdx="0" presStyleCnt="7">
        <dgm:presLayoutVars>
          <dgm:bulletEnabled val="1"/>
        </dgm:presLayoutVars>
      </dgm:prSet>
      <dgm:spPr/>
      <dgm:t>
        <a:bodyPr/>
        <a:lstStyle/>
        <a:p>
          <a:endParaRPr lang="fr-FR"/>
        </a:p>
      </dgm:t>
    </dgm:pt>
    <dgm:pt modelId="{784B29D9-2B68-4F7B-9CAB-6AFA350D7245}" type="pres">
      <dgm:prSet presAssocID="{9B4715BB-4B2F-46E5-BB80-05FFE5BDFE8B}" presName="sibTrans" presStyleLbl="sibTrans2D1" presStyleIdx="0" presStyleCnt="6"/>
      <dgm:spPr/>
      <dgm:t>
        <a:bodyPr/>
        <a:lstStyle/>
        <a:p>
          <a:endParaRPr lang="fr-FR"/>
        </a:p>
      </dgm:t>
    </dgm:pt>
    <dgm:pt modelId="{EE096224-259C-4AB5-924C-36B47D276D53}" type="pres">
      <dgm:prSet presAssocID="{9B4715BB-4B2F-46E5-BB80-05FFE5BDFE8B}" presName="connectorText" presStyleLbl="sibTrans2D1" presStyleIdx="0" presStyleCnt="6"/>
      <dgm:spPr/>
      <dgm:t>
        <a:bodyPr/>
        <a:lstStyle/>
        <a:p>
          <a:endParaRPr lang="fr-FR"/>
        </a:p>
      </dgm:t>
    </dgm:pt>
    <dgm:pt modelId="{3F3CCE87-8249-413F-B973-8075783ED1A8}" type="pres">
      <dgm:prSet presAssocID="{1CE63A89-DD99-43C5-8C3A-ABA851AD35AD}" presName="node" presStyleLbl="node1" presStyleIdx="1" presStyleCnt="7">
        <dgm:presLayoutVars>
          <dgm:bulletEnabled val="1"/>
        </dgm:presLayoutVars>
      </dgm:prSet>
      <dgm:spPr/>
      <dgm:t>
        <a:bodyPr/>
        <a:lstStyle/>
        <a:p>
          <a:endParaRPr lang="fr-FR"/>
        </a:p>
      </dgm:t>
    </dgm:pt>
    <dgm:pt modelId="{F36DB4DB-CEF7-44AE-BCB5-2A90D02B34C1}" type="pres">
      <dgm:prSet presAssocID="{1B088281-110E-4498-A565-95F1B66F7B2D}" presName="sibTrans" presStyleLbl="sibTrans2D1" presStyleIdx="1" presStyleCnt="6"/>
      <dgm:spPr/>
      <dgm:t>
        <a:bodyPr/>
        <a:lstStyle/>
        <a:p>
          <a:endParaRPr lang="fr-FR"/>
        </a:p>
      </dgm:t>
    </dgm:pt>
    <dgm:pt modelId="{D00C100F-2186-4552-A1C1-102396057034}" type="pres">
      <dgm:prSet presAssocID="{1B088281-110E-4498-A565-95F1B66F7B2D}" presName="connectorText" presStyleLbl="sibTrans2D1" presStyleIdx="1" presStyleCnt="6"/>
      <dgm:spPr/>
      <dgm:t>
        <a:bodyPr/>
        <a:lstStyle/>
        <a:p>
          <a:endParaRPr lang="fr-FR"/>
        </a:p>
      </dgm:t>
    </dgm:pt>
    <dgm:pt modelId="{E509BDFE-7D41-479E-9CAD-0098E4F156E8}" type="pres">
      <dgm:prSet presAssocID="{59CB9356-7C74-4B78-A746-46D764E3DE69}" presName="node" presStyleLbl="node1" presStyleIdx="2" presStyleCnt="7">
        <dgm:presLayoutVars>
          <dgm:bulletEnabled val="1"/>
        </dgm:presLayoutVars>
      </dgm:prSet>
      <dgm:spPr/>
      <dgm:t>
        <a:bodyPr/>
        <a:lstStyle/>
        <a:p>
          <a:endParaRPr lang="fr-FR"/>
        </a:p>
      </dgm:t>
    </dgm:pt>
    <dgm:pt modelId="{AA3B0CAD-19AB-441A-A0EE-B1944992AB23}" type="pres">
      <dgm:prSet presAssocID="{E9A05434-B11A-4A12-8211-E4ADB364E9A9}" presName="sibTrans" presStyleLbl="sibTrans2D1" presStyleIdx="2" presStyleCnt="6"/>
      <dgm:spPr/>
      <dgm:t>
        <a:bodyPr/>
        <a:lstStyle/>
        <a:p>
          <a:endParaRPr lang="fr-FR"/>
        </a:p>
      </dgm:t>
    </dgm:pt>
    <dgm:pt modelId="{EE0C6F22-1C36-46FF-8A21-9E173C83C727}" type="pres">
      <dgm:prSet presAssocID="{E9A05434-B11A-4A12-8211-E4ADB364E9A9}" presName="connectorText" presStyleLbl="sibTrans2D1" presStyleIdx="2" presStyleCnt="6"/>
      <dgm:spPr/>
      <dgm:t>
        <a:bodyPr/>
        <a:lstStyle/>
        <a:p>
          <a:endParaRPr lang="fr-FR"/>
        </a:p>
      </dgm:t>
    </dgm:pt>
    <dgm:pt modelId="{4E99D4D8-4625-4DD0-85D7-B05F7E1DE69E}" type="pres">
      <dgm:prSet presAssocID="{2062EFD0-C343-4E34-811B-132565C8C1E6}" presName="node" presStyleLbl="node1" presStyleIdx="3" presStyleCnt="7">
        <dgm:presLayoutVars>
          <dgm:bulletEnabled val="1"/>
        </dgm:presLayoutVars>
      </dgm:prSet>
      <dgm:spPr/>
      <dgm:t>
        <a:bodyPr/>
        <a:lstStyle/>
        <a:p>
          <a:endParaRPr lang="fr-FR"/>
        </a:p>
      </dgm:t>
    </dgm:pt>
    <dgm:pt modelId="{C042598B-3C8B-4D58-9FC0-F331CA10D6B5}" type="pres">
      <dgm:prSet presAssocID="{19D55CF7-06F8-4C25-8401-728861AC1021}" presName="sibTrans" presStyleLbl="sibTrans2D1" presStyleIdx="3" presStyleCnt="6"/>
      <dgm:spPr/>
      <dgm:t>
        <a:bodyPr/>
        <a:lstStyle/>
        <a:p>
          <a:endParaRPr lang="fr-FR"/>
        </a:p>
      </dgm:t>
    </dgm:pt>
    <dgm:pt modelId="{6AE36E98-2FEE-4663-B6E8-1BBCE4D0B288}" type="pres">
      <dgm:prSet presAssocID="{19D55CF7-06F8-4C25-8401-728861AC1021}" presName="connectorText" presStyleLbl="sibTrans2D1" presStyleIdx="3" presStyleCnt="6"/>
      <dgm:spPr/>
      <dgm:t>
        <a:bodyPr/>
        <a:lstStyle/>
        <a:p>
          <a:endParaRPr lang="fr-FR"/>
        </a:p>
      </dgm:t>
    </dgm:pt>
    <dgm:pt modelId="{5C4BC5B8-5B1A-47CB-9F8B-44C280D83F10}" type="pres">
      <dgm:prSet presAssocID="{4B2F77F9-95B7-4C06-843C-A7AE5C95218A}" presName="node" presStyleLbl="node1" presStyleIdx="4" presStyleCnt="7">
        <dgm:presLayoutVars>
          <dgm:bulletEnabled val="1"/>
        </dgm:presLayoutVars>
      </dgm:prSet>
      <dgm:spPr/>
      <dgm:t>
        <a:bodyPr/>
        <a:lstStyle/>
        <a:p>
          <a:endParaRPr lang="fr-FR"/>
        </a:p>
      </dgm:t>
    </dgm:pt>
    <dgm:pt modelId="{D0EFB66B-3129-48CC-9EA1-7A7CFCBC188E}" type="pres">
      <dgm:prSet presAssocID="{5A2C5372-DC9F-4EC9-9060-CCFE263D0698}" presName="sibTrans" presStyleLbl="sibTrans2D1" presStyleIdx="4" presStyleCnt="6"/>
      <dgm:spPr/>
      <dgm:t>
        <a:bodyPr/>
        <a:lstStyle/>
        <a:p>
          <a:endParaRPr lang="fr-FR"/>
        </a:p>
      </dgm:t>
    </dgm:pt>
    <dgm:pt modelId="{9E559C5A-A886-4A0D-AC24-D1650004332C}" type="pres">
      <dgm:prSet presAssocID="{5A2C5372-DC9F-4EC9-9060-CCFE263D0698}" presName="connectorText" presStyleLbl="sibTrans2D1" presStyleIdx="4" presStyleCnt="6"/>
      <dgm:spPr/>
      <dgm:t>
        <a:bodyPr/>
        <a:lstStyle/>
        <a:p>
          <a:endParaRPr lang="fr-FR"/>
        </a:p>
      </dgm:t>
    </dgm:pt>
    <dgm:pt modelId="{55D7E2F6-4049-43CF-8411-DC104B0A4F71}" type="pres">
      <dgm:prSet presAssocID="{37714F94-0614-4B55-B7E5-9304399B9402}" presName="node" presStyleLbl="node1" presStyleIdx="5" presStyleCnt="7">
        <dgm:presLayoutVars>
          <dgm:bulletEnabled val="1"/>
        </dgm:presLayoutVars>
      </dgm:prSet>
      <dgm:spPr/>
      <dgm:t>
        <a:bodyPr/>
        <a:lstStyle/>
        <a:p>
          <a:endParaRPr lang="fr-FR"/>
        </a:p>
      </dgm:t>
    </dgm:pt>
    <dgm:pt modelId="{7170F116-8DF0-486B-A794-41B6D0B128F3}" type="pres">
      <dgm:prSet presAssocID="{9ECC98F6-660E-43C9-AF08-FE8E63F9DA39}" presName="sibTrans" presStyleLbl="sibTrans2D1" presStyleIdx="5" presStyleCnt="6"/>
      <dgm:spPr/>
      <dgm:t>
        <a:bodyPr/>
        <a:lstStyle/>
        <a:p>
          <a:endParaRPr lang="fr-FR"/>
        </a:p>
      </dgm:t>
    </dgm:pt>
    <dgm:pt modelId="{40603B87-10B9-4410-BC81-6EEDB5E1794C}" type="pres">
      <dgm:prSet presAssocID="{9ECC98F6-660E-43C9-AF08-FE8E63F9DA39}" presName="connectorText" presStyleLbl="sibTrans2D1" presStyleIdx="5" presStyleCnt="6"/>
      <dgm:spPr/>
      <dgm:t>
        <a:bodyPr/>
        <a:lstStyle/>
        <a:p>
          <a:endParaRPr lang="fr-FR"/>
        </a:p>
      </dgm:t>
    </dgm:pt>
    <dgm:pt modelId="{C724C3E6-DAF0-4402-B9C6-5EA48944B1F0}" type="pres">
      <dgm:prSet presAssocID="{87D298AB-C8C9-424F-AAFC-C08515B3E3B2}" presName="node" presStyleLbl="node1" presStyleIdx="6" presStyleCnt="7">
        <dgm:presLayoutVars>
          <dgm:bulletEnabled val="1"/>
        </dgm:presLayoutVars>
      </dgm:prSet>
      <dgm:spPr/>
      <dgm:t>
        <a:bodyPr/>
        <a:lstStyle/>
        <a:p>
          <a:endParaRPr lang="fr-FR"/>
        </a:p>
      </dgm:t>
    </dgm:pt>
  </dgm:ptLst>
  <dgm:cxnLst>
    <dgm:cxn modelId="{5E14430C-8E6A-417F-BB57-505EB125E8FC}" srcId="{85BD0A35-568B-41B1-ABB1-8A128C9E179E}" destId="{231532FC-59D4-43EB-8DD0-D4E57D7C6567}" srcOrd="0" destOrd="0" parTransId="{532142BD-5DDF-4537-87BD-86D260EE9846}" sibTransId="{9B4715BB-4B2F-46E5-BB80-05FFE5BDFE8B}"/>
    <dgm:cxn modelId="{1C90018B-2B9A-431E-B257-9430F7D3FA4D}" type="presOf" srcId="{E9A05434-B11A-4A12-8211-E4ADB364E9A9}" destId="{AA3B0CAD-19AB-441A-A0EE-B1944992AB23}" srcOrd="0" destOrd="0" presId="urn:microsoft.com/office/officeart/2005/8/layout/process5"/>
    <dgm:cxn modelId="{C65B260F-9F5B-428C-9147-E65D16594C16}" type="presOf" srcId="{5A2C5372-DC9F-4EC9-9060-CCFE263D0698}" destId="{9E559C5A-A886-4A0D-AC24-D1650004332C}" srcOrd="1" destOrd="0" presId="urn:microsoft.com/office/officeart/2005/8/layout/process5"/>
    <dgm:cxn modelId="{DC1C9BE8-8E15-4E86-B948-75768461D033}" type="presOf" srcId="{4B2F77F9-95B7-4C06-843C-A7AE5C95218A}" destId="{5C4BC5B8-5B1A-47CB-9F8B-44C280D83F10}" srcOrd="0" destOrd="0" presId="urn:microsoft.com/office/officeart/2005/8/layout/process5"/>
    <dgm:cxn modelId="{6EDBCB08-BC95-47A6-990B-B7B2BEACCB75}" type="presOf" srcId="{87D298AB-C8C9-424F-AAFC-C08515B3E3B2}" destId="{C724C3E6-DAF0-4402-B9C6-5EA48944B1F0}" srcOrd="0" destOrd="0" presId="urn:microsoft.com/office/officeart/2005/8/layout/process5"/>
    <dgm:cxn modelId="{217B69DA-5A57-4B22-B157-9B2659CC1CDD}" type="presOf" srcId="{5A2C5372-DC9F-4EC9-9060-CCFE263D0698}" destId="{D0EFB66B-3129-48CC-9EA1-7A7CFCBC188E}" srcOrd="0" destOrd="0" presId="urn:microsoft.com/office/officeart/2005/8/layout/process5"/>
    <dgm:cxn modelId="{055C6C3A-F656-4CD1-8B7B-CE2D63D3C907}" type="presOf" srcId="{9ECC98F6-660E-43C9-AF08-FE8E63F9DA39}" destId="{40603B87-10B9-4410-BC81-6EEDB5E1794C}" srcOrd="1" destOrd="0" presId="urn:microsoft.com/office/officeart/2005/8/layout/process5"/>
    <dgm:cxn modelId="{8B1B405E-A5E8-4461-97B8-D9E2F23B85A6}" srcId="{85BD0A35-568B-41B1-ABB1-8A128C9E179E}" destId="{4B2F77F9-95B7-4C06-843C-A7AE5C95218A}" srcOrd="4" destOrd="0" parTransId="{9F533A0F-A1BD-47BF-8791-C15D076C6568}" sibTransId="{5A2C5372-DC9F-4EC9-9060-CCFE263D0698}"/>
    <dgm:cxn modelId="{E1624C09-57FE-4827-86E1-A9AF3BB2ED6C}" type="presOf" srcId="{59CB9356-7C74-4B78-A746-46D764E3DE69}" destId="{E509BDFE-7D41-479E-9CAD-0098E4F156E8}" srcOrd="0" destOrd="0" presId="urn:microsoft.com/office/officeart/2005/8/layout/process5"/>
    <dgm:cxn modelId="{22656DD2-C6C1-4A7E-83DE-F5F7BBEBC2AF}" type="presOf" srcId="{1B088281-110E-4498-A565-95F1B66F7B2D}" destId="{F36DB4DB-CEF7-44AE-BCB5-2A90D02B34C1}" srcOrd="0" destOrd="0" presId="urn:microsoft.com/office/officeart/2005/8/layout/process5"/>
    <dgm:cxn modelId="{FF915352-842F-4155-90EF-3C593EC51B77}" type="presOf" srcId="{9B4715BB-4B2F-46E5-BB80-05FFE5BDFE8B}" destId="{EE096224-259C-4AB5-924C-36B47D276D53}" srcOrd="1" destOrd="0" presId="urn:microsoft.com/office/officeart/2005/8/layout/process5"/>
    <dgm:cxn modelId="{07228AA6-A581-4AAC-BBEA-E8D990D096BC}" type="presOf" srcId="{85BD0A35-568B-41B1-ABB1-8A128C9E179E}" destId="{4B2FBEA0-9AA7-4A34-A486-762FA7D2BF2F}" srcOrd="0" destOrd="0" presId="urn:microsoft.com/office/officeart/2005/8/layout/process5"/>
    <dgm:cxn modelId="{9B283035-9F30-478C-95E0-F3ACF6A5E581}" type="presOf" srcId="{9B4715BB-4B2F-46E5-BB80-05FFE5BDFE8B}" destId="{784B29D9-2B68-4F7B-9CAB-6AFA350D7245}" srcOrd="0" destOrd="0" presId="urn:microsoft.com/office/officeart/2005/8/layout/process5"/>
    <dgm:cxn modelId="{CD1B0F97-0429-4A1E-A6E3-2FC39F4EFBB0}" srcId="{85BD0A35-568B-41B1-ABB1-8A128C9E179E}" destId="{1CE63A89-DD99-43C5-8C3A-ABA851AD35AD}" srcOrd="1" destOrd="0" parTransId="{9CCB2E20-961B-4DEF-B663-6FC688D07211}" sibTransId="{1B088281-110E-4498-A565-95F1B66F7B2D}"/>
    <dgm:cxn modelId="{D849B678-16C1-492D-8A42-AD5C4227C0F6}" type="presOf" srcId="{E9A05434-B11A-4A12-8211-E4ADB364E9A9}" destId="{EE0C6F22-1C36-46FF-8A21-9E173C83C727}" srcOrd="1" destOrd="0" presId="urn:microsoft.com/office/officeart/2005/8/layout/process5"/>
    <dgm:cxn modelId="{9EFFACED-8584-4C26-84AD-7DE0B04F6D60}" type="presOf" srcId="{231532FC-59D4-43EB-8DD0-D4E57D7C6567}" destId="{664EAD58-6C0A-4E96-BBCB-F4E3EA337C02}" srcOrd="0" destOrd="0" presId="urn:microsoft.com/office/officeart/2005/8/layout/process5"/>
    <dgm:cxn modelId="{17DDCEB3-231F-4B15-A0B5-8B8F2660E46D}" type="presOf" srcId="{2062EFD0-C343-4E34-811B-132565C8C1E6}" destId="{4E99D4D8-4625-4DD0-85D7-B05F7E1DE69E}" srcOrd="0" destOrd="0" presId="urn:microsoft.com/office/officeart/2005/8/layout/process5"/>
    <dgm:cxn modelId="{E4AF26FF-8913-4B10-93A5-302A24E7686F}" type="presOf" srcId="{19D55CF7-06F8-4C25-8401-728861AC1021}" destId="{6AE36E98-2FEE-4663-B6E8-1BBCE4D0B288}" srcOrd="1" destOrd="0" presId="urn:microsoft.com/office/officeart/2005/8/layout/process5"/>
    <dgm:cxn modelId="{53B32D7F-612E-4F03-81DC-642D0E9F80A1}" type="presOf" srcId="{37714F94-0614-4B55-B7E5-9304399B9402}" destId="{55D7E2F6-4049-43CF-8411-DC104B0A4F71}" srcOrd="0" destOrd="0" presId="urn:microsoft.com/office/officeart/2005/8/layout/process5"/>
    <dgm:cxn modelId="{538563E0-1FB6-41FA-B70C-264AD51608A3}" type="presOf" srcId="{1B088281-110E-4498-A565-95F1B66F7B2D}" destId="{D00C100F-2186-4552-A1C1-102396057034}" srcOrd="1" destOrd="0" presId="urn:microsoft.com/office/officeart/2005/8/layout/process5"/>
    <dgm:cxn modelId="{E5746E91-A231-4091-A4E0-D9F94BE7CF36}" type="presOf" srcId="{1CE63A89-DD99-43C5-8C3A-ABA851AD35AD}" destId="{3F3CCE87-8249-413F-B973-8075783ED1A8}" srcOrd="0" destOrd="0" presId="urn:microsoft.com/office/officeart/2005/8/layout/process5"/>
    <dgm:cxn modelId="{82513411-0BCA-4127-A045-10BF3C87481C}" srcId="{85BD0A35-568B-41B1-ABB1-8A128C9E179E}" destId="{37714F94-0614-4B55-B7E5-9304399B9402}" srcOrd="5" destOrd="0" parTransId="{70265025-458B-4B50-948D-C5FB0142CE32}" sibTransId="{9ECC98F6-660E-43C9-AF08-FE8E63F9DA39}"/>
    <dgm:cxn modelId="{925DD125-E087-4CA0-9B2D-BC8E0B58B40B}" type="presOf" srcId="{9ECC98F6-660E-43C9-AF08-FE8E63F9DA39}" destId="{7170F116-8DF0-486B-A794-41B6D0B128F3}" srcOrd="0" destOrd="0" presId="urn:microsoft.com/office/officeart/2005/8/layout/process5"/>
    <dgm:cxn modelId="{70C3258A-F7DC-4243-8D32-9DD55EECA344}" srcId="{85BD0A35-568B-41B1-ABB1-8A128C9E179E}" destId="{59CB9356-7C74-4B78-A746-46D764E3DE69}" srcOrd="2" destOrd="0" parTransId="{E47B48A1-45E4-437B-BBE5-08D7388F570B}" sibTransId="{E9A05434-B11A-4A12-8211-E4ADB364E9A9}"/>
    <dgm:cxn modelId="{02DEAD5D-FFAA-4751-901E-7ECB99D6606E}" type="presOf" srcId="{19D55CF7-06F8-4C25-8401-728861AC1021}" destId="{C042598B-3C8B-4D58-9FC0-F331CA10D6B5}" srcOrd="0" destOrd="0" presId="urn:microsoft.com/office/officeart/2005/8/layout/process5"/>
    <dgm:cxn modelId="{ED447012-A325-4235-9974-3DD07725858F}" srcId="{85BD0A35-568B-41B1-ABB1-8A128C9E179E}" destId="{87D298AB-C8C9-424F-AAFC-C08515B3E3B2}" srcOrd="6" destOrd="0" parTransId="{40E182D3-83BA-4686-95C7-8FC5E3B95D8C}" sibTransId="{10649A3F-339F-4F0A-A75F-E1B27A5E2398}"/>
    <dgm:cxn modelId="{A75BE306-922C-44C6-8DCC-E86C75243F9A}" srcId="{85BD0A35-568B-41B1-ABB1-8A128C9E179E}" destId="{2062EFD0-C343-4E34-811B-132565C8C1E6}" srcOrd="3" destOrd="0" parTransId="{5B51D619-8EA8-41FE-A643-85D59809D8E5}" sibTransId="{19D55CF7-06F8-4C25-8401-728861AC1021}"/>
    <dgm:cxn modelId="{4F640BCB-1072-48FE-ACB8-3C9EE0AF836B}" type="presParOf" srcId="{4B2FBEA0-9AA7-4A34-A486-762FA7D2BF2F}" destId="{664EAD58-6C0A-4E96-BBCB-F4E3EA337C02}" srcOrd="0" destOrd="0" presId="urn:microsoft.com/office/officeart/2005/8/layout/process5"/>
    <dgm:cxn modelId="{B1D9625F-BAD5-44CC-8AAF-EF28522E62FD}" type="presParOf" srcId="{4B2FBEA0-9AA7-4A34-A486-762FA7D2BF2F}" destId="{784B29D9-2B68-4F7B-9CAB-6AFA350D7245}" srcOrd="1" destOrd="0" presId="urn:microsoft.com/office/officeart/2005/8/layout/process5"/>
    <dgm:cxn modelId="{46A83D3E-45FB-4DAD-89F1-6A135EA8CD7F}" type="presParOf" srcId="{784B29D9-2B68-4F7B-9CAB-6AFA350D7245}" destId="{EE096224-259C-4AB5-924C-36B47D276D53}" srcOrd="0" destOrd="0" presId="urn:microsoft.com/office/officeart/2005/8/layout/process5"/>
    <dgm:cxn modelId="{91F1A082-5D4A-4FC4-BD8A-8A86A6B8421D}" type="presParOf" srcId="{4B2FBEA0-9AA7-4A34-A486-762FA7D2BF2F}" destId="{3F3CCE87-8249-413F-B973-8075783ED1A8}" srcOrd="2" destOrd="0" presId="urn:microsoft.com/office/officeart/2005/8/layout/process5"/>
    <dgm:cxn modelId="{27A5C2A1-3946-4ED1-B3B9-0593EFFD81DF}" type="presParOf" srcId="{4B2FBEA0-9AA7-4A34-A486-762FA7D2BF2F}" destId="{F36DB4DB-CEF7-44AE-BCB5-2A90D02B34C1}" srcOrd="3" destOrd="0" presId="urn:microsoft.com/office/officeart/2005/8/layout/process5"/>
    <dgm:cxn modelId="{041C76D0-0EB5-4393-8026-1455761B2EA4}" type="presParOf" srcId="{F36DB4DB-CEF7-44AE-BCB5-2A90D02B34C1}" destId="{D00C100F-2186-4552-A1C1-102396057034}" srcOrd="0" destOrd="0" presId="urn:microsoft.com/office/officeart/2005/8/layout/process5"/>
    <dgm:cxn modelId="{93C62F3B-E231-43D8-B7BD-4C26E39023EB}" type="presParOf" srcId="{4B2FBEA0-9AA7-4A34-A486-762FA7D2BF2F}" destId="{E509BDFE-7D41-479E-9CAD-0098E4F156E8}" srcOrd="4" destOrd="0" presId="urn:microsoft.com/office/officeart/2005/8/layout/process5"/>
    <dgm:cxn modelId="{773E804C-8E97-4BE2-9F26-07631276E44E}" type="presParOf" srcId="{4B2FBEA0-9AA7-4A34-A486-762FA7D2BF2F}" destId="{AA3B0CAD-19AB-441A-A0EE-B1944992AB23}" srcOrd="5" destOrd="0" presId="urn:microsoft.com/office/officeart/2005/8/layout/process5"/>
    <dgm:cxn modelId="{6DE28F80-9D93-4208-B6B6-8D6EB52E53A8}" type="presParOf" srcId="{AA3B0CAD-19AB-441A-A0EE-B1944992AB23}" destId="{EE0C6F22-1C36-46FF-8A21-9E173C83C727}" srcOrd="0" destOrd="0" presId="urn:microsoft.com/office/officeart/2005/8/layout/process5"/>
    <dgm:cxn modelId="{AFC65CED-3692-4F07-B870-C25519305C01}" type="presParOf" srcId="{4B2FBEA0-9AA7-4A34-A486-762FA7D2BF2F}" destId="{4E99D4D8-4625-4DD0-85D7-B05F7E1DE69E}" srcOrd="6" destOrd="0" presId="urn:microsoft.com/office/officeart/2005/8/layout/process5"/>
    <dgm:cxn modelId="{80F31304-ACA5-43FA-8F8F-6FCF5FCF5258}" type="presParOf" srcId="{4B2FBEA0-9AA7-4A34-A486-762FA7D2BF2F}" destId="{C042598B-3C8B-4D58-9FC0-F331CA10D6B5}" srcOrd="7" destOrd="0" presId="urn:microsoft.com/office/officeart/2005/8/layout/process5"/>
    <dgm:cxn modelId="{1C0765FA-B8E4-4127-8775-E4B57995E1E2}" type="presParOf" srcId="{C042598B-3C8B-4D58-9FC0-F331CA10D6B5}" destId="{6AE36E98-2FEE-4663-B6E8-1BBCE4D0B288}" srcOrd="0" destOrd="0" presId="urn:microsoft.com/office/officeart/2005/8/layout/process5"/>
    <dgm:cxn modelId="{6F464972-C33D-4032-9105-A09BE6681E2A}" type="presParOf" srcId="{4B2FBEA0-9AA7-4A34-A486-762FA7D2BF2F}" destId="{5C4BC5B8-5B1A-47CB-9F8B-44C280D83F10}" srcOrd="8" destOrd="0" presId="urn:microsoft.com/office/officeart/2005/8/layout/process5"/>
    <dgm:cxn modelId="{8450C327-6BF5-4969-B448-40D25251EF53}" type="presParOf" srcId="{4B2FBEA0-9AA7-4A34-A486-762FA7D2BF2F}" destId="{D0EFB66B-3129-48CC-9EA1-7A7CFCBC188E}" srcOrd="9" destOrd="0" presId="urn:microsoft.com/office/officeart/2005/8/layout/process5"/>
    <dgm:cxn modelId="{48214FF2-E583-44EB-98B9-89A192A6C4E6}" type="presParOf" srcId="{D0EFB66B-3129-48CC-9EA1-7A7CFCBC188E}" destId="{9E559C5A-A886-4A0D-AC24-D1650004332C}" srcOrd="0" destOrd="0" presId="urn:microsoft.com/office/officeart/2005/8/layout/process5"/>
    <dgm:cxn modelId="{4999350D-4A50-4849-B2F7-BBBE6671E072}" type="presParOf" srcId="{4B2FBEA0-9AA7-4A34-A486-762FA7D2BF2F}" destId="{55D7E2F6-4049-43CF-8411-DC104B0A4F71}" srcOrd="10" destOrd="0" presId="urn:microsoft.com/office/officeart/2005/8/layout/process5"/>
    <dgm:cxn modelId="{5F1A958C-86B1-4971-B344-F2B0A78E5408}" type="presParOf" srcId="{4B2FBEA0-9AA7-4A34-A486-762FA7D2BF2F}" destId="{7170F116-8DF0-486B-A794-41B6D0B128F3}" srcOrd="11" destOrd="0" presId="urn:microsoft.com/office/officeart/2005/8/layout/process5"/>
    <dgm:cxn modelId="{93378205-63CF-4937-ADAB-1F0A208B74E0}" type="presParOf" srcId="{7170F116-8DF0-486B-A794-41B6D0B128F3}" destId="{40603B87-10B9-4410-BC81-6EEDB5E1794C}" srcOrd="0" destOrd="0" presId="urn:microsoft.com/office/officeart/2005/8/layout/process5"/>
    <dgm:cxn modelId="{9A62C48E-A610-450A-87EF-4E26E8A03654}" type="presParOf" srcId="{4B2FBEA0-9AA7-4A34-A486-762FA7D2BF2F}" destId="{C724C3E6-DAF0-4402-B9C6-5EA48944B1F0}" srcOrd="1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4EAD58-6C0A-4E96-BBCB-F4E3EA337C02}">
      <dsp:nvSpPr>
        <dsp:cNvPr id="0" name=""/>
        <dsp:cNvSpPr/>
      </dsp:nvSpPr>
      <dsp:spPr>
        <a:xfrm>
          <a:off x="3616" y="297491"/>
          <a:ext cx="1581224" cy="948734"/>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DNA</a:t>
          </a:r>
          <a:endParaRPr lang="fr-FR" sz="2200" kern="1200" dirty="0"/>
        </a:p>
      </dsp:txBody>
      <dsp:txXfrm>
        <a:off x="31403" y="325278"/>
        <a:ext cx="1525650" cy="893160"/>
      </dsp:txXfrm>
    </dsp:sp>
    <dsp:sp modelId="{784B29D9-2B68-4F7B-9CAB-6AFA350D7245}">
      <dsp:nvSpPr>
        <dsp:cNvPr id="0" name=""/>
        <dsp:cNvSpPr/>
      </dsp:nvSpPr>
      <dsp:spPr>
        <a:xfrm>
          <a:off x="1723988" y="575787"/>
          <a:ext cx="335219" cy="392143"/>
        </a:xfrm>
        <a:prstGeom prst="righ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p>
      </dsp:txBody>
      <dsp:txXfrm>
        <a:off x="1723988" y="654216"/>
        <a:ext cx="234653" cy="235285"/>
      </dsp:txXfrm>
    </dsp:sp>
    <dsp:sp modelId="{3F3CCE87-8249-413F-B973-8075783ED1A8}">
      <dsp:nvSpPr>
        <dsp:cNvPr id="0" name=""/>
        <dsp:cNvSpPr/>
      </dsp:nvSpPr>
      <dsp:spPr>
        <a:xfrm>
          <a:off x="2217330" y="297491"/>
          <a:ext cx="1581224" cy="948734"/>
        </a:xfrm>
        <a:prstGeom prst="roundRect">
          <a:avLst>
            <a:gd name="adj" fmla="val 10000"/>
          </a:avLst>
        </a:prstGeom>
        <a:gradFill rotWithShape="0">
          <a:gsLst>
            <a:gs pos="0">
              <a:schemeClr val="accent2">
                <a:hueOff val="780253"/>
                <a:satOff val="-973"/>
                <a:lumOff val="229"/>
                <a:alphaOff val="0"/>
                <a:tint val="50000"/>
                <a:satMod val="300000"/>
              </a:schemeClr>
            </a:gs>
            <a:gs pos="35000">
              <a:schemeClr val="accent2">
                <a:hueOff val="780253"/>
                <a:satOff val="-973"/>
                <a:lumOff val="229"/>
                <a:alphaOff val="0"/>
                <a:tint val="37000"/>
                <a:satMod val="300000"/>
              </a:schemeClr>
            </a:gs>
            <a:gs pos="100000">
              <a:schemeClr val="accent2">
                <a:hueOff val="780253"/>
                <a:satOff val="-973"/>
                <a:lumOff val="22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RNA</a:t>
          </a:r>
          <a:endParaRPr lang="fr-FR" sz="2200" kern="1200" dirty="0"/>
        </a:p>
      </dsp:txBody>
      <dsp:txXfrm>
        <a:off x="2245117" y="325278"/>
        <a:ext cx="1525650" cy="893160"/>
      </dsp:txXfrm>
    </dsp:sp>
    <dsp:sp modelId="{F36DB4DB-CEF7-44AE-BCB5-2A90D02B34C1}">
      <dsp:nvSpPr>
        <dsp:cNvPr id="0" name=""/>
        <dsp:cNvSpPr/>
      </dsp:nvSpPr>
      <dsp:spPr>
        <a:xfrm>
          <a:off x="3937702" y="575787"/>
          <a:ext cx="335219" cy="392143"/>
        </a:xfrm>
        <a:prstGeom prst="rightArrow">
          <a:avLst>
            <a:gd name="adj1" fmla="val 60000"/>
            <a:gd name="adj2" fmla="val 50000"/>
          </a:avLst>
        </a:prstGeom>
        <a:gradFill rotWithShape="0">
          <a:gsLst>
            <a:gs pos="0">
              <a:schemeClr val="accent2">
                <a:hueOff val="936304"/>
                <a:satOff val="-1168"/>
                <a:lumOff val="275"/>
                <a:alphaOff val="0"/>
                <a:tint val="50000"/>
                <a:satMod val="300000"/>
              </a:schemeClr>
            </a:gs>
            <a:gs pos="35000">
              <a:schemeClr val="accent2">
                <a:hueOff val="936304"/>
                <a:satOff val="-1168"/>
                <a:lumOff val="275"/>
                <a:alphaOff val="0"/>
                <a:tint val="37000"/>
                <a:satMod val="300000"/>
              </a:schemeClr>
            </a:gs>
            <a:gs pos="100000">
              <a:schemeClr val="accent2">
                <a:hueOff val="936304"/>
                <a:satOff val="-1168"/>
                <a:lumOff val="275"/>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p>
      </dsp:txBody>
      <dsp:txXfrm>
        <a:off x="3937702" y="654216"/>
        <a:ext cx="234653" cy="235285"/>
      </dsp:txXfrm>
    </dsp:sp>
    <dsp:sp modelId="{E509BDFE-7D41-479E-9CAD-0098E4F156E8}">
      <dsp:nvSpPr>
        <dsp:cNvPr id="0" name=""/>
        <dsp:cNvSpPr/>
      </dsp:nvSpPr>
      <dsp:spPr>
        <a:xfrm>
          <a:off x="4431044" y="297491"/>
          <a:ext cx="1581224" cy="948734"/>
        </a:xfrm>
        <a:prstGeom prst="roundRect">
          <a:avLst>
            <a:gd name="adj" fmla="val 10000"/>
          </a:avLst>
        </a:prstGeom>
        <a:gradFill rotWithShape="0">
          <a:gsLst>
            <a:gs pos="0">
              <a:schemeClr val="accent2">
                <a:hueOff val="1560506"/>
                <a:satOff val="-1946"/>
                <a:lumOff val="458"/>
                <a:alphaOff val="0"/>
                <a:tint val="50000"/>
                <a:satMod val="300000"/>
              </a:schemeClr>
            </a:gs>
            <a:gs pos="35000">
              <a:schemeClr val="accent2">
                <a:hueOff val="1560506"/>
                <a:satOff val="-1946"/>
                <a:lumOff val="458"/>
                <a:alphaOff val="0"/>
                <a:tint val="37000"/>
                <a:satMod val="300000"/>
              </a:schemeClr>
            </a:gs>
            <a:gs pos="100000">
              <a:schemeClr val="accent2">
                <a:hueOff val="1560506"/>
                <a:satOff val="-1946"/>
                <a:lumOff val="4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PROTEIN</a:t>
          </a:r>
          <a:endParaRPr lang="fr-FR" sz="2200" kern="1200" dirty="0"/>
        </a:p>
      </dsp:txBody>
      <dsp:txXfrm>
        <a:off x="4458831" y="325278"/>
        <a:ext cx="1525650" cy="893160"/>
      </dsp:txXfrm>
    </dsp:sp>
    <dsp:sp modelId="{AA3B0CAD-19AB-441A-A0EE-B1944992AB23}">
      <dsp:nvSpPr>
        <dsp:cNvPr id="0" name=""/>
        <dsp:cNvSpPr/>
      </dsp:nvSpPr>
      <dsp:spPr>
        <a:xfrm>
          <a:off x="6151417" y="575787"/>
          <a:ext cx="335219" cy="392143"/>
        </a:xfrm>
        <a:prstGeom prst="rightArrow">
          <a:avLst>
            <a:gd name="adj1" fmla="val 60000"/>
            <a:gd name="adj2" fmla="val 50000"/>
          </a:avLst>
        </a:prstGeom>
        <a:gradFill rotWithShape="0">
          <a:gsLst>
            <a:gs pos="0">
              <a:schemeClr val="accent2">
                <a:hueOff val="1872608"/>
                <a:satOff val="-2336"/>
                <a:lumOff val="549"/>
                <a:alphaOff val="0"/>
                <a:tint val="50000"/>
                <a:satMod val="300000"/>
              </a:schemeClr>
            </a:gs>
            <a:gs pos="35000">
              <a:schemeClr val="accent2">
                <a:hueOff val="1872608"/>
                <a:satOff val="-2336"/>
                <a:lumOff val="549"/>
                <a:alphaOff val="0"/>
                <a:tint val="37000"/>
                <a:satMod val="300000"/>
              </a:schemeClr>
            </a:gs>
            <a:gs pos="100000">
              <a:schemeClr val="accent2">
                <a:hueOff val="1872608"/>
                <a:satOff val="-2336"/>
                <a:lumOff val="549"/>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p>
      </dsp:txBody>
      <dsp:txXfrm>
        <a:off x="6151417" y="654216"/>
        <a:ext cx="234653" cy="235285"/>
      </dsp:txXfrm>
    </dsp:sp>
    <dsp:sp modelId="{4E99D4D8-4625-4DD0-85D7-B05F7E1DE69E}">
      <dsp:nvSpPr>
        <dsp:cNvPr id="0" name=""/>
        <dsp:cNvSpPr/>
      </dsp:nvSpPr>
      <dsp:spPr>
        <a:xfrm>
          <a:off x="6644759" y="297491"/>
          <a:ext cx="1581224" cy="948734"/>
        </a:xfrm>
        <a:prstGeom prst="roundRect">
          <a:avLst>
            <a:gd name="adj" fmla="val 10000"/>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BRAIN STRUCTURE</a:t>
          </a:r>
          <a:endParaRPr lang="fr-FR" sz="2200" kern="1200" dirty="0"/>
        </a:p>
      </dsp:txBody>
      <dsp:txXfrm>
        <a:off x="6672546" y="325278"/>
        <a:ext cx="1525650" cy="893160"/>
      </dsp:txXfrm>
    </dsp:sp>
    <dsp:sp modelId="{C042598B-3C8B-4D58-9FC0-F331CA10D6B5}">
      <dsp:nvSpPr>
        <dsp:cNvPr id="0" name=""/>
        <dsp:cNvSpPr/>
      </dsp:nvSpPr>
      <dsp:spPr>
        <a:xfrm rot="5400000">
          <a:off x="7267761" y="1356912"/>
          <a:ext cx="335219" cy="392143"/>
        </a:xfrm>
        <a:prstGeom prst="rightArrow">
          <a:avLst>
            <a:gd name="adj1" fmla="val 60000"/>
            <a:gd name="adj2" fmla="val 50000"/>
          </a:avLst>
        </a:prstGeom>
        <a:gradFill rotWithShape="0">
          <a:gsLst>
            <a:gs pos="0">
              <a:schemeClr val="accent2">
                <a:hueOff val="2808911"/>
                <a:satOff val="-3503"/>
                <a:lumOff val="824"/>
                <a:alphaOff val="0"/>
                <a:tint val="50000"/>
                <a:satMod val="300000"/>
              </a:schemeClr>
            </a:gs>
            <a:gs pos="35000">
              <a:schemeClr val="accent2">
                <a:hueOff val="2808911"/>
                <a:satOff val="-3503"/>
                <a:lumOff val="824"/>
                <a:alphaOff val="0"/>
                <a:tint val="37000"/>
                <a:satMod val="300000"/>
              </a:schemeClr>
            </a:gs>
            <a:gs pos="100000">
              <a:schemeClr val="accent2">
                <a:hueOff val="2808911"/>
                <a:satOff val="-3503"/>
                <a:lumOff val="824"/>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p>
      </dsp:txBody>
      <dsp:txXfrm rot="-5400000">
        <a:off x="7317728" y="1385374"/>
        <a:ext cx="235285" cy="234653"/>
      </dsp:txXfrm>
    </dsp:sp>
    <dsp:sp modelId="{5C4BC5B8-5B1A-47CB-9F8B-44C280D83F10}">
      <dsp:nvSpPr>
        <dsp:cNvPr id="0" name=""/>
        <dsp:cNvSpPr/>
      </dsp:nvSpPr>
      <dsp:spPr>
        <a:xfrm>
          <a:off x="6644759" y="1878716"/>
          <a:ext cx="1581224" cy="948734"/>
        </a:xfrm>
        <a:prstGeom prst="roundRect">
          <a:avLst>
            <a:gd name="adj" fmla="val 10000"/>
          </a:avLst>
        </a:prstGeom>
        <a:gradFill rotWithShape="0">
          <a:gsLst>
            <a:gs pos="0">
              <a:schemeClr val="accent2">
                <a:hueOff val="3121013"/>
                <a:satOff val="-3893"/>
                <a:lumOff val="915"/>
                <a:alphaOff val="0"/>
                <a:tint val="50000"/>
                <a:satMod val="300000"/>
              </a:schemeClr>
            </a:gs>
            <a:gs pos="35000">
              <a:schemeClr val="accent2">
                <a:hueOff val="3121013"/>
                <a:satOff val="-3893"/>
                <a:lumOff val="915"/>
                <a:alphaOff val="0"/>
                <a:tint val="37000"/>
                <a:satMod val="300000"/>
              </a:schemeClr>
            </a:gs>
            <a:gs pos="100000">
              <a:schemeClr val="accent2">
                <a:hueOff val="3121013"/>
                <a:satOff val="-3893"/>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NEURAL CIRCUITS</a:t>
          </a:r>
          <a:endParaRPr lang="fr-FR" sz="2200" kern="1200" dirty="0"/>
        </a:p>
      </dsp:txBody>
      <dsp:txXfrm>
        <a:off x="6672546" y="1906503"/>
        <a:ext cx="1525650" cy="893160"/>
      </dsp:txXfrm>
    </dsp:sp>
    <dsp:sp modelId="{D0EFB66B-3129-48CC-9EA1-7A7CFCBC188E}">
      <dsp:nvSpPr>
        <dsp:cNvPr id="0" name=""/>
        <dsp:cNvSpPr/>
      </dsp:nvSpPr>
      <dsp:spPr>
        <a:xfrm rot="10800000">
          <a:off x="6170391" y="2157011"/>
          <a:ext cx="335219" cy="392143"/>
        </a:xfrm>
        <a:prstGeom prst="rightArrow">
          <a:avLst>
            <a:gd name="adj1" fmla="val 60000"/>
            <a:gd name="adj2" fmla="val 50000"/>
          </a:avLst>
        </a:prstGeom>
        <a:gradFill rotWithShape="0">
          <a:gsLst>
            <a:gs pos="0">
              <a:schemeClr val="accent2">
                <a:hueOff val="3745215"/>
                <a:satOff val="-4671"/>
                <a:lumOff val="1098"/>
                <a:alphaOff val="0"/>
                <a:tint val="50000"/>
                <a:satMod val="300000"/>
              </a:schemeClr>
            </a:gs>
            <a:gs pos="35000">
              <a:schemeClr val="accent2">
                <a:hueOff val="3745215"/>
                <a:satOff val="-4671"/>
                <a:lumOff val="1098"/>
                <a:alphaOff val="0"/>
                <a:tint val="37000"/>
                <a:satMod val="300000"/>
              </a:schemeClr>
            </a:gs>
            <a:gs pos="100000">
              <a:schemeClr val="accent2">
                <a:hueOff val="3745215"/>
                <a:satOff val="-4671"/>
                <a:lumOff val="1098"/>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p>
      </dsp:txBody>
      <dsp:txXfrm rot="10800000">
        <a:off x="6270957" y="2235440"/>
        <a:ext cx="234653" cy="235285"/>
      </dsp:txXfrm>
    </dsp:sp>
    <dsp:sp modelId="{55D7E2F6-4049-43CF-8411-DC104B0A4F71}">
      <dsp:nvSpPr>
        <dsp:cNvPr id="0" name=""/>
        <dsp:cNvSpPr/>
      </dsp:nvSpPr>
      <dsp:spPr>
        <a:xfrm>
          <a:off x="4431044" y="1878716"/>
          <a:ext cx="1581224" cy="948734"/>
        </a:xfrm>
        <a:prstGeom prst="roundRect">
          <a:avLst>
            <a:gd name="adj" fmla="val 10000"/>
          </a:avLst>
        </a:prstGeom>
        <a:gradFill rotWithShape="0">
          <a:gsLst>
            <a:gs pos="0">
              <a:schemeClr val="accent2">
                <a:hueOff val="3901266"/>
                <a:satOff val="-4866"/>
                <a:lumOff val="1144"/>
                <a:alphaOff val="0"/>
                <a:tint val="50000"/>
                <a:satMod val="300000"/>
              </a:schemeClr>
            </a:gs>
            <a:gs pos="35000">
              <a:schemeClr val="accent2">
                <a:hueOff val="3901266"/>
                <a:satOff val="-4866"/>
                <a:lumOff val="1144"/>
                <a:alphaOff val="0"/>
                <a:tint val="37000"/>
                <a:satMod val="300000"/>
              </a:schemeClr>
            </a:gs>
            <a:gs pos="100000">
              <a:schemeClr val="accent2">
                <a:hueOff val="3901266"/>
                <a:satOff val="-4866"/>
                <a:lumOff val="114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COGNITIVE ABILITIES</a:t>
          </a:r>
          <a:endParaRPr lang="fr-FR" sz="2200" kern="1200" dirty="0"/>
        </a:p>
      </dsp:txBody>
      <dsp:txXfrm>
        <a:off x="4458831" y="1906503"/>
        <a:ext cx="1525650" cy="893160"/>
      </dsp:txXfrm>
    </dsp:sp>
    <dsp:sp modelId="{7170F116-8DF0-486B-A794-41B6D0B128F3}">
      <dsp:nvSpPr>
        <dsp:cNvPr id="0" name=""/>
        <dsp:cNvSpPr/>
      </dsp:nvSpPr>
      <dsp:spPr>
        <a:xfrm rot="10800000">
          <a:off x="3956677" y="2157011"/>
          <a:ext cx="335219" cy="392143"/>
        </a:xfrm>
        <a:prstGeom prst="rightArrow">
          <a:avLst>
            <a:gd name="adj1" fmla="val 60000"/>
            <a:gd name="adj2" fmla="val 5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p>
      </dsp:txBody>
      <dsp:txXfrm rot="10800000">
        <a:off x="4057243" y="2235440"/>
        <a:ext cx="234653" cy="235285"/>
      </dsp:txXfrm>
    </dsp:sp>
    <dsp:sp modelId="{C724C3E6-DAF0-4402-B9C6-5EA48944B1F0}">
      <dsp:nvSpPr>
        <dsp:cNvPr id="0" name=""/>
        <dsp:cNvSpPr/>
      </dsp:nvSpPr>
      <dsp:spPr>
        <a:xfrm>
          <a:off x="2217330" y="1878716"/>
          <a:ext cx="1581224" cy="948734"/>
        </a:xfrm>
        <a:prstGeom prst="roundRect">
          <a:avLst>
            <a:gd name="adj" fmla="val 1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LANGUAGE BEHAVIOUR</a:t>
          </a:r>
          <a:endParaRPr lang="fr-FR" sz="2200" kern="1200" dirty="0"/>
        </a:p>
      </dsp:txBody>
      <dsp:txXfrm>
        <a:off x="2245117" y="1906503"/>
        <a:ext cx="1525650" cy="8931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BE70D66-522B-46C6-8DE3-44EA1078CEEE}" type="datetimeFigureOut">
              <a:rPr lang="fr-FR" smtClean="0"/>
              <a:t>15/12/2025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1127087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E70D66-522B-46C6-8DE3-44EA1078CEEE}" type="datetimeFigureOut">
              <a:rPr lang="fr-FR" smtClean="0"/>
              <a:t>15/12/2025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125401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E70D66-522B-46C6-8DE3-44EA1078CEEE}" type="datetimeFigureOut">
              <a:rPr lang="fr-FR" smtClean="0"/>
              <a:t>15/12/2025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2313543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E70D66-522B-46C6-8DE3-44EA1078CEEE}" type="datetimeFigureOut">
              <a:rPr lang="fr-FR" smtClean="0"/>
              <a:t>15/12/2025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115023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BE70D66-522B-46C6-8DE3-44EA1078CEEE}" type="datetimeFigureOut">
              <a:rPr lang="fr-FR" smtClean="0"/>
              <a:t>15/12/2025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2621117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BE70D66-522B-46C6-8DE3-44EA1078CEEE}" type="datetimeFigureOut">
              <a:rPr lang="fr-FR" smtClean="0"/>
              <a:t>15/12/2025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1120212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BE70D66-522B-46C6-8DE3-44EA1078CEEE}" type="datetimeFigureOut">
              <a:rPr lang="fr-FR" smtClean="0"/>
              <a:t>15/12/2025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3766954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BE70D66-522B-46C6-8DE3-44EA1078CEEE}" type="datetimeFigureOut">
              <a:rPr lang="fr-FR" smtClean="0"/>
              <a:t>15/12/2025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1403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BE70D66-522B-46C6-8DE3-44EA1078CEEE}" type="datetimeFigureOut">
              <a:rPr lang="fr-FR" smtClean="0"/>
              <a:t>15/12/2025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737308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BE70D66-522B-46C6-8DE3-44EA1078CEEE}" type="datetimeFigureOut">
              <a:rPr lang="fr-FR" smtClean="0"/>
              <a:t>15/12/2025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370647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BE70D66-522B-46C6-8DE3-44EA1078CEEE}" type="datetimeFigureOut">
              <a:rPr lang="fr-FR" smtClean="0"/>
              <a:t>15/12/2025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D007F6C-9538-4F03-9247-4C90CCC1EEB3}" type="slidenum">
              <a:rPr lang="fr-FR" smtClean="0"/>
              <a:t>‹N°›</a:t>
            </a:fld>
            <a:endParaRPr lang="fr-FR"/>
          </a:p>
        </p:txBody>
      </p:sp>
    </p:spTree>
    <p:extLst>
      <p:ext uri="{BB962C8B-B14F-4D97-AF65-F5344CB8AC3E}">
        <p14:creationId xmlns:p14="http://schemas.microsoft.com/office/powerpoint/2010/main" val="146332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70D66-522B-46C6-8DE3-44EA1078CEEE}" type="datetimeFigureOut">
              <a:rPr lang="fr-FR" smtClean="0"/>
              <a:t>15/12/2025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07F6C-9538-4F03-9247-4C90CCC1EEB3}" type="slidenum">
              <a:rPr lang="fr-FR" smtClean="0"/>
              <a:t>‹N°›</a:t>
            </a:fld>
            <a:endParaRPr lang="fr-FR"/>
          </a:p>
        </p:txBody>
      </p:sp>
    </p:spTree>
    <p:extLst>
      <p:ext uri="{BB962C8B-B14F-4D97-AF65-F5344CB8AC3E}">
        <p14:creationId xmlns:p14="http://schemas.microsoft.com/office/powerpoint/2010/main" val="39818809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smtClean="0"/>
              <a:t>Other</a:t>
            </a:r>
            <a:r>
              <a:rPr lang="fr-FR" dirty="0" smtClean="0"/>
              <a:t> Language </a:t>
            </a:r>
            <a:r>
              <a:rPr lang="fr-FR" dirty="0" err="1" smtClean="0"/>
              <a:t>Genes</a:t>
            </a:r>
            <a:endParaRPr lang="fr-FR" dirty="0"/>
          </a:p>
        </p:txBody>
      </p:sp>
      <p:sp>
        <p:nvSpPr>
          <p:cNvPr id="3" name="Sous-titre 2"/>
          <p:cNvSpPr>
            <a:spLocks noGrp="1"/>
          </p:cNvSpPr>
          <p:nvPr>
            <p:ph type="subTitle" idx="1"/>
          </p:nvPr>
        </p:nvSpPr>
        <p:spPr/>
        <p:txBody>
          <a:bodyPr/>
          <a:lstStyle/>
          <a:p>
            <a:r>
              <a:rPr lang="fr-FR" dirty="0" err="1" smtClean="0"/>
              <a:t>Beyond</a:t>
            </a:r>
            <a:r>
              <a:rPr lang="fr-FR" dirty="0" smtClean="0"/>
              <a:t> FOXP2</a:t>
            </a:r>
            <a:endParaRPr lang="fr-FR" dirty="0"/>
          </a:p>
        </p:txBody>
      </p:sp>
    </p:spTree>
    <p:extLst>
      <p:ext uri="{BB962C8B-B14F-4D97-AF65-F5344CB8AC3E}">
        <p14:creationId xmlns:p14="http://schemas.microsoft.com/office/powerpoint/2010/main" val="2824733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04664"/>
            <a:ext cx="9036496" cy="6264696"/>
          </a:xfrm>
        </p:spPr>
        <p:txBody>
          <a:bodyPr>
            <a:normAutofit fontScale="70000" lnSpcReduction="20000"/>
          </a:bodyPr>
          <a:lstStyle/>
          <a:p>
            <a:r>
              <a:rPr lang="en-US" b="1" dirty="0" smtClean="0"/>
              <a:t>Example study:</a:t>
            </a:r>
          </a:p>
          <a:p>
            <a:pPr marL="0" indent="0">
              <a:buNone/>
            </a:pPr>
            <a:endParaRPr lang="en-US" dirty="0" smtClean="0"/>
          </a:p>
          <a:p>
            <a:pPr marL="0" indent="0">
              <a:buNone/>
            </a:pPr>
            <a:r>
              <a:rPr lang="en-US" dirty="0" smtClean="0"/>
              <a:t>Finnish researchers studied </a:t>
            </a:r>
            <a:r>
              <a:rPr lang="en-US" b="1" dirty="0" smtClean="0">
                <a:solidFill>
                  <a:srgbClr val="92D050"/>
                </a:solidFill>
              </a:rPr>
              <a:t>families</a:t>
            </a:r>
            <a:r>
              <a:rPr lang="en-US" dirty="0" smtClean="0"/>
              <a:t> with multiple members who had </a:t>
            </a:r>
            <a:r>
              <a:rPr lang="en-US" b="1" dirty="0" smtClean="0">
                <a:solidFill>
                  <a:srgbClr val="FF0000"/>
                </a:solidFill>
              </a:rPr>
              <a:t>dyslexia</a:t>
            </a:r>
            <a:r>
              <a:rPr lang="en-US" dirty="0" smtClean="0"/>
              <a:t>. They found that certain </a:t>
            </a:r>
            <a:r>
              <a:rPr lang="en-US" b="1" dirty="0" smtClean="0">
                <a:solidFill>
                  <a:srgbClr val="FF0000"/>
                </a:solidFill>
              </a:rPr>
              <a:t>ROBO1 variants appeared</a:t>
            </a:r>
            <a:r>
              <a:rPr lang="en-US" dirty="0" smtClean="0"/>
              <a:t> more frequently in family members with </a:t>
            </a:r>
            <a:r>
              <a:rPr lang="en-US" b="1" dirty="0" smtClean="0">
                <a:solidFill>
                  <a:srgbClr val="FF0000"/>
                </a:solidFill>
              </a:rPr>
              <a:t>reading difficulties</a:t>
            </a:r>
            <a:r>
              <a:rPr lang="en-US" dirty="0" smtClean="0"/>
              <a:t>. Brain imaging studies later showed that people with these variants often had subtle differences in the structure of white matter tracts </a:t>
            </a:r>
            <a:r>
              <a:rPr lang="en-US" b="1" dirty="0" smtClean="0"/>
              <a:t>connecting </a:t>
            </a:r>
            <a:r>
              <a:rPr lang="en-US" b="1" dirty="0" smtClean="0">
                <a:solidFill>
                  <a:srgbClr val="FF0000"/>
                </a:solidFill>
              </a:rPr>
              <a:t>visual</a:t>
            </a:r>
            <a:r>
              <a:rPr lang="en-US" b="1" dirty="0" smtClean="0"/>
              <a:t> and </a:t>
            </a:r>
            <a:r>
              <a:rPr lang="en-US" b="1" dirty="0" smtClean="0">
                <a:solidFill>
                  <a:srgbClr val="FF0000"/>
                </a:solidFill>
              </a:rPr>
              <a:t>language</a:t>
            </a:r>
            <a:r>
              <a:rPr lang="en-US" b="1" dirty="0" smtClean="0"/>
              <a:t> areas.</a:t>
            </a:r>
          </a:p>
          <a:p>
            <a:pPr marL="0" indent="0">
              <a:buNone/>
            </a:pPr>
            <a:endParaRPr lang="en-US" dirty="0"/>
          </a:p>
          <a:p>
            <a:pPr marL="0" indent="0">
              <a:buNone/>
            </a:pPr>
            <a:endParaRPr lang="en-US" dirty="0" smtClean="0"/>
          </a:p>
          <a:p>
            <a:r>
              <a:rPr lang="en-US" b="1" dirty="0" smtClean="0"/>
              <a:t>The mechanism:</a:t>
            </a:r>
          </a:p>
          <a:p>
            <a:pPr marL="0" indent="0">
              <a:buNone/>
            </a:pPr>
            <a:endParaRPr lang="en-US" dirty="0" smtClean="0"/>
          </a:p>
          <a:p>
            <a:pPr marL="0" indent="0">
              <a:buNone/>
            </a:pPr>
            <a:r>
              <a:rPr lang="en-US" dirty="0" smtClean="0"/>
              <a:t>During fetal development (formation and maturation of the baby’s body system- 10</a:t>
            </a:r>
            <a:r>
              <a:rPr lang="en-US" baseline="30000" dirty="0" smtClean="0"/>
              <a:t>th</a:t>
            </a:r>
            <a:r>
              <a:rPr lang="en-US" dirty="0" smtClean="0"/>
              <a:t> week), </a:t>
            </a:r>
            <a:r>
              <a:rPr lang="en-US" b="1" dirty="0" smtClean="0">
                <a:solidFill>
                  <a:srgbClr val="FF0000"/>
                </a:solidFill>
              </a:rPr>
              <a:t>neurons</a:t>
            </a:r>
            <a:r>
              <a:rPr lang="en-US" dirty="0" smtClean="0"/>
              <a:t> in different parts of the </a:t>
            </a:r>
            <a:r>
              <a:rPr lang="en-US" b="1" dirty="0" smtClean="0">
                <a:solidFill>
                  <a:srgbClr val="FF0000"/>
                </a:solidFill>
              </a:rPr>
              <a:t>brain</a:t>
            </a:r>
            <a:r>
              <a:rPr lang="en-US" dirty="0" smtClean="0"/>
              <a:t> </a:t>
            </a:r>
            <a:r>
              <a:rPr lang="en-US" b="1" dirty="0" smtClean="0">
                <a:solidFill>
                  <a:srgbClr val="92D050"/>
                </a:solidFill>
              </a:rPr>
              <a:t>need to send </a:t>
            </a:r>
            <a:r>
              <a:rPr lang="en-US" dirty="0" smtClean="0"/>
              <a:t>out </a:t>
            </a:r>
            <a:r>
              <a:rPr lang="en-US" b="1" dirty="0" smtClean="0"/>
              <a:t>long extensions </a:t>
            </a:r>
            <a:r>
              <a:rPr lang="en-US" dirty="0" smtClean="0"/>
              <a:t>called </a:t>
            </a:r>
            <a:r>
              <a:rPr lang="en-US" b="1" dirty="0" smtClean="0">
                <a:solidFill>
                  <a:srgbClr val="FF0000"/>
                </a:solidFill>
              </a:rPr>
              <a:t>axons</a:t>
            </a:r>
            <a:r>
              <a:rPr lang="en-US" dirty="0" smtClean="0"/>
              <a:t> to connect with other regions. </a:t>
            </a:r>
            <a:r>
              <a:rPr lang="en-US" dirty="0" smtClean="0">
                <a:solidFill>
                  <a:schemeClr val="tx2">
                    <a:lumMod val="60000"/>
                    <a:lumOff val="40000"/>
                  </a:schemeClr>
                </a:solidFill>
              </a:rPr>
              <a:t>ROBO proteins help these axons "know" where to go. </a:t>
            </a:r>
          </a:p>
          <a:p>
            <a:pPr marL="0" indent="0">
              <a:buNone/>
            </a:pPr>
            <a:endParaRPr lang="en-US" dirty="0">
              <a:solidFill>
                <a:schemeClr val="tx2">
                  <a:lumMod val="60000"/>
                  <a:lumOff val="40000"/>
                </a:schemeClr>
              </a:solidFill>
            </a:endParaRPr>
          </a:p>
          <a:p>
            <a:pPr marL="0" indent="0">
              <a:buNone/>
            </a:pPr>
            <a:r>
              <a:rPr lang="en-US" dirty="0" smtClean="0"/>
              <a:t>If ROBO proteins aren't working optimally, axons might take slightly different routes or form slightly weaker connections. In the context of reading, this could affect how efficiently visual information gets translated into linguistic information.</a:t>
            </a:r>
          </a:p>
          <a:p>
            <a:endParaRPr lang="fr-FR" dirty="0"/>
          </a:p>
        </p:txBody>
      </p:sp>
    </p:spTree>
    <p:extLst>
      <p:ext uri="{BB962C8B-B14F-4D97-AF65-F5344CB8AC3E}">
        <p14:creationId xmlns:p14="http://schemas.microsoft.com/office/powerpoint/2010/main" val="2969599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234151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864096"/>
          </a:xfrm>
        </p:spPr>
        <p:txBody>
          <a:bodyPr>
            <a:normAutofit/>
          </a:bodyPr>
          <a:lstStyle/>
          <a:p>
            <a:r>
              <a:rPr lang="fr-FR" dirty="0" smtClean="0"/>
              <a:t>KIAA0319</a:t>
            </a:r>
            <a:endParaRPr lang="fr-FR" dirty="0"/>
          </a:p>
        </p:txBody>
      </p:sp>
      <p:sp>
        <p:nvSpPr>
          <p:cNvPr id="3" name="Espace réservé du contenu 2"/>
          <p:cNvSpPr>
            <a:spLocks noGrp="1"/>
          </p:cNvSpPr>
          <p:nvPr>
            <p:ph idx="1"/>
          </p:nvPr>
        </p:nvSpPr>
        <p:spPr>
          <a:xfrm>
            <a:off x="323528" y="1124744"/>
            <a:ext cx="8712968" cy="5400600"/>
          </a:xfrm>
        </p:spPr>
        <p:txBody>
          <a:bodyPr>
            <a:normAutofit fontScale="70000" lnSpcReduction="20000"/>
          </a:bodyPr>
          <a:lstStyle/>
          <a:p>
            <a:r>
              <a:rPr lang="en-US" b="1" dirty="0" smtClean="0"/>
              <a:t>KIAA0319 - What it does:</a:t>
            </a:r>
            <a:endParaRPr lang="en-US" dirty="0" smtClean="0"/>
          </a:p>
          <a:p>
            <a:pPr marL="0" indent="0">
              <a:buNone/>
            </a:pPr>
            <a:r>
              <a:rPr lang="en-US" dirty="0" smtClean="0"/>
              <a:t>This gene produces a </a:t>
            </a:r>
            <a:r>
              <a:rPr lang="en-US" b="1" dirty="0" smtClean="0">
                <a:solidFill>
                  <a:srgbClr val="92D050"/>
                </a:solidFill>
              </a:rPr>
              <a:t>protein </a:t>
            </a:r>
            <a:r>
              <a:rPr lang="en-US" dirty="0" smtClean="0"/>
              <a:t>involved in </a:t>
            </a:r>
            <a:r>
              <a:rPr lang="en-US" b="1" dirty="0" smtClean="0">
                <a:solidFill>
                  <a:srgbClr val="92D050"/>
                </a:solidFill>
              </a:rPr>
              <a:t>neuronal migration</a:t>
            </a:r>
            <a:r>
              <a:rPr lang="en-US" dirty="0" smtClean="0"/>
              <a:t>—the process by which </a:t>
            </a:r>
            <a:r>
              <a:rPr lang="en-US" b="1" dirty="0" smtClean="0"/>
              <a:t>neurons move to their correct positions </a:t>
            </a:r>
            <a:r>
              <a:rPr lang="en-US" dirty="0" smtClean="0"/>
              <a:t>in the developing brain. Think of the brain as a complex organization where everyone needs to be in the right office. KIAA0319 helps ensure neurons end up in the right "office.“</a:t>
            </a:r>
          </a:p>
          <a:p>
            <a:pPr marL="0" indent="0">
              <a:buNone/>
            </a:pPr>
            <a:endParaRPr lang="en-US" dirty="0" smtClean="0"/>
          </a:p>
          <a:p>
            <a:r>
              <a:rPr lang="en-US" b="1" dirty="0" smtClean="0"/>
              <a:t>The evidence:</a:t>
            </a:r>
            <a:endParaRPr lang="en-US" dirty="0" smtClean="0"/>
          </a:p>
          <a:p>
            <a:pPr marL="0" indent="0">
              <a:buNone/>
            </a:pPr>
            <a:r>
              <a:rPr lang="en-US" dirty="0" smtClean="0"/>
              <a:t>Studies have found that people with certain </a:t>
            </a:r>
            <a:r>
              <a:rPr lang="en-US" b="1" dirty="0" smtClean="0">
                <a:solidFill>
                  <a:srgbClr val="FF0000"/>
                </a:solidFill>
              </a:rPr>
              <a:t>KIAA0319 variants </a:t>
            </a:r>
            <a:r>
              <a:rPr lang="en-US" dirty="0" smtClean="0"/>
              <a:t>are more likely to have:</a:t>
            </a:r>
          </a:p>
          <a:p>
            <a:pPr marL="0" indent="0">
              <a:buNone/>
            </a:pPr>
            <a:endParaRPr lang="en-US" dirty="0" smtClean="0"/>
          </a:p>
          <a:p>
            <a:pPr>
              <a:buFont typeface="Wingdings" pitchFamily="2" charset="2"/>
              <a:buChar char="q"/>
            </a:pPr>
            <a:r>
              <a:rPr lang="en-US" dirty="0" smtClean="0"/>
              <a:t>Difficulty with phonological awareness (recognizing and manipulating sounds in words)</a:t>
            </a:r>
          </a:p>
          <a:p>
            <a:pPr>
              <a:buFont typeface="Wingdings" pitchFamily="2" charset="2"/>
              <a:buChar char="q"/>
            </a:pPr>
            <a:r>
              <a:rPr lang="en-US" dirty="0" smtClean="0"/>
              <a:t>Slower reading speed</a:t>
            </a:r>
          </a:p>
          <a:p>
            <a:pPr>
              <a:buFont typeface="Wingdings" pitchFamily="2" charset="2"/>
              <a:buChar char="q"/>
            </a:pPr>
            <a:r>
              <a:rPr lang="en-US" dirty="0" smtClean="0"/>
              <a:t>Challenges with rapid naming tasks (quickly naming objects, letters, or colors)</a:t>
            </a:r>
          </a:p>
          <a:p>
            <a:pPr marL="0" indent="0">
              <a:buNone/>
            </a:pPr>
            <a:endParaRPr lang="fr-FR" dirty="0"/>
          </a:p>
        </p:txBody>
      </p:sp>
    </p:spTree>
    <p:extLst>
      <p:ext uri="{BB962C8B-B14F-4D97-AF65-F5344CB8AC3E}">
        <p14:creationId xmlns:p14="http://schemas.microsoft.com/office/powerpoint/2010/main" val="30034351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smtClean="0"/>
              <a:t>DYX1C1</a:t>
            </a:r>
            <a:endParaRPr lang="fr-FR" dirty="0"/>
          </a:p>
        </p:txBody>
      </p:sp>
      <p:sp>
        <p:nvSpPr>
          <p:cNvPr id="3" name="Espace réservé du contenu 2"/>
          <p:cNvSpPr>
            <a:spLocks noGrp="1"/>
          </p:cNvSpPr>
          <p:nvPr>
            <p:ph idx="1"/>
          </p:nvPr>
        </p:nvSpPr>
        <p:spPr>
          <a:xfrm>
            <a:off x="179512" y="1340768"/>
            <a:ext cx="5832648" cy="5517232"/>
          </a:xfrm>
        </p:spPr>
        <p:txBody>
          <a:bodyPr>
            <a:normAutofit fontScale="62500" lnSpcReduction="20000"/>
          </a:bodyPr>
          <a:lstStyle/>
          <a:p>
            <a:r>
              <a:rPr lang="en-US" b="1" dirty="0" smtClean="0"/>
              <a:t>DYX1C1 - What it does:</a:t>
            </a:r>
            <a:endParaRPr lang="en-US" dirty="0" smtClean="0"/>
          </a:p>
          <a:p>
            <a:pPr marL="0" indent="0">
              <a:buNone/>
            </a:pPr>
            <a:r>
              <a:rPr lang="en-US" dirty="0" smtClean="0"/>
              <a:t>Similar to KIAA0319, this gene affects </a:t>
            </a:r>
            <a:r>
              <a:rPr lang="en-US" b="1" dirty="0" smtClean="0">
                <a:solidFill>
                  <a:srgbClr val="92D050"/>
                </a:solidFill>
              </a:rPr>
              <a:t>neuronal migration</a:t>
            </a:r>
            <a:r>
              <a:rPr lang="en-US" dirty="0" smtClean="0"/>
              <a:t>. Its protein product helps form structures called </a:t>
            </a:r>
            <a:r>
              <a:rPr lang="en-US" b="1" dirty="0" smtClean="0">
                <a:solidFill>
                  <a:srgbClr val="FF0000"/>
                </a:solidFill>
              </a:rPr>
              <a:t>cilia</a:t>
            </a:r>
            <a:r>
              <a:rPr lang="en-US" dirty="0" smtClean="0"/>
              <a:t> on cells—tiny hair-like projections that act as sensory antennae and help </a:t>
            </a:r>
            <a:r>
              <a:rPr lang="en-US" b="1" dirty="0" smtClean="0"/>
              <a:t>cells move to the right locations.</a:t>
            </a:r>
          </a:p>
          <a:p>
            <a:pPr marL="0" indent="0">
              <a:buNone/>
            </a:pPr>
            <a:endParaRPr lang="en-US" dirty="0" smtClean="0"/>
          </a:p>
          <a:p>
            <a:r>
              <a:rPr lang="en-US" b="1" dirty="0" smtClean="0"/>
              <a:t>Clinical relevance:</a:t>
            </a:r>
            <a:endParaRPr lang="en-US" dirty="0" smtClean="0"/>
          </a:p>
          <a:p>
            <a:pPr marL="0" indent="0">
              <a:buNone/>
            </a:pPr>
            <a:r>
              <a:rPr lang="en-US" dirty="0" smtClean="0"/>
              <a:t>What's particularly interesting about both KIAA0319 and DYX1C1 is that they </a:t>
            </a:r>
            <a:r>
              <a:rPr lang="en-US" b="1" dirty="0" smtClean="0">
                <a:solidFill>
                  <a:srgbClr val="FF0000"/>
                </a:solidFill>
              </a:rPr>
              <a:t>don't cause severe language impairment</a:t>
            </a:r>
            <a:r>
              <a:rPr lang="en-US" dirty="0" smtClean="0"/>
              <a:t>. People with variants of these genes typically have </a:t>
            </a:r>
            <a:r>
              <a:rPr lang="en-US" b="1" dirty="0" smtClean="0">
                <a:solidFill>
                  <a:schemeClr val="accent1">
                    <a:lumMod val="75000"/>
                  </a:schemeClr>
                </a:solidFill>
              </a:rPr>
              <a:t>normal intelligence </a:t>
            </a:r>
            <a:r>
              <a:rPr lang="en-US" dirty="0" smtClean="0"/>
              <a:t>and normal spoken language. </a:t>
            </a:r>
          </a:p>
          <a:p>
            <a:pPr marL="0" indent="0">
              <a:buNone/>
            </a:pPr>
            <a:endParaRPr lang="en-US" dirty="0"/>
          </a:p>
          <a:p>
            <a:pPr marL="0" indent="0">
              <a:buNone/>
            </a:pPr>
            <a:r>
              <a:rPr lang="en-US" dirty="0" smtClean="0"/>
              <a:t>Their difficulty is specifically with </a:t>
            </a:r>
            <a:r>
              <a:rPr lang="en-US" b="1" dirty="0" smtClean="0"/>
              <a:t>reading</a:t>
            </a:r>
            <a:r>
              <a:rPr lang="en-US" dirty="0" smtClean="0"/>
              <a:t>, which tells us something important: reading co-opts brain systems that evolved for </a:t>
            </a:r>
            <a:r>
              <a:rPr lang="en-US" b="1" dirty="0" smtClean="0">
                <a:solidFill>
                  <a:srgbClr val="92D050"/>
                </a:solidFill>
              </a:rPr>
              <a:t>spoken language</a:t>
            </a:r>
            <a:r>
              <a:rPr lang="en-US" dirty="0" smtClean="0"/>
              <a:t>, but it also requires precise fine-tuning of </a:t>
            </a:r>
            <a:r>
              <a:rPr lang="en-US" b="1" dirty="0" smtClean="0">
                <a:solidFill>
                  <a:srgbClr val="92D050"/>
                </a:solidFill>
              </a:rPr>
              <a:t>visual-to-phonological </a:t>
            </a:r>
            <a:r>
              <a:rPr lang="en-US" dirty="0" smtClean="0"/>
              <a:t>mappings. These genes seem to affect that </a:t>
            </a:r>
            <a:r>
              <a:rPr lang="en-US" b="1" dirty="0" smtClean="0">
                <a:solidFill>
                  <a:srgbClr val="FF0000"/>
                </a:solidFill>
              </a:rPr>
              <a:t>fine-tuning.</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1340768"/>
            <a:ext cx="2962494" cy="1876687"/>
          </a:xfrm>
          <a:prstGeom prst="rect">
            <a:avLst/>
          </a:prstGeom>
        </p:spPr>
      </p:pic>
    </p:spTree>
    <p:extLst>
      <p:ext uri="{BB962C8B-B14F-4D97-AF65-F5344CB8AC3E}">
        <p14:creationId xmlns:p14="http://schemas.microsoft.com/office/powerpoint/2010/main" val="3421770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4624"/>
            <a:ext cx="8892480" cy="1008112"/>
          </a:xfrm>
        </p:spPr>
        <p:txBody>
          <a:bodyPr>
            <a:normAutofit fontScale="90000"/>
          </a:bodyPr>
          <a:lstStyle/>
          <a:p>
            <a:r>
              <a:rPr lang="fr-FR" dirty="0" smtClean="0"/>
              <a:t>SRPX2 (Sushi </a:t>
            </a:r>
            <a:r>
              <a:rPr lang="fr-FR" dirty="0" err="1" smtClean="0"/>
              <a:t>Repeat-Containing</a:t>
            </a:r>
            <a:r>
              <a:rPr lang="fr-FR" dirty="0" smtClean="0"/>
              <a:t> </a:t>
            </a:r>
            <a:r>
              <a:rPr lang="fr-FR" dirty="0" err="1" smtClean="0"/>
              <a:t>Protein</a:t>
            </a:r>
            <a:r>
              <a:rPr lang="fr-FR" dirty="0" smtClean="0"/>
              <a:t>)</a:t>
            </a:r>
            <a:endParaRPr lang="fr-FR" dirty="0"/>
          </a:p>
        </p:txBody>
      </p:sp>
      <p:sp>
        <p:nvSpPr>
          <p:cNvPr id="3" name="Espace réservé du contenu 2"/>
          <p:cNvSpPr>
            <a:spLocks noGrp="1"/>
          </p:cNvSpPr>
          <p:nvPr>
            <p:ph idx="1"/>
          </p:nvPr>
        </p:nvSpPr>
        <p:spPr>
          <a:xfrm>
            <a:off x="179512" y="1124744"/>
            <a:ext cx="5904656" cy="5472608"/>
          </a:xfrm>
        </p:spPr>
        <p:txBody>
          <a:bodyPr>
            <a:normAutofit fontScale="62500" lnSpcReduction="20000"/>
          </a:bodyPr>
          <a:lstStyle/>
          <a:p>
            <a:r>
              <a:rPr lang="en-US" b="1" dirty="0" smtClean="0"/>
              <a:t>What it does:</a:t>
            </a:r>
            <a:r>
              <a:rPr lang="en-US" dirty="0" smtClean="0"/>
              <a:t> SRPX2 is involved in brain development, particularly in the formation of synapses (the connections between neurons) and in the migration of neurons during development.</a:t>
            </a:r>
          </a:p>
          <a:p>
            <a:endParaRPr lang="en-US" dirty="0" smtClean="0"/>
          </a:p>
          <a:p>
            <a:r>
              <a:rPr lang="en-US" b="1" dirty="0" smtClean="0"/>
              <a:t>The discovery story:</a:t>
            </a:r>
            <a:endParaRPr lang="en-US" dirty="0" smtClean="0"/>
          </a:p>
          <a:p>
            <a:pPr marL="0" indent="0">
              <a:buNone/>
            </a:pPr>
            <a:r>
              <a:rPr lang="en-US" dirty="0" smtClean="0"/>
              <a:t>SRPX2 came to researchers' attention through studies of specific families. In one case, researchers studied a three-generation family in which some members had epilepsy, language impairment, and </a:t>
            </a:r>
            <a:r>
              <a:rPr lang="en-US" dirty="0" err="1" smtClean="0"/>
              <a:t>rolandic</a:t>
            </a:r>
            <a:r>
              <a:rPr lang="en-US" dirty="0" smtClean="0"/>
              <a:t> seizures (seizures affecting the motor cortex).</a:t>
            </a:r>
          </a:p>
          <a:p>
            <a:r>
              <a:rPr lang="en-US" dirty="0" smtClean="0"/>
              <a:t>By analyzing the DNA of affected versus unaffected family members, they identified mutations in SRPX2. The affected individuals had:</a:t>
            </a:r>
          </a:p>
          <a:p>
            <a:r>
              <a:rPr lang="en-US" dirty="0" smtClean="0"/>
              <a:t>Speech and language difficulties, particularly with articulation</a:t>
            </a:r>
          </a:p>
          <a:p>
            <a:r>
              <a:rPr lang="en-US" dirty="0" smtClean="0"/>
              <a:t>Difficulty with language comprehension</a:t>
            </a:r>
          </a:p>
          <a:p>
            <a:r>
              <a:rPr lang="en-US" dirty="0" smtClean="0"/>
              <a:t>Problems with oral-motor coordination</a:t>
            </a:r>
          </a:p>
          <a:p>
            <a:endParaRPr lang="en-US" dirty="0"/>
          </a:p>
          <a:p>
            <a:endParaRPr lang="en-US" dirty="0" smtClean="0"/>
          </a:p>
          <a:p>
            <a:endParaRPr lang="fr-FR" dirty="0"/>
          </a:p>
        </p:txBody>
      </p:sp>
    </p:spTree>
    <p:extLst>
      <p:ext uri="{BB962C8B-B14F-4D97-AF65-F5344CB8AC3E}">
        <p14:creationId xmlns:p14="http://schemas.microsoft.com/office/powerpoint/2010/main" val="1434729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3888432" cy="6264696"/>
          </a:xfrm>
        </p:spPr>
        <p:txBody>
          <a:bodyPr>
            <a:normAutofit fontScale="70000" lnSpcReduction="20000"/>
          </a:bodyPr>
          <a:lstStyle/>
          <a:p>
            <a:r>
              <a:rPr lang="en-US" b="1" dirty="0" smtClean="0"/>
              <a:t>Why this matters:</a:t>
            </a:r>
            <a:endParaRPr lang="en-US" dirty="0" smtClean="0"/>
          </a:p>
          <a:p>
            <a:pPr marL="0" indent="0">
              <a:buNone/>
            </a:pPr>
            <a:r>
              <a:rPr lang="en-US" dirty="0" smtClean="0"/>
              <a:t>SRPX2 is particularly active in the </a:t>
            </a:r>
            <a:r>
              <a:rPr lang="en-US" dirty="0" err="1" smtClean="0"/>
              <a:t>rolandic</a:t>
            </a:r>
            <a:r>
              <a:rPr lang="en-US" dirty="0" smtClean="0"/>
              <a:t> cortex—the brain region that controls muscles involved in speech production (tongue, lips, jaw, vocal cords). This makes sense: if neurons in this region don't develop proper connections, the fine motor control needed for speech would be impaired.</a:t>
            </a:r>
          </a:p>
          <a:p>
            <a:pPr marL="0" indent="0">
              <a:buNone/>
            </a:pPr>
            <a:endParaRPr lang="en-US" dirty="0" smtClean="0"/>
          </a:p>
          <a:p>
            <a:r>
              <a:rPr lang="en-US" b="1" dirty="0" smtClean="0"/>
              <a:t>Broader implications:</a:t>
            </a:r>
            <a:endParaRPr lang="en-US" dirty="0" smtClean="0"/>
          </a:p>
          <a:p>
            <a:pPr marL="0" indent="0">
              <a:buNone/>
            </a:pPr>
            <a:r>
              <a:rPr lang="en-US" dirty="0" smtClean="0"/>
              <a:t>SRPX2 demonstrates an important principle: some "language genes" work by affecting the motor systems needed for speech, not just abstract language processing. This reminds us that language isn't purely cognitive—it's also a motor behavior.</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7944" y="692695"/>
            <a:ext cx="5076056" cy="5472609"/>
          </a:xfrm>
          <a:prstGeom prst="rect">
            <a:avLst/>
          </a:prstGeom>
        </p:spPr>
      </p:pic>
    </p:spTree>
    <p:extLst>
      <p:ext uri="{BB962C8B-B14F-4D97-AF65-F5344CB8AC3E}">
        <p14:creationId xmlns:p14="http://schemas.microsoft.com/office/powerpoint/2010/main" val="1869568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936104"/>
          </a:xfrm>
        </p:spPr>
        <p:txBody>
          <a:bodyPr/>
          <a:lstStyle/>
          <a:p>
            <a:r>
              <a:rPr lang="fr-FR" dirty="0" smtClean="0"/>
              <a:t>ATP2C2 and CMIP</a:t>
            </a:r>
            <a:endParaRPr lang="fr-FR" dirty="0"/>
          </a:p>
        </p:txBody>
      </p:sp>
      <p:sp>
        <p:nvSpPr>
          <p:cNvPr id="3" name="Espace réservé du contenu 2"/>
          <p:cNvSpPr>
            <a:spLocks noGrp="1"/>
          </p:cNvSpPr>
          <p:nvPr>
            <p:ph idx="1"/>
          </p:nvPr>
        </p:nvSpPr>
        <p:spPr>
          <a:xfrm>
            <a:off x="179512" y="1052736"/>
            <a:ext cx="8640960" cy="5616624"/>
          </a:xfrm>
        </p:spPr>
        <p:txBody>
          <a:bodyPr>
            <a:normAutofit fontScale="47500" lnSpcReduction="20000"/>
          </a:bodyPr>
          <a:lstStyle/>
          <a:p>
            <a:pPr marL="0" indent="0">
              <a:buNone/>
            </a:pPr>
            <a:r>
              <a:rPr lang="fr-FR" b="1" dirty="0" smtClean="0"/>
              <a:t>ATP2C2</a:t>
            </a:r>
          </a:p>
          <a:p>
            <a:pPr marL="0" indent="0">
              <a:buNone/>
            </a:pPr>
            <a:r>
              <a:rPr lang="fr-FR" dirty="0" smtClean="0"/>
              <a:t>This </a:t>
            </a:r>
            <a:r>
              <a:rPr lang="fr-FR" dirty="0" err="1"/>
              <a:t>gene</a:t>
            </a:r>
            <a:r>
              <a:rPr lang="fr-FR" dirty="0"/>
              <a:t> </a:t>
            </a:r>
            <a:r>
              <a:rPr lang="fr-FR" b="1" dirty="0">
                <a:solidFill>
                  <a:srgbClr val="00B050"/>
                </a:solidFill>
              </a:rPr>
              <a:t>encodes a calcium </a:t>
            </a:r>
            <a:r>
              <a:rPr lang="fr-FR" b="1" dirty="0" err="1">
                <a:solidFill>
                  <a:srgbClr val="00B050"/>
                </a:solidFill>
              </a:rPr>
              <a:t>pump</a:t>
            </a:r>
            <a:r>
              <a:rPr lang="fr-FR" dirty="0"/>
              <a:t>—a </a:t>
            </a:r>
            <a:r>
              <a:rPr lang="fr-FR" dirty="0" err="1"/>
              <a:t>protein</a:t>
            </a:r>
            <a:r>
              <a:rPr lang="fr-FR" dirty="0"/>
              <a:t> that </a:t>
            </a:r>
            <a:r>
              <a:rPr lang="fr-FR" b="1" dirty="0"/>
              <a:t>moves calcium </a:t>
            </a:r>
            <a:r>
              <a:rPr lang="fr-FR" dirty="0"/>
              <a:t>ions </a:t>
            </a:r>
            <a:r>
              <a:rPr lang="fr-FR" dirty="0" err="1"/>
              <a:t>across</a:t>
            </a:r>
            <a:r>
              <a:rPr lang="fr-FR" dirty="0"/>
              <a:t> </a:t>
            </a:r>
            <a:r>
              <a:rPr lang="fr-FR" dirty="0" err="1"/>
              <a:t>cell</a:t>
            </a:r>
            <a:r>
              <a:rPr lang="fr-FR" dirty="0"/>
              <a:t> membranes. </a:t>
            </a:r>
            <a:r>
              <a:rPr lang="fr-FR" dirty="0" err="1"/>
              <a:t>Why</a:t>
            </a:r>
            <a:r>
              <a:rPr lang="fr-FR" dirty="0"/>
              <a:t> </a:t>
            </a:r>
            <a:r>
              <a:rPr lang="fr-FR" dirty="0" err="1"/>
              <a:t>would</a:t>
            </a:r>
            <a:r>
              <a:rPr lang="fr-FR" dirty="0"/>
              <a:t> a calcium </a:t>
            </a:r>
            <a:r>
              <a:rPr lang="fr-FR" dirty="0" err="1"/>
              <a:t>pump</a:t>
            </a:r>
            <a:r>
              <a:rPr lang="fr-FR" dirty="0"/>
              <a:t> </a:t>
            </a:r>
            <a:r>
              <a:rPr lang="fr-FR" dirty="0" err="1"/>
              <a:t>matter</a:t>
            </a:r>
            <a:r>
              <a:rPr lang="fr-FR" dirty="0"/>
              <a:t> for </a:t>
            </a:r>
            <a:r>
              <a:rPr lang="fr-FR" dirty="0" err="1"/>
              <a:t>language</a:t>
            </a:r>
            <a:r>
              <a:rPr lang="fr-FR" dirty="0"/>
              <a:t>? Calcium </a:t>
            </a:r>
            <a:r>
              <a:rPr lang="fr-FR" dirty="0" err="1"/>
              <a:t>is</a:t>
            </a:r>
            <a:r>
              <a:rPr lang="fr-FR" dirty="0"/>
              <a:t> crucial for neural </a:t>
            </a:r>
            <a:r>
              <a:rPr lang="fr-FR" dirty="0" err="1"/>
              <a:t>signaling</a:t>
            </a:r>
            <a:r>
              <a:rPr lang="fr-FR" dirty="0"/>
              <a:t>. </a:t>
            </a:r>
            <a:r>
              <a:rPr lang="fr-FR" dirty="0" err="1"/>
              <a:t>When</a:t>
            </a:r>
            <a:r>
              <a:rPr lang="fr-FR" dirty="0"/>
              <a:t> </a:t>
            </a:r>
            <a:r>
              <a:rPr lang="fr-FR" dirty="0" err="1"/>
              <a:t>neurons</a:t>
            </a:r>
            <a:r>
              <a:rPr lang="fr-FR" dirty="0"/>
              <a:t> </a:t>
            </a:r>
            <a:r>
              <a:rPr lang="fr-FR" dirty="0" err="1"/>
              <a:t>communicate</a:t>
            </a:r>
            <a:r>
              <a:rPr lang="fr-FR" dirty="0"/>
              <a:t>, calcium </a:t>
            </a:r>
            <a:r>
              <a:rPr lang="fr-FR" dirty="0" err="1"/>
              <a:t>flows</a:t>
            </a:r>
            <a:r>
              <a:rPr lang="fr-FR" dirty="0"/>
              <a:t> </a:t>
            </a:r>
            <a:r>
              <a:rPr lang="fr-FR" dirty="0" err="1"/>
              <a:t>into</a:t>
            </a:r>
            <a:r>
              <a:rPr lang="fr-FR" dirty="0"/>
              <a:t> </a:t>
            </a:r>
            <a:r>
              <a:rPr lang="fr-FR" dirty="0" err="1"/>
              <a:t>cells</a:t>
            </a:r>
            <a:r>
              <a:rPr lang="fr-FR" dirty="0"/>
              <a:t> and triggers the release of </a:t>
            </a:r>
            <a:r>
              <a:rPr lang="fr-FR" dirty="0" err="1"/>
              <a:t>neurotransmitters</a:t>
            </a:r>
            <a:r>
              <a:rPr lang="fr-FR" dirty="0"/>
              <a:t> (</a:t>
            </a:r>
            <a:r>
              <a:rPr lang="fr-FR" dirty="0" err="1"/>
              <a:t>chemical</a:t>
            </a:r>
            <a:r>
              <a:rPr lang="fr-FR" dirty="0"/>
              <a:t> </a:t>
            </a:r>
            <a:r>
              <a:rPr lang="fr-FR" dirty="0" err="1"/>
              <a:t>messengers</a:t>
            </a:r>
            <a:r>
              <a:rPr lang="fr-FR" dirty="0"/>
              <a:t>). </a:t>
            </a:r>
            <a:r>
              <a:rPr lang="fr-FR" dirty="0" err="1"/>
              <a:t>Proper</a:t>
            </a:r>
            <a:r>
              <a:rPr lang="fr-FR" dirty="0"/>
              <a:t> calcium </a:t>
            </a:r>
            <a:r>
              <a:rPr lang="fr-FR" dirty="0" err="1"/>
              <a:t>regulation</a:t>
            </a:r>
            <a:r>
              <a:rPr lang="fr-FR" dirty="0"/>
              <a:t> </a:t>
            </a:r>
            <a:r>
              <a:rPr lang="fr-FR" dirty="0" err="1"/>
              <a:t>is</a:t>
            </a:r>
            <a:r>
              <a:rPr lang="fr-FR" dirty="0"/>
              <a:t> essential for </a:t>
            </a:r>
            <a:r>
              <a:rPr lang="fr-FR" dirty="0" err="1"/>
              <a:t>learning</a:t>
            </a:r>
            <a:r>
              <a:rPr lang="fr-FR" dirty="0"/>
              <a:t> and memory</a:t>
            </a:r>
            <a:r>
              <a:rPr lang="fr-FR" dirty="0" smtClean="0"/>
              <a:t>.</a:t>
            </a:r>
          </a:p>
          <a:p>
            <a:pPr marL="0" indent="0">
              <a:buNone/>
            </a:pPr>
            <a:endParaRPr lang="en-US" dirty="0" smtClean="0"/>
          </a:p>
          <a:p>
            <a:pPr marL="0" indent="0">
              <a:buNone/>
            </a:pPr>
            <a:r>
              <a:rPr lang="en-US" dirty="0" smtClean="0"/>
              <a:t>Variants </a:t>
            </a:r>
            <a:r>
              <a:rPr lang="en-US" dirty="0"/>
              <a:t>of ATP2C2 have been associated with:</a:t>
            </a:r>
          </a:p>
          <a:p>
            <a:r>
              <a:rPr lang="en-US" dirty="0"/>
              <a:t>Reading ability in children</a:t>
            </a:r>
          </a:p>
          <a:p>
            <a:r>
              <a:rPr lang="en-US" dirty="0"/>
              <a:t>Performance on phonological awareness tasks</a:t>
            </a:r>
          </a:p>
          <a:p>
            <a:r>
              <a:rPr lang="en-US" dirty="0"/>
              <a:t>Vocabulary size in early </a:t>
            </a:r>
            <a:r>
              <a:rPr lang="en-US" dirty="0" smtClean="0"/>
              <a:t>development</a:t>
            </a:r>
          </a:p>
          <a:p>
            <a:endParaRPr lang="en-US" dirty="0"/>
          </a:p>
          <a:p>
            <a:pPr marL="0" indent="0">
              <a:buNone/>
            </a:pPr>
            <a:r>
              <a:rPr lang="en-US" b="1" dirty="0"/>
              <a:t>CMIP:</a:t>
            </a:r>
            <a:endParaRPr lang="en-US" dirty="0"/>
          </a:p>
          <a:p>
            <a:pPr marL="0" indent="0">
              <a:buNone/>
            </a:pPr>
            <a:r>
              <a:rPr lang="en-US" dirty="0"/>
              <a:t>This gene is involved in cell signaling pathways. It's been associated with:</a:t>
            </a:r>
          </a:p>
          <a:p>
            <a:r>
              <a:rPr lang="en-US" dirty="0"/>
              <a:t>Reading comprehension</a:t>
            </a:r>
          </a:p>
          <a:p>
            <a:r>
              <a:rPr lang="en-US" dirty="0"/>
              <a:t>Semantic processing (understanding meaning)</a:t>
            </a:r>
          </a:p>
          <a:p>
            <a:r>
              <a:rPr lang="en-US" dirty="0"/>
              <a:t>Vocabulary </a:t>
            </a:r>
            <a:r>
              <a:rPr lang="en-US" dirty="0" smtClean="0"/>
              <a:t>acquisition</a:t>
            </a:r>
          </a:p>
          <a:p>
            <a:pPr marL="0" indent="0">
              <a:buNone/>
            </a:pPr>
            <a:endParaRPr lang="en-US" dirty="0" smtClean="0"/>
          </a:p>
          <a:p>
            <a:pPr marL="0" indent="0">
              <a:buNone/>
            </a:pPr>
            <a:endParaRPr lang="en-US" b="1" dirty="0" smtClean="0"/>
          </a:p>
          <a:p>
            <a:pPr marL="0" indent="0">
              <a:buNone/>
            </a:pPr>
            <a:r>
              <a:rPr lang="en-US" b="1" dirty="0" smtClean="0"/>
              <a:t>What </a:t>
            </a:r>
            <a:r>
              <a:rPr lang="en-US" b="1" dirty="0"/>
              <a:t>makes these interesting:</a:t>
            </a:r>
            <a:endParaRPr lang="en-US" dirty="0"/>
          </a:p>
          <a:p>
            <a:r>
              <a:rPr lang="en-US" dirty="0"/>
              <a:t>Unlike genes that affect brain structure during development, ATP2C2 and CMIP affect ongoing neural function. This suggests that language ability depends not just on having the right brain structure, but on having neural circuits that function efficiently moment-to-moment.</a:t>
            </a:r>
          </a:p>
          <a:p>
            <a:pPr marL="0" indent="0">
              <a:buNone/>
            </a:pPr>
            <a:endParaRPr lang="en-US" dirty="0"/>
          </a:p>
          <a:p>
            <a:endParaRPr lang="fr-FR" dirty="0"/>
          </a:p>
        </p:txBody>
      </p:sp>
    </p:spTree>
    <p:extLst>
      <p:ext uri="{BB962C8B-B14F-4D97-AF65-F5344CB8AC3E}">
        <p14:creationId xmlns:p14="http://schemas.microsoft.com/office/powerpoint/2010/main" val="3335488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lstStyle/>
          <a:p>
            <a:r>
              <a:rPr lang="fr-FR" dirty="0" smtClean="0"/>
              <a:t>NOVA1 &amp; NOVA2</a:t>
            </a:r>
            <a:endParaRPr lang="fr-FR" dirty="0"/>
          </a:p>
        </p:txBody>
      </p:sp>
      <p:sp>
        <p:nvSpPr>
          <p:cNvPr id="3" name="Espace réservé du contenu 2"/>
          <p:cNvSpPr>
            <a:spLocks noGrp="1"/>
          </p:cNvSpPr>
          <p:nvPr>
            <p:ph idx="1"/>
          </p:nvPr>
        </p:nvSpPr>
        <p:spPr>
          <a:xfrm>
            <a:off x="251520" y="1600200"/>
            <a:ext cx="8784976" cy="4525963"/>
          </a:xfrm>
        </p:spPr>
        <p:txBody>
          <a:bodyPr>
            <a:normAutofit fontScale="85000" lnSpcReduction="10000"/>
          </a:bodyPr>
          <a:lstStyle/>
          <a:p>
            <a:r>
              <a:rPr lang="en-US" dirty="0"/>
              <a:t>The NOVA gene (specifically </a:t>
            </a:r>
            <a:r>
              <a:rPr lang="en-US" b="1" dirty="0"/>
              <a:t>NOVA1</a:t>
            </a:r>
            <a:r>
              <a:rPr lang="en-US" dirty="0"/>
              <a:t> and </a:t>
            </a:r>
            <a:r>
              <a:rPr lang="en-US" b="1" dirty="0"/>
              <a:t>NOVA2</a:t>
            </a:r>
            <a:r>
              <a:rPr lang="en-US" dirty="0"/>
              <a:t>) codes for neuron-specific RNA-binding proteins crucial for regulating alternative splicing, a process vital for complex brain development, synaptic function, and neural maturation, with a unique human NOVA1 variant linked to language evolution and potential neurological disorders, while NOVA2 mutations cause severe intellectual disabilities. These master regulators control how brain cells make diverse proteins, and their </a:t>
            </a:r>
            <a:r>
              <a:rPr lang="en-US" dirty="0" err="1"/>
              <a:t>dysregulation</a:t>
            </a:r>
            <a:r>
              <a:rPr lang="en-US" dirty="0"/>
              <a:t> is implicated in cancers and neurodevelopmental conditions, highlighting their critical role in human cognition and health</a:t>
            </a:r>
            <a:endParaRPr lang="fr-FR" dirty="0"/>
          </a:p>
        </p:txBody>
      </p:sp>
    </p:spTree>
    <p:extLst>
      <p:ext uri="{BB962C8B-B14F-4D97-AF65-F5344CB8AC3E}">
        <p14:creationId xmlns:p14="http://schemas.microsoft.com/office/powerpoint/2010/main" val="3424549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680" y="44624"/>
            <a:ext cx="8686800" cy="1143000"/>
          </a:xfrm>
        </p:spPr>
        <p:txBody>
          <a:bodyPr>
            <a:normAutofit fontScale="90000"/>
          </a:bodyPr>
          <a:lstStyle/>
          <a:p>
            <a:r>
              <a:rPr lang="en-US" dirty="0"/>
              <a:t>From Individual Genes to Gene Networks</a:t>
            </a:r>
            <a:endParaRPr lang="fr-FR" dirty="0"/>
          </a:p>
        </p:txBody>
      </p:sp>
      <p:sp>
        <p:nvSpPr>
          <p:cNvPr id="3" name="Espace réservé du contenu 2"/>
          <p:cNvSpPr>
            <a:spLocks noGrp="1"/>
          </p:cNvSpPr>
          <p:nvPr>
            <p:ph idx="1"/>
          </p:nvPr>
        </p:nvSpPr>
        <p:spPr>
          <a:xfrm>
            <a:off x="457200" y="1268760"/>
            <a:ext cx="8229600" cy="5328592"/>
          </a:xfrm>
        </p:spPr>
        <p:txBody>
          <a:bodyPr>
            <a:normAutofit fontScale="62500" lnSpcReduction="20000"/>
          </a:bodyPr>
          <a:lstStyle/>
          <a:p>
            <a:r>
              <a:rPr lang="en-US" b="1" dirty="0"/>
              <a:t>What is a gene network?</a:t>
            </a:r>
            <a:endParaRPr lang="en-US" dirty="0"/>
          </a:p>
          <a:p>
            <a:pPr marL="0" indent="0">
              <a:buNone/>
            </a:pPr>
            <a:r>
              <a:rPr lang="en-US" dirty="0"/>
              <a:t>Imagine an </a:t>
            </a:r>
            <a:r>
              <a:rPr lang="en-US" b="1" dirty="0">
                <a:solidFill>
                  <a:srgbClr val="FF0000"/>
                </a:solidFill>
              </a:rPr>
              <a:t>orchestra</a:t>
            </a:r>
            <a:r>
              <a:rPr lang="en-US" dirty="0"/>
              <a:t>. Each musician (gene) plays their part, but the music (language) only emerges when all the parts work together in coordination. Some musicians might play louder or more often (genes that are highly expressed), others might only come in during certain movements (genes expressed at specific developmental stages</a:t>
            </a:r>
            <a:r>
              <a:rPr lang="en-US" dirty="0" smtClean="0"/>
              <a:t>).</a:t>
            </a:r>
          </a:p>
          <a:p>
            <a:pPr marL="0" indent="0">
              <a:buNone/>
            </a:pPr>
            <a:endParaRPr lang="en-US" dirty="0"/>
          </a:p>
          <a:p>
            <a:pPr marL="0" indent="0">
              <a:buNone/>
            </a:pPr>
            <a:endParaRPr lang="en-US" dirty="0"/>
          </a:p>
          <a:p>
            <a:r>
              <a:rPr lang="en-US" b="1" dirty="0"/>
              <a:t>Example: The FOXP2 Network</a:t>
            </a:r>
            <a:endParaRPr lang="en-US" dirty="0"/>
          </a:p>
          <a:p>
            <a:pPr marL="0" indent="0">
              <a:buNone/>
            </a:pPr>
            <a:r>
              <a:rPr lang="en-US" dirty="0"/>
              <a:t>Even though we're focusing beyond FOXP2, it's worth noting that FOXP2 actually regulates many other genes—it acts like a conductor, turning other genes on or off. CNTNAP2, which we discussed earlier, is actually one of the genes regulated by FOXP2. This means:</a:t>
            </a:r>
          </a:p>
          <a:p>
            <a:r>
              <a:rPr lang="en-US" b="1" dirty="0">
                <a:solidFill>
                  <a:srgbClr val="00B050"/>
                </a:solidFill>
              </a:rPr>
              <a:t>FOXP2 (regulator) → CNTNAP2 (target) → Neural connectivity → Language circuits</a:t>
            </a:r>
          </a:p>
          <a:p>
            <a:r>
              <a:rPr lang="en-US" dirty="0"/>
              <a:t>When researchers identified that FOXP2 regulates CNTNAP2, it helped explain why mutations in FOXP2 have such broad effects on language: because it controls a whole cascade of other genes.</a:t>
            </a:r>
          </a:p>
          <a:p>
            <a:endParaRPr lang="fr-FR" dirty="0"/>
          </a:p>
        </p:txBody>
      </p:sp>
    </p:spTree>
    <p:extLst>
      <p:ext uri="{BB962C8B-B14F-4D97-AF65-F5344CB8AC3E}">
        <p14:creationId xmlns:p14="http://schemas.microsoft.com/office/powerpoint/2010/main" val="1035512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3964470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Is language encoded in our DNA? </a:t>
            </a:r>
            <a:endParaRPr lang="fr-FR" dirty="0"/>
          </a:p>
        </p:txBody>
      </p:sp>
      <p:sp>
        <p:nvSpPr>
          <p:cNvPr id="3" name="Espace réservé du contenu 2"/>
          <p:cNvSpPr>
            <a:spLocks noGrp="1"/>
          </p:cNvSpPr>
          <p:nvPr>
            <p:ph idx="1"/>
          </p:nvPr>
        </p:nvSpPr>
        <p:spPr/>
        <p:txBody>
          <a:bodyPr/>
          <a:lstStyle/>
          <a:p>
            <a:r>
              <a:rPr lang="en-US" dirty="0" smtClean="0"/>
              <a:t>You've likely heard about FOXP2, often called "the language gene" in popular media. But the reality is far more complex and interesting. </a:t>
            </a:r>
            <a:r>
              <a:rPr lang="en-US" dirty="0" smtClean="0">
                <a:solidFill>
                  <a:srgbClr val="FF0000"/>
                </a:solidFill>
              </a:rPr>
              <a:t>Language doesn't depend on a single gene</a:t>
            </a:r>
            <a:r>
              <a:rPr lang="en-US" dirty="0" smtClean="0"/>
              <a:t>—it</a:t>
            </a:r>
            <a:r>
              <a:rPr lang="en-US" dirty="0" smtClean="0">
                <a:solidFill>
                  <a:srgbClr val="FF0000"/>
                </a:solidFill>
              </a:rPr>
              <a:t> </a:t>
            </a:r>
            <a:r>
              <a:rPr lang="en-US" dirty="0" smtClean="0"/>
              <a:t>emerges from the coordinated activity of dozens, perhaps hundreds, of genes working together.</a:t>
            </a:r>
            <a:endParaRPr lang="fr-FR" dirty="0"/>
          </a:p>
        </p:txBody>
      </p:sp>
    </p:spTree>
    <p:extLst>
      <p:ext uri="{BB962C8B-B14F-4D97-AF65-F5344CB8AC3E}">
        <p14:creationId xmlns:p14="http://schemas.microsoft.com/office/powerpoint/2010/main" val="2780422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What exactly is a gene?</a:t>
            </a:r>
            <a:r>
              <a:rPr lang="en-US" dirty="0" smtClean="0"/>
              <a:t> </a:t>
            </a:r>
            <a:endParaRPr lang="fr-FR" dirty="0"/>
          </a:p>
        </p:txBody>
      </p:sp>
      <p:sp>
        <p:nvSpPr>
          <p:cNvPr id="3" name="Espace réservé du contenu 2"/>
          <p:cNvSpPr>
            <a:spLocks noGrp="1"/>
          </p:cNvSpPr>
          <p:nvPr>
            <p:ph idx="1"/>
          </p:nvPr>
        </p:nvSpPr>
        <p:spPr/>
        <p:txBody>
          <a:bodyPr>
            <a:normAutofit fontScale="92500" lnSpcReduction="10000"/>
          </a:bodyPr>
          <a:lstStyle/>
          <a:p>
            <a:r>
              <a:rPr lang="en-US" dirty="0" smtClean="0"/>
              <a:t>Think of a gene as a recipe in a cookbook. Your DNA is the entire cookbook, and each gene is one recipe that tells your cells how to make a specific protein. Proteins are the workhorses of your body—they </a:t>
            </a:r>
            <a:r>
              <a:rPr lang="en-US" dirty="0" smtClean="0">
                <a:solidFill>
                  <a:srgbClr val="92D050"/>
                </a:solidFill>
              </a:rPr>
              <a:t>build structures</a:t>
            </a:r>
            <a:r>
              <a:rPr lang="en-US" dirty="0" smtClean="0"/>
              <a:t>, </a:t>
            </a:r>
            <a:r>
              <a:rPr lang="en-US" dirty="0" smtClean="0">
                <a:solidFill>
                  <a:srgbClr val="92D050"/>
                </a:solidFill>
              </a:rPr>
              <a:t>carry messages</a:t>
            </a:r>
            <a:r>
              <a:rPr lang="en-US" dirty="0" smtClean="0"/>
              <a:t>, and </a:t>
            </a:r>
            <a:r>
              <a:rPr lang="en-US" dirty="0" smtClean="0">
                <a:solidFill>
                  <a:srgbClr val="92D050"/>
                </a:solidFill>
              </a:rPr>
              <a:t>regulate processes</a:t>
            </a:r>
            <a:r>
              <a:rPr lang="en-US" dirty="0" smtClean="0"/>
              <a:t>. </a:t>
            </a:r>
          </a:p>
          <a:p>
            <a:r>
              <a:rPr lang="en-US" dirty="0" smtClean="0"/>
              <a:t>When we talk about "language genes," we're really talking about genes whose protein products somehow </a:t>
            </a:r>
            <a:r>
              <a:rPr lang="en-US" dirty="0" smtClean="0">
                <a:solidFill>
                  <a:srgbClr val="92D050"/>
                </a:solidFill>
              </a:rPr>
              <a:t>contribute to our ability </a:t>
            </a:r>
            <a:r>
              <a:rPr lang="en-US" dirty="0" smtClean="0"/>
              <a:t>to </a:t>
            </a:r>
            <a:r>
              <a:rPr lang="en-US" dirty="0" smtClean="0">
                <a:solidFill>
                  <a:srgbClr val="FF0000"/>
                </a:solidFill>
              </a:rPr>
              <a:t>acquire</a:t>
            </a:r>
            <a:r>
              <a:rPr lang="en-US" dirty="0" smtClean="0"/>
              <a:t> and </a:t>
            </a:r>
            <a:r>
              <a:rPr lang="en-US" dirty="0" smtClean="0">
                <a:solidFill>
                  <a:srgbClr val="FF0000"/>
                </a:solidFill>
              </a:rPr>
              <a:t>use</a:t>
            </a:r>
            <a:r>
              <a:rPr lang="en-US" dirty="0" smtClean="0"/>
              <a:t> language.</a:t>
            </a:r>
            <a:endParaRPr lang="fr-FR" dirty="0"/>
          </a:p>
        </p:txBody>
      </p:sp>
    </p:spTree>
    <p:extLst>
      <p:ext uri="{BB962C8B-B14F-4D97-AF65-F5344CB8AC3E}">
        <p14:creationId xmlns:p14="http://schemas.microsoft.com/office/powerpoint/2010/main" val="4001332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Important distinction:</a:t>
            </a:r>
            <a:r>
              <a:rPr lang="en-US" dirty="0" smtClean="0"/>
              <a:t> We need to be careful here. </a:t>
            </a:r>
            <a:endParaRPr lang="fr-FR" dirty="0"/>
          </a:p>
        </p:txBody>
      </p:sp>
      <p:sp>
        <p:nvSpPr>
          <p:cNvPr id="3" name="Espace réservé du contenu 2"/>
          <p:cNvSpPr>
            <a:spLocks noGrp="1"/>
          </p:cNvSpPr>
          <p:nvPr>
            <p:ph idx="1"/>
          </p:nvPr>
        </p:nvSpPr>
        <p:spPr>
          <a:xfrm>
            <a:off x="457200" y="1600200"/>
            <a:ext cx="8229600" cy="4709120"/>
          </a:xfrm>
        </p:spPr>
        <p:txBody>
          <a:bodyPr>
            <a:normAutofit fontScale="77500" lnSpcReduction="20000"/>
          </a:bodyPr>
          <a:lstStyle/>
          <a:p>
            <a:r>
              <a:rPr lang="en-US" dirty="0" smtClean="0">
                <a:solidFill>
                  <a:srgbClr val="FF0000"/>
                </a:solidFill>
              </a:rPr>
              <a:t>There is no single gene that "creates" language </a:t>
            </a:r>
            <a:r>
              <a:rPr lang="en-US" dirty="0" smtClean="0"/>
              <a:t>the way there might be a gene that determines your eye color. </a:t>
            </a:r>
          </a:p>
          <a:p>
            <a:endParaRPr lang="en-US" dirty="0"/>
          </a:p>
          <a:p>
            <a:r>
              <a:rPr lang="en-US" dirty="0" smtClean="0"/>
              <a:t>Instead, certain genes contribute to building and maintaining the brain circuits that make language possible. These genes affect things like:</a:t>
            </a:r>
          </a:p>
          <a:p>
            <a:pPr marL="0" indent="0">
              <a:buNone/>
            </a:pPr>
            <a:endParaRPr lang="en-US" dirty="0" smtClean="0"/>
          </a:p>
          <a:p>
            <a:pPr>
              <a:buFont typeface="Wingdings" pitchFamily="2" charset="2"/>
              <a:buChar char="q"/>
            </a:pPr>
            <a:r>
              <a:rPr lang="en-US" dirty="0" smtClean="0"/>
              <a:t>How neurons connect during brain development</a:t>
            </a:r>
          </a:p>
          <a:p>
            <a:pPr>
              <a:buFont typeface="Wingdings" pitchFamily="2" charset="2"/>
              <a:buChar char="q"/>
            </a:pPr>
            <a:r>
              <a:rPr lang="en-US" dirty="0" smtClean="0"/>
              <a:t>How different brain regions communicate</a:t>
            </a:r>
          </a:p>
          <a:p>
            <a:pPr>
              <a:buFont typeface="Wingdings" pitchFamily="2" charset="2"/>
              <a:buChar char="q"/>
            </a:pPr>
            <a:r>
              <a:rPr lang="en-US" dirty="0" smtClean="0"/>
              <a:t>How auditory information is processed</a:t>
            </a:r>
          </a:p>
          <a:p>
            <a:pPr>
              <a:buFont typeface="Wingdings" pitchFamily="2" charset="2"/>
              <a:buChar char="q"/>
            </a:pPr>
            <a:r>
              <a:rPr lang="en-US" dirty="0" smtClean="0"/>
              <a:t>How fine motor control develops (important for speech)</a:t>
            </a:r>
          </a:p>
          <a:p>
            <a:pPr>
              <a:buFont typeface="Wingdings" pitchFamily="2" charset="2"/>
              <a:buChar char="q"/>
            </a:pPr>
            <a:r>
              <a:rPr lang="en-US" dirty="0" smtClean="0"/>
              <a:t>How memory systems are organized</a:t>
            </a:r>
          </a:p>
          <a:p>
            <a:endParaRPr lang="fr-FR" dirty="0"/>
          </a:p>
        </p:txBody>
      </p:sp>
    </p:spTree>
    <p:extLst>
      <p:ext uri="{BB962C8B-B14F-4D97-AF65-F5344CB8AC3E}">
        <p14:creationId xmlns:p14="http://schemas.microsoft.com/office/powerpoint/2010/main" val="4177480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394"/>
            <a:ext cx="8229600" cy="634082"/>
          </a:xfrm>
        </p:spPr>
        <p:txBody>
          <a:bodyPr>
            <a:normAutofit fontScale="90000"/>
          </a:bodyPr>
          <a:lstStyle/>
          <a:p>
            <a:r>
              <a:rPr lang="fr-FR" dirty="0" smtClean="0"/>
              <a:t>The </a:t>
            </a:r>
            <a:r>
              <a:rPr lang="fr-FR" dirty="0" err="1" smtClean="0"/>
              <a:t>Genetic</a:t>
            </a:r>
            <a:r>
              <a:rPr lang="fr-FR" dirty="0" smtClean="0"/>
              <a:t>-to-</a:t>
            </a:r>
            <a:r>
              <a:rPr lang="fr-FR" dirty="0" err="1" smtClean="0"/>
              <a:t>Linguistic</a:t>
            </a:r>
            <a:r>
              <a:rPr lang="fr-FR" dirty="0" smtClean="0"/>
              <a:t> </a:t>
            </a:r>
            <a:r>
              <a:rPr lang="fr-FR" dirty="0" err="1" smtClean="0"/>
              <a:t>Pathway</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545540196"/>
              </p:ext>
            </p:extLst>
          </p:nvPr>
        </p:nvGraphicFramePr>
        <p:xfrm>
          <a:off x="457200" y="404664"/>
          <a:ext cx="8229600" cy="31249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395536" y="3411371"/>
            <a:ext cx="8352928" cy="3416320"/>
          </a:xfrm>
          <a:prstGeom prst="rect">
            <a:avLst/>
          </a:prstGeom>
        </p:spPr>
        <p:txBody>
          <a:bodyPr wrap="square">
            <a:spAutoFit/>
          </a:bodyPr>
          <a:lstStyle/>
          <a:p>
            <a:r>
              <a:rPr lang="en-US" dirty="0" smtClean="0"/>
              <a:t>Let's break this down with an example:</a:t>
            </a:r>
          </a:p>
          <a:p>
            <a:endParaRPr lang="en-US" dirty="0" smtClean="0"/>
          </a:p>
          <a:p>
            <a:pPr marL="342900" indent="-342900">
              <a:buFont typeface="+mj-lt"/>
              <a:buAutoNum type="arabicPeriod"/>
            </a:pPr>
            <a:r>
              <a:rPr lang="en-US" b="1" dirty="0" smtClean="0"/>
              <a:t>Gene level:</a:t>
            </a:r>
            <a:r>
              <a:rPr lang="en-US" dirty="0" smtClean="0"/>
              <a:t> A gene called </a:t>
            </a:r>
            <a:r>
              <a:rPr lang="en-US" i="1" dirty="0" smtClean="0"/>
              <a:t>CNTNAP2</a:t>
            </a:r>
            <a:r>
              <a:rPr lang="en-US" dirty="0" smtClean="0"/>
              <a:t> (we'll discuss this later) exists in your DNA</a:t>
            </a:r>
          </a:p>
          <a:p>
            <a:pPr marL="342900" indent="-342900">
              <a:buFont typeface="+mj-lt"/>
              <a:buAutoNum type="arabicPeriod"/>
            </a:pPr>
            <a:r>
              <a:rPr lang="en-US" b="1" dirty="0" smtClean="0"/>
              <a:t>Molecular level:</a:t>
            </a:r>
            <a:r>
              <a:rPr lang="en-US" dirty="0" smtClean="0"/>
              <a:t> This gene's instructions are used to make a protein</a:t>
            </a:r>
          </a:p>
          <a:p>
            <a:pPr marL="342900" indent="-342900">
              <a:buFont typeface="+mj-lt"/>
              <a:buAutoNum type="arabicPeriod"/>
            </a:pPr>
            <a:r>
              <a:rPr lang="en-US" b="1" dirty="0" smtClean="0"/>
              <a:t>Cellular level:</a:t>
            </a:r>
            <a:r>
              <a:rPr lang="en-US" dirty="0" smtClean="0"/>
              <a:t> This protein helps neurons form connections</a:t>
            </a:r>
          </a:p>
          <a:p>
            <a:pPr marL="342900" indent="-342900">
              <a:buFont typeface="+mj-lt"/>
              <a:buAutoNum type="arabicPeriod"/>
            </a:pPr>
            <a:r>
              <a:rPr lang="en-US" b="1" dirty="0" smtClean="0"/>
              <a:t>Brain structure level:</a:t>
            </a:r>
            <a:r>
              <a:rPr lang="en-US" dirty="0" smtClean="0"/>
              <a:t> These connections are especially important in language areas of the brain</a:t>
            </a:r>
          </a:p>
          <a:p>
            <a:pPr marL="342900" indent="-342900">
              <a:buFont typeface="+mj-lt"/>
              <a:buAutoNum type="arabicPeriod"/>
            </a:pPr>
            <a:r>
              <a:rPr lang="en-US" b="1" dirty="0" smtClean="0"/>
              <a:t>Cognitive level:</a:t>
            </a:r>
            <a:r>
              <a:rPr lang="en-US" dirty="0" smtClean="0"/>
              <a:t> Proper connections enable grammatical processing</a:t>
            </a:r>
          </a:p>
          <a:p>
            <a:pPr marL="342900" indent="-342900">
              <a:buFont typeface="+mj-lt"/>
              <a:buAutoNum type="arabicPeriod"/>
            </a:pPr>
            <a:r>
              <a:rPr lang="en-US" b="1" dirty="0" smtClean="0"/>
              <a:t>Behavioral level:</a:t>
            </a:r>
            <a:r>
              <a:rPr lang="en-US" dirty="0" smtClean="0"/>
              <a:t> The person can understand and produce complex sentences</a:t>
            </a:r>
          </a:p>
          <a:p>
            <a:endParaRPr lang="en-US" dirty="0" smtClean="0"/>
          </a:p>
          <a:p>
            <a:r>
              <a:rPr lang="en-US" dirty="0" smtClean="0"/>
              <a:t>This is a vast oversimplification, but it helps us see that </a:t>
            </a:r>
            <a:r>
              <a:rPr lang="en-US" b="1" dirty="0" smtClean="0">
                <a:solidFill>
                  <a:srgbClr val="FF0000"/>
                </a:solidFill>
              </a:rPr>
              <a:t>genes don't "cause" language</a:t>
            </a:r>
            <a:r>
              <a:rPr lang="en-US" dirty="0" smtClean="0"/>
              <a:t> directly—they influence it through many intermediate steps.</a:t>
            </a:r>
            <a:endParaRPr lang="en-US" dirty="0"/>
          </a:p>
        </p:txBody>
      </p:sp>
    </p:spTree>
    <p:extLst>
      <p:ext uri="{BB962C8B-B14F-4D97-AF65-F5344CB8AC3E}">
        <p14:creationId xmlns:p14="http://schemas.microsoft.com/office/powerpoint/2010/main" val="2389730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r>
              <a:rPr lang="fr-FR" dirty="0" smtClean="0"/>
              <a:t>Major Language-</a:t>
            </a:r>
            <a:r>
              <a:rPr lang="fr-FR" dirty="0" err="1" smtClean="0"/>
              <a:t>Related</a:t>
            </a:r>
            <a:r>
              <a:rPr lang="fr-FR" dirty="0" smtClean="0"/>
              <a:t> </a:t>
            </a:r>
            <a:r>
              <a:rPr lang="fr-FR" dirty="0" err="1" smtClean="0"/>
              <a:t>Genes</a:t>
            </a:r>
            <a:r>
              <a:rPr lang="fr-FR" dirty="0" smtClean="0"/>
              <a:t> </a:t>
            </a:r>
            <a:endParaRPr lang="fr-FR" dirty="0"/>
          </a:p>
        </p:txBody>
      </p:sp>
      <p:sp>
        <p:nvSpPr>
          <p:cNvPr id="3" name="Espace réservé du contenu 2"/>
          <p:cNvSpPr>
            <a:spLocks noGrp="1"/>
          </p:cNvSpPr>
          <p:nvPr>
            <p:ph idx="1"/>
          </p:nvPr>
        </p:nvSpPr>
        <p:spPr/>
        <p:txBody>
          <a:bodyPr/>
          <a:lstStyle/>
          <a:p>
            <a:r>
              <a:rPr lang="en-US" dirty="0" smtClean="0"/>
              <a:t>Now let's explore specific genes that have been linked to language abilities. </a:t>
            </a:r>
          </a:p>
          <a:p>
            <a:endParaRPr lang="en-US" dirty="0"/>
          </a:p>
          <a:p>
            <a:r>
              <a:rPr lang="en-US" dirty="0" smtClean="0"/>
              <a:t>Remember, none of these work in isolation—they're part of complex networks.</a:t>
            </a:r>
            <a:endParaRPr lang="fr-FR" dirty="0"/>
          </a:p>
        </p:txBody>
      </p:sp>
    </p:spTree>
    <p:extLst>
      <p:ext uri="{BB962C8B-B14F-4D97-AF65-F5344CB8AC3E}">
        <p14:creationId xmlns:p14="http://schemas.microsoft.com/office/powerpoint/2010/main" val="2847952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036496" cy="1152128"/>
          </a:xfrm>
        </p:spPr>
        <p:txBody>
          <a:bodyPr>
            <a:normAutofit/>
          </a:bodyPr>
          <a:lstStyle/>
          <a:p>
            <a:r>
              <a:rPr lang="fr-FR" sz="3600" dirty="0" smtClean="0"/>
              <a:t>CNTNAP2 (</a:t>
            </a:r>
            <a:r>
              <a:rPr lang="fr-FR" sz="3600" dirty="0" err="1" smtClean="0"/>
              <a:t>Contactin-Associated</a:t>
            </a:r>
            <a:r>
              <a:rPr lang="fr-FR" sz="3600" dirty="0" smtClean="0"/>
              <a:t> </a:t>
            </a:r>
            <a:r>
              <a:rPr lang="fr-FR" sz="3600" dirty="0" err="1" smtClean="0"/>
              <a:t>Protein</a:t>
            </a:r>
            <a:r>
              <a:rPr lang="fr-FR" sz="3600" dirty="0" smtClean="0"/>
              <a:t>-Like 2)</a:t>
            </a:r>
            <a:endParaRPr lang="fr-FR" sz="3600" dirty="0"/>
          </a:p>
        </p:txBody>
      </p:sp>
      <p:sp>
        <p:nvSpPr>
          <p:cNvPr id="3" name="Espace réservé du contenu 2"/>
          <p:cNvSpPr>
            <a:spLocks noGrp="1"/>
          </p:cNvSpPr>
          <p:nvPr>
            <p:ph idx="1"/>
          </p:nvPr>
        </p:nvSpPr>
        <p:spPr/>
        <p:txBody>
          <a:bodyPr>
            <a:normAutofit fontScale="70000" lnSpcReduction="20000"/>
          </a:bodyPr>
          <a:lstStyle/>
          <a:p>
            <a:r>
              <a:rPr lang="en-US" b="1" dirty="0" smtClean="0"/>
              <a:t>What it does:</a:t>
            </a:r>
            <a:r>
              <a:rPr lang="en-US" dirty="0" smtClean="0"/>
              <a:t> CNTNAP2 </a:t>
            </a:r>
            <a:r>
              <a:rPr lang="en-US" b="1" dirty="0" smtClean="0">
                <a:solidFill>
                  <a:srgbClr val="92D050"/>
                </a:solidFill>
              </a:rPr>
              <a:t>produces a protein </a:t>
            </a:r>
            <a:r>
              <a:rPr lang="en-US" dirty="0" smtClean="0"/>
              <a:t>that helps neurons form proper connections, especially during brain development. It's particularly </a:t>
            </a:r>
            <a:r>
              <a:rPr lang="en-US" dirty="0" smtClean="0">
                <a:solidFill>
                  <a:srgbClr val="92D050"/>
                </a:solidFill>
              </a:rPr>
              <a:t>active in brain regions involved in language processing</a:t>
            </a:r>
            <a:r>
              <a:rPr lang="en-US" dirty="0" smtClean="0"/>
              <a:t>, including </a:t>
            </a:r>
            <a:r>
              <a:rPr lang="en-US" dirty="0" err="1" smtClean="0"/>
              <a:t>Broca's</a:t>
            </a:r>
            <a:r>
              <a:rPr lang="en-US" dirty="0" smtClean="0"/>
              <a:t> area and Wernicke's area.</a:t>
            </a:r>
          </a:p>
          <a:p>
            <a:pPr marL="0" indent="0">
              <a:buNone/>
            </a:pPr>
            <a:endParaRPr lang="en-US" dirty="0" smtClean="0"/>
          </a:p>
          <a:p>
            <a:pPr marL="0" indent="0">
              <a:buNone/>
            </a:pPr>
            <a:r>
              <a:rPr lang="en-US" b="1" dirty="0" smtClean="0"/>
              <a:t>Why it matters for language:</a:t>
            </a:r>
            <a:endParaRPr lang="en-US" dirty="0" smtClean="0"/>
          </a:p>
          <a:p>
            <a:r>
              <a:rPr lang="en-US" dirty="0" smtClean="0"/>
              <a:t>Research has found associations between variants (different versions) of CNTNAP2 and several language-related abilities:</a:t>
            </a:r>
          </a:p>
          <a:p>
            <a:r>
              <a:rPr lang="en-US" b="1" dirty="0" smtClean="0"/>
              <a:t>Timing of language acquisition:</a:t>
            </a:r>
            <a:r>
              <a:rPr lang="en-US" dirty="0" smtClean="0"/>
              <a:t> Children with certain CNTNAP2 variants tend to speak their first words later than average</a:t>
            </a:r>
          </a:p>
          <a:p>
            <a:r>
              <a:rPr lang="en-US" b="1" dirty="0" smtClean="0"/>
              <a:t>Grammatical ability:</a:t>
            </a:r>
            <a:r>
              <a:rPr lang="en-US" dirty="0" smtClean="0"/>
              <a:t> Some variants are associated with difficulty processing complex grammar</a:t>
            </a:r>
          </a:p>
          <a:p>
            <a:r>
              <a:rPr lang="en-US" b="1" dirty="0" smtClean="0"/>
              <a:t>Language comprehension:</a:t>
            </a:r>
            <a:r>
              <a:rPr lang="en-US" dirty="0" smtClean="0"/>
              <a:t> Particularly the understanding of longer, more complex sentences</a:t>
            </a:r>
          </a:p>
          <a:p>
            <a:endParaRPr lang="fr-FR" dirty="0"/>
          </a:p>
        </p:txBody>
      </p:sp>
    </p:spTree>
    <p:extLst>
      <p:ext uri="{BB962C8B-B14F-4D97-AF65-F5344CB8AC3E}">
        <p14:creationId xmlns:p14="http://schemas.microsoft.com/office/powerpoint/2010/main" val="2663197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The evidence:</a:t>
            </a:r>
            <a:r>
              <a:rPr lang="en-US" dirty="0" smtClean="0"/>
              <a:t/>
            </a:r>
            <a:br>
              <a:rPr lang="en-US" dirty="0" smtClean="0"/>
            </a:br>
            <a:endParaRPr lang="fr-FR" dirty="0"/>
          </a:p>
        </p:txBody>
      </p:sp>
      <p:sp>
        <p:nvSpPr>
          <p:cNvPr id="3" name="Espace réservé du contenu 2"/>
          <p:cNvSpPr>
            <a:spLocks noGrp="1"/>
          </p:cNvSpPr>
          <p:nvPr>
            <p:ph idx="1"/>
          </p:nvPr>
        </p:nvSpPr>
        <p:spPr>
          <a:xfrm>
            <a:off x="107504" y="1052736"/>
            <a:ext cx="8579296" cy="5616624"/>
          </a:xfrm>
        </p:spPr>
        <p:txBody>
          <a:bodyPr>
            <a:normAutofit fontScale="70000" lnSpcReduction="20000"/>
          </a:bodyPr>
          <a:lstStyle/>
          <a:p>
            <a:r>
              <a:rPr lang="en-US" dirty="0" smtClean="0"/>
              <a:t>In 2008, researchers studied a large sample of </a:t>
            </a:r>
            <a:r>
              <a:rPr lang="en-US" b="1" dirty="0" smtClean="0">
                <a:solidFill>
                  <a:srgbClr val="92D050"/>
                </a:solidFill>
              </a:rPr>
              <a:t>children learning English</a:t>
            </a:r>
            <a:r>
              <a:rPr lang="en-US" dirty="0" smtClean="0"/>
              <a:t>. They found that children with a particular variant of CNTNAP2 had, on average, </a:t>
            </a:r>
            <a:r>
              <a:rPr lang="en-US" b="1" dirty="0" smtClean="0">
                <a:solidFill>
                  <a:srgbClr val="FF0000"/>
                </a:solidFill>
              </a:rPr>
              <a:t>delayed onset of first words and phrases</a:t>
            </a:r>
            <a:r>
              <a:rPr lang="en-US" dirty="0" smtClean="0"/>
              <a:t>. Importantly, this didn't mean they couldn't learn language—they just followed a slightly different developmental timeline.</a:t>
            </a:r>
          </a:p>
          <a:p>
            <a:endParaRPr lang="en-US" dirty="0" smtClean="0"/>
          </a:p>
          <a:p>
            <a:r>
              <a:rPr lang="en-US" dirty="0" smtClean="0"/>
              <a:t>Another fascinating finding: CNTNAP2 variants have been associated with </a:t>
            </a:r>
            <a:r>
              <a:rPr lang="en-US" b="1" dirty="0" smtClean="0">
                <a:solidFill>
                  <a:srgbClr val="92D050"/>
                </a:solidFill>
              </a:rPr>
              <a:t>autism spectrum disorder (ASD), </a:t>
            </a:r>
            <a:r>
              <a:rPr lang="en-US" dirty="0" smtClean="0"/>
              <a:t>and many individuals with ASD show atypical language development. This suggests CNTNAP2 might be part of a broader system affecting social communication.</a:t>
            </a:r>
          </a:p>
          <a:p>
            <a:endParaRPr lang="en-US" dirty="0" smtClean="0"/>
          </a:p>
          <a:p>
            <a:r>
              <a:rPr lang="en-US" b="1" dirty="0" smtClean="0"/>
              <a:t>What the </a:t>
            </a:r>
            <a:r>
              <a:rPr lang="en-US" b="1" dirty="0" smtClean="0">
                <a:solidFill>
                  <a:srgbClr val="FF0000"/>
                </a:solidFill>
              </a:rPr>
              <a:t>protein </a:t>
            </a:r>
            <a:r>
              <a:rPr lang="en-US" b="1" dirty="0" smtClean="0"/>
              <a:t>actually does:</a:t>
            </a:r>
            <a:endParaRPr lang="en-US" dirty="0" smtClean="0"/>
          </a:p>
          <a:p>
            <a:r>
              <a:rPr lang="en-US" dirty="0" smtClean="0"/>
              <a:t>The CNTNAP2 protein sits on the surface of neurons and acts like a "docking station." It helps neurons stick together in the right places and at the right times during development. Think of it like a construction manager ensuring that electrical wiring in a building connects the right rooms together. When this protein doesn't work optimally, neural circuits might form connections that are slightly different from the typical pattern.</a:t>
            </a:r>
          </a:p>
          <a:p>
            <a:endParaRPr lang="fr-FR" dirty="0"/>
          </a:p>
        </p:txBody>
      </p:sp>
    </p:spTree>
    <p:extLst>
      <p:ext uri="{BB962C8B-B14F-4D97-AF65-F5344CB8AC3E}">
        <p14:creationId xmlns:p14="http://schemas.microsoft.com/office/powerpoint/2010/main" val="29500110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ROBO1 and ROBO2</a:t>
            </a:r>
            <a:endParaRPr lang="fr-FR" dirty="0"/>
          </a:p>
        </p:txBody>
      </p:sp>
      <p:sp>
        <p:nvSpPr>
          <p:cNvPr id="3" name="Espace réservé du contenu 2"/>
          <p:cNvSpPr>
            <a:spLocks noGrp="1"/>
          </p:cNvSpPr>
          <p:nvPr>
            <p:ph idx="1"/>
          </p:nvPr>
        </p:nvSpPr>
        <p:spPr>
          <a:xfrm>
            <a:off x="457200" y="1268760"/>
            <a:ext cx="4690864" cy="5400600"/>
          </a:xfrm>
        </p:spPr>
        <p:txBody>
          <a:bodyPr>
            <a:normAutofit fontScale="70000" lnSpcReduction="20000"/>
          </a:bodyPr>
          <a:lstStyle/>
          <a:p>
            <a:r>
              <a:rPr lang="en-US" b="1" dirty="0" smtClean="0"/>
              <a:t>What they do:</a:t>
            </a:r>
            <a:r>
              <a:rPr lang="en-US" dirty="0" smtClean="0"/>
              <a:t> These genes </a:t>
            </a:r>
            <a:r>
              <a:rPr lang="en-US" b="1" dirty="0" smtClean="0">
                <a:solidFill>
                  <a:srgbClr val="92D050"/>
                </a:solidFill>
              </a:rPr>
              <a:t>produce proteins </a:t>
            </a:r>
            <a:r>
              <a:rPr lang="en-US" dirty="0" smtClean="0"/>
              <a:t>that act as "guidance signals" during brain development. They help growing neurons navigate to their correct destinations—imagine them as GPS systems for developing nerve cells.</a:t>
            </a:r>
          </a:p>
          <a:p>
            <a:endParaRPr lang="en-US" dirty="0" smtClean="0"/>
          </a:p>
          <a:p>
            <a:pPr marL="0" indent="0">
              <a:buNone/>
            </a:pPr>
            <a:r>
              <a:rPr lang="en-US" b="1" dirty="0" smtClean="0"/>
              <a:t>Why they matter for language:</a:t>
            </a:r>
            <a:endParaRPr lang="en-US" dirty="0" smtClean="0"/>
          </a:p>
          <a:p>
            <a:r>
              <a:rPr lang="en-US" dirty="0" smtClean="0"/>
              <a:t>ROBO genes are particularly interesting because they're involved in forming the white matter tracts—bundles of neural connections—that link language areas in the brain. Specifically, </a:t>
            </a:r>
            <a:r>
              <a:rPr lang="en-US" b="1" dirty="0" smtClean="0">
                <a:solidFill>
                  <a:srgbClr val="FF0000"/>
                </a:solidFill>
              </a:rPr>
              <a:t>they help form the </a:t>
            </a:r>
            <a:r>
              <a:rPr lang="en-US" b="1" dirty="0" err="1" smtClean="0">
                <a:solidFill>
                  <a:srgbClr val="FF0000"/>
                </a:solidFill>
              </a:rPr>
              <a:t>arcuate</a:t>
            </a:r>
            <a:r>
              <a:rPr lang="en-US" b="1" dirty="0" smtClean="0">
                <a:solidFill>
                  <a:srgbClr val="FF0000"/>
                </a:solidFill>
              </a:rPr>
              <a:t> fasciculus</a:t>
            </a:r>
            <a:r>
              <a:rPr lang="en-US" dirty="0" smtClean="0"/>
              <a:t>, a major pathway </a:t>
            </a:r>
            <a:r>
              <a:rPr lang="en-US" b="1" dirty="0" smtClean="0">
                <a:solidFill>
                  <a:srgbClr val="92D050"/>
                </a:solidFill>
              </a:rPr>
              <a:t>connecting </a:t>
            </a:r>
            <a:r>
              <a:rPr lang="en-US" dirty="0" err="1" smtClean="0"/>
              <a:t>Broca's</a:t>
            </a:r>
            <a:r>
              <a:rPr lang="en-US" dirty="0" smtClean="0"/>
              <a:t> area (speech production) and Wernicke's area (language comprehension).</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1711641"/>
            <a:ext cx="3759200" cy="3454400"/>
          </a:xfrm>
          <a:prstGeom prst="rect">
            <a:avLst/>
          </a:prstGeom>
        </p:spPr>
      </p:pic>
    </p:spTree>
    <p:extLst>
      <p:ext uri="{BB962C8B-B14F-4D97-AF65-F5344CB8AC3E}">
        <p14:creationId xmlns:p14="http://schemas.microsoft.com/office/powerpoint/2010/main" val="17212510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10023</TotalTime>
  <Words>1783</Words>
  <Application>Microsoft Office PowerPoint</Application>
  <PresentationFormat>Affichage à l'écran (4:3)</PresentationFormat>
  <Paragraphs>131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Other Language Genes</vt:lpstr>
      <vt:lpstr>Is language encoded in our DNA? </vt:lpstr>
      <vt:lpstr>What exactly is a gene? </vt:lpstr>
      <vt:lpstr>Important distinction: We need to be careful here. </vt:lpstr>
      <vt:lpstr>The Genetic-to-Linguistic Pathway</vt:lpstr>
      <vt:lpstr>Major Language-Related Genes </vt:lpstr>
      <vt:lpstr>CNTNAP2 (Contactin-Associated Protein-Like 2)</vt:lpstr>
      <vt:lpstr>The evidence: </vt:lpstr>
      <vt:lpstr>ROBO1 and ROBO2</vt:lpstr>
      <vt:lpstr>Présentation PowerPoint</vt:lpstr>
      <vt:lpstr>Présentation PowerPoint</vt:lpstr>
      <vt:lpstr>KIAA0319</vt:lpstr>
      <vt:lpstr>DYX1C1</vt:lpstr>
      <vt:lpstr>SRPX2 (Sushi Repeat-Containing Protein)</vt:lpstr>
      <vt:lpstr>Présentation PowerPoint</vt:lpstr>
      <vt:lpstr>ATP2C2 and CMIP</vt:lpstr>
      <vt:lpstr>NOVA1 &amp; NOVA2</vt:lpstr>
      <vt:lpstr>From Individual Genes to Gene Networks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Other Language Genes</dc:title>
  <dc:creator>Home</dc:creator>
  <cp:lastModifiedBy>Home</cp:lastModifiedBy>
  <cp:revision>26</cp:revision>
  <dcterms:created xsi:type="dcterms:W3CDTF">2025-12-01T09:34:08Z</dcterms:created>
  <dcterms:modified xsi:type="dcterms:W3CDTF">2025-12-22T07:05:31Z</dcterms:modified>
</cp:coreProperties>
</file>