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87" r:id="rId19"/>
    <p:sldId id="273" r:id="rId20"/>
    <p:sldId id="274" r:id="rId21"/>
    <p:sldId id="288" r:id="rId22"/>
    <p:sldId id="291" r:id="rId23"/>
    <p:sldId id="289" r:id="rId24"/>
    <p:sldId id="290" r:id="rId25"/>
    <p:sldId id="275" r:id="rId26"/>
    <p:sldId id="276" r:id="rId27"/>
    <p:sldId id="277" r:id="rId28"/>
    <p:sldId id="278" r:id="rId29"/>
    <p:sldId id="279" r:id="rId30"/>
    <p:sldId id="280" r:id="rId31"/>
    <p:sldId id="281" r:id="rId32"/>
    <p:sldId id="282" r:id="rId33"/>
    <p:sldId id="286" r:id="rId34"/>
    <p:sldId id="283" r:id="rId35"/>
    <p:sldId id="292" r:id="rId36"/>
    <p:sldId id="284" r:id="rId37"/>
    <p:sldId id="293" r:id="rId38"/>
    <p:sldId id="294" r:id="rId39"/>
    <p:sldId id="295" r:id="rId40"/>
    <p:sldId id="296" r:id="rId41"/>
    <p:sldId id="297" r:id="rId42"/>
    <p:sldId id="298" r:id="rId43"/>
    <p:sldId id="285"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28525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1834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9061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59610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91116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E73B22-1337-4872-818A-24D1BBF9E5A5}" type="datetimeFigureOut">
              <a:rPr lang="fr-FR" smtClean="0"/>
              <a:t>21/10/2024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61423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E73B22-1337-4872-818A-24D1BBF9E5A5}" type="datetimeFigureOut">
              <a:rPr lang="fr-FR" smtClean="0"/>
              <a:t>21/10/2024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35182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E73B22-1337-4872-818A-24D1BBF9E5A5}" type="datetimeFigureOut">
              <a:rPr lang="fr-FR" smtClean="0"/>
              <a:t>21/10/2024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24224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E73B22-1337-4872-818A-24D1BBF9E5A5}" type="datetimeFigureOut">
              <a:rPr lang="fr-FR" smtClean="0"/>
              <a:t>21/10/2024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75610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E73B22-1337-4872-818A-24D1BBF9E5A5}" type="datetimeFigureOut">
              <a:rPr lang="fr-FR" smtClean="0"/>
              <a:t>21/10/2024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3874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E73B22-1337-4872-818A-24D1BBF9E5A5}" type="datetimeFigureOut">
              <a:rPr lang="fr-FR" smtClean="0"/>
              <a:t>21/10/2024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05606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73B22-1337-4872-818A-24D1BBF9E5A5}" type="datetimeFigureOut">
              <a:rPr lang="fr-FR" smtClean="0"/>
              <a:t>21/10/2024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4985-9566-4437-9946-B1BD8A7D776A}" type="slidenum">
              <a:rPr lang="fr-FR" smtClean="0"/>
              <a:t>‹N°›</a:t>
            </a:fld>
            <a:endParaRPr lang="fr-FR"/>
          </a:p>
        </p:txBody>
      </p:sp>
    </p:spTree>
    <p:extLst>
      <p:ext uri="{BB962C8B-B14F-4D97-AF65-F5344CB8AC3E}">
        <p14:creationId xmlns:p14="http://schemas.microsoft.com/office/powerpoint/2010/main" val="87480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1.x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6" name="ZoneTexte 5"/>
          <p:cNvSpPr txBox="1"/>
          <p:nvPr/>
        </p:nvSpPr>
        <p:spPr>
          <a:xfrm>
            <a:off x="3006661" y="2683741"/>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t>TOPOGRAPHIE &amp; VOIRIE</a:t>
            </a:r>
            <a:endParaRPr lang="fr-FR" sz="13800" b="1" cap="small" dirty="0">
              <a:solidFill>
                <a:schemeClr val="tx1"/>
              </a:solidFill>
            </a:endParaRPr>
          </a:p>
        </p:txBody>
      </p:sp>
      <p:sp>
        <p:nvSpPr>
          <p:cNvPr id="7" name="Rectangle 3"/>
          <p:cNvSpPr txBox="1">
            <a:spLocks noChangeArrowheads="1"/>
          </p:cNvSpPr>
          <p:nvPr/>
        </p:nvSpPr>
        <p:spPr>
          <a:xfrm>
            <a:off x="7833815" y="6288201"/>
            <a:ext cx="4012443" cy="369332"/>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dirty="0"/>
              <a:t>Chargé du module </a:t>
            </a:r>
            <a:r>
              <a:rPr lang="fr-FR" b="1" dirty="0"/>
              <a:t>BOUNACEUR Sofiane</a:t>
            </a:r>
          </a:p>
        </p:txBody>
      </p:sp>
      <p:sp>
        <p:nvSpPr>
          <p:cNvPr id="8" name="Rectangle 7"/>
          <p:cNvSpPr/>
          <p:nvPr/>
        </p:nvSpPr>
        <p:spPr>
          <a:xfrm>
            <a:off x="163774" y="5995813"/>
            <a:ext cx="3643306" cy="646331"/>
          </a:xfrm>
          <a:prstGeom prst="rect">
            <a:avLst/>
          </a:prstGeom>
          <a:solidFill>
            <a:schemeClr val="accent3">
              <a:lumMod val="60000"/>
              <a:lumOff val="40000"/>
            </a:schemeClr>
          </a:solidFill>
          <a:ln w="28575">
            <a:solidFill>
              <a:schemeClr val="tx1"/>
            </a:solidFill>
          </a:ln>
        </p:spPr>
        <p:txBody>
          <a:bodyPr wrap="square">
            <a:spAutoFit/>
          </a:bodyPr>
          <a:lstStyle/>
          <a:p>
            <a:r>
              <a:rPr lang="fr-FR" b="1" dirty="0"/>
              <a:t>ISTA</a:t>
            </a:r>
            <a:br>
              <a:rPr lang="fr-FR" b="1" dirty="0"/>
            </a:br>
            <a:r>
              <a:rPr lang="fr-FR" b="1" dirty="0"/>
              <a:t>Année Universitaire 2024/2025</a:t>
            </a:r>
          </a:p>
        </p:txBody>
      </p:sp>
    </p:spTree>
    <p:extLst>
      <p:ext uri="{BB962C8B-B14F-4D97-AF65-F5344CB8AC3E}">
        <p14:creationId xmlns:p14="http://schemas.microsoft.com/office/powerpoint/2010/main" val="230275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60761" y="99438"/>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65978" y="745769"/>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EXEMPLE</a:t>
            </a:r>
            <a:endParaRPr lang="fr-FR" sz="8800" b="1" cap="small" dirty="0">
              <a:solidFill>
                <a:srgbClr val="FF0000"/>
              </a:solidFill>
            </a:endParaRPr>
          </a:p>
        </p:txBody>
      </p:sp>
      <p:pic>
        <p:nvPicPr>
          <p:cNvPr id="4" name="Image 3"/>
          <p:cNvPicPr>
            <a:picLocks noChangeAspect="1"/>
          </p:cNvPicPr>
          <p:nvPr/>
        </p:nvPicPr>
        <p:blipFill rotWithShape="1">
          <a:blip r:embed="rId2"/>
          <a:srcRect l="41752" t="13246" r="41864" b="22047"/>
          <a:stretch/>
        </p:blipFill>
        <p:spPr>
          <a:xfrm rot="5400000">
            <a:off x="3553980" y="-859793"/>
            <a:ext cx="5186123" cy="9689909"/>
          </a:xfrm>
          <a:prstGeom prst="rect">
            <a:avLst/>
          </a:prstGeom>
        </p:spPr>
      </p:pic>
    </p:spTree>
    <p:extLst>
      <p:ext uri="{BB962C8B-B14F-4D97-AF65-F5344CB8AC3E}">
        <p14:creationId xmlns:p14="http://schemas.microsoft.com/office/powerpoint/2010/main" val="16303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71" y="1603067"/>
            <a:ext cx="872648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4" name="Rectangle 3"/>
          <p:cNvSpPr/>
          <p:nvPr/>
        </p:nvSpPr>
        <p:spPr>
          <a:xfrm>
            <a:off x="286603" y="1864521"/>
            <a:ext cx="7547211" cy="3785652"/>
          </a:xfrm>
          <a:prstGeom prst="rect">
            <a:avLst/>
          </a:prstGeom>
        </p:spPr>
        <p:txBody>
          <a:bodyPr wrap="square">
            <a:spAutoFit/>
          </a:bodyPr>
          <a:lstStyle/>
          <a:p>
            <a:pPr algn="just">
              <a:lnSpc>
                <a:spcPct val="200000"/>
              </a:lnSpc>
            </a:pPr>
            <a:r>
              <a:rPr lang="fr-FR" sz="2400" dirty="0">
                <a:latin typeface="Arial" panose="020B0604020202020204" pitchFamily="34" charset="0"/>
                <a:cs typeface="Arial" panose="020B0604020202020204" pitchFamily="34" charset="0"/>
              </a:rPr>
              <a:t>Un Modèle numérique de Terrain (M.N.T) (Digital Terrain Model : D.T.M) est une représentation numérique du terrain en terme d’altitude. Il fournit des renseignements non seulement sur les formes du relief, mais également sur leur position. </a:t>
            </a:r>
          </a:p>
        </p:txBody>
      </p:sp>
      <p:sp>
        <p:nvSpPr>
          <p:cNvPr id="5" name="ZoneTexte 4"/>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pic>
        <p:nvPicPr>
          <p:cNvPr id="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350" y="2885956"/>
            <a:ext cx="4033623" cy="27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60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175" y="1965754"/>
            <a:ext cx="10067498" cy="4651979"/>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 Extraction des paramètres du terrain.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Tracés des profils topographiques.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Modélisation de l'écoulement de l'eau ou de la masse du mouvement.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Création de cartes en relief et analyse de surface.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Rendu de visualisation et planification du vol (simulation de vol) en 3D.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Rectification géométrique de photographie aérienne ou d’imagerie satellitaire.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Systèmes d'information géographique (SIG) et Systèmes de positionnement global (GPS).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Cartographie de base.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Précision agricole et forestière. </a:t>
            </a:r>
          </a:p>
        </p:txBody>
      </p:sp>
      <p:sp>
        <p:nvSpPr>
          <p:cNvPr id="3" name="ZoneTexte 2"/>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4" name="ZoneTexte 3"/>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sp>
        <p:nvSpPr>
          <p:cNvPr id="5" name="Rectangle 4"/>
          <p:cNvSpPr/>
          <p:nvPr/>
        </p:nvSpPr>
        <p:spPr>
          <a:xfrm rot="1868403">
            <a:off x="8791110" y="943977"/>
            <a:ext cx="3197284" cy="577850"/>
          </a:xfrm>
          <a:prstGeom prst="rect">
            <a:avLst/>
          </a:prstGeom>
          <a:solidFill>
            <a:schemeClr val="accent1">
              <a:lumMod val="60000"/>
              <a:lumOff val="4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sz="2400" b="1" u="none" strike="noStrike" baseline="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Utilisation des MNT </a:t>
            </a:r>
            <a:endParaRPr lang="fr-FR" sz="2400" b="0" u="none" strike="noStrike" baseline="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rot="20077757">
            <a:off x="241124" y="78146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POURQUOI?...</a:t>
            </a:r>
          </a:p>
        </p:txBody>
      </p:sp>
    </p:spTree>
    <p:extLst>
      <p:ext uri="{BB962C8B-B14F-4D97-AF65-F5344CB8AC3E}">
        <p14:creationId xmlns:p14="http://schemas.microsoft.com/office/powerpoint/2010/main" val="5347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3" y="23990"/>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3848369" y="681074"/>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AMENAGEMENT</a:t>
            </a:r>
            <a:endParaRPr lang="fr-FR" sz="8800" b="1" cap="small" dirty="0">
              <a:solidFill>
                <a:srgbClr val="FF0000"/>
              </a:solidFill>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17001" r="23217"/>
          <a:stretch/>
        </p:blipFill>
        <p:spPr>
          <a:xfrm>
            <a:off x="2792421" y="1331642"/>
            <a:ext cx="7101088" cy="5406437"/>
          </a:xfrm>
          <a:prstGeom prst="rect">
            <a:avLst/>
          </a:prstGeom>
          <a:ln w="28575">
            <a:solidFill>
              <a:schemeClr val="tx1"/>
            </a:solidFill>
          </a:ln>
        </p:spPr>
      </p:pic>
    </p:spTree>
    <p:extLst>
      <p:ext uri="{BB962C8B-B14F-4D97-AF65-F5344CB8AC3E}">
        <p14:creationId xmlns:p14="http://schemas.microsoft.com/office/powerpoint/2010/main" val="10786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3288908027"/>
              </p:ext>
            </p:extLst>
          </p:nvPr>
        </p:nvGraphicFramePr>
        <p:xfrm>
          <a:off x="1585216" y="1364775"/>
          <a:ext cx="9144000" cy="5227093"/>
        </p:xfrm>
        <a:graphic>
          <a:graphicData uri="http://schemas.openxmlformats.org/presentationml/2006/ole">
            <mc:AlternateContent xmlns:mc="http://schemas.openxmlformats.org/markup-compatibility/2006">
              <mc:Choice xmlns:v="urn:schemas-microsoft-com:vml" Requires="v">
                <p:oleObj name="Drawing" r:id="rId2" imgW="7201080" imgH="3779640" progId="AutoCAD.Drawing.15">
                  <p:embed/>
                </p:oleObj>
              </mc:Choice>
              <mc:Fallback>
                <p:oleObj name="Drawing" r:id="rId2" imgW="7201080" imgH="3779640" progId="AutoCAD.Drawing.15">
                  <p:embed/>
                  <p:pic>
                    <p:nvPicPr>
                      <p:cNvPr id="10240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216" y="1364775"/>
                        <a:ext cx="9144000" cy="5227093"/>
                      </a:xfrm>
                      <a:prstGeom prst="rect">
                        <a:avLst/>
                      </a:prstGeom>
                      <a:noFill/>
                      <a:ln>
                        <a:noFill/>
                      </a:ln>
                      <a:effectLst/>
                    </p:spPr>
                  </p:pic>
                </p:oleObj>
              </mc:Fallback>
            </mc:AlternateContent>
          </a:graphicData>
        </a:graphic>
      </p:graphicFrame>
      <p:sp>
        <p:nvSpPr>
          <p:cNvPr id="4" name="ZoneTexte 3"/>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IMPLANTATION- EXEMPLE</a:t>
            </a:r>
            <a:endParaRPr lang="fr-FR" sz="8800" b="1" cap="small" dirty="0">
              <a:solidFill>
                <a:srgbClr val="FF0000"/>
              </a:solidFill>
            </a:endParaRPr>
          </a:p>
        </p:txBody>
      </p:sp>
    </p:spTree>
    <p:extLst>
      <p:ext uri="{BB962C8B-B14F-4D97-AF65-F5344CB8AC3E}">
        <p14:creationId xmlns:p14="http://schemas.microsoft.com/office/powerpoint/2010/main" val="261938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79" y="1000037"/>
            <a:ext cx="11295797" cy="1015663"/>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La voirie reste toujours l’équipement principal du milieu urbain qui peut prévoir les caractères de circulation et leur intensité tout en assurant la bonne desserte entre îlots.</a:t>
            </a:r>
          </a:p>
        </p:txBody>
      </p:sp>
      <p:sp>
        <p:nvSpPr>
          <p:cNvPr id="3" name="ZoneTexte 2"/>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4" name="Rectangle 3"/>
          <p:cNvSpPr/>
          <p:nvPr/>
        </p:nvSpPr>
        <p:spPr>
          <a:xfrm>
            <a:off x="413979" y="2210505"/>
            <a:ext cx="9944670" cy="3785652"/>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L’étude de la voirie doit répondre aux conditions suivantes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La desserte de tous les foyers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Permettre une bonne évacuation des eaux pluviales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La circulation des piétons dans de bonnes conditions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Abriter le passage des réseaux divers.</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Le calcul de la structure des chaussées sera conditionné par :</a:t>
            </a:r>
          </a:p>
          <a:p>
            <a:pPr marL="1714500" lvl="3" indent="-342900" algn="just">
              <a:lnSpc>
                <a:spcPct val="150000"/>
              </a:lnSpc>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La bonne connaissance du sol ;</a:t>
            </a:r>
          </a:p>
          <a:p>
            <a:pPr marL="1714500" lvl="3" indent="-342900" algn="just">
              <a:lnSpc>
                <a:spcPct val="150000"/>
              </a:lnSpc>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L’importance du trafic.</a:t>
            </a:r>
          </a:p>
        </p:txBody>
      </p:sp>
    </p:spTree>
    <p:extLst>
      <p:ext uri="{BB962C8B-B14F-4D97-AF65-F5344CB8AC3E}">
        <p14:creationId xmlns:p14="http://schemas.microsoft.com/office/powerpoint/2010/main" val="409594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277500" y="1050583"/>
            <a:ext cx="11227558" cy="1938992"/>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La classification des voies se fait selon trois critères : fonctionnel, technique et administratif.</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inter urbain</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suburbain</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urbain</a:t>
            </a:r>
          </a:p>
        </p:txBody>
      </p:sp>
      <p:sp>
        <p:nvSpPr>
          <p:cNvPr id="4" name="Rectangle 3"/>
          <p:cNvSpPr/>
          <p:nvPr/>
        </p:nvSpPr>
        <p:spPr>
          <a:xfrm>
            <a:off x="277500" y="3180645"/>
            <a:ext cx="11227558" cy="496996"/>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Une autre classification que nous avons distinguée:</a:t>
            </a:r>
          </a:p>
        </p:txBody>
      </p:sp>
      <p:sp>
        <p:nvSpPr>
          <p:cNvPr id="5" name="Rectangle 4"/>
          <p:cNvSpPr/>
          <p:nvPr/>
        </p:nvSpPr>
        <p:spPr>
          <a:xfrm>
            <a:off x="277500" y="3855067"/>
            <a:ext cx="11609700" cy="2585323"/>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primaires </a:t>
            </a:r>
            <a:r>
              <a:rPr lang="fr-FR" dirty="0">
                <a:latin typeface="TimesNewRomanPSMT"/>
              </a:rPr>
              <a:t>:</a:t>
            </a:r>
          </a:p>
          <a:p>
            <a:pPr>
              <a:lnSpc>
                <a:spcPct val="150000"/>
              </a:lnSpc>
            </a:pPr>
            <a:r>
              <a:rPr lang="fr-FR" dirty="0">
                <a:latin typeface="TimesNewRomanPSMT"/>
              </a:rPr>
              <a:t>Elles assurent les liaisons et les circulations entre la zone urbanisée et l’extérieur.</a:t>
            </a:r>
          </a:p>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secondaires </a:t>
            </a:r>
            <a:r>
              <a:rPr lang="fr-FR" dirty="0">
                <a:latin typeface="TimesNewRomanPSMT"/>
              </a:rPr>
              <a:t>:</a:t>
            </a:r>
          </a:p>
          <a:p>
            <a:pPr>
              <a:lnSpc>
                <a:spcPct val="150000"/>
              </a:lnSpc>
            </a:pPr>
            <a:r>
              <a:rPr lang="fr-FR" dirty="0">
                <a:latin typeface="TimesNewRomanPSMT"/>
              </a:rPr>
              <a:t>Ce sont les voies situées à l’intérieur de la zone, elles assurent la communication intérieure (viabilité de base).</a:t>
            </a:r>
          </a:p>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tertiaires </a:t>
            </a:r>
            <a:r>
              <a:rPr lang="fr-FR" dirty="0">
                <a:latin typeface="TimesNewRomanPSMT"/>
              </a:rPr>
              <a:t>:</a:t>
            </a:r>
          </a:p>
          <a:p>
            <a:pPr>
              <a:lnSpc>
                <a:spcPct val="150000"/>
              </a:lnSpc>
            </a:pPr>
            <a:r>
              <a:rPr lang="fr-FR" dirty="0">
                <a:latin typeface="TimesNewRomanPSMT"/>
              </a:rPr>
              <a:t>Ce sont les voies qui desservent directement à l’intérieur des îlots.</a:t>
            </a:r>
            <a:endParaRPr lang="fr-FR" dirty="0"/>
          </a:p>
        </p:txBody>
      </p:sp>
    </p:spTree>
    <p:extLst>
      <p:ext uri="{BB962C8B-B14F-4D97-AF65-F5344CB8AC3E}">
        <p14:creationId xmlns:p14="http://schemas.microsoft.com/office/powerpoint/2010/main" val="211425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8648"/>
            <a:ext cx="3864791"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PROFIL DES VOIES</a:t>
            </a:r>
            <a:endParaRPr lang="fr-FR" sz="11500" b="1" cap="small" dirty="0">
              <a:solidFill>
                <a:schemeClr val="tx1"/>
              </a:solidFill>
            </a:endParaRPr>
          </a:p>
        </p:txBody>
      </p:sp>
      <p:sp>
        <p:nvSpPr>
          <p:cNvPr id="5" name="Rectangle 4"/>
          <p:cNvSpPr/>
          <p:nvPr/>
        </p:nvSpPr>
        <p:spPr>
          <a:xfrm>
            <a:off x="782272" y="852577"/>
            <a:ext cx="2300245"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PROFIL EN LONG</a:t>
            </a:r>
            <a:endParaRPr lang="fr-FR" sz="8000" b="1" cap="small" dirty="0">
              <a:solidFill>
                <a:srgbClr val="FF0000"/>
              </a:solidFill>
              <a:effectLst>
                <a:outerShdw blurRad="38100" dist="38100" dir="2700000" algn="tl">
                  <a:srgbClr val="000000">
                    <a:alpha val="43137"/>
                  </a:srgbClr>
                </a:outerShdw>
              </a:effectLst>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31763" r="38251"/>
          <a:stretch/>
        </p:blipFill>
        <p:spPr>
          <a:xfrm>
            <a:off x="4053384" y="58648"/>
            <a:ext cx="7947547" cy="6858000"/>
          </a:xfrm>
          <a:prstGeom prst="rect">
            <a:avLst/>
          </a:prstGeom>
          <a:ln w="3175">
            <a:solidFill>
              <a:schemeClr val="tx1"/>
            </a:solidFill>
          </a:ln>
        </p:spPr>
      </p:pic>
    </p:spTree>
    <p:extLst>
      <p:ext uri="{BB962C8B-B14F-4D97-AF65-F5344CB8AC3E}">
        <p14:creationId xmlns:p14="http://schemas.microsoft.com/office/powerpoint/2010/main" val="81627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13512"/>
          <a:stretch/>
        </p:blipFill>
        <p:spPr>
          <a:xfrm>
            <a:off x="586854" y="1601764"/>
            <a:ext cx="11290394" cy="4730798"/>
          </a:xfrm>
          <a:prstGeom prst="rect">
            <a:avLst/>
          </a:prstGeom>
        </p:spPr>
      </p:pic>
      <p:sp>
        <p:nvSpPr>
          <p:cNvPr id="6" name="ZoneTexte 5"/>
          <p:cNvSpPr txBox="1"/>
          <p:nvPr/>
        </p:nvSpPr>
        <p:spPr>
          <a:xfrm>
            <a:off x="5700712" y="2006220"/>
            <a:ext cx="1062677" cy="369332"/>
          </a:xfrm>
          <a:prstGeom prst="rect">
            <a:avLst/>
          </a:prstGeom>
          <a:solidFill>
            <a:schemeClr val="bg1"/>
          </a:solidFill>
        </p:spPr>
        <p:txBody>
          <a:bodyPr wrap="square" rtlCol="0">
            <a:spAutoFit/>
          </a:bodyPr>
          <a:lstStyle/>
          <a:p>
            <a:r>
              <a:rPr lang="fr-FR" dirty="0"/>
              <a:t>EMPRISE</a:t>
            </a:r>
          </a:p>
        </p:txBody>
      </p:sp>
      <p:sp>
        <p:nvSpPr>
          <p:cNvPr id="7" name="ZoneTexte 6"/>
          <p:cNvSpPr txBox="1"/>
          <p:nvPr/>
        </p:nvSpPr>
        <p:spPr>
          <a:xfrm>
            <a:off x="5700712" y="2620431"/>
            <a:ext cx="1062677" cy="369332"/>
          </a:xfrm>
          <a:prstGeom prst="rect">
            <a:avLst/>
          </a:prstGeom>
          <a:solidFill>
            <a:schemeClr val="bg1"/>
          </a:solidFill>
        </p:spPr>
        <p:txBody>
          <a:bodyPr wrap="square" rtlCol="0">
            <a:spAutoFit/>
          </a:bodyPr>
          <a:lstStyle/>
          <a:p>
            <a:r>
              <a:rPr lang="fr-FR" dirty="0"/>
              <a:t>ASSIETTE</a:t>
            </a:r>
          </a:p>
        </p:txBody>
      </p:sp>
      <p:sp>
        <p:nvSpPr>
          <p:cNvPr id="8" name="ZoneTexte 7"/>
          <p:cNvSpPr txBox="1"/>
          <p:nvPr/>
        </p:nvSpPr>
        <p:spPr>
          <a:xfrm>
            <a:off x="5591893" y="3786295"/>
            <a:ext cx="1280314" cy="369332"/>
          </a:xfrm>
          <a:prstGeom prst="rect">
            <a:avLst/>
          </a:prstGeom>
          <a:solidFill>
            <a:schemeClr val="bg1"/>
          </a:solidFill>
        </p:spPr>
        <p:txBody>
          <a:bodyPr wrap="square" rtlCol="0">
            <a:spAutoFit/>
          </a:bodyPr>
          <a:lstStyle/>
          <a:p>
            <a:r>
              <a:rPr lang="fr-FR" dirty="0"/>
              <a:t>CHAUSSEE</a:t>
            </a:r>
          </a:p>
        </p:txBody>
      </p:sp>
      <p:sp>
        <p:nvSpPr>
          <p:cNvPr id="9" name="ZoneTexte 8"/>
          <p:cNvSpPr txBox="1"/>
          <p:nvPr/>
        </p:nvSpPr>
        <p:spPr>
          <a:xfrm>
            <a:off x="5483075" y="3203363"/>
            <a:ext cx="1497951" cy="369332"/>
          </a:xfrm>
          <a:prstGeom prst="rect">
            <a:avLst/>
          </a:prstGeom>
          <a:solidFill>
            <a:schemeClr val="bg1"/>
          </a:solidFill>
        </p:spPr>
        <p:txBody>
          <a:bodyPr wrap="square" rtlCol="0">
            <a:spAutoFit/>
          </a:bodyPr>
          <a:lstStyle/>
          <a:p>
            <a:r>
              <a:rPr lang="fr-FR" dirty="0"/>
              <a:t>PLATE-FORME</a:t>
            </a:r>
          </a:p>
        </p:txBody>
      </p:sp>
      <p:sp>
        <p:nvSpPr>
          <p:cNvPr id="10" name="ZoneTexte 9"/>
          <p:cNvSpPr txBox="1"/>
          <p:nvPr/>
        </p:nvSpPr>
        <p:spPr>
          <a:xfrm>
            <a:off x="8093123" y="3967163"/>
            <a:ext cx="723331" cy="369332"/>
          </a:xfrm>
          <a:prstGeom prst="rect">
            <a:avLst/>
          </a:prstGeom>
          <a:solidFill>
            <a:schemeClr val="bg1"/>
          </a:solidFill>
        </p:spPr>
        <p:txBody>
          <a:bodyPr wrap="square" rtlCol="0">
            <a:spAutoFit/>
          </a:bodyPr>
          <a:lstStyle/>
          <a:p>
            <a:r>
              <a:rPr lang="fr-FR" dirty="0"/>
              <a:t>Accot</a:t>
            </a:r>
          </a:p>
        </p:txBody>
      </p:sp>
      <p:sp>
        <p:nvSpPr>
          <p:cNvPr id="11" name="ZoneTexte 10"/>
          <p:cNvSpPr txBox="1"/>
          <p:nvPr/>
        </p:nvSpPr>
        <p:spPr>
          <a:xfrm>
            <a:off x="3755410" y="3967163"/>
            <a:ext cx="723331" cy="369332"/>
          </a:xfrm>
          <a:prstGeom prst="rect">
            <a:avLst/>
          </a:prstGeom>
          <a:solidFill>
            <a:schemeClr val="bg1"/>
          </a:solidFill>
        </p:spPr>
        <p:txBody>
          <a:bodyPr wrap="square" rtlCol="0">
            <a:spAutoFit/>
          </a:bodyPr>
          <a:lstStyle/>
          <a:p>
            <a:r>
              <a:rPr lang="fr-FR" dirty="0"/>
              <a:t>Accot</a:t>
            </a:r>
          </a:p>
        </p:txBody>
      </p:sp>
      <p:sp>
        <p:nvSpPr>
          <p:cNvPr id="12" name="ZoneTexte 11"/>
          <p:cNvSpPr txBox="1"/>
          <p:nvPr/>
        </p:nvSpPr>
        <p:spPr>
          <a:xfrm>
            <a:off x="9125376" y="4373103"/>
            <a:ext cx="723331" cy="369332"/>
          </a:xfrm>
          <a:prstGeom prst="rect">
            <a:avLst/>
          </a:prstGeom>
          <a:solidFill>
            <a:schemeClr val="bg1"/>
          </a:solidFill>
        </p:spPr>
        <p:txBody>
          <a:bodyPr wrap="square" rtlCol="0">
            <a:spAutoFit/>
          </a:bodyPr>
          <a:lstStyle/>
          <a:p>
            <a:r>
              <a:rPr lang="fr-FR" dirty="0"/>
              <a:t>Fosse</a:t>
            </a:r>
          </a:p>
        </p:txBody>
      </p:sp>
      <p:sp>
        <p:nvSpPr>
          <p:cNvPr id="13" name="ZoneTexte 12"/>
          <p:cNvSpPr txBox="1"/>
          <p:nvPr/>
        </p:nvSpPr>
        <p:spPr>
          <a:xfrm>
            <a:off x="1419367" y="4755500"/>
            <a:ext cx="816163" cy="369332"/>
          </a:xfrm>
          <a:prstGeom prst="rect">
            <a:avLst/>
          </a:prstGeom>
          <a:solidFill>
            <a:schemeClr val="bg1"/>
          </a:solidFill>
        </p:spPr>
        <p:txBody>
          <a:bodyPr wrap="square" rtlCol="0">
            <a:spAutoFit/>
          </a:bodyPr>
          <a:lstStyle/>
          <a:p>
            <a:r>
              <a:rPr lang="fr-FR" dirty="0"/>
              <a:t>Berme</a:t>
            </a:r>
          </a:p>
        </p:txBody>
      </p:sp>
      <p:sp>
        <p:nvSpPr>
          <p:cNvPr id="14" name="ZoneTexte 13"/>
          <p:cNvSpPr txBox="1"/>
          <p:nvPr/>
        </p:nvSpPr>
        <p:spPr>
          <a:xfrm>
            <a:off x="2503803" y="3683517"/>
            <a:ext cx="1032253" cy="646331"/>
          </a:xfrm>
          <a:prstGeom prst="rect">
            <a:avLst/>
          </a:prstGeom>
          <a:solidFill>
            <a:schemeClr val="bg1"/>
          </a:solidFill>
        </p:spPr>
        <p:txBody>
          <a:bodyPr wrap="square" rtlCol="0">
            <a:spAutoFit/>
          </a:bodyPr>
          <a:lstStyle/>
          <a:p>
            <a:r>
              <a:rPr lang="fr-FR" dirty="0"/>
              <a:t>Talus du remblais</a:t>
            </a:r>
          </a:p>
        </p:txBody>
      </p:sp>
      <p:sp>
        <p:nvSpPr>
          <p:cNvPr id="15" name="ZoneTexte 14"/>
          <p:cNvSpPr txBox="1"/>
          <p:nvPr/>
        </p:nvSpPr>
        <p:spPr>
          <a:xfrm>
            <a:off x="4228332" y="65697"/>
            <a:ext cx="3864791"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PROFIL DES VOIES</a:t>
            </a:r>
            <a:endParaRPr lang="fr-FR" sz="11500" b="1" cap="small" dirty="0">
              <a:solidFill>
                <a:schemeClr val="tx1"/>
              </a:solidFill>
            </a:endParaRPr>
          </a:p>
        </p:txBody>
      </p:sp>
      <p:sp>
        <p:nvSpPr>
          <p:cNvPr id="16" name="Rectangle 15"/>
          <p:cNvSpPr/>
          <p:nvPr/>
        </p:nvSpPr>
        <p:spPr>
          <a:xfrm>
            <a:off x="4496740" y="854227"/>
            <a:ext cx="3421238" cy="461665"/>
          </a:xfrm>
          <a:prstGeom prst="rect">
            <a:avLst/>
          </a:prstGeom>
          <a:solidFill>
            <a:srgbClr val="FFFF00"/>
          </a:solidFill>
          <a:ln>
            <a:solidFill>
              <a:schemeClr val="tx1"/>
            </a:solidFill>
          </a:ln>
        </p:spPr>
        <p:txBody>
          <a:bodyPr wrap="square">
            <a:spAutoFit/>
          </a:bodyPr>
          <a:lstStyle/>
          <a:p>
            <a:pPr algn="ctr"/>
            <a:r>
              <a:rPr lang="fr-FR" sz="2400" b="1" cap="small" dirty="0">
                <a:solidFill>
                  <a:srgbClr val="FF0000"/>
                </a:solidFill>
                <a:effectLst>
                  <a:outerShdw blurRad="38100" dist="38100" dir="2700000" algn="tl">
                    <a:srgbClr val="000000">
                      <a:alpha val="43137"/>
                    </a:srgbClr>
                  </a:outerShdw>
                </a:effectLst>
              </a:rPr>
              <a:t>PROFIL EN TRAVERS TYPE</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54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5" name="ZoneTexte 4"/>
          <p:cNvSpPr txBox="1"/>
          <p:nvPr/>
        </p:nvSpPr>
        <p:spPr>
          <a:xfrm>
            <a:off x="597917" y="1203769"/>
            <a:ext cx="10975384" cy="4893647"/>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Voirie &amp; réseau divers (VRD). Par ce terme, on désigne la réalisation des voies d'accès, la mise en œuvre des réseaux d'alimentation en eau, en électricité et en télécommunication.</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Les VRD concernent aussi la construction et l'entretien des réseaux d'évacuation d'eau de pluie, ou d'eaux usées. Ces réseaux permettent à un terrain de recevoir une construction,</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 plan topographique est un document de base pour toute étude de V.R.D</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il présente tous les détails planimétriques et altimétriques figurant dans la zone d’étude.</a:t>
            </a:r>
          </a:p>
          <a:p>
            <a:pPr algn="just"/>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extLst>
              <p:ext uri="{D42A27DB-BD31-4B8C-83A1-F6EECF244321}">
                <p14:modId xmlns:p14="http://schemas.microsoft.com/office/powerpoint/2010/main" val="1696176646"/>
              </p:ext>
            </p:extLst>
          </p:nvPr>
        </p:nvGraphicFramePr>
        <p:xfrm>
          <a:off x="43215" y="1216694"/>
          <a:ext cx="12037325" cy="5441728"/>
        </p:xfrm>
        <a:graphic>
          <a:graphicData uri="http://schemas.openxmlformats.org/presentationml/2006/ole">
            <mc:AlternateContent xmlns:mc="http://schemas.openxmlformats.org/markup-compatibility/2006">
              <mc:Choice xmlns:v="urn:schemas-microsoft-com:vml" Requires="v">
                <p:oleObj name="AutoCAD Drawing" r:id="rId2" imgW="12477600" imgH="4724280" progId="AutoCAD.Drawing.17">
                  <p:embed/>
                </p:oleObj>
              </mc:Choice>
              <mc:Fallback>
                <p:oleObj name="AutoCAD Drawing" r:id="rId2" imgW="12477600" imgH="4724280" progId="AutoCAD.Drawing.17">
                  <p:embed/>
                  <p:pic>
                    <p:nvPicPr>
                      <p:cNvPr id="0" name=""/>
                      <p:cNvPicPr/>
                      <p:nvPr/>
                    </p:nvPicPr>
                    <p:blipFill>
                      <a:blip r:embed="rId3"/>
                      <a:stretch>
                        <a:fillRect/>
                      </a:stretch>
                    </p:blipFill>
                    <p:spPr>
                      <a:xfrm>
                        <a:off x="43215" y="1216694"/>
                        <a:ext cx="12037325" cy="5441728"/>
                      </a:xfrm>
                      <a:prstGeom prst="rect">
                        <a:avLst/>
                      </a:prstGeom>
                    </p:spPr>
                  </p:pic>
                </p:oleObj>
              </mc:Fallback>
            </mc:AlternateContent>
          </a:graphicData>
        </a:graphic>
      </p:graphicFrame>
      <p:sp>
        <p:nvSpPr>
          <p:cNvPr id="2" name="ZoneTexte 1"/>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156816" y="1032028"/>
            <a:ext cx="5233164" cy="369332"/>
          </a:xfrm>
          <a:prstGeom prst="rect">
            <a:avLst/>
          </a:prstGeom>
          <a:solidFill>
            <a:srgbClr val="FFFF00"/>
          </a:solidFill>
          <a:ln w="3175">
            <a:solidFill>
              <a:schemeClr val="tx1"/>
            </a:solidFill>
          </a:ln>
        </p:spPr>
        <p:txBody>
          <a:bodyPr wrap="none">
            <a:spAutoFit/>
          </a:bodyPr>
          <a:lstStyle/>
          <a:p>
            <a:r>
              <a:rPr lang="fr-FR" b="1" dirty="0">
                <a:solidFill>
                  <a:srgbClr val="FF0000"/>
                </a:solidFill>
                <a:latin typeface="Times New Roman" panose="02020603050405020304" pitchFamily="18" charset="0"/>
              </a:rPr>
              <a:t>PROFIL EN TRAVERS D’UNE VOIE URBAINE :</a:t>
            </a:r>
            <a:endParaRPr lang="fr-FR" dirty="0">
              <a:solidFill>
                <a:srgbClr val="FF0000"/>
              </a:solidFill>
            </a:endParaRPr>
          </a:p>
        </p:txBody>
      </p:sp>
      <p:grpSp>
        <p:nvGrpSpPr>
          <p:cNvPr id="9" name="Groupe 8"/>
          <p:cNvGrpSpPr/>
          <p:nvPr/>
        </p:nvGrpSpPr>
        <p:grpSpPr>
          <a:xfrm>
            <a:off x="3034937" y="4624258"/>
            <a:ext cx="5229497" cy="718456"/>
            <a:chOff x="3034937" y="4624258"/>
            <a:chExt cx="5229497" cy="718456"/>
          </a:xfrm>
        </p:grpSpPr>
        <p:sp>
          <p:nvSpPr>
            <p:cNvPr id="7" name="Ellipse 6"/>
            <p:cNvSpPr/>
            <p:nvPr/>
          </p:nvSpPr>
          <p:spPr>
            <a:xfrm>
              <a:off x="7410994" y="4624258"/>
              <a:ext cx="853440" cy="627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34937" y="4715698"/>
              <a:ext cx="853440" cy="627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913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4448204" y="811634"/>
            <a:ext cx="3227358"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172868" y="1950245"/>
            <a:ext cx="11778019" cy="400110"/>
          </a:xfrm>
          <a:prstGeom prst="rect">
            <a:avLst/>
          </a:prstGeom>
        </p:spPr>
        <p:txBody>
          <a:bodyPr wrap="square">
            <a:spAutoFit/>
          </a:bodyPr>
          <a:lstStyle/>
          <a:p>
            <a:r>
              <a:rPr lang="fr-FR" sz="2000" i="1" dirty="0">
                <a:latin typeface="Arial" panose="020B0604020202020204" pitchFamily="34" charset="0"/>
              </a:rPr>
              <a:t>Les bordures de trottoir de type T sont plus spécialement destinées aux voiries urbaines :</a:t>
            </a:r>
            <a:endParaRPr lang="fr-FR" sz="2000" i="1" dirty="0"/>
          </a:p>
        </p:txBody>
      </p:sp>
      <p:pic>
        <p:nvPicPr>
          <p:cNvPr id="7" name="Image 6"/>
          <p:cNvPicPr>
            <a:picLocks noChangeAspect="1"/>
          </p:cNvPicPr>
          <p:nvPr/>
        </p:nvPicPr>
        <p:blipFill>
          <a:blip r:embed="rId2"/>
          <a:stretch>
            <a:fillRect/>
          </a:stretch>
        </p:blipFill>
        <p:spPr>
          <a:xfrm>
            <a:off x="1362191" y="2487101"/>
            <a:ext cx="8682562" cy="4104768"/>
          </a:xfrm>
          <a:prstGeom prst="rect">
            <a:avLst/>
          </a:prstGeom>
        </p:spPr>
      </p:pic>
      <p:sp>
        <p:nvSpPr>
          <p:cNvPr id="8" name="Rectangle 7"/>
          <p:cNvSpPr/>
          <p:nvPr/>
        </p:nvSpPr>
        <p:spPr>
          <a:xfrm>
            <a:off x="273749" y="1358652"/>
            <a:ext cx="6805684" cy="523220"/>
          </a:xfrm>
          <a:prstGeom prst="rect">
            <a:avLst/>
          </a:prstGeom>
        </p:spPr>
        <p:txBody>
          <a:bodyPr wrap="square">
            <a:spAutoFit/>
          </a:bodyPr>
          <a:lstStyle/>
          <a:p>
            <a:r>
              <a:rPr lang="fr-FR" sz="2800" b="1" dirty="0"/>
              <a:t>Les bordures de trottoir non franchissables</a:t>
            </a:r>
            <a:endParaRPr lang="fr-FR" sz="3200" b="1" dirty="0"/>
          </a:p>
        </p:txBody>
      </p:sp>
    </p:spTree>
    <p:extLst>
      <p:ext uri="{BB962C8B-B14F-4D97-AF65-F5344CB8AC3E}">
        <p14:creationId xmlns:p14="http://schemas.microsoft.com/office/powerpoint/2010/main" val="296797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4448204" y="811634"/>
            <a:ext cx="3227358"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275228" y="1434742"/>
            <a:ext cx="11573301" cy="400110"/>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I1 – I2 </a:t>
            </a:r>
            <a:r>
              <a:rPr lang="fr-FR" sz="2000" i="1" dirty="0">
                <a:latin typeface="Arial" panose="020B0604020202020204" pitchFamily="34" charset="0"/>
              </a:rPr>
              <a:t>sont des bordures destinées à la délimitation des îlots directionnels.</a:t>
            </a:r>
            <a:endParaRPr lang="fr-FR" sz="2000" i="1" dirty="0"/>
          </a:p>
        </p:txBody>
      </p:sp>
      <p:pic>
        <p:nvPicPr>
          <p:cNvPr id="7" name="Image 6"/>
          <p:cNvPicPr>
            <a:picLocks noChangeAspect="1"/>
          </p:cNvPicPr>
          <p:nvPr/>
        </p:nvPicPr>
        <p:blipFill>
          <a:blip r:embed="rId2"/>
          <a:stretch>
            <a:fillRect/>
          </a:stretch>
        </p:blipFill>
        <p:spPr>
          <a:xfrm>
            <a:off x="3746664" y="2057413"/>
            <a:ext cx="4930154" cy="2101755"/>
          </a:xfrm>
          <a:prstGeom prst="rect">
            <a:avLst/>
          </a:prstGeom>
        </p:spPr>
      </p:pic>
      <p:sp>
        <p:nvSpPr>
          <p:cNvPr id="8" name="Rectangle 7"/>
          <p:cNvSpPr/>
          <p:nvPr/>
        </p:nvSpPr>
        <p:spPr>
          <a:xfrm>
            <a:off x="128524" y="4367045"/>
            <a:ext cx="4160113" cy="369332"/>
          </a:xfrm>
          <a:prstGeom prst="rect">
            <a:avLst/>
          </a:prstGeom>
        </p:spPr>
        <p:txBody>
          <a:bodyPr wrap="none">
            <a:spAutoFit/>
          </a:bodyPr>
          <a:lstStyle/>
          <a:p>
            <a:r>
              <a:rPr lang="fr-FR" b="1" dirty="0">
                <a:latin typeface="Arial" panose="020B0604020202020204" pitchFamily="34" charset="0"/>
              </a:rPr>
              <a:t>Les bordures inclinées ou arrondies</a:t>
            </a:r>
            <a:endParaRPr lang="fr-FR" dirty="0"/>
          </a:p>
        </p:txBody>
      </p:sp>
      <p:sp>
        <p:nvSpPr>
          <p:cNvPr id="9" name="Rectangle 8"/>
          <p:cNvSpPr/>
          <p:nvPr/>
        </p:nvSpPr>
        <p:spPr>
          <a:xfrm>
            <a:off x="107699" y="5034297"/>
            <a:ext cx="6456874" cy="1015663"/>
          </a:xfrm>
          <a:prstGeom prst="rect">
            <a:avLst/>
          </a:prstGeom>
        </p:spPr>
        <p:txBody>
          <a:bodyPr wrap="square">
            <a:spAutoFit/>
          </a:bodyPr>
          <a:lstStyle/>
          <a:p>
            <a:pPr algn="just"/>
            <a:r>
              <a:rPr lang="fr-FR" sz="2000" i="1" dirty="0">
                <a:latin typeface="Arial" panose="020B0604020202020204" pitchFamily="34" charset="0"/>
              </a:rPr>
              <a:t>Les bordures P1 – P2 et P3 sont utilisées pour délimiter des espaces de stationnement, des allées piétonnes, des espaces verts, des terrains de loisirs, de sports.</a:t>
            </a:r>
          </a:p>
        </p:txBody>
      </p:sp>
      <p:pic>
        <p:nvPicPr>
          <p:cNvPr id="10" name="Image 9"/>
          <p:cNvPicPr>
            <a:picLocks noChangeAspect="1"/>
          </p:cNvPicPr>
          <p:nvPr/>
        </p:nvPicPr>
        <p:blipFill>
          <a:blip r:embed="rId3"/>
          <a:stretch>
            <a:fillRect/>
          </a:stretch>
        </p:blipFill>
        <p:spPr>
          <a:xfrm>
            <a:off x="6974688" y="4367045"/>
            <a:ext cx="4352954" cy="2464502"/>
          </a:xfrm>
          <a:prstGeom prst="rect">
            <a:avLst/>
          </a:prstGeom>
        </p:spPr>
      </p:pic>
    </p:spTree>
    <p:extLst>
      <p:ext uri="{BB962C8B-B14F-4D97-AF65-F5344CB8AC3E}">
        <p14:creationId xmlns:p14="http://schemas.microsoft.com/office/powerpoint/2010/main" val="230697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273749" y="1290412"/>
            <a:ext cx="6805684" cy="523220"/>
          </a:xfrm>
          <a:prstGeom prst="rect">
            <a:avLst/>
          </a:prstGeom>
        </p:spPr>
        <p:txBody>
          <a:bodyPr wrap="square">
            <a:spAutoFit/>
          </a:bodyPr>
          <a:lstStyle/>
          <a:p>
            <a:r>
              <a:rPr lang="fr-FR" sz="2800" b="1" dirty="0"/>
              <a:t>Les bordures de trottoir franchissables</a:t>
            </a:r>
            <a:endParaRPr lang="fr-FR" sz="3200" b="1" dirty="0"/>
          </a:p>
        </p:txBody>
      </p:sp>
      <p:sp>
        <p:nvSpPr>
          <p:cNvPr id="7" name="Rectangle 6"/>
          <p:cNvSpPr/>
          <p:nvPr/>
        </p:nvSpPr>
        <p:spPr>
          <a:xfrm>
            <a:off x="245661" y="1776153"/>
            <a:ext cx="9389660" cy="400110"/>
          </a:xfrm>
          <a:prstGeom prst="rect">
            <a:avLst/>
          </a:prstGeom>
        </p:spPr>
        <p:txBody>
          <a:bodyPr wrap="square">
            <a:spAutoFit/>
          </a:bodyPr>
          <a:lstStyle/>
          <a:p>
            <a:r>
              <a:rPr lang="fr-FR" sz="2000" i="1" dirty="0">
                <a:latin typeface="Arial" panose="020B0604020202020204" pitchFamily="34" charset="0"/>
              </a:rPr>
              <a:t>Les bordures de type </a:t>
            </a:r>
            <a:r>
              <a:rPr lang="fr-FR" sz="2000" b="1" i="1" dirty="0">
                <a:latin typeface="Arial" panose="020B0604020202020204" pitchFamily="34" charset="0"/>
              </a:rPr>
              <a:t>A1 et A2 </a:t>
            </a:r>
            <a:r>
              <a:rPr lang="fr-FR" sz="2000" i="1" dirty="0">
                <a:latin typeface="Arial" panose="020B0604020202020204" pitchFamily="34" charset="0"/>
              </a:rPr>
              <a:t>sont des bordures d’accotement franchissables</a:t>
            </a:r>
            <a:endParaRPr lang="fr-FR" sz="2000" i="1" dirty="0"/>
          </a:p>
        </p:txBody>
      </p:sp>
      <p:pic>
        <p:nvPicPr>
          <p:cNvPr id="8" name="Image 7"/>
          <p:cNvPicPr>
            <a:picLocks noChangeAspect="1"/>
          </p:cNvPicPr>
          <p:nvPr/>
        </p:nvPicPr>
        <p:blipFill>
          <a:blip r:embed="rId2"/>
          <a:stretch>
            <a:fillRect/>
          </a:stretch>
        </p:blipFill>
        <p:spPr>
          <a:xfrm>
            <a:off x="3451102" y="2118039"/>
            <a:ext cx="3999514" cy="2221949"/>
          </a:xfrm>
          <a:prstGeom prst="rect">
            <a:avLst/>
          </a:prstGeom>
        </p:spPr>
      </p:pic>
      <p:sp>
        <p:nvSpPr>
          <p:cNvPr id="9" name="Rectangle 8"/>
          <p:cNvSpPr/>
          <p:nvPr/>
        </p:nvSpPr>
        <p:spPr>
          <a:xfrm>
            <a:off x="245661" y="4374733"/>
            <a:ext cx="11777224" cy="1015663"/>
          </a:xfrm>
          <a:prstGeom prst="rect">
            <a:avLst/>
          </a:prstGeom>
        </p:spPr>
        <p:txBody>
          <a:bodyPr wrap="square">
            <a:spAutoFit/>
          </a:bodyPr>
          <a:lstStyle/>
          <a:p>
            <a:pPr algn="just"/>
            <a:r>
              <a:rPr lang="fr-FR" sz="2000" i="1" dirty="0">
                <a:latin typeface="Arial" panose="020B0604020202020204" pitchFamily="34" charset="0"/>
              </a:rPr>
              <a:t>Les bordures CS1 – CS2 sont des caniveaux à simple pente destinés à être utilisés, soit avec des bordures de type A, soit avec des bordures de type T. Les bordures CS1 et CS2 sont les plus fréquemment utilisées.</a:t>
            </a:r>
          </a:p>
        </p:txBody>
      </p:sp>
      <p:pic>
        <p:nvPicPr>
          <p:cNvPr id="10" name="Image 9"/>
          <p:cNvPicPr>
            <a:picLocks noChangeAspect="1"/>
          </p:cNvPicPr>
          <p:nvPr/>
        </p:nvPicPr>
        <p:blipFill>
          <a:blip r:embed="rId3"/>
          <a:stretch>
            <a:fillRect/>
          </a:stretch>
        </p:blipFill>
        <p:spPr>
          <a:xfrm>
            <a:off x="3441508" y="5104263"/>
            <a:ext cx="4234054" cy="1716879"/>
          </a:xfrm>
          <a:prstGeom prst="rect">
            <a:avLst/>
          </a:prstGeom>
        </p:spPr>
      </p:pic>
    </p:spTree>
    <p:extLst>
      <p:ext uri="{BB962C8B-B14F-4D97-AF65-F5344CB8AC3E}">
        <p14:creationId xmlns:p14="http://schemas.microsoft.com/office/powerpoint/2010/main" val="2509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6" name="Rectangle 5"/>
          <p:cNvSpPr/>
          <p:nvPr/>
        </p:nvSpPr>
        <p:spPr>
          <a:xfrm>
            <a:off x="304799" y="1466081"/>
            <a:ext cx="11568753" cy="707886"/>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AC1 et AC2 </a:t>
            </a:r>
            <a:r>
              <a:rPr lang="fr-FR" sz="2000" i="1" dirty="0">
                <a:latin typeface="Arial" panose="020B0604020202020204" pitchFamily="34" charset="0"/>
              </a:rPr>
              <a:t>sont des bordures d’accotement franchissables avec caniveau simple pente intégrée.</a:t>
            </a:r>
            <a:endParaRPr lang="fr-FR" sz="2000" i="1" dirty="0"/>
          </a:p>
        </p:txBody>
      </p:sp>
      <p:pic>
        <p:nvPicPr>
          <p:cNvPr id="7" name="Image 6"/>
          <p:cNvPicPr>
            <a:picLocks noChangeAspect="1"/>
          </p:cNvPicPr>
          <p:nvPr/>
        </p:nvPicPr>
        <p:blipFill>
          <a:blip r:embed="rId2"/>
          <a:stretch>
            <a:fillRect/>
          </a:stretch>
        </p:blipFill>
        <p:spPr>
          <a:xfrm>
            <a:off x="4448203" y="1883392"/>
            <a:ext cx="3022787" cy="1992572"/>
          </a:xfrm>
          <a:prstGeom prst="rect">
            <a:avLst/>
          </a:prstGeom>
        </p:spPr>
      </p:pic>
      <p:sp>
        <p:nvSpPr>
          <p:cNvPr id="8" name="Rectangle 7"/>
          <p:cNvSpPr/>
          <p:nvPr/>
        </p:nvSpPr>
        <p:spPr>
          <a:xfrm>
            <a:off x="304799" y="3957850"/>
            <a:ext cx="10995546" cy="400110"/>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CC1 et CC2 </a:t>
            </a:r>
            <a:r>
              <a:rPr lang="fr-FR" sz="2000" i="1" dirty="0">
                <a:latin typeface="Arial" panose="020B0604020202020204" pitchFamily="34" charset="0"/>
              </a:rPr>
              <a:t>sont des caniveaux  à double pente.</a:t>
            </a:r>
            <a:endParaRPr lang="fr-FR" sz="2000" i="1" dirty="0"/>
          </a:p>
        </p:txBody>
      </p:sp>
      <p:pic>
        <p:nvPicPr>
          <p:cNvPr id="9" name="Image 8"/>
          <p:cNvPicPr>
            <a:picLocks noChangeAspect="1"/>
          </p:cNvPicPr>
          <p:nvPr/>
        </p:nvPicPr>
        <p:blipFill>
          <a:blip r:embed="rId3"/>
          <a:stretch>
            <a:fillRect/>
          </a:stretch>
        </p:blipFill>
        <p:spPr>
          <a:xfrm>
            <a:off x="3415137" y="4671217"/>
            <a:ext cx="6082395" cy="1552510"/>
          </a:xfrm>
          <a:prstGeom prst="rect">
            <a:avLst/>
          </a:prstGeom>
        </p:spPr>
      </p:pic>
      <p:sp>
        <p:nvSpPr>
          <p:cNvPr id="10" name="Rectangle 9"/>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48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graphicFrame>
        <p:nvGraphicFramePr>
          <p:cNvPr id="9" name="Objet 8"/>
          <p:cNvGraphicFramePr>
            <a:graphicFrameLocks noChangeAspect="1"/>
          </p:cNvGraphicFramePr>
          <p:nvPr>
            <p:extLst>
              <p:ext uri="{D42A27DB-BD31-4B8C-83A1-F6EECF244321}">
                <p14:modId xmlns:p14="http://schemas.microsoft.com/office/powerpoint/2010/main" val="505286613"/>
              </p:ext>
            </p:extLst>
          </p:nvPr>
        </p:nvGraphicFramePr>
        <p:xfrm>
          <a:off x="-2063375" y="1494194"/>
          <a:ext cx="11578163" cy="4396759"/>
        </p:xfrm>
        <a:graphic>
          <a:graphicData uri="http://schemas.openxmlformats.org/presentationml/2006/ole">
            <mc:AlternateContent xmlns:mc="http://schemas.openxmlformats.org/markup-compatibility/2006">
              <mc:Choice xmlns:v="urn:schemas-microsoft-com:vml" Requires="v">
                <p:oleObj name="AutoCAD Drawing" r:id="rId2" imgW="12477600" imgH="4724280" progId="AutoCAD.Drawing.17">
                  <p:embed/>
                </p:oleObj>
              </mc:Choice>
              <mc:Fallback>
                <p:oleObj name="AutoCAD Drawing" r:id="rId2" imgW="12477600" imgH="4724280" progId="AutoCAD.Drawing.17">
                  <p:embed/>
                  <p:pic>
                    <p:nvPicPr>
                      <p:cNvPr id="0" name=""/>
                      <p:cNvPicPr/>
                      <p:nvPr/>
                    </p:nvPicPr>
                    <p:blipFill>
                      <a:blip r:embed="rId3"/>
                      <a:stretch>
                        <a:fillRect/>
                      </a:stretch>
                    </p:blipFill>
                    <p:spPr>
                      <a:xfrm>
                        <a:off x="-2063375" y="1494194"/>
                        <a:ext cx="11578163" cy="4396759"/>
                      </a:xfrm>
                      <a:prstGeom prst="rect">
                        <a:avLst/>
                      </a:prstGeom>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1654283456"/>
              </p:ext>
            </p:extLst>
          </p:nvPr>
        </p:nvGraphicFramePr>
        <p:xfrm>
          <a:off x="4488597" y="2153493"/>
          <a:ext cx="8128000" cy="3078163"/>
        </p:xfrm>
        <a:graphic>
          <a:graphicData uri="http://schemas.openxmlformats.org/presentationml/2006/ole">
            <mc:AlternateContent xmlns:mc="http://schemas.openxmlformats.org/markup-compatibility/2006">
              <mc:Choice xmlns:v="urn:schemas-microsoft-com:vml" Requires="v">
                <p:oleObj name="AutoCAD Drawing" r:id="rId4" imgW="12477600" imgH="4724280" progId="AutoCAD.Drawing.17">
                  <p:embed/>
                </p:oleObj>
              </mc:Choice>
              <mc:Fallback>
                <p:oleObj name="AutoCAD Drawing" r:id="rId4" imgW="12477600" imgH="4724280" progId="AutoCAD.Drawing.17">
                  <p:embed/>
                  <p:pic>
                    <p:nvPicPr>
                      <p:cNvPr id="0" name=""/>
                      <p:cNvPicPr/>
                      <p:nvPr/>
                    </p:nvPicPr>
                    <p:blipFill>
                      <a:blip r:embed="rId5"/>
                      <a:stretch>
                        <a:fillRect/>
                      </a:stretch>
                    </p:blipFill>
                    <p:spPr>
                      <a:xfrm>
                        <a:off x="4488597" y="2153493"/>
                        <a:ext cx="8128000" cy="3078163"/>
                      </a:xfrm>
                      <a:prstGeom prst="rect">
                        <a:avLst/>
                      </a:prstGeom>
                    </p:spPr>
                  </p:pic>
                </p:oleObj>
              </mc:Fallback>
            </mc:AlternateContent>
          </a:graphicData>
        </a:graphic>
      </p:graphicFrame>
      <p:sp>
        <p:nvSpPr>
          <p:cNvPr id="7" name="Rectangle 6"/>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84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8" name="Rectangle 7"/>
          <p:cNvSpPr/>
          <p:nvPr/>
        </p:nvSpPr>
        <p:spPr>
          <a:xfrm>
            <a:off x="5044324" y="811634"/>
            <a:ext cx="2035109"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VOIE URBAINE</a:t>
            </a:r>
            <a:endParaRPr lang="fr-FR" sz="8000" b="1" cap="small"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116001" y="1273299"/>
            <a:ext cx="11891754" cy="5693866"/>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L’emprise : C’est la partie du terrain délimité par les bâtis et formée par la chaussée et trottoirs.</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La chaussée : Au sens géométrique c’est l’aire aménagée pour la circulation des véhicules.</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trottoirs : C’est l’espace aménagé pour la circulation des piétons, Ils ont un dévers de 2% afin de permettre l’évacuation de l’eau vers les caniveaux.</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avaloirs : sont des ouvrages destinés à collecter en surface les eaux de ruissellement.</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aires de stationnement: C’est la partie réservée à l’immobilisation des véhicules.</a:t>
            </a:r>
          </a:p>
          <a:p>
            <a:pPr lvl="1" algn="just">
              <a:spcBef>
                <a:spcPts val="600"/>
              </a:spcBef>
              <a:spcAft>
                <a:spcPts val="600"/>
              </a:spcAft>
            </a:pPr>
            <a:r>
              <a:rPr lang="fr-FR" sz="2200" dirty="0">
                <a:latin typeface="Arial" panose="020B0604020202020204" pitchFamily="34" charset="0"/>
                <a:cs typeface="Arial" panose="020B0604020202020204" pitchFamily="34" charset="0"/>
              </a:rPr>
              <a:t>- L e nombre de places à prévoir en général est de :</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Habitat collectif : 1 à 1.5 places / logts .</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Habitat individuel : 0.3 à 0.5 places / pavillon en plus du garage individuel.</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Zone commerciale : aire de stationnement 1à 3 fois moins que les aires de vente.</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carrefours : c’est la zone de communication entre deux ou plusieurs voies.</a:t>
            </a:r>
          </a:p>
        </p:txBody>
      </p:sp>
    </p:spTree>
    <p:extLst>
      <p:ext uri="{BB962C8B-B14F-4D97-AF65-F5344CB8AC3E}">
        <p14:creationId xmlns:p14="http://schemas.microsoft.com/office/powerpoint/2010/main" val="424016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27546" y="1113262"/>
            <a:ext cx="6359857" cy="400110"/>
          </a:xfrm>
          <a:prstGeom prst="rect">
            <a:avLst/>
          </a:prstGeom>
        </p:spPr>
        <p:txBody>
          <a:bodyPr wrap="square">
            <a:spAutoFit/>
          </a:bodyPr>
          <a:lstStyle/>
          <a:p>
            <a:r>
              <a:rPr lang="fr-FR" sz="2000" dirty="0">
                <a:latin typeface="Times New Roman" panose="02020603050405020304" pitchFamily="18" charset="0"/>
              </a:rPr>
              <a:t>Caractéristiques géométriques de la voirie :</a:t>
            </a:r>
            <a:endParaRPr lang="fr-FR" sz="2000" dirty="0"/>
          </a:p>
        </p:txBody>
      </p:sp>
      <p:sp>
        <p:nvSpPr>
          <p:cNvPr id="3" name="Rectangle 2"/>
          <p:cNvSpPr/>
          <p:nvPr/>
        </p:nvSpPr>
        <p:spPr>
          <a:xfrm>
            <a:off x="327546" y="1636736"/>
            <a:ext cx="1888209" cy="646331"/>
          </a:xfrm>
          <a:prstGeom prst="rect">
            <a:avLst/>
          </a:prstGeom>
        </p:spPr>
        <p:txBody>
          <a:bodyPr wrap="none">
            <a:spAutoFit/>
          </a:bodyPr>
          <a:lstStyle/>
          <a:p>
            <a:r>
              <a:rPr lang="fr-FR" b="1" dirty="0">
                <a:latin typeface="Times New Roman" panose="02020603050405020304" pitchFamily="18" charset="0"/>
              </a:rPr>
              <a:t>1. Tracé en plan :</a:t>
            </a:r>
          </a:p>
          <a:p>
            <a:pPr marL="342900" indent="-342900">
              <a:buFont typeface="+mj-lt"/>
              <a:buAutoNum type="arabicPeriod"/>
            </a:pPr>
            <a:endParaRPr lang="fr-FR" dirty="0"/>
          </a:p>
        </p:txBody>
      </p:sp>
      <p:sp>
        <p:nvSpPr>
          <p:cNvPr id="6" name="Rectangle 5"/>
          <p:cNvSpPr/>
          <p:nvPr/>
        </p:nvSpPr>
        <p:spPr>
          <a:xfrm>
            <a:off x="459474" y="2088488"/>
            <a:ext cx="11400430" cy="1338828"/>
          </a:xfrm>
          <a:prstGeom prst="rect">
            <a:avLst/>
          </a:prstGeom>
        </p:spPr>
        <p:txBody>
          <a:bodyPr wrap="square">
            <a:spAutoFit/>
          </a:bodyPr>
          <a:lstStyle/>
          <a:p>
            <a:pPr algn="just">
              <a:lnSpc>
                <a:spcPct val="150000"/>
              </a:lnSpc>
            </a:pPr>
            <a:r>
              <a:rPr lang="fr-FR" dirty="0">
                <a:latin typeface="Arial" panose="020B0604020202020204" pitchFamily="34" charset="0"/>
                <a:cs typeface="Arial" panose="020B0604020202020204" pitchFamily="34" charset="0"/>
              </a:rPr>
              <a:t>Le tracé en plan ou encore tracé horizontal représente une reproduction à échelle réduite une projection verticale de l’axe de la chaussée sur un plan horizontal, ce dernier est en général une carte topographique ou un plan de situation ou un relief du terrain présenté par les courbes de niveau.</a:t>
            </a:r>
          </a:p>
        </p:txBody>
      </p:sp>
      <p:sp>
        <p:nvSpPr>
          <p:cNvPr id="7" name="Rectangle 6"/>
          <p:cNvSpPr/>
          <p:nvPr/>
        </p:nvSpPr>
        <p:spPr>
          <a:xfrm>
            <a:off x="327546" y="3566323"/>
            <a:ext cx="4273606" cy="369332"/>
          </a:xfrm>
          <a:prstGeom prst="rect">
            <a:avLst/>
          </a:prstGeom>
        </p:spPr>
        <p:txBody>
          <a:bodyPr wrap="none">
            <a:spAutoFit/>
          </a:bodyPr>
          <a:lstStyle/>
          <a:p>
            <a:r>
              <a:rPr lang="fr-FR" b="1" dirty="0">
                <a:latin typeface="Times New Roman" panose="02020603050405020304" pitchFamily="18" charset="0"/>
              </a:rPr>
              <a:t>2. Règles à respecter dans le tracé en plan</a:t>
            </a:r>
          </a:p>
        </p:txBody>
      </p:sp>
      <p:sp>
        <p:nvSpPr>
          <p:cNvPr id="8" name="Rectangle 7"/>
          <p:cNvSpPr/>
          <p:nvPr/>
        </p:nvSpPr>
        <p:spPr>
          <a:xfrm>
            <a:off x="723331" y="4079521"/>
            <a:ext cx="6257695" cy="461665"/>
          </a:xfrm>
          <a:prstGeom prst="rect">
            <a:avLst/>
          </a:prstGeom>
        </p:spPr>
        <p:txBody>
          <a:bodyPr wrap="square">
            <a:spAutoFit/>
          </a:bodyPr>
          <a:lstStyle/>
          <a:p>
            <a:r>
              <a:rPr lang="fr-FR" sz="2400" i="1" dirty="0">
                <a:effectLst>
                  <a:outerShdw blurRad="38100" dist="38100" dir="2700000" algn="tl">
                    <a:srgbClr val="000000">
                      <a:alpha val="43137"/>
                    </a:srgbClr>
                  </a:outerShdw>
                </a:effectLst>
                <a:latin typeface="Times New Roman" panose="02020603050405020304" pitchFamily="18" charset="0"/>
              </a:rPr>
              <a:t>Éviter de : </a:t>
            </a:r>
            <a:endParaRPr lang="fr-FR" sz="2400" i="1" dirty="0">
              <a:effectLst>
                <a:outerShdw blurRad="38100" dist="38100" dir="2700000" algn="tl">
                  <a:srgbClr val="000000">
                    <a:alpha val="43137"/>
                  </a:srgbClr>
                </a:outerShdw>
              </a:effectLst>
            </a:endParaRPr>
          </a:p>
        </p:txBody>
      </p:sp>
      <p:sp>
        <p:nvSpPr>
          <p:cNvPr id="9" name="Rectangle 8"/>
          <p:cNvSpPr/>
          <p:nvPr/>
        </p:nvSpPr>
        <p:spPr>
          <a:xfrm>
            <a:off x="459474" y="4279576"/>
            <a:ext cx="11400430" cy="2169825"/>
          </a:xfrm>
          <a:prstGeom prst="rect">
            <a:avLst/>
          </a:prstGeom>
        </p:spPr>
        <p:txBody>
          <a:bodyPr wrap="square">
            <a:spAutoFit/>
          </a:bodyPr>
          <a:lstStyle/>
          <a:p>
            <a:pPr algn="just">
              <a:lnSpc>
                <a:spcPct val="150000"/>
              </a:lnSpc>
            </a:pPr>
            <a:r>
              <a:rPr lang="fr-FR" dirty="0">
                <a:solidFill>
                  <a:srgbClr val="000000"/>
                </a:solidFill>
                <a:latin typeface="___WRD_EMBED_SUB_39"/>
              </a:rPr>
              <a:t>- passer sur les terrains agricoles</a:t>
            </a:r>
            <a:r>
              <a:rPr lang="fr-FR" sz="3600" dirty="0">
                <a:solidFill>
                  <a:srgbClr val="000000"/>
                </a:solidFill>
                <a:latin typeface="Times New Roman" panose="02020603050405020304" pitchFamily="18" charset="0"/>
              </a:rPr>
              <a:t>, </a:t>
            </a:r>
            <a:r>
              <a:rPr lang="fr-FR" dirty="0">
                <a:solidFill>
                  <a:srgbClr val="000000"/>
                </a:solidFill>
                <a:latin typeface="___WRD_EMBED_SUB_39"/>
              </a:rPr>
              <a:t>des zones forestières et les propriétés privées. </a:t>
            </a:r>
          </a:p>
          <a:p>
            <a:pPr algn="just">
              <a:lnSpc>
                <a:spcPct val="150000"/>
              </a:lnSpc>
            </a:pPr>
            <a:r>
              <a:rPr lang="fr-FR" dirty="0">
                <a:solidFill>
                  <a:srgbClr val="000000"/>
                </a:solidFill>
                <a:latin typeface="Times New Roman" panose="02020603050405020304" pitchFamily="18" charset="0"/>
              </a:rPr>
              <a:t>- </a:t>
            </a:r>
            <a:r>
              <a:rPr lang="fr-FR" dirty="0">
                <a:solidFill>
                  <a:srgbClr val="000000"/>
                </a:solidFill>
                <a:latin typeface="___WRD_EMBED_SUB_39"/>
              </a:rPr>
              <a:t>les sites qui sont sujets à des problèmes géologiques et archéologique. </a:t>
            </a:r>
          </a:p>
          <a:p>
            <a:pPr algn="just">
              <a:lnSpc>
                <a:spcPct val="150000"/>
              </a:lnSpc>
            </a:pPr>
            <a:r>
              <a:rPr lang="fr-FR" dirty="0">
                <a:solidFill>
                  <a:srgbClr val="000000"/>
                </a:solidFill>
                <a:latin typeface="Times New Roman" panose="02020603050405020304" pitchFamily="18" charset="0"/>
              </a:rPr>
              <a:t>- </a:t>
            </a:r>
            <a:r>
              <a:rPr lang="fr-FR" dirty="0">
                <a:solidFill>
                  <a:srgbClr val="000000"/>
                </a:solidFill>
                <a:latin typeface="___WRD_EMBED_SUB_39"/>
              </a:rPr>
              <a:t>les franchissements des oueds afin d’éviter le maximum de constructions des ouvrages d’art et cela pour des raisons économiques, si on n’a pas le choix on essaye de les franchir perpendiculairement. </a:t>
            </a:r>
          </a:p>
        </p:txBody>
      </p:sp>
    </p:spTree>
    <p:extLst>
      <p:ext uri="{BB962C8B-B14F-4D97-AF65-F5344CB8AC3E}">
        <p14:creationId xmlns:p14="http://schemas.microsoft.com/office/powerpoint/2010/main" val="203735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504968" y="1363620"/>
            <a:ext cx="2838734" cy="461665"/>
          </a:xfrm>
          <a:prstGeom prst="rect">
            <a:avLst/>
          </a:prstGeom>
        </p:spPr>
        <p:txBody>
          <a:bodyPr wrap="square">
            <a:spAutoFit/>
          </a:bodyPr>
          <a:lstStyle/>
          <a:p>
            <a:r>
              <a:rPr lang="fr-FR" sz="2400" i="1" dirty="0">
                <a:effectLst>
                  <a:outerShdw blurRad="38100" dist="38100" dir="2700000" algn="tl">
                    <a:srgbClr val="000000">
                      <a:alpha val="43137"/>
                    </a:srgbClr>
                  </a:outerShdw>
                </a:effectLst>
                <a:latin typeface="Times New Roman" panose="02020603050405020304" pitchFamily="18" charset="0"/>
              </a:rPr>
              <a:t>Essaye de :</a:t>
            </a:r>
            <a:endParaRPr lang="fr-FR" sz="2400" i="1" dirty="0">
              <a:effectLst>
                <a:outerShdw blurRad="38100" dist="38100" dir="2700000" algn="tl">
                  <a:srgbClr val="000000">
                    <a:alpha val="43137"/>
                  </a:srgbClr>
                </a:outerShdw>
              </a:effectLst>
            </a:endParaRPr>
          </a:p>
        </p:txBody>
      </p:sp>
      <p:sp>
        <p:nvSpPr>
          <p:cNvPr id="2" name="Rectangle 1"/>
          <p:cNvSpPr/>
          <p:nvPr/>
        </p:nvSpPr>
        <p:spPr>
          <a:xfrm>
            <a:off x="700583" y="2304160"/>
            <a:ext cx="11009195" cy="3170099"/>
          </a:xfrm>
          <a:prstGeom prst="rect">
            <a:avLst/>
          </a:prstGeom>
        </p:spPr>
        <p:txBody>
          <a:bodyPr wrap="square">
            <a:spAutoFit/>
          </a:bodyPr>
          <a:lstStyle/>
          <a:p>
            <a:pPr>
              <a:lnSpc>
                <a:spcPct val="200000"/>
              </a:lnSpc>
            </a:pPr>
            <a:r>
              <a:rPr lang="fr-FR" sz="2000" dirty="0">
                <a:latin typeface="Arial" panose="020B0604020202020204" pitchFamily="34" charset="0"/>
                <a:cs typeface="Arial" panose="020B0604020202020204" pitchFamily="34" charset="0"/>
              </a:rPr>
              <a:t>- adapter au maximum le terrain naturel afin d’éviter les terrassements importants.</a:t>
            </a:r>
          </a:p>
          <a:p>
            <a:pPr>
              <a:lnSpc>
                <a:spcPct val="200000"/>
              </a:lnSpc>
            </a:pPr>
            <a:r>
              <a:rPr lang="fr-FR" sz="2000" dirty="0">
                <a:latin typeface="Arial" panose="020B0604020202020204" pitchFamily="34" charset="0"/>
                <a:cs typeface="Arial" panose="020B0604020202020204" pitchFamily="34" charset="0"/>
              </a:rPr>
              <a:t>- utiliser des grands rayons si l’état du terrain le permet.</a:t>
            </a:r>
          </a:p>
          <a:p>
            <a:pPr>
              <a:lnSpc>
                <a:spcPct val="200000"/>
              </a:lnSpc>
            </a:pPr>
            <a:r>
              <a:rPr lang="fr-FR" sz="2000" dirty="0">
                <a:latin typeface="Arial" panose="020B0604020202020204" pitchFamily="34" charset="0"/>
                <a:cs typeface="Arial" panose="020B0604020202020204" pitchFamily="34" charset="0"/>
              </a:rPr>
              <a:t>- respecter la pente maximum.</a:t>
            </a:r>
          </a:p>
          <a:p>
            <a:pPr>
              <a:lnSpc>
                <a:spcPct val="200000"/>
              </a:lnSpc>
            </a:pPr>
            <a:r>
              <a:rPr lang="fr-FR" sz="2000" dirty="0">
                <a:latin typeface="Arial" panose="020B0604020202020204" pitchFamily="34" charset="0"/>
                <a:cs typeface="Arial" panose="020B0604020202020204" pitchFamily="34" charset="0"/>
              </a:rPr>
              <a:t>- respecter la longueur minimale des alignements droits si c’est possible.</a:t>
            </a:r>
          </a:p>
          <a:p>
            <a:pPr>
              <a:lnSpc>
                <a:spcPct val="200000"/>
              </a:lnSpc>
            </a:pPr>
            <a:r>
              <a:rPr lang="fr-FR" sz="2000" dirty="0">
                <a:latin typeface="Arial" panose="020B0604020202020204" pitchFamily="34" charset="0"/>
                <a:cs typeface="Arial" panose="020B0604020202020204" pitchFamily="34" charset="0"/>
              </a:rPr>
              <a:t>- se raccorder sur les réseaux existants.</a:t>
            </a:r>
          </a:p>
        </p:txBody>
      </p:sp>
    </p:spTree>
    <p:extLst>
      <p:ext uri="{BB962C8B-B14F-4D97-AF65-F5344CB8AC3E}">
        <p14:creationId xmlns:p14="http://schemas.microsoft.com/office/powerpoint/2010/main" val="214258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45742" y="1404427"/>
            <a:ext cx="5167953" cy="461665"/>
          </a:xfrm>
          <a:prstGeom prst="rect">
            <a:avLst/>
          </a:prstGeom>
        </p:spPr>
        <p:txBody>
          <a:bodyPr wrap="square">
            <a:spAutoFit/>
          </a:bodyPr>
          <a:lstStyle/>
          <a:p>
            <a:r>
              <a:rPr lang="fr-FR" sz="2400" dirty="0">
                <a:solidFill>
                  <a:srgbClr val="000000"/>
                </a:solidFill>
                <a:latin typeface="Times New Roman" panose="02020603050405020304" pitchFamily="18" charset="0"/>
              </a:rPr>
              <a:t>Les éléments du tracé en plan : </a:t>
            </a:r>
          </a:p>
        </p:txBody>
      </p:sp>
      <p:sp>
        <p:nvSpPr>
          <p:cNvPr id="3" name="Rectangle 2"/>
          <p:cNvSpPr/>
          <p:nvPr/>
        </p:nvSpPr>
        <p:spPr>
          <a:xfrm>
            <a:off x="746077" y="2403732"/>
            <a:ext cx="9953767" cy="2195794"/>
          </a:xfrm>
          <a:prstGeom prst="rect">
            <a:avLst/>
          </a:prstGeom>
        </p:spPr>
        <p:txBody>
          <a:bodyPr wrap="square">
            <a:spAutoFit/>
          </a:bodyPr>
          <a:lstStyle/>
          <a:p>
            <a:pPr>
              <a:lnSpc>
                <a:spcPct val="200000"/>
              </a:lnSpc>
            </a:pPr>
            <a:r>
              <a:rPr lang="fr-FR" sz="2400" dirty="0">
                <a:latin typeface="Times New Roman" panose="02020603050405020304" pitchFamily="18" charset="0"/>
                <a:cs typeface="Times New Roman" panose="02020603050405020304" pitchFamily="18" charset="0"/>
              </a:rPr>
              <a:t>- Lignes droites de longueur limitée en fonction de la vitesse de référence.</a:t>
            </a:r>
          </a:p>
          <a:p>
            <a:pPr>
              <a:lnSpc>
                <a:spcPct val="200000"/>
              </a:lnSpc>
            </a:pPr>
            <a:r>
              <a:rPr lang="fr-FR" sz="2400" dirty="0">
                <a:latin typeface="Times New Roman" panose="02020603050405020304" pitchFamily="18" charset="0"/>
                <a:cs typeface="Times New Roman" panose="02020603050405020304" pitchFamily="18" charset="0"/>
              </a:rPr>
              <a:t>- Courbes de raccordements à rayons de courbure variable.</a:t>
            </a:r>
          </a:p>
          <a:p>
            <a:pPr>
              <a:lnSpc>
                <a:spcPct val="200000"/>
              </a:lnSpc>
            </a:pPr>
            <a:r>
              <a:rPr lang="fr-FR" sz="2400" dirty="0">
                <a:latin typeface="Times New Roman" panose="02020603050405020304" pitchFamily="18" charset="0"/>
                <a:cs typeface="Times New Roman" panose="02020603050405020304" pitchFamily="18" charset="0"/>
              </a:rPr>
              <a:t>- Arcs de cercle à rayon de courbure constants</a:t>
            </a:r>
          </a:p>
        </p:txBody>
      </p:sp>
    </p:spTree>
    <p:extLst>
      <p:ext uri="{BB962C8B-B14F-4D97-AF65-F5344CB8AC3E}">
        <p14:creationId xmlns:p14="http://schemas.microsoft.com/office/powerpoint/2010/main" val="91259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pic>
        <p:nvPicPr>
          <p:cNvPr id="4" name="Image 3"/>
          <p:cNvPicPr>
            <a:picLocks noChangeAspect="1"/>
          </p:cNvPicPr>
          <p:nvPr/>
        </p:nvPicPr>
        <p:blipFill>
          <a:blip r:embed="rId2"/>
          <a:stretch>
            <a:fillRect/>
          </a:stretch>
        </p:blipFill>
        <p:spPr>
          <a:xfrm>
            <a:off x="353666" y="1310185"/>
            <a:ext cx="11456973" cy="4585648"/>
          </a:xfrm>
          <a:prstGeom prst="rect">
            <a:avLst/>
          </a:prstGeom>
        </p:spPr>
      </p:pic>
      <p:sp>
        <p:nvSpPr>
          <p:cNvPr id="5" name="Rectangle 4"/>
          <p:cNvSpPr/>
          <p:nvPr/>
        </p:nvSpPr>
        <p:spPr>
          <a:xfrm>
            <a:off x="4643120" y="6045101"/>
            <a:ext cx="4235455" cy="523220"/>
          </a:xfrm>
          <a:prstGeom prst="rect">
            <a:avLst/>
          </a:prstGeom>
        </p:spPr>
        <p:txBody>
          <a:bodyPr wrap="none">
            <a:spAutoFit/>
          </a:bodyPr>
          <a:lstStyle/>
          <a:p>
            <a:r>
              <a:rPr lang="fr-FR" sz="2800" b="1">
                <a:solidFill>
                  <a:srgbClr val="FF0000"/>
                </a:solidFill>
                <a:latin typeface="Arial" panose="020B0604020202020204" pitchFamily="34" charset="0"/>
                <a:cs typeface="Arial" panose="020B0604020202020204" pitchFamily="34" charset="0"/>
              </a:rPr>
              <a:t>Organigramme du VRD </a:t>
            </a:r>
          </a:p>
        </p:txBody>
      </p:sp>
    </p:spTree>
    <p:extLst>
      <p:ext uri="{BB962C8B-B14F-4D97-AF65-F5344CB8AC3E}">
        <p14:creationId xmlns:p14="http://schemas.microsoft.com/office/powerpoint/2010/main" val="3968368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52795" y="1033397"/>
            <a:ext cx="4408579" cy="430887"/>
          </a:xfrm>
          <a:prstGeom prst="rect">
            <a:avLst/>
          </a:prstGeom>
        </p:spPr>
        <p:txBody>
          <a:bodyPr wrap="none">
            <a:spAutoFit/>
          </a:bodyPr>
          <a:lstStyle/>
          <a:p>
            <a:r>
              <a:rPr lang="fr-FR" sz="2200" b="1" dirty="0">
                <a:latin typeface="Times New Roman" panose="02020603050405020304" pitchFamily="18" charset="0"/>
                <a:cs typeface="Times New Roman" panose="02020603050405020304" pitchFamily="18" charset="0"/>
              </a:rPr>
              <a:t>Rayons de raccordements en plan :</a:t>
            </a:r>
          </a:p>
        </p:txBody>
      </p:sp>
      <p:sp>
        <p:nvSpPr>
          <p:cNvPr id="3" name="Rectangle 2"/>
          <p:cNvSpPr/>
          <p:nvPr/>
        </p:nvSpPr>
        <p:spPr>
          <a:xfrm>
            <a:off x="163773" y="1695567"/>
            <a:ext cx="11846257" cy="4832092"/>
          </a:xfrm>
          <a:prstGeom prst="rect">
            <a:avLst/>
          </a:prstGeom>
        </p:spPr>
        <p:txBody>
          <a:bodyPr wrap="square">
            <a:spAutoFit/>
          </a:bodyPr>
          <a:lstStyle/>
          <a:p>
            <a:pPr>
              <a:lnSpc>
                <a:spcPct val="200000"/>
              </a:lnSpc>
            </a:pPr>
            <a:r>
              <a:rPr lang="fr-FR" sz="2200" b="1" i="1" dirty="0">
                <a:latin typeface="Times New Roman" panose="02020603050405020304" pitchFamily="18" charset="0"/>
                <a:cs typeface="Times New Roman" panose="02020603050405020304" pitchFamily="18" charset="0"/>
              </a:rPr>
              <a:t>Les rayons de raccordement en planimétrie se calculent en fonction de la vitesse de base. Ils doivent assurer :</a:t>
            </a:r>
          </a:p>
          <a:p>
            <a:pPr>
              <a:lnSpc>
                <a:spcPct val="200000"/>
              </a:lnSpc>
            </a:pPr>
            <a:r>
              <a:rPr lang="fr-FR" sz="2200" dirty="0">
                <a:latin typeface="Times New Roman" panose="02020603050405020304" pitchFamily="18" charset="0"/>
                <a:cs typeface="Times New Roman" panose="02020603050405020304" pitchFamily="18" charset="0"/>
              </a:rPr>
              <a:t>- La stabilité sous l’effet de la force centrifuge.</a:t>
            </a:r>
          </a:p>
          <a:p>
            <a:pPr>
              <a:lnSpc>
                <a:spcPct val="200000"/>
              </a:lnSpc>
            </a:pPr>
            <a:r>
              <a:rPr lang="fr-FR" sz="2200" dirty="0">
                <a:latin typeface="Times New Roman" panose="02020603050405020304" pitchFamily="18" charset="0"/>
                <a:cs typeface="Times New Roman" panose="02020603050405020304" pitchFamily="18" charset="0"/>
              </a:rPr>
              <a:t>- La visibilité.</a:t>
            </a:r>
          </a:p>
          <a:p>
            <a:pPr>
              <a:lnSpc>
                <a:spcPct val="200000"/>
              </a:lnSpc>
            </a:pPr>
            <a:r>
              <a:rPr lang="fr-FR" sz="2200" dirty="0">
                <a:latin typeface="Times New Roman" panose="02020603050405020304" pitchFamily="18" charset="0"/>
                <a:cs typeface="Times New Roman" panose="02020603050405020304" pitchFamily="18" charset="0"/>
              </a:rPr>
              <a:t>- L’inscription des véhicules longs et encombrants.</a:t>
            </a:r>
          </a:p>
          <a:p>
            <a:pPr>
              <a:lnSpc>
                <a:spcPct val="200000"/>
              </a:lnSpc>
            </a:pPr>
            <a:r>
              <a:rPr lang="fr-FR" sz="2200" dirty="0">
                <a:latin typeface="Times New Roman" panose="02020603050405020304" pitchFamily="18" charset="0"/>
                <a:cs typeface="Times New Roman" panose="02020603050405020304" pitchFamily="18" charset="0"/>
              </a:rPr>
              <a:t>Pour assurer la sécurité des usagers il est préférable de prendre des rayons aussi grands que possible. La vitesse de base étant connue, le dévers fixé, la relation donnant la valeur du rayon minimal normal est :</a:t>
            </a:r>
          </a:p>
        </p:txBody>
      </p:sp>
    </p:spTree>
    <p:extLst>
      <p:ext uri="{BB962C8B-B14F-4D97-AF65-F5344CB8AC3E}">
        <p14:creationId xmlns:p14="http://schemas.microsoft.com/office/powerpoint/2010/main" val="137048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352795" y="1033397"/>
            <a:ext cx="4408579" cy="430887"/>
          </a:xfrm>
          <a:prstGeom prst="rect">
            <a:avLst/>
          </a:prstGeom>
        </p:spPr>
        <p:txBody>
          <a:bodyPr wrap="none">
            <a:spAutoFit/>
          </a:bodyPr>
          <a:lstStyle/>
          <a:p>
            <a:r>
              <a:rPr lang="fr-FR" sz="2200" b="1" dirty="0">
                <a:latin typeface="Times New Roman" panose="02020603050405020304" pitchFamily="18" charset="0"/>
                <a:cs typeface="Times New Roman" panose="02020603050405020304" pitchFamily="18" charset="0"/>
              </a:rPr>
              <a:t>Rayons de raccordements en plan :</a:t>
            </a:r>
          </a:p>
        </p:txBody>
      </p:sp>
      <p:pic>
        <p:nvPicPr>
          <p:cNvPr id="2" name="Image 1"/>
          <p:cNvPicPr>
            <a:picLocks noChangeAspect="1"/>
          </p:cNvPicPr>
          <p:nvPr/>
        </p:nvPicPr>
        <p:blipFill>
          <a:blip r:embed="rId2"/>
          <a:stretch>
            <a:fillRect/>
          </a:stretch>
        </p:blipFill>
        <p:spPr>
          <a:xfrm>
            <a:off x="4405622" y="1746280"/>
            <a:ext cx="2313698" cy="1163614"/>
          </a:xfrm>
          <a:prstGeom prst="rect">
            <a:avLst/>
          </a:prstGeom>
        </p:spPr>
      </p:pic>
      <p:sp>
        <p:nvSpPr>
          <p:cNvPr id="5" name="Rectangle 4"/>
          <p:cNvSpPr/>
          <p:nvPr/>
        </p:nvSpPr>
        <p:spPr>
          <a:xfrm>
            <a:off x="532263" y="2931196"/>
            <a:ext cx="4229111" cy="430887"/>
          </a:xfrm>
          <a:prstGeom prst="rect">
            <a:avLst/>
          </a:prstGeom>
        </p:spPr>
        <p:txBody>
          <a:bodyPr wrap="square">
            <a:spAutoFit/>
          </a:bodyPr>
          <a:lstStyle/>
          <a:p>
            <a:r>
              <a:rPr lang="fr-FR" sz="2200" b="1" dirty="0">
                <a:latin typeface="Times New Roman" panose="02020603050405020304" pitchFamily="18" charset="0"/>
                <a:cs typeface="Times New Roman" panose="02020603050405020304" pitchFamily="18" charset="0"/>
              </a:rPr>
              <a:t>Avec :</a:t>
            </a:r>
          </a:p>
        </p:txBody>
      </p:sp>
      <p:sp>
        <p:nvSpPr>
          <p:cNvPr id="6" name="Rectangle 5"/>
          <p:cNvSpPr/>
          <p:nvPr/>
        </p:nvSpPr>
        <p:spPr>
          <a:xfrm>
            <a:off x="3329206" y="3383385"/>
            <a:ext cx="6096000" cy="2459071"/>
          </a:xfrm>
          <a:prstGeom prst="rect">
            <a:avLst/>
          </a:prstGeom>
        </p:spPr>
        <p:txBody>
          <a:bodyPr>
            <a:spAutoFit/>
          </a:bodyPr>
          <a:lstStyle/>
          <a:p>
            <a:pPr>
              <a:lnSpc>
                <a:spcPct val="200000"/>
              </a:lnSpc>
            </a:pPr>
            <a:r>
              <a:rPr lang="fr-FR" sz="2000" dirty="0">
                <a:latin typeface="Arial" panose="020B0604020202020204" pitchFamily="34" charset="0"/>
                <a:cs typeface="Arial" panose="020B0604020202020204" pitchFamily="34" charset="0"/>
              </a:rPr>
              <a:t>R : Rayon en (m).</a:t>
            </a:r>
          </a:p>
          <a:p>
            <a:pPr>
              <a:lnSpc>
                <a:spcPct val="200000"/>
              </a:lnSpc>
            </a:pPr>
            <a:r>
              <a:rPr lang="fr-FR" sz="2000" dirty="0">
                <a:latin typeface="Arial" panose="020B0604020202020204" pitchFamily="34" charset="0"/>
                <a:cs typeface="Arial" panose="020B0604020202020204" pitchFamily="34" charset="0"/>
              </a:rPr>
              <a:t>V : vitesse en Km/h. </a:t>
            </a:r>
          </a:p>
          <a:p>
            <a:pPr>
              <a:lnSpc>
                <a:spcPct val="200000"/>
              </a:lnSpc>
            </a:pPr>
            <a:r>
              <a:rPr lang="fr-FR" sz="2000" dirty="0">
                <a:latin typeface="Arial" panose="020B0604020202020204" pitchFamily="34" charset="0"/>
                <a:cs typeface="Arial" panose="020B0604020202020204" pitchFamily="34" charset="0"/>
              </a:rPr>
              <a:t>d : dévers en % .</a:t>
            </a:r>
          </a:p>
          <a:p>
            <a:pPr>
              <a:lnSpc>
                <a:spcPct val="200000"/>
              </a:lnSpc>
            </a:pPr>
            <a:r>
              <a:rPr lang="fr-FR" sz="2000" dirty="0">
                <a:latin typeface="Arial" panose="020B0604020202020204" pitchFamily="34" charset="0"/>
                <a:cs typeface="Arial" panose="020B0604020202020204" pitchFamily="34" charset="0"/>
              </a:rPr>
              <a:t>f : coefficient de frottement transversal .</a:t>
            </a:r>
          </a:p>
        </p:txBody>
      </p:sp>
    </p:spTree>
    <p:extLst>
      <p:ext uri="{BB962C8B-B14F-4D97-AF65-F5344CB8AC3E}">
        <p14:creationId xmlns:p14="http://schemas.microsoft.com/office/powerpoint/2010/main" val="70236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287682" y="1128931"/>
            <a:ext cx="5806782" cy="400110"/>
          </a:xfrm>
          <a:prstGeom prst="rect">
            <a:avLst/>
          </a:prstGeom>
        </p:spPr>
        <p:txBody>
          <a:bodyPr wrap="none">
            <a:spAutoFit/>
          </a:bodyPr>
          <a:lstStyle/>
          <a:p>
            <a:r>
              <a:rPr lang="fr-FR" sz="2000" b="1" dirty="0">
                <a:latin typeface="Times New Roman" panose="02020603050405020304" pitchFamily="18" charset="0"/>
              </a:rPr>
              <a:t>Éléments de raccordement circulaire en altimétrie :</a:t>
            </a:r>
            <a:endParaRPr lang="fr-FR" sz="2000" dirty="0"/>
          </a:p>
        </p:txBody>
      </p:sp>
      <p:pic>
        <p:nvPicPr>
          <p:cNvPr id="5" name="Image 4"/>
          <p:cNvPicPr>
            <a:picLocks noChangeAspect="1"/>
          </p:cNvPicPr>
          <p:nvPr/>
        </p:nvPicPr>
        <p:blipFill>
          <a:blip r:embed="rId2"/>
          <a:stretch>
            <a:fillRect/>
          </a:stretch>
        </p:blipFill>
        <p:spPr>
          <a:xfrm>
            <a:off x="1198023" y="1852740"/>
            <a:ext cx="5503028" cy="4682487"/>
          </a:xfrm>
          <a:prstGeom prst="rect">
            <a:avLst/>
          </a:prstGeom>
        </p:spPr>
      </p:pic>
    </p:spTree>
    <p:extLst>
      <p:ext uri="{BB962C8B-B14F-4D97-AF65-F5344CB8AC3E}">
        <p14:creationId xmlns:p14="http://schemas.microsoft.com/office/powerpoint/2010/main" val="421963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204286" y="2579428"/>
            <a:ext cx="4054567" cy="2033515"/>
          </a:xfrm>
          <a:prstGeom prst="rect">
            <a:avLst/>
          </a:prstGeom>
        </p:spPr>
      </p:pic>
      <p:pic>
        <p:nvPicPr>
          <p:cNvPr id="5" name="Image 4"/>
          <p:cNvPicPr>
            <a:picLocks noChangeAspect="1"/>
          </p:cNvPicPr>
          <p:nvPr/>
        </p:nvPicPr>
        <p:blipFill>
          <a:blip r:embed="rId3"/>
          <a:stretch>
            <a:fillRect/>
          </a:stretch>
        </p:blipFill>
        <p:spPr>
          <a:xfrm>
            <a:off x="1187051" y="1506136"/>
            <a:ext cx="5718715" cy="4609366"/>
          </a:xfrm>
          <a:prstGeom prst="rect">
            <a:avLst/>
          </a:prstGeom>
        </p:spPr>
      </p:pic>
      <p:sp>
        <p:nvSpPr>
          <p:cNvPr id="6" name="ZoneTexte 5"/>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Tree>
    <p:extLst>
      <p:ext uri="{BB962C8B-B14F-4D97-AF65-F5344CB8AC3E}">
        <p14:creationId xmlns:p14="http://schemas.microsoft.com/office/powerpoint/2010/main" val="340365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250855" y="975781"/>
            <a:ext cx="4466287" cy="400110"/>
          </a:xfrm>
          <a:prstGeom prst="rect">
            <a:avLst/>
          </a:prstGeom>
        </p:spPr>
        <p:txBody>
          <a:bodyPr wrap="none">
            <a:spAutoFit/>
          </a:bodyPr>
          <a:lstStyle/>
          <a:p>
            <a:r>
              <a:rPr lang="fr-FR" sz="2000" b="1" dirty="0">
                <a:latin typeface="Times New Roman" panose="02020603050405020304" pitchFamily="18" charset="0"/>
              </a:rPr>
              <a:t>Plan d’implantation d’axe de la voirie :</a:t>
            </a:r>
            <a:endParaRPr lang="fr-FR" sz="2000" dirty="0"/>
          </a:p>
        </p:txBody>
      </p:sp>
      <p:sp>
        <p:nvSpPr>
          <p:cNvPr id="3" name="Rectangle 2"/>
          <p:cNvSpPr/>
          <p:nvPr/>
        </p:nvSpPr>
        <p:spPr>
          <a:xfrm>
            <a:off x="250855" y="1537610"/>
            <a:ext cx="9548238" cy="878574"/>
          </a:xfrm>
          <a:prstGeom prst="rect">
            <a:avLst/>
          </a:prstGeom>
        </p:spPr>
        <p:txBody>
          <a:bodyPr wrap="square">
            <a:spAutoFit/>
          </a:bodyPr>
          <a:lstStyle/>
          <a:p>
            <a:pPr algn="just">
              <a:lnSpc>
                <a:spcPct val="150000"/>
              </a:lnSpc>
            </a:pPr>
            <a:r>
              <a:rPr lang="fr-FR" dirty="0">
                <a:latin typeface="TimesNewRomanPSMT"/>
              </a:rPr>
              <a:t>Permet la matérialisation des points d’axes et de tangence sur terrain à partir des stations.</a:t>
            </a:r>
          </a:p>
          <a:p>
            <a:pPr algn="just">
              <a:lnSpc>
                <a:spcPct val="150000"/>
              </a:lnSpc>
            </a:pPr>
            <a:r>
              <a:rPr lang="fr-FR" dirty="0">
                <a:latin typeface="TimesNewRomanPSMT"/>
              </a:rPr>
              <a:t>La méthode appliquée pour l’implantation est celle par rayonnement.</a:t>
            </a:r>
            <a:endParaRPr lang="fr-FR" dirty="0"/>
          </a:p>
        </p:txBody>
      </p:sp>
      <p:pic>
        <p:nvPicPr>
          <p:cNvPr id="5" name="Image 4"/>
          <p:cNvPicPr>
            <a:picLocks noChangeAspect="1"/>
          </p:cNvPicPr>
          <p:nvPr/>
        </p:nvPicPr>
        <p:blipFill>
          <a:blip r:embed="rId2">
            <a:grayscl/>
          </a:blip>
          <a:stretch>
            <a:fillRect/>
          </a:stretch>
        </p:blipFill>
        <p:spPr>
          <a:xfrm>
            <a:off x="1730902" y="2416183"/>
            <a:ext cx="8661952" cy="4271219"/>
          </a:xfrm>
          <a:prstGeom prst="rect">
            <a:avLst/>
          </a:prstGeom>
        </p:spPr>
      </p:pic>
    </p:spTree>
    <p:extLst>
      <p:ext uri="{BB962C8B-B14F-4D97-AF65-F5344CB8AC3E}">
        <p14:creationId xmlns:p14="http://schemas.microsoft.com/office/powerpoint/2010/main" val="3077213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5" name="Rectangle 4"/>
          <p:cNvSpPr/>
          <p:nvPr/>
        </p:nvSpPr>
        <p:spPr>
          <a:xfrm>
            <a:off x="201554" y="805232"/>
            <a:ext cx="3459537" cy="523220"/>
          </a:xfrm>
          <a:prstGeom prst="rect">
            <a:avLst/>
          </a:prstGeom>
        </p:spPr>
        <p:txBody>
          <a:bodyPr wrap="none">
            <a:spAutoFit/>
          </a:bodyPr>
          <a:lstStyle/>
          <a:p>
            <a:r>
              <a:rPr lang="fr-FR" sz="2800" b="1" dirty="0">
                <a:latin typeface="Times New Roman" panose="02020603050405020304" pitchFamily="18" charset="0"/>
                <a:ea typeface="Times New Roman" panose="02020603050405020304" pitchFamily="18" charset="0"/>
              </a:rPr>
              <a:t>Calcul des cubatures </a:t>
            </a:r>
            <a:endParaRPr lang="fr-FR" sz="2800" dirty="0"/>
          </a:p>
        </p:txBody>
      </p:sp>
      <p:pic>
        <p:nvPicPr>
          <p:cNvPr id="6" name="Image 5"/>
          <p:cNvPicPr>
            <a:picLocks noChangeAspect="1"/>
          </p:cNvPicPr>
          <p:nvPr/>
        </p:nvPicPr>
        <p:blipFill>
          <a:blip r:embed="rId2">
            <a:grayscl/>
          </a:blip>
          <a:stretch>
            <a:fillRect/>
          </a:stretch>
        </p:blipFill>
        <p:spPr>
          <a:xfrm>
            <a:off x="1931322" y="1328452"/>
            <a:ext cx="8386250" cy="4135270"/>
          </a:xfrm>
          <a:prstGeom prst="rect">
            <a:avLst/>
          </a:prstGeom>
        </p:spPr>
      </p:pic>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2347961871"/>
              </p:ext>
            </p:extLst>
          </p:nvPr>
        </p:nvGraphicFramePr>
        <p:xfrm>
          <a:off x="2965613" y="5704748"/>
          <a:ext cx="6260773" cy="1013649"/>
        </p:xfrm>
        <a:graphic>
          <a:graphicData uri="http://schemas.openxmlformats.org/presentationml/2006/ole">
            <mc:AlternateContent xmlns:mc="http://schemas.openxmlformats.org/markup-compatibility/2006">
              <mc:Choice xmlns:v="urn:schemas-microsoft-com:vml" Requires="v">
                <p:oleObj r:id="rId3" imgW="2692400" imgH="431800" progId="Equation.DSMT4">
                  <p:embed/>
                </p:oleObj>
              </mc:Choice>
              <mc:Fallback>
                <p:oleObj r:id="rId3" imgW="26924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613" y="5704748"/>
                        <a:ext cx="6260773" cy="1013649"/>
                      </a:xfrm>
                      <a:prstGeom prst="rect">
                        <a:avLst/>
                      </a:prstGeom>
                      <a:noFill/>
                    </p:spPr>
                  </p:pic>
                </p:oleObj>
              </mc:Fallback>
            </mc:AlternateContent>
          </a:graphicData>
        </a:graphic>
      </p:graphicFrame>
    </p:spTree>
    <p:extLst>
      <p:ext uri="{BB962C8B-B14F-4D97-AF65-F5344CB8AC3E}">
        <p14:creationId xmlns:p14="http://schemas.microsoft.com/office/powerpoint/2010/main" val="3038043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454925" y="1184771"/>
            <a:ext cx="3038011" cy="461665"/>
          </a:xfrm>
          <a:prstGeom prst="rect">
            <a:avLst/>
          </a:prstGeom>
        </p:spPr>
        <p:txBody>
          <a:bodyPr wrap="none">
            <a:spAutoFit/>
          </a:bodyPr>
          <a:lstStyle/>
          <a:p>
            <a:r>
              <a:rPr lang="fr-FR" sz="2400" b="1" dirty="0">
                <a:latin typeface="Times New Roman" panose="02020603050405020304" pitchFamily="18" charset="0"/>
              </a:rPr>
              <a:t>Plan de masse voirie :</a:t>
            </a:r>
            <a:endParaRPr lang="fr-FR" sz="2400" dirty="0"/>
          </a:p>
        </p:txBody>
      </p:sp>
      <p:sp>
        <p:nvSpPr>
          <p:cNvPr id="3" name="Rectangle 2"/>
          <p:cNvSpPr/>
          <p:nvPr/>
        </p:nvSpPr>
        <p:spPr>
          <a:xfrm>
            <a:off x="705186" y="2010855"/>
            <a:ext cx="10927308" cy="168796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Il contient toutes les caractéristiques géométriques, techniques et dimensionnelles de la voirie, telles que : rayon de courbure avec toutes les caractéristiques, les courbures de trottoirs, la largeur de la chaussée et des trottoirs.</a:t>
            </a:r>
          </a:p>
        </p:txBody>
      </p:sp>
      <p:sp>
        <p:nvSpPr>
          <p:cNvPr id="5" name="Rectangle 4"/>
          <p:cNvSpPr/>
          <p:nvPr/>
        </p:nvSpPr>
        <p:spPr>
          <a:xfrm>
            <a:off x="664606" y="4063238"/>
            <a:ext cx="11179595" cy="168796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Il sera considéré comme un document de base pour l’élaboration des profils en longs et des profils en travers, des tracés en plan de l’adduction en eau potable, de l’Assainissement, de l’éclairage public et du plan multi-réseaux.</a:t>
            </a:r>
          </a:p>
        </p:txBody>
      </p:sp>
    </p:spTree>
    <p:extLst>
      <p:ext uri="{BB962C8B-B14F-4D97-AF65-F5344CB8AC3E}">
        <p14:creationId xmlns:p14="http://schemas.microsoft.com/office/powerpoint/2010/main" val="837850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4D5091B-CFC6-3F25-1089-CC08B237EBD7}"/>
              </a:ext>
            </a:extLst>
          </p:cNvPr>
          <p:cNvSpPr txBox="1"/>
          <p:nvPr/>
        </p:nvSpPr>
        <p:spPr>
          <a:xfrm>
            <a:off x="5176852" y="193110"/>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7" name="ZoneTexte 6">
            <a:extLst>
              <a:ext uri="{FF2B5EF4-FFF2-40B4-BE49-F238E27FC236}">
                <a16:creationId xmlns:a16="http://schemas.microsoft.com/office/drawing/2014/main" id="{6015B198-76F9-401A-B30F-7DD0F0F3C4F7}"/>
              </a:ext>
            </a:extLst>
          </p:cNvPr>
          <p:cNvSpPr txBox="1"/>
          <p:nvPr/>
        </p:nvSpPr>
        <p:spPr>
          <a:xfrm>
            <a:off x="3291802" y="839441"/>
            <a:ext cx="5608396"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STRUCTURE DE LA CHAUSEE </a:t>
            </a:r>
            <a:endParaRPr lang="fr-FR" sz="11500" b="1" cap="small" dirty="0">
              <a:solidFill>
                <a:schemeClr val="tx1"/>
              </a:solidFill>
            </a:endParaRPr>
          </a:p>
        </p:txBody>
      </p:sp>
      <p:sp>
        <p:nvSpPr>
          <p:cNvPr id="10" name="ZoneTexte 9">
            <a:extLst>
              <a:ext uri="{FF2B5EF4-FFF2-40B4-BE49-F238E27FC236}">
                <a16:creationId xmlns:a16="http://schemas.microsoft.com/office/drawing/2014/main" id="{321F0BF0-33F5-5459-6849-9AD7264E6C15}"/>
              </a:ext>
            </a:extLst>
          </p:cNvPr>
          <p:cNvSpPr txBox="1"/>
          <p:nvPr/>
        </p:nvSpPr>
        <p:spPr>
          <a:xfrm>
            <a:off x="152400" y="1557749"/>
            <a:ext cx="11845636" cy="2120068"/>
          </a:xfrm>
          <a:prstGeom prst="rect">
            <a:avLst/>
          </a:prstGeom>
          <a:noFill/>
        </p:spPr>
        <p:txBody>
          <a:bodyPr wrap="square">
            <a:spAutoFit/>
          </a:bodyPr>
          <a:lstStyle/>
          <a:p>
            <a:pPr marL="342900" marR="46990" lvl="0" indent="-342900" algn="just" rtl="0">
              <a:lnSpc>
                <a:spcPct val="150000"/>
              </a:lnSpc>
              <a:buFont typeface="Wingdings" panose="05000000000000000000" pitchFamily="2" charset="2"/>
              <a:buChar char=""/>
              <a:tabLst>
                <a:tab pos="457200" algn="l"/>
              </a:tabLst>
            </a:pPr>
            <a:r>
              <a:rPr lang="fr-FR" b="1" dirty="0">
                <a:effectLst/>
                <a:latin typeface="Times New Roman" panose="02020603050405020304" pitchFamily="18" charset="0"/>
                <a:ea typeface="Times New Roman" panose="02020603050405020304" pitchFamily="18" charset="0"/>
                <a:cs typeface="Times New Roman" panose="02020603050405020304" pitchFamily="18" charset="0"/>
              </a:rPr>
              <a:t>Couche de fondation</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Elle permet la répartition des pressions sur le terrain naturel, son épaisseur varie de 15 à 30cm.</a:t>
            </a:r>
          </a:p>
          <a:p>
            <a:pPr marL="342900" marR="453390" lvl="0" indent="-342900" algn="just">
              <a:lnSpc>
                <a:spcPct val="150000"/>
              </a:lnSpc>
              <a:buFont typeface="Wingdings" panose="05000000000000000000" pitchFamily="2" charset="2"/>
              <a:buChar char=""/>
              <a:tabLst>
                <a:tab pos="457200" algn="l"/>
              </a:tabLst>
            </a:pPr>
            <a:r>
              <a:rPr lang="fr-FR" b="1" dirty="0">
                <a:effectLst/>
                <a:latin typeface="Times New Roman" panose="02020603050405020304" pitchFamily="18" charset="0"/>
                <a:ea typeface="Times New Roman" panose="02020603050405020304" pitchFamily="18" charset="0"/>
                <a:cs typeface="Times New Roman" panose="02020603050405020304" pitchFamily="18" charset="0"/>
              </a:rPr>
              <a:t>Couche de base</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C’est la couche qui supporte directement l’action des charges. Elle a une épaisseur comprise entre 10cm et 20cm.</a:t>
            </a:r>
          </a:p>
          <a:p>
            <a:pPr marL="342900" marR="453390" lvl="0" indent="-342900" algn="just">
              <a:lnSpc>
                <a:spcPct val="150000"/>
              </a:lnSpc>
              <a:buFont typeface="Wingdings" panose="05000000000000000000" pitchFamily="2" charset="2"/>
              <a:buChar char=""/>
              <a:tabLst>
                <a:tab pos="457200" algn="l"/>
              </a:tabLst>
            </a:pPr>
            <a:r>
              <a:rPr lang="fr-FR" b="1" dirty="0">
                <a:effectLst/>
                <a:latin typeface="Times New Roman" panose="02020603050405020304" pitchFamily="18" charset="0"/>
                <a:ea typeface="Times New Roman" panose="02020603050405020304" pitchFamily="18" charset="0"/>
                <a:cs typeface="Times New Roman" panose="02020603050405020304" pitchFamily="18" charset="0"/>
              </a:rPr>
              <a:t>Couche de roulement</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Épaisseur de 5 à 10cm, c’est la couche supérieur de la chausse (couche de roulement) constituant la chape de protection supérieur de la couche de base par sa dureté et son imperméabilité.</a:t>
            </a:r>
          </a:p>
        </p:txBody>
      </p:sp>
      <p:sp>
        <p:nvSpPr>
          <p:cNvPr id="12" name="ZoneTexte 11">
            <a:extLst>
              <a:ext uri="{FF2B5EF4-FFF2-40B4-BE49-F238E27FC236}">
                <a16:creationId xmlns:a16="http://schemas.microsoft.com/office/drawing/2014/main" id="{C6DE7D6D-D415-44DE-3B6E-999C026B7A00}"/>
              </a:ext>
            </a:extLst>
          </p:cNvPr>
          <p:cNvSpPr txBox="1"/>
          <p:nvPr/>
        </p:nvSpPr>
        <p:spPr>
          <a:xfrm>
            <a:off x="152400" y="3749794"/>
            <a:ext cx="11845636" cy="2996911"/>
          </a:xfrm>
          <a:prstGeom prst="rect">
            <a:avLst/>
          </a:prstGeom>
          <a:noFill/>
        </p:spPr>
        <p:txBody>
          <a:bodyPr wrap="square">
            <a:spAutoFit/>
          </a:bodyPr>
          <a:lstStyle/>
          <a:p>
            <a:pPr marL="342900" marR="453390" lvl="0" indent="-342900" algn="just" rtl="0">
              <a:lnSpc>
                <a:spcPct val="150000"/>
              </a:lnSpc>
              <a:spcBef>
                <a:spcPts val="600"/>
              </a:spcBef>
              <a:spcAft>
                <a:spcPts val="600"/>
              </a:spcAft>
              <a:buFont typeface="Wingdings" panose="05000000000000000000" pitchFamily="2" charset="2"/>
              <a:buChar char=""/>
              <a:tabLst>
                <a:tab pos="457200" algn="l"/>
              </a:tabLst>
            </a:pPr>
            <a:r>
              <a:rPr lang="fr-FR" sz="1800" b="1" dirty="0">
                <a:effectLst/>
                <a:latin typeface="Arial" panose="020B0604020202020204" pitchFamily="34" charset="0"/>
                <a:ea typeface="Times New Roman" panose="02020603050405020304" pitchFamily="18" charset="0"/>
              </a:rPr>
              <a:t>Sous couche</a:t>
            </a:r>
            <a:r>
              <a:rPr lang="fr-FR" b="1" dirty="0">
                <a:latin typeface="Arial" panose="020B060402020202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Placée directement sur le terrain naturel si celui ci contient des éléments fins risquant de pénétrer dans le sol d’apport. E= 10cm.</a:t>
            </a:r>
          </a:p>
          <a:p>
            <a:pPr marR="453390" algn="just">
              <a:lnSpc>
                <a:spcPct val="150000"/>
              </a:lnSpc>
            </a:pPr>
            <a:r>
              <a:rPr lang="fr-FR" sz="1800" dirty="0">
                <a:effectLst/>
                <a:latin typeface="Times New Roman" panose="02020603050405020304" pitchFamily="18" charset="0"/>
                <a:ea typeface="Times New Roman" panose="02020603050405020304" pitchFamily="18" charset="0"/>
              </a:rPr>
              <a:t> Il existe trois type de sous couche : </a:t>
            </a:r>
          </a:p>
          <a:p>
            <a:pPr marL="342900" marR="453390" lvl="0" indent="-342900" algn="just">
              <a:lnSpc>
                <a:spcPct val="150000"/>
              </a:lnSpc>
              <a:spcBef>
                <a:spcPts val="600"/>
              </a:spcBef>
              <a:spcAft>
                <a:spcPts val="600"/>
              </a:spcAft>
              <a:buFont typeface="Symbol" panose="05050102010706020507" pitchFamily="18" charset="2"/>
              <a:buChar char=""/>
              <a:tabLst>
                <a:tab pos="457200" algn="l"/>
              </a:tabLst>
            </a:pPr>
            <a:r>
              <a:rPr lang="fr-FR" sz="1800" b="1" dirty="0">
                <a:effectLst/>
                <a:latin typeface="Arial" panose="020B0604020202020204" pitchFamily="34" charset="0"/>
                <a:ea typeface="Times New Roman" panose="02020603050405020304" pitchFamily="18" charset="0"/>
              </a:rPr>
              <a:t>drainante (anticapillaire)</a:t>
            </a:r>
            <a:r>
              <a:rPr lang="fr-FR" b="1" dirty="0">
                <a:latin typeface="Arial" panose="020B0604020202020204" pitchFamily="34" charset="0"/>
                <a:ea typeface="Times New Roman" panose="02020603050405020304" pitchFamily="18" charset="0"/>
              </a:rPr>
              <a:t>: </a:t>
            </a:r>
            <a:r>
              <a:rPr lang="fr-FR" sz="1800" b="1" dirty="0">
                <a:effectLst/>
                <a:latin typeface="Arial" panose="020B060402020202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pour drainer et éviter la remontée d’eau.</a:t>
            </a:r>
          </a:p>
          <a:p>
            <a:pPr marL="342900" marR="453390" lvl="0" indent="-342900" algn="just">
              <a:lnSpc>
                <a:spcPct val="150000"/>
              </a:lnSpc>
              <a:spcBef>
                <a:spcPts val="600"/>
              </a:spcBef>
              <a:spcAft>
                <a:spcPts val="600"/>
              </a:spcAft>
              <a:buFont typeface="Symbol" panose="05050102010706020507" pitchFamily="18" charset="2"/>
              <a:buChar char=""/>
              <a:tabLst>
                <a:tab pos="457200" algn="l"/>
              </a:tabLst>
            </a:pPr>
            <a:r>
              <a:rPr lang="fr-FR" sz="1800" b="1" dirty="0">
                <a:effectLst/>
                <a:latin typeface="Arial" panose="020B0604020202020204" pitchFamily="34" charset="0"/>
                <a:ea typeface="Times New Roman" panose="02020603050405020304" pitchFamily="18" charset="0"/>
              </a:rPr>
              <a:t>anti-contaminante: </a:t>
            </a:r>
            <a:r>
              <a:rPr lang="fr-FR" sz="1800" dirty="0">
                <a:effectLst/>
                <a:latin typeface="Arial" panose="020B060402020202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pour éviter la remontée de l’argile.</a:t>
            </a:r>
          </a:p>
          <a:p>
            <a:pPr marL="342900" marR="453390" lvl="0" indent="-342900" algn="just">
              <a:lnSpc>
                <a:spcPct val="150000"/>
              </a:lnSpc>
              <a:spcBef>
                <a:spcPts val="600"/>
              </a:spcBef>
              <a:spcAft>
                <a:spcPts val="600"/>
              </a:spcAft>
              <a:buFont typeface="Symbol" panose="05050102010706020507" pitchFamily="18" charset="2"/>
              <a:buChar char=""/>
              <a:tabLst>
                <a:tab pos="457200" algn="l"/>
              </a:tabLst>
            </a:pPr>
            <a:r>
              <a:rPr lang="fr-FR" sz="1800" b="1" dirty="0">
                <a:effectLst/>
                <a:latin typeface="Arial" panose="020B0604020202020204" pitchFamily="34" charset="0"/>
                <a:ea typeface="Times New Roman" panose="02020603050405020304" pitchFamily="18" charset="0"/>
              </a:rPr>
              <a:t>Antigel: </a:t>
            </a:r>
            <a:r>
              <a:rPr lang="fr-FR" sz="1800" dirty="0">
                <a:effectLst/>
                <a:latin typeface="Arial" panose="020B060402020202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pour éviter les fissurations.</a:t>
            </a:r>
          </a:p>
        </p:txBody>
      </p:sp>
    </p:spTree>
    <p:extLst>
      <p:ext uri="{BB962C8B-B14F-4D97-AF65-F5344CB8AC3E}">
        <p14:creationId xmlns:p14="http://schemas.microsoft.com/office/powerpoint/2010/main" val="1681169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3ED0-734D-0E98-FFAD-FA34169C931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B3D8B2C-01EB-ECD5-FE1F-5B095C4B21F1}"/>
              </a:ext>
            </a:extLst>
          </p:cNvPr>
          <p:cNvSpPr txBox="1"/>
          <p:nvPr/>
        </p:nvSpPr>
        <p:spPr>
          <a:xfrm>
            <a:off x="5176852" y="123835"/>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ZoneTexte 2">
            <a:extLst>
              <a:ext uri="{FF2B5EF4-FFF2-40B4-BE49-F238E27FC236}">
                <a16:creationId xmlns:a16="http://schemas.microsoft.com/office/drawing/2014/main" id="{0643631D-E89A-D429-2A85-52BECA38B3CE}"/>
              </a:ext>
            </a:extLst>
          </p:cNvPr>
          <p:cNvSpPr txBox="1"/>
          <p:nvPr/>
        </p:nvSpPr>
        <p:spPr>
          <a:xfrm>
            <a:off x="3291802" y="770166"/>
            <a:ext cx="5608396"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STRUCTURE DE LA CHAUSEE </a:t>
            </a:r>
            <a:endParaRPr lang="fr-FR" sz="11500" b="1" cap="small" dirty="0">
              <a:solidFill>
                <a:schemeClr val="tx1"/>
              </a:solidFill>
            </a:endParaRPr>
          </a:p>
        </p:txBody>
      </p:sp>
      <p:sp>
        <p:nvSpPr>
          <p:cNvPr id="5" name="ZoneTexte 4">
            <a:extLst>
              <a:ext uri="{FF2B5EF4-FFF2-40B4-BE49-F238E27FC236}">
                <a16:creationId xmlns:a16="http://schemas.microsoft.com/office/drawing/2014/main" id="{7D1229D2-8394-E864-9EC6-9A8A03291539}"/>
              </a:ext>
            </a:extLst>
          </p:cNvPr>
          <p:cNvSpPr txBox="1"/>
          <p:nvPr/>
        </p:nvSpPr>
        <p:spPr>
          <a:xfrm>
            <a:off x="498763" y="1416497"/>
            <a:ext cx="11693237" cy="2149627"/>
          </a:xfrm>
          <a:prstGeom prst="rect">
            <a:avLst/>
          </a:prstGeom>
          <a:noFill/>
        </p:spPr>
        <p:txBody>
          <a:bodyPr wrap="square" lIns="0" tIns="0" rIns="0" bIns="0">
            <a:spAutoFit/>
          </a:bodyPr>
          <a:lstStyle/>
          <a:p>
            <a:pPr marR="453390" algn="just" defTabSz="947738">
              <a:lnSpc>
                <a:spcPct val="150000"/>
              </a:lnSpc>
            </a:pPr>
            <a:r>
              <a:rPr lang="fr-FR" sz="2400" dirty="0">
                <a:effectLst/>
                <a:latin typeface="Times New Roman" panose="02020603050405020304" pitchFamily="18" charset="0"/>
                <a:ea typeface="Times New Roman" panose="02020603050405020304" pitchFamily="18" charset="0"/>
              </a:rPr>
              <a:t>Il existe plusieurs méthodes pour dimensionner la chaussée, parmi ces méthodes deux sont les plus utilisées en Algérie :</a:t>
            </a:r>
          </a:p>
          <a:p>
            <a:pPr marL="342900" marR="453390" lvl="0" indent="-342900" algn="just">
              <a:lnSpc>
                <a:spcPct val="150000"/>
              </a:lnSpc>
              <a:buFont typeface="Symbol" panose="05050102010706020507" pitchFamily="18" charset="2"/>
              <a:buChar char=""/>
              <a:tabLst>
                <a:tab pos="457200" algn="l"/>
              </a:tabLst>
            </a:pPr>
            <a:r>
              <a:rPr lang="fr-FR" sz="2400" dirty="0">
                <a:effectLst/>
                <a:latin typeface="Times New Roman" panose="02020603050405020304" pitchFamily="18" charset="0"/>
                <a:ea typeface="Times New Roman" panose="02020603050405020304" pitchFamily="18" charset="0"/>
              </a:rPr>
              <a:t>Méthode CBR.</a:t>
            </a:r>
          </a:p>
          <a:p>
            <a:pPr marL="342900" marR="453390" lvl="0" indent="-342900" algn="just">
              <a:lnSpc>
                <a:spcPct val="150000"/>
              </a:lnSpc>
              <a:buFont typeface="Symbol" panose="05050102010706020507" pitchFamily="18" charset="2"/>
              <a:buChar char=""/>
              <a:tabLst>
                <a:tab pos="457200" algn="l"/>
              </a:tabLst>
            </a:pPr>
            <a:r>
              <a:rPr lang="fr-FR" sz="2400" dirty="0">
                <a:effectLst/>
                <a:latin typeface="Times New Roman" panose="02020603050405020304" pitchFamily="18" charset="0"/>
                <a:ea typeface="Times New Roman" panose="02020603050405020304" pitchFamily="18" charset="0"/>
              </a:rPr>
              <a:t>Méthode des épaisseurs équivalentes.</a:t>
            </a:r>
          </a:p>
        </p:txBody>
      </p:sp>
      <p:sp>
        <p:nvSpPr>
          <p:cNvPr id="7" name="ZoneTexte 6">
            <a:extLst>
              <a:ext uri="{FF2B5EF4-FFF2-40B4-BE49-F238E27FC236}">
                <a16:creationId xmlns:a16="http://schemas.microsoft.com/office/drawing/2014/main" id="{ED089BC6-4434-FBE8-2E1D-2FEAFF036138}"/>
              </a:ext>
            </a:extLst>
          </p:cNvPr>
          <p:cNvSpPr txBox="1"/>
          <p:nvPr/>
        </p:nvSpPr>
        <p:spPr>
          <a:xfrm>
            <a:off x="173181" y="3662789"/>
            <a:ext cx="11845636" cy="2795958"/>
          </a:xfrm>
          <a:prstGeom prst="rect">
            <a:avLst/>
          </a:prstGeom>
          <a:noFill/>
        </p:spPr>
        <p:txBody>
          <a:bodyPr wrap="square">
            <a:spAutoFit/>
          </a:bodyPr>
          <a:lstStyle/>
          <a:p>
            <a:pPr marL="342900" lvl="0" indent="-342900" algn="just" rtl="0">
              <a:lnSpc>
                <a:spcPct val="150000"/>
              </a:lnSpc>
              <a:buFont typeface="Wingdings" panose="05000000000000000000" pitchFamily="2" charset="2"/>
              <a:buChar char=""/>
              <a:tabLst>
                <a:tab pos="228600" algn="l"/>
              </a:tabLst>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Méthode C.B.R</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Elle consiste aux essais effectués </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au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laboratoire sur des échantillons de terre ramenés du terrain d’étude  qui donne l’indice C B R (I</a:t>
            </a: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fr-FR" sz="2400" dirty="0">
                <a:latin typeface="Times New Roman" panose="02020603050405020304" pitchFamily="18" charset="0"/>
                <a:cs typeface="Times New Roman" panose="02020603050405020304" pitchFamily="18" charset="0"/>
              </a:rPr>
              <a:t>L’épaisseur de la chaussée est donnée en fonction de l’indice C B R et de la charge d’une roue par la formule suivante :</a:t>
            </a:r>
          </a:p>
        </p:txBody>
      </p:sp>
    </p:spTree>
    <p:extLst>
      <p:ext uri="{BB962C8B-B14F-4D97-AF65-F5344CB8AC3E}">
        <p14:creationId xmlns:p14="http://schemas.microsoft.com/office/powerpoint/2010/main" val="34522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CE90-1571-4A34-4091-5E4D1C880FE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DAC9F63-A705-8E34-E6DF-08ABBB3CF4F8}"/>
              </a:ext>
            </a:extLst>
          </p:cNvPr>
          <p:cNvSpPr txBox="1"/>
          <p:nvPr/>
        </p:nvSpPr>
        <p:spPr>
          <a:xfrm>
            <a:off x="5176852" y="123835"/>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ZoneTexte 2">
            <a:extLst>
              <a:ext uri="{FF2B5EF4-FFF2-40B4-BE49-F238E27FC236}">
                <a16:creationId xmlns:a16="http://schemas.microsoft.com/office/drawing/2014/main" id="{066FAA20-23BC-9254-903C-9A616BA1C392}"/>
              </a:ext>
            </a:extLst>
          </p:cNvPr>
          <p:cNvSpPr txBox="1"/>
          <p:nvPr/>
        </p:nvSpPr>
        <p:spPr>
          <a:xfrm>
            <a:off x="3291802" y="770166"/>
            <a:ext cx="5608396"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STRUCTURE DE LA CHAUSEE </a:t>
            </a:r>
            <a:endParaRPr lang="fr-FR" sz="11500" b="1" cap="small" dirty="0">
              <a:solidFill>
                <a:schemeClr val="tx1"/>
              </a:solidFill>
            </a:endParaRPr>
          </a:p>
        </p:txBody>
      </p:sp>
      <p:graphicFrame>
        <p:nvGraphicFramePr>
          <p:cNvPr id="7" name="Objet 6">
            <a:extLst>
              <a:ext uri="{FF2B5EF4-FFF2-40B4-BE49-F238E27FC236}">
                <a16:creationId xmlns:a16="http://schemas.microsoft.com/office/drawing/2014/main" id="{4721A32B-668A-A791-FB91-3B766F01872F}"/>
              </a:ext>
            </a:extLst>
          </p:cNvPr>
          <p:cNvGraphicFramePr>
            <a:graphicFrameLocks noChangeAspect="1"/>
          </p:cNvGraphicFramePr>
          <p:nvPr>
            <p:extLst>
              <p:ext uri="{D42A27DB-BD31-4B8C-83A1-F6EECF244321}">
                <p14:modId xmlns:p14="http://schemas.microsoft.com/office/powerpoint/2010/main" val="848082060"/>
              </p:ext>
            </p:extLst>
          </p:nvPr>
        </p:nvGraphicFramePr>
        <p:xfrm>
          <a:off x="7701997" y="1732909"/>
          <a:ext cx="2396402" cy="948217"/>
        </p:xfrm>
        <a:graphic>
          <a:graphicData uri="http://schemas.openxmlformats.org/presentationml/2006/ole">
            <mc:AlternateContent xmlns:mc="http://schemas.openxmlformats.org/markup-compatibility/2006">
              <mc:Choice xmlns:v="urn:schemas-microsoft-com:vml" Requires="v">
                <p:oleObj r:id="rId2" imgW="1320227" imgH="520474" progId="Equation.DSMT4">
                  <p:embed/>
                </p:oleObj>
              </mc:Choice>
              <mc:Fallback>
                <p:oleObj r:id="rId2" imgW="1320227" imgH="520474"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997" y="1732909"/>
                        <a:ext cx="2396402" cy="948217"/>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D35A963E-F664-2316-1F25-579DD09D2030}"/>
              </a:ext>
            </a:extLst>
          </p:cNvPr>
          <p:cNvSpPr>
            <a:spLocks noChangeArrowheads="1"/>
          </p:cNvSpPr>
          <p:nvPr/>
        </p:nvSpPr>
        <p:spPr bwMode="auto">
          <a:xfrm>
            <a:off x="888140" y="1546840"/>
            <a:ext cx="6011424" cy="14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épaisseur en cm.</a:t>
            </a:r>
            <a:endParaRPr kumimoji="0" lang="fr-FR"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charge d’une roue généralement on prend 6.5 tonnes.</a:t>
            </a:r>
            <a:endParaRPr kumimoji="0" lang="fr-FR"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GB"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indice</a:t>
            </a: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CBR.</a:t>
            </a:r>
            <a:endParaRPr kumimoji="0" lang="en-GB"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DD180F55-067F-9067-6EF2-43B9B04DADE3}"/>
              </a:ext>
            </a:extLst>
          </p:cNvPr>
          <p:cNvSpPr txBox="1"/>
          <p:nvPr/>
        </p:nvSpPr>
        <p:spPr>
          <a:xfrm>
            <a:off x="318653" y="3657600"/>
            <a:ext cx="11554691" cy="2795958"/>
          </a:xfrm>
          <a:prstGeom prst="rect">
            <a:avLst/>
          </a:prstGeom>
          <a:noFill/>
        </p:spPr>
        <p:txBody>
          <a:bodyPr wrap="square">
            <a:spAutoFit/>
          </a:bodyPr>
          <a:lstStyle/>
          <a:p>
            <a:pPr marL="342900" lvl="0" indent="-342900" rtl="0">
              <a:lnSpc>
                <a:spcPct val="150000"/>
              </a:lnSpc>
              <a:buFont typeface="Wingdings" panose="05000000000000000000" pitchFamily="2" charset="2"/>
              <a:buChar char=""/>
              <a:tabLst>
                <a:tab pos="457200" algn="l"/>
              </a:tabLst>
            </a:pPr>
            <a:r>
              <a:rPr lang="fr-FR" sz="2400" b="1" dirty="0">
                <a:effectLst/>
                <a:latin typeface="Arial" panose="020B0604020202020204" pitchFamily="34" charset="0"/>
                <a:ea typeface="Times New Roman" panose="02020603050405020304" pitchFamily="18" charset="0"/>
              </a:rPr>
              <a:t>Méthode des équivalences </a:t>
            </a:r>
            <a:endParaRPr lang="fr-FR" sz="2400" b="1" dirty="0">
              <a:latin typeface="Times New Roman" panose="02020603050405020304" pitchFamily="18" charset="0"/>
              <a:ea typeface="Times New Roman" panose="02020603050405020304" pitchFamily="18" charset="0"/>
            </a:endParaRPr>
          </a:p>
          <a:p>
            <a:pPr lvl="0" rtl="0">
              <a:lnSpc>
                <a:spcPct val="150000"/>
              </a:lnSpc>
              <a:tabLst>
                <a:tab pos="457200" algn="l"/>
              </a:tabLst>
            </a:pPr>
            <a:r>
              <a:rPr lang="fr-FR" sz="2400" dirty="0">
                <a:effectLst/>
                <a:latin typeface="Times New Roman" panose="02020603050405020304" pitchFamily="18" charset="0"/>
                <a:ea typeface="Times New Roman" panose="02020603050405020304" pitchFamily="18" charset="0"/>
              </a:rPr>
              <a:t>   Cette méthode consiste à établir  une classification du sol de fondation suivant sa nature </a:t>
            </a:r>
          </a:p>
          <a:p>
            <a:pPr lvl="0" rtl="0">
              <a:lnSpc>
                <a:spcPct val="150000"/>
              </a:lnSpc>
              <a:tabLst>
                <a:tab pos="457200" algn="l"/>
              </a:tabLst>
            </a:pPr>
            <a:r>
              <a:rPr lang="fr-FR" sz="2400" dirty="0">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afin de pouvoir dimensionner la chaussée.</a:t>
            </a:r>
          </a:p>
          <a:p>
            <a:pPr>
              <a:lnSpc>
                <a:spcPct val="150000"/>
              </a:lnSpc>
            </a:pPr>
            <a:r>
              <a:rPr lang="fr-FR" sz="2400" dirty="0">
                <a:effectLst/>
                <a:latin typeface="Times New Roman" panose="02020603050405020304" pitchFamily="18" charset="0"/>
                <a:ea typeface="Times New Roman" panose="02020603050405020304" pitchFamily="18" charset="0"/>
              </a:rPr>
              <a:t>     Les expériences ont fixé des épaisseurs totales moyennes en fonction de la classe du sol </a:t>
            </a:r>
          </a:p>
          <a:p>
            <a:pPr>
              <a:lnSpc>
                <a:spcPct val="150000"/>
              </a:lnSpc>
            </a:pPr>
            <a:r>
              <a:rPr lang="fr-FR" sz="2400" dirty="0">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de fondation.</a:t>
            </a:r>
          </a:p>
        </p:txBody>
      </p:sp>
    </p:spTree>
    <p:extLst>
      <p:ext uri="{BB962C8B-B14F-4D97-AF65-F5344CB8AC3E}">
        <p14:creationId xmlns:p14="http://schemas.microsoft.com/office/powerpoint/2010/main" val="386767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11" y="1760266"/>
            <a:ext cx="11104729" cy="3624838"/>
          </a:xfrm>
          <a:prstGeom prst="rect">
            <a:avLst/>
          </a:prstGeom>
        </p:spPr>
        <p:txBody>
          <a:bodyPr wrap="square">
            <a:spAutoFit/>
          </a:bodyPr>
          <a:lstStyle/>
          <a:p>
            <a:pPr algn="just">
              <a:lnSpc>
                <a:spcPct val="250000"/>
              </a:lnSpc>
            </a:pPr>
            <a:r>
              <a:rPr lang="fr-FR" sz="2400" dirty="0">
                <a:solidFill>
                  <a:schemeClr val="dk1"/>
                </a:solidFill>
                <a:latin typeface="Arial" panose="020B0604020202020204" pitchFamily="34" charset="0"/>
                <a:cs typeface="Arial" panose="020B0604020202020204" pitchFamily="34" charset="0"/>
              </a:rPr>
              <a:t>L’élaboration d’un projet VRD nécessite une bonne connaissance du site et de ses caractéristiques. À cet effet , on a recours à la mise en œuvre de cartes topographique restituant le relief de la région en se basant sur des mesures de terrain par levé en utilisant des appareils et instruments adéquats.</a:t>
            </a:r>
          </a:p>
        </p:txBody>
      </p:sp>
      <p:sp>
        <p:nvSpPr>
          <p:cNvPr id="3" name="ZoneTexte 2"/>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Tree>
    <p:extLst>
      <p:ext uri="{BB962C8B-B14F-4D97-AF65-F5344CB8AC3E}">
        <p14:creationId xmlns:p14="http://schemas.microsoft.com/office/powerpoint/2010/main" val="4185231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C2FA-5397-D9A8-6DAE-AE80F7C506D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0F72FCA-AE24-F335-0901-FB1C745CB851}"/>
              </a:ext>
            </a:extLst>
          </p:cNvPr>
          <p:cNvSpPr txBox="1"/>
          <p:nvPr/>
        </p:nvSpPr>
        <p:spPr>
          <a:xfrm>
            <a:off x="5176852" y="123835"/>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ZoneTexte 2">
            <a:extLst>
              <a:ext uri="{FF2B5EF4-FFF2-40B4-BE49-F238E27FC236}">
                <a16:creationId xmlns:a16="http://schemas.microsoft.com/office/drawing/2014/main" id="{BDBECF4A-1363-C834-E425-BABF590B66B2}"/>
              </a:ext>
            </a:extLst>
          </p:cNvPr>
          <p:cNvSpPr txBox="1"/>
          <p:nvPr/>
        </p:nvSpPr>
        <p:spPr>
          <a:xfrm>
            <a:off x="3291802" y="770166"/>
            <a:ext cx="5608396"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STRUCTURE DE LA CHAUSEE </a:t>
            </a:r>
            <a:endParaRPr lang="fr-FR" sz="11500" b="1" cap="small" dirty="0">
              <a:solidFill>
                <a:schemeClr val="tx1"/>
              </a:solidFill>
            </a:endParaRPr>
          </a:p>
        </p:txBody>
      </p:sp>
      <p:graphicFrame>
        <p:nvGraphicFramePr>
          <p:cNvPr id="6" name="Tableau 5">
            <a:extLst>
              <a:ext uri="{FF2B5EF4-FFF2-40B4-BE49-F238E27FC236}">
                <a16:creationId xmlns:a16="http://schemas.microsoft.com/office/drawing/2014/main" id="{A8F354E0-0614-C387-6EA9-6AE113E69922}"/>
              </a:ext>
            </a:extLst>
          </p:cNvPr>
          <p:cNvGraphicFramePr>
            <a:graphicFrameLocks noGrp="1"/>
          </p:cNvGraphicFramePr>
          <p:nvPr>
            <p:extLst>
              <p:ext uri="{D42A27DB-BD31-4B8C-83A1-F6EECF244321}">
                <p14:modId xmlns:p14="http://schemas.microsoft.com/office/powerpoint/2010/main" val="1072013407"/>
              </p:ext>
            </p:extLst>
          </p:nvPr>
        </p:nvGraphicFramePr>
        <p:xfrm>
          <a:off x="2358796" y="1607135"/>
          <a:ext cx="6733309" cy="5127030"/>
        </p:xfrm>
        <a:graphic>
          <a:graphicData uri="http://schemas.openxmlformats.org/drawingml/2006/table">
            <a:tbl>
              <a:tblPr/>
              <a:tblGrid>
                <a:gridCol w="3861396">
                  <a:extLst>
                    <a:ext uri="{9D8B030D-6E8A-4147-A177-3AD203B41FA5}">
                      <a16:colId xmlns:a16="http://schemas.microsoft.com/office/drawing/2014/main" val="2043125758"/>
                    </a:ext>
                  </a:extLst>
                </a:gridCol>
                <a:gridCol w="2871913">
                  <a:extLst>
                    <a:ext uri="{9D8B030D-6E8A-4147-A177-3AD203B41FA5}">
                      <a16:colId xmlns:a16="http://schemas.microsoft.com/office/drawing/2014/main" val="19608364"/>
                    </a:ext>
                  </a:extLst>
                </a:gridCol>
              </a:tblGrid>
              <a:tr h="569670">
                <a:tc>
                  <a:txBody>
                    <a:bodyPr/>
                    <a:lstStyle/>
                    <a:p>
                      <a:pPr algn="l">
                        <a:lnSpc>
                          <a:spcPct val="150000"/>
                        </a:lnSpc>
                      </a:pPr>
                      <a:r>
                        <a:rPr lang="fr-FR" sz="1600" b="1" dirty="0">
                          <a:effectLst/>
                          <a:latin typeface="Times New Roman" panose="02020603050405020304" pitchFamily="18" charset="0"/>
                          <a:ea typeface="Times New Roman" panose="02020603050405020304" pitchFamily="18" charset="0"/>
                        </a:rPr>
                        <a:t>NATURE DU SOL</a:t>
                      </a:r>
                      <a:endParaRPr lang="fr-FR" sz="1600" dirty="0">
                        <a:effectLst/>
                        <a:latin typeface="Times New Roman" panose="02020603050405020304" pitchFamily="18" charset="0"/>
                        <a:ea typeface="Times New Roman" panose="02020603050405020304" pitchFamily="18" charset="0"/>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b="1" dirty="0">
                          <a:effectLst/>
                          <a:latin typeface="Times New Roman" panose="02020603050405020304" pitchFamily="18" charset="0"/>
                          <a:ea typeface="Times New Roman" panose="02020603050405020304" pitchFamily="18" charset="0"/>
                        </a:rPr>
                        <a:t>CLASSE</a:t>
                      </a:r>
                      <a:endParaRPr lang="fr-FR" sz="1600" dirty="0">
                        <a:effectLst/>
                        <a:latin typeface="Times New Roman" panose="02020603050405020304" pitchFamily="18" charset="0"/>
                        <a:ea typeface="Times New Roman" panose="02020603050405020304" pitchFamily="18" charset="0"/>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5742714"/>
                  </a:ext>
                </a:extLst>
              </a:tr>
              <a:tr h="569670">
                <a:tc>
                  <a:txBody>
                    <a:bodyPr/>
                    <a:lstStyle/>
                    <a:p>
                      <a:pPr algn="l">
                        <a:lnSpc>
                          <a:spcPct val="150000"/>
                        </a:lnSpc>
                      </a:pPr>
                      <a:r>
                        <a:rPr lang="fr-FR" sz="1600" dirty="0">
                          <a:effectLst/>
                          <a:latin typeface="Times New Roman" panose="02020603050405020304" pitchFamily="18" charset="0"/>
                          <a:ea typeface="Times New Roman" panose="02020603050405020304" pitchFamily="18" charset="0"/>
                        </a:rPr>
                        <a:t>Marne ou argile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0700351"/>
                  </a:ext>
                </a:extLst>
              </a:tr>
              <a:tr h="569670">
                <a:tc>
                  <a:txBody>
                    <a:bodyPr/>
                    <a:lstStyle/>
                    <a:p>
                      <a:pPr algn="l">
                        <a:lnSpc>
                          <a:spcPct val="150000"/>
                        </a:lnSpc>
                      </a:pPr>
                      <a:r>
                        <a:rPr lang="fr-FR" sz="1600" dirty="0">
                          <a:effectLst/>
                          <a:latin typeface="Times New Roman" panose="02020603050405020304" pitchFamily="18" charset="0"/>
                          <a:ea typeface="Times New Roman" panose="02020603050405020304" pitchFamily="18" charset="0"/>
                        </a:rPr>
                        <a:t>Sable argileux assez plastique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62527"/>
                  </a:ext>
                </a:extLst>
              </a:tr>
              <a:tr h="569670">
                <a:tc>
                  <a:txBody>
                    <a:bodyPr/>
                    <a:lstStyle/>
                    <a:p>
                      <a:pPr algn="l">
                        <a:lnSpc>
                          <a:spcPct val="150000"/>
                        </a:lnSpc>
                      </a:pPr>
                      <a:r>
                        <a:rPr lang="fr-FR" sz="1600" dirty="0">
                          <a:effectLst/>
                          <a:latin typeface="Times New Roman" panose="02020603050405020304" pitchFamily="18" charset="0"/>
                          <a:ea typeface="Times New Roman" panose="02020603050405020304" pitchFamily="18" charset="0"/>
                        </a:rPr>
                        <a:t>Sable argileux peu plastique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6367874"/>
                  </a:ext>
                </a:extLst>
              </a:tr>
              <a:tr h="569670">
                <a:tc>
                  <a:txBody>
                    <a:bodyPr/>
                    <a:lstStyle/>
                    <a:p>
                      <a:pPr algn="l">
                        <a:lnSpc>
                          <a:spcPct val="150000"/>
                        </a:lnSpc>
                      </a:pPr>
                      <a:r>
                        <a:rPr lang="fr-FR" sz="1600">
                          <a:effectLst/>
                          <a:latin typeface="Times New Roman" panose="02020603050405020304" pitchFamily="18" charset="0"/>
                          <a:ea typeface="Times New Roman" panose="02020603050405020304" pitchFamily="18" charset="0"/>
                        </a:rPr>
                        <a:t>Sable limoneux</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438905"/>
                  </a:ext>
                </a:extLst>
              </a:tr>
              <a:tr h="569670">
                <a:tc>
                  <a:txBody>
                    <a:bodyPr/>
                    <a:lstStyle/>
                    <a:p>
                      <a:pPr algn="l">
                        <a:lnSpc>
                          <a:spcPct val="150000"/>
                        </a:lnSpc>
                      </a:pPr>
                      <a:r>
                        <a:rPr lang="fr-FR" sz="1600">
                          <a:effectLst/>
                          <a:latin typeface="Times New Roman" panose="02020603050405020304" pitchFamily="18" charset="0"/>
                          <a:ea typeface="Times New Roman" panose="02020603050405020304" pitchFamily="18" charset="0"/>
                        </a:rPr>
                        <a:t>Grave argileux</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219838"/>
                  </a:ext>
                </a:extLst>
              </a:tr>
              <a:tr h="569670">
                <a:tc>
                  <a:txBody>
                    <a:bodyPr/>
                    <a:lstStyle/>
                    <a:p>
                      <a:pPr algn="l">
                        <a:lnSpc>
                          <a:spcPct val="150000"/>
                        </a:lnSpc>
                      </a:pPr>
                      <a:r>
                        <a:rPr lang="fr-FR" sz="1600">
                          <a:effectLst/>
                          <a:latin typeface="Times New Roman" panose="02020603050405020304" pitchFamily="18" charset="0"/>
                          <a:ea typeface="Times New Roman" panose="02020603050405020304" pitchFamily="18" charset="0"/>
                        </a:rPr>
                        <a:t>Grave limoneuse assez plastique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0922810"/>
                  </a:ext>
                </a:extLst>
              </a:tr>
              <a:tr h="569670">
                <a:tc>
                  <a:txBody>
                    <a:bodyPr/>
                    <a:lstStyle/>
                    <a:p>
                      <a:pPr algn="l">
                        <a:lnSpc>
                          <a:spcPct val="150000"/>
                        </a:lnSpc>
                      </a:pPr>
                      <a:r>
                        <a:rPr lang="fr-FR" sz="1600">
                          <a:effectLst/>
                          <a:latin typeface="Times New Roman" panose="02020603050405020304" pitchFamily="18" charset="0"/>
                          <a:ea typeface="Times New Roman" panose="02020603050405020304" pitchFamily="18" charset="0"/>
                        </a:rPr>
                        <a:t>Grave limoneuse plastique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150902"/>
                  </a:ext>
                </a:extLst>
              </a:tr>
              <a:tr h="569670">
                <a:tc>
                  <a:txBody>
                    <a:bodyPr/>
                    <a:lstStyle/>
                    <a:p>
                      <a:pPr algn="l">
                        <a:lnSpc>
                          <a:spcPct val="150000"/>
                        </a:lnSpc>
                      </a:pPr>
                      <a:r>
                        <a:rPr lang="fr-FR" sz="1600">
                          <a:effectLst/>
                          <a:latin typeface="Times New Roman" panose="02020603050405020304" pitchFamily="18" charset="0"/>
                          <a:ea typeface="Times New Roman" panose="02020603050405020304" pitchFamily="18" charset="0"/>
                        </a:rPr>
                        <a:t>Grave propre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600" dirty="0">
                          <a:effectLst/>
                          <a:latin typeface="Times New Roman" panose="02020603050405020304" pitchFamily="18" charset="0"/>
                          <a:ea typeface="Times New Roman" panose="02020603050405020304" pitchFamily="18" charset="0"/>
                        </a:rPr>
                        <a:t>S4</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136658"/>
                  </a:ext>
                </a:extLst>
              </a:tr>
            </a:tbl>
          </a:graphicData>
        </a:graphic>
      </p:graphicFrame>
    </p:spTree>
    <p:extLst>
      <p:ext uri="{BB962C8B-B14F-4D97-AF65-F5344CB8AC3E}">
        <p14:creationId xmlns:p14="http://schemas.microsoft.com/office/powerpoint/2010/main" val="286043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CC97-11E9-5CAC-4A8E-35E74BA26E0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88B2D1E-1864-06DC-F365-CEC2F3E496BA}"/>
              </a:ext>
            </a:extLst>
          </p:cNvPr>
          <p:cNvSpPr txBox="1"/>
          <p:nvPr/>
        </p:nvSpPr>
        <p:spPr>
          <a:xfrm>
            <a:off x="3291802" y="770166"/>
            <a:ext cx="5608396"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STRUCTURE DE LA CHAUSEE </a:t>
            </a:r>
            <a:endParaRPr lang="fr-FR" sz="11500" b="1" cap="small" dirty="0">
              <a:solidFill>
                <a:schemeClr val="tx1"/>
              </a:solidFill>
            </a:endParaRPr>
          </a:p>
        </p:txBody>
      </p:sp>
      <p:sp>
        <p:nvSpPr>
          <p:cNvPr id="3" name="ZoneTexte 2">
            <a:extLst>
              <a:ext uri="{FF2B5EF4-FFF2-40B4-BE49-F238E27FC236}">
                <a16:creationId xmlns:a16="http://schemas.microsoft.com/office/drawing/2014/main" id="{5927FD20-8C4E-DF20-44E9-28A8473D3BAE}"/>
              </a:ext>
            </a:extLst>
          </p:cNvPr>
          <p:cNvSpPr txBox="1"/>
          <p:nvPr/>
        </p:nvSpPr>
        <p:spPr>
          <a:xfrm>
            <a:off x="5176852" y="123835"/>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8" name="Rectangle 6">
            <a:extLst>
              <a:ext uri="{FF2B5EF4-FFF2-40B4-BE49-F238E27FC236}">
                <a16:creationId xmlns:a16="http://schemas.microsoft.com/office/drawing/2014/main" id="{1BFC7C46-9C95-1CD3-CBA5-005BD1FCE2CF}"/>
              </a:ext>
            </a:extLst>
          </p:cNvPr>
          <p:cNvSpPr>
            <a:spLocks noChangeArrowheads="1"/>
          </p:cNvSpPr>
          <p:nvPr/>
        </p:nvSpPr>
        <p:spPr bwMode="auto">
          <a:xfrm>
            <a:off x="351173" y="1414286"/>
            <a:ext cx="114896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Une fois l’épaisseur type fixée, on détermine l’épaisseur de chaque couche, constituant la chaussée en lui affectant un coefficient de pondération (coefficient d’équivalence).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somme des épaisseurs des couches doit être égale ou légèrement supérieur à l’épaisseur type. C'est-à-dire :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9" name="Objet 8">
            <a:extLst>
              <a:ext uri="{FF2B5EF4-FFF2-40B4-BE49-F238E27FC236}">
                <a16:creationId xmlns:a16="http://schemas.microsoft.com/office/drawing/2014/main" id="{EE96812B-5236-C9F9-BCA7-4D71360E7826}"/>
              </a:ext>
            </a:extLst>
          </p:cNvPr>
          <p:cNvGraphicFramePr>
            <a:graphicFrameLocks noChangeAspect="1"/>
          </p:cNvGraphicFramePr>
          <p:nvPr>
            <p:extLst>
              <p:ext uri="{D42A27DB-BD31-4B8C-83A1-F6EECF244321}">
                <p14:modId xmlns:p14="http://schemas.microsoft.com/office/powerpoint/2010/main" val="150619262"/>
              </p:ext>
            </p:extLst>
          </p:nvPr>
        </p:nvGraphicFramePr>
        <p:xfrm>
          <a:off x="2202873" y="2566284"/>
          <a:ext cx="1690254" cy="624189"/>
        </p:xfrm>
        <a:graphic>
          <a:graphicData uri="http://schemas.openxmlformats.org/presentationml/2006/ole">
            <mc:AlternateContent xmlns:mc="http://schemas.openxmlformats.org/markup-compatibility/2006">
              <mc:Choice xmlns:v="urn:schemas-microsoft-com:vml" Requires="v">
                <p:oleObj r:id="rId2" imgW="964781" imgH="304668" progId="Equation.DSMT4">
                  <p:embed/>
                </p:oleObj>
              </mc:Choice>
              <mc:Fallback>
                <p:oleObj r:id="rId2" imgW="964781" imgH="304668"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873" y="2566284"/>
                        <a:ext cx="1690254" cy="624189"/>
                      </a:xfrm>
                      <a:prstGeom prst="rect">
                        <a:avLst/>
                      </a:prstGeom>
                      <a:noFill/>
                    </p:spPr>
                  </p:pic>
                </p:oleObj>
              </mc:Fallback>
            </mc:AlternateContent>
          </a:graphicData>
        </a:graphic>
      </p:graphicFrame>
      <p:graphicFrame>
        <p:nvGraphicFramePr>
          <p:cNvPr id="10" name="Tableau 9">
            <a:extLst>
              <a:ext uri="{FF2B5EF4-FFF2-40B4-BE49-F238E27FC236}">
                <a16:creationId xmlns:a16="http://schemas.microsoft.com/office/drawing/2014/main" id="{49944988-159B-6CBC-CEA3-517A54154C1C}"/>
              </a:ext>
            </a:extLst>
          </p:cNvPr>
          <p:cNvGraphicFramePr>
            <a:graphicFrameLocks noGrp="1"/>
          </p:cNvGraphicFramePr>
          <p:nvPr>
            <p:extLst>
              <p:ext uri="{D42A27DB-BD31-4B8C-83A1-F6EECF244321}">
                <p14:modId xmlns:p14="http://schemas.microsoft.com/office/powerpoint/2010/main" val="1712591673"/>
              </p:ext>
            </p:extLst>
          </p:nvPr>
        </p:nvGraphicFramePr>
        <p:xfrm>
          <a:off x="6705600" y="2493818"/>
          <a:ext cx="5033947" cy="4326486"/>
        </p:xfrm>
        <a:graphic>
          <a:graphicData uri="http://schemas.openxmlformats.org/drawingml/2006/table">
            <a:tbl>
              <a:tblPr/>
              <a:tblGrid>
                <a:gridCol w="2618072">
                  <a:extLst>
                    <a:ext uri="{9D8B030D-6E8A-4147-A177-3AD203B41FA5}">
                      <a16:colId xmlns:a16="http://schemas.microsoft.com/office/drawing/2014/main" val="618542682"/>
                    </a:ext>
                  </a:extLst>
                </a:gridCol>
                <a:gridCol w="2415875">
                  <a:extLst>
                    <a:ext uri="{9D8B030D-6E8A-4147-A177-3AD203B41FA5}">
                      <a16:colId xmlns:a16="http://schemas.microsoft.com/office/drawing/2014/main" val="2210310768"/>
                    </a:ext>
                  </a:extLst>
                </a:gridCol>
              </a:tblGrid>
              <a:tr h="812022">
                <a:tc>
                  <a:txBody>
                    <a:bodyPr/>
                    <a:lstStyle/>
                    <a:p>
                      <a:pPr algn="ctr">
                        <a:lnSpc>
                          <a:spcPct val="150000"/>
                        </a:lnSpc>
                      </a:pPr>
                      <a:r>
                        <a:rPr lang="fr-FR" sz="1800" b="1" dirty="0">
                          <a:effectLst/>
                          <a:latin typeface="Times New Roman" panose="02020603050405020304" pitchFamily="18" charset="0"/>
                          <a:ea typeface="Times New Roman" panose="02020603050405020304" pitchFamily="18" charset="0"/>
                        </a:rPr>
                        <a:t>MATERIAUX</a:t>
                      </a:r>
                      <a:endParaRPr lang="fr-FR" sz="1800" dirty="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b="1" dirty="0">
                          <a:effectLst/>
                          <a:latin typeface="Times New Roman" panose="02020603050405020304" pitchFamily="18" charset="0"/>
                          <a:ea typeface="Times New Roman" panose="02020603050405020304" pitchFamily="18" charset="0"/>
                        </a:rPr>
                        <a:t>COEFFICIENT D'EQUIVALENCE</a:t>
                      </a:r>
                      <a:endParaRPr lang="fr-FR" sz="1800" dirty="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3064986"/>
                  </a:ext>
                </a:extLst>
              </a:tr>
              <a:tr h="390496">
                <a:tc>
                  <a:txBody>
                    <a:bodyPr/>
                    <a:lstStyle/>
                    <a:p>
                      <a:pPr algn="l">
                        <a:lnSpc>
                          <a:spcPct val="150000"/>
                        </a:lnSpc>
                      </a:pPr>
                      <a:r>
                        <a:rPr lang="fr-FR" sz="1800" dirty="0">
                          <a:effectLst/>
                          <a:latin typeface="Times New Roman" panose="02020603050405020304" pitchFamily="18" charset="0"/>
                          <a:ea typeface="Times New Roman" panose="02020603050405020304" pitchFamily="18" charset="0"/>
                        </a:rPr>
                        <a:t>Sable</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a:effectLst/>
                          <a:latin typeface="Times New Roman" panose="02020603050405020304" pitchFamily="18" charset="0"/>
                          <a:ea typeface="Times New Roman" panose="02020603050405020304" pitchFamily="18" charset="0"/>
                        </a:rPr>
                        <a:t>0,5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259555"/>
                  </a:ext>
                </a:extLst>
              </a:tr>
              <a:tr h="390496">
                <a:tc>
                  <a:txBody>
                    <a:bodyPr/>
                    <a:lstStyle/>
                    <a:p>
                      <a:pPr algn="l">
                        <a:lnSpc>
                          <a:spcPct val="150000"/>
                        </a:lnSpc>
                      </a:pPr>
                      <a:r>
                        <a:rPr lang="fr-FR" sz="1800" dirty="0">
                          <a:effectLst/>
                          <a:latin typeface="Times New Roman" panose="02020603050405020304" pitchFamily="18" charset="0"/>
                          <a:ea typeface="Times New Roman" panose="02020603050405020304" pitchFamily="18" charset="0"/>
                        </a:rPr>
                        <a:t>Tout venant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a:effectLst/>
                          <a:latin typeface="Times New Roman" panose="02020603050405020304" pitchFamily="18" charset="0"/>
                          <a:ea typeface="Times New Roman" panose="02020603050405020304" pitchFamily="18" charset="0"/>
                        </a:rPr>
                        <a:t>0,8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961976"/>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Grave naturel</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419404"/>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Grave ciment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1,3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2717789"/>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Sable laitier</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1,4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4589147"/>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Grave laitier</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1,5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708732"/>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Sable bitume</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1,6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0438840"/>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Grave bitume</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383145"/>
                  </a:ext>
                </a:extLst>
              </a:tr>
              <a:tr h="390496">
                <a:tc>
                  <a:txBody>
                    <a:bodyPr/>
                    <a:lstStyle/>
                    <a:p>
                      <a:pPr algn="l">
                        <a:lnSpc>
                          <a:spcPct val="150000"/>
                        </a:lnSpc>
                      </a:pPr>
                      <a:r>
                        <a:rPr lang="fr-FR" sz="1800">
                          <a:effectLst/>
                          <a:latin typeface="Times New Roman" panose="02020603050405020304" pitchFamily="18" charset="0"/>
                          <a:ea typeface="Times New Roman" panose="02020603050405020304" pitchFamily="18" charset="0"/>
                        </a:rPr>
                        <a:t>Béton bitumineux</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1800" dirty="0">
                          <a:effectLst/>
                          <a:latin typeface="Times New Roman" panose="02020603050405020304" pitchFamily="18" charset="0"/>
                          <a:ea typeface="Times New Roman" panose="02020603050405020304" pitchFamily="18" charset="0"/>
                        </a:rPr>
                        <a:t>2,0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86005"/>
                  </a:ext>
                </a:extLst>
              </a:tr>
            </a:tbl>
          </a:graphicData>
        </a:graphic>
      </p:graphicFrame>
      <p:sp>
        <p:nvSpPr>
          <p:cNvPr id="12" name="ZoneTexte 11">
            <a:extLst>
              <a:ext uri="{FF2B5EF4-FFF2-40B4-BE49-F238E27FC236}">
                <a16:creationId xmlns:a16="http://schemas.microsoft.com/office/drawing/2014/main" id="{906813B8-9C4F-2842-D657-02EBC7222907}"/>
              </a:ext>
            </a:extLst>
          </p:cNvPr>
          <p:cNvSpPr txBox="1"/>
          <p:nvPr/>
        </p:nvSpPr>
        <p:spPr>
          <a:xfrm>
            <a:off x="609600" y="3794899"/>
            <a:ext cx="4876801" cy="1200329"/>
          </a:xfrm>
          <a:prstGeom prst="rect">
            <a:avLst/>
          </a:prstGeom>
          <a:noFill/>
        </p:spPr>
        <p:txBody>
          <a:bodyPr wrap="square">
            <a:spAutoFit/>
          </a:bodyPr>
          <a:lstStyle/>
          <a:p>
            <a:pPr algn="just"/>
            <a:r>
              <a:rPr lang="fr-FR" sz="2400" dirty="0">
                <a:effectLst/>
                <a:latin typeface="Times New Roman" panose="02020603050405020304" pitchFamily="18" charset="0"/>
                <a:ea typeface="Times New Roman" panose="02020603050405020304" pitchFamily="18" charset="0"/>
              </a:rPr>
              <a:t> Le tableau ci-dessous nous donne la comptabilité du corps de la chaussée avec la qualité du sol de fondation.</a:t>
            </a:r>
            <a:endParaRPr lang="fr-FR" sz="2400" dirty="0"/>
          </a:p>
        </p:txBody>
      </p:sp>
    </p:spTree>
    <p:extLst>
      <p:ext uri="{BB962C8B-B14F-4D97-AF65-F5344CB8AC3E}">
        <p14:creationId xmlns:p14="http://schemas.microsoft.com/office/powerpoint/2010/main" val="117800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957D-941A-88D6-4B02-D73DEF81C65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C856CFB-E0A0-653E-3FC6-14EAD43C959E}"/>
              </a:ext>
            </a:extLst>
          </p:cNvPr>
          <p:cNvSpPr txBox="1"/>
          <p:nvPr/>
        </p:nvSpPr>
        <p:spPr>
          <a:xfrm>
            <a:off x="2677389" y="640181"/>
            <a:ext cx="6837220" cy="539378"/>
          </a:xfrm>
          <a:prstGeom prst="rect">
            <a:avLst/>
          </a:prstGeom>
          <a:noFill/>
        </p:spPr>
        <p:txBody>
          <a:bodyPr wrap="square">
            <a:spAutoFit/>
          </a:bodyPr>
          <a:lstStyle/>
          <a:p>
            <a:pPr>
              <a:lnSpc>
                <a:spcPct val="150000"/>
              </a:lnSpc>
              <a:spcBef>
                <a:spcPts val="600"/>
              </a:spcBef>
              <a:spcAft>
                <a:spcPts val="600"/>
              </a:spcAft>
            </a:pPr>
            <a:r>
              <a:rPr lang="fr-FR" sz="2200" b="1" dirty="0">
                <a:effectLst/>
                <a:latin typeface="Times New Roman" panose="02020603050405020304" pitchFamily="18" charset="0"/>
                <a:ea typeface="Times New Roman" panose="02020603050405020304" pitchFamily="18" charset="0"/>
              </a:rPr>
              <a:t>Tableau définissant les valeurs d’épaisseurs par classe.</a:t>
            </a:r>
            <a:endParaRPr lang="fr-FR" sz="2200" dirty="0">
              <a:effectLst/>
              <a:latin typeface="Times New Roman" panose="02020603050405020304" pitchFamily="18" charset="0"/>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EFA19FE2-5717-D45C-3D3C-C7AD70B8F09C}"/>
              </a:ext>
            </a:extLst>
          </p:cNvPr>
          <p:cNvGraphicFramePr>
            <a:graphicFrameLocks noGrp="1"/>
          </p:cNvGraphicFramePr>
          <p:nvPr>
            <p:extLst>
              <p:ext uri="{D42A27DB-BD31-4B8C-83A1-F6EECF244321}">
                <p14:modId xmlns:p14="http://schemas.microsoft.com/office/powerpoint/2010/main" val="13548184"/>
              </p:ext>
            </p:extLst>
          </p:nvPr>
        </p:nvGraphicFramePr>
        <p:xfrm>
          <a:off x="983673" y="1384508"/>
          <a:ext cx="9490364" cy="4833311"/>
        </p:xfrm>
        <a:graphic>
          <a:graphicData uri="http://schemas.openxmlformats.org/drawingml/2006/table">
            <a:tbl>
              <a:tblPr/>
              <a:tblGrid>
                <a:gridCol w="1191491">
                  <a:extLst>
                    <a:ext uri="{9D8B030D-6E8A-4147-A177-3AD203B41FA5}">
                      <a16:colId xmlns:a16="http://schemas.microsoft.com/office/drawing/2014/main" val="3183299283"/>
                    </a:ext>
                  </a:extLst>
                </a:gridCol>
                <a:gridCol w="2549237">
                  <a:extLst>
                    <a:ext uri="{9D8B030D-6E8A-4147-A177-3AD203B41FA5}">
                      <a16:colId xmlns:a16="http://schemas.microsoft.com/office/drawing/2014/main" val="2296191933"/>
                    </a:ext>
                  </a:extLst>
                </a:gridCol>
                <a:gridCol w="1260667">
                  <a:extLst>
                    <a:ext uri="{9D8B030D-6E8A-4147-A177-3AD203B41FA5}">
                      <a16:colId xmlns:a16="http://schemas.microsoft.com/office/drawing/2014/main" val="3011443904"/>
                    </a:ext>
                  </a:extLst>
                </a:gridCol>
                <a:gridCol w="1496323">
                  <a:extLst>
                    <a:ext uri="{9D8B030D-6E8A-4147-A177-3AD203B41FA5}">
                      <a16:colId xmlns:a16="http://schemas.microsoft.com/office/drawing/2014/main" val="2931567670"/>
                    </a:ext>
                  </a:extLst>
                </a:gridCol>
                <a:gridCol w="1496323">
                  <a:extLst>
                    <a:ext uri="{9D8B030D-6E8A-4147-A177-3AD203B41FA5}">
                      <a16:colId xmlns:a16="http://schemas.microsoft.com/office/drawing/2014/main" val="1035445011"/>
                    </a:ext>
                  </a:extLst>
                </a:gridCol>
                <a:gridCol w="1496323">
                  <a:extLst>
                    <a:ext uri="{9D8B030D-6E8A-4147-A177-3AD203B41FA5}">
                      <a16:colId xmlns:a16="http://schemas.microsoft.com/office/drawing/2014/main" val="3082659272"/>
                    </a:ext>
                  </a:extLst>
                </a:gridCol>
              </a:tblGrid>
              <a:tr h="1410115">
                <a:tc>
                  <a:txBody>
                    <a:bodyPr/>
                    <a:lstStyle/>
                    <a:p>
                      <a:pPr>
                        <a:lnSpc>
                          <a:spcPct val="150000"/>
                        </a:lnSpc>
                      </a:pPr>
                      <a:r>
                        <a:rPr lang="fr-FR" sz="2000" b="1" dirty="0">
                          <a:effectLst/>
                          <a:latin typeface="Times New Roman" panose="02020603050405020304" pitchFamily="18" charset="0"/>
                          <a:ea typeface="Times New Roman" panose="02020603050405020304" pitchFamily="18" charset="0"/>
                        </a:rPr>
                        <a:t>Valeur de U(cm)</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dirty="0">
                          <a:effectLst/>
                          <a:latin typeface="Times New Roman" panose="02020603050405020304" pitchFamily="18" charset="0"/>
                          <a:ea typeface="Times New Roman" panose="02020603050405020304" pitchFamily="18" charset="0"/>
                        </a:rPr>
                        <a:t>U&gt;50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dirty="0">
                          <a:effectLst/>
                          <a:latin typeface="Times New Roman" panose="02020603050405020304" pitchFamily="18" charset="0"/>
                          <a:ea typeface="Times New Roman" panose="02020603050405020304" pitchFamily="18" charset="0"/>
                        </a:rPr>
                        <a:t>50&gt;U&gt;40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dirty="0">
                          <a:effectLst/>
                          <a:latin typeface="Times New Roman" panose="02020603050405020304" pitchFamily="18" charset="0"/>
                          <a:ea typeface="Times New Roman" panose="02020603050405020304" pitchFamily="18" charset="0"/>
                        </a:rPr>
                        <a:t>40&gt;U&gt;30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a:effectLst/>
                          <a:latin typeface="Times New Roman" panose="02020603050405020304" pitchFamily="18" charset="0"/>
                          <a:ea typeface="Times New Roman" panose="02020603050405020304" pitchFamily="18" charset="0"/>
                        </a:rPr>
                        <a:t>30&gt;U&gt;20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dirty="0">
                          <a:effectLst/>
                          <a:latin typeface="Times New Roman" panose="02020603050405020304" pitchFamily="18" charset="0"/>
                          <a:ea typeface="Times New Roman" panose="02020603050405020304" pitchFamily="18" charset="0"/>
                        </a:rPr>
                        <a:t>U&lt;20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118428"/>
                  </a:ext>
                </a:extLst>
              </a:tr>
              <a:tr h="671027">
                <a:tc>
                  <a:txBody>
                    <a:bodyPr/>
                    <a:lstStyle/>
                    <a:p>
                      <a:pPr>
                        <a:lnSpc>
                          <a:spcPct val="150000"/>
                        </a:lnSpc>
                      </a:pPr>
                      <a:r>
                        <a:rPr lang="fr-FR" sz="2000">
                          <a:effectLst/>
                          <a:latin typeface="Times New Roman" panose="02020603050405020304" pitchFamily="18" charset="0"/>
                          <a:ea typeface="Times New Roman" panose="02020603050405020304" pitchFamily="18" charset="0"/>
                        </a:rPr>
                        <a:t>S1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50000"/>
                        </a:lnSpc>
                      </a:pPr>
                      <a:r>
                        <a:rPr lang="fr-FR" sz="2000" b="1">
                          <a:effectLst/>
                          <a:latin typeface="Times New Roman" panose="02020603050405020304" pitchFamily="18" charset="0"/>
                          <a:ea typeface="Times New Roman" panose="02020603050405020304" pitchFamily="18" charset="0"/>
                        </a:rPr>
                        <a:t>B</a:t>
                      </a:r>
                      <a:endParaRPr lang="fr-FR" sz="200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dirty="0">
                          <a:solidFill>
                            <a:srgbClr val="000000"/>
                          </a:solidFill>
                          <a:effectLst/>
                          <a:latin typeface="Times New Roman" panose="02020603050405020304" pitchFamily="18"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rowSpan="2" gridSpan="2">
                  <a:txBody>
                    <a:bodyPr/>
                    <a:lstStyle/>
                    <a:p>
                      <a:pPr algn="ctr">
                        <a:lnSpc>
                          <a:spcPct val="150000"/>
                        </a:lnSpc>
                      </a:pPr>
                      <a:r>
                        <a:rPr lang="fr-FR" sz="2000" b="1" dirty="0">
                          <a:solidFill>
                            <a:srgbClr val="000000"/>
                          </a:solidFill>
                          <a:effectLst/>
                          <a:latin typeface="Times New Roman" panose="02020603050405020304" pitchFamily="18" charset="0"/>
                          <a:ea typeface="Times New Roman" panose="02020603050405020304" pitchFamily="18" charset="0"/>
                        </a:rPr>
                        <a:t>INACCEPTABLE</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a:noFill/>
                    </a:lnL>
                    <a:lnR w="12700" cap="flat" cmpd="sng" algn="ctr">
                      <a:solidFill>
                        <a:srgbClr val="99CC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rowSpan="2" hMerge="1">
                  <a:txBody>
                    <a:bodyPr/>
                    <a:lstStyle/>
                    <a:p>
                      <a:endParaRPr lang="fr-FR"/>
                    </a:p>
                  </a:txBody>
                  <a:tcPr/>
                </a:tc>
                <a:tc rowSpan="4">
                  <a:txBody>
                    <a:bodyPr/>
                    <a:lstStyle/>
                    <a:p>
                      <a:pPr algn="ctr">
                        <a:lnSpc>
                          <a:spcPct val="150000"/>
                        </a:lnSpc>
                      </a:pPr>
                      <a:r>
                        <a:rPr lang="fr-FR" sz="2000">
                          <a:solidFill>
                            <a:srgbClr val="000000"/>
                          </a:solidFill>
                          <a:effectLst/>
                          <a:latin typeface="Times New Roman" panose="02020603050405020304" pitchFamily="18" charset="0"/>
                          <a:ea typeface="Times New Roman" panose="02020603050405020304" pitchFamily="18" charset="0"/>
                        </a:rPr>
                        <a:t> </a:t>
                      </a:r>
                      <a:endParaRPr lang="fr-FR" sz="200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99CC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218344650"/>
                  </a:ext>
                </a:extLst>
              </a:tr>
              <a:tr h="671027">
                <a:tc>
                  <a:txBody>
                    <a:bodyPr/>
                    <a:lstStyle/>
                    <a:p>
                      <a:pPr>
                        <a:lnSpc>
                          <a:spcPct val="150000"/>
                        </a:lnSpc>
                      </a:pPr>
                      <a:r>
                        <a:rPr lang="fr-FR" sz="2000">
                          <a:effectLst/>
                          <a:latin typeface="Times New Roman" panose="02020603050405020304" pitchFamily="18" charset="0"/>
                          <a:ea typeface="Times New Roman" panose="02020603050405020304" pitchFamily="18" charset="0"/>
                        </a:rPr>
                        <a:t>S2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fr-FR"/>
                    </a:p>
                  </a:txBody>
                  <a:tcPr/>
                </a:tc>
                <a:tc>
                  <a:txBody>
                    <a:bodyPr/>
                    <a:lstStyle/>
                    <a:p>
                      <a:pPr algn="ctr">
                        <a:lnSpc>
                          <a:spcPct val="150000"/>
                        </a:lnSpc>
                      </a:pPr>
                      <a:r>
                        <a:rPr lang="fr-FR" sz="2000" dirty="0">
                          <a:solidFill>
                            <a:srgbClr val="000000"/>
                          </a:solidFill>
                          <a:effectLst/>
                          <a:latin typeface="Times New Roman" panose="02020603050405020304" pitchFamily="18"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4117627463"/>
                  </a:ext>
                </a:extLst>
              </a:tr>
              <a:tr h="671027">
                <a:tc>
                  <a:txBody>
                    <a:bodyPr/>
                    <a:lstStyle/>
                    <a:p>
                      <a:pPr>
                        <a:lnSpc>
                          <a:spcPct val="150000"/>
                        </a:lnSpc>
                      </a:pPr>
                      <a:r>
                        <a:rPr lang="fr-FR" sz="2000">
                          <a:effectLst/>
                          <a:latin typeface="Times New Roman" panose="02020603050405020304" pitchFamily="18" charset="0"/>
                          <a:ea typeface="Times New Roman" panose="02020603050405020304" pitchFamily="18" charset="0"/>
                        </a:rPr>
                        <a:t>S3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fr-FR" sz="2000">
                          <a:solidFill>
                            <a:srgbClr val="000000"/>
                          </a:solidFill>
                          <a:effectLst/>
                          <a:latin typeface="Times New Roman" panose="02020603050405020304" pitchFamily="18" charset="0"/>
                          <a:ea typeface="Times New Roman" panose="02020603050405020304" pitchFamily="18" charset="0"/>
                        </a:rPr>
                        <a:t> </a:t>
                      </a:r>
                      <a:endParaRPr lang="fr-FR" sz="200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ctr">
                        <a:lnSpc>
                          <a:spcPct val="150000"/>
                        </a:lnSpc>
                      </a:pPr>
                      <a:r>
                        <a:rPr lang="fr-FR" sz="2000" b="1">
                          <a:solidFill>
                            <a:srgbClr val="000000"/>
                          </a:solidFill>
                          <a:effectLst/>
                          <a:latin typeface="Times New Roman" panose="02020603050405020304" pitchFamily="18" charset="0"/>
                          <a:ea typeface="Times New Roman" panose="02020603050405020304" pitchFamily="18" charset="0"/>
                        </a:rPr>
                        <a:t>O</a:t>
                      </a:r>
                      <a:endParaRPr lang="fr-FR" sz="200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lnSpc>
                          <a:spcPct val="150000"/>
                        </a:lnSpc>
                      </a:pPr>
                      <a:r>
                        <a:rPr lang="fr-FR" sz="2000" b="1" dirty="0">
                          <a:solidFill>
                            <a:srgbClr val="000000"/>
                          </a:solidFill>
                          <a:effectLst/>
                          <a:latin typeface="Times New Roman" panose="02020603050405020304" pitchFamily="18" charset="0"/>
                          <a:ea typeface="Times New Roman" panose="02020603050405020304" pitchFamily="18" charset="0"/>
                        </a:rPr>
                        <a:t>N</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a:noFill/>
                    </a:lnL>
                    <a:lnR w="12700" cap="flat" cmpd="sng" algn="ctr">
                      <a:solidFill>
                        <a:srgbClr val="99CC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vMerge="1">
                  <a:txBody>
                    <a:bodyPr/>
                    <a:lstStyle/>
                    <a:p>
                      <a:endParaRPr lang="fr-FR"/>
                    </a:p>
                  </a:txBody>
                  <a:tcPr/>
                </a:tc>
                <a:extLst>
                  <a:ext uri="{0D108BD9-81ED-4DB2-BD59-A6C34878D82A}">
                    <a16:rowId xmlns:a16="http://schemas.microsoft.com/office/drawing/2014/main" val="935892732"/>
                  </a:ext>
                </a:extLst>
              </a:tr>
              <a:tr h="1410115">
                <a:tc>
                  <a:txBody>
                    <a:bodyPr/>
                    <a:lstStyle/>
                    <a:p>
                      <a:pPr>
                        <a:lnSpc>
                          <a:spcPct val="150000"/>
                        </a:lnSpc>
                      </a:pPr>
                      <a:r>
                        <a:rPr lang="fr-FR" sz="2000">
                          <a:effectLst/>
                          <a:latin typeface="Times New Roman" panose="02020603050405020304" pitchFamily="18" charset="0"/>
                          <a:ea typeface="Times New Roman" panose="02020603050405020304" pitchFamily="18" charset="0"/>
                        </a:rPr>
                        <a:t>S4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fr-FR" sz="2000" b="1">
                          <a:solidFill>
                            <a:srgbClr val="000000"/>
                          </a:solidFill>
                          <a:effectLst/>
                          <a:latin typeface="Times New Roman" panose="02020603050405020304" pitchFamily="18" charset="0"/>
                          <a:ea typeface="Times New Roman" panose="02020603050405020304" pitchFamily="18" charset="0"/>
                        </a:rPr>
                        <a:t>SURDIMENSIONNE</a:t>
                      </a:r>
                      <a:endParaRPr lang="fr-FR" sz="2000">
                        <a:effectLst/>
                        <a:latin typeface="Times New Roman" panose="02020603050405020304" pitchFamily="18" charset="0"/>
                        <a:ea typeface="Times New Roman" panose="02020603050405020304" pitchFamily="18" charset="0"/>
                      </a:endParaRP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50000"/>
                        </a:lnSpc>
                      </a:pPr>
                      <a:r>
                        <a:rPr lang="fr-FR" sz="2000" dirty="0">
                          <a:solidFill>
                            <a:srgbClr val="000000"/>
                          </a:solidFill>
                          <a:effectLst/>
                          <a:latin typeface="Times New Roman" panose="02020603050405020304" pitchFamily="18"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gridSpan="2"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1043888870"/>
                  </a:ext>
                </a:extLst>
              </a:tr>
            </a:tbl>
          </a:graphicData>
        </a:graphic>
      </p:graphicFrame>
    </p:spTree>
    <p:extLst>
      <p:ext uri="{BB962C8B-B14F-4D97-AF65-F5344CB8AC3E}">
        <p14:creationId xmlns:p14="http://schemas.microsoft.com/office/powerpoint/2010/main" val="409910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039" y="2569030"/>
            <a:ext cx="7410390" cy="1344992"/>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77038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a:off x="461548" y="1764072"/>
            <a:ext cx="8607189" cy="646331"/>
          </a:xfrm>
          <a:prstGeom prst="rect">
            <a:avLst/>
          </a:prstGeom>
        </p:spPr>
        <p:txBody>
          <a:bodyPr wrap="square">
            <a:spAutoFit/>
          </a:bodyPr>
          <a:lstStyle/>
          <a:p>
            <a:pPr algn="just">
              <a:lnSpc>
                <a:spcPct val="150000"/>
              </a:lnSpc>
            </a:pPr>
            <a:r>
              <a:rPr lang="fr-FR" sz="2400" b="1" dirty="0">
                <a:solidFill>
                  <a:srgbClr val="000000"/>
                </a:solidFill>
                <a:latin typeface="Arial" panose="020B0604020202020204" pitchFamily="34" charset="0"/>
                <a:cs typeface="Arial" panose="020B0604020202020204" pitchFamily="34" charset="0"/>
              </a:rPr>
              <a:t>Le plan topographique fournit nécessite des vérifications:</a:t>
            </a:r>
            <a:endParaRPr lang="fr-FR" sz="2400" b="1" dirty="0">
              <a:latin typeface="Arial" panose="020B0604020202020204" pitchFamily="34" charset="0"/>
              <a:cs typeface="Arial" panose="020B0604020202020204" pitchFamily="34" charset="0"/>
            </a:endParaRPr>
          </a:p>
        </p:txBody>
      </p:sp>
      <p:sp>
        <p:nvSpPr>
          <p:cNvPr id="5" name="Rectangle 4"/>
          <p:cNvSpPr/>
          <p:nvPr/>
        </p:nvSpPr>
        <p:spPr>
          <a:xfrm>
            <a:off x="461548" y="2968852"/>
            <a:ext cx="11391333" cy="2308324"/>
          </a:xfrm>
          <a:prstGeom prst="rect">
            <a:avLst/>
          </a:prstGeom>
        </p:spPr>
        <p:txBody>
          <a:bodyPr wrap="square">
            <a:spAutoFit/>
          </a:bodyPr>
          <a:lstStyle/>
          <a:p>
            <a:pPr algn="just"/>
            <a:r>
              <a:rPr lang="fr-FR" sz="2400" b="1" dirty="0">
                <a:latin typeface="Arial" panose="020B0604020202020204" pitchFamily="34" charset="0"/>
                <a:cs typeface="Arial" panose="020B0604020202020204" pitchFamily="34" charset="0"/>
              </a:rPr>
              <a:t>1- AU BUREAU : </a:t>
            </a:r>
            <a:r>
              <a:rPr lang="fr-FR" sz="2400" dirty="0">
                <a:latin typeface="Arial" panose="020B0604020202020204" pitchFamily="34" charset="0"/>
                <a:cs typeface="Arial" panose="020B0604020202020204" pitchFamily="34" charset="0"/>
              </a:rPr>
              <a:t>cette première vérification consiste à contrôler le carnet d’observations, les calculs des coordonnées des stations et toutes les opérations faites sous Autocad.</a:t>
            </a:r>
          </a:p>
          <a:p>
            <a:pPr algn="just"/>
            <a:endParaRPr lang="fr-FR" sz="2400" b="1" dirty="0">
              <a:latin typeface="Arial" panose="020B0604020202020204" pitchFamily="34" charset="0"/>
              <a:cs typeface="Arial" panose="020B0604020202020204" pitchFamily="34" charset="0"/>
            </a:endParaRPr>
          </a:p>
          <a:p>
            <a:pPr algn="just"/>
            <a:r>
              <a:rPr lang="fr-FR" sz="2400" b="1" dirty="0">
                <a:latin typeface="Arial" panose="020B0604020202020204" pitchFamily="34" charset="0"/>
                <a:cs typeface="Arial" panose="020B0604020202020204" pitchFamily="34" charset="0"/>
              </a:rPr>
              <a:t>2-  SUR LE TERRAIN : </a:t>
            </a:r>
            <a:r>
              <a:rPr lang="fr-FR" sz="2400" dirty="0">
                <a:latin typeface="Arial" panose="020B0604020202020204" pitchFamily="34" charset="0"/>
                <a:cs typeface="Arial" panose="020B0604020202020204" pitchFamily="34" charset="0"/>
              </a:rPr>
              <a:t>notre sortie sur terrain nous a permis de mieux connaître la topographie de la zone et détecter les anomalies.</a:t>
            </a:r>
          </a:p>
        </p:txBody>
      </p:sp>
    </p:spTree>
    <p:extLst>
      <p:ext uri="{BB962C8B-B14F-4D97-AF65-F5344CB8AC3E}">
        <p14:creationId xmlns:p14="http://schemas.microsoft.com/office/powerpoint/2010/main" val="305351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rot="19793623">
            <a:off x="443250" y="109065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COMMENT?...</a:t>
            </a:r>
          </a:p>
        </p:txBody>
      </p:sp>
      <p:sp>
        <p:nvSpPr>
          <p:cNvPr id="5" name="Rectangle 4"/>
          <p:cNvSpPr/>
          <p:nvPr/>
        </p:nvSpPr>
        <p:spPr>
          <a:xfrm>
            <a:off x="652617" y="2446460"/>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S’il s’agit d’un terrain cadastré, il faut ramener l’extrait du plan cadastral avec le numéro d’ilot et numéro de section.</a:t>
            </a:r>
            <a:endParaRPr lang="fr-FR" sz="2400" dirty="0">
              <a:latin typeface="Arial" panose="020B0604020202020204" pitchFamily="34" charset="0"/>
              <a:cs typeface="Arial" panose="020B0604020202020204" pitchFamily="34" charset="0"/>
            </a:endParaRPr>
          </a:p>
        </p:txBody>
      </p:sp>
      <p:sp>
        <p:nvSpPr>
          <p:cNvPr id="6" name="Rectangle 5"/>
          <p:cNvSpPr/>
          <p:nvPr/>
        </p:nvSpPr>
        <p:spPr>
          <a:xfrm>
            <a:off x="652617" y="4565359"/>
            <a:ext cx="11179992" cy="1131848"/>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Voir la délimitation du terrain si elle coïncide avec la forme du plan cadastral par la réalisation d’un plan de bornage (levé topographique).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94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rot="19793623">
            <a:off x="443250" y="109065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COMMENT?...</a:t>
            </a:r>
          </a:p>
        </p:txBody>
      </p:sp>
      <p:sp>
        <p:nvSpPr>
          <p:cNvPr id="5" name="Rectangle 4"/>
          <p:cNvSpPr/>
          <p:nvPr/>
        </p:nvSpPr>
        <p:spPr>
          <a:xfrm>
            <a:off x="567219" y="2355351"/>
            <a:ext cx="11179992" cy="1131848"/>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On doit vérifier sur le plan topographique si la surface du terrain est la même qui est déclarée par le propriétaire du terrain.</a:t>
            </a:r>
            <a:endParaRPr lang="fr-FR" sz="2400" dirty="0">
              <a:latin typeface="Arial" panose="020B0604020202020204" pitchFamily="34" charset="0"/>
              <a:cs typeface="Arial" panose="020B0604020202020204" pitchFamily="34" charset="0"/>
            </a:endParaRPr>
          </a:p>
        </p:txBody>
      </p:sp>
      <p:sp>
        <p:nvSpPr>
          <p:cNvPr id="6" name="Rectangle 5"/>
          <p:cNvSpPr/>
          <p:nvPr/>
        </p:nvSpPr>
        <p:spPr>
          <a:xfrm>
            <a:off x="567219" y="3782397"/>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On doit vérifier l’exactitude du l’extrait cadastral avec le plan topographique réalisé.</a:t>
            </a:r>
            <a:endParaRPr lang="fr-FR" sz="2400" dirty="0">
              <a:latin typeface="Arial" panose="020B0604020202020204" pitchFamily="34" charset="0"/>
              <a:cs typeface="Arial" panose="020B0604020202020204" pitchFamily="34" charset="0"/>
            </a:endParaRPr>
          </a:p>
        </p:txBody>
      </p:sp>
      <p:sp>
        <p:nvSpPr>
          <p:cNvPr id="7" name="Rectangle 6"/>
          <p:cNvSpPr/>
          <p:nvPr/>
        </p:nvSpPr>
        <p:spPr>
          <a:xfrm>
            <a:off x="623885" y="5277924"/>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Vérification de la mesure des différents détails dessines sur le plan topographique avec ce qui existe sur terrain.</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95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EXEMPLE</a:t>
            </a:r>
            <a:endParaRPr lang="fr-FR" sz="8800" b="1" cap="small" dirty="0">
              <a:solidFill>
                <a:srgbClr val="FF0000"/>
              </a:solidFill>
            </a:endParaRPr>
          </a:p>
        </p:txBody>
      </p:sp>
      <p:sp>
        <p:nvSpPr>
          <p:cNvPr id="4" name="Rectangle 3"/>
          <p:cNvSpPr/>
          <p:nvPr/>
        </p:nvSpPr>
        <p:spPr>
          <a:xfrm>
            <a:off x="677638" y="2017553"/>
            <a:ext cx="10931857" cy="4154984"/>
          </a:xfrm>
          <a:prstGeom prst="rect">
            <a:avLst/>
          </a:prstGeom>
        </p:spPr>
        <p:txBody>
          <a:bodyPr wrap="square">
            <a:spAutoFit/>
          </a:bodyPr>
          <a:lstStyle/>
          <a:p>
            <a:pPr algn="just">
              <a:lnSpc>
                <a:spcPct val="150000"/>
              </a:lnSpc>
            </a:pPr>
            <a:r>
              <a:rPr lang="fr-FR" sz="2400" dirty="0">
                <a:latin typeface="Arial" panose="020B0604020202020204" pitchFamily="34" charset="0"/>
                <a:cs typeface="Arial" panose="020B0604020202020204" pitchFamily="34" charset="0"/>
              </a:rPr>
              <a:t>La zone d’étude située dans la commune Mansourah, couvre une superficie d’environ 22 ares, elle est limitée :</a:t>
            </a:r>
          </a:p>
          <a:p>
            <a:pPr marL="342900" indent="-342900" algn="just">
              <a:lnSpc>
                <a:spcPct val="200000"/>
              </a:lnSpc>
              <a:buFont typeface="Wingdings" panose="05000000000000000000" pitchFamily="2" charset="2"/>
              <a:buChar char="§"/>
            </a:pPr>
            <a:r>
              <a:rPr lang="fr-FR" sz="2400" dirty="0">
                <a:latin typeface="Arial" panose="020B0604020202020204" pitchFamily="34" charset="0"/>
                <a:cs typeface="Arial" panose="020B0604020202020204" pitchFamily="34" charset="0"/>
              </a:rPr>
              <a:t>Au Nord par une </a:t>
            </a:r>
            <a:r>
              <a:rPr lang="fr-FR" sz="2400" dirty="0" err="1">
                <a:latin typeface="Arial" panose="020B0604020202020204" pitchFamily="34" charset="0"/>
                <a:cs typeface="Arial" panose="020B0604020202020204" pitchFamily="34" charset="0"/>
              </a:rPr>
              <a:t>ecole</a:t>
            </a:r>
            <a:r>
              <a:rPr lang="fr-FR" sz="2400" dirty="0">
                <a:latin typeface="Arial" panose="020B0604020202020204" pitchFamily="34" charset="0"/>
                <a:cs typeface="Arial" panose="020B0604020202020204" pitchFamily="34" charset="0"/>
              </a:rPr>
              <a:t>;</a:t>
            </a:r>
          </a:p>
          <a:p>
            <a:pPr marL="342900" indent="-342900" algn="just">
              <a:lnSpc>
                <a:spcPct val="200000"/>
              </a:lnSpc>
              <a:buFont typeface="Wingdings" panose="05000000000000000000" pitchFamily="2" charset="2"/>
              <a:buChar char="§"/>
            </a:pPr>
            <a:r>
              <a:rPr lang="fr-FR" sz="2400" dirty="0">
                <a:latin typeface="Arial" panose="020B0604020202020204" pitchFamily="34" charset="0"/>
                <a:cs typeface="Arial" panose="020B0604020202020204" pitchFamily="34" charset="0"/>
              </a:rPr>
              <a:t>Au Sud par la route RN22;</a:t>
            </a:r>
          </a:p>
          <a:p>
            <a:pPr marL="342900" indent="-342900" algn="just">
              <a:lnSpc>
                <a:spcPct val="200000"/>
              </a:lnSpc>
              <a:buFont typeface="Wingdings" panose="05000000000000000000" pitchFamily="2" charset="2"/>
              <a:buChar char="§"/>
            </a:pPr>
            <a:r>
              <a:rPr lang="fr-FR" sz="2400" dirty="0">
                <a:latin typeface="Arial" panose="020B0604020202020204" pitchFamily="34" charset="0"/>
                <a:cs typeface="Arial" panose="020B0604020202020204" pitchFamily="34" charset="0"/>
              </a:rPr>
              <a:t>A l’Est par un lot N02;</a:t>
            </a:r>
          </a:p>
          <a:p>
            <a:pPr marL="342900" indent="-342900" algn="just">
              <a:lnSpc>
                <a:spcPct val="200000"/>
              </a:lnSpc>
              <a:buFont typeface="Wingdings" panose="05000000000000000000" pitchFamily="2" charset="2"/>
              <a:buChar char="§"/>
            </a:pPr>
            <a:r>
              <a:rPr lang="fr-FR" sz="2400" dirty="0">
                <a:latin typeface="Arial" panose="020B0604020202020204" pitchFamily="34" charset="0"/>
                <a:cs typeface="Arial" panose="020B0604020202020204" pitchFamily="34" charset="0"/>
              </a:rPr>
              <a:t>A l’Ouest par une voie de 8.00 m largeur .</a:t>
            </a:r>
          </a:p>
        </p:txBody>
      </p:sp>
    </p:spTree>
    <p:extLst>
      <p:ext uri="{BB962C8B-B14F-4D97-AF65-F5344CB8AC3E}">
        <p14:creationId xmlns:p14="http://schemas.microsoft.com/office/powerpoint/2010/main" val="133727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EXEMPLE</a:t>
            </a:r>
            <a:endParaRPr lang="fr-FR" sz="8800" b="1" cap="small" dirty="0">
              <a:solidFill>
                <a:srgbClr val="FF0000"/>
              </a:solidFill>
            </a:endParaRPr>
          </a:p>
        </p:txBody>
      </p:sp>
      <p:sp>
        <p:nvSpPr>
          <p:cNvPr id="4" name="Rectangle 3"/>
          <p:cNvSpPr/>
          <p:nvPr/>
        </p:nvSpPr>
        <p:spPr>
          <a:xfrm rot="19793623">
            <a:off x="443250" y="935835"/>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SITUATION</a:t>
            </a:r>
          </a:p>
        </p:txBody>
      </p:sp>
      <p:pic>
        <p:nvPicPr>
          <p:cNvPr id="6" name="Image 5"/>
          <p:cNvPicPr>
            <a:picLocks noChangeAspect="1"/>
          </p:cNvPicPr>
          <p:nvPr/>
        </p:nvPicPr>
        <p:blipFill rotWithShape="1">
          <a:blip r:embed="rId2"/>
          <a:srcRect l="23721" t="10078" b="12808"/>
          <a:stretch/>
        </p:blipFill>
        <p:spPr>
          <a:xfrm>
            <a:off x="2047162" y="1637731"/>
            <a:ext cx="8857397" cy="5034382"/>
          </a:xfrm>
          <a:prstGeom prst="rect">
            <a:avLst/>
          </a:prstGeom>
        </p:spPr>
      </p:pic>
      <p:sp>
        <p:nvSpPr>
          <p:cNvPr id="9" name="Rectangle 8"/>
          <p:cNvSpPr/>
          <p:nvPr/>
        </p:nvSpPr>
        <p:spPr>
          <a:xfrm rot="21315083">
            <a:off x="6086900" y="3835020"/>
            <a:ext cx="777923" cy="105087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ZoneTexte 9"/>
          <p:cNvSpPr txBox="1"/>
          <p:nvPr/>
        </p:nvSpPr>
        <p:spPr>
          <a:xfrm>
            <a:off x="6947929" y="4175392"/>
            <a:ext cx="1092934" cy="523220"/>
          </a:xfrm>
          <a:prstGeom prst="rect">
            <a:avLst/>
          </a:prstGeom>
          <a:solidFill>
            <a:srgbClr val="FFFF00"/>
          </a:solidFill>
          <a:ln w="2857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Projet</a:t>
            </a:r>
            <a:endParaRPr lang="fr-FR" sz="8800" b="1" cap="small" dirty="0">
              <a:solidFill>
                <a:srgbClr val="FF0000"/>
              </a:solidFill>
            </a:endParaRPr>
          </a:p>
        </p:txBody>
      </p:sp>
    </p:spTree>
    <p:extLst>
      <p:ext uri="{BB962C8B-B14F-4D97-AF65-F5344CB8AC3E}">
        <p14:creationId xmlns:p14="http://schemas.microsoft.com/office/powerpoint/2010/main" val="22743423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2158</Words>
  <Application>Microsoft Office PowerPoint</Application>
  <PresentationFormat>Grand écran</PresentationFormat>
  <Paragraphs>279</Paragraphs>
  <Slides>43</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43</vt:i4>
      </vt:variant>
    </vt:vector>
  </HeadingPairs>
  <TitlesOfParts>
    <vt:vector size="55" baseType="lpstr">
      <vt:lpstr>___WRD_EMBED_SUB_39</vt:lpstr>
      <vt:lpstr>Arial</vt:lpstr>
      <vt:lpstr>Calibri</vt:lpstr>
      <vt:lpstr>Calibri Light</vt:lpstr>
      <vt:lpstr>Symbol</vt:lpstr>
      <vt:lpstr>Times New Roman</vt:lpstr>
      <vt:lpstr>TimesNewRomanPSMT</vt:lpstr>
      <vt:lpstr>Wingdings</vt:lpstr>
      <vt:lpstr>Thème Office</vt:lpstr>
      <vt:lpstr>Drawing</vt:lpstr>
      <vt:lpstr>AutoCAD Drawing</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90</cp:revision>
  <dcterms:created xsi:type="dcterms:W3CDTF">2018-09-15T21:52:08Z</dcterms:created>
  <dcterms:modified xsi:type="dcterms:W3CDTF">2024-10-21T21:40:09Z</dcterms:modified>
</cp:coreProperties>
</file>