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3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5" r:id="rId27"/>
    <p:sldId id="286" r:id="rId28"/>
    <p:sldId id="287" r:id="rId29"/>
    <p:sldId id="288" r:id="rId30"/>
    <p:sldId id="289" r:id="rId3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F3348-96DB-47BA-BF09-290F8E0C34D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6847D-985B-41A3-B42F-C7650ACB0D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688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25493C6-0A84-4D48-9BB6-D9174C974348}" type="slidenum">
              <a:rPr lang="zh-TW" altLang="en-US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1770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50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57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12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05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017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56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96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56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27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21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402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36B9D-2567-4248-B505-AE855170BC5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FA91D-AE69-44C3-9F22-A953CD6CB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57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8.xml"/><Relationship Id="rId4" Type="http://schemas.openxmlformats.org/officeDocument/2006/relationships/slide" Target="slide2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1.xml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28.xml"/><Relationship Id="rId10" Type="http://schemas.openxmlformats.org/officeDocument/2006/relationships/slide" Target="slide22.xml"/><Relationship Id="rId4" Type="http://schemas.openxmlformats.org/officeDocument/2006/relationships/slide" Target="slide23.xml"/><Relationship Id="rId9" Type="http://schemas.openxmlformats.org/officeDocument/2006/relationships/slide" Target="slide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Course n°2</a:t>
            </a:r>
            <a:br>
              <a:rPr lang="fr-FR" dirty="0"/>
            </a:br>
            <a:r>
              <a:rPr lang="fr-FR" dirty="0" err="1"/>
              <a:t>Morphology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Prof</a:t>
            </a:r>
            <a:r>
              <a:rPr lang="fr-FR" dirty="0"/>
              <a:t>. Radia Benyelles</a:t>
            </a:r>
            <a:br>
              <a:rPr lang="fr-FR" dirty="0"/>
            </a:br>
            <a:r>
              <a:rPr lang="fr-FR" dirty="0" err="1"/>
              <a:t>linguistics</a:t>
            </a:r>
            <a:r>
              <a:rPr lang="fr-FR" dirty="0"/>
              <a:t> /L1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763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altLang="fr-FR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Clr>
                <a:srgbClr val="0000FF"/>
              </a:buClr>
              <a:buNone/>
              <a:defRPr/>
            </a:pPr>
            <a:r>
              <a:rPr lang="en-US" altLang="zh-TW" b="1" i="1" dirty="0" smtClean="0">
                <a:solidFill>
                  <a:srgbClr val="0000FF"/>
                </a:solidFill>
              </a:rPr>
              <a:t>9. </a:t>
            </a:r>
            <a:r>
              <a:rPr lang="en-US" altLang="zh-TW" b="1" i="1" dirty="0" smtClean="0">
                <a:solidFill>
                  <a:srgbClr val="0000FF"/>
                </a:solidFill>
                <a:hlinkClick r:id="rId2" action="ppaction://hlinksldjump"/>
              </a:rPr>
              <a:t>Functional shift (Conversion)</a:t>
            </a:r>
            <a:r>
              <a:rPr lang="en-US" altLang="zh-TW" b="1" i="1" dirty="0" smtClean="0"/>
              <a:t>: A change in the part of speech</a:t>
            </a:r>
            <a:endParaRPr lang="en-US" altLang="zh-TW" sz="1800" b="1" i="1" dirty="0"/>
          </a:p>
          <a:p>
            <a:pPr marL="609600" indent="-609600">
              <a:buClr>
                <a:srgbClr val="0000FF"/>
              </a:buClr>
              <a:buNone/>
              <a:defRPr/>
            </a:pPr>
            <a:r>
              <a:rPr lang="en-US" altLang="zh-TW" b="1" i="1" dirty="0" smtClean="0">
                <a:solidFill>
                  <a:srgbClr val="0000FF"/>
                </a:solidFill>
              </a:rPr>
              <a:t>10. </a:t>
            </a:r>
            <a:r>
              <a:rPr lang="en-US" altLang="zh-TW" b="1" i="1" dirty="0" smtClean="0">
                <a:solidFill>
                  <a:srgbClr val="0000FF"/>
                </a:solidFill>
                <a:hlinkClick r:id="rId3" action="ppaction://hlinksldjump"/>
              </a:rPr>
              <a:t>Proper names </a:t>
            </a: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  <a:hlinkClick r:id="rId3" action="ppaction://hlinksldjump"/>
              </a:rPr>
              <a:t> Common words</a:t>
            </a:r>
            <a:endParaRPr lang="en-US" altLang="zh-TW" b="1" i="1" dirty="0" smtClean="0">
              <a:solidFill>
                <a:srgbClr val="0000FF"/>
              </a:solidFill>
              <a:sym typeface="Wingdings" pitchFamily="2" charset="2"/>
            </a:endParaRPr>
          </a:p>
          <a:p>
            <a:pPr marL="609600" indent="-609600">
              <a:buClr>
                <a:srgbClr val="0000FF"/>
              </a:buClr>
              <a:buNone/>
              <a:defRPr/>
            </a:pP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</a:rPr>
              <a:t>11. </a:t>
            </a: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  <a:hlinkClick r:id="rId4" action="ppaction://hlinksldjump"/>
              </a:rPr>
              <a:t>Coining</a:t>
            </a:r>
            <a:r>
              <a:rPr lang="en-US" altLang="zh-TW" b="1" i="1" dirty="0" smtClean="0">
                <a:sym typeface="Wingdings" pitchFamily="2" charset="2"/>
              </a:rPr>
              <a:t>: Creating a completely new free morpheme</a:t>
            </a:r>
          </a:p>
          <a:p>
            <a:pPr marL="609600" indent="-609600">
              <a:buClr>
                <a:srgbClr val="0000FF"/>
              </a:buClr>
              <a:buNone/>
              <a:defRPr/>
            </a:pP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</a:rPr>
              <a:t>12. </a:t>
            </a: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  <a:hlinkClick r:id="rId4" action="ppaction://hlinksldjump"/>
              </a:rPr>
              <a:t>Onomatopoeia</a:t>
            </a:r>
            <a:r>
              <a:rPr lang="en-US" altLang="zh-TW" b="1" i="1" dirty="0" smtClean="0">
                <a:sym typeface="Wingdings" pitchFamily="2" charset="2"/>
              </a:rPr>
              <a:t>: words imitate sounds in nature</a:t>
            </a: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</a:rPr>
              <a:t> </a:t>
            </a:r>
          </a:p>
          <a:p>
            <a:pPr marL="609600" indent="-609600">
              <a:buClr>
                <a:srgbClr val="0000FF"/>
              </a:buClr>
              <a:buNone/>
              <a:defRPr/>
            </a:pP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</a:rPr>
              <a:t>13. </a:t>
            </a: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  <a:hlinkClick r:id="rId5" action="ppaction://hlinksldjump"/>
              </a:rPr>
              <a:t>Borrowing</a:t>
            </a:r>
            <a:r>
              <a:rPr lang="en-US" altLang="zh-TW" b="1" i="1" dirty="0" smtClean="0">
                <a:solidFill>
                  <a:srgbClr val="0000FF"/>
                </a:solidFill>
                <a:sym typeface="Wingdings" pitchFamily="2" charset="2"/>
              </a:rPr>
              <a:t>: </a:t>
            </a:r>
            <a:r>
              <a:rPr lang="en-US" altLang="zh-TW" b="1" i="1" dirty="0" smtClean="0">
                <a:sym typeface="Wingdings" pitchFamily="2" charset="2"/>
              </a:rPr>
              <a:t>The taking over of words from other languages</a:t>
            </a:r>
            <a:endParaRPr lang="en-US" altLang="zh-TW" b="1" i="1" dirty="0" smtClean="0"/>
          </a:p>
          <a:p>
            <a:pPr marL="609600" indent="-609600">
              <a:buClr>
                <a:srgbClr val="0000FF"/>
              </a:buClr>
              <a:buNone/>
              <a:defRPr/>
            </a:pPr>
            <a:endParaRPr lang="en-US" altLang="zh-TW" b="1" i="1" dirty="0" smtClean="0">
              <a:solidFill>
                <a:srgbClr val="0000FF"/>
              </a:solidFill>
            </a:endParaRPr>
          </a:p>
          <a:p>
            <a:pPr eaLnBrk="1" hangingPunct="1">
              <a:defRPr/>
            </a:pPr>
            <a:endParaRPr lang="fr-FR" dirty="0" smtClean="0"/>
          </a:p>
        </p:txBody>
      </p:sp>
      <p:sp>
        <p:nvSpPr>
          <p:cNvPr id="143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434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E87DF4-AE38-45E3-942E-7E1B469E0A7D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16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D640AA-9B3E-4880-8CC7-B7E70B0ABF66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103564" y="0"/>
            <a:ext cx="7564437" cy="1447800"/>
          </a:xfrm>
        </p:spPr>
        <p:txBody>
          <a:bodyPr/>
          <a:lstStyle/>
          <a:p>
            <a:pPr eaLnBrk="1" hangingPunct="1"/>
            <a:r>
              <a:rPr lang="en-US" altLang="zh-TW" b="1" dirty="0" smtClean="0">
                <a:solidFill>
                  <a:srgbClr val="0000FF"/>
                </a:solidFill>
              </a:rPr>
              <a:t>II. Derivational Processes:</a:t>
            </a:r>
            <a:r>
              <a:rPr lang="en-US" altLang="zh-TW" sz="1800" b="1" dirty="0">
                <a:solidFill>
                  <a:srgbClr val="0000FF"/>
                </a:solidFill>
              </a:rPr>
              <a:t> </a:t>
            </a:r>
            <a:br>
              <a:rPr lang="en-US" altLang="zh-TW" sz="1800" b="1" dirty="0">
                <a:solidFill>
                  <a:srgbClr val="0000FF"/>
                </a:solidFill>
              </a:rPr>
            </a:br>
            <a:r>
              <a:rPr lang="en-US" altLang="zh-TW" sz="4000" b="1" dirty="0" smtClean="0">
                <a:solidFill>
                  <a:srgbClr val="0000FF"/>
                </a:solidFill>
              </a:rPr>
              <a:t> methods </a:t>
            </a:r>
            <a:r>
              <a:rPr lang="en-US" altLang="zh-TW" sz="4000" b="1" dirty="0">
                <a:solidFill>
                  <a:srgbClr val="0000FF"/>
                </a:solidFill>
              </a:rPr>
              <a:t>to get new words</a:t>
            </a:r>
            <a:r>
              <a:rPr lang="en-US" altLang="zh-TW" b="1" dirty="0" smtClean="0"/>
              <a:t> </a:t>
            </a:r>
            <a:endParaRPr lang="zh-TW" altLang="en-US" b="1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52750" y="2000250"/>
            <a:ext cx="7715250" cy="4857750"/>
          </a:xfrm>
        </p:spPr>
        <p:txBody>
          <a:bodyPr>
            <a:normAutofit lnSpcReduction="10000"/>
          </a:bodyPr>
          <a:lstStyle/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000" b="1" i="1">
                <a:solidFill>
                  <a:srgbClr val="0000FF"/>
                </a:solidFill>
              </a:rPr>
              <a:t>1</a:t>
            </a:r>
            <a:r>
              <a:rPr lang="en-US" altLang="zh-TW" sz="2200" b="1" i="1">
                <a:solidFill>
                  <a:srgbClr val="0000FF"/>
                </a:solidFill>
              </a:rPr>
              <a:t>. </a:t>
            </a:r>
            <a:r>
              <a:rPr lang="en-US" altLang="zh-TW" sz="2200" b="1" i="1">
                <a:solidFill>
                  <a:srgbClr val="0000FF"/>
                </a:solidFill>
                <a:hlinkClick r:id="rId3" action="ppaction://hlinksldjump"/>
              </a:rPr>
              <a:t>Derivation</a:t>
            </a:r>
            <a:r>
              <a:rPr lang="en-US" altLang="zh-TW" sz="2200" b="1" i="1"/>
              <a:t>:</a:t>
            </a:r>
            <a:r>
              <a:rPr lang="en-US" altLang="zh-TW" sz="2200" b="1" i="1">
                <a:solidFill>
                  <a:srgbClr val="0000FF"/>
                </a:solidFill>
              </a:rPr>
              <a:t> </a:t>
            </a:r>
            <a:r>
              <a:rPr lang="en-US" altLang="zh-TW" sz="2200" b="1" i="1"/>
              <a:t>(or Derivational affixation, Affixation)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2. </a:t>
            </a:r>
            <a:r>
              <a:rPr lang="en-US" altLang="zh-TW" sz="2200" b="1" i="1">
                <a:solidFill>
                  <a:srgbClr val="0000FF"/>
                </a:solidFill>
                <a:hlinkClick r:id="rId4" action="ppaction://hlinksldjump"/>
              </a:rPr>
              <a:t>Compounding</a:t>
            </a:r>
            <a:r>
              <a:rPr lang="en-US" altLang="zh-TW" sz="2200" b="1" i="1"/>
              <a:t>: combine two or more morphemes to form new words</a:t>
            </a:r>
            <a:endParaRPr lang="en-US" altLang="zh-TW" sz="2200" b="1" i="1">
              <a:solidFill>
                <a:srgbClr val="0000FF"/>
              </a:solidFill>
            </a:endParaRP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3.</a:t>
            </a:r>
            <a:r>
              <a:rPr lang="en-US" altLang="zh-TW" sz="2200" b="1" i="1"/>
              <a:t> </a:t>
            </a:r>
            <a:r>
              <a:rPr lang="en-US" altLang="zh-TW" sz="2200" b="1" i="1">
                <a:hlinkClick r:id="rId5" action="ppaction://hlinksldjump"/>
              </a:rPr>
              <a:t>Reduplication</a:t>
            </a:r>
            <a:r>
              <a:rPr lang="en-US" altLang="zh-TW" sz="2200" b="1" i="1"/>
              <a:t>: full or partial repetition of a morpheme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4. </a:t>
            </a:r>
            <a:r>
              <a:rPr lang="en-US" altLang="zh-TW" sz="2200" b="1" i="1">
                <a:solidFill>
                  <a:srgbClr val="0000FF"/>
                </a:solidFill>
                <a:hlinkClick r:id="rId6" action="ppaction://hlinksldjump"/>
              </a:rPr>
              <a:t>Blending</a:t>
            </a:r>
            <a:r>
              <a:rPr lang="en-US" altLang="zh-TW" sz="2200" b="1" i="1"/>
              <a:t>: parts of the words that are combined are deleted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5. </a:t>
            </a:r>
            <a:r>
              <a:rPr lang="en-US" altLang="zh-TW" sz="2200" b="1" i="1">
                <a:solidFill>
                  <a:srgbClr val="0000FF"/>
                </a:solidFill>
                <a:hlinkClick r:id="rId7" action="ppaction://hlinksldjump"/>
              </a:rPr>
              <a:t>Clipping</a:t>
            </a:r>
            <a:r>
              <a:rPr lang="en-US" altLang="zh-TW" sz="2200" b="1" i="1"/>
              <a:t>: part of a word has been clipped off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6. </a:t>
            </a:r>
            <a:r>
              <a:rPr lang="en-US" altLang="zh-TW" sz="2200" b="1" i="1">
                <a:solidFill>
                  <a:srgbClr val="0000FF"/>
                </a:solidFill>
                <a:hlinkClick r:id="rId8" action="ppaction://hlinksldjump"/>
              </a:rPr>
              <a:t>Acronyms</a:t>
            </a:r>
            <a:r>
              <a:rPr lang="en-US" altLang="zh-TW" sz="2200" b="1" i="1"/>
              <a:t>: abbreviate a longer term by taking the initial letters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7. </a:t>
            </a:r>
            <a:r>
              <a:rPr lang="en-US" altLang="zh-TW" sz="2200" b="1" i="1">
                <a:solidFill>
                  <a:srgbClr val="0000FF"/>
                </a:solidFill>
                <a:hlinkClick r:id="rId9" action="ppaction://hlinksldjump"/>
              </a:rPr>
              <a:t>Back formation</a:t>
            </a:r>
            <a:r>
              <a:rPr lang="en-US" altLang="zh-TW" sz="2200" b="1" i="1"/>
              <a:t>: A word (usually a noun) is reduced to form another</a:t>
            </a:r>
            <a:r>
              <a:rPr lang="en-US" altLang="zh-TW" sz="2200" b="1" i="1">
                <a:solidFill>
                  <a:srgbClr val="0000FF"/>
                </a:solidFill>
              </a:rPr>
              <a:t>  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                               </a:t>
            </a:r>
            <a:r>
              <a:rPr lang="en-US" altLang="zh-TW" sz="2200" b="1" i="1"/>
              <a:t>word of a different type (usually a verb)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2200" b="1" i="1">
                <a:solidFill>
                  <a:srgbClr val="0000FF"/>
                </a:solidFill>
              </a:rPr>
              <a:t>8. </a:t>
            </a:r>
            <a:r>
              <a:rPr lang="en-US" altLang="zh-TW" sz="2200" b="1" i="1">
                <a:solidFill>
                  <a:srgbClr val="0000FF"/>
                </a:solidFill>
                <a:hlinkClick r:id="rId10" action="ppaction://hlinksldjump"/>
              </a:rPr>
              <a:t>Extension of word formation rules</a:t>
            </a:r>
            <a:r>
              <a:rPr lang="en-US" altLang="zh-TW" sz="2200" b="1" i="1">
                <a:solidFill>
                  <a:srgbClr val="0000FF"/>
                </a:solidFill>
              </a:rPr>
              <a:t> </a:t>
            </a:r>
            <a:r>
              <a:rPr lang="en-US" altLang="zh-TW" sz="2200" b="1" i="1"/>
              <a:t>: Part of a word is treated as amorpheme though it’s not</a:t>
            </a:r>
          </a:p>
          <a:p>
            <a:pPr marL="609600" indent="-609600">
              <a:buClr>
                <a:srgbClr val="0000FF"/>
              </a:buClr>
              <a:buNone/>
            </a:pPr>
            <a:endParaRPr lang="en-US" altLang="zh-TW" sz="2200" b="1" i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26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536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4F1EE3-52D8-446E-9E09-6CF7BCD3A93E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 altLang="zh-TW" sz="3600" b="1">
                <a:solidFill>
                  <a:srgbClr val="0000FF"/>
                </a:solidFill>
              </a:rPr>
              <a:t>1. Derivation (1)</a:t>
            </a:r>
            <a:endParaRPr lang="zh-TW" altLang="en-US" sz="3600" b="1">
              <a:solidFill>
                <a:srgbClr val="0000FF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5320" y="1634332"/>
            <a:ext cx="10515600" cy="4351338"/>
          </a:xfrm>
        </p:spPr>
        <p:txBody>
          <a:bodyPr/>
          <a:lstStyle/>
          <a:p>
            <a:pPr marL="609600" indent="-609600">
              <a:buClr>
                <a:srgbClr val="0000FF"/>
              </a:buClr>
            </a:pPr>
            <a:r>
              <a:rPr lang="en-US" altLang="zh-TW" sz="3000" b="1" i="1" dirty="0">
                <a:solidFill>
                  <a:srgbClr val="0000FF"/>
                </a:solidFill>
              </a:rPr>
              <a:t>Derivation: </a:t>
            </a:r>
            <a:r>
              <a:rPr lang="en-US" altLang="zh-TW" sz="3000" b="1" i="1" dirty="0"/>
              <a:t>derived by rules;  it can also be called derivational affixation or affixation.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zh-TW" altLang="en-US" sz="3600" dirty="0"/>
              <a:t>     </a:t>
            </a:r>
            <a:r>
              <a:rPr lang="en-US" altLang="zh-TW" sz="3000" dirty="0"/>
              <a:t>A.</a:t>
            </a:r>
            <a:r>
              <a:rPr lang="en-US" altLang="zh-TW" sz="3600" dirty="0"/>
              <a:t> </a:t>
            </a:r>
            <a:r>
              <a:rPr lang="en-US" altLang="zh-TW" sz="3000" dirty="0"/>
              <a:t>different rules  e.g.  V + affix        N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3000" dirty="0"/>
              <a:t>                                            N + affix       V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3000" dirty="0"/>
              <a:t>                                            ADJ + affix       V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3000" dirty="0"/>
              <a:t>                                            N + affix        ADJ</a:t>
            </a:r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3000" dirty="0"/>
              <a:t>      B. </a:t>
            </a:r>
            <a:r>
              <a:rPr lang="en-US" altLang="zh-TW" sz="3000" dirty="0">
                <a:hlinkClick r:id="rId2" action="ppaction://hlinksldjump"/>
              </a:rPr>
              <a:t>multiple combination</a:t>
            </a:r>
            <a:endParaRPr lang="en-US" altLang="zh-TW" sz="3000" dirty="0"/>
          </a:p>
          <a:p>
            <a:pPr marL="609600" indent="-609600">
              <a:buClr>
                <a:srgbClr val="0000FF"/>
              </a:buClr>
              <a:buNone/>
            </a:pPr>
            <a:r>
              <a:rPr lang="en-US" altLang="zh-TW" sz="3000" dirty="0"/>
              <a:t>          e.g. organizational</a:t>
            </a:r>
          </a:p>
        </p:txBody>
      </p:sp>
      <p:sp>
        <p:nvSpPr>
          <p:cNvPr id="15366" name="Line 4"/>
          <p:cNvSpPr>
            <a:spLocks noChangeShapeType="1"/>
          </p:cNvSpPr>
          <p:nvPr/>
        </p:nvSpPr>
        <p:spPr bwMode="auto">
          <a:xfrm flipH="1">
            <a:off x="6217919" y="2959895"/>
            <a:ext cx="43107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5367" name="Line 5"/>
          <p:cNvSpPr>
            <a:spLocks noChangeShapeType="1"/>
          </p:cNvSpPr>
          <p:nvPr/>
        </p:nvSpPr>
        <p:spPr bwMode="auto">
          <a:xfrm>
            <a:off x="6027419" y="4588419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5368" name="Line 6"/>
          <p:cNvSpPr>
            <a:spLocks noChangeShapeType="1"/>
          </p:cNvSpPr>
          <p:nvPr/>
        </p:nvSpPr>
        <p:spPr bwMode="auto">
          <a:xfrm flipV="1">
            <a:off x="5916612" y="3515044"/>
            <a:ext cx="358775" cy="206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>
            <a:off x="6267992" y="405606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5370" name="AutoShape 8"/>
          <p:cNvSpPr>
            <a:spLocks/>
          </p:cNvSpPr>
          <p:nvPr/>
        </p:nvSpPr>
        <p:spPr bwMode="auto">
          <a:xfrm>
            <a:off x="6959600" y="3141663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</p:spTree>
    <p:extLst>
      <p:ext uri="{BB962C8B-B14F-4D97-AF65-F5344CB8AC3E}">
        <p14:creationId xmlns:p14="http://schemas.microsoft.com/office/powerpoint/2010/main" val="428681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7FF013-2E34-4DC5-B5F7-667FCFDAD158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>
                <a:solidFill>
                  <a:srgbClr val="0000FF"/>
                </a:solidFill>
              </a:rPr>
              <a:t>1. Derivation (2)</a:t>
            </a:r>
            <a:endParaRPr lang="zh-TW" altLang="en-US" sz="3600" b="1">
              <a:solidFill>
                <a:srgbClr val="0000FF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zh-TW" dirty="0" smtClean="0"/>
              <a:t>Tree structure of “organizational”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                           ADJ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                  N                  </a:t>
            </a:r>
            <a:r>
              <a:rPr lang="en-US" altLang="zh-TW" dirty="0" err="1" smtClean="0">
                <a:solidFill>
                  <a:srgbClr val="0000FF"/>
                </a:solidFill>
              </a:rPr>
              <a:t>Af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            V         </a:t>
            </a:r>
            <a:r>
              <a:rPr lang="en-US" altLang="zh-TW" dirty="0" err="1" smtClean="0">
                <a:solidFill>
                  <a:srgbClr val="0000FF"/>
                </a:solidFill>
              </a:rPr>
              <a:t>Af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         N    </a:t>
            </a:r>
            <a:r>
              <a:rPr lang="en-US" altLang="zh-TW" dirty="0" err="1" smtClean="0">
                <a:solidFill>
                  <a:srgbClr val="0000FF"/>
                </a:solidFill>
              </a:rPr>
              <a:t>Af</a:t>
            </a:r>
            <a:r>
              <a:rPr lang="en-US" altLang="zh-TW" dirty="0" smtClean="0">
                <a:solidFill>
                  <a:srgbClr val="0000FF"/>
                </a:solidFill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      organ </a:t>
            </a:r>
            <a:r>
              <a:rPr lang="en-US" altLang="zh-TW" dirty="0" err="1" smtClean="0">
                <a:solidFill>
                  <a:srgbClr val="0000FF"/>
                </a:solidFill>
              </a:rPr>
              <a:t>ize</a:t>
            </a:r>
            <a:r>
              <a:rPr lang="en-US" altLang="zh-TW" dirty="0" smtClean="0">
                <a:solidFill>
                  <a:srgbClr val="0000FF"/>
                </a:solidFill>
              </a:rPr>
              <a:t>   </a:t>
            </a:r>
            <a:r>
              <a:rPr lang="en-US" altLang="zh-TW" dirty="0" err="1" smtClean="0">
                <a:solidFill>
                  <a:srgbClr val="0000FF"/>
                </a:solidFill>
              </a:rPr>
              <a:t>ation</a:t>
            </a:r>
            <a:r>
              <a:rPr lang="en-US" altLang="zh-TW" dirty="0" smtClean="0">
                <a:solidFill>
                  <a:srgbClr val="0000FF"/>
                </a:solidFill>
              </a:rPr>
              <a:t>        al</a:t>
            </a:r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 flipH="1">
            <a:off x="2579914" y="2667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3638006" y="26670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1" name="Line 6"/>
          <p:cNvSpPr>
            <a:spLocks noChangeShapeType="1"/>
          </p:cNvSpPr>
          <p:nvPr/>
        </p:nvSpPr>
        <p:spPr bwMode="auto">
          <a:xfrm flipH="1">
            <a:off x="2061754" y="3176452"/>
            <a:ext cx="228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>
            <a:off x="2503714" y="321271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3" name="Line 8"/>
          <p:cNvSpPr>
            <a:spLocks noChangeShapeType="1"/>
          </p:cNvSpPr>
          <p:nvPr/>
        </p:nvSpPr>
        <p:spPr bwMode="auto">
          <a:xfrm flipH="1">
            <a:off x="1695994" y="3753394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4" name="Line 9"/>
          <p:cNvSpPr>
            <a:spLocks noChangeShapeType="1"/>
          </p:cNvSpPr>
          <p:nvPr/>
        </p:nvSpPr>
        <p:spPr bwMode="auto">
          <a:xfrm>
            <a:off x="2110740" y="3757454"/>
            <a:ext cx="228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5" name="Line 10"/>
          <p:cNvSpPr>
            <a:spLocks noChangeShapeType="1"/>
          </p:cNvSpPr>
          <p:nvPr/>
        </p:nvSpPr>
        <p:spPr bwMode="auto">
          <a:xfrm>
            <a:off x="1695994" y="4267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>
            <a:off x="2302329" y="42291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>
            <a:off x="3002280" y="38100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4376057" y="3276600"/>
            <a:ext cx="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8622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5949951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00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74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266CBE-401B-4708-A8F5-C1509B53308A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>
                <a:solidFill>
                  <a:srgbClr val="0000FF"/>
                </a:solidFill>
              </a:rPr>
              <a:t>2. Compounding (1)</a:t>
            </a:r>
            <a:endParaRPr lang="zh-TW" altLang="en-US" sz="3600" b="1">
              <a:solidFill>
                <a:srgbClr val="0000FF"/>
              </a:solidFill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1981201"/>
            <a:ext cx="7734300" cy="4327525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Clr>
                <a:srgbClr val="0000FF"/>
              </a:buClr>
            </a:pPr>
            <a:r>
              <a:rPr lang="en-US" altLang="zh-TW" sz="2600" b="1">
                <a:solidFill>
                  <a:srgbClr val="0000FF"/>
                </a:solidFill>
              </a:rPr>
              <a:t>Compounding (compounds): </a:t>
            </a:r>
            <a:r>
              <a:rPr lang="en-US" altLang="zh-TW" sz="2600" b="1"/>
              <a:t>combine two or more free morphemes to form new words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                          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 N                                N                  N                  N           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ADJ   N     N         N       N      ADJ    N         V     N    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 V                        </a:t>
            </a:r>
            <a:r>
              <a:rPr lang="en-US" altLang="zh-TW" sz="2600"/>
              <a:t>fire   engine  green house    jump suit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 P                        </a:t>
            </a:r>
            <a:r>
              <a:rPr lang="en-US" altLang="zh-TW" sz="2600"/>
              <a:t>wall   paper   blue    bird      kill    joy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zh-TW" altLang="en-US" sz="2600"/>
              <a:t>                             </a:t>
            </a:r>
            <a:r>
              <a:rPr lang="en-US" altLang="zh-TW" sz="2600"/>
              <a:t>book  case                                </a:t>
            </a:r>
            <a:r>
              <a:rPr lang="en-US" altLang="zh-TW" sz="2600" b="1">
                <a:solidFill>
                  <a:srgbClr val="0000FF"/>
                </a:solidFill>
              </a:rPr>
              <a:t>N</a:t>
            </a:r>
            <a:endParaRPr lang="en-US" altLang="zh-TW" sz="2600" b="1"/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/>
              <a:t>                             text    book                           </a:t>
            </a:r>
            <a:r>
              <a:rPr lang="en-US" altLang="zh-TW" sz="2600" b="1">
                <a:solidFill>
                  <a:srgbClr val="0000FF"/>
                </a:solidFill>
              </a:rPr>
              <a:t>P     N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                                                                     </a:t>
            </a:r>
            <a:r>
              <a:rPr lang="en-US" altLang="zh-TW" sz="2600"/>
              <a:t>after thought</a:t>
            </a:r>
          </a:p>
          <a:p>
            <a:pPr marL="609600" indent="-6096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600" b="1">
                <a:solidFill>
                  <a:srgbClr val="0000FF"/>
                </a:solidFill>
              </a:rPr>
              <a:t>                                                                      </a:t>
            </a:r>
            <a:r>
              <a:rPr lang="en-US" altLang="zh-TW" sz="2600"/>
              <a:t>out   patient</a:t>
            </a:r>
          </a:p>
        </p:txBody>
      </p:sp>
      <p:sp>
        <p:nvSpPr>
          <p:cNvPr id="17414" name="AutoShape 4"/>
          <p:cNvSpPr>
            <a:spLocks/>
          </p:cNvSpPr>
          <p:nvPr/>
        </p:nvSpPr>
        <p:spPr bwMode="auto">
          <a:xfrm>
            <a:off x="3719513" y="2852738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17415" name="Line 5"/>
          <p:cNvSpPr>
            <a:spLocks noChangeShapeType="1"/>
          </p:cNvSpPr>
          <p:nvPr/>
        </p:nvSpPr>
        <p:spPr bwMode="auto">
          <a:xfrm>
            <a:off x="4295775" y="3716338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6" name="AutoShape 6"/>
          <p:cNvSpPr>
            <a:spLocks/>
          </p:cNvSpPr>
          <p:nvPr/>
        </p:nvSpPr>
        <p:spPr bwMode="auto">
          <a:xfrm>
            <a:off x="2927350" y="2852738"/>
            <a:ext cx="152400" cy="1676400"/>
          </a:xfrm>
          <a:prstGeom prst="leftBrace">
            <a:avLst>
              <a:gd name="adj1" fmla="val 91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17417" name="Line 7"/>
          <p:cNvSpPr>
            <a:spLocks noChangeShapeType="1"/>
          </p:cNvSpPr>
          <p:nvPr/>
        </p:nvSpPr>
        <p:spPr bwMode="auto">
          <a:xfrm flipH="1">
            <a:off x="5808664" y="3357563"/>
            <a:ext cx="142875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8" name="Line 8"/>
          <p:cNvSpPr>
            <a:spLocks noChangeShapeType="1"/>
          </p:cNvSpPr>
          <p:nvPr/>
        </p:nvSpPr>
        <p:spPr bwMode="auto">
          <a:xfrm>
            <a:off x="6311901" y="3357563"/>
            <a:ext cx="144463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9" name="Line 9"/>
          <p:cNvSpPr>
            <a:spLocks noChangeShapeType="1"/>
          </p:cNvSpPr>
          <p:nvPr/>
        </p:nvSpPr>
        <p:spPr bwMode="auto">
          <a:xfrm>
            <a:off x="5735638" y="37893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0" name="Line 10"/>
          <p:cNvSpPr>
            <a:spLocks noChangeShapeType="1"/>
          </p:cNvSpPr>
          <p:nvPr/>
        </p:nvSpPr>
        <p:spPr bwMode="auto">
          <a:xfrm>
            <a:off x="6527800" y="3789363"/>
            <a:ext cx="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1" name="Line 11"/>
          <p:cNvSpPr>
            <a:spLocks noChangeShapeType="1"/>
          </p:cNvSpPr>
          <p:nvPr/>
        </p:nvSpPr>
        <p:spPr bwMode="auto">
          <a:xfrm flipH="1">
            <a:off x="7680325" y="3357563"/>
            <a:ext cx="71438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2" name="Line 12"/>
          <p:cNvSpPr>
            <a:spLocks noChangeShapeType="1"/>
          </p:cNvSpPr>
          <p:nvPr/>
        </p:nvSpPr>
        <p:spPr bwMode="auto">
          <a:xfrm>
            <a:off x="8040689" y="3357563"/>
            <a:ext cx="142875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3" name="Line 13"/>
          <p:cNvSpPr>
            <a:spLocks noChangeShapeType="1"/>
          </p:cNvSpPr>
          <p:nvPr/>
        </p:nvSpPr>
        <p:spPr bwMode="auto">
          <a:xfrm>
            <a:off x="7608888" y="37893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4" name="Line 14"/>
          <p:cNvSpPr>
            <a:spLocks noChangeShapeType="1"/>
          </p:cNvSpPr>
          <p:nvPr/>
        </p:nvSpPr>
        <p:spPr bwMode="auto">
          <a:xfrm>
            <a:off x="8256588" y="37893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5" name="Line 15"/>
          <p:cNvSpPr>
            <a:spLocks noChangeShapeType="1"/>
          </p:cNvSpPr>
          <p:nvPr/>
        </p:nvSpPr>
        <p:spPr bwMode="auto">
          <a:xfrm flipH="1">
            <a:off x="9336088" y="3284538"/>
            <a:ext cx="144462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6" name="Line 16"/>
          <p:cNvSpPr>
            <a:spLocks noChangeShapeType="1"/>
          </p:cNvSpPr>
          <p:nvPr/>
        </p:nvSpPr>
        <p:spPr bwMode="auto">
          <a:xfrm>
            <a:off x="9696451" y="3284538"/>
            <a:ext cx="144463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7" name="Line 17"/>
          <p:cNvSpPr>
            <a:spLocks noChangeShapeType="1"/>
          </p:cNvSpPr>
          <p:nvPr/>
        </p:nvSpPr>
        <p:spPr bwMode="auto">
          <a:xfrm>
            <a:off x="9264650" y="3789364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8" name="Line 18"/>
          <p:cNvSpPr>
            <a:spLocks noChangeShapeType="1"/>
          </p:cNvSpPr>
          <p:nvPr/>
        </p:nvSpPr>
        <p:spPr bwMode="auto">
          <a:xfrm>
            <a:off x="9912350" y="3789363"/>
            <a:ext cx="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9" name="Line 19"/>
          <p:cNvSpPr>
            <a:spLocks noChangeShapeType="1"/>
          </p:cNvSpPr>
          <p:nvPr/>
        </p:nvSpPr>
        <p:spPr bwMode="auto">
          <a:xfrm flipH="1">
            <a:off x="9264651" y="4941888"/>
            <a:ext cx="144463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0" name="Line 20"/>
          <p:cNvSpPr>
            <a:spLocks noChangeShapeType="1"/>
          </p:cNvSpPr>
          <p:nvPr/>
        </p:nvSpPr>
        <p:spPr bwMode="auto">
          <a:xfrm>
            <a:off x="9625013" y="4941888"/>
            <a:ext cx="144462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1" name="Line 21"/>
          <p:cNvSpPr>
            <a:spLocks noChangeShapeType="1"/>
          </p:cNvSpPr>
          <p:nvPr/>
        </p:nvSpPr>
        <p:spPr bwMode="auto">
          <a:xfrm>
            <a:off x="9191625" y="5373688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2" name="Line 22"/>
          <p:cNvSpPr>
            <a:spLocks noChangeShapeType="1"/>
          </p:cNvSpPr>
          <p:nvPr/>
        </p:nvSpPr>
        <p:spPr bwMode="auto">
          <a:xfrm>
            <a:off x="9840913" y="5373688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50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843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DF4984-299F-4555-AA62-1D984F85367E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>
                <a:solidFill>
                  <a:srgbClr val="0000FF"/>
                </a:solidFill>
              </a:rPr>
              <a:t>2. Compounding (2)</a:t>
            </a:r>
            <a:endParaRPr lang="zh-TW" altLang="en-US" sz="4000" b="1">
              <a:solidFill>
                <a:srgbClr val="0000FF"/>
              </a:solidFill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3550" y="1981201"/>
            <a:ext cx="7626350" cy="43275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0000FF"/>
                </a:solidFill>
              </a:rPr>
              <a:t>                              N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0000FF"/>
                </a:solidFill>
              </a:rPr>
              <a:t>ADJ   ADJ    ADJ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0000FF"/>
                </a:solidFill>
              </a:rPr>
              <a:t>                              P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0000FF"/>
                </a:solidFill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0000FF"/>
                </a:solidFill>
              </a:rPr>
              <a:t>      ADJ                    ADJ                ADJ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>
                <a:solidFill>
                  <a:srgbClr val="0000FF"/>
                </a:solidFill>
              </a:rPr>
              <a:t>  N     ADJ        ADJ    ADJ          P     ADJ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/>
              <a:t>nation-wide          red -   hot         over   ripe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/>
              <a:t>   sky   blue          far  -  fetched     in     grown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/>
              <a:t>  pitch  black                                  out   spoken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/>
              <a:t>                                                       out   standing</a:t>
            </a:r>
          </a:p>
        </p:txBody>
      </p:sp>
      <p:sp>
        <p:nvSpPr>
          <p:cNvPr id="18438" name="AutoShape 4"/>
          <p:cNvSpPr>
            <a:spLocks/>
          </p:cNvSpPr>
          <p:nvPr/>
        </p:nvSpPr>
        <p:spPr bwMode="auto">
          <a:xfrm>
            <a:off x="5303838" y="1844675"/>
            <a:ext cx="215900" cy="1511300"/>
          </a:xfrm>
          <a:prstGeom prst="leftBrace">
            <a:avLst>
              <a:gd name="adj1" fmla="val 58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18439" name="AutoShape 5"/>
          <p:cNvSpPr>
            <a:spLocks/>
          </p:cNvSpPr>
          <p:nvPr/>
        </p:nvSpPr>
        <p:spPr bwMode="auto">
          <a:xfrm>
            <a:off x="6167438" y="1844675"/>
            <a:ext cx="144462" cy="1511300"/>
          </a:xfrm>
          <a:prstGeom prst="rightBrace">
            <a:avLst>
              <a:gd name="adj1" fmla="val 8718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>
            <a:off x="7175500" y="2636838"/>
            <a:ext cx="215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1" name="Line 7"/>
          <p:cNvSpPr>
            <a:spLocks noChangeShapeType="1"/>
          </p:cNvSpPr>
          <p:nvPr/>
        </p:nvSpPr>
        <p:spPr bwMode="auto">
          <a:xfrm flipH="1">
            <a:off x="3503614" y="3933825"/>
            <a:ext cx="71437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2" name="Line 8"/>
          <p:cNvSpPr>
            <a:spLocks noChangeShapeType="1"/>
          </p:cNvSpPr>
          <p:nvPr/>
        </p:nvSpPr>
        <p:spPr bwMode="auto">
          <a:xfrm>
            <a:off x="4295776" y="3933825"/>
            <a:ext cx="144463" cy="217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3" name="Line 9"/>
          <p:cNvSpPr>
            <a:spLocks noChangeShapeType="1"/>
          </p:cNvSpPr>
          <p:nvPr/>
        </p:nvSpPr>
        <p:spPr bwMode="auto">
          <a:xfrm>
            <a:off x="3432175" y="44370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4" name="Line 10"/>
          <p:cNvSpPr>
            <a:spLocks noChangeShapeType="1"/>
          </p:cNvSpPr>
          <p:nvPr/>
        </p:nvSpPr>
        <p:spPr bwMode="auto">
          <a:xfrm>
            <a:off x="4295775" y="44370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5" name="Line 11"/>
          <p:cNvSpPr>
            <a:spLocks noChangeShapeType="1"/>
          </p:cNvSpPr>
          <p:nvPr/>
        </p:nvSpPr>
        <p:spPr bwMode="auto">
          <a:xfrm flipH="1">
            <a:off x="5880100" y="3933825"/>
            <a:ext cx="21590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6" name="Line 12"/>
          <p:cNvSpPr>
            <a:spLocks noChangeShapeType="1"/>
          </p:cNvSpPr>
          <p:nvPr/>
        </p:nvSpPr>
        <p:spPr bwMode="auto">
          <a:xfrm>
            <a:off x="6743700" y="3933825"/>
            <a:ext cx="21590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7" name="Line 13"/>
          <p:cNvSpPr>
            <a:spLocks noChangeShapeType="1"/>
          </p:cNvSpPr>
          <p:nvPr/>
        </p:nvSpPr>
        <p:spPr bwMode="auto">
          <a:xfrm>
            <a:off x="5808663" y="44370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8" name="Line 14"/>
          <p:cNvSpPr>
            <a:spLocks noChangeShapeType="1"/>
          </p:cNvSpPr>
          <p:nvPr/>
        </p:nvSpPr>
        <p:spPr bwMode="auto">
          <a:xfrm>
            <a:off x="6816725" y="44370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9" name="Line 15"/>
          <p:cNvSpPr>
            <a:spLocks noChangeShapeType="1"/>
          </p:cNvSpPr>
          <p:nvPr/>
        </p:nvSpPr>
        <p:spPr bwMode="auto">
          <a:xfrm>
            <a:off x="8904288" y="4005263"/>
            <a:ext cx="21590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50" name="Line 16"/>
          <p:cNvSpPr>
            <a:spLocks noChangeShapeType="1"/>
          </p:cNvSpPr>
          <p:nvPr/>
        </p:nvSpPr>
        <p:spPr bwMode="auto">
          <a:xfrm flipH="1">
            <a:off x="8112125" y="4005263"/>
            <a:ext cx="71438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51" name="Line 17"/>
          <p:cNvSpPr>
            <a:spLocks noChangeShapeType="1"/>
          </p:cNvSpPr>
          <p:nvPr/>
        </p:nvSpPr>
        <p:spPr bwMode="auto">
          <a:xfrm>
            <a:off x="8112125" y="4437064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52" name="Line 18"/>
          <p:cNvSpPr>
            <a:spLocks noChangeShapeType="1"/>
          </p:cNvSpPr>
          <p:nvPr/>
        </p:nvSpPr>
        <p:spPr bwMode="auto">
          <a:xfrm>
            <a:off x="9048750" y="4437063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8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81625" y="64008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945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317057-ECC5-4BB6-A89F-C8190490CA6D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>
                <a:solidFill>
                  <a:srgbClr val="0000FF"/>
                </a:solidFill>
              </a:rPr>
              <a:t>2. Compounding (3)</a:t>
            </a:r>
            <a:endParaRPr lang="zh-TW" altLang="en-US" sz="4000" b="1">
              <a:solidFill>
                <a:srgbClr val="0000FF"/>
              </a:solidFill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/>
              <a:t>                                 </a:t>
            </a:r>
            <a:r>
              <a:rPr lang="zh-TW" altLang="en-US" dirty="0" smtClean="0"/>
              <a:t>       </a:t>
            </a:r>
            <a:r>
              <a:rPr lang="en-US" altLang="zh-TW" b="1" dirty="0" smtClean="0">
                <a:solidFill>
                  <a:srgbClr val="0000FF"/>
                </a:solidFill>
              </a:rPr>
              <a:t>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				ADJ</a:t>
            </a:r>
          </a:p>
          <a:p>
            <a:pPr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	</a:t>
            </a:r>
            <a:r>
              <a:rPr lang="en-US" altLang="zh-TW" b="1" dirty="0" smtClean="0">
                <a:solidFill>
                  <a:srgbClr val="0000FF"/>
                </a:solidFill>
              </a:rPr>
              <a:t>			P       	V 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V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altLang="zh-TW" b="1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	</a:t>
            </a:r>
            <a:r>
              <a:rPr lang="en-US" altLang="zh-TW" b="1" dirty="0" smtClean="0">
                <a:solidFill>
                  <a:srgbClr val="0000FF"/>
                </a:solidFill>
              </a:rPr>
              <a:t>			V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b="1" dirty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  </a:t>
            </a:r>
            <a:endParaRPr lang="en-US" altLang="zh-TW" b="1" dirty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        V                </a:t>
            </a:r>
            <a:r>
              <a:rPr lang="en-US" altLang="zh-TW" b="1" dirty="0" smtClean="0">
                <a:solidFill>
                  <a:srgbClr val="0000FF"/>
                </a:solidFill>
              </a:rPr>
              <a:t>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V</a:t>
            </a:r>
            <a:r>
              <a:rPr lang="en-US" altLang="zh-TW" b="1" dirty="0" smtClean="0">
                <a:solidFill>
                  <a:srgbClr val="0000FF"/>
                </a:solidFill>
              </a:rPr>
              <a:t>                    </a:t>
            </a:r>
            <a:r>
              <a:rPr lang="en-US" altLang="zh-TW" b="1" dirty="0" err="1">
                <a:solidFill>
                  <a:srgbClr val="0000FF"/>
                </a:solidFill>
              </a:rPr>
              <a:t>V</a:t>
            </a:r>
            <a:r>
              <a:rPr lang="en-US" altLang="zh-TW" b="1" dirty="0">
                <a:solidFill>
                  <a:srgbClr val="0000FF"/>
                </a:solidFill>
              </a:rPr>
              <a:t>                  </a:t>
            </a:r>
            <a:r>
              <a:rPr lang="en-US" altLang="zh-TW" b="1" dirty="0" smtClean="0">
                <a:solidFill>
                  <a:srgbClr val="0000FF"/>
                </a:solidFill>
              </a:rPr>
              <a:t>     </a:t>
            </a:r>
            <a:r>
              <a:rPr lang="en-US" altLang="zh-TW" b="1" dirty="0" err="1">
                <a:solidFill>
                  <a:srgbClr val="0000FF"/>
                </a:solidFill>
              </a:rPr>
              <a:t>V</a:t>
            </a:r>
            <a:endParaRPr lang="en-US" altLang="zh-TW" b="1" dirty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     N   V    </a:t>
            </a:r>
            <a:r>
              <a:rPr lang="en-US" altLang="zh-TW" b="1" dirty="0" smtClean="0">
                <a:solidFill>
                  <a:srgbClr val="0000FF"/>
                </a:solidFill>
              </a:rPr>
              <a:t>       </a:t>
            </a:r>
            <a:r>
              <a:rPr lang="en-US" altLang="zh-TW" b="1" dirty="0">
                <a:solidFill>
                  <a:srgbClr val="0000FF"/>
                </a:solidFill>
              </a:rPr>
              <a:t>ADJ   V       </a:t>
            </a:r>
            <a:r>
              <a:rPr lang="en-US" altLang="zh-TW" b="1" dirty="0" smtClean="0">
                <a:solidFill>
                  <a:srgbClr val="0000FF"/>
                </a:solidFill>
              </a:rPr>
              <a:t>     </a:t>
            </a:r>
            <a:r>
              <a:rPr lang="en-US" altLang="zh-TW" b="1" dirty="0">
                <a:solidFill>
                  <a:srgbClr val="0000FF"/>
                </a:solidFill>
              </a:rPr>
              <a:t>P      V          </a:t>
            </a:r>
            <a:r>
              <a:rPr lang="en-US" altLang="zh-TW" b="1" dirty="0" smtClean="0">
                <a:solidFill>
                  <a:srgbClr val="0000FF"/>
                </a:solidFill>
              </a:rPr>
              <a:t>      </a:t>
            </a:r>
            <a:r>
              <a:rPr lang="en-US" altLang="zh-TW" b="1" dirty="0" err="1">
                <a:solidFill>
                  <a:srgbClr val="0000FF"/>
                </a:solidFill>
              </a:rPr>
              <a:t>V</a:t>
            </a:r>
            <a:r>
              <a:rPr lang="en-US" altLang="zh-TW" b="1" dirty="0">
                <a:solidFill>
                  <a:srgbClr val="0000FF"/>
                </a:solidFill>
              </a:rPr>
              <a:t>      </a:t>
            </a:r>
            <a:r>
              <a:rPr lang="en-US" altLang="zh-TW" b="1" dirty="0" err="1">
                <a:solidFill>
                  <a:srgbClr val="0000FF"/>
                </a:solidFill>
              </a:rPr>
              <a:t>V</a:t>
            </a:r>
            <a:endParaRPr lang="en-US" altLang="zh-TW" b="1" dirty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/>
              <a:t>Spoon-feed   white wash   out    live       blow  dry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/>
              <a:t>Steam-roller    dry  clean  </a:t>
            </a:r>
            <a:r>
              <a:rPr lang="en-US" altLang="zh-TW" dirty="0" smtClean="0"/>
              <a:t>underestimate </a:t>
            </a:r>
            <a:r>
              <a:rPr lang="en-US" altLang="zh-TW" dirty="0"/>
              <a:t>breakdance</a:t>
            </a:r>
          </a:p>
        </p:txBody>
      </p:sp>
      <p:sp>
        <p:nvSpPr>
          <p:cNvPr id="19462" name="AutoShape 4"/>
          <p:cNvSpPr>
            <a:spLocks/>
          </p:cNvSpPr>
          <p:nvPr/>
        </p:nvSpPr>
        <p:spPr bwMode="auto">
          <a:xfrm>
            <a:off x="2894264" y="1856105"/>
            <a:ext cx="287338" cy="1800225"/>
          </a:xfrm>
          <a:prstGeom prst="leftBrace">
            <a:avLst>
              <a:gd name="adj1" fmla="val 5221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19463" name="AutoShape 5"/>
          <p:cNvSpPr>
            <a:spLocks/>
          </p:cNvSpPr>
          <p:nvPr/>
        </p:nvSpPr>
        <p:spPr bwMode="auto">
          <a:xfrm>
            <a:off x="4259854" y="1976846"/>
            <a:ext cx="358775" cy="1800225"/>
          </a:xfrm>
          <a:prstGeom prst="rightBrace">
            <a:avLst>
              <a:gd name="adj1" fmla="val 41814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19464" name="Line 6"/>
          <p:cNvSpPr>
            <a:spLocks noChangeShapeType="1"/>
          </p:cNvSpPr>
          <p:nvPr/>
        </p:nvSpPr>
        <p:spPr bwMode="auto">
          <a:xfrm>
            <a:off x="4863375" y="2781299"/>
            <a:ext cx="288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65" name="Line 7"/>
          <p:cNvSpPr>
            <a:spLocks noChangeShapeType="1"/>
          </p:cNvSpPr>
          <p:nvPr/>
        </p:nvSpPr>
        <p:spPr bwMode="auto">
          <a:xfrm flipH="1">
            <a:off x="1342073" y="4756244"/>
            <a:ext cx="144462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66" name="Line 8"/>
          <p:cNvSpPr>
            <a:spLocks noChangeShapeType="1"/>
          </p:cNvSpPr>
          <p:nvPr/>
        </p:nvSpPr>
        <p:spPr bwMode="auto">
          <a:xfrm>
            <a:off x="1610723" y="4725989"/>
            <a:ext cx="142875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67" name="Line 9"/>
          <p:cNvSpPr>
            <a:spLocks noChangeShapeType="1"/>
          </p:cNvSpPr>
          <p:nvPr/>
        </p:nvSpPr>
        <p:spPr bwMode="auto">
          <a:xfrm>
            <a:off x="1332548" y="5121275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68" name="Line 10"/>
          <p:cNvSpPr>
            <a:spLocks noChangeShapeType="1"/>
          </p:cNvSpPr>
          <p:nvPr/>
        </p:nvSpPr>
        <p:spPr bwMode="auto">
          <a:xfrm>
            <a:off x="1758633" y="5085557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69" name="Line 11"/>
          <p:cNvSpPr>
            <a:spLocks noChangeShapeType="1"/>
          </p:cNvSpPr>
          <p:nvPr/>
        </p:nvSpPr>
        <p:spPr bwMode="auto">
          <a:xfrm flipH="1">
            <a:off x="2885780" y="4612575"/>
            <a:ext cx="144463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0" name="Line 12"/>
          <p:cNvSpPr>
            <a:spLocks noChangeShapeType="1"/>
          </p:cNvSpPr>
          <p:nvPr/>
        </p:nvSpPr>
        <p:spPr bwMode="auto">
          <a:xfrm>
            <a:off x="3121226" y="4628246"/>
            <a:ext cx="21590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1" name="Line 13"/>
          <p:cNvSpPr>
            <a:spLocks noChangeShapeType="1"/>
          </p:cNvSpPr>
          <p:nvPr/>
        </p:nvSpPr>
        <p:spPr bwMode="auto">
          <a:xfrm>
            <a:off x="2846909" y="5121275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2" name="Line 14"/>
          <p:cNvSpPr>
            <a:spLocks noChangeShapeType="1"/>
          </p:cNvSpPr>
          <p:nvPr/>
        </p:nvSpPr>
        <p:spPr bwMode="auto">
          <a:xfrm>
            <a:off x="6024563" y="5013325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3" name="Line 15"/>
          <p:cNvSpPr>
            <a:spLocks noChangeShapeType="1"/>
          </p:cNvSpPr>
          <p:nvPr/>
        </p:nvSpPr>
        <p:spPr bwMode="auto">
          <a:xfrm flipH="1">
            <a:off x="4262707" y="4768446"/>
            <a:ext cx="144463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4" name="Line 16"/>
          <p:cNvSpPr>
            <a:spLocks noChangeShapeType="1"/>
          </p:cNvSpPr>
          <p:nvPr/>
        </p:nvSpPr>
        <p:spPr bwMode="auto">
          <a:xfrm>
            <a:off x="4572070" y="4788491"/>
            <a:ext cx="142875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5" name="Line 17"/>
          <p:cNvSpPr>
            <a:spLocks noChangeShapeType="1"/>
          </p:cNvSpPr>
          <p:nvPr/>
        </p:nvSpPr>
        <p:spPr bwMode="auto">
          <a:xfrm flipH="1">
            <a:off x="3334995" y="5085557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6" name="Line 18"/>
          <p:cNvSpPr>
            <a:spLocks noChangeShapeType="1"/>
          </p:cNvSpPr>
          <p:nvPr/>
        </p:nvSpPr>
        <p:spPr bwMode="auto">
          <a:xfrm>
            <a:off x="4147185" y="5125381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7" name="Line 19"/>
          <p:cNvSpPr>
            <a:spLocks noChangeShapeType="1"/>
          </p:cNvSpPr>
          <p:nvPr/>
        </p:nvSpPr>
        <p:spPr bwMode="auto">
          <a:xfrm flipH="1">
            <a:off x="6184688" y="4752772"/>
            <a:ext cx="144462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8" name="Line 20"/>
          <p:cNvSpPr>
            <a:spLocks noChangeShapeType="1"/>
          </p:cNvSpPr>
          <p:nvPr/>
        </p:nvSpPr>
        <p:spPr bwMode="auto">
          <a:xfrm>
            <a:off x="6683939" y="4768446"/>
            <a:ext cx="144463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79" name="Line 21"/>
          <p:cNvSpPr>
            <a:spLocks noChangeShapeType="1"/>
          </p:cNvSpPr>
          <p:nvPr/>
        </p:nvSpPr>
        <p:spPr bwMode="auto">
          <a:xfrm>
            <a:off x="4714945" y="5181103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9480" name="Line 22"/>
          <p:cNvSpPr>
            <a:spLocks noChangeShapeType="1"/>
          </p:cNvSpPr>
          <p:nvPr/>
        </p:nvSpPr>
        <p:spPr bwMode="auto">
          <a:xfrm flipH="1">
            <a:off x="6753811" y="5102725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35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048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65671F4-F5D7-49A0-955B-34A0CD414377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>
                <a:solidFill>
                  <a:srgbClr val="0000FF"/>
                </a:solidFill>
              </a:rPr>
              <a:t>2. Compounding (4)</a:t>
            </a:r>
            <a:endParaRPr lang="zh-TW" altLang="en-US" sz="4000" b="1">
              <a:solidFill>
                <a:srgbClr val="0000FF"/>
              </a:solidFill>
            </a:endParaRP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 smtClean="0"/>
              <a:t>                     </a:t>
            </a:r>
            <a:r>
              <a:rPr lang="en-US" altLang="zh-TW" b="1" dirty="0" smtClean="0">
                <a:solidFill>
                  <a:srgbClr val="0000FF"/>
                </a:solidFill>
              </a:rPr>
              <a:t>N                     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              N     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    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   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          N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           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r>
              <a:rPr lang="en-US" altLang="zh-TW" b="1" dirty="0" smtClean="0">
                <a:solidFill>
                  <a:srgbClr val="0000FF"/>
                </a:solidFill>
              </a:rPr>
              <a:t>    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N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b="1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/>
              <a:t>       dog  food   box   stone age  cave  man</a:t>
            </a:r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 flipH="1">
            <a:off x="4583907" y="2169318"/>
            <a:ext cx="360362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87" name="Line 5"/>
          <p:cNvSpPr>
            <a:spLocks noChangeShapeType="1"/>
          </p:cNvSpPr>
          <p:nvPr/>
        </p:nvSpPr>
        <p:spPr bwMode="auto">
          <a:xfrm>
            <a:off x="5188859" y="2133599"/>
            <a:ext cx="360362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88" name="Line 6"/>
          <p:cNvSpPr>
            <a:spLocks noChangeShapeType="1"/>
          </p:cNvSpPr>
          <p:nvPr/>
        </p:nvSpPr>
        <p:spPr bwMode="auto">
          <a:xfrm flipH="1">
            <a:off x="4260057" y="2637631"/>
            <a:ext cx="21590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89" name="Line 7"/>
          <p:cNvSpPr>
            <a:spLocks noChangeShapeType="1"/>
          </p:cNvSpPr>
          <p:nvPr/>
        </p:nvSpPr>
        <p:spPr bwMode="auto">
          <a:xfrm>
            <a:off x="4475957" y="2664618"/>
            <a:ext cx="21590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0" name="Line 9"/>
          <p:cNvSpPr>
            <a:spLocks noChangeShapeType="1"/>
          </p:cNvSpPr>
          <p:nvPr/>
        </p:nvSpPr>
        <p:spPr bwMode="auto">
          <a:xfrm>
            <a:off x="1768521" y="3177382"/>
            <a:ext cx="0" cy="935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1" name="Line 10"/>
          <p:cNvSpPr>
            <a:spLocks noChangeShapeType="1"/>
          </p:cNvSpPr>
          <p:nvPr/>
        </p:nvSpPr>
        <p:spPr bwMode="auto">
          <a:xfrm>
            <a:off x="2337843" y="3105944"/>
            <a:ext cx="0" cy="935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2" name="Line 11"/>
          <p:cNvSpPr>
            <a:spLocks noChangeShapeType="1"/>
          </p:cNvSpPr>
          <p:nvPr/>
        </p:nvSpPr>
        <p:spPr bwMode="auto">
          <a:xfrm>
            <a:off x="3273652" y="2672557"/>
            <a:ext cx="0" cy="1439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3" name="Line 12"/>
          <p:cNvSpPr>
            <a:spLocks noChangeShapeType="1"/>
          </p:cNvSpPr>
          <p:nvPr/>
        </p:nvSpPr>
        <p:spPr bwMode="auto">
          <a:xfrm flipH="1">
            <a:off x="2280048" y="2107009"/>
            <a:ext cx="287337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4" name="Line 13"/>
          <p:cNvSpPr>
            <a:spLocks noChangeShapeType="1"/>
          </p:cNvSpPr>
          <p:nvPr/>
        </p:nvSpPr>
        <p:spPr bwMode="auto">
          <a:xfrm>
            <a:off x="2800500" y="2133599"/>
            <a:ext cx="4318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5" name="Line 14"/>
          <p:cNvSpPr>
            <a:spLocks noChangeShapeType="1"/>
          </p:cNvSpPr>
          <p:nvPr/>
        </p:nvSpPr>
        <p:spPr bwMode="auto">
          <a:xfrm flipH="1">
            <a:off x="5380720" y="2744786"/>
            <a:ext cx="215900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6" name="Line 15"/>
          <p:cNvSpPr>
            <a:spLocks noChangeShapeType="1"/>
          </p:cNvSpPr>
          <p:nvPr/>
        </p:nvSpPr>
        <p:spPr bwMode="auto">
          <a:xfrm>
            <a:off x="5638551" y="2774020"/>
            <a:ext cx="360362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7" name="Line 16"/>
          <p:cNvSpPr>
            <a:spLocks noChangeShapeType="1"/>
          </p:cNvSpPr>
          <p:nvPr/>
        </p:nvSpPr>
        <p:spPr bwMode="auto">
          <a:xfrm flipH="1">
            <a:off x="1822315" y="2672557"/>
            <a:ext cx="21590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8" name="Line 17"/>
          <p:cNvSpPr>
            <a:spLocks noChangeShapeType="1"/>
          </p:cNvSpPr>
          <p:nvPr/>
        </p:nvSpPr>
        <p:spPr bwMode="auto">
          <a:xfrm>
            <a:off x="2015842" y="2709862"/>
            <a:ext cx="360363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499" name="Line 18"/>
          <p:cNvSpPr>
            <a:spLocks noChangeShapeType="1"/>
          </p:cNvSpPr>
          <p:nvPr/>
        </p:nvSpPr>
        <p:spPr bwMode="auto">
          <a:xfrm>
            <a:off x="4260057" y="3175794"/>
            <a:ext cx="0" cy="936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500" name="Line 19"/>
          <p:cNvSpPr>
            <a:spLocks noChangeShapeType="1"/>
          </p:cNvSpPr>
          <p:nvPr/>
        </p:nvSpPr>
        <p:spPr bwMode="auto">
          <a:xfrm>
            <a:off x="4802597" y="3175794"/>
            <a:ext cx="0" cy="936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501" name="Line 20"/>
          <p:cNvSpPr>
            <a:spLocks noChangeShapeType="1"/>
          </p:cNvSpPr>
          <p:nvPr/>
        </p:nvSpPr>
        <p:spPr bwMode="auto">
          <a:xfrm>
            <a:off x="5389247" y="2997200"/>
            <a:ext cx="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0502" name="Line 21"/>
          <p:cNvSpPr>
            <a:spLocks noChangeShapeType="1"/>
          </p:cNvSpPr>
          <p:nvPr/>
        </p:nvSpPr>
        <p:spPr bwMode="auto">
          <a:xfrm>
            <a:off x="6326279" y="3105944"/>
            <a:ext cx="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50" name="AutoShape 2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5949951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30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0CDC6A-9D7A-4734-ADF1-F0990817EF17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3.Reduplication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3550" y="1981200"/>
            <a:ext cx="7626350" cy="4400550"/>
          </a:xfrm>
        </p:spPr>
        <p:txBody>
          <a:bodyPr/>
          <a:lstStyle/>
          <a:p>
            <a:r>
              <a:rPr lang="en-US" altLang="zh-TW" b="1" i="1" dirty="0">
                <a:solidFill>
                  <a:srgbClr val="0000FF"/>
                </a:solidFill>
              </a:rPr>
              <a:t>Reduplication: </a:t>
            </a:r>
            <a:r>
              <a:rPr lang="en-US" altLang="zh-TW" b="1" i="1" dirty="0">
                <a:solidFill>
                  <a:schemeClr val="accent1"/>
                </a:solidFill>
              </a:rPr>
              <a:t>full </a:t>
            </a:r>
            <a:r>
              <a:rPr lang="en-US" altLang="zh-TW" b="1" i="1" dirty="0"/>
              <a:t>or </a:t>
            </a:r>
            <a:r>
              <a:rPr lang="en-US" altLang="zh-TW" b="1" i="1" dirty="0" smtClean="0">
                <a:solidFill>
                  <a:schemeClr val="accent1"/>
                </a:solidFill>
              </a:rPr>
              <a:t>with variation  </a:t>
            </a:r>
            <a:r>
              <a:rPr lang="en-US" altLang="zh-TW" b="1" i="1" dirty="0"/>
              <a:t>of a free </a:t>
            </a:r>
            <a:r>
              <a:rPr lang="en-US" altLang="zh-TW" b="1" i="1" dirty="0" smtClean="0"/>
              <a:t>morpheme.</a:t>
            </a:r>
            <a:endParaRPr lang="en-US" altLang="zh-TW" b="1" i="1" dirty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   </a:t>
            </a:r>
            <a:r>
              <a:rPr lang="en-US" altLang="zh-TW" b="1" u="sng" dirty="0">
                <a:solidFill>
                  <a:schemeClr val="accent1"/>
                </a:solidFill>
              </a:rPr>
              <a:t>full</a:t>
            </a:r>
            <a:r>
              <a:rPr lang="en-US" altLang="zh-TW" b="1" u="sng" dirty="0">
                <a:solidFill>
                  <a:schemeClr val="bg2"/>
                </a:solidFill>
              </a:rPr>
              <a:t> </a:t>
            </a:r>
            <a:r>
              <a:rPr lang="en-US" altLang="zh-TW" b="1" dirty="0">
                <a:solidFill>
                  <a:schemeClr val="bg2"/>
                </a:solidFill>
              </a:rPr>
              <a:t>                 </a:t>
            </a:r>
            <a:r>
              <a:rPr lang="en-US" altLang="zh-TW" b="1" u="sng" dirty="0" smtClean="0">
                <a:solidFill>
                  <a:schemeClr val="bg2"/>
                </a:solidFill>
              </a:rPr>
              <a:t> </a:t>
            </a:r>
            <a:r>
              <a:rPr lang="en-US" altLang="zh-TW" b="1" dirty="0" smtClean="0">
                <a:solidFill>
                  <a:schemeClr val="bg2"/>
                </a:solidFill>
              </a:rPr>
              <a:t>            </a:t>
            </a:r>
            <a:r>
              <a:rPr lang="en-US" altLang="zh-TW" b="1" u="sng" dirty="0">
                <a:solidFill>
                  <a:schemeClr val="accent1"/>
                </a:solidFill>
              </a:rPr>
              <a:t>with variation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dirty="0"/>
              <a:t>  so-so               </a:t>
            </a:r>
            <a:r>
              <a:rPr lang="zh-TW" altLang="en-US" dirty="0"/>
              <a:t>一                            </a:t>
            </a:r>
            <a:r>
              <a:rPr lang="en-US" altLang="zh-TW" dirty="0"/>
              <a:t>zigzag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dirty="0"/>
              <a:t> bye-bye</a:t>
            </a:r>
            <a:r>
              <a:rPr lang="en-US" altLang="zh-TW" b="1" i="1" dirty="0">
                <a:solidFill>
                  <a:srgbClr val="0000FF"/>
                </a:solidFill>
              </a:rPr>
              <a:t>                                         </a:t>
            </a:r>
            <a:r>
              <a:rPr lang="en-US" altLang="zh-TW" dirty="0"/>
              <a:t>dilly-dally</a:t>
            </a:r>
            <a:endParaRPr lang="en-US" altLang="zh-TW" b="1" i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dirty="0"/>
              <a:t> </a:t>
            </a:r>
          </a:p>
        </p:txBody>
      </p:sp>
      <p:sp>
        <p:nvSpPr>
          <p:cNvPr id="7885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6092826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67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253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D37E85-2949-420E-9A70-07C38ADCB008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4. Blending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TW" b="1" i="1" dirty="0">
                <a:solidFill>
                  <a:srgbClr val="0000FF"/>
                </a:solidFill>
              </a:rPr>
              <a:t>Blending (Blends): </a:t>
            </a:r>
            <a:r>
              <a:rPr lang="en-US" altLang="zh-TW" b="1" i="1" dirty="0"/>
              <a:t>similar to compounding, but parts of the free morphemes involved are lost </a:t>
            </a:r>
            <a:r>
              <a:rPr lang="en-US" altLang="zh-TW" sz="2400" b="1" i="1" dirty="0"/>
              <a:t>(usually 1st part of 1st word + end of 2nd word)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b="1" i="1" dirty="0">
                <a:solidFill>
                  <a:srgbClr val="0000FF"/>
                </a:solidFill>
              </a:rPr>
              <a:t>e.g. </a:t>
            </a:r>
            <a:r>
              <a:rPr lang="en-US" altLang="zh-TW" dirty="0"/>
              <a:t>brunch (</a:t>
            </a:r>
            <a:r>
              <a:rPr lang="en-US" altLang="zh-TW" dirty="0">
                <a:solidFill>
                  <a:schemeClr val="accent1"/>
                </a:solidFill>
              </a:rPr>
              <a:t>br</a:t>
            </a:r>
            <a:r>
              <a:rPr lang="en-US" altLang="zh-TW" dirty="0"/>
              <a:t>eakfast+ lu</a:t>
            </a:r>
            <a:r>
              <a:rPr lang="en-US" altLang="zh-TW" dirty="0">
                <a:solidFill>
                  <a:schemeClr val="accent1"/>
                </a:solidFill>
              </a:rPr>
              <a:t>nch</a:t>
            </a:r>
            <a:r>
              <a:rPr lang="en-US" altLang="zh-TW" dirty="0"/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dirty="0"/>
              <a:t>       smog    (</a:t>
            </a:r>
            <a:r>
              <a:rPr lang="en-US" altLang="zh-TW" dirty="0">
                <a:solidFill>
                  <a:schemeClr val="accent1"/>
                </a:solidFill>
              </a:rPr>
              <a:t>smo</a:t>
            </a:r>
            <a:r>
              <a:rPr lang="en-US" altLang="zh-TW" dirty="0"/>
              <a:t>ke+ f</a:t>
            </a:r>
            <a:r>
              <a:rPr lang="en-US" altLang="zh-TW" dirty="0">
                <a:solidFill>
                  <a:schemeClr val="accent1"/>
                </a:solidFill>
              </a:rPr>
              <a:t>og</a:t>
            </a:r>
            <a:r>
              <a:rPr lang="en-US" altLang="zh-TW" dirty="0"/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dirty="0"/>
              <a:t>       motel    (</a:t>
            </a:r>
            <a:r>
              <a:rPr lang="en-US" altLang="zh-TW" dirty="0">
                <a:solidFill>
                  <a:schemeClr val="accent1"/>
                </a:solidFill>
              </a:rPr>
              <a:t>mot</a:t>
            </a:r>
            <a:r>
              <a:rPr lang="en-US" altLang="zh-TW" dirty="0"/>
              <a:t>or+ h</a:t>
            </a:r>
            <a:r>
              <a:rPr lang="en-US" altLang="zh-TW" dirty="0">
                <a:solidFill>
                  <a:schemeClr val="accent1"/>
                </a:solidFill>
              </a:rPr>
              <a:t>otel</a:t>
            </a:r>
            <a:r>
              <a:rPr lang="en-US" altLang="zh-TW" dirty="0"/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dirty="0"/>
              <a:t>       newscast </a:t>
            </a:r>
            <a:r>
              <a:rPr lang="en-US" altLang="zh-TW" dirty="0">
                <a:solidFill>
                  <a:schemeClr val="accent1"/>
                </a:solidFill>
              </a:rPr>
              <a:t>(news </a:t>
            </a:r>
            <a:r>
              <a:rPr lang="en-US" altLang="zh-TW" dirty="0"/>
              <a:t>+ broad</a:t>
            </a:r>
            <a:r>
              <a:rPr lang="en-US" altLang="zh-TW" dirty="0">
                <a:solidFill>
                  <a:schemeClr val="accent1"/>
                </a:solidFill>
              </a:rPr>
              <a:t>cast</a:t>
            </a:r>
            <a:r>
              <a:rPr lang="en-US" altLang="zh-TW" dirty="0"/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dirty="0" smtClean="0"/>
              <a:t>  </a:t>
            </a:r>
            <a:endParaRPr lang="en-US" altLang="zh-TW" b="1" i="1" dirty="0">
              <a:solidFill>
                <a:srgbClr val="0000FF"/>
              </a:solidFill>
            </a:endParaRPr>
          </a:p>
        </p:txBody>
      </p:sp>
      <p:sp>
        <p:nvSpPr>
          <p:cNvPr id="74756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6021389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32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409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C26BFB-8563-475F-B758-7EE619E8FD6E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>
                <a:solidFill>
                  <a:srgbClr val="0000FF"/>
                </a:solidFill>
              </a:rPr>
              <a:t>Morphology</a:t>
            </a:r>
            <a:r>
              <a:rPr lang="en-US" altLang="zh-TW" b="1" smtClean="0"/>
              <a:t> </a:t>
            </a:r>
            <a:endParaRPr lang="zh-TW" altLang="en-US" b="1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11200" indent="-711200">
              <a:buNone/>
            </a:pPr>
            <a:endParaRPr lang="en-US" altLang="zh-TW" b="1" i="1" dirty="0" smtClean="0">
              <a:solidFill>
                <a:srgbClr val="0000FF"/>
              </a:solidFill>
            </a:endParaRPr>
          </a:p>
          <a:p>
            <a:pPr marL="711200" indent="-711200">
              <a:buNone/>
            </a:pPr>
            <a:endParaRPr lang="en-US" altLang="zh-TW" b="1" i="1" dirty="0">
              <a:solidFill>
                <a:srgbClr val="0000FF"/>
              </a:solidFill>
            </a:endParaRPr>
          </a:p>
          <a:p>
            <a:pPr marL="711200" indent="-711200">
              <a:buNone/>
            </a:pPr>
            <a:r>
              <a:rPr lang="en-US" altLang="zh-TW" b="1" i="1" dirty="0" smtClean="0">
                <a:solidFill>
                  <a:srgbClr val="0000FF"/>
                </a:solidFill>
              </a:rPr>
              <a:t>I</a:t>
            </a:r>
            <a:r>
              <a:rPr lang="en-US" altLang="zh-TW" b="1" i="1" dirty="0">
                <a:solidFill>
                  <a:srgbClr val="0000FF"/>
                </a:solidFill>
              </a:rPr>
              <a:t>.</a:t>
            </a:r>
            <a:r>
              <a:rPr lang="en-US" altLang="zh-TW" b="1" i="1" dirty="0">
                <a:solidFill>
                  <a:srgbClr val="0000FF"/>
                </a:solidFill>
                <a:cs typeface="Times New Roman" panose="02020603050405020304" pitchFamily="18" charset="0"/>
              </a:rPr>
              <a:t>    </a:t>
            </a:r>
            <a:r>
              <a:rPr lang="en-US" altLang="zh-TW" b="1" i="1" dirty="0">
                <a:solidFill>
                  <a:schemeClr val="folHlink"/>
                </a:solidFill>
                <a:hlinkClick r:id="rId2" action="ppaction://hlinksldjump"/>
              </a:rPr>
              <a:t>Basic concepts and terms </a:t>
            </a:r>
            <a:endParaRPr lang="en-US" altLang="zh-TW" b="1" i="1" dirty="0">
              <a:solidFill>
                <a:schemeClr val="folHlink"/>
              </a:solidFill>
            </a:endParaRPr>
          </a:p>
          <a:p>
            <a:pPr marL="711200" indent="-711200">
              <a:buClr>
                <a:srgbClr val="0000FF"/>
              </a:buClr>
              <a:buFont typeface="Wingdings" panose="05000000000000000000" pitchFamily="2" charset="2"/>
              <a:buAutoNum type="romanUcPeriod" startAt="2"/>
            </a:pPr>
            <a:r>
              <a:rPr lang="en-US" altLang="zh-TW" b="1" i="1" dirty="0">
                <a:solidFill>
                  <a:schemeClr val="folHlink"/>
                </a:solidFill>
                <a:hlinkClick r:id="rId3" action="ppaction://hlinksldjump"/>
              </a:rPr>
              <a:t>Derivational processes</a:t>
            </a:r>
            <a:endParaRPr lang="en-US" altLang="zh-TW" b="1" i="1" dirty="0">
              <a:solidFill>
                <a:schemeClr val="folHlink"/>
              </a:solidFill>
            </a:endParaRPr>
          </a:p>
          <a:p>
            <a:pPr marL="711200" indent="-711200">
              <a:buClr>
                <a:srgbClr val="0000FF"/>
              </a:buClr>
              <a:buFont typeface="Wingdings" panose="05000000000000000000" pitchFamily="2" charset="2"/>
              <a:buAutoNum type="romanUcPeriod" startAt="2"/>
            </a:pPr>
            <a:r>
              <a:rPr lang="en-US" altLang="zh-TW" b="1" i="1" dirty="0">
                <a:solidFill>
                  <a:schemeClr val="folHlink"/>
                </a:solidFill>
                <a:hlinkClick r:id="rId4" action="ppaction://hlinksldjump"/>
              </a:rPr>
              <a:t>Inflection</a:t>
            </a:r>
            <a:endParaRPr lang="en-US" altLang="zh-TW" b="1" i="1" dirty="0">
              <a:solidFill>
                <a:schemeClr val="folHlink"/>
              </a:solidFill>
              <a:hlinkClick r:id="" action="ppaction://noaction"/>
            </a:endParaRPr>
          </a:p>
          <a:p>
            <a:pPr marL="0" indent="0">
              <a:buClr>
                <a:srgbClr val="0000FF"/>
              </a:buClr>
              <a:buNone/>
            </a:pPr>
            <a:endParaRPr lang="en-US" altLang="zh-TW" b="1" i="1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0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457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2F8459A-CA8A-42AB-A575-94010EB5213E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6. Acronyms (1)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26" y="1989138"/>
            <a:ext cx="7705725" cy="4083050"/>
          </a:xfrm>
        </p:spPr>
        <p:txBody>
          <a:bodyPr/>
          <a:lstStyle/>
          <a:p>
            <a:pPr eaLnBrk="1" hangingPunct="1"/>
            <a:r>
              <a:rPr lang="en-US" altLang="zh-TW" b="1" i="1" smtClean="0">
                <a:solidFill>
                  <a:srgbClr val="0000FF"/>
                </a:solidFill>
              </a:rPr>
              <a:t>Acronyms: </a:t>
            </a:r>
            <a:r>
              <a:rPr lang="en-US" altLang="zh-TW" b="1" i="1" smtClean="0"/>
              <a:t>abbreviate a longer term by taking the initial letters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i="1" smtClean="0">
                <a:solidFill>
                  <a:srgbClr val="0000FF"/>
                </a:solidFill>
              </a:rPr>
              <a:t>A.  follow the pronunciation patterns of Eng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NATO </a:t>
            </a:r>
            <a:r>
              <a:rPr lang="en-US" altLang="zh-TW"/>
              <a:t>(North Atlantic Treaty Organization)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TOEFL </a:t>
            </a:r>
            <a:r>
              <a:rPr lang="en-US" altLang="zh-TW"/>
              <a:t>(Test of Eng. as a Foreign Language)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AIDS </a:t>
            </a:r>
            <a:r>
              <a:rPr lang="en-US" altLang="zh-TW"/>
              <a:t>(Acquired Immune Deficiency Syndrome)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NASA </a:t>
            </a:r>
            <a:r>
              <a:rPr lang="en-US" altLang="zh-TW" sz="2600"/>
              <a:t>(National Aeronautics &amp; Space Administration)</a:t>
            </a:r>
          </a:p>
        </p:txBody>
      </p:sp>
    </p:spTree>
    <p:extLst>
      <p:ext uri="{BB962C8B-B14F-4D97-AF65-F5344CB8AC3E}">
        <p14:creationId xmlns:p14="http://schemas.microsoft.com/office/powerpoint/2010/main" val="356546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560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E590AE-EEDE-4273-BA23-35520970E3F7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6. Acronyms (2)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i="1">
                <a:solidFill>
                  <a:srgbClr val="0000FF"/>
                </a:solidFill>
              </a:rPr>
              <a:t>B. If unpronounceable </a:t>
            </a:r>
            <a:r>
              <a:rPr lang="en-US" altLang="zh-TW" b="1" i="1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altLang="zh-TW" b="1" i="1">
                <a:solidFill>
                  <a:srgbClr val="0000FF"/>
                </a:solidFill>
              </a:rPr>
              <a:t>each letter is sounded out separately </a:t>
            </a:r>
            <a:endParaRPr lang="en-US" altLang="zh-TW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/>
              <a:t>ATM (automatic teller machine)</a:t>
            </a:r>
            <a:endParaRPr lang="en-US" altLang="zh-TW" b="1" i="1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/>
              <a:t>I.Q. (intelligence quotient)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/>
              <a:t>MRT (Mass Rapid Transit)</a:t>
            </a:r>
            <a:r>
              <a:rPr lang="en-US" altLang="zh-TW" b="1" i="1">
                <a:solidFill>
                  <a:srgbClr val="0000FF"/>
                </a:solidFill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/>
              <a:t>MTV (music television)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/>
              <a:t>TVBS (television broadcasting service)</a:t>
            </a:r>
            <a:endParaRPr lang="en-US" altLang="zh-TW" b="1" i="1">
              <a:solidFill>
                <a:srgbClr val="0000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/>
              <a:t>VCR (video cassette recorder)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708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662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F863E5-59A0-4891-AD45-450B86AD0C65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6. Acronyms (3)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i="1" dirty="0" smtClean="0">
                <a:solidFill>
                  <a:srgbClr val="0000FF"/>
                </a:solidFill>
              </a:rPr>
              <a:t>C. Customary to sound out each letter even if the combined initials can be pronounced</a:t>
            </a:r>
            <a:r>
              <a:rPr lang="en-US" altLang="zh-TW" dirty="0" smtClean="0"/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/>
              <a:t>MIT (</a:t>
            </a:r>
            <a:r>
              <a:rPr lang="en-US" altLang="zh-TW" dirty="0" err="1" smtClean="0"/>
              <a:t>Massachussette</a:t>
            </a:r>
            <a:r>
              <a:rPr lang="en-US" altLang="zh-TW" dirty="0" smtClean="0"/>
              <a:t> Institute in Taiwan)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/>
              <a:t>UCLA (Univ. of California at Los Angeles)</a:t>
            </a:r>
          </a:p>
        </p:txBody>
      </p:sp>
      <p:sp>
        <p:nvSpPr>
          <p:cNvPr id="79876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5949951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2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765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6F42AD2-6FC4-4069-900D-410C30095CB2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7. Back formation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3550" y="1981200"/>
            <a:ext cx="7626350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b="1" i="1">
                <a:solidFill>
                  <a:srgbClr val="0000FF"/>
                </a:solidFill>
              </a:rPr>
              <a:t>Back formation: </a:t>
            </a:r>
            <a:r>
              <a:rPr lang="en-US" altLang="zh-TW" b="1" i="1"/>
              <a:t>A word (usually a noun) is reduced to form another word of a different type (usually a verb)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b="1" i="1">
                <a:solidFill>
                  <a:srgbClr val="0000FF"/>
                </a:solidFill>
              </a:rPr>
              <a:t>e.g. </a:t>
            </a:r>
            <a:r>
              <a:rPr lang="en-US" altLang="zh-TW"/>
              <a:t>editor        edit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/>
              <a:t>       donation        donate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/>
              <a:t>       burglar         burgle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/>
              <a:t>       zipper         zip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/>
              <a:t>       television        televise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/>
              <a:t>       babysitter        babysit</a:t>
            </a:r>
          </a:p>
        </p:txBody>
      </p:sp>
      <p:sp>
        <p:nvSpPr>
          <p:cNvPr id="27654" name="Line 4"/>
          <p:cNvSpPr>
            <a:spLocks noChangeShapeType="1"/>
          </p:cNvSpPr>
          <p:nvPr/>
        </p:nvSpPr>
        <p:spPr bwMode="auto">
          <a:xfrm>
            <a:off x="4583114" y="3500438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7655" name="Line 5"/>
          <p:cNvSpPr>
            <a:spLocks noChangeShapeType="1"/>
          </p:cNvSpPr>
          <p:nvPr/>
        </p:nvSpPr>
        <p:spPr bwMode="auto">
          <a:xfrm>
            <a:off x="5016501" y="4005263"/>
            <a:ext cx="576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7656" name="Line 6"/>
          <p:cNvSpPr>
            <a:spLocks noChangeShapeType="1"/>
          </p:cNvSpPr>
          <p:nvPr/>
        </p:nvSpPr>
        <p:spPr bwMode="auto">
          <a:xfrm>
            <a:off x="4800600" y="4437063"/>
            <a:ext cx="647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7657" name="Line 7"/>
          <p:cNvSpPr>
            <a:spLocks noChangeShapeType="1"/>
          </p:cNvSpPr>
          <p:nvPr/>
        </p:nvSpPr>
        <p:spPr bwMode="auto">
          <a:xfrm>
            <a:off x="4656138" y="4941888"/>
            <a:ext cx="647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7658" name="Line 8"/>
          <p:cNvSpPr>
            <a:spLocks noChangeShapeType="1"/>
          </p:cNvSpPr>
          <p:nvPr/>
        </p:nvSpPr>
        <p:spPr bwMode="auto">
          <a:xfrm>
            <a:off x="5159376" y="5373688"/>
            <a:ext cx="576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7659" name="Line 9"/>
          <p:cNvSpPr>
            <a:spLocks noChangeShapeType="1"/>
          </p:cNvSpPr>
          <p:nvPr/>
        </p:nvSpPr>
        <p:spPr bwMode="auto">
          <a:xfrm>
            <a:off x="5159376" y="5805488"/>
            <a:ext cx="576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80906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5949951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67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969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79AF97-B5AE-4232-8F7B-9C784196A5C9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9. Functional shift (Conversion)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1650" y="1989138"/>
            <a:ext cx="7626350" cy="4114800"/>
          </a:xfrm>
        </p:spPr>
        <p:txBody>
          <a:bodyPr>
            <a:normAutofit lnSpcReduction="10000"/>
          </a:bodyPr>
          <a:lstStyle/>
          <a:p>
            <a:pPr marL="609600" indent="-609600">
              <a:buClr>
                <a:srgbClr val="0000FF"/>
              </a:buClr>
            </a:pPr>
            <a:r>
              <a:rPr lang="en-US" altLang="zh-TW" b="1" i="1" dirty="0">
                <a:solidFill>
                  <a:srgbClr val="0000FF"/>
                </a:solidFill>
              </a:rPr>
              <a:t>Functional shift (or conversion, category change): </a:t>
            </a:r>
            <a:r>
              <a:rPr lang="en-US" altLang="zh-TW" b="1" i="1" dirty="0"/>
              <a:t>A change in the part of speech</a:t>
            </a:r>
            <a:endParaRPr lang="en-US" altLang="zh-TW" sz="1600" b="1" i="1" dirty="0"/>
          </a:p>
          <a:p>
            <a:pPr marL="609600" indent="-609600">
              <a:buNone/>
            </a:pPr>
            <a:r>
              <a:rPr lang="en-US" altLang="zh-TW" u="sng" dirty="0">
                <a:solidFill>
                  <a:schemeClr val="accent1"/>
                </a:solidFill>
              </a:rPr>
              <a:t>V   N</a:t>
            </a:r>
            <a:r>
              <a:rPr lang="en-US" altLang="zh-TW" dirty="0"/>
              <a:t>   a guess, a must, a spy, a printout,</a:t>
            </a:r>
          </a:p>
          <a:p>
            <a:pPr marL="609600" indent="-609600">
              <a:buNone/>
            </a:pPr>
            <a:r>
              <a:rPr lang="en-US" altLang="zh-TW" dirty="0"/>
              <a:t>           walk, run, laugh, touch</a:t>
            </a:r>
            <a:endParaRPr lang="en-US" altLang="zh-TW" dirty="0">
              <a:solidFill>
                <a:schemeClr val="bg2"/>
              </a:solidFill>
            </a:endParaRPr>
          </a:p>
          <a:p>
            <a:pPr marL="609600" indent="-609600">
              <a:buNone/>
            </a:pPr>
            <a:r>
              <a:rPr lang="en-US" altLang="zh-TW" u="sng" dirty="0">
                <a:solidFill>
                  <a:schemeClr val="accent1"/>
                </a:solidFill>
              </a:rPr>
              <a:t>N   V</a:t>
            </a:r>
            <a:r>
              <a:rPr lang="en-US" altLang="zh-TW" dirty="0">
                <a:solidFill>
                  <a:schemeClr val="accent1"/>
                </a:solidFill>
              </a:rPr>
              <a:t>  </a:t>
            </a:r>
            <a:r>
              <a:rPr lang="en-US" altLang="zh-TW" dirty="0"/>
              <a:t>position, process, contact, notice, </a:t>
            </a:r>
          </a:p>
          <a:p>
            <a:pPr marL="609600" indent="-609600">
              <a:buNone/>
            </a:pPr>
            <a:r>
              <a:rPr lang="en-US" altLang="zh-TW" dirty="0"/>
              <a:t>           party, fax, butter, bottle</a:t>
            </a:r>
          </a:p>
          <a:p>
            <a:pPr marL="609600" indent="-609600">
              <a:buNone/>
            </a:pPr>
            <a:r>
              <a:rPr lang="en-US" altLang="zh-TW" sz="2400" dirty="0"/>
              <a:t>            (computer-related term)</a:t>
            </a:r>
            <a:r>
              <a:rPr lang="en-US" altLang="zh-TW" dirty="0"/>
              <a:t> input, output, window</a:t>
            </a:r>
            <a:endParaRPr lang="en-US" altLang="zh-TW" dirty="0">
              <a:solidFill>
                <a:schemeClr val="bg2"/>
              </a:solidFill>
            </a:endParaRPr>
          </a:p>
          <a:p>
            <a:pPr marL="609600" indent="-609600">
              <a:buNone/>
            </a:pPr>
            <a:endParaRPr lang="en-US" altLang="zh-TW" u="sng" dirty="0" smtClean="0">
              <a:solidFill>
                <a:schemeClr val="accent1"/>
              </a:solidFill>
            </a:endParaRPr>
          </a:p>
          <a:p>
            <a:pPr marL="609600" indent="-609600">
              <a:buNone/>
            </a:pPr>
            <a:r>
              <a:rPr lang="en-US" altLang="zh-TW" u="sng" dirty="0" smtClean="0">
                <a:solidFill>
                  <a:schemeClr val="accent1"/>
                </a:solidFill>
              </a:rPr>
              <a:t>V   </a:t>
            </a:r>
            <a:r>
              <a:rPr lang="en-US" altLang="zh-TW" u="sng" dirty="0">
                <a:solidFill>
                  <a:schemeClr val="accent1"/>
                </a:solidFill>
              </a:rPr>
              <a:t>ADJ</a:t>
            </a:r>
            <a:r>
              <a:rPr lang="en-US" altLang="zh-TW" dirty="0">
                <a:solidFill>
                  <a:schemeClr val="accent1"/>
                </a:solidFill>
              </a:rPr>
              <a:t> </a:t>
            </a:r>
            <a:r>
              <a:rPr lang="en-US" altLang="zh-TW" dirty="0"/>
              <a:t>see-thru, a stand-up, comedian</a:t>
            </a:r>
          </a:p>
        </p:txBody>
      </p:sp>
      <p:sp>
        <p:nvSpPr>
          <p:cNvPr id="29702" name="Line 4"/>
          <p:cNvSpPr>
            <a:spLocks noChangeShapeType="1"/>
          </p:cNvSpPr>
          <p:nvPr/>
        </p:nvSpPr>
        <p:spPr bwMode="auto">
          <a:xfrm>
            <a:off x="3359150" y="3213100"/>
            <a:ext cx="215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9703" name="Line 5"/>
          <p:cNvSpPr>
            <a:spLocks noChangeShapeType="1"/>
          </p:cNvSpPr>
          <p:nvPr/>
        </p:nvSpPr>
        <p:spPr bwMode="auto">
          <a:xfrm>
            <a:off x="3432175" y="4221163"/>
            <a:ext cx="215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9704" name="Line 6"/>
          <p:cNvSpPr>
            <a:spLocks noChangeShapeType="1"/>
          </p:cNvSpPr>
          <p:nvPr/>
        </p:nvSpPr>
        <p:spPr bwMode="auto">
          <a:xfrm>
            <a:off x="3359151" y="5734050"/>
            <a:ext cx="288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9705" name="Rectangle 7"/>
          <p:cNvSpPr>
            <a:spLocks noChangeArrowheads="1"/>
          </p:cNvSpPr>
          <p:nvPr/>
        </p:nvSpPr>
        <p:spPr bwMode="auto">
          <a:xfrm>
            <a:off x="3935414" y="5013325"/>
            <a:ext cx="6408737" cy="503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  <p:sp>
        <p:nvSpPr>
          <p:cNvPr id="82952" name="AutoShap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6092826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40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072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6D239A-76B8-422E-9219-FBED1AC66047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10. Proper names</a:t>
            </a:r>
            <a:r>
              <a:rPr lang="en-US" altLang="zh-TW" b="1" i="0" smtClean="0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altLang="zh-TW" b="1" smtClean="0">
                <a:solidFill>
                  <a:srgbClr val="0000FF"/>
                </a:solidFill>
                <a:sym typeface="Wingdings" panose="05000000000000000000" pitchFamily="2" charset="2"/>
              </a:rPr>
              <a:t>common 	words</a:t>
            </a:r>
            <a:r>
              <a:rPr lang="en-US" altLang="zh-TW" b="1" smtClean="0">
                <a:solidFill>
                  <a:srgbClr val="0000FF"/>
                </a:solidFill>
              </a:rPr>
              <a:t> (1)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1650" y="2000250"/>
            <a:ext cx="7626350" cy="4286250"/>
          </a:xfrm>
        </p:spPr>
        <p:txBody>
          <a:bodyPr/>
          <a:lstStyle/>
          <a:p>
            <a:pPr marL="609600" indent="-609600"/>
            <a:r>
              <a:rPr lang="en-US" altLang="zh-TW" b="1" i="1" smtClean="0">
                <a:solidFill>
                  <a:srgbClr val="0000FF"/>
                </a:solidFill>
              </a:rPr>
              <a:t>Proper names </a:t>
            </a:r>
            <a:r>
              <a:rPr lang="en-US" altLang="zh-TW" b="1" i="1" smtClean="0">
                <a:solidFill>
                  <a:srgbClr val="0000FF"/>
                </a:solidFill>
                <a:sym typeface="Wingdings" panose="05000000000000000000" pitchFamily="2" charset="2"/>
              </a:rPr>
              <a:t> Common words</a:t>
            </a:r>
          </a:p>
          <a:p>
            <a:pPr marL="609600" indent="-609600">
              <a:buNone/>
            </a:pPr>
            <a:r>
              <a:rPr lang="en-US" altLang="zh-TW" b="1" i="1" smtClean="0">
                <a:solidFill>
                  <a:srgbClr val="0000FF"/>
                </a:solidFill>
                <a:sym typeface="Wingdings" panose="05000000000000000000" pitchFamily="2" charset="2"/>
              </a:rPr>
              <a:t>A. People</a:t>
            </a:r>
          </a:p>
          <a:p>
            <a:pPr marL="609600" indent="-609600">
              <a:buNone/>
            </a:pPr>
            <a:r>
              <a:rPr lang="en-US" altLang="zh-TW" smtClean="0">
                <a:sym typeface="Wingdings" panose="05000000000000000000" pitchFamily="2" charset="2"/>
              </a:rPr>
              <a:t>     jacklumber</a:t>
            </a:r>
            <a:r>
              <a:rPr lang="en-US" altLang="zh-TW" u="sng" smtClean="0">
                <a:sym typeface="Wingdings" panose="05000000000000000000" pitchFamily="2" charset="2"/>
              </a:rPr>
              <a:t>jack</a:t>
            </a:r>
            <a:r>
              <a:rPr lang="en-US" altLang="zh-TW" smtClean="0">
                <a:sym typeface="Wingdings" panose="05000000000000000000" pitchFamily="2" charset="2"/>
              </a:rPr>
              <a:t>, </a:t>
            </a:r>
            <a:r>
              <a:rPr lang="en-US" altLang="zh-TW" u="sng" smtClean="0">
                <a:sym typeface="Wingdings" panose="05000000000000000000" pitchFamily="2" charset="2"/>
              </a:rPr>
              <a:t>jack </a:t>
            </a:r>
            <a:r>
              <a:rPr lang="en-US" altLang="zh-TW" smtClean="0">
                <a:sym typeface="Wingdings" panose="05000000000000000000" pitchFamily="2" charset="2"/>
              </a:rPr>
              <a:t>of all trades</a:t>
            </a:r>
          </a:p>
          <a:p>
            <a:pPr marL="609600" indent="-609600">
              <a:buNone/>
            </a:pPr>
            <a:r>
              <a:rPr lang="en-US" altLang="zh-TW" smtClean="0">
                <a:sym typeface="Wingdings" panose="05000000000000000000" pitchFamily="2" charset="2"/>
              </a:rPr>
              <a:t>     tom</a:t>
            </a:r>
            <a:r>
              <a:rPr lang="en-US" altLang="zh-TW" u="sng" smtClean="0">
                <a:sym typeface="Wingdings" panose="05000000000000000000" pitchFamily="2" charset="2"/>
              </a:rPr>
              <a:t>tom</a:t>
            </a:r>
            <a:r>
              <a:rPr lang="en-US" altLang="zh-TW" smtClean="0">
                <a:sym typeface="Wingdings" panose="05000000000000000000" pitchFamily="2" charset="2"/>
              </a:rPr>
              <a:t>cat, </a:t>
            </a:r>
            <a:r>
              <a:rPr lang="en-US" altLang="zh-TW" u="sng" smtClean="0">
                <a:sym typeface="Wingdings" panose="05000000000000000000" pitchFamily="2" charset="2"/>
              </a:rPr>
              <a:t>tom</a:t>
            </a:r>
            <a:r>
              <a:rPr lang="en-US" altLang="zh-TW" smtClean="0">
                <a:sym typeface="Wingdings" panose="05000000000000000000" pitchFamily="2" charset="2"/>
              </a:rPr>
              <a:t>boy, peeping </a:t>
            </a:r>
            <a:r>
              <a:rPr lang="en-US" altLang="zh-TW" u="sng" smtClean="0">
                <a:sym typeface="Wingdings" panose="05000000000000000000" pitchFamily="2" charset="2"/>
              </a:rPr>
              <a:t>Tom</a:t>
            </a:r>
          </a:p>
          <a:p>
            <a:pPr marL="609600" indent="-609600">
              <a:buNone/>
            </a:pPr>
            <a:r>
              <a:rPr lang="en-US" altLang="zh-TW" b="1" i="1" smtClean="0">
                <a:solidFill>
                  <a:srgbClr val="0000FF"/>
                </a:solidFill>
                <a:sym typeface="Wingdings" panose="05000000000000000000" pitchFamily="2" charset="2"/>
              </a:rPr>
              <a:t>B. Real people</a:t>
            </a:r>
          </a:p>
          <a:p>
            <a:pPr marL="609600" indent="-609600">
              <a:buNone/>
            </a:pPr>
            <a:r>
              <a:rPr lang="en-US" altLang="zh-TW" b="1" i="1" smtClean="0">
                <a:solidFill>
                  <a:srgbClr val="0000FF"/>
                </a:solidFill>
                <a:sym typeface="Wingdings" panose="05000000000000000000" pitchFamily="2" charset="2"/>
              </a:rPr>
              <a:t>      </a:t>
            </a:r>
            <a:r>
              <a:rPr lang="en-US" altLang="zh-TW" i="1" smtClean="0">
                <a:sym typeface="Wingdings" panose="05000000000000000000" pitchFamily="2" charset="2"/>
              </a:rPr>
              <a:t>Earl of </a:t>
            </a:r>
            <a:r>
              <a:rPr lang="en-US" altLang="zh-TW" i="1" u="sng" smtClean="0">
                <a:sym typeface="Wingdings" panose="05000000000000000000" pitchFamily="2" charset="2"/>
              </a:rPr>
              <a:t>S</a:t>
            </a:r>
            <a:r>
              <a:rPr lang="en-US" altLang="zh-TW" u="sng" smtClean="0">
                <a:sym typeface="Wingdings" panose="05000000000000000000" pitchFamily="2" charset="2"/>
              </a:rPr>
              <a:t>andwich</a:t>
            </a:r>
            <a:r>
              <a:rPr lang="en-US" altLang="zh-TW" smtClean="0">
                <a:sym typeface="Wingdings" panose="05000000000000000000" pitchFamily="2" charset="2"/>
              </a:rPr>
              <a:t>, </a:t>
            </a:r>
            <a:r>
              <a:rPr lang="en-US" altLang="zh-TW" u="sng" smtClean="0">
                <a:sym typeface="Wingdings" panose="05000000000000000000" pitchFamily="2" charset="2"/>
              </a:rPr>
              <a:t>tedd</a:t>
            </a:r>
            <a:r>
              <a:rPr lang="en-US" altLang="zh-TW" smtClean="0">
                <a:sym typeface="Wingdings" panose="05000000000000000000" pitchFamily="2" charset="2"/>
              </a:rPr>
              <a:t>y bear, Marquis de </a:t>
            </a:r>
            <a:r>
              <a:rPr lang="en-US" altLang="zh-TW" u="sng" smtClean="0">
                <a:sym typeface="Wingdings" panose="05000000000000000000" pitchFamily="2" charset="2"/>
              </a:rPr>
              <a:t>Sade</a:t>
            </a:r>
            <a:r>
              <a:rPr lang="en-US" altLang="zh-TW" smtClean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730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98C9E5-CB75-4D54-ACDE-A85437A1CE57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  <a:sym typeface="Wingdings" panose="05000000000000000000" pitchFamily="2" charset="2"/>
              </a:rPr>
              <a:t>11. Coining</a:t>
            </a:r>
            <a:endParaRPr lang="zh-TW" altLang="en-US" b="1" smtClean="0">
              <a:solidFill>
                <a:srgbClr val="0000FF"/>
              </a:solidFill>
              <a:sym typeface="Wingdings" panose="05000000000000000000" pitchFamily="2" charset="2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b="1" i="1" smtClean="0">
                <a:solidFill>
                  <a:srgbClr val="0000FF"/>
                </a:solidFill>
                <a:sym typeface="Wingdings" panose="05000000000000000000" pitchFamily="2" charset="2"/>
              </a:rPr>
              <a:t>Coining (Coinage): </a:t>
            </a:r>
            <a:r>
              <a:rPr lang="en-US" altLang="zh-TW" b="1" i="1" smtClean="0">
                <a:sym typeface="Wingdings" panose="05000000000000000000" pitchFamily="2" charset="2"/>
              </a:rPr>
              <a:t>Creating a completely new free morpheme, which is unrelated to any existing morphemes; a rare thing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i="1" smtClean="0">
                <a:solidFill>
                  <a:srgbClr val="0000FF"/>
                </a:solidFill>
                <a:sym typeface="Wingdings" panose="05000000000000000000" pitchFamily="2" charset="2"/>
              </a:rPr>
              <a:t>e.g. </a:t>
            </a:r>
            <a:r>
              <a:rPr lang="en-US" altLang="zh-TW" smtClean="0">
                <a:sym typeface="Wingdings" panose="05000000000000000000" pitchFamily="2" charset="2"/>
              </a:rPr>
              <a:t>googol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sym typeface="Wingdings" panose="05000000000000000000" pitchFamily="2" charset="2"/>
              </a:rPr>
              <a:t>       pooch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sym typeface="Wingdings" panose="05000000000000000000" pitchFamily="2" charset="2"/>
              </a:rPr>
              <a:t>       Nylon</a:t>
            </a:r>
            <a:endParaRPr lang="en-US" altLang="zh-TW" b="1" i="1" smtClean="0">
              <a:solidFill>
                <a:srgbClr val="0000FF"/>
              </a:solidFill>
              <a:sym typeface="Wingdings" panose="05000000000000000000" pitchFamily="2" charset="2"/>
            </a:endParaRPr>
          </a:p>
        </p:txBody>
      </p:sp>
      <p:sp>
        <p:nvSpPr>
          <p:cNvPr id="86020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6092826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70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379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CA7077-948B-4FEC-9270-87BCE2928303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  <a:sym typeface="Wingdings" panose="05000000000000000000" pitchFamily="2" charset="2"/>
              </a:rPr>
              <a:t>12. Onomatopoeia</a:t>
            </a:r>
            <a:endParaRPr lang="zh-TW" altLang="en-US" b="1" smtClean="0">
              <a:solidFill>
                <a:srgbClr val="0000FF"/>
              </a:solidFill>
              <a:sym typeface="Wingdings" panose="05000000000000000000" pitchFamily="2" charset="2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1650" y="1676400"/>
            <a:ext cx="7626350" cy="4953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b="1" i="1">
                <a:solidFill>
                  <a:srgbClr val="0000FF"/>
                </a:solidFill>
                <a:sym typeface="Wingdings" panose="05000000000000000000" pitchFamily="2" charset="2"/>
              </a:rPr>
              <a:t>Onomatopoeia: </a:t>
            </a:r>
            <a:r>
              <a:rPr lang="en-US" altLang="zh-TW" b="1" i="1">
                <a:sym typeface="Wingdings" panose="05000000000000000000" pitchFamily="2" charset="2"/>
              </a:rPr>
              <a:t>words imitate sounds in nature (or in technology)</a:t>
            </a:r>
            <a:endParaRPr lang="en-US" altLang="zh-TW" sz="2400" b="1" i="1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b="1" i="1">
                <a:solidFill>
                  <a:srgbClr val="0000FF"/>
                </a:solidFill>
                <a:sym typeface="Wingdings" panose="05000000000000000000" pitchFamily="2" charset="2"/>
              </a:rPr>
              <a:t>e.g.   </a:t>
            </a:r>
            <a:r>
              <a:rPr lang="en-US" altLang="zh-TW" sz="2400" b="1" i="1">
                <a:sym typeface="Wingdings" panose="05000000000000000000" pitchFamily="2" charset="2"/>
              </a:rPr>
              <a:t>A dog:</a:t>
            </a:r>
            <a:r>
              <a:rPr lang="en-US" altLang="zh-TW" sz="2400" b="1" i="1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400">
                <a:sym typeface="Wingdings" panose="05000000000000000000" pitchFamily="2" charset="2"/>
              </a:rPr>
              <a:t>bow wow or woof-woof,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	    </a:t>
            </a:r>
            <a:r>
              <a:rPr lang="en-US" altLang="zh-TW" sz="2400" b="1" i="1">
                <a:sym typeface="Wingdings" panose="05000000000000000000" pitchFamily="2" charset="2"/>
              </a:rPr>
              <a:t>A clock:</a:t>
            </a:r>
            <a:r>
              <a:rPr lang="en-US" altLang="zh-TW" sz="2400">
                <a:sym typeface="Wingdings" panose="05000000000000000000" pitchFamily="2" charset="2"/>
              </a:rPr>
              <a:t> tick-tock,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 </a:t>
            </a:r>
            <a:r>
              <a:rPr lang="en-US" altLang="zh-TW" sz="2400" b="1" i="1">
                <a:sym typeface="Wingdings" panose="05000000000000000000" pitchFamily="2" charset="2"/>
              </a:rPr>
              <a:t>A rooster:</a:t>
            </a:r>
            <a:r>
              <a:rPr lang="en-US" altLang="zh-TW" sz="2400" b="1">
                <a:sym typeface="Wingdings" panose="05000000000000000000" pitchFamily="2" charset="2"/>
              </a:rPr>
              <a:t> </a:t>
            </a:r>
            <a:r>
              <a:rPr lang="en-US" altLang="zh-TW" sz="2400">
                <a:sym typeface="Wingdings" panose="05000000000000000000" pitchFamily="2" charset="2"/>
              </a:rPr>
              <a:t>cock-a-doodle-doo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 </a:t>
            </a:r>
            <a:r>
              <a:rPr lang="en-US" altLang="zh-TW" sz="2400" b="1" i="1">
                <a:sym typeface="Wingdings" panose="05000000000000000000" pitchFamily="2" charset="2"/>
              </a:rPr>
              <a:t>A camera: </a:t>
            </a:r>
            <a:r>
              <a:rPr lang="en-US" altLang="zh-TW" sz="2400">
                <a:sym typeface="Wingdings" panose="05000000000000000000" pitchFamily="2" charset="2"/>
              </a:rPr>
              <a:t>click,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 </a:t>
            </a:r>
            <a:r>
              <a:rPr lang="en-US" altLang="zh-TW" sz="2400" b="1" i="1">
                <a:sym typeface="Wingdings" panose="05000000000000000000" pitchFamily="2" charset="2"/>
              </a:rPr>
              <a:t>A duck: </a:t>
            </a:r>
            <a:r>
              <a:rPr lang="en-US" altLang="zh-TW" sz="2400">
                <a:sym typeface="Wingdings" panose="05000000000000000000" pitchFamily="2" charset="2"/>
              </a:rPr>
              <a:t>quack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 </a:t>
            </a:r>
            <a:r>
              <a:rPr lang="en-US" altLang="zh-TW" sz="2400" b="1" i="1">
                <a:sym typeface="Wingdings" panose="05000000000000000000" pitchFamily="2" charset="2"/>
              </a:rPr>
              <a:t>A cat: </a:t>
            </a:r>
            <a:r>
              <a:rPr lang="en-US" altLang="zh-TW" sz="2400">
                <a:sym typeface="Wingdings" panose="05000000000000000000" pitchFamily="2" charset="2"/>
              </a:rPr>
              <a:t>meow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 </a:t>
            </a:r>
            <a:r>
              <a:rPr lang="en-US" altLang="zh-TW" sz="2400" b="1" i="1">
                <a:sym typeface="Wingdings" panose="05000000000000000000" pitchFamily="2" charset="2"/>
              </a:rPr>
              <a:t>Ring of a bell: </a:t>
            </a:r>
            <a:r>
              <a:rPr lang="en-US" altLang="zh-TW" sz="2400">
                <a:sym typeface="Wingdings" panose="05000000000000000000" pitchFamily="2" charset="2"/>
              </a:rPr>
              <a:t>ding-dong, 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 </a:t>
            </a:r>
            <a:r>
              <a:rPr lang="en-US" altLang="zh-TW" sz="2400" b="1" i="1">
                <a:sym typeface="Wingdings" panose="05000000000000000000" pitchFamily="2" charset="2"/>
              </a:rPr>
              <a:t>A cow: </a:t>
            </a:r>
            <a:r>
              <a:rPr lang="en-US" altLang="zh-TW" sz="2400">
                <a:sym typeface="Wingdings" panose="05000000000000000000" pitchFamily="2" charset="2"/>
              </a:rPr>
              <a:t>moo,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sym typeface="Wingdings" panose="05000000000000000000" pitchFamily="2" charset="2"/>
              </a:rPr>
              <a:t> 	    </a:t>
            </a:r>
            <a:r>
              <a:rPr lang="en-US" altLang="zh-TW" sz="2400" b="1" i="1">
                <a:sym typeface="Wingdings" panose="05000000000000000000" pitchFamily="2" charset="2"/>
              </a:rPr>
              <a:t>A bee: </a:t>
            </a:r>
            <a:r>
              <a:rPr lang="en-US" altLang="zh-TW" sz="2400">
                <a:sym typeface="Wingdings" panose="05000000000000000000" pitchFamily="2" charset="2"/>
              </a:rPr>
              <a:t>buzz,</a:t>
            </a:r>
            <a:endParaRPr lang="zh-TW" altLang="en-US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b="1" i="1">
                <a:sym typeface="Wingdings" panose="05000000000000000000" pitchFamily="2" charset="2"/>
              </a:rPr>
              <a:t>	    A snake:</a:t>
            </a:r>
            <a:r>
              <a:rPr lang="en-US" altLang="zh-TW" sz="2400">
                <a:sym typeface="Wingdings" panose="05000000000000000000" pitchFamily="2" charset="2"/>
              </a:rPr>
              <a:t> hiss, </a:t>
            </a:r>
            <a:endParaRPr lang="zh-TW" altLang="en-US" sz="2400">
              <a:sym typeface="Wingdings" panose="05000000000000000000" pitchFamily="2" charset="2"/>
            </a:endParaRPr>
          </a:p>
        </p:txBody>
      </p:sp>
      <p:sp>
        <p:nvSpPr>
          <p:cNvPr id="87044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6092826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45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48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420F7F7-031F-4768-9FFE-D52B6AB10B5E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  <a:sym typeface="Wingdings" panose="05000000000000000000" pitchFamily="2" charset="2"/>
              </a:rPr>
              <a:t>13. Borrowing</a:t>
            </a:r>
            <a:endParaRPr lang="zh-TW" altLang="en-US" b="1" smtClean="0">
              <a:solidFill>
                <a:srgbClr val="0000FF"/>
              </a:solidFill>
              <a:sym typeface="Wingdings" panose="05000000000000000000" pitchFamily="2" charset="2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3550" y="1981201"/>
            <a:ext cx="7626350" cy="4233863"/>
          </a:xfrm>
        </p:spPr>
        <p:txBody>
          <a:bodyPr/>
          <a:lstStyle/>
          <a:p>
            <a:pPr marL="609600" indent="-609600"/>
            <a:r>
              <a:rPr lang="en-US" altLang="zh-TW" b="1" i="1">
                <a:solidFill>
                  <a:srgbClr val="0000FF"/>
                </a:solidFill>
                <a:sym typeface="Wingdings" panose="05000000000000000000" pitchFamily="2" charset="2"/>
              </a:rPr>
              <a:t>Borrowing (Borrowed words): </a:t>
            </a:r>
            <a:r>
              <a:rPr lang="en-US" altLang="zh-TW" b="1" i="1">
                <a:sym typeface="Wingdings" panose="05000000000000000000" pitchFamily="2" charset="2"/>
              </a:rPr>
              <a:t>The taking over of words from other languages</a:t>
            </a:r>
          </a:p>
          <a:p>
            <a:pPr marL="609600" indent="-609600">
              <a:buNone/>
            </a:pPr>
            <a:r>
              <a:rPr lang="en-US" altLang="zh-TW" b="1" i="1">
                <a:solidFill>
                  <a:srgbClr val="0000FF"/>
                </a:solidFill>
                <a:sym typeface="Wingdings" panose="05000000000000000000" pitchFamily="2" charset="2"/>
              </a:rPr>
              <a:t>A.  Loan translation or calque </a:t>
            </a:r>
            <a:r>
              <a:rPr lang="en-US" altLang="zh-TW">
                <a:sym typeface="Wingdings" panose="05000000000000000000" pitchFamily="2" charset="2"/>
              </a:rPr>
              <a:t>(Yule 65)</a:t>
            </a:r>
          </a:p>
          <a:p>
            <a:pPr marL="609600" indent="-609600">
              <a:buNone/>
            </a:pPr>
            <a:r>
              <a:rPr lang="en-US" altLang="zh-TW" b="1" i="1">
                <a:solidFill>
                  <a:srgbClr val="0000FF"/>
                </a:solidFill>
                <a:sym typeface="Wingdings" panose="05000000000000000000" pitchFamily="2" charset="2"/>
              </a:rPr>
              <a:t>      </a:t>
            </a:r>
            <a:r>
              <a:rPr lang="en-US" altLang="zh-TW" sz="2400">
                <a:sym typeface="Wingdings" panose="05000000000000000000" pitchFamily="2" charset="2"/>
              </a:rPr>
              <a:t>hot dog</a:t>
            </a:r>
            <a:endParaRPr lang="zh-TW" altLang="en-US" sz="2400">
              <a:sym typeface="Wingdings" panose="05000000000000000000" pitchFamily="2" charset="2"/>
            </a:endParaRPr>
          </a:p>
          <a:p>
            <a:pPr marL="609600" indent="-609600">
              <a:buNone/>
            </a:pPr>
            <a:r>
              <a:rPr lang="zh-TW" altLang="en-US" sz="2400">
                <a:sym typeface="Wingdings" panose="05000000000000000000" pitchFamily="2" charset="2"/>
              </a:rPr>
              <a:t>       </a:t>
            </a:r>
            <a:r>
              <a:rPr lang="en-US" altLang="zh-TW" sz="2400">
                <a:sym typeface="Wingdings" panose="05000000000000000000" pitchFamily="2" charset="2"/>
              </a:rPr>
              <a:t>superman </a:t>
            </a:r>
            <a:endParaRPr lang="zh-TW" altLang="en-US" sz="2400" b="1" i="1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marL="609600" indent="-609600">
              <a:buNone/>
            </a:pPr>
            <a:r>
              <a:rPr lang="en-US" altLang="zh-TW" b="1" i="1">
                <a:solidFill>
                  <a:srgbClr val="0000FF"/>
                </a:solidFill>
                <a:sym typeface="Wingdings" panose="05000000000000000000" pitchFamily="2" charset="2"/>
              </a:rPr>
              <a:t>B. Transliteration</a:t>
            </a:r>
          </a:p>
          <a:p>
            <a:pPr marL="609600" indent="-609600"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cool</a:t>
            </a:r>
            <a:endParaRPr lang="zh-TW" altLang="en-US" sz="2400">
              <a:sym typeface="Wingdings" panose="05000000000000000000" pitchFamily="2" charset="2"/>
            </a:endParaRPr>
          </a:p>
          <a:p>
            <a:pPr marL="609600" indent="-609600"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DINK </a:t>
            </a:r>
            <a:endParaRPr lang="zh-TW" altLang="en-US" sz="2400">
              <a:sym typeface="Wingdings" panose="05000000000000000000" pitchFamily="2" charset="2"/>
            </a:endParaRPr>
          </a:p>
          <a:p>
            <a:pPr marL="609600" indent="-609600">
              <a:buNone/>
            </a:pPr>
            <a:r>
              <a:rPr lang="en-US" altLang="zh-TW" sz="2400">
                <a:sym typeface="Wingdings" panose="05000000000000000000" pitchFamily="2" charset="2"/>
              </a:rPr>
              <a:t>       YUPPIE</a:t>
            </a:r>
          </a:p>
        </p:txBody>
      </p:sp>
      <p:sp>
        <p:nvSpPr>
          <p:cNvPr id="88068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983788" y="6092826"/>
            <a:ext cx="360362" cy="358775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76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67B1D1-CCF1-4FCD-BBE1-6A32FE118E9C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III. Inflection (1)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066800" lvl="1" indent="-609600">
              <a:buFontTx/>
              <a:buAutoNum type="romanUcPeriod"/>
            </a:pPr>
            <a:r>
              <a:rPr lang="en-US" altLang="zh-TW" b="1" i="1" dirty="0" smtClean="0">
                <a:solidFill>
                  <a:srgbClr val="0000FF"/>
                </a:solidFill>
              </a:rPr>
              <a:t>Inflectional morphology:</a:t>
            </a:r>
            <a:r>
              <a:rPr lang="en-US" altLang="zh-TW" b="1" i="1" dirty="0">
                <a:solidFill>
                  <a:srgbClr val="0000FF"/>
                </a:solidFill>
              </a:rPr>
              <a:t> </a:t>
            </a:r>
            <a:r>
              <a:rPr lang="en-US" altLang="zh-TW" sz="2600" dirty="0"/>
              <a:t>adds grammatical functions (i.e., number, tense, aspect, gender, case), so related to Syntax, but does not create new words (so not related to the lexicon).</a:t>
            </a:r>
          </a:p>
          <a:p>
            <a:pPr marL="1066800" lvl="1" indent="-609600">
              <a:buFontTx/>
              <a:buAutoNum type="alphaUcPeriod"/>
            </a:pPr>
            <a:r>
              <a:rPr lang="en-US" altLang="zh-TW" sz="2600" dirty="0"/>
              <a:t>That (Those) planter(s) grows (grow) . . . .</a:t>
            </a:r>
          </a:p>
          <a:p>
            <a:pPr marL="1066800" lvl="1" indent="-609600">
              <a:buFontTx/>
              <a:buAutoNum type="alphaUcPeriod"/>
            </a:pPr>
            <a:r>
              <a:rPr lang="en-US" altLang="zh-TW" dirty="0"/>
              <a:t>in Eng.: inflections are all suffixes</a:t>
            </a:r>
          </a:p>
          <a:p>
            <a:pPr marL="1066800" lvl="1" indent="-609600">
              <a:buFontTx/>
              <a:buAutoNum type="alphaUcPeriod"/>
            </a:pPr>
            <a:r>
              <a:rPr lang="en-US" altLang="zh-TW" dirty="0"/>
              <a:t>examples in other languages: Yule 80</a:t>
            </a:r>
          </a:p>
          <a:p>
            <a:pPr marL="1066800" lvl="1" indent="-609600">
              <a:buNone/>
            </a:pPr>
            <a:r>
              <a:rPr lang="en-US" altLang="zh-TW" b="1" i="1" dirty="0" smtClean="0">
                <a:solidFill>
                  <a:srgbClr val="0000FF"/>
                </a:solidFill>
              </a:rPr>
              <a:t>II. Basic word structure in English:</a:t>
            </a:r>
          </a:p>
          <a:p>
            <a:pPr marL="1066800" lvl="1" indent="-609600">
              <a:buNone/>
            </a:pPr>
            <a:r>
              <a:rPr lang="en-US" altLang="zh-TW" b="1" i="1" dirty="0">
                <a:solidFill>
                  <a:srgbClr val="0000FF"/>
                </a:solidFill>
              </a:rPr>
              <a:t>      (</a:t>
            </a:r>
            <a:r>
              <a:rPr lang="en-US" altLang="zh-TW" b="1" i="1" dirty="0">
                <a:solidFill>
                  <a:srgbClr val="6699FF"/>
                </a:solidFill>
              </a:rPr>
              <a:t>DER</a:t>
            </a:r>
            <a:r>
              <a:rPr lang="en-US" altLang="zh-TW" b="1" i="1" dirty="0">
                <a:solidFill>
                  <a:srgbClr val="0000FF"/>
                </a:solidFill>
              </a:rPr>
              <a:t>) </a:t>
            </a:r>
            <a:r>
              <a:rPr lang="en-US" altLang="zh-TW" b="1" i="1" dirty="0">
                <a:solidFill>
                  <a:schemeClr val="accent2"/>
                </a:solidFill>
              </a:rPr>
              <a:t>Base</a:t>
            </a:r>
            <a:r>
              <a:rPr lang="en-US" altLang="zh-TW" b="1" i="1" dirty="0">
                <a:solidFill>
                  <a:srgbClr val="0000FF"/>
                </a:solidFill>
              </a:rPr>
              <a:t>  (</a:t>
            </a:r>
            <a:r>
              <a:rPr lang="en-US" altLang="zh-TW" b="1" i="1" dirty="0">
                <a:solidFill>
                  <a:srgbClr val="6699FF"/>
                </a:solidFill>
              </a:rPr>
              <a:t>DER</a:t>
            </a:r>
            <a:r>
              <a:rPr lang="en-US" altLang="zh-TW" b="1" i="1" dirty="0">
                <a:solidFill>
                  <a:srgbClr val="0000FF"/>
                </a:solidFill>
              </a:rPr>
              <a:t>) (</a:t>
            </a:r>
            <a:r>
              <a:rPr lang="en-US" altLang="zh-TW" b="1" i="1" dirty="0">
                <a:solidFill>
                  <a:schemeClr val="folHlink"/>
                </a:solidFill>
              </a:rPr>
              <a:t>INFL</a:t>
            </a:r>
            <a:r>
              <a:rPr lang="en-US" altLang="zh-TW" b="1" i="1" dirty="0">
                <a:solidFill>
                  <a:srgbClr val="0000FF"/>
                </a:solidFill>
              </a:rPr>
              <a:t>)</a:t>
            </a:r>
          </a:p>
          <a:p>
            <a:pPr marL="1066800" lvl="1" indent="-609600">
              <a:buNone/>
            </a:pPr>
            <a:r>
              <a:rPr lang="en-US" altLang="zh-TW" b="1" i="1" dirty="0">
                <a:solidFill>
                  <a:srgbClr val="0000FF"/>
                </a:solidFill>
              </a:rPr>
              <a:t>e.g. 	</a:t>
            </a:r>
            <a:r>
              <a:rPr lang="en-US" altLang="zh-TW" b="1" i="1" dirty="0" smtClean="0">
                <a:solidFill>
                  <a:srgbClr val="0000FF"/>
                </a:solidFill>
              </a:rPr>
              <a:t>       </a:t>
            </a:r>
            <a:r>
              <a:rPr lang="en-US" altLang="zh-TW" dirty="0" smtClean="0">
                <a:solidFill>
                  <a:schemeClr val="accent2"/>
                </a:solidFill>
              </a:rPr>
              <a:t>plant</a:t>
            </a:r>
            <a:r>
              <a:rPr lang="en-US" altLang="zh-TW" dirty="0" smtClean="0"/>
              <a:t>    </a:t>
            </a:r>
            <a:r>
              <a:rPr lang="en-US" altLang="zh-TW" dirty="0" err="1">
                <a:solidFill>
                  <a:srgbClr val="6699FF"/>
                </a:solidFill>
              </a:rPr>
              <a:t>er</a:t>
            </a:r>
            <a:r>
              <a:rPr lang="en-US" altLang="zh-TW" dirty="0">
                <a:solidFill>
                  <a:srgbClr val="6699FF"/>
                </a:solidFill>
              </a:rPr>
              <a:t> </a:t>
            </a:r>
            <a:r>
              <a:rPr lang="en-US" altLang="zh-TW" dirty="0"/>
              <a:t>        </a:t>
            </a:r>
            <a:r>
              <a:rPr lang="en-US" altLang="zh-TW" dirty="0">
                <a:solidFill>
                  <a:schemeClr val="folHlink"/>
                </a:solidFill>
              </a:rPr>
              <a:t>s</a:t>
            </a:r>
            <a:r>
              <a:rPr lang="en-US" altLang="zh-TW" dirty="0"/>
              <a:t>            planters</a:t>
            </a:r>
          </a:p>
          <a:p>
            <a:pPr marL="1066800" lvl="1" indent="-609600">
              <a:buNone/>
            </a:pPr>
            <a:r>
              <a:rPr lang="en-US" altLang="zh-TW" dirty="0"/>
              <a:t>         </a:t>
            </a:r>
            <a:r>
              <a:rPr lang="en-US" altLang="zh-TW" dirty="0">
                <a:solidFill>
                  <a:srgbClr val="6699FF"/>
                </a:solidFill>
              </a:rPr>
              <a:t>un</a:t>
            </a:r>
            <a:r>
              <a:rPr lang="en-US" altLang="zh-TW" dirty="0"/>
              <a:t>  </a:t>
            </a:r>
            <a:r>
              <a:rPr lang="en-US" altLang="zh-TW" dirty="0" smtClean="0">
                <a:solidFill>
                  <a:schemeClr val="accent2"/>
                </a:solidFill>
              </a:rPr>
              <a:t>organ</a:t>
            </a:r>
            <a:r>
              <a:rPr lang="en-US" altLang="zh-TW" dirty="0" smtClean="0"/>
              <a:t>   </a:t>
            </a:r>
            <a:r>
              <a:rPr lang="en-US" altLang="zh-TW" dirty="0" err="1">
                <a:solidFill>
                  <a:srgbClr val="6699FF"/>
                </a:solidFill>
              </a:rPr>
              <a:t>ize</a:t>
            </a:r>
            <a:r>
              <a:rPr lang="en-US" altLang="zh-TW" dirty="0"/>
              <a:t>       </a:t>
            </a:r>
            <a:r>
              <a:rPr lang="en-US" altLang="zh-TW" dirty="0" err="1">
                <a:solidFill>
                  <a:schemeClr val="folHlink"/>
                </a:solidFill>
              </a:rPr>
              <a:t>ed</a:t>
            </a:r>
            <a:r>
              <a:rPr lang="en-US" altLang="zh-TW" dirty="0"/>
              <a:t>           unorganized</a:t>
            </a:r>
          </a:p>
        </p:txBody>
      </p:sp>
      <p:sp>
        <p:nvSpPr>
          <p:cNvPr id="35845" name="Line 4"/>
          <p:cNvSpPr>
            <a:spLocks noChangeShapeType="1"/>
          </p:cNvSpPr>
          <p:nvPr/>
        </p:nvSpPr>
        <p:spPr bwMode="auto">
          <a:xfrm>
            <a:off x="4715691" y="5201194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4868091" y="5527766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44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512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5514B5-FDA8-4AE9-A774-09C5055D6222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3103564" y="228600"/>
            <a:ext cx="7564437" cy="1143000"/>
          </a:xfrm>
        </p:spPr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Basic Concepts and Terms</a:t>
            </a:r>
            <a:r>
              <a:rPr lang="en-US" altLang="zh-TW" b="1" smtClean="0"/>
              <a:t> </a:t>
            </a:r>
            <a:r>
              <a:rPr lang="en-US" altLang="zh-TW" b="1" smtClean="0">
                <a:solidFill>
                  <a:srgbClr val="0000FF"/>
                </a:solidFill>
              </a:rPr>
              <a:t>(1)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1650" y="1844675"/>
            <a:ext cx="7626350" cy="4370388"/>
          </a:xfrm>
        </p:spPr>
        <p:txBody>
          <a:bodyPr>
            <a:normAutofit lnSpcReduction="10000"/>
          </a:bodyPr>
          <a:lstStyle/>
          <a:p>
            <a:pPr marL="812800" indent="-8128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400" b="1" i="1">
                <a:solidFill>
                  <a:srgbClr val="0000FF"/>
                </a:solidFill>
              </a:rPr>
              <a:t>Morphology:</a:t>
            </a:r>
            <a:endParaRPr lang="en-US" altLang="zh-TW" sz="2400" b="1" i="1"/>
          </a:p>
          <a:p>
            <a:pPr marL="812800" indent="-812800">
              <a:lnSpc>
                <a:spcPct val="80000"/>
              </a:lnSpc>
              <a:buClr>
                <a:srgbClr val="0000FF"/>
              </a:buClr>
            </a:pPr>
            <a:r>
              <a:rPr lang="en-US" altLang="zh-TW" sz="2400" b="1"/>
              <a:t>The study of the structure of words &amp; how words are formed (from morphemes)</a:t>
            </a:r>
          </a:p>
          <a:p>
            <a:pPr marL="812800" indent="-812800">
              <a:lnSpc>
                <a:spcPct val="80000"/>
              </a:lnSpc>
              <a:buClr>
                <a:srgbClr val="0000FF"/>
              </a:buClr>
              <a:buNone/>
            </a:pPr>
            <a:r>
              <a:rPr lang="en-US" altLang="zh-TW" sz="2400" b="1" i="1">
                <a:solidFill>
                  <a:srgbClr val="0000FF"/>
                </a:solidFill>
                <a:hlinkClick r:id="rId2" action="ppaction://hlinksldjump"/>
              </a:rPr>
              <a:t>Morpheme</a:t>
            </a:r>
            <a:r>
              <a:rPr lang="en-US" altLang="zh-TW" sz="2400" b="1" i="1"/>
              <a:t>:</a:t>
            </a:r>
            <a:r>
              <a:rPr lang="en-US" altLang="zh-TW" sz="2400" b="1" i="1">
                <a:solidFill>
                  <a:srgbClr val="0000FF"/>
                </a:solidFill>
              </a:rPr>
              <a:t> </a:t>
            </a:r>
            <a:endParaRPr lang="en-US" altLang="zh-TW" sz="2400" b="1" i="1"/>
          </a:p>
          <a:p>
            <a:pPr marL="812800" indent="-812800">
              <a:lnSpc>
                <a:spcPct val="80000"/>
              </a:lnSpc>
              <a:buClr>
                <a:srgbClr val="0000FF"/>
              </a:buClr>
            </a:pPr>
            <a:r>
              <a:rPr lang="en-US" altLang="zh-TW" sz="2400" b="1"/>
              <a:t>The smallest unit of language that carries meaning (maybe a word or not a word)</a:t>
            </a:r>
          </a:p>
          <a:p>
            <a:pPr marL="812800" indent="-812800">
              <a:lnSpc>
                <a:spcPct val="80000"/>
              </a:lnSpc>
              <a:buClr>
                <a:srgbClr val="0000FF"/>
              </a:buClr>
            </a:pPr>
            <a:r>
              <a:rPr lang="en-US" altLang="zh-TW" sz="2400" b="1"/>
              <a:t>A sound-meaning unit</a:t>
            </a:r>
          </a:p>
          <a:p>
            <a:pPr marL="812800" indent="-812800">
              <a:lnSpc>
                <a:spcPct val="80000"/>
              </a:lnSpc>
              <a:buClr>
                <a:srgbClr val="0000FF"/>
              </a:buClr>
            </a:pPr>
            <a:r>
              <a:rPr lang="en-US" altLang="zh-TW" sz="2400" b="1"/>
              <a:t>A minimal unit of meaning or grammatical function</a:t>
            </a:r>
          </a:p>
          <a:p>
            <a:pPr marL="812800" indent="-812800">
              <a:lnSpc>
                <a:spcPct val="80000"/>
              </a:lnSpc>
              <a:buClr>
                <a:srgbClr val="0000FF"/>
              </a:buClr>
            </a:pPr>
            <a:r>
              <a:rPr lang="en-US" altLang="zh-TW" sz="2400" b="1"/>
              <a:t>The level of language at which sound and meaning combine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en-US" altLang="zh-TW" sz="2400" b="1" i="1">
                <a:solidFill>
                  <a:srgbClr val="0000FF"/>
                </a:solidFill>
              </a:rPr>
              <a:t>	A. </a:t>
            </a:r>
            <a:r>
              <a:rPr lang="en-US" altLang="zh-TW" sz="2400" b="1" i="1">
                <a:solidFill>
                  <a:srgbClr val="0000FF"/>
                </a:solidFill>
                <a:hlinkClick r:id="rId3" action="ppaction://hlinksldjump"/>
              </a:rPr>
              <a:t>Free morpheme</a:t>
            </a:r>
            <a:r>
              <a:rPr lang="en-US" altLang="zh-TW" sz="2400" b="1" i="1"/>
              <a:t>: lexical &amp; functional morpheme</a:t>
            </a:r>
            <a:endParaRPr lang="en-US" altLang="zh-TW" sz="2400" b="1"/>
          </a:p>
          <a:p>
            <a:pPr marL="812800" indent="-812800">
              <a:lnSpc>
                <a:spcPct val="80000"/>
              </a:lnSpc>
              <a:buNone/>
            </a:pPr>
            <a:r>
              <a:rPr lang="en-US" altLang="zh-TW" sz="2400" b="1" i="1">
                <a:solidFill>
                  <a:srgbClr val="0000FF"/>
                </a:solidFill>
              </a:rPr>
              <a:t>	B. </a:t>
            </a:r>
            <a:r>
              <a:rPr lang="en-US" altLang="zh-TW" sz="2400" b="1" i="1">
                <a:solidFill>
                  <a:srgbClr val="0000FF"/>
                </a:solidFill>
                <a:hlinkClick r:id="rId4" action="ppaction://hlinksldjump"/>
              </a:rPr>
              <a:t>Bound morpheme</a:t>
            </a:r>
            <a:r>
              <a:rPr lang="en-US" altLang="zh-TW" sz="2400" b="1" i="1"/>
              <a:t>: derivational &amp; inflectional</a:t>
            </a:r>
            <a:r>
              <a:rPr lang="en-US" altLang="zh-TW" sz="2400" b="1" i="1">
                <a:solidFill>
                  <a:srgbClr val="0000FF"/>
                </a:solidFill>
              </a:rPr>
              <a:t>    </a:t>
            </a:r>
          </a:p>
          <a:p>
            <a:pPr marL="812800" indent="-812800">
              <a:lnSpc>
                <a:spcPct val="80000"/>
              </a:lnSpc>
              <a:buNone/>
            </a:pPr>
            <a:endParaRPr lang="en-US" altLang="zh-TW" sz="2400" b="1">
              <a:solidFill>
                <a:srgbClr val="0000FF"/>
              </a:solidFill>
            </a:endParaRPr>
          </a:p>
        </p:txBody>
      </p:sp>
      <p:sp>
        <p:nvSpPr>
          <p:cNvPr id="5126" name="AutoShape 4"/>
          <p:cNvSpPr>
            <a:spLocks noChangeArrowheads="1"/>
          </p:cNvSpPr>
          <p:nvPr/>
        </p:nvSpPr>
        <p:spPr bwMode="auto">
          <a:xfrm>
            <a:off x="10056814" y="6381750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FF99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</p:spTree>
    <p:extLst>
      <p:ext uri="{BB962C8B-B14F-4D97-AF65-F5344CB8AC3E}">
        <p14:creationId xmlns:p14="http://schemas.microsoft.com/office/powerpoint/2010/main" val="4334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5C598C-D3BC-4281-BE49-1050305634A6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III. Inflection (2)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>
              <a:buClr>
                <a:srgbClr val="0000FF"/>
              </a:buClr>
              <a:buFont typeface="Wingdings" panose="05000000000000000000" pitchFamily="2" charset="2"/>
              <a:buAutoNum type="romanUcPeriod"/>
            </a:pPr>
            <a:r>
              <a:rPr lang="en-US" altLang="zh-TW" smtClean="0">
                <a:solidFill>
                  <a:srgbClr val="0000FF"/>
                </a:solidFill>
              </a:rPr>
              <a:t>English examples:</a:t>
            </a:r>
            <a:endParaRPr lang="en-US" altLang="zh-TW" smtClean="0"/>
          </a:p>
          <a:p>
            <a:pPr marL="1168400" lvl="1" indent="-711200">
              <a:buClr>
                <a:srgbClr val="0000FF"/>
              </a:buClr>
              <a:buFontTx/>
              <a:buAutoNum type="alphaUcPeriod"/>
            </a:pPr>
            <a:r>
              <a:rPr lang="en-US" altLang="zh-TW" smtClean="0"/>
              <a:t>able (adj. in “I’m </a:t>
            </a:r>
            <a:r>
              <a:rPr lang="en-US" altLang="zh-TW" smtClean="0">
                <a:solidFill>
                  <a:schemeClr val="bg2"/>
                </a:solidFill>
              </a:rPr>
              <a:t>able </a:t>
            </a:r>
            <a:r>
              <a:rPr lang="en-US" altLang="zh-TW" smtClean="0"/>
              <a:t>to do it”) </a:t>
            </a:r>
            <a:r>
              <a:rPr lang="en-US" altLang="zh-TW" smtClean="0">
                <a:sym typeface="Wingdings" panose="05000000000000000000" pitchFamily="2" charset="2"/>
              </a:rPr>
              <a:t> lexical</a:t>
            </a:r>
          </a:p>
          <a:p>
            <a:pPr marL="1168400" lvl="1" indent="-711200">
              <a:buClr>
                <a:srgbClr val="0000FF"/>
              </a:buClr>
              <a:buFontTx/>
              <a:buAutoNum type="alphaUcPeriod"/>
            </a:pPr>
            <a:r>
              <a:rPr lang="en-US" altLang="zh-TW" smtClean="0">
                <a:sym typeface="Wingdings" panose="05000000000000000000" pitchFamily="2" charset="2"/>
              </a:rPr>
              <a:t>-able (e.g., “enjoy</a:t>
            </a:r>
            <a:r>
              <a:rPr lang="en-US" altLang="zh-TW" smtClean="0">
                <a:solidFill>
                  <a:schemeClr val="bg2"/>
                </a:solidFill>
                <a:sym typeface="Wingdings" panose="05000000000000000000" pitchFamily="2" charset="2"/>
              </a:rPr>
              <a:t>able</a:t>
            </a:r>
            <a:r>
              <a:rPr lang="en-US" altLang="zh-TW" smtClean="0">
                <a:sym typeface="Wingdings" panose="05000000000000000000" pitchFamily="2" charset="2"/>
              </a:rPr>
              <a:t>”)  derivational</a:t>
            </a:r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95775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614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3025D3-3049-4092-B2A9-D3FC9DABF8CB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Basic Concepts and Terms</a:t>
            </a:r>
            <a:r>
              <a:rPr lang="en-US" altLang="zh-TW" b="1" smtClean="0"/>
              <a:t> </a:t>
            </a:r>
            <a:r>
              <a:rPr lang="en-US" altLang="zh-TW" b="1" smtClean="0">
                <a:solidFill>
                  <a:srgbClr val="0000FF"/>
                </a:solidFill>
              </a:rPr>
              <a:t>(2)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3550" y="1981201"/>
            <a:ext cx="7626350" cy="4162425"/>
          </a:xfrm>
        </p:spPr>
        <p:txBody>
          <a:bodyPr/>
          <a:lstStyle/>
          <a:p>
            <a:pPr marL="812800" indent="-812800">
              <a:buClr>
                <a:srgbClr val="0000FF"/>
              </a:buClr>
              <a:buNone/>
            </a:pPr>
            <a:r>
              <a:rPr lang="en-US" altLang="zh-TW" sz="4000" b="1" i="1">
                <a:solidFill>
                  <a:srgbClr val="0000FF"/>
                </a:solidFill>
              </a:rPr>
              <a:t>Stem (root, base)</a:t>
            </a:r>
            <a:r>
              <a:rPr lang="en-US" altLang="zh-TW" sz="4000" i="1">
                <a:solidFill>
                  <a:srgbClr val="0000FF"/>
                </a:solidFill>
              </a:rPr>
              <a:t>: </a:t>
            </a:r>
            <a:r>
              <a:rPr lang="en-US" altLang="zh-TW" sz="4000" i="1"/>
              <a:t>the morpheme to which other morphemes are added</a:t>
            </a:r>
            <a:r>
              <a:rPr lang="en-US" altLang="zh-TW" sz="4000" b="1" i="1"/>
              <a:t> </a:t>
            </a:r>
          </a:p>
          <a:p>
            <a:pPr marL="812800" indent="-812800">
              <a:buClr>
                <a:srgbClr val="0000FF"/>
              </a:buClr>
              <a:buNone/>
            </a:pPr>
            <a:r>
              <a:rPr lang="en-US" altLang="zh-TW" sz="4000" b="1" i="1">
                <a:solidFill>
                  <a:srgbClr val="0000FF"/>
                </a:solidFill>
              </a:rPr>
              <a:t>           </a:t>
            </a:r>
            <a:r>
              <a:rPr lang="en-US" altLang="zh-TW" b="1">
                <a:solidFill>
                  <a:srgbClr val="0000FF"/>
                </a:solidFill>
              </a:rPr>
              <a:t>free </a:t>
            </a:r>
            <a:r>
              <a:rPr lang="en-US" altLang="zh-TW" b="1"/>
              <a:t>(e.g.</a:t>
            </a:r>
            <a:r>
              <a:rPr lang="en-US" altLang="zh-TW" b="1">
                <a:solidFill>
                  <a:srgbClr val="0000FF"/>
                </a:solidFill>
              </a:rPr>
              <a:t> </a:t>
            </a:r>
            <a:r>
              <a:rPr lang="en-US" altLang="zh-TW" b="1" u="sng">
                <a:solidFill>
                  <a:schemeClr val="folHlink"/>
                </a:solidFill>
              </a:rPr>
              <a:t>teach</a:t>
            </a:r>
            <a:r>
              <a:rPr lang="en-US" altLang="zh-TW" b="1"/>
              <a:t>er</a:t>
            </a:r>
            <a:r>
              <a:rPr lang="en-US" altLang="zh-TW" b="1">
                <a:solidFill>
                  <a:srgbClr val="0000FF"/>
                </a:solidFill>
              </a:rPr>
              <a:t>, </a:t>
            </a:r>
            <a:r>
              <a:rPr lang="en-US" altLang="zh-TW" b="1" u="sng">
                <a:solidFill>
                  <a:schemeClr val="folHlink"/>
                </a:solidFill>
              </a:rPr>
              <a:t>dres</a:t>
            </a:r>
            <a:r>
              <a:rPr lang="en-US" altLang="zh-TW" b="1">
                <a:solidFill>
                  <a:schemeClr val="folHlink"/>
                </a:solidFill>
              </a:rPr>
              <a:t>s</a:t>
            </a:r>
            <a:r>
              <a:rPr lang="en-US" altLang="zh-TW" b="1"/>
              <a:t>es</a:t>
            </a:r>
            <a:r>
              <a:rPr lang="en-US" altLang="zh-TW" b="1">
                <a:solidFill>
                  <a:srgbClr val="0000FF"/>
                </a:solidFill>
              </a:rPr>
              <a:t>, </a:t>
            </a:r>
            <a:r>
              <a:rPr lang="en-US" altLang="zh-TW" b="1"/>
              <a:t>un</a:t>
            </a:r>
            <a:r>
              <a:rPr lang="en-US" altLang="zh-TW" b="1" u="sng">
                <a:solidFill>
                  <a:schemeClr val="folHlink"/>
                </a:solidFill>
              </a:rPr>
              <a:t>kind</a:t>
            </a:r>
            <a:r>
              <a:rPr lang="en-US" altLang="zh-TW" b="1"/>
              <a:t>)</a:t>
            </a:r>
          </a:p>
          <a:p>
            <a:pPr marL="812800" indent="-812800">
              <a:buClr>
                <a:srgbClr val="0000FF"/>
              </a:buClr>
              <a:buNone/>
            </a:pPr>
            <a:r>
              <a:rPr lang="en-US" altLang="zh-TW" b="1">
                <a:solidFill>
                  <a:srgbClr val="0000FF"/>
                </a:solidFill>
              </a:rPr>
              <a:t>Stem        </a:t>
            </a:r>
          </a:p>
          <a:p>
            <a:pPr marL="812800" indent="-812800">
              <a:buNone/>
            </a:pPr>
            <a:r>
              <a:rPr lang="zh-TW" altLang="en-US" b="1">
                <a:solidFill>
                  <a:srgbClr val="0000FF"/>
                </a:solidFill>
              </a:rPr>
              <a:t>               </a:t>
            </a:r>
            <a:r>
              <a:rPr lang="en-US" altLang="zh-TW" b="1">
                <a:solidFill>
                  <a:srgbClr val="0000FF"/>
                </a:solidFill>
              </a:rPr>
              <a:t>bound </a:t>
            </a:r>
            <a:r>
              <a:rPr lang="en-US" altLang="zh-TW" b="1"/>
              <a:t>(e.g. in</a:t>
            </a:r>
            <a:r>
              <a:rPr lang="en-US" altLang="zh-TW" b="1" u="sng">
                <a:solidFill>
                  <a:schemeClr val="folHlink"/>
                </a:solidFill>
              </a:rPr>
              <a:t>ept</a:t>
            </a:r>
            <a:r>
              <a:rPr lang="en-US" altLang="zh-TW" b="1"/>
              <a:t>, un</a:t>
            </a:r>
            <a:r>
              <a:rPr lang="en-US" altLang="zh-TW" b="1" u="sng">
                <a:solidFill>
                  <a:schemeClr val="folHlink"/>
                </a:solidFill>
              </a:rPr>
              <a:t>kempt</a:t>
            </a:r>
            <a:r>
              <a:rPr lang="en-US" altLang="zh-TW" b="1"/>
              <a:t>)</a:t>
            </a:r>
          </a:p>
        </p:txBody>
      </p:sp>
      <p:sp>
        <p:nvSpPr>
          <p:cNvPr id="6150" name="Line 4"/>
          <p:cNvSpPr>
            <a:spLocks noChangeShapeType="1"/>
          </p:cNvSpPr>
          <p:nvPr/>
        </p:nvSpPr>
        <p:spPr bwMode="auto">
          <a:xfrm flipV="1">
            <a:off x="3962400" y="43434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151" name="Line 5"/>
          <p:cNvSpPr>
            <a:spLocks noChangeShapeType="1"/>
          </p:cNvSpPr>
          <p:nvPr/>
        </p:nvSpPr>
        <p:spPr bwMode="auto">
          <a:xfrm>
            <a:off x="3962400" y="48768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66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717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191105-8C58-4854-9777-1949954E6E96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Free Morpheme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3726" y="1428751"/>
            <a:ext cx="7534275" cy="4714875"/>
          </a:xfrm>
        </p:spPr>
        <p:txBody>
          <a:bodyPr>
            <a:normAutofit lnSpcReduction="10000"/>
          </a:bodyPr>
          <a:lstStyle/>
          <a:p>
            <a:pPr marL="812800" indent="-812800">
              <a:buClr>
                <a:srgbClr val="0000FF"/>
              </a:buClr>
              <a:buFont typeface="Wingdings" panose="05000000000000000000" pitchFamily="2" charset="2"/>
              <a:buAutoNum type="romanUcPeriod"/>
            </a:pPr>
            <a:r>
              <a:rPr lang="en-US" altLang="zh-TW" b="1" i="1">
                <a:solidFill>
                  <a:srgbClr val="0000FF"/>
                </a:solidFill>
              </a:rPr>
              <a:t>Definition: </a:t>
            </a:r>
            <a:r>
              <a:rPr lang="en-US" altLang="zh-TW" sz="2400" b="1"/>
              <a:t>can occur by itself, not attached to other morphemes</a:t>
            </a:r>
          </a:p>
          <a:p>
            <a:pPr marL="812800" indent="-812800">
              <a:buClr>
                <a:srgbClr val="0000FF"/>
              </a:buClr>
              <a:buFont typeface="Wingdings" panose="05000000000000000000" pitchFamily="2" charset="2"/>
              <a:buAutoNum type="romanUcPeriod"/>
            </a:pPr>
            <a:r>
              <a:rPr lang="en-US" altLang="zh-TW" b="1" i="1">
                <a:solidFill>
                  <a:srgbClr val="0000FF"/>
                </a:solidFill>
              </a:rPr>
              <a:t>Examples: </a:t>
            </a:r>
            <a:r>
              <a:rPr lang="en-US" altLang="zh-TW" sz="2400" b="1"/>
              <a:t>girl, teach, book, class, the, of, etc</a:t>
            </a:r>
            <a:r>
              <a:rPr lang="en-US" altLang="zh-TW" sz="2400" b="1" i="1"/>
              <a:t>.</a:t>
            </a:r>
          </a:p>
          <a:p>
            <a:pPr marL="812800" indent="-812800">
              <a:buClr>
                <a:srgbClr val="0000FF"/>
              </a:buClr>
              <a:buFont typeface="Wingdings" panose="05000000000000000000" pitchFamily="2" charset="2"/>
              <a:buAutoNum type="romanUcPeriod"/>
            </a:pPr>
            <a:r>
              <a:rPr lang="en-US" altLang="zh-TW" b="1" i="1">
                <a:solidFill>
                  <a:srgbClr val="0000FF"/>
                </a:solidFill>
              </a:rPr>
              <a:t>Two kinds</a:t>
            </a:r>
          </a:p>
          <a:p>
            <a:pPr marL="1168400" lvl="1" indent="-711200">
              <a:buClr>
                <a:srgbClr val="0000FF"/>
              </a:buClr>
              <a:buNone/>
            </a:pPr>
            <a:r>
              <a:rPr lang="en-US" altLang="zh-TW" b="1" i="1">
                <a:solidFill>
                  <a:srgbClr val="0000FF"/>
                </a:solidFill>
              </a:rPr>
              <a:t>    </a:t>
            </a:r>
            <a:r>
              <a:rPr lang="en-US" altLang="zh-TW" sz="2000" b="1">
                <a:solidFill>
                  <a:srgbClr val="0000FF"/>
                </a:solidFill>
              </a:rPr>
              <a:t>A.  </a:t>
            </a:r>
            <a:r>
              <a:rPr lang="en-US" altLang="zh-TW" b="1" i="1">
                <a:solidFill>
                  <a:srgbClr val="0000FF"/>
                </a:solidFill>
              </a:rPr>
              <a:t>lexical morpheme</a:t>
            </a:r>
            <a:r>
              <a:rPr lang="en-US" altLang="zh-TW" sz="2000" b="1">
                <a:solidFill>
                  <a:srgbClr val="0000FF"/>
                </a:solidFill>
              </a:rPr>
              <a:t> </a:t>
            </a:r>
            <a:r>
              <a:rPr lang="en-US" altLang="zh-TW" b="1" i="1">
                <a:solidFill>
                  <a:srgbClr val="0000FF"/>
                </a:solidFill>
              </a:rPr>
              <a:t>(open class)</a:t>
            </a:r>
          </a:p>
          <a:p>
            <a:pPr marL="1168400" lvl="1" indent="-711200">
              <a:buClr>
                <a:srgbClr val="0000FF"/>
              </a:buClr>
              <a:buNone/>
            </a:pPr>
            <a:r>
              <a:rPr lang="en-US" altLang="zh-TW" sz="2000" b="1">
                <a:solidFill>
                  <a:srgbClr val="0000FF"/>
                </a:solidFill>
              </a:rPr>
              <a:t>	  </a:t>
            </a:r>
            <a:r>
              <a:rPr lang="en-US" altLang="zh-TW" b="1" i="1">
                <a:solidFill>
                  <a:srgbClr val="0000FF"/>
                </a:solidFill>
              </a:rPr>
              <a:t>1.</a:t>
            </a:r>
            <a:r>
              <a:rPr lang="en-US" altLang="zh-TW" sz="2000" b="1">
                <a:solidFill>
                  <a:srgbClr val="0000FF"/>
                </a:solidFill>
              </a:rPr>
              <a:t>  </a:t>
            </a:r>
            <a:r>
              <a:rPr lang="en-US" altLang="zh-TW" b="1" i="1">
                <a:solidFill>
                  <a:srgbClr val="0000FF"/>
                </a:solidFill>
              </a:rPr>
              <a:t>definition:</a:t>
            </a:r>
            <a:r>
              <a:rPr lang="en-US" altLang="zh-TW" sz="2000" b="1">
                <a:solidFill>
                  <a:srgbClr val="0000FF"/>
                </a:solidFill>
              </a:rPr>
              <a:t> </a:t>
            </a:r>
            <a:r>
              <a:rPr lang="en-US" altLang="zh-TW" sz="2000" b="1"/>
              <a:t>has lexical meaning; new examples 	can be freely added</a:t>
            </a:r>
          </a:p>
          <a:p>
            <a:pPr marL="1168400" lvl="1" indent="-711200">
              <a:buClr>
                <a:srgbClr val="0000FF"/>
              </a:buClr>
              <a:buNone/>
            </a:pPr>
            <a:r>
              <a:rPr lang="en-US" altLang="zh-TW" sz="2000" b="1">
                <a:solidFill>
                  <a:srgbClr val="0000FF"/>
                </a:solidFill>
              </a:rPr>
              <a:t>	  </a:t>
            </a:r>
            <a:r>
              <a:rPr lang="en-US" altLang="zh-TW" b="1" i="1">
                <a:solidFill>
                  <a:srgbClr val="0000FF"/>
                </a:solidFill>
              </a:rPr>
              <a:t>2.  examples:</a:t>
            </a:r>
            <a:r>
              <a:rPr lang="en-US" altLang="zh-TW" sz="2000" b="1">
                <a:solidFill>
                  <a:srgbClr val="0000FF"/>
                </a:solidFill>
              </a:rPr>
              <a:t> </a:t>
            </a:r>
            <a:r>
              <a:rPr lang="en-US" altLang="zh-TW" sz="2000" b="1"/>
              <a:t>N, Verb, Adj, Adv (content words)</a:t>
            </a:r>
          </a:p>
          <a:p>
            <a:pPr marL="1168400" lvl="1" indent="-711200">
              <a:buClr>
                <a:srgbClr val="0000FF"/>
              </a:buClr>
              <a:buNone/>
            </a:pPr>
            <a:r>
              <a:rPr lang="en-US" altLang="zh-TW" sz="2000" b="1">
                <a:solidFill>
                  <a:srgbClr val="0000FF"/>
                </a:solidFill>
              </a:rPr>
              <a:t>    </a:t>
            </a:r>
            <a:r>
              <a:rPr lang="en-US" altLang="zh-TW" b="1" i="1">
                <a:solidFill>
                  <a:srgbClr val="0000FF"/>
                </a:solidFill>
              </a:rPr>
              <a:t>B.  functional morpheme (closed class)</a:t>
            </a:r>
          </a:p>
          <a:p>
            <a:pPr marL="1168400" lvl="1" indent="-711200">
              <a:buClr>
                <a:srgbClr val="0000FF"/>
              </a:buClr>
              <a:buNone/>
            </a:pPr>
            <a:r>
              <a:rPr lang="en-US" altLang="zh-TW" sz="2000" b="1">
                <a:solidFill>
                  <a:srgbClr val="0000FF"/>
                </a:solidFill>
              </a:rPr>
              <a:t>	  </a:t>
            </a:r>
            <a:r>
              <a:rPr lang="en-US" altLang="zh-TW" b="1" i="1">
                <a:solidFill>
                  <a:srgbClr val="0000FF"/>
                </a:solidFill>
              </a:rPr>
              <a:t>1.  definition:</a:t>
            </a:r>
            <a:r>
              <a:rPr lang="en-US" altLang="zh-TW" sz="2000" b="1">
                <a:solidFill>
                  <a:srgbClr val="0000FF"/>
                </a:solidFill>
              </a:rPr>
              <a:t> </a:t>
            </a:r>
            <a:r>
              <a:rPr lang="en-US" altLang="zh-TW" sz="2000" b="1"/>
              <a:t>new examples are rarely added (but 	not impossible to add)</a:t>
            </a:r>
          </a:p>
          <a:p>
            <a:pPr marL="1168400" lvl="1" indent="-711200">
              <a:buClr>
                <a:srgbClr val="0000FF"/>
              </a:buClr>
              <a:buNone/>
            </a:pPr>
            <a:r>
              <a:rPr lang="en-US" altLang="zh-TW" sz="2000" b="1">
                <a:solidFill>
                  <a:srgbClr val="0000FF"/>
                </a:solidFill>
              </a:rPr>
              <a:t>	  </a:t>
            </a:r>
            <a:r>
              <a:rPr lang="en-US" altLang="zh-TW" b="1" i="1">
                <a:solidFill>
                  <a:srgbClr val="0000FF"/>
                </a:solidFill>
              </a:rPr>
              <a:t>2.  examples:</a:t>
            </a:r>
            <a:r>
              <a:rPr lang="en-US" altLang="zh-TW" sz="2000" b="1"/>
              <a:t>, Conj, Art. (function words)</a:t>
            </a:r>
          </a:p>
          <a:p>
            <a:pPr marL="812800" indent="-812800">
              <a:buClr>
                <a:srgbClr val="0000FF"/>
              </a:buClr>
              <a:buFont typeface="Wingdings" panose="05000000000000000000" pitchFamily="2" charset="2"/>
              <a:buAutoNum type="romanUcPeriod"/>
            </a:pPr>
            <a:endParaRPr lang="zh-TW" altLang="en-US" sz="2000" b="1"/>
          </a:p>
        </p:txBody>
      </p:sp>
      <p:sp>
        <p:nvSpPr>
          <p:cNvPr id="4813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363200" y="6096000"/>
            <a:ext cx="304800" cy="304800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10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819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CCC108C-4A93-4794-B6AE-E644659F6EA0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3052764" y="304800"/>
            <a:ext cx="7564437" cy="1524000"/>
          </a:xfrm>
        </p:spPr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Bound Morpheme</a:t>
            </a:r>
            <a:r>
              <a:rPr lang="en-US" altLang="zh-TW" b="1" smtClean="0"/>
              <a:t> </a:t>
            </a:r>
            <a:endParaRPr lang="zh-TW" altLang="en-US" b="1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3550" y="1752600"/>
            <a:ext cx="7626350" cy="43434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zh-TW" b="1" i="1" smtClean="0">
                <a:solidFill>
                  <a:srgbClr val="0000FF"/>
                </a:solidFill>
              </a:rPr>
              <a:t>I.</a:t>
            </a:r>
            <a:r>
              <a:rPr lang="en-US" altLang="zh-TW" b="1" i="1" smtClean="0">
                <a:solidFill>
                  <a:srgbClr val="0000FF"/>
                </a:solidFill>
                <a:cs typeface="Times New Roman" panose="02020603050405020304" pitchFamily="18" charset="0"/>
              </a:rPr>
              <a:t> </a:t>
            </a:r>
            <a:r>
              <a:rPr lang="en-US" altLang="zh-TW" b="1" i="1" smtClean="0">
                <a:solidFill>
                  <a:srgbClr val="6699FF"/>
                </a:solidFill>
                <a:cs typeface="Times New Roman" panose="02020603050405020304" pitchFamily="18" charset="0"/>
              </a:rPr>
              <a:t> </a:t>
            </a:r>
            <a:r>
              <a:rPr lang="en-US" altLang="zh-TW" b="1" i="1" smtClean="0">
                <a:solidFill>
                  <a:srgbClr val="0000FF"/>
                </a:solidFill>
                <a:cs typeface="Times New Roman" panose="02020603050405020304" pitchFamily="18" charset="0"/>
              </a:rPr>
              <a:t>Definition: </a:t>
            </a:r>
            <a:r>
              <a:rPr lang="en-US" altLang="zh-TW" sz="2400" b="1" i="1">
                <a:cs typeface="Times New Roman" panose="02020603050405020304" pitchFamily="18" charset="0"/>
              </a:rPr>
              <a:t>must be attached to another morpheme</a:t>
            </a:r>
          </a:p>
          <a:p>
            <a:pPr marL="609600" indent="-609600">
              <a:buNone/>
            </a:pPr>
            <a:r>
              <a:rPr lang="en-US" altLang="zh-TW" b="1" i="1" smtClean="0">
                <a:solidFill>
                  <a:srgbClr val="0000FF"/>
                </a:solidFill>
                <a:cs typeface="Times New Roman" panose="02020603050405020304" pitchFamily="18" charset="0"/>
              </a:rPr>
              <a:t>II. Derivational morpheme</a:t>
            </a:r>
          </a:p>
          <a:p>
            <a:pPr marL="990600" lvl="1" indent="-533400">
              <a:buFontTx/>
              <a:buAutoNum type="alphaUcPeriod"/>
            </a:pPr>
            <a:r>
              <a:rPr lang="en-US" altLang="zh-TW" b="1"/>
              <a:t>may change syntactic class</a:t>
            </a:r>
          </a:p>
          <a:p>
            <a:pPr marL="990600" lvl="1" indent="-533400">
              <a:buFontTx/>
              <a:buAutoNum type="alphaUcPeriod"/>
            </a:pPr>
            <a:r>
              <a:rPr lang="en-US" altLang="zh-TW" b="1"/>
              <a:t>to form new words</a:t>
            </a:r>
          </a:p>
          <a:p>
            <a:pPr marL="990600" lvl="1" indent="-533400">
              <a:buFontTx/>
              <a:buAutoNum type="alphaUcPeriod"/>
            </a:pPr>
            <a:r>
              <a:rPr lang="en-US" altLang="zh-TW" b="1"/>
              <a:t>examples: </a:t>
            </a:r>
            <a:r>
              <a:rPr lang="en-US" altLang="zh-TW" sz="2000" b="1"/>
              <a:t>-able, un-, re-, etc.</a:t>
            </a:r>
            <a:r>
              <a:rPr lang="en-US" altLang="zh-TW" b="1"/>
              <a:t> </a:t>
            </a:r>
          </a:p>
          <a:p>
            <a:pPr marL="609600" indent="-609600">
              <a:buNone/>
            </a:pPr>
            <a:r>
              <a:rPr lang="en-US" altLang="zh-TW" b="1" i="1" smtClean="0">
                <a:solidFill>
                  <a:srgbClr val="0000FF"/>
                </a:solidFill>
              </a:rPr>
              <a:t>III. Inflectional morpheme</a:t>
            </a:r>
            <a:endParaRPr lang="en-US" altLang="zh-TW" b="1" i="1" smtClean="0"/>
          </a:p>
          <a:p>
            <a:pPr marL="990600" lvl="1" indent="-533400">
              <a:buFontTx/>
              <a:buAutoNum type="alphaUcPeriod"/>
            </a:pPr>
            <a:r>
              <a:rPr lang="en-US" altLang="zh-TW" b="1"/>
              <a:t>Different forms of the same word</a:t>
            </a:r>
          </a:p>
          <a:p>
            <a:pPr marL="990600" lvl="1" indent="-533400">
              <a:buFontTx/>
              <a:buAutoNum type="alphaUcPeriod"/>
            </a:pPr>
            <a:r>
              <a:rPr lang="en-US" altLang="zh-TW" b="1"/>
              <a:t>Not change syntactic class</a:t>
            </a:r>
          </a:p>
          <a:p>
            <a:pPr marL="990600" lvl="1" indent="-533400">
              <a:buFontTx/>
              <a:buAutoNum type="alphaUcPeriod"/>
            </a:pPr>
            <a:r>
              <a:rPr lang="en-US" altLang="zh-TW" b="1"/>
              <a:t>Only 8 kinds in English: </a:t>
            </a:r>
            <a:r>
              <a:rPr lang="en-US" altLang="zh-TW" sz="2000" b="1"/>
              <a:t>-’s, -s (plural nouns), -ing, -ed/-en, -est, -er, -s (S-V agreement)</a:t>
            </a:r>
            <a:r>
              <a:rPr lang="en-US" altLang="zh-TW" b="1"/>
              <a:t> </a:t>
            </a:r>
          </a:p>
        </p:txBody>
      </p:sp>
      <p:sp>
        <p:nvSpPr>
          <p:cNvPr id="39940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696450" y="6308725"/>
            <a:ext cx="304800" cy="304800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  <p:sp>
        <p:nvSpPr>
          <p:cNvPr id="8199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128250" y="6381750"/>
            <a:ext cx="287338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FF99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</p:spTree>
    <p:extLst>
      <p:ext uri="{BB962C8B-B14F-4D97-AF65-F5344CB8AC3E}">
        <p14:creationId xmlns:p14="http://schemas.microsoft.com/office/powerpoint/2010/main" val="74373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92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55EB00-143E-412E-A4E8-66F758693B66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Basic Concepts and Terms</a:t>
            </a:r>
            <a:r>
              <a:rPr lang="en-US" altLang="zh-TW" b="1" smtClean="0"/>
              <a:t> </a:t>
            </a:r>
            <a:r>
              <a:rPr lang="en-US" altLang="zh-TW" b="1" smtClean="0">
                <a:solidFill>
                  <a:srgbClr val="0000FF"/>
                </a:solidFill>
              </a:rPr>
              <a:t>(3)</a:t>
            </a:r>
            <a:endParaRPr lang="zh-TW" altLang="en-US" b="1" smtClean="0">
              <a:solidFill>
                <a:srgbClr val="0000FF"/>
              </a:solidFill>
            </a:endParaRP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rgbClr val="0000FF"/>
              </a:buClr>
              <a:buNone/>
            </a:pPr>
            <a:r>
              <a:rPr lang="en-US" altLang="zh-TW" sz="4000" b="1" i="1">
                <a:solidFill>
                  <a:srgbClr val="0000FF"/>
                </a:solidFill>
              </a:rPr>
              <a:t>Affix</a:t>
            </a:r>
            <a:r>
              <a:rPr lang="en-US" altLang="zh-TW" sz="4000" i="1">
                <a:solidFill>
                  <a:srgbClr val="0000FF"/>
                </a:solidFill>
              </a:rPr>
              <a:t>:</a:t>
            </a:r>
            <a:endParaRPr lang="en-US" altLang="zh-TW" sz="4000" b="1" i="1">
              <a:solidFill>
                <a:srgbClr val="0000FF"/>
              </a:solidFill>
            </a:endParaRPr>
          </a:p>
          <a:p>
            <a:pPr marL="1752600" lvl="3" indent="-381000">
              <a:buNone/>
            </a:pPr>
            <a:endParaRPr lang="en-US" altLang="zh-TW" sz="2800" b="1">
              <a:solidFill>
                <a:srgbClr val="0000FF"/>
              </a:solidFill>
            </a:endParaRPr>
          </a:p>
          <a:p>
            <a:pPr marL="1752600" lvl="3" indent="-381000">
              <a:buNone/>
            </a:pPr>
            <a:r>
              <a:rPr lang="en-US" altLang="zh-TW" sz="2800" b="1">
                <a:solidFill>
                  <a:srgbClr val="0000FF"/>
                </a:solidFill>
              </a:rPr>
              <a:t>Prefix   </a:t>
            </a:r>
            <a:r>
              <a:rPr lang="en-US" altLang="zh-TW" sz="2800" b="1"/>
              <a:t>e.g.</a:t>
            </a:r>
            <a:r>
              <a:rPr lang="en-US" altLang="zh-TW" sz="2800" b="1">
                <a:solidFill>
                  <a:srgbClr val="0000FF"/>
                </a:solidFill>
              </a:rPr>
              <a:t>  </a:t>
            </a:r>
            <a:r>
              <a:rPr lang="en-US" altLang="zh-TW" sz="2800" b="1" u="sng">
                <a:solidFill>
                  <a:schemeClr val="bg2"/>
                </a:solidFill>
              </a:rPr>
              <a:t>Un</a:t>
            </a:r>
            <a:r>
              <a:rPr lang="en-US" altLang="zh-TW" sz="2800" b="1"/>
              <a:t>happy</a:t>
            </a:r>
          </a:p>
          <a:p>
            <a:pPr marL="1752600" lvl="3" indent="-381000">
              <a:buNone/>
            </a:pPr>
            <a:r>
              <a:rPr lang="en-US" altLang="zh-TW" sz="2800" b="1">
                <a:solidFill>
                  <a:srgbClr val="0000FF"/>
                </a:solidFill>
              </a:rPr>
              <a:t>Infix     </a:t>
            </a:r>
            <a:r>
              <a:rPr lang="en-US" altLang="zh-TW" sz="2800" b="1"/>
              <a:t>e.g.  Abso</a:t>
            </a:r>
            <a:r>
              <a:rPr lang="en-US" altLang="zh-TW" sz="2800" b="1" u="sng">
                <a:solidFill>
                  <a:schemeClr val="bg2"/>
                </a:solidFill>
              </a:rPr>
              <a:t>goddam</a:t>
            </a:r>
            <a:r>
              <a:rPr lang="en-US" altLang="zh-TW" sz="2800" b="1"/>
              <a:t>lutely</a:t>
            </a:r>
          </a:p>
          <a:p>
            <a:pPr marL="1752600" lvl="3" indent="-381000">
              <a:buNone/>
            </a:pPr>
            <a:r>
              <a:rPr lang="en-US" altLang="zh-TW" sz="2800" b="1">
                <a:solidFill>
                  <a:srgbClr val="0000FF"/>
                </a:solidFill>
              </a:rPr>
              <a:t>                     </a:t>
            </a:r>
            <a:r>
              <a:rPr lang="en-US" altLang="zh-TW" sz="2800" b="1"/>
              <a:t>(see Nash 56)</a:t>
            </a:r>
          </a:p>
          <a:p>
            <a:pPr marL="1752600" lvl="3" indent="-381000">
              <a:buNone/>
            </a:pPr>
            <a:r>
              <a:rPr lang="en-US" altLang="zh-TW" sz="2800" b="1">
                <a:solidFill>
                  <a:srgbClr val="0000FF"/>
                </a:solidFill>
              </a:rPr>
              <a:t>Suffix   </a:t>
            </a:r>
            <a:r>
              <a:rPr lang="en-US" altLang="zh-TW" sz="2800" b="1"/>
              <a:t>e.g.  happi</a:t>
            </a:r>
            <a:r>
              <a:rPr lang="en-US" altLang="zh-TW" sz="2800" b="1" u="sng">
                <a:solidFill>
                  <a:schemeClr val="bg2"/>
                </a:solidFill>
              </a:rPr>
              <a:t>ness</a:t>
            </a:r>
          </a:p>
          <a:p>
            <a:pPr marL="609600" indent="-609600"/>
            <a:endParaRPr lang="zh-TW" altLang="en-US" smtClean="0"/>
          </a:p>
        </p:txBody>
      </p:sp>
      <p:sp>
        <p:nvSpPr>
          <p:cNvPr id="9222" name="Line 4"/>
          <p:cNvSpPr>
            <a:spLocks noChangeShapeType="1"/>
          </p:cNvSpPr>
          <p:nvPr/>
        </p:nvSpPr>
        <p:spPr bwMode="auto">
          <a:xfrm flipV="1">
            <a:off x="3276600" y="3352800"/>
            <a:ext cx="1143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23" name="Line 5"/>
          <p:cNvSpPr>
            <a:spLocks noChangeShapeType="1"/>
          </p:cNvSpPr>
          <p:nvPr/>
        </p:nvSpPr>
        <p:spPr bwMode="auto">
          <a:xfrm>
            <a:off x="3276600" y="4038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24" name="Line 6"/>
          <p:cNvSpPr>
            <a:spLocks noChangeShapeType="1"/>
          </p:cNvSpPr>
          <p:nvPr/>
        </p:nvSpPr>
        <p:spPr bwMode="auto">
          <a:xfrm>
            <a:off x="3276600" y="4038600"/>
            <a:ext cx="11430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5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024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58E7F9-B64D-4B38-B9A5-8CF129F06312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solidFill>
                  <a:srgbClr val="0000FF"/>
                </a:solidFill>
              </a:rPr>
              <a:t>Morphemes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1650" y="1916113"/>
            <a:ext cx="762635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mtClean="0"/>
              <a:t>                                                 </a:t>
            </a:r>
            <a:r>
              <a:rPr lang="en-US" altLang="zh-TW" smtClean="0">
                <a:solidFill>
                  <a:srgbClr val="0000FF"/>
                </a:solidFill>
              </a:rPr>
              <a:t>lexical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mtClean="0">
                <a:solidFill>
                  <a:srgbClr val="0000FF"/>
                </a:solidFill>
              </a:rPr>
              <a:t>                            </a:t>
            </a:r>
            <a:r>
              <a:rPr lang="en-US" altLang="zh-TW" b="1" smtClean="0">
                <a:solidFill>
                  <a:srgbClr val="0000FF"/>
                </a:solidFill>
              </a:rPr>
              <a:t>free</a:t>
            </a:r>
            <a:r>
              <a:rPr lang="en-US" altLang="zh-TW" smtClean="0"/>
              <a:t>               </a:t>
            </a:r>
            <a:r>
              <a:rPr lang="en-US" altLang="zh-TW" sz="2400">
                <a:solidFill>
                  <a:schemeClr val="bg2"/>
                </a:solidFill>
              </a:rPr>
              <a:t>(open classes)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b="1" smtClean="0">
                <a:solidFill>
                  <a:srgbClr val="0000FF"/>
                </a:solidFill>
              </a:rPr>
              <a:t>Morphemes</a:t>
            </a:r>
            <a:r>
              <a:rPr lang="en-US" altLang="zh-TW" smtClean="0"/>
              <a:t>                              </a:t>
            </a:r>
            <a:r>
              <a:rPr lang="en-US" altLang="zh-TW" smtClean="0">
                <a:solidFill>
                  <a:srgbClr val="0000FF"/>
                </a:solidFill>
              </a:rPr>
              <a:t>functional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                                                 </a:t>
            </a:r>
            <a:r>
              <a:rPr lang="en-US" altLang="zh-TW" sz="2400">
                <a:solidFill>
                  <a:schemeClr val="bg2"/>
                </a:solidFill>
              </a:rPr>
              <a:t>(closed classes)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                           </a:t>
            </a:r>
            <a:r>
              <a:rPr lang="en-US" altLang="zh-TW" b="1" smtClean="0">
                <a:solidFill>
                  <a:srgbClr val="0000FF"/>
                </a:solidFill>
              </a:rPr>
              <a:t>bound</a:t>
            </a:r>
            <a:r>
              <a:rPr lang="en-US" altLang="zh-TW" smtClean="0">
                <a:solidFill>
                  <a:srgbClr val="0000FF"/>
                </a:solidFill>
              </a:rPr>
              <a:t>            derivational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/>
              <a:t>                            </a:t>
            </a:r>
            <a:r>
              <a:rPr lang="en-US" altLang="zh-TW" sz="2400">
                <a:solidFill>
                  <a:schemeClr val="bg2"/>
                </a:solidFill>
              </a:rPr>
              <a:t>(affixes)</a:t>
            </a:r>
            <a:r>
              <a:rPr lang="en-US" altLang="zh-TW" smtClean="0"/>
              <a:t>           </a:t>
            </a:r>
            <a:r>
              <a:rPr lang="en-US" altLang="zh-TW" smtClean="0">
                <a:solidFill>
                  <a:srgbClr val="0000FF"/>
                </a:solidFill>
              </a:rPr>
              <a:t>inflectional</a:t>
            </a:r>
            <a:r>
              <a:rPr lang="en-US" altLang="zh-TW" smtClean="0"/>
              <a:t> </a:t>
            </a:r>
          </a:p>
        </p:txBody>
      </p:sp>
      <p:sp>
        <p:nvSpPr>
          <p:cNvPr id="10246" name="Line 4"/>
          <p:cNvSpPr>
            <a:spLocks noChangeShapeType="1"/>
          </p:cNvSpPr>
          <p:nvPr/>
        </p:nvSpPr>
        <p:spPr bwMode="auto">
          <a:xfrm flipV="1">
            <a:off x="5087939" y="2852739"/>
            <a:ext cx="720725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247" name="Line 5"/>
          <p:cNvSpPr>
            <a:spLocks noChangeShapeType="1"/>
          </p:cNvSpPr>
          <p:nvPr/>
        </p:nvSpPr>
        <p:spPr bwMode="auto">
          <a:xfrm>
            <a:off x="5087939" y="3357564"/>
            <a:ext cx="720725" cy="935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248" name="Line 6"/>
          <p:cNvSpPr>
            <a:spLocks noChangeShapeType="1"/>
          </p:cNvSpPr>
          <p:nvPr/>
        </p:nvSpPr>
        <p:spPr bwMode="auto">
          <a:xfrm flipV="1">
            <a:off x="6743700" y="2205038"/>
            <a:ext cx="1296988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249" name="Line 7"/>
          <p:cNvSpPr>
            <a:spLocks noChangeShapeType="1"/>
          </p:cNvSpPr>
          <p:nvPr/>
        </p:nvSpPr>
        <p:spPr bwMode="auto">
          <a:xfrm>
            <a:off x="6743701" y="2852738"/>
            <a:ext cx="1223963" cy="576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250" name="Line 8"/>
          <p:cNvSpPr>
            <a:spLocks noChangeShapeType="1"/>
          </p:cNvSpPr>
          <p:nvPr/>
        </p:nvSpPr>
        <p:spPr bwMode="auto">
          <a:xfrm>
            <a:off x="6959600" y="4581525"/>
            <a:ext cx="1081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251" name="Line 9"/>
          <p:cNvSpPr>
            <a:spLocks noChangeShapeType="1"/>
          </p:cNvSpPr>
          <p:nvPr/>
        </p:nvSpPr>
        <p:spPr bwMode="auto">
          <a:xfrm>
            <a:off x="6959600" y="4581526"/>
            <a:ext cx="1081088" cy="576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3498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625013" y="6165850"/>
            <a:ext cx="381000" cy="381000"/>
          </a:xfrm>
          <a:prstGeom prst="star5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/>
          </a:p>
        </p:txBody>
      </p:sp>
      <p:sp>
        <p:nvSpPr>
          <p:cNvPr id="10253" name="AutoShape 1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056814" y="6308725"/>
            <a:ext cx="287337" cy="215900"/>
          </a:xfrm>
          <a:prstGeom prst="rightArrow">
            <a:avLst>
              <a:gd name="adj1" fmla="val 50000"/>
              <a:gd name="adj2" fmla="val 33272"/>
            </a:avLst>
          </a:prstGeom>
          <a:solidFill>
            <a:srgbClr val="FF99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/>
          </a:p>
        </p:txBody>
      </p:sp>
    </p:spTree>
    <p:extLst>
      <p:ext uri="{BB962C8B-B14F-4D97-AF65-F5344CB8AC3E}">
        <p14:creationId xmlns:p14="http://schemas.microsoft.com/office/powerpoint/2010/main" val="146627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126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C99222-2442-4B2F-9CCC-481A7A69A177}" type="slidenum">
              <a:rPr kumimoji="0" lang="zh-TW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zh-TW" sz="1400">
              <a:solidFill>
                <a:schemeClr val="tx2"/>
              </a:solidFill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8439" y="3141664"/>
            <a:ext cx="5399087" cy="9366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zh-TW" sz="7200" b="1"/>
              <a:t>Exercises</a:t>
            </a:r>
          </a:p>
        </p:txBody>
      </p:sp>
    </p:spTree>
    <p:extLst>
      <p:ext uri="{BB962C8B-B14F-4D97-AF65-F5344CB8AC3E}">
        <p14:creationId xmlns:p14="http://schemas.microsoft.com/office/powerpoint/2010/main" val="38292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1298</Words>
  <Application>Microsoft Office PowerPoint</Application>
  <PresentationFormat>Personnalisé</PresentationFormat>
  <Paragraphs>256</Paragraphs>
  <Slides>30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Thème Office</vt:lpstr>
      <vt:lpstr>Course n°2 Morphology</vt:lpstr>
      <vt:lpstr>Morphology </vt:lpstr>
      <vt:lpstr>Basic Concepts and Terms (1)</vt:lpstr>
      <vt:lpstr>Basic Concepts and Terms (2)</vt:lpstr>
      <vt:lpstr>Free Morpheme</vt:lpstr>
      <vt:lpstr>Bound Morpheme </vt:lpstr>
      <vt:lpstr>Basic Concepts and Terms (3)</vt:lpstr>
      <vt:lpstr>Morphemes</vt:lpstr>
      <vt:lpstr>Présentation PowerPoint</vt:lpstr>
      <vt:lpstr>Présentation PowerPoint</vt:lpstr>
      <vt:lpstr>II. Derivational Processes:   methods to get new words </vt:lpstr>
      <vt:lpstr>1. Derivation (1)</vt:lpstr>
      <vt:lpstr>1. Derivation (2)</vt:lpstr>
      <vt:lpstr>2. Compounding (1)</vt:lpstr>
      <vt:lpstr>2. Compounding (2)</vt:lpstr>
      <vt:lpstr>2. Compounding (3)</vt:lpstr>
      <vt:lpstr>2. Compounding (4)</vt:lpstr>
      <vt:lpstr>3.Reduplication</vt:lpstr>
      <vt:lpstr>4. Blending</vt:lpstr>
      <vt:lpstr>6. Acronyms (1)</vt:lpstr>
      <vt:lpstr>6. Acronyms (2)</vt:lpstr>
      <vt:lpstr>6. Acronyms (3)</vt:lpstr>
      <vt:lpstr>7. Back formation</vt:lpstr>
      <vt:lpstr>9. Functional shift (Conversion)</vt:lpstr>
      <vt:lpstr>10. Proper names common  words (1)</vt:lpstr>
      <vt:lpstr>11. Coining</vt:lpstr>
      <vt:lpstr>12. Onomatopoeia</vt:lpstr>
      <vt:lpstr>13. Borrowing</vt:lpstr>
      <vt:lpstr>III. Inflection (1)</vt:lpstr>
      <vt:lpstr>III. Inflection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Morphology</dc:title>
  <dc:creator>Radia Benyben</dc:creator>
  <cp:lastModifiedBy>pc plus</cp:lastModifiedBy>
  <cp:revision>6</cp:revision>
  <dcterms:created xsi:type="dcterms:W3CDTF">2020-03-13T16:29:23Z</dcterms:created>
  <dcterms:modified xsi:type="dcterms:W3CDTF">2020-03-14T13:33:33Z</dcterms:modified>
</cp:coreProperties>
</file>