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8" r:id="rId1"/>
  </p:sldMasterIdLst>
  <p:notesMasterIdLst>
    <p:notesMasterId r:id="rId47"/>
  </p:notesMasterIdLst>
  <p:handoutMasterIdLst>
    <p:handoutMasterId r:id="rId48"/>
  </p:handoutMasterIdLst>
  <p:sldIdLst>
    <p:sldId id="465" r:id="rId2"/>
    <p:sldId id="670" r:id="rId3"/>
    <p:sldId id="650" r:id="rId4"/>
    <p:sldId id="651" r:id="rId5"/>
    <p:sldId id="257" r:id="rId6"/>
    <p:sldId id="259" r:id="rId7"/>
    <p:sldId id="442" r:id="rId8"/>
    <p:sldId id="471" r:id="rId9"/>
    <p:sldId id="666" r:id="rId10"/>
    <p:sldId id="265" r:id="rId11"/>
    <p:sldId id="647" r:id="rId12"/>
    <p:sldId id="477" r:id="rId13"/>
    <p:sldId id="574" r:id="rId14"/>
    <p:sldId id="580" r:id="rId15"/>
    <p:sldId id="581" r:id="rId16"/>
    <p:sldId id="584" r:id="rId17"/>
    <p:sldId id="587" r:id="rId18"/>
    <p:sldId id="588" r:id="rId19"/>
    <p:sldId id="586" r:id="rId20"/>
    <p:sldId id="585" r:id="rId21"/>
    <p:sldId id="578" r:id="rId22"/>
    <p:sldId id="652" r:id="rId23"/>
    <p:sldId id="653" r:id="rId24"/>
    <p:sldId id="654" r:id="rId25"/>
    <p:sldId id="655" r:id="rId26"/>
    <p:sldId id="657" r:id="rId27"/>
    <p:sldId id="658" r:id="rId28"/>
    <p:sldId id="659" r:id="rId29"/>
    <p:sldId id="660" r:id="rId30"/>
    <p:sldId id="661" r:id="rId31"/>
    <p:sldId id="662" r:id="rId32"/>
    <p:sldId id="663" r:id="rId33"/>
    <p:sldId id="664" r:id="rId34"/>
    <p:sldId id="665" r:id="rId35"/>
    <p:sldId id="667" r:id="rId36"/>
    <p:sldId id="668" r:id="rId37"/>
    <p:sldId id="669" r:id="rId38"/>
    <p:sldId id="621" r:id="rId39"/>
    <p:sldId id="567" r:id="rId40"/>
    <p:sldId id="452" r:id="rId41"/>
    <p:sldId id="630" r:id="rId42"/>
    <p:sldId id="616" r:id="rId43"/>
    <p:sldId id="617" r:id="rId44"/>
    <p:sldId id="618" r:id="rId45"/>
    <p:sldId id="60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B0A"/>
    <a:srgbClr val="1F1000"/>
    <a:srgbClr val="FFAC42"/>
    <a:srgbClr val="FF3CAC"/>
    <a:srgbClr val="FF6600"/>
    <a:srgbClr val="FF4407"/>
    <a:srgbClr val="CC084E"/>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159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1B552FC8-B500-4256-8994-38B383CAC546}" type="datetime1">
              <a:rPr lang="fr-FR"/>
              <a:pPr>
                <a:defRPr/>
              </a:pPr>
              <a:t>27/04/2025</a:t>
            </a:fld>
            <a:endParaRPr lang="fr-FR"/>
          </a:p>
        </p:txBody>
      </p:sp>
      <p:sp>
        <p:nvSpPr>
          <p:cNvPr id="159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159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09197BB-6C18-4139-88EA-76C798E3F36C}"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3-03-01T08:40:36.8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AF04592-10C8-4111-B8D6-AA286658914D}" emma:medium="tactile" emma:mode="ink">
          <msink:context xmlns:msink="http://schemas.microsoft.com/ink/2010/main" type="writingRegion" rotatedBoundingBox="12387,14185 12402,14185 12402,14200 12387,14200"/>
        </emma:interpretation>
      </emma:emma>
    </inkml:annotationXML>
    <inkml:traceGroup>
      <inkml:annotationXML>
        <emma:emma xmlns:emma="http://www.w3.org/2003/04/emma" version="1.0">
          <emma:interpretation id="{7BDA0D9B-636D-4709-BFDB-C8D906A868AB}" emma:medium="tactile" emma:mode="ink">
            <msink:context xmlns:msink="http://schemas.microsoft.com/ink/2010/main" type="paragraph" rotatedBoundingBox="12387,14185 12402,14185 12402,14200 12387,14200" alignmentLevel="1"/>
          </emma:interpretation>
        </emma:emma>
      </inkml:annotationXML>
      <inkml:traceGroup>
        <inkml:annotationXML>
          <emma:emma xmlns:emma="http://www.w3.org/2003/04/emma" version="1.0">
            <emma:interpretation id="{C2EB59FB-D572-46D6-B3E3-9D590A162DF2}" emma:medium="tactile" emma:mode="ink">
              <msink:context xmlns:msink="http://schemas.microsoft.com/ink/2010/main" type="line" rotatedBoundingBox="12387,14185 12402,14185 12402,14200 12387,14200"/>
            </emma:interpretation>
          </emma:emma>
        </inkml:annotationXML>
        <inkml:traceGroup>
          <inkml:annotationXML>
            <emma:emma xmlns:emma="http://www.w3.org/2003/04/emma" version="1.0">
              <emma:interpretation id="{730068DD-6803-4432-8701-97F8E176A62D}" emma:medium="tactile" emma:mode="ink">
                <msink:context xmlns:msink="http://schemas.microsoft.com/ink/2010/main" type="inkWord" rotatedBoundingBox="12387,14185 12402,14185 12402,14200 12387,14200"/>
              </emma:interpretation>
              <emma:one-of disjunction-type="recognition" id="oneOf0">
                <emma:interpretation id="interp0" emma:lang="fr-FR" emma:confidence="0">
                  <emma:literal>.</emma:literal>
                </emma:interpretation>
                <emma:interpretation id="interp1" emma:lang="fr-FR" emma:confidence="0">
                  <emma:literal>'</emma:literal>
                </emma:interpretation>
                <emma:interpretation id="interp2" emma:lang="fr-FR" emma:confidence="0">
                  <emma:literal>-</emma:literal>
                </emma:interpretation>
                <emma:interpretation id="interp3" emma:lang="fr-FR" emma:confidence="0">
                  <emma:literal>/</emma:literal>
                </emma:interpretation>
                <emma:interpretation id="interp4" emma:lang="fr-FR" emma:confidence="0">
                  <emma:literal>,</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3-03-01T08:41:22.763"/>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charset="-128"/>
                <a:cs typeface="ＭＳ Ｐゴシック" charset="-128"/>
              </a:defRPr>
            </a:lvl1pPr>
          </a:lstStyle>
          <a:p>
            <a:pPr>
              <a:defRPr/>
            </a:pPr>
            <a:endParaRPr lang="fr-FR"/>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charset="-128"/>
                <a:cs typeface="ＭＳ Ｐゴシック" charset="-128"/>
              </a:defRPr>
            </a:lvl1pPr>
          </a:lstStyle>
          <a:p>
            <a:pPr>
              <a:defRPr/>
            </a:pPr>
            <a:endParaRPr lang="fr-FR"/>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charset="-128"/>
                <a:cs typeface="ＭＳ Ｐゴシック" charset="-128"/>
              </a:defRPr>
            </a:lvl1pPr>
          </a:lstStyle>
          <a:p>
            <a:pPr>
              <a:defRPr/>
            </a:pPr>
            <a:endParaRPr lang="fr-FR"/>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DD397C4A-39FC-46B2-B866-1F3A7696A7F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6BE5F80-D510-4F34-84C8-13C848D07E7F}" type="slidenum">
              <a:rPr lang="fr-FR" smtClean="0">
                <a:latin typeface="Arial" charset="0"/>
              </a:rPr>
              <a:pPr/>
              <a:t>1</a:t>
            </a:fld>
            <a:endParaRPr lang="fr-FR">
              <a:latin typeface="Arial"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4C5AA7-93B2-4A54-BEE0-0B865E71F1E4}" type="slidenum">
              <a:rPr lang="fr-FR" smtClean="0">
                <a:latin typeface="Arial" charset="0"/>
              </a:rPr>
              <a:pPr/>
              <a:t>14</a:t>
            </a:fld>
            <a:endParaRPr lang="fr-FR">
              <a:latin typeface="Arial"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7852B6C-C6EB-4808-882B-C3956A03CD2F}" type="slidenum">
              <a:rPr lang="fr-FR" smtClean="0">
                <a:latin typeface="Arial" charset="0"/>
              </a:rPr>
              <a:pPr/>
              <a:t>15</a:t>
            </a:fld>
            <a:endParaRPr lang="fr-FR">
              <a:latin typeface="Arial"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A530685-C597-40C0-8767-89A312384E42}" type="slidenum">
              <a:rPr lang="fr-FR" smtClean="0">
                <a:latin typeface="Arial" charset="0"/>
              </a:rPr>
              <a:pPr/>
              <a:t>16</a:t>
            </a:fld>
            <a:endParaRPr lang="fr-FR">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A948558-2C9D-4B20-9DCA-90E4D0B29EC3}" type="slidenum">
              <a:rPr lang="fr-FR" smtClean="0">
                <a:latin typeface="Arial" charset="0"/>
              </a:rPr>
              <a:pPr/>
              <a:t>17</a:t>
            </a:fld>
            <a:endParaRPr lang="fr-FR">
              <a:latin typeface="Arial"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4E595F0-B9D8-48EA-B015-BE2FD7C6E027}" type="slidenum">
              <a:rPr lang="fr-FR" smtClean="0">
                <a:latin typeface="Arial" charset="0"/>
              </a:rPr>
              <a:pPr/>
              <a:t>18</a:t>
            </a:fld>
            <a:endParaRPr lang="fr-FR">
              <a:latin typeface="Arial"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A613CFA-DF3C-433E-8194-BCAB55466DB8}" type="slidenum">
              <a:rPr lang="fr-FR" smtClean="0">
                <a:latin typeface="Arial" charset="0"/>
              </a:rPr>
              <a:pPr/>
              <a:t>19</a:t>
            </a:fld>
            <a:endParaRPr lang="fr-FR">
              <a:latin typeface="Arial"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BFD2F15-989A-407E-83BC-F42083316971}" type="slidenum">
              <a:rPr lang="fr-FR" smtClean="0">
                <a:latin typeface="Arial" charset="0"/>
              </a:rPr>
              <a:pPr/>
              <a:t>20</a:t>
            </a:fld>
            <a:endParaRPr lang="fr-FR">
              <a:latin typeface="Arial"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821CB21-251F-4A1C-AC0C-84415864F163}" type="slidenum">
              <a:rPr lang="fr-FR" smtClean="0">
                <a:latin typeface="Arial" charset="0"/>
              </a:rPr>
              <a:pPr/>
              <a:t>21</a:t>
            </a:fld>
            <a:endParaRPr lang="fr-FR">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B6E4F25-8707-4954-86B9-DE2E7A1EEDEE}" type="slidenum">
              <a:rPr lang="fr-FR" sz="1200" b="0"/>
              <a:pPr algn="r"/>
              <a:t>38</a:t>
            </a:fld>
            <a:endParaRPr lang="fr-FR" sz="1200" b="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239FF2B-D009-47AA-A359-E2C7F881FDFE}" type="slidenum">
              <a:rPr lang="fr-FR" smtClean="0">
                <a:latin typeface="Arial" charset="0"/>
              </a:rPr>
              <a:pPr/>
              <a:t>39</a:t>
            </a:fld>
            <a:endParaRPr lang="fr-FR">
              <a:latin typeface="Arial" charset="0"/>
            </a:endParaRPr>
          </a:p>
        </p:txBody>
      </p:sp>
      <p:sp>
        <p:nvSpPr>
          <p:cNvPr id="737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F5C7571-B8A7-47EB-8271-5477BD51B74D}" type="slidenum">
              <a:rPr lang="fr-FR" sz="1200" b="0"/>
              <a:pPr algn="r"/>
              <a:t>39</a:t>
            </a:fld>
            <a:endParaRPr lang="fr-FR" sz="1200" b="0"/>
          </a:p>
        </p:txBody>
      </p:sp>
      <p:sp>
        <p:nvSpPr>
          <p:cNvPr id="73732" name="Rectangle 2"/>
          <p:cNvSpPr>
            <a:spLocks noGrp="1" noRot="1" noChangeAspect="1" noChangeArrowheads="1" noTextEdit="1"/>
          </p:cNvSpPr>
          <p:nvPr>
            <p:ph type="sldImg"/>
          </p:nvPr>
        </p:nvSpPr>
        <p:spPr>
          <a:solidFill>
            <a:srgbClr val="FFFFFF"/>
          </a:solidFill>
          <a:ln/>
        </p:spPr>
      </p:sp>
      <p:sp>
        <p:nvSpPr>
          <p:cNvPr id="737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1E52894-63F7-4BDA-A61E-52406086CCAA}" type="slidenum">
              <a:rPr lang="fr-FR" smtClean="0">
                <a:latin typeface="Arial" charset="0"/>
              </a:rPr>
              <a:pPr/>
              <a:t>5</a:t>
            </a:fld>
            <a:endParaRPr lang="fr-FR">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B33CB6D-EA6B-44D0-AE45-A6DFE9A3BEFF}" type="slidenum">
              <a:rPr lang="fr-FR" smtClean="0">
                <a:latin typeface="Arial" charset="0"/>
              </a:rPr>
              <a:pPr/>
              <a:t>40</a:t>
            </a:fld>
            <a:endParaRPr lang="fr-FR">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DADA590-9FFC-40FB-8F7D-37633A444418}" type="slidenum">
              <a:rPr lang="fr-FR" smtClean="0">
                <a:latin typeface="Arial" charset="0"/>
              </a:rPr>
              <a:pPr/>
              <a:t>41</a:t>
            </a:fld>
            <a:endParaRPr lang="fr-FR">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8DDF89-19B3-462B-AFF0-E90E695C46AE}" type="slidenum">
              <a:rPr lang="fr-FR" smtClean="0">
                <a:latin typeface="Arial" charset="0"/>
              </a:rPr>
              <a:pPr/>
              <a:t>42</a:t>
            </a:fld>
            <a:endParaRPr lang="fr-FR">
              <a:latin typeface="Arial" charset="0"/>
            </a:endParaRPr>
          </a:p>
        </p:txBody>
      </p:sp>
      <p:sp>
        <p:nvSpPr>
          <p:cNvPr id="768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B6411D5-31C4-405C-A2EE-48F87D6E959A}" type="slidenum">
              <a:rPr lang="fr-FR" sz="1200" b="0"/>
              <a:pPr algn="r"/>
              <a:t>42</a:t>
            </a:fld>
            <a:endParaRPr lang="fr-FR" sz="1200" b="0"/>
          </a:p>
        </p:txBody>
      </p:sp>
      <p:sp>
        <p:nvSpPr>
          <p:cNvPr id="76804" name="Rectangle 2"/>
          <p:cNvSpPr>
            <a:spLocks noGrp="1" noRot="1" noChangeAspect="1" noChangeArrowheads="1" noTextEdit="1"/>
          </p:cNvSpPr>
          <p:nvPr>
            <p:ph type="sldImg"/>
          </p:nvPr>
        </p:nvSpPr>
        <p:spPr>
          <a:solidFill>
            <a:srgbClr val="FFFFFF"/>
          </a:solidFill>
          <a:ln/>
        </p:spPr>
      </p:sp>
      <p:sp>
        <p:nvSpPr>
          <p:cNvPr id="7680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7E397DC-CC3D-4C50-9796-E8191FC340E6}" type="slidenum">
              <a:rPr lang="fr-FR" smtClean="0">
                <a:latin typeface="Arial" charset="0"/>
              </a:rPr>
              <a:pPr/>
              <a:t>43</a:t>
            </a:fld>
            <a:endParaRPr lang="fr-FR">
              <a:latin typeface="Arial" charset="0"/>
            </a:endParaRPr>
          </a:p>
        </p:txBody>
      </p:sp>
      <p:sp>
        <p:nvSpPr>
          <p:cNvPr id="778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B9CADC5-9416-4B4B-99AB-9A1159D3E305}" type="slidenum">
              <a:rPr lang="fr-FR" sz="1200" b="0"/>
              <a:pPr algn="r"/>
              <a:t>43</a:t>
            </a:fld>
            <a:endParaRPr lang="fr-FR" sz="1200" b="0"/>
          </a:p>
        </p:txBody>
      </p:sp>
      <p:sp>
        <p:nvSpPr>
          <p:cNvPr id="77828" name="Rectangle 2"/>
          <p:cNvSpPr>
            <a:spLocks noGrp="1" noRot="1" noChangeAspect="1" noChangeArrowheads="1" noTextEdit="1"/>
          </p:cNvSpPr>
          <p:nvPr>
            <p:ph type="sldImg"/>
          </p:nvPr>
        </p:nvSpPr>
        <p:spPr>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78603CF-C66E-4E5C-99A7-572DFBC3E5AD}" type="slidenum">
              <a:rPr lang="fr-FR" smtClean="0">
                <a:latin typeface="Arial" charset="0"/>
              </a:rPr>
              <a:pPr/>
              <a:t>44</a:t>
            </a:fld>
            <a:endParaRPr lang="fr-FR">
              <a:latin typeface="Arial" charset="0"/>
            </a:endParaRPr>
          </a:p>
        </p:txBody>
      </p:sp>
      <p:sp>
        <p:nvSpPr>
          <p:cNvPr id="788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D52A8E6-667D-4E8A-8D96-7CEBD346B4A8}" type="slidenum">
              <a:rPr lang="fr-FR" sz="1200" b="0"/>
              <a:pPr algn="r"/>
              <a:t>44</a:t>
            </a:fld>
            <a:endParaRPr lang="fr-FR" sz="1200" b="0"/>
          </a:p>
        </p:txBody>
      </p:sp>
      <p:sp>
        <p:nvSpPr>
          <p:cNvPr id="78852" name="Rectangle 2"/>
          <p:cNvSpPr>
            <a:spLocks noGrp="1" noRot="1" noChangeAspect="1" noChangeArrowheads="1" noTextEdit="1"/>
          </p:cNvSpPr>
          <p:nvPr>
            <p:ph type="sldImg"/>
          </p:nvPr>
        </p:nvSpPr>
        <p:spPr>
          <a:solidFill>
            <a:srgbClr val="FFFFFF"/>
          </a:solidFill>
          <a:ln/>
        </p:spPr>
      </p:sp>
      <p:sp>
        <p:nvSpPr>
          <p:cNvPr id="7885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763B2CB-56D3-4BBF-8C5C-2B239370BA89}" type="slidenum">
              <a:rPr lang="fr-FR" smtClean="0">
                <a:latin typeface="Arial" charset="0"/>
              </a:rPr>
              <a:pPr/>
              <a:t>45</a:t>
            </a:fld>
            <a:endParaRPr lang="fr-FR">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2A6EBFD-9C08-4EA1-940E-F22036DC8E6B}" type="slidenum">
              <a:rPr lang="fr-FR" smtClean="0">
                <a:latin typeface="Arial" charset="0"/>
              </a:rPr>
              <a:pPr/>
              <a:t>6</a:t>
            </a:fld>
            <a:endParaRPr lang="fr-FR">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7A344EE-7CEE-4AFE-B442-D9290A61BDE6}" type="slidenum">
              <a:rPr lang="fr-FR" smtClean="0">
                <a:latin typeface="Arial" charset="0"/>
              </a:rPr>
              <a:pPr/>
              <a:t>7</a:t>
            </a:fld>
            <a:endParaRPr lang="fr-FR">
              <a:latin typeface="Arial"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F06D774-6F0D-40BE-A4A3-40369E84886D}" type="slidenum">
              <a:rPr lang="fr-FR" smtClean="0">
                <a:latin typeface="Arial" charset="0"/>
              </a:rPr>
              <a:pPr/>
              <a:t>8</a:t>
            </a:fld>
            <a:endParaRPr lang="fr-FR">
              <a:latin typeface="Arial"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945AA60-EE90-4956-9EB8-0FDD0F807B91}" type="slidenum">
              <a:rPr lang="fr-FR" smtClean="0">
                <a:latin typeface="Arial" charset="0"/>
              </a:rPr>
              <a:pPr/>
              <a:t>10</a:t>
            </a:fld>
            <a:endParaRPr lang="fr-FR">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3141D0F-6A08-400E-BEEA-EABC7E2C7D5E}" type="slidenum">
              <a:rPr lang="fr-FR" smtClean="0">
                <a:latin typeface="Arial" charset="0"/>
              </a:rPr>
              <a:pPr/>
              <a:t>11</a:t>
            </a:fld>
            <a:endParaRPr lang="fr-FR">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BFE18EF-C48B-4413-95E9-64E0FCFE2ECD}" type="slidenum">
              <a:rPr lang="fr-FR" smtClean="0">
                <a:latin typeface="Arial" charset="0"/>
              </a:rPr>
              <a:pPr/>
              <a:t>12</a:t>
            </a:fld>
            <a:endParaRPr lang="fr-FR">
              <a:latin typeface="Arial"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8B1725D-09F0-4AA5-8FB3-50BD6FC698F1}" type="slidenum">
              <a:rPr lang="fr-FR" smtClean="0">
                <a:latin typeface="Arial" charset="0"/>
              </a:rPr>
              <a:pPr/>
              <a:t>13</a:t>
            </a:fld>
            <a:endParaRPr lang="fr-FR">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D5BAACAE-AB16-485F-905F-CDA5EC71FBD6}" type="datetimeFigureOut">
              <a:rPr lang="en-US" smtClean="0"/>
              <a:pPr>
                <a:defRPr/>
              </a:pPr>
              <a:t>4/27/2025</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3E0DF44-C4F8-4CDF-B0A1-AEC7B67A4B21}" type="slidenum">
              <a:rPr lang="en-US" smtClean="0"/>
              <a:pPr>
                <a:defRPr/>
              </a:pPr>
              <a:t>‹N°›</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2237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74C5E67F-ACBF-438C-BC22-3A337D8800D1}" type="datetimeFigureOut">
              <a:rPr lang="en-US" smtClean="0"/>
              <a:pPr>
                <a:defRPr/>
              </a:pPr>
              <a:t>4/27/2025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240EE7-E596-4315-952D-026D291465F8}" type="slidenum">
              <a:rPr lang="en-US" smtClean="0"/>
              <a:pPr>
                <a:defRPr/>
              </a:pPr>
              <a:t>‹N°›</a:t>
            </a:fld>
            <a:endParaRPr lang="en-US"/>
          </a:p>
        </p:txBody>
      </p:sp>
    </p:spTree>
    <p:extLst>
      <p:ext uri="{BB962C8B-B14F-4D97-AF65-F5344CB8AC3E}">
        <p14:creationId xmlns:p14="http://schemas.microsoft.com/office/powerpoint/2010/main" val="361777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82E6A8B0-8540-4E9D-9C98-E76555263C22}" type="datetimeFigureOut">
              <a:rPr lang="en-US" smtClean="0"/>
              <a:pPr>
                <a:defRPr/>
              </a:pPr>
              <a:t>4/27/2025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DD8931-94CE-430E-B020-F51AD0E76AE4}" type="slidenum">
              <a:rPr lang="en-US" smtClean="0"/>
              <a:pPr>
                <a:defRPr/>
              </a:pPr>
              <a:t>‹N°›</a:t>
            </a:fld>
            <a:endParaRPr lang="en-US"/>
          </a:p>
        </p:txBody>
      </p:sp>
    </p:spTree>
    <p:extLst>
      <p:ext uri="{BB962C8B-B14F-4D97-AF65-F5344CB8AC3E}">
        <p14:creationId xmlns:p14="http://schemas.microsoft.com/office/powerpoint/2010/main" val="22991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BC5ED62B-7A5D-4D7A-8BA2-D40A97529094}" type="datetimeFigureOut">
              <a:rPr lang="en-US" smtClean="0"/>
              <a:pPr>
                <a:defRPr/>
              </a:pPr>
              <a:t>4/27/2025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9B61E9-A6F9-4DFA-9B45-8473E05E3EB8}" type="slidenum">
              <a:rPr lang="en-US" smtClean="0"/>
              <a:pPr>
                <a:defRPr/>
              </a:pPr>
              <a:t>‹N°›</a:t>
            </a:fld>
            <a:endParaRPr lang="en-US"/>
          </a:p>
        </p:txBody>
      </p:sp>
    </p:spTree>
    <p:extLst>
      <p:ext uri="{BB962C8B-B14F-4D97-AF65-F5344CB8AC3E}">
        <p14:creationId xmlns:p14="http://schemas.microsoft.com/office/powerpoint/2010/main" val="41849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56D2E94E-CCAD-41DA-AA8B-74433F1F4F0E}" type="datetimeFigureOut">
              <a:rPr lang="en-US" smtClean="0"/>
              <a:pPr>
                <a:defRPr/>
              </a:pPr>
              <a:t>4/27/2025</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2FDDEB0C-0DD6-4EBC-9BC8-268EAA57684E}" type="slidenum">
              <a:rPr lang="en-US" smtClean="0"/>
              <a:pPr>
                <a:defRPr/>
              </a:pPr>
              <a:t>‹N°›</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7630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3A979731-BDA7-414F-83B2-9205DD8F61A4}" type="datetimeFigureOut">
              <a:rPr lang="en-US" smtClean="0"/>
              <a:pPr>
                <a:defRPr/>
              </a:pPr>
              <a:t>4/27/2025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45FCA1-7CB4-417F-A5A8-4D4FF1E462FE}" type="slidenum">
              <a:rPr lang="en-US" smtClean="0"/>
              <a:pPr>
                <a:defRPr/>
              </a:pPr>
              <a:t>‹N°›</a:t>
            </a:fld>
            <a:endParaRPr lang="en-US"/>
          </a:p>
        </p:txBody>
      </p:sp>
    </p:spTree>
    <p:extLst>
      <p:ext uri="{BB962C8B-B14F-4D97-AF65-F5344CB8AC3E}">
        <p14:creationId xmlns:p14="http://schemas.microsoft.com/office/powerpoint/2010/main" val="261713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29481003-E152-459A-8C18-758532734C91}" type="datetimeFigureOut">
              <a:rPr lang="en-US" smtClean="0"/>
              <a:pPr>
                <a:defRPr/>
              </a:pPr>
              <a:t>4/27/2025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FDFF3B3-87BC-406E-89B0-69CB3FCA83C1}" type="slidenum">
              <a:rPr lang="en-US" smtClean="0"/>
              <a:pPr>
                <a:defRPr/>
              </a:pPr>
              <a:t>‹N°›</a:t>
            </a:fld>
            <a:endParaRPr lang="en-US"/>
          </a:p>
        </p:txBody>
      </p:sp>
    </p:spTree>
    <p:extLst>
      <p:ext uri="{BB962C8B-B14F-4D97-AF65-F5344CB8AC3E}">
        <p14:creationId xmlns:p14="http://schemas.microsoft.com/office/powerpoint/2010/main" val="115987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B34C044B-0334-4B63-BF05-C904B79A9528}" type="datetimeFigureOut">
              <a:rPr lang="en-US" smtClean="0"/>
              <a:pPr>
                <a:defRPr/>
              </a:pPr>
              <a:t>4/27/2025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733575-C91C-4F8C-9C4D-2BC5361CFEC4}" type="slidenum">
              <a:rPr lang="en-US" smtClean="0"/>
              <a:pPr>
                <a:defRPr/>
              </a:pPr>
              <a:t>‹N°›</a:t>
            </a:fld>
            <a:endParaRPr lang="en-US"/>
          </a:p>
        </p:txBody>
      </p:sp>
    </p:spTree>
    <p:extLst>
      <p:ext uri="{BB962C8B-B14F-4D97-AF65-F5344CB8AC3E}">
        <p14:creationId xmlns:p14="http://schemas.microsoft.com/office/powerpoint/2010/main" val="68171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2488AC-6BD6-479D-B75C-378DF0FDC490}" type="datetimeFigureOut">
              <a:rPr lang="en-US" smtClean="0"/>
              <a:pPr>
                <a:defRPr/>
              </a:pPr>
              <a:t>4/27/2025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549971-0EC8-4BAF-95E0-E69300202D07}" type="slidenum">
              <a:rPr lang="en-US" smtClean="0"/>
              <a:pPr>
                <a:defRPr/>
              </a:pPr>
              <a:t>‹N°›</a:t>
            </a:fld>
            <a:endParaRPr lang="en-US"/>
          </a:p>
        </p:txBody>
      </p:sp>
    </p:spTree>
    <p:extLst>
      <p:ext uri="{BB962C8B-B14F-4D97-AF65-F5344CB8AC3E}">
        <p14:creationId xmlns:p14="http://schemas.microsoft.com/office/powerpoint/2010/main" val="192634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86AD215E-99FC-406E-99DF-3BA65FE8BD04}" type="datetimeFigureOut">
              <a:rPr lang="en-US" smtClean="0"/>
              <a:pPr>
                <a:defRPr/>
              </a:pPr>
              <a:t>4/27/2025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22FEF43A-5B4D-4B2D-A59E-4D3FC798197E}" type="slidenum">
              <a:rPr lang="en-US" smtClean="0"/>
              <a:pPr>
                <a:defRPr/>
              </a:pPr>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655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2C1A8E1E-F6D3-4826-80A9-CAC4DE553372}" type="datetimeFigureOut">
              <a:rPr lang="en-US" smtClean="0"/>
              <a:pPr>
                <a:defRPr/>
              </a:pPr>
              <a:t>4/27/2025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72A6FB0E-9879-4C4E-9521-0CFB95D0FAFD}" type="slidenum">
              <a:rPr lang="en-US" smtClean="0"/>
              <a:pPr>
                <a:defRPr/>
              </a:pPr>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521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fld id="{A548DF1F-3D13-4468-AD30-B82BC01A0329}" type="datetimeFigureOut">
              <a:rPr lang="en-US" smtClean="0"/>
              <a:pPr>
                <a:defRPr/>
              </a:pPr>
              <a:t>4/27/2025</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349D6DDA-D669-4CCC-AE2B-6814DA54436C}" type="slidenum">
              <a:rPr lang="en-US" smtClean="0"/>
              <a:pPr>
                <a:defRPr/>
              </a:pPr>
              <a:t>‹N°›</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18" descr="logo gif"/>
          <p:cNvPicPr>
            <a:picLocks noChangeAspect="1" noChangeArrowheads="1"/>
          </p:cNvPicPr>
          <p:nvPr userDrawn="1"/>
        </p:nvPicPr>
        <p:blipFill>
          <a:blip r:embed="rId13"/>
          <a:srcRect/>
          <a:stretch>
            <a:fillRect/>
          </a:stretch>
        </p:blipFill>
        <p:spPr bwMode="auto">
          <a:xfrm>
            <a:off x="7967663" y="6400800"/>
            <a:ext cx="1176337" cy="290513"/>
          </a:xfrm>
          <a:prstGeom prst="rect">
            <a:avLst/>
          </a:prstGeom>
          <a:noFill/>
          <a:ln w="9525">
            <a:noFill/>
            <a:miter lim="800000"/>
            <a:headEnd/>
            <a:tailEnd/>
          </a:ln>
        </p:spPr>
      </p:pic>
      <p:sp>
        <p:nvSpPr>
          <p:cNvPr id="11" name="AutoShape 20"/>
          <p:cNvSpPr>
            <a:spLocks noChangeArrowheads="1"/>
          </p:cNvSpPr>
          <p:nvPr userDrawn="1"/>
        </p:nvSpPr>
        <p:spPr bwMode="auto">
          <a:xfrm flipV="1">
            <a:off x="0" y="1066800"/>
            <a:ext cx="9144000" cy="228600"/>
          </a:xfrm>
          <a:prstGeom prst="rtTriangle">
            <a:avLst/>
          </a:prstGeom>
          <a:solidFill>
            <a:srgbClr val="FF4407"/>
          </a:solidFill>
          <a:ln w="9525">
            <a:noFill/>
            <a:miter lim="800000"/>
            <a:headEnd/>
            <a:tailEnd/>
          </a:ln>
        </p:spPr>
        <p:txBody>
          <a:bodyPr wrap="none" anchor="ctr"/>
          <a:lstStyle/>
          <a:p>
            <a:pPr>
              <a:defRPr/>
            </a:pPr>
            <a:endParaRPr lang="fr-FR"/>
          </a:p>
        </p:txBody>
      </p:sp>
    </p:spTree>
    <p:extLst>
      <p:ext uri="{BB962C8B-B14F-4D97-AF65-F5344CB8AC3E}">
        <p14:creationId xmlns:p14="http://schemas.microsoft.com/office/powerpoint/2010/main" val="29931281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fr-FR"/>
          </a:p>
        </p:txBody>
      </p:sp>
      <p:sp>
        <p:nvSpPr>
          <p:cNvPr id="437255" name="Rectangle 7"/>
          <p:cNvSpPr>
            <a:spLocks noChangeArrowheads="1"/>
          </p:cNvSpPr>
          <p:nvPr/>
        </p:nvSpPr>
        <p:spPr bwMode="auto">
          <a:xfrm>
            <a:off x="0" y="76200"/>
            <a:ext cx="9067800" cy="6705600"/>
          </a:xfrm>
          <a:prstGeom prst="rect">
            <a:avLst/>
          </a:prstGeom>
          <a:noFill/>
          <a:ln w="101600">
            <a:solidFill>
              <a:srgbClr val="FF4407"/>
            </a:solidFill>
            <a:miter lim="800000"/>
            <a:headEnd/>
            <a:tailEnd/>
          </a:ln>
          <a:effectLst>
            <a:outerShdw blurRad="63500" dist="107763" dir="2700000" algn="ctr" rotWithShape="0">
              <a:srgbClr val="000000">
                <a:alpha val="74998"/>
              </a:srgbClr>
            </a:outerShdw>
          </a:effectLst>
        </p:spPr>
        <p:txBody>
          <a:bodyPr wrap="none" anchor="ctr"/>
          <a:lstStyle/>
          <a:p>
            <a:pPr>
              <a:defRPr/>
            </a:pPr>
            <a:endParaRPr lang="fr-FR"/>
          </a:p>
        </p:txBody>
      </p:sp>
      <p:sp>
        <p:nvSpPr>
          <p:cNvPr id="8196" name="Sous-titre 7"/>
          <p:cNvSpPr>
            <a:spLocks noGrp="1"/>
          </p:cNvSpPr>
          <p:nvPr>
            <p:ph type="subTitle" idx="1"/>
          </p:nvPr>
        </p:nvSpPr>
        <p:spPr>
          <a:xfrm>
            <a:off x="1259632" y="3962207"/>
            <a:ext cx="6858000" cy="533400"/>
          </a:xfrm>
        </p:spPr>
        <p:txBody>
          <a:bodyPr>
            <a:normAutofit fontScale="47500" lnSpcReduction="20000"/>
          </a:bodyPr>
          <a:lstStyle/>
          <a:p>
            <a:pPr algn="ctr" eaLnBrk="1" hangingPunct="1">
              <a:spcBef>
                <a:spcPct val="0"/>
              </a:spcBef>
            </a:pPr>
            <a:r>
              <a:rPr lang="fr-FR" sz="6000" b="1" dirty="0"/>
              <a:t>Ergonomie Gestes et postures </a:t>
            </a:r>
          </a:p>
        </p:txBody>
      </p:sp>
      <p:sp>
        <p:nvSpPr>
          <p:cNvPr id="8197" name="ZoneTexte 8"/>
          <p:cNvSpPr txBox="1">
            <a:spLocks noChangeArrowheads="1"/>
          </p:cNvSpPr>
          <p:nvPr/>
        </p:nvSpPr>
        <p:spPr bwMode="auto">
          <a:xfrm>
            <a:off x="2286000" y="4571807"/>
            <a:ext cx="4572000" cy="923330"/>
          </a:xfrm>
          <a:prstGeom prst="rect">
            <a:avLst/>
          </a:prstGeom>
          <a:solidFill>
            <a:schemeClr val="bg1"/>
          </a:solidFill>
          <a:ln w="9525">
            <a:noFill/>
            <a:miter lim="800000"/>
            <a:headEnd/>
            <a:tailEnd/>
          </a:ln>
        </p:spPr>
        <p:txBody>
          <a:bodyPr>
            <a:spAutoFit/>
          </a:bodyPr>
          <a:lstStyle/>
          <a:p>
            <a:pPr algn="ctr"/>
            <a:r>
              <a:rPr lang="fr-FR" dirty="0"/>
              <a:t>Présenté par Pr.  MEZIANE .Z</a:t>
            </a:r>
          </a:p>
          <a:p>
            <a:pPr algn="ctr"/>
            <a:r>
              <a:rPr lang="fr-FR" dirty="0"/>
              <a:t>Médecin du Travail </a:t>
            </a:r>
          </a:p>
          <a:p>
            <a:pPr algn="ctr"/>
            <a:r>
              <a:rPr lang="fr-FR" dirty="0"/>
              <a:t>Ergonome </a:t>
            </a:r>
          </a:p>
        </p:txBody>
      </p:sp>
      <p:sp>
        <p:nvSpPr>
          <p:cNvPr id="2" name="ZoneTexte 1"/>
          <p:cNvSpPr txBox="1"/>
          <p:nvPr/>
        </p:nvSpPr>
        <p:spPr>
          <a:xfrm>
            <a:off x="-324544" y="1309016"/>
            <a:ext cx="8064896" cy="1366528"/>
          </a:xfrm>
          <a:prstGeom prst="rect">
            <a:avLst/>
          </a:prstGeom>
          <a:noFill/>
        </p:spPr>
        <p:txBody>
          <a:bodyPr wrap="square" rtlCol="0">
            <a:spAutoFit/>
          </a:bodyPr>
          <a:lstStyle/>
          <a:p>
            <a:pPr algn="ctr" eaLnBrk="1" latinLnBrk="1" hangingPunct="1">
              <a:spcBef>
                <a:spcPct val="20000"/>
              </a:spcBef>
              <a:buClr>
                <a:schemeClr val="tx2"/>
              </a:buClr>
              <a:buSzPct val="68000"/>
              <a:buFont typeface="Wingdings 2" panose="05020102010507070707" pitchFamily="18" charset="2"/>
              <a:buNone/>
            </a:pPr>
            <a:r>
              <a:rPr lang="fr-FR" altLang="fr-FR" dirty="0">
                <a:solidFill>
                  <a:srgbClr val="0536B3"/>
                </a:solidFill>
                <a:latin typeface="Cambria" panose="02040503050406030204" pitchFamily="18" charset="0"/>
                <a:ea typeface="맑은 고딕" panose="020B0503020000020004" pitchFamily="34" charset="-127"/>
                <a:cs typeface="Gill Sans MT" panose="020B0502020104020203" pitchFamily="34" charset="0"/>
              </a:rPr>
              <a:t>Université ABOU BAKR BELKAID TLEMCEN</a:t>
            </a:r>
          </a:p>
          <a:p>
            <a:pPr algn="ctr" eaLnBrk="1" latinLnBrk="1" hangingPunct="1">
              <a:spcBef>
                <a:spcPct val="20000"/>
              </a:spcBef>
              <a:buClr>
                <a:schemeClr val="tx2"/>
              </a:buClr>
              <a:buSzPct val="68000"/>
              <a:buFont typeface="Wingdings 2" panose="05020102010507070707" pitchFamily="18" charset="2"/>
              <a:buNone/>
            </a:pPr>
            <a:r>
              <a:rPr lang="fr-FR" altLang="fr-FR" dirty="0">
                <a:solidFill>
                  <a:srgbClr val="0536B3"/>
                </a:solidFill>
                <a:latin typeface="Cambria" panose="02040503050406030204" pitchFamily="18" charset="0"/>
                <a:ea typeface="맑은 고딕" panose="020B0503020000020004" pitchFamily="34" charset="-127"/>
                <a:cs typeface="Gill Sans MT" panose="020B0502020104020203" pitchFamily="34" charset="0"/>
              </a:rPr>
              <a:t>FACULTE DE MEDECINE</a:t>
            </a:r>
          </a:p>
          <a:p>
            <a:pPr algn="ctr" latinLnBrk="1">
              <a:spcBef>
                <a:spcPct val="20000"/>
              </a:spcBef>
              <a:buClr>
                <a:schemeClr val="tx2"/>
              </a:buClr>
              <a:buSzPct val="68000"/>
            </a:pPr>
            <a:r>
              <a:rPr lang="fr-FR" altLang="fr-FR" dirty="0">
                <a:solidFill>
                  <a:srgbClr val="0536B3"/>
                </a:solidFill>
                <a:latin typeface="Cambria" panose="02040503050406030204" pitchFamily="18" charset="0"/>
                <a:ea typeface="맑은 고딕" panose="020B0503020000020004" pitchFamily="34" charset="-127"/>
                <a:cs typeface="Gill Sans MT" panose="020B0502020104020203" pitchFamily="34" charset="0"/>
              </a:rPr>
              <a:t>FACULTE DE MEDECINE DENTAIRE </a:t>
            </a:r>
          </a:p>
          <a:p>
            <a:pPr algn="ctr" eaLnBrk="1" latinLnBrk="1" hangingPunct="1">
              <a:spcBef>
                <a:spcPct val="20000"/>
              </a:spcBef>
              <a:buClr>
                <a:schemeClr val="tx2"/>
              </a:buClr>
              <a:buSzPct val="68000"/>
              <a:buFont typeface="Wingdings 2" panose="05020102010507070707" pitchFamily="18" charset="2"/>
              <a:buNone/>
            </a:pPr>
            <a:endParaRPr lang="fr-FR" altLang="fr-FR" dirty="0">
              <a:solidFill>
                <a:srgbClr val="0536B3"/>
              </a:solidFill>
              <a:latin typeface="Cambria" panose="02040503050406030204" pitchFamily="18" charset="0"/>
              <a:ea typeface="맑은 고딕" panose="020B0503020000020004" pitchFamily="34" charset="-127"/>
              <a:cs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5800" y="3068960"/>
            <a:ext cx="8458200" cy="3562350"/>
          </a:xfrm>
          <a:prstGeom prst="rect">
            <a:avLst/>
          </a:prstGeom>
          <a:solidFill>
            <a:schemeClr val="bg1"/>
          </a:solidFill>
          <a:ln w="9525">
            <a:noFill/>
            <a:miter lim="800000"/>
            <a:headEnd/>
            <a:tailEnd/>
          </a:ln>
        </p:spPr>
        <p:txBody>
          <a:bodyPr>
            <a:spAutoFit/>
          </a:bodyPr>
          <a:lstStyle/>
          <a:p>
            <a:pPr defTabSz="382588">
              <a:lnSpc>
                <a:spcPct val="120000"/>
              </a:lnSpc>
            </a:pPr>
            <a:r>
              <a:rPr lang="fr-FR" sz="1800" dirty="0">
                <a:solidFill>
                  <a:srgbClr val="FF4407"/>
                </a:solidFill>
                <a:cs typeface="Arial" charset="0"/>
                <a:sym typeface="Monotype Sorts" charset="2"/>
              </a:rPr>
              <a:t></a:t>
            </a:r>
            <a:r>
              <a:rPr lang="fr-FR" sz="2000" dirty="0">
                <a:solidFill>
                  <a:srgbClr val="FF4407"/>
                </a:solidFill>
                <a:cs typeface="Times" charset="0"/>
              </a:rPr>
              <a:t> </a:t>
            </a:r>
            <a:r>
              <a:rPr lang="fr-FR" sz="2000" b="0" dirty="0">
                <a:cs typeface="Times" charset="0"/>
              </a:rPr>
              <a:t>	Un ensemble de pathologies touchant la périphérie des articulations</a:t>
            </a:r>
          </a:p>
          <a:p>
            <a:pPr defTabSz="382588"/>
            <a:endParaRPr lang="fr-FR" sz="2000" b="0" dirty="0">
              <a:cs typeface="Times" charset="0"/>
            </a:endParaRPr>
          </a:p>
          <a:p>
            <a:pPr defTabSz="382588">
              <a:lnSpc>
                <a:spcPct val="120000"/>
              </a:lnSpc>
            </a:pPr>
            <a:r>
              <a:rPr lang="fr-FR" sz="1800" b="0" dirty="0">
                <a:solidFill>
                  <a:srgbClr val="FF4407"/>
                </a:solidFill>
                <a:cs typeface="Arial" charset="0"/>
                <a:sym typeface="Monotype Sorts" charset="2"/>
              </a:rPr>
              <a:t></a:t>
            </a:r>
            <a:r>
              <a:rPr lang="fr-FR" sz="2000" b="0" dirty="0">
                <a:cs typeface="Times" charset="0"/>
              </a:rPr>
              <a:t> 	Un ensemble de pathologies liées à des inflammations des zones 	tendineuses ou liées à des compressions nerveuses</a:t>
            </a:r>
          </a:p>
          <a:p>
            <a:pPr defTabSz="382588"/>
            <a:endParaRPr lang="fr-FR" sz="2000" b="0" dirty="0">
              <a:cs typeface="Times" charset="0"/>
            </a:endParaRPr>
          </a:p>
          <a:p>
            <a:pPr defTabSz="382588">
              <a:lnSpc>
                <a:spcPct val="120000"/>
              </a:lnSpc>
            </a:pPr>
            <a:r>
              <a:rPr lang="fr-FR" sz="1800" b="0" dirty="0">
                <a:solidFill>
                  <a:srgbClr val="FF4407"/>
                </a:solidFill>
                <a:cs typeface="Arial" charset="0"/>
                <a:sym typeface="Monotype Sorts" charset="2"/>
              </a:rPr>
              <a:t></a:t>
            </a:r>
            <a:r>
              <a:rPr lang="fr-FR" sz="2000" b="0" dirty="0">
                <a:cs typeface="Times" charset="0"/>
              </a:rPr>
              <a:t> 	Des pathologies liées à une hyper-sollicitation des membres sans 	possibilité suffisante de repos</a:t>
            </a:r>
          </a:p>
          <a:p>
            <a:pPr defTabSz="382588"/>
            <a:endParaRPr lang="fr-FR" sz="2000" b="0" dirty="0">
              <a:cs typeface="Times" charset="0"/>
            </a:endParaRPr>
          </a:p>
          <a:p>
            <a:pPr defTabSz="382588">
              <a:lnSpc>
                <a:spcPct val="120000"/>
              </a:lnSpc>
            </a:pPr>
            <a:r>
              <a:rPr lang="fr-FR" sz="1800" b="0" dirty="0">
                <a:solidFill>
                  <a:srgbClr val="FF4407"/>
                </a:solidFill>
                <a:cs typeface="Arial" charset="0"/>
                <a:sym typeface="Monotype Sorts" charset="2"/>
              </a:rPr>
              <a:t></a:t>
            </a:r>
            <a:r>
              <a:rPr lang="fr-FR" sz="2000" b="0" dirty="0">
                <a:cs typeface="Times" charset="0"/>
              </a:rPr>
              <a:t> 	Des pathologies à effet différé : plus </a:t>
            </a:r>
            <a:r>
              <a:rPr lang="fr-FR" sz="2000" b="0" dirty="0" err="1">
                <a:cs typeface="Times" charset="0"/>
              </a:rPr>
              <a:t>micro-traumatismes</a:t>
            </a:r>
            <a:r>
              <a:rPr lang="fr-FR" sz="2000" b="0" dirty="0">
                <a:cs typeface="Times" charset="0"/>
              </a:rPr>
              <a:t> répétés… </a:t>
            </a:r>
          </a:p>
          <a:p>
            <a:pPr defTabSz="382588">
              <a:lnSpc>
                <a:spcPct val="120000"/>
              </a:lnSpc>
            </a:pPr>
            <a:r>
              <a:rPr lang="fr-FR" sz="2000" b="0" dirty="0">
                <a:cs typeface="Times" charset="0"/>
              </a:rPr>
              <a:t>	avec effet décalé,  plus ou moins nettement dans le temps</a:t>
            </a:r>
          </a:p>
        </p:txBody>
      </p:sp>
      <p:sp>
        <p:nvSpPr>
          <p:cNvPr id="11270" name="Rectangle 6"/>
          <p:cNvSpPr>
            <a:spLocks noChangeArrowheads="1"/>
          </p:cNvSpPr>
          <p:nvPr/>
        </p:nvSpPr>
        <p:spPr bwMode="auto">
          <a:xfrm>
            <a:off x="914400" y="395288"/>
            <a:ext cx="6629400" cy="584775"/>
          </a:xfrm>
          <a:prstGeom prst="rect">
            <a:avLst/>
          </a:prstGeom>
          <a:noFill/>
          <a:ln w="9525">
            <a:noFill/>
            <a:miter lim="800000"/>
            <a:headEnd/>
            <a:tailEnd/>
          </a:ln>
        </p:spPr>
        <p:txBody>
          <a:bodyPr>
            <a:spAutoFit/>
          </a:bodyPr>
          <a:lstStyle/>
          <a:p>
            <a:pPr algn="ctr" eaLnBrk="1" hangingPunct="1">
              <a:spcBef>
                <a:spcPct val="20000"/>
              </a:spcBef>
              <a:defRPr/>
            </a:pPr>
            <a:r>
              <a:rPr lang="fr-FR" sz="3200" dirty="0">
                <a:solidFill>
                  <a:srgbClr val="FF0000"/>
                </a:solidFill>
                <a:effectLst>
                  <a:outerShdw blurRad="38100" dist="38100" dir="2700000" algn="tl">
                    <a:srgbClr val="C0C0C0"/>
                  </a:outerShdw>
                </a:effectLst>
                <a:latin typeface="Calibri" pitchFamily="34" charset="0"/>
              </a:rPr>
              <a:t>En résumé</a:t>
            </a:r>
            <a:endParaRPr lang="fr-FR" sz="3200" dirty="0">
              <a:solidFill>
                <a:srgbClr val="FF0000"/>
              </a:solidFill>
              <a:effectLst>
                <a:outerShdw blurRad="38100" dist="38100" dir="2700000" algn="tl">
                  <a:srgbClr val="C0C0C0"/>
                </a:outerShdw>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49564" y="5157192"/>
            <a:ext cx="8686800" cy="1477328"/>
          </a:xfrm>
          <a:prstGeom prst="rect">
            <a:avLst/>
          </a:prstGeom>
          <a:solidFill>
            <a:schemeClr val="bg1"/>
          </a:solidFill>
          <a:ln w="9525">
            <a:noFill/>
            <a:miter lim="800000"/>
            <a:headEnd/>
            <a:tailEnd/>
          </a:ln>
        </p:spPr>
        <p:txBody>
          <a:bodyPr>
            <a:spAutoFit/>
          </a:bodyPr>
          <a:lstStyle/>
          <a:p>
            <a:pPr algn="ctr">
              <a:spcBef>
                <a:spcPct val="50000"/>
              </a:spcBef>
            </a:pPr>
            <a:r>
              <a:rPr lang="fr-FR" sz="3600" dirty="0">
                <a:cs typeface="Arial" charset="0"/>
              </a:rPr>
              <a:t>Les TMS résultent principalement </a:t>
            </a:r>
          </a:p>
          <a:p>
            <a:pPr algn="ctr">
              <a:spcBef>
                <a:spcPct val="50000"/>
              </a:spcBef>
            </a:pPr>
            <a:r>
              <a:rPr lang="fr-FR" sz="3600" dirty="0">
                <a:cs typeface="Arial" charset="0"/>
              </a:rPr>
              <a:t>d’une </a:t>
            </a:r>
            <a:r>
              <a:rPr lang="fr-FR" sz="3600" dirty="0">
                <a:cs typeface="Arial" charset="0"/>
                <a:sym typeface="Wingdings" pitchFamily="2" charset="2"/>
              </a:rPr>
              <a:t>altération du geste</a:t>
            </a:r>
            <a:endParaRPr lang="fr-FR" sz="3600" dirty="0">
              <a:cs typeface="Arial" charset="0"/>
            </a:endParaRPr>
          </a:p>
        </p:txBody>
      </p:sp>
      <p:sp>
        <p:nvSpPr>
          <p:cNvPr id="6" name="Text Box 2"/>
          <p:cNvSpPr txBox="1">
            <a:spLocks noChangeArrowheads="1"/>
          </p:cNvSpPr>
          <p:nvPr/>
        </p:nvSpPr>
        <p:spPr bwMode="auto">
          <a:xfrm>
            <a:off x="611560" y="1628800"/>
            <a:ext cx="8064896" cy="1200329"/>
          </a:xfrm>
          <a:prstGeom prst="rect">
            <a:avLst/>
          </a:prstGeom>
          <a:solidFill>
            <a:schemeClr val="bg1"/>
          </a:solidFill>
          <a:ln w="9525">
            <a:noFill/>
            <a:miter lim="800000"/>
            <a:headEnd/>
            <a:tailEnd/>
          </a:ln>
        </p:spPr>
        <p:txBody>
          <a:bodyPr wrap="square">
            <a:spAutoFit/>
          </a:bodyPr>
          <a:lstStyle/>
          <a:p>
            <a:pPr algn="ctr" eaLnBrk="1" hangingPunct="1">
              <a:spcBef>
                <a:spcPct val="20000"/>
              </a:spcBef>
              <a:defRPr/>
            </a:pPr>
            <a:r>
              <a:rPr lang="fr-FR" sz="3600" dirty="0">
                <a:solidFill>
                  <a:srgbClr val="FF0000"/>
                </a:solidFill>
                <a:effectLst>
                  <a:outerShdw blurRad="38100" dist="38100" dir="2700000" algn="tl">
                    <a:srgbClr val="C0C0C0"/>
                  </a:outerShdw>
                </a:effectLst>
                <a:latin typeface="Calibri" pitchFamily="34" charset="0"/>
              </a:rPr>
              <a:t>Le geste : élément de  compréhension des TMS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er 11"/>
          <p:cNvGrpSpPr>
            <a:grpSpLocks/>
          </p:cNvGrpSpPr>
          <p:nvPr/>
        </p:nvGrpSpPr>
        <p:grpSpPr bwMode="auto">
          <a:xfrm>
            <a:off x="-228600" y="2833688"/>
            <a:ext cx="4343400" cy="3109912"/>
            <a:chOff x="2362200" y="2833688"/>
            <a:chExt cx="4343400" cy="3109912"/>
          </a:xfrm>
        </p:grpSpPr>
        <p:grpSp>
          <p:nvGrpSpPr>
            <p:cNvPr id="18438" name="Group 15"/>
            <p:cNvGrpSpPr>
              <a:grpSpLocks/>
            </p:cNvGrpSpPr>
            <p:nvPr/>
          </p:nvGrpSpPr>
          <p:grpSpPr bwMode="auto">
            <a:xfrm>
              <a:off x="2362200" y="2833688"/>
              <a:ext cx="4343400" cy="3109912"/>
              <a:chOff x="192" y="1536"/>
              <a:chExt cx="2736" cy="1959"/>
            </a:xfrm>
          </p:grpSpPr>
          <p:sp>
            <p:nvSpPr>
              <p:cNvPr id="18440" name="Text Box 16"/>
              <p:cNvSpPr txBox="1">
                <a:spLocks noChangeArrowheads="1"/>
              </p:cNvSpPr>
              <p:nvPr/>
            </p:nvSpPr>
            <p:spPr bwMode="auto">
              <a:xfrm>
                <a:off x="768" y="1536"/>
                <a:ext cx="1512" cy="231"/>
              </a:xfrm>
              <a:prstGeom prst="rect">
                <a:avLst/>
              </a:prstGeom>
              <a:noFill/>
              <a:ln w="9525">
                <a:noFill/>
                <a:miter lim="800000"/>
                <a:headEnd/>
                <a:tailEnd/>
              </a:ln>
            </p:spPr>
            <p:txBody>
              <a:bodyPr>
                <a:spAutoFit/>
              </a:bodyPr>
              <a:lstStyle/>
              <a:p>
                <a:pPr algn="ctr"/>
                <a:r>
                  <a:rPr lang="fr-FR" sz="1800" b="0">
                    <a:latin typeface="Times" charset="0"/>
                  </a:rPr>
                  <a:t>Biomécanique</a:t>
                </a:r>
              </a:p>
            </p:txBody>
          </p:sp>
          <p:sp>
            <p:nvSpPr>
              <p:cNvPr id="18441" name="Text Box 17"/>
              <p:cNvSpPr txBox="1">
                <a:spLocks noChangeArrowheads="1"/>
              </p:cNvSpPr>
              <p:nvPr/>
            </p:nvSpPr>
            <p:spPr bwMode="auto">
              <a:xfrm>
                <a:off x="1104" y="2438"/>
                <a:ext cx="792" cy="231"/>
              </a:xfrm>
              <a:prstGeom prst="rect">
                <a:avLst/>
              </a:prstGeom>
              <a:noFill/>
              <a:ln w="9525">
                <a:noFill/>
                <a:miter lim="800000"/>
                <a:headEnd/>
                <a:tailEnd/>
              </a:ln>
            </p:spPr>
            <p:txBody>
              <a:bodyPr>
                <a:spAutoFit/>
              </a:bodyPr>
              <a:lstStyle/>
              <a:p>
                <a:pPr algn="ctr"/>
                <a:r>
                  <a:rPr lang="fr-FR" sz="1800" b="0">
                    <a:latin typeface="Times" charset="0"/>
                  </a:rPr>
                  <a:t>Geste </a:t>
                </a:r>
              </a:p>
            </p:txBody>
          </p:sp>
          <p:sp>
            <p:nvSpPr>
              <p:cNvPr id="18442" name="Text Box 18"/>
              <p:cNvSpPr txBox="1">
                <a:spLocks noChangeArrowheads="1"/>
              </p:cNvSpPr>
              <p:nvPr/>
            </p:nvSpPr>
            <p:spPr bwMode="auto">
              <a:xfrm>
                <a:off x="1872" y="3264"/>
                <a:ext cx="1056" cy="231"/>
              </a:xfrm>
              <a:prstGeom prst="rect">
                <a:avLst/>
              </a:prstGeom>
              <a:noFill/>
              <a:ln w="9525">
                <a:noFill/>
                <a:miter lim="800000"/>
                <a:headEnd/>
                <a:tailEnd/>
              </a:ln>
            </p:spPr>
            <p:txBody>
              <a:bodyPr>
                <a:spAutoFit/>
              </a:bodyPr>
              <a:lstStyle/>
              <a:p>
                <a:pPr algn="ctr"/>
                <a:r>
                  <a:rPr lang="fr-FR" sz="1800" b="0">
                    <a:latin typeface="Times" charset="0"/>
                  </a:rPr>
                  <a:t>Psychique </a:t>
                </a:r>
              </a:p>
            </p:txBody>
          </p:sp>
          <p:sp>
            <p:nvSpPr>
              <p:cNvPr id="18443" name="Text Box 19"/>
              <p:cNvSpPr txBox="1">
                <a:spLocks noChangeArrowheads="1"/>
              </p:cNvSpPr>
              <p:nvPr/>
            </p:nvSpPr>
            <p:spPr bwMode="auto">
              <a:xfrm>
                <a:off x="192" y="3255"/>
                <a:ext cx="960" cy="231"/>
              </a:xfrm>
              <a:prstGeom prst="rect">
                <a:avLst/>
              </a:prstGeom>
              <a:noFill/>
              <a:ln w="9525">
                <a:noFill/>
                <a:miter lim="800000"/>
                <a:headEnd/>
                <a:tailEnd/>
              </a:ln>
            </p:spPr>
            <p:txBody>
              <a:bodyPr>
                <a:spAutoFit/>
              </a:bodyPr>
              <a:lstStyle/>
              <a:p>
                <a:pPr algn="ctr"/>
                <a:r>
                  <a:rPr lang="fr-FR" sz="1800" b="0">
                    <a:latin typeface="Times" charset="0"/>
                  </a:rPr>
                  <a:t>Cognitive </a:t>
                </a:r>
              </a:p>
            </p:txBody>
          </p:sp>
        </p:grpSp>
        <p:sp>
          <p:nvSpPr>
            <p:cNvPr id="62472" name="AutoShape 20"/>
            <p:cNvSpPr>
              <a:spLocks noChangeArrowheads="1"/>
            </p:cNvSpPr>
            <p:nvPr/>
          </p:nvSpPr>
          <p:spPr bwMode="auto">
            <a:xfrm>
              <a:off x="3276600" y="3290888"/>
              <a:ext cx="2362200" cy="2209800"/>
            </a:xfrm>
            <a:prstGeom prst="triangle">
              <a:avLst>
                <a:gd name="adj" fmla="val 50000"/>
              </a:avLst>
            </a:prstGeom>
            <a:gradFill rotWithShape="0">
              <a:gsLst>
                <a:gs pos="0">
                  <a:schemeClr val="accent6">
                    <a:lumMod val="60000"/>
                    <a:lumOff val="40000"/>
                    <a:alpha val="0"/>
                  </a:schemeClr>
                </a:gs>
                <a:gs pos="100000">
                  <a:srgbClr val="000000"/>
                </a:gs>
                <a:gs pos="75000">
                  <a:schemeClr val="accent6">
                    <a:lumMod val="60000"/>
                    <a:lumOff val="40000"/>
                  </a:schemeClr>
                </a:gs>
              </a:gsLst>
              <a:path path="shape">
                <a:fillToRect l="50000" t="50000" r="50000" b="50000"/>
              </a:path>
            </a:gradFill>
            <a:ln w="9525">
              <a:solidFill>
                <a:schemeClr val="tx1"/>
              </a:solidFill>
              <a:miter lim="800000"/>
              <a:headEnd/>
              <a:tailEnd/>
            </a:ln>
          </p:spPr>
          <p:txBody>
            <a:bodyPr wrap="none" anchor="ctr"/>
            <a:lstStyle/>
            <a:p>
              <a:pPr>
                <a:defRPr/>
              </a:pPr>
              <a:endParaRPr lang="fr-FR"/>
            </a:p>
          </p:txBody>
        </p:sp>
      </p:grpSp>
      <p:sp>
        <p:nvSpPr>
          <p:cNvPr id="18435" name="Rectangle 22"/>
          <p:cNvSpPr>
            <a:spLocks noChangeArrowheads="1"/>
          </p:cNvSpPr>
          <p:nvPr/>
        </p:nvSpPr>
        <p:spPr bwMode="auto">
          <a:xfrm>
            <a:off x="899592" y="1219200"/>
            <a:ext cx="7704856" cy="978729"/>
          </a:xfrm>
          <a:prstGeom prst="rect">
            <a:avLst/>
          </a:prstGeom>
          <a:noFill/>
          <a:ln w="9525">
            <a:noFill/>
            <a:miter lim="800000"/>
            <a:headEnd/>
            <a:tailEnd/>
          </a:ln>
        </p:spPr>
        <p:txBody>
          <a:bodyPr wrap="square">
            <a:spAutoFit/>
          </a:bodyPr>
          <a:lstStyle/>
          <a:p>
            <a:pPr algn="ctr">
              <a:lnSpc>
                <a:spcPct val="120000"/>
              </a:lnSpc>
            </a:pPr>
            <a:r>
              <a:rPr lang="fr-FR" sz="2400" b="1" dirty="0">
                <a:cs typeface="Arial" charset="0"/>
              </a:rPr>
              <a:t>Le geste, plus qu’un simple mouvement, se compose de 3 dimensions </a:t>
            </a:r>
          </a:p>
        </p:txBody>
      </p:sp>
      <p:sp>
        <p:nvSpPr>
          <p:cNvPr id="15" name="Text Box 2"/>
          <p:cNvSpPr txBox="1">
            <a:spLocks noChangeArrowheads="1"/>
          </p:cNvSpPr>
          <p:nvPr/>
        </p:nvSpPr>
        <p:spPr bwMode="auto">
          <a:xfrm>
            <a:off x="0" y="498475"/>
            <a:ext cx="9144000" cy="519113"/>
          </a:xfrm>
          <a:prstGeom prst="rect">
            <a:avLst/>
          </a:prstGeom>
          <a:noFill/>
          <a:ln w="9525">
            <a:noFill/>
            <a:miter lim="800000"/>
            <a:headEnd/>
            <a:tailEnd/>
          </a:ln>
        </p:spPr>
        <p:txBody>
          <a:bodyPr>
            <a:spAutoFit/>
          </a:bodyPr>
          <a:lstStyle/>
          <a:p>
            <a:pPr algn="ctr" eaLnBrk="1" hangingPunct="1">
              <a:spcBef>
                <a:spcPct val="20000"/>
              </a:spcBef>
              <a:defRPr/>
            </a:pPr>
            <a:r>
              <a:rPr lang="fr-FR" sz="2800" dirty="0">
                <a:solidFill>
                  <a:srgbClr val="FF0000"/>
                </a:solidFill>
                <a:effectLst>
                  <a:outerShdw blurRad="38100" dist="38100" dir="2700000" algn="tl">
                    <a:srgbClr val="C0C0C0"/>
                  </a:outerShdw>
                </a:effectLst>
                <a:latin typeface="Calibri" pitchFamily="34" charset="0"/>
              </a:rPr>
              <a:t>Le geste : élément de  compréhension des TMS</a:t>
            </a:r>
          </a:p>
        </p:txBody>
      </p:sp>
      <p:sp>
        <p:nvSpPr>
          <p:cNvPr id="18437" name="Rectangle 15"/>
          <p:cNvSpPr>
            <a:spLocks noChangeArrowheads="1"/>
          </p:cNvSpPr>
          <p:nvPr/>
        </p:nvSpPr>
        <p:spPr bwMode="auto">
          <a:xfrm>
            <a:off x="3923928" y="4439397"/>
            <a:ext cx="5078288" cy="2274982"/>
          </a:xfrm>
          <a:prstGeom prst="rect">
            <a:avLst/>
          </a:prstGeom>
          <a:solidFill>
            <a:schemeClr val="bg1"/>
          </a:solidFill>
          <a:ln w="9525">
            <a:noFill/>
            <a:miter lim="800000"/>
            <a:headEnd/>
            <a:tailEnd/>
          </a:ln>
        </p:spPr>
        <p:txBody>
          <a:bodyPr wrap="square">
            <a:spAutoFit/>
          </a:bodyPr>
          <a:lstStyle/>
          <a:p>
            <a:pPr defTabSz="477838">
              <a:lnSpc>
                <a:spcPct val="120000"/>
              </a:lnSpc>
              <a:spcBef>
                <a:spcPct val="40000"/>
              </a:spcBef>
            </a:pPr>
            <a:r>
              <a:rPr lang="fr-FR" sz="2000" b="1" dirty="0">
                <a:cs typeface="Arial" charset="0"/>
              </a:rPr>
              <a:t>Biomécanique : le mouvement mesurable</a:t>
            </a:r>
          </a:p>
          <a:p>
            <a:pPr defTabSz="477838">
              <a:lnSpc>
                <a:spcPct val="120000"/>
              </a:lnSpc>
            </a:pPr>
            <a:r>
              <a:rPr lang="fr-FR" sz="2000" b="1" dirty="0">
                <a:cs typeface="Arial" charset="0"/>
              </a:rPr>
              <a:t>Cognitive : la stratégie qui guide l’action </a:t>
            </a:r>
          </a:p>
          <a:p>
            <a:pPr defTabSz="477838">
              <a:lnSpc>
                <a:spcPct val="120000"/>
              </a:lnSpc>
            </a:pPr>
            <a:r>
              <a:rPr lang="fr-FR" sz="2000" b="1" dirty="0">
                <a:cs typeface="Arial" charset="0"/>
              </a:rPr>
              <a:t>			(liée à l’expérience et l’apprentissage)</a:t>
            </a:r>
          </a:p>
          <a:p>
            <a:pPr defTabSz="477838">
              <a:lnSpc>
                <a:spcPct val="120000"/>
              </a:lnSpc>
            </a:pPr>
            <a:r>
              <a:rPr lang="fr-FR" sz="2000" b="1" dirty="0">
                <a:cs typeface="Arial" charset="0"/>
              </a:rPr>
              <a:t>Psychique : une expression de la posture 			psychique et sociale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6613525"/>
            <a:ext cx="3429000" cy="244475"/>
          </a:xfrm>
          <a:prstGeom prst="rect">
            <a:avLst/>
          </a:prstGeom>
          <a:noFill/>
          <a:ln w="9525">
            <a:noFill/>
            <a:miter lim="800000"/>
            <a:headEnd/>
            <a:tailEnd/>
          </a:ln>
        </p:spPr>
        <p:txBody>
          <a:bodyPr>
            <a:spAutoFit/>
          </a:bodyPr>
          <a:lstStyle/>
          <a:p>
            <a:pPr>
              <a:spcBef>
                <a:spcPct val="50000"/>
              </a:spcBef>
            </a:pPr>
            <a:r>
              <a:rPr lang="fr-FR" sz="1000">
                <a:latin typeface="Times" charset="0"/>
              </a:rPr>
              <a:t>Source : ANACT 2000  / ARACT Martinique  2010</a:t>
            </a:r>
          </a:p>
        </p:txBody>
      </p:sp>
      <p:sp>
        <p:nvSpPr>
          <p:cNvPr id="19459"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grpSp>
        <p:nvGrpSpPr>
          <p:cNvPr id="19460" name="Grouper 34"/>
          <p:cNvGrpSpPr>
            <a:grpSpLocks/>
          </p:cNvGrpSpPr>
          <p:nvPr/>
        </p:nvGrpSpPr>
        <p:grpSpPr bwMode="auto">
          <a:xfrm>
            <a:off x="2438400" y="1725303"/>
            <a:ext cx="6705600" cy="5105400"/>
            <a:chOff x="1371600" y="2590800"/>
            <a:chExt cx="6705608" cy="5105416"/>
          </a:xfrm>
        </p:grpSpPr>
        <p:sp>
          <p:nvSpPr>
            <p:cNvPr id="19464" name="Oval 5"/>
            <p:cNvSpPr>
              <a:spLocks noChangeArrowheads="1"/>
            </p:cNvSpPr>
            <p:nvPr/>
          </p:nvSpPr>
          <p:spPr bwMode="auto">
            <a:xfrm>
              <a:off x="1371600" y="2590800"/>
              <a:ext cx="6629400" cy="2209800"/>
            </a:xfrm>
            <a:prstGeom prst="ellipse">
              <a:avLst/>
            </a:prstGeom>
            <a:noFill/>
            <a:ln w="9525">
              <a:solidFill>
                <a:srgbClr val="000080"/>
              </a:solidFill>
              <a:round/>
              <a:headEnd/>
              <a:tailEnd/>
            </a:ln>
          </p:spPr>
          <p:txBody>
            <a:bodyPr wrap="none" anchor="ctr"/>
            <a:lstStyle/>
            <a:p>
              <a:endParaRPr lang="fr-FR"/>
            </a:p>
          </p:txBody>
        </p:sp>
        <p:sp>
          <p:nvSpPr>
            <p:cNvPr id="19465" name="Oval 7"/>
            <p:cNvSpPr>
              <a:spLocks noChangeArrowheads="1"/>
            </p:cNvSpPr>
            <p:nvPr/>
          </p:nvSpPr>
          <p:spPr bwMode="auto">
            <a:xfrm>
              <a:off x="3352800" y="3962400"/>
              <a:ext cx="2667000" cy="3276600"/>
            </a:xfrm>
            <a:prstGeom prst="ellipse">
              <a:avLst/>
            </a:prstGeom>
            <a:solidFill>
              <a:srgbClr val="CCECFF"/>
            </a:solidFill>
            <a:ln w="9525">
              <a:solidFill>
                <a:srgbClr val="000080"/>
              </a:solidFill>
              <a:round/>
              <a:headEnd/>
              <a:tailEnd/>
            </a:ln>
          </p:spPr>
          <p:txBody>
            <a:bodyPr wrap="none" anchor="ctr"/>
            <a:lstStyle/>
            <a:p>
              <a:endParaRPr lang="fr-FR"/>
            </a:p>
          </p:txBody>
        </p:sp>
        <p:sp>
          <p:nvSpPr>
            <p:cNvPr id="19466" name="Oval 8"/>
            <p:cNvSpPr>
              <a:spLocks noChangeArrowheads="1"/>
            </p:cNvSpPr>
            <p:nvPr/>
          </p:nvSpPr>
          <p:spPr bwMode="auto">
            <a:xfrm>
              <a:off x="5486400" y="3048000"/>
              <a:ext cx="2514600" cy="1295400"/>
            </a:xfrm>
            <a:prstGeom prst="ellipse">
              <a:avLst/>
            </a:prstGeom>
            <a:noFill/>
            <a:ln w="9525">
              <a:solidFill>
                <a:srgbClr val="000080"/>
              </a:solidFill>
              <a:round/>
              <a:headEnd/>
              <a:tailEnd/>
            </a:ln>
          </p:spPr>
          <p:txBody>
            <a:bodyPr wrap="none" anchor="ctr"/>
            <a:lstStyle/>
            <a:p>
              <a:endParaRPr lang="fr-FR"/>
            </a:p>
          </p:txBody>
        </p:sp>
        <p:sp>
          <p:nvSpPr>
            <p:cNvPr id="19467" name="Oval 9"/>
            <p:cNvSpPr>
              <a:spLocks noChangeArrowheads="1"/>
            </p:cNvSpPr>
            <p:nvPr/>
          </p:nvSpPr>
          <p:spPr bwMode="auto">
            <a:xfrm>
              <a:off x="1371600" y="3027363"/>
              <a:ext cx="2590800" cy="1295400"/>
            </a:xfrm>
            <a:prstGeom prst="ellipse">
              <a:avLst/>
            </a:prstGeom>
            <a:noFill/>
            <a:ln w="9525">
              <a:solidFill>
                <a:srgbClr val="000080"/>
              </a:solidFill>
              <a:round/>
              <a:headEnd/>
              <a:tailEnd/>
            </a:ln>
          </p:spPr>
          <p:txBody>
            <a:bodyPr wrap="none" anchor="ctr"/>
            <a:lstStyle/>
            <a:p>
              <a:endParaRPr lang="fr-FR"/>
            </a:p>
          </p:txBody>
        </p:sp>
        <p:sp>
          <p:nvSpPr>
            <p:cNvPr id="19468" name="Oval 10"/>
            <p:cNvSpPr>
              <a:spLocks noChangeArrowheads="1"/>
            </p:cNvSpPr>
            <p:nvPr/>
          </p:nvSpPr>
          <p:spPr bwMode="auto">
            <a:xfrm>
              <a:off x="5715008" y="7010416"/>
              <a:ext cx="2362200" cy="685800"/>
            </a:xfrm>
            <a:prstGeom prst="ellipse">
              <a:avLst/>
            </a:prstGeom>
            <a:solidFill>
              <a:srgbClr val="1F1000"/>
            </a:solidFill>
            <a:ln w="9525">
              <a:solidFill>
                <a:srgbClr val="000080"/>
              </a:solidFill>
              <a:round/>
              <a:headEnd/>
              <a:tailEnd/>
            </a:ln>
          </p:spPr>
          <p:txBody>
            <a:bodyPr wrap="none" anchor="ctr"/>
            <a:lstStyle/>
            <a:p>
              <a:endParaRPr lang="fr-FR">
                <a:solidFill>
                  <a:schemeClr val="bg1"/>
                </a:solidFill>
              </a:endParaRPr>
            </a:p>
          </p:txBody>
        </p:sp>
        <p:sp>
          <p:nvSpPr>
            <p:cNvPr id="19469" name="Text Box 12"/>
            <p:cNvSpPr txBox="1">
              <a:spLocks noChangeArrowheads="1"/>
            </p:cNvSpPr>
            <p:nvPr/>
          </p:nvSpPr>
          <p:spPr bwMode="auto">
            <a:xfrm>
              <a:off x="5715000" y="7086600"/>
              <a:ext cx="2133600" cy="461666"/>
            </a:xfrm>
            <a:prstGeom prst="rect">
              <a:avLst/>
            </a:prstGeom>
            <a:noFill/>
            <a:ln w="9525">
              <a:noFill/>
              <a:miter lim="800000"/>
              <a:headEnd/>
              <a:tailEnd/>
            </a:ln>
          </p:spPr>
          <p:txBody>
            <a:bodyPr>
              <a:spAutoFit/>
            </a:bodyPr>
            <a:lstStyle/>
            <a:p>
              <a:pPr algn="ctr">
                <a:spcBef>
                  <a:spcPct val="50000"/>
                </a:spcBef>
              </a:pPr>
              <a:r>
                <a:rPr lang="fr-FR" dirty="0">
                  <a:solidFill>
                    <a:schemeClr val="bg1"/>
                  </a:solidFill>
                  <a:latin typeface="Times" charset="0"/>
                </a:rPr>
                <a:t>TMS</a:t>
              </a:r>
            </a:p>
          </p:txBody>
        </p:sp>
        <p:sp>
          <p:nvSpPr>
            <p:cNvPr id="19470" name="AutoShape 13"/>
            <p:cNvSpPr>
              <a:spLocks noChangeArrowheads="1"/>
            </p:cNvSpPr>
            <p:nvPr/>
          </p:nvSpPr>
          <p:spPr bwMode="auto">
            <a:xfrm rot="1968079">
              <a:off x="5236201" y="6951855"/>
              <a:ext cx="609600" cy="381000"/>
            </a:xfrm>
            <a:prstGeom prst="notchedRightArrow">
              <a:avLst>
                <a:gd name="adj1" fmla="val 50000"/>
                <a:gd name="adj2" fmla="val 40000"/>
              </a:avLst>
            </a:prstGeom>
            <a:solidFill>
              <a:srgbClr val="FF0000"/>
            </a:solidFill>
            <a:ln w="9525">
              <a:solidFill>
                <a:srgbClr val="FF0000"/>
              </a:solidFill>
              <a:miter lim="800000"/>
              <a:headEnd/>
              <a:tailEnd/>
            </a:ln>
          </p:spPr>
          <p:txBody>
            <a:bodyPr wrap="none" anchor="ctr"/>
            <a:lstStyle/>
            <a:p>
              <a:endParaRPr lang="fr-FR"/>
            </a:p>
          </p:txBody>
        </p:sp>
        <p:sp>
          <p:nvSpPr>
            <p:cNvPr id="19471" name="AutoShape 14"/>
            <p:cNvSpPr>
              <a:spLocks noChangeArrowheads="1"/>
            </p:cNvSpPr>
            <p:nvPr/>
          </p:nvSpPr>
          <p:spPr bwMode="auto">
            <a:xfrm rot="8845797">
              <a:off x="5541018" y="4172724"/>
              <a:ext cx="609600" cy="381000"/>
            </a:xfrm>
            <a:prstGeom prst="notchedRightArrow">
              <a:avLst>
                <a:gd name="adj1" fmla="val 50000"/>
                <a:gd name="adj2" fmla="val 40000"/>
              </a:avLst>
            </a:prstGeom>
            <a:solidFill>
              <a:schemeClr val="accent2"/>
            </a:solidFill>
            <a:ln w="9525">
              <a:solidFill>
                <a:srgbClr val="000080"/>
              </a:solidFill>
              <a:miter lim="800000"/>
              <a:headEnd/>
              <a:tailEnd/>
            </a:ln>
          </p:spPr>
          <p:txBody>
            <a:bodyPr wrap="none" anchor="ctr"/>
            <a:lstStyle/>
            <a:p>
              <a:endParaRPr lang="fr-FR"/>
            </a:p>
          </p:txBody>
        </p:sp>
        <p:sp>
          <p:nvSpPr>
            <p:cNvPr id="19472" name="AutoShape 15"/>
            <p:cNvSpPr>
              <a:spLocks noChangeArrowheads="1"/>
            </p:cNvSpPr>
            <p:nvPr/>
          </p:nvSpPr>
          <p:spPr bwMode="auto">
            <a:xfrm rot="1937855">
              <a:off x="3178831" y="4133813"/>
              <a:ext cx="609600" cy="381000"/>
            </a:xfrm>
            <a:prstGeom prst="notchedRightArrow">
              <a:avLst>
                <a:gd name="adj1" fmla="val 50000"/>
                <a:gd name="adj2" fmla="val 40000"/>
              </a:avLst>
            </a:prstGeom>
            <a:solidFill>
              <a:schemeClr val="accent2"/>
            </a:solidFill>
            <a:ln w="9525">
              <a:solidFill>
                <a:srgbClr val="000080"/>
              </a:solidFill>
              <a:miter lim="800000"/>
              <a:headEnd/>
              <a:tailEnd/>
            </a:ln>
          </p:spPr>
          <p:txBody>
            <a:bodyPr wrap="none" anchor="ctr"/>
            <a:lstStyle/>
            <a:p>
              <a:endParaRPr lang="fr-FR"/>
            </a:p>
          </p:txBody>
        </p:sp>
        <p:sp>
          <p:nvSpPr>
            <p:cNvPr id="19473" name="Text Box 16"/>
            <p:cNvSpPr txBox="1">
              <a:spLocks noChangeArrowheads="1"/>
            </p:cNvSpPr>
            <p:nvPr/>
          </p:nvSpPr>
          <p:spPr bwMode="auto">
            <a:xfrm>
              <a:off x="5791200" y="3276600"/>
              <a:ext cx="2286000" cy="701675"/>
            </a:xfrm>
            <a:prstGeom prst="rect">
              <a:avLst/>
            </a:prstGeom>
            <a:noFill/>
            <a:ln w="9525">
              <a:noFill/>
              <a:miter lim="800000"/>
              <a:headEnd/>
              <a:tailEnd/>
            </a:ln>
          </p:spPr>
          <p:txBody>
            <a:bodyPr>
              <a:spAutoFit/>
            </a:bodyPr>
            <a:lstStyle/>
            <a:p>
              <a:pPr algn="ctr">
                <a:spcBef>
                  <a:spcPct val="50000"/>
                </a:spcBef>
              </a:pPr>
              <a:r>
                <a:rPr lang="fr-FR" sz="2000">
                  <a:latin typeface="Times" charset="0"/>
                </a:rPr>
                <a:t>Facteurs </a:t>
              </a:r>
            </a:p>
            <a:p>
              <a:pPr algn="ctr">
                <a:lnSpc>
                  <a:spcPct val="50000"/>
                </a:lnSpc>
                <a:spcBef>
                  <a:spcPct val="50000"/>
                </a:spcBef>
              </a:pPr>
              <a:r>
                <a:rPr lang="fr-FR" sz="2000">
                  <a:latin typeface="Times" charset="0"/>
                </a:rPr>
                <a:t>psychosociaux</a:t>
              </a:r>
            </a:p>
          </p:txBody>
        </p:sp>
        <p:sp>
          <p:nvSpPr>
            <p:cNvPr id="19474" name="Text Box 17"/>
            <p:cNvSpPr txBox="1">
              <a:spLocks noChangeArrowheads="1"/>
            </p:cNvSpPr>
            <p:nvPr/>
          </p:nvSpPr>
          <p:spPr bwMode="auto">
            <a:xfrm>
              <a:off x="1371600" y="3276600"/>
              <a:ext cx="2057400" cy="701675"/>
            </a:xfrm>
            <a:prstGeom prst="rect">
              <a:avLst/>
            </a:prstGeom>
            <a:noFill/>
            <a:ln w="9525">
              <a:noFill/>
              <a:miter lim="800000"/>
              <a:headEnd/>
              <a:tailEnd/>
            </a:ln>
          </p:spPr>
          <p:txBody>
            <a:bodyPr>
              <a:spAutoFit/>
            </a:bodyPr>
            <a:lstStyle/>
            <a:p>
              <a:pPr algn="ctr">
                <a:spcBef>
                  <a:spcPct val="50000"/>
                </a:spcBef>
              </a:pPr>
              <a:r>
                <a:rPr lang="fr-FR" sz="2000">
                  <a:latin typeface="Times" charset="0"/>
                </a:rPr>
                <a:t>Facteurs</a:t>
              </a:r>
            </a:p>
            <a:p>
              <a:pPr algn="ctr">
                <a:lnSpc>
                  <a:spcPct val="50000"/>
                </a:lnSpc>
                <a:spcBef>
                  <a:spcPct val="50000"/>
                </a:spcBef>
              </a:pPr>
              <a:r>
                <a:rPr lang="fr-FR" sz="2000">
                  <a:latin typeface="Times" charset="0"/>
                </a:rPr>
                <a:t>biomécaniques</a:t>
              </a:r>
            </a:p>
          </p:txBody>
        </p:sp>
        <p:sp>
          <p:nvSpPr>
            <p:cNvPr id="19475" name="Oval 8"/>
            <p:cNvSpPr>
              <a:spLocks noChangeArrowheads="1"/>
            </p:cNvSpPr>
            <p:nvPr/>
          </p:nvSpPr>
          <p:spPr bwMode="auto">
            <a:xfrm>
              <a:off x="3429000" y="2971800"/>
              <a:ext cx="2590800" cy="1295400"/>
            </a:xfrm>
            <a:prstGeom prst="ellipse">
              <a:avLst/>
            </a:prstGeom>
            <a:solidFill>
              <a:schemeClr val="bg1"/>
            </a:solidFill>
            <a:ln w="9525">
              <a:solidFill>
                <a:srgbClr val="000080"/>
              </a:solidFill>
              <a:round/>
              <a:headEnd/>
              <a:tailEnd/>
            </a:ln>
          </p:spPr>
          <p:txBody>
            <a:bodyPr wrap="none" anchor="ctr"/>
            <a:lstStyle/>
            <a:p>
              <a:endParaRPr lang="fr-FR"/>
            </a:p>
          </p:txBody>
        </p:sp>
        <p:sp>
          <p:nvSpPr>
            <p:cNvPr id="19476" name="Text Box 35"/>
            <p:cNvSpPr txBox="1">
              <a:spLocks noChangeArrowheads="1"/>
            </p:cNvSpPr>
            <p:nvPr/>
          </p:nvSpPr>
          <p:spPr bwMode="auto">
            <a:xfrm>
              <a:off x="3810000" y="3200400"/>
              <a:ext cx="1828800" cy="701675"/>
            </a:xfrm>
            <a:prstGeom prst="rect">
              <a:avLst/>
            </a:prstGeom>
            <a:noFill/>
            <a:ln w="9525">
              <a:noFill/>
              <a:miter lim="800000"/>
              <a:headEnd/>
              <a:tailEnd/>
            </a:ln>
          </p:spPr>
          <p:txBody>
            <a:bodyPr>
              <a:spAutoFit/>
            </a:bodyPr>
            <a:lstStyle/>
            <a:p>
              <a:pPr algn="ctr">
                <a:spcBef>
                  <a:spcPct val="50000"/>
                </a:spcBef>
              </a:pPr>
              <a:r>
                <a:rPr lang="fr-FR" sz="2000">
                  <a:latin typeface="Times" charset="0"/>
                </a:rPr>
                <a:t>Sensibilité individuelle</a:t>
              </a:r>
            </a:p>
          </p:txBody>
        </p:sp>
      </p:grpSp>
      <p:sp>
        <p:nvSpPr>
          <p:cNvPr id="19461" name="Text Box 11"/>
          <p:cNvSpPr txBox="1">
            <a:spLocks noChangeArrowheads="1"/>
          </p:cNvSpPr>
          <p:nvPr/>
        </p:nvSpPr>
        <p:spPr bwMode="auto">
          <a:xfrm>
            <a:off x="3505200" y="3549650"/>
            <a:ext cx="2362200" cy="1230313"/>
          </a:xfrm>
          <a:prstGeom prst="rect">
            <a:avLst/>
          </a:prstGeom>
          <a:noFill/>
          <a:ln w="9525">
            <a:noFill/>
            <a:miter lim="800000"/>
            <a:headEnd/>
            <a:tailEnd/>
          </a:ln>
        </p:spPr>
        <p:txBody>
          <a:bodyPr>
            <a:spAutoFit/>
          </a:bodyPr>
          <a:lstStyle/>
          <a:p>
            <a:pPr algn="ctr">
              <a:spcBef>
                <a:spcPct val="50000"/>
              </a:spcBef>
            </a:pPr>
            <a:r>
              <a:rPr lang="fr-FR" sz="2000" dirty="0">
                <a:solidFill>
                  <a:schemeClr val="accent2"/>
                </a:solidFill>
                <a:latin typeface="Times" charset="0"/>
              </a:rPr>
              <a:t> </a:t>
            </a:r>
            <a:r>
              <a:rPr lang="fr-FR" sz="2000" b="1" dirty="0">
                <a:solidFill>
                  <a:srgbClr val="FF0000"/>
                </a:solidFill>
                <a:latin typeface="Times" charset="0"/>
              </a:rPr>
              <a:t>Altération du geste</a:t>
            </a:r>
            <a:endParaRPr lang="fr-FR" sz="1800" b="1" dirty="0">
              <a:solidFill>
                <a:srgbClr val="FF0000"/>
              </a:solidFill>
              <a:latin typeface="Times" charset="0"/>
            </a:endParaRPr>
          </a:p>
          <a:p>
            <a:pPr algn="ctr"/>
            <a:r>
              <a:rPr lang="fr-FR" sz="1800" b="0" dirty="0">
                <a:latin typeface="Times" charset="0"/>
              </a:rPr>
              <a:t>Empêchement, Compétences gestuelles, créativité…</a:t>
            </a:r>
            <a:endParaRPr lang="fr-FR" sz="2000" dirty="0">
              <a:latin typeface="Times" charset="0"/>
            </a:endParaRPr>
          </a:p>
        </p:txBody>
      </p:sp>
      <p:sp>
        <p:nvSpPr>
          <p:cNvPr id="19462" name="AutoShape 14"/>
          <p:cNvSpPr>
            <a:spLocks noChangeArrowheads="1"/>
          </p:cNvSpPr>
          <p:nvPr/>
        </p:nvSpPr>
        <p:spPr bwMode="auto">
          <a:xfrm rot="5400000">
            <a:off x="4397375" y="2933700"/>
            <a:ext cx="609600" cy="381000"/>
          </a:xfrm>
          <a:prstGeom prst="notchedRightArrow">
            <a:avLst>
              <a:gd name="adj1" fmla="val 50000"/>
              <a:gd name="adj2" fmla="val 40000"/>
            </a:avLst>
          </a:prstGeom>
          <a:solidFill>
            <a:schemeClr val="accent2"/>
          </a:solidFill>
          <a:ln w="9525">
            <a:solidFill>
              <a:srgbClr val="000080"/>
            </a:solidFill>
            <a:miter lim="800000"/>
            <a:headEnd/>
            <a:tailEnd/>
          </a:ln>
        </p:spPr>
        <p:txBody>
          <a:bodyPr wrap="none" anchor="ctr"/>
          <a:lstStyle/>
          <a:p>
            <a:endParaRPr lang="fr-FR"/>
          </a:p>
        </p:txBody>
      </p:sp>
      <p:sp>
        <p:nvSpPr>
          <p:cNvPr id="22" name="Rectangle 4"/>
          <p:cNvSpPr>
            <a:spLocks noChangeArrowheads="1"/>
          </p:cNvSpPr>
          <p:nvPr/>
        </p:nvSpPr>
        <p:spPr bwMode="auto">
          <a:xfrm>
            <a:off x="0" y="-157163"/>
            <a:ext cx="2514600" cy="762001"/>
          </a:xfrm>
          <a:prstGeom prst="rect">
            <a:avLst/>
          </a:prstGeom>
          <a:noFill/>
          <a:ln w="9525">
            <a:noFill/>
            <a:miter lim="800000"/>
            <a:headEnd/>
            <a:tailEnd/>
          </a:ln>
        </p:spPr>
        <p:txBody>
          <a:bodyPr anchor="ctr">
            <a:spAutoFit/>
          </a:bodyPr>
          <a:lstStyle/>
          <a:p>
            <a:pPr eaLnBrk="1" hangingPunct="1">
              <a:spcBef>
                <a:spcPct val="20000"/>
              </a:spcBef>
              <a:defRPr/>
            </a:pPr>
            <a:r>
              <a:rPr lang="fr-FR" sz="2200">
                <a:solidFill>
                  <a:srgbClr val="FF4407"/>
                </a:solidFill>
                <a:effectLst>
                  <a:outerShdw blurRad="38100" dist="38100" dir="2700000" algn="tl">
                    <a:srgbClr val="C0C0C0"/>
                  </a:outerShdw>
                </a:effectLst>
                <a:latin typeface="Calibri" pitchFamily="34" charset="0"/>
              </a:rPr>
              <a:t>De quoi parle t-on ?</a:t>
            </a:r>
            <a:endParaRPr lang="fr-FR" sz="2200">
              <a:solidFill>
                <a:srgbClr val="FF4407"/>
              </a:solidFill>
              <a:effectLst>
                <a:outerShdw blurRad="38100" dist="38100" dir="2700000" algn="tl">
                  <a:srgbClr val="C0C0C0"/>
                </a:outerShdw>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1219200"/>
            <a:ext cx="8915400" cy="457200"/>
          </a:xfrm>
          <a:prstGeom prst="rect">
            <a:avLst/>
          </a:prstGeom>
          <a:noFill/>
          <a:ln w="9525">
            <a:noFill/>
            <a:miter lim="800000"/>
            <a:headEnd/>
            <a:tailEnd/>
          </a:ln>
        </p:spPr>
        <p:txBody>
          <a:bodyPr>
            <a:spAutoFit/>
          </a:bodyPr>
          <a:lstStyle/>
          <a:p>
            <a:pPr>
              <a:spcBef>
                <a:spcPct val="50000"/>
              </a:spcBef>
            </a:pPr>
            <a:r>
              <a:rPr lang="fr-FR">
                <a:solidFill>
                  <a:srgbClr val="3366FF"/>
                </a:solidFill>
                <a:latin typeface="Times" charset="0"/>
              </a:rPr>
              <a:t>Les facteurs biomécaniques : </a:t>
            </a:r>
            <a:r>
              <a:rPr lang="fr-FR" sz="2000">
                <a:latin typeface="Times" charset="0"/>
              </a:rPr>
              <a:t>les postures des épaules à l’origine des TMS  </a:t>
            </a:r>
          </a:p>
        </p:txBody>
      </p:sp>
      <p:pic>
        <p:nvPicPr>
          <p:cNvPr id="20483" name="Picture 4"/>
          <p:cNvPicPr>
            <a:picLocks noChangeAspect="1" noChangeArrowheads="1"/>
          </p:cNvPicPr>
          <p:nvPr/>
        </p:nvPicPr>
        <p:blipFill>
          <a:blip r:embed="rId3"/>
          <a:srcRect t="6689" r="75311" b="52191"/>
          <a:stretch>
            <a:fillRect/>
          </a:stretch>
        </p:blipFill>
        <p:spPr bwMode="auto">
          <a:xfrm>
            <a:off x="2362200" y="1828800"/>
            <a:ext cx="1600200" cy="1981200"/>
          </a:xfrm>
          <a:prstGeom prst="rect">
            <a:avLst/>
          </a:prstGeom>
          <a:noFill/>
          <a:ln w="9525">
            <a:noFill/>
            <a:miter lim="800000"/>
            <a:headEnd/>
            <a:tailEnd/>
          </a:ln>
        </p:spPr>
      </p:pic>
      <p:sp>
        <p:nvSpPr>
          <p:cNvPr id="20484" name="Text Box 25"/>
          <p:cNvSpPr txBox="1">
            <a:spLocks noChangeArrowheads="1"/>
          </p:cNvSpPr>
          <p:nvPr/>
        </p:nvSpPr>
        <p:spPr bwMode="auto">
          <a:xfrm>
            <a:off x="381000" y="353085"/>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pic>
        <p:nvPicPr>
          <p:cNvPr id="20485" name="Picture 4"/>
          <p:cNvPicPr>
            <a:picLocks noChangeAspect="1" noChangeArrowheads="1"/>
          </p:cNvPicPr>
          <p:nvPr/>
        </p:nvPicPr>
        <p:blipFill>
          <a:blip r:embed="rId3"/>
          <a:srcRect l="52902" b="52191"/>
          <a:stretch>
            <a:fillRect/>
          </a:stretch>
        </p:blipFill>
        <p:spPr bwMode="auto">
          <a:xfrm>
            <a:off x="5181600" y="1658938"/>
            <a:ext cx="3052763" cy="2303462"/>
          </a:xfrm>
          <a:prstGeom prst="rect">
            <a:avLst/>
          </a:prstGeom>
          <a:noFill/>
          <a:ln w="9525">
            <a:noFill/>
            <a:miter lim="800000"/>
            <a:headEnd/>
            <a:tailEnd/>
          </a:ln>
        </p:spPr>
      </p:pic>
      <p:pic>
        <p:nvPicPr>
          <p:cNvPr id="20486" name="Picture 14"/>
          <p:cNvPicPr>
            <a:picLocks noChangeAspect="1" noChangeArrowheads="1"/>
          </p:cNvPicPr>
          <p:nvPr/>
        </p:nvPicPr>
        <p:blipFill>
          <a:blip r:embed="rId4"/>
          <a:srcRect/>
          <a:stretch>
            <a:fillRect/>
          </a:stretch>
        </p:blipFill>
        <p:spPr bwMode="auto">
          <a:xfrm>
            <a:off x="899592" y="4293096"/>
            <a:ext cx="2736304" cy="2414230"/>
          </a:xfrm>
          <a:prstGeom prst="rect">
            <a:avLst/>
          </a:prstGeom>
          <a:noFill/>
          <a:ln w="9525">
            <a:noFill/>
            <a:miter lim="800000"/>
            <a:headEnd/>
            <a:tailEnd/>
          </a:ln>
        </p:spPr>
      </p:pic>
      <p:pic>
        <p:nvPicPr>
          <p:cNvPr id="20487" name="Picture 13"/>
          <p:cNvPicPr>
            <a:picLocks noChangeAspect="1" noChangeArrowheads="1"/>
          </p:cNvPicPr>
          <p:nvPr/>
        </p:nvPicPr>
        <p:blipFill>
          <a:blip r:embed="rId5"/>
          <a:srcRect/>
          <a:stretch>
            <a:fillRect/>
          </a:stretch>
        </p:blipFill>
        <p:spPr bwMode="auto">
          <a:xfrm>
            <a:off x="4499992" y="4293096"/>
            <a:ext cx="1944216" cy="2414230"/>
          </a:xfrm>
          <a:prstGeom prst="rect">
            <a:avLst/>
          </a:prstGeom>
          <a:noFill/>
          <a:ln w="9525">
            <a:noFill/>
            <a:miter lim="800000"/>
            <a:headEnd/>
            <a:tailEnd/>
          </a:ln>
        </p:spPr>
      </p:pic>
      <p:pic>
        <p:nvPicPr>
          <p:cNvPr id="20488" name="Picture 25"/>
          <p:cNvPicPr>
            <a:picLocks noChangeArrowheads="1"/>
          </p:cNvPicPr>
          <p:nvPr/>
        </p:nvPicPr>
        <p:blipFill>
          <a:blip r:embed="rId6"/>
          <a:srcRect l="15880" t="54546" r="58374" b="25758"/>
          <a:stretch>
            <a:fillRect/>
          </a:stretch>
        </p:blipFill>
        <p:spPr bwMode="auto">
          <a:xfrm>
            <a:off x="6948264" y="4293096"/>
            <a:ext cx="2170722" cy="2564904"/>
          </a:xfrm>
          <a:prstGeom prst="rect">
            <a:avLst/>
          </a:prstGeom>
          <a:noFill/>
          <a:ln w="9525">
            <a:noFill/>
            <a:miter lim="800000"/>
            <a:headEnd/>
            <a:tailEnd/>
          </a:ln>
        </p:spPr>
      </p:pic>
      <p:pic>
        <p:nvPicPr>
          <p:cNvPr id="20489" name="Picture 4"/>
          <p:cNvPicPr>
            <a:picLocks noChangeAspect="1" noChangeArrowheads="1"/>
          </p:cNvPicPr>
          <p:nvPr/>
        </p:nvPicPr>
        <p:blipFill>
          <a:blip r:embed="rId3"/>
          <a:srcRect l="23512" t="6689" r="47098" b="52191"/>
          <a:stretch>
            <a:fillRect/>
          </a:stretch>
        </p:blipFill>
        <p:spPr bwMode="auto">
          <a:xfrm>
            <a:off x="381000" y="1905000"/>
            <a:ext cx="1905000" cy="1981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6613525"/>
            <a:ext cx="1143000" cy="244475"/>
          </a:xfrm>
          <a:prstGeom prst="rect">
            <a:avLst/>
          </a:prstGeom>
          <a:noFill/>
          <a:ln w="9525">
            <a:noFill/>
            <a:miter lim="800000"/>
            <a:headEnd/>
            <a:tailEnd/>
          </a:ln>
        </p:spPr>
        <p:txBody>
          <a:bodyPr>
            <a:spAutoFit/>
          </a:bodyPr>
          <a:lstStyle/>
          <a:p>
            <a:pPr algn="r">
              <a:spcBef>
                <a:spcPct val="50000"/>
              </a:spcBef>
            </a:pPr>
            <a:r>
              <a:rPr lang="fr-FR" sz="1000" b="0">
                <a:latin typeface="Times" charset="0"/>
              </a:rPr>
              <a:t>Source : CSST</a:t>
            </a:r>
          </a:p>
        </p:txBody>
      </p:sp>
      <p:pic>
        <p:nvPicPr>
          <p:cNvPr id="21507" name="Picture 6"/>
          <p:cNvPicPr>
            <a:picLocks noChangeAspect="1" noChangeArrowheads="1"/>
          </p:cNvPicPr>
          <p:nvPr/>
        </p:nvPicPr>
        <p:blipFill>
          <a:blip r:embed="rId3"/>
          <a:srcRect t="13091"/>
          <a:stretch>
            <a:fillRect/>
          </a:stretch>
        </p:blipFill>
        <p:spPr bwMode="auto">
          <a:xfrm>
            <a:off x="457200" y="2590800"/>
            <a:ext cx="3349625" cy="2405063"/>
          </a:xfrm>
          <a:prstGeom prst="rect">
            <a:avLst/>
          </a:prstGeom>
          <a:noFill/>
          <a:ln w="9525">
            <a:noFill/>
            <a:miter lim="800000"/>
            <a:headEnd/>
            <a:tailEnd/>
          </a:ln>
        </p:spPr>
      </p:pic>
      <p:sp>
        <p:nvSpPr>
          <p:cNvPr id="21508" name="Text Box 2"/>
          <p:cNvSpPr txBox="1">
            <a:spLocks noChangeArrowheads="1"/>
          </p:cNvSpPr>
          <p:nvPr/>
        </p:nvSpPr>
        <p:spPr bwMode="auto">
          <a:xfrm>
            <a:off x="611560" y="1219200"/>
            <a:ext cx="8532440" cy="738664"/>
          </a:xfrm>
          <a:prstGeom prst="rect">
            <a:avLst/>
          </a:prstGeom>
          <a:noFill/>
          <a:ln w="9525">
            <a:noFill/>
            <a:miter lim="800000"/>
            <a:headEnd/>
            <a:tailEnd/>
          </a:ln>
        </p:spPr>
        <p:txBody>
          <a:bodyPr wrap="square">
            <a:spAutoFit/>
          </a:bodyPr>
          <a:lstStyle/>
          <a:p>
            <a:pPr>
              <a:spcBef>
                <a:spcPct val="50000"/>
              </a:spcBef>
            </a:pPr>
            <a:r>
              <a:rPr lang="fr-FR" sz="2100" dirty="0">
                <a:solidFill>
                  <a:srgbClr val="3366FF"/>
                </a:solidFill>
                <a:latin typeface="Times" charset="0"/>
              </a:rPr>
              <a:t>Les facteurs biomécaniques : </a:t>
            </a:r>
            <a:r>
              <a:rPr lang="fr-FR" sz="2100" dirty="0">
                <a:latin typeface="Times" charset="0"/>
              </a:rPr>
              <a:t>Les postures de l’avant-bras à l’origine des TMS  </a:t>
            </a:r>
          </a:p>
        </p:txBody>
      </p:sp>
      <p:grpSp>
        <p:nvGrpSpPr>
          <p:cNvPr id="21509" name="Grouper 12"/>
          <p:cNvGrpSpPr>
            <a:grpSpLocks/>
          </p:cNvGrpSpPr>
          <p:nvPr/>
        </p:nvGrpSpPr>
        <p:grpSpPr bwMode="auto">
          <a:xfrm>
            <a:off x="4724400" y="2819400"/>
            <a:ext cx="1712913" cy="3276600"/>
            <a:chOff x="4192143" y="2882053"/>
            <a:chExt cx="1712552" cy="3276699"/>
          </a:xfrm>
        </p:grpSpPr>
        <p:pic>
          <p:nvPicPr>
            <p:cNvPr id="21512" name="Picture 25"/>
            <p:cNvPicPr>
              <a:picLocks noChangeArrowheads="1"/>
            </p:cNvPicPr>
            <p:nvPr/>
          </p:nvPicPr>
          <p:blipFill>
            <a:blip r:embed="rId4"/>
            <a:srcRect l="55453" t="7576" r="26848" b="62122"/>
            <a:stretch>
              <a:fillRect/>
            </a:stretch>
          </p:blipFill>
          <p:spPr bwMode="auto">
            <a:xfrm>
              <a:off x="4267200" y="3200400"/>
              <a:ext cx="1205582" cy="2958352"/>
            </a:xfrm>
            <a:prstGeom prst="rect">
              <a:avLst/>
            </a:prstGeom>
            <a:noFill/>
            <a:ln w="9525">
              <a:noFill/>
              <a:miter lim="800000"/>
              <a:headEnd/>
              <a:tailEnd/>
            </a:ln>
          </p:spPr>
        </p:pic>
        <p:sp>
          <p:nvSpPr>
            <p:cNvPr id="10" name="Triangle rectangle 9"/>
            <p:cNvSpPr>
              <a:spLocks noChangeArrowheads="1"/>
            </p:cNvSpPr>
            <p:nvPr/>
          </p:nvSpPr>
          <p:spPr bwMode="auto">
            <a:xfrm rot="5605187">
              <a:off x="4342754" y="2731442"/>
              <a:ext cx="1411331" cy="1712552"/>
            </a:xfrm>
            <a:prstGeom prst="rtTriangle">
              <a:avLst/>
            </a:prstGeom>
            <a:gradFill rotWithShape="1">
              <a:gsLst>
                <a:gs pos="0">
                  <a:srgbClr val="FFFFFF"/>
                </a:gs>
                <a:gs pos="100000">
                  <a:srgbClr val="FFFFFF"/>
                </a:gs>
              </a:gsLst>
              <a:lin ang="5400000"/>
            </a:gradFill>
            <a:ln w="9525">
              <a:solidFill>
                <a:srgbClr val="F9F9F9"/>
              </a:solidFill>
              <a:miter lim="800000"/>
              <a:headEnd/>
              <a:tailEnd/>
            </a:ln>
            <a:effectLst>
              <a:outerShdw dist="23000" dir="5400000" rotWithShape="0">
                <a:schemeClr val="bg1">
                  <a:alpha val="34999"/>
                </a:schemeClr>
              </a:outerShdw>
            </a:effectLst>
          </p:spPr>
          <p:txBody>
            <a:bodyPr/>
            <a:lstStyle/>
            <a:p>
              <a:pPr>
                <a:defRPr/>
              </a:pPr>
              <a:endParaRPr lang="fr-FR">
                <a:latin typeface="+mn-lt"/>
                <a:ea typeface="+mn-ea"/>
              </a:endParaRPr>
            </a:p>
          </p:txBody>
        </p:sp>
      </p:grpSp>
      <p:sp>
        <p:nvSpPr>
          <p:cNvPr id="21510"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b="1" dirty="0">
                <a:solidFill>
                  <a:srgbClr val="FF0000"/>
                </a:solidFill>
                <a:latin typeface="Times" charset="0"/>
              </a:rPr>
              <a:t>Les facteurs de risques </a:t>
            </a:r>
          </a:p>
        </p:txBody>
      </p:sp>
      <p:pic>
        <p:nvPicPr>
          <p:cNvPr id="21511" name="Picture 25"/>
          <p:cNvPicPr>
            <a:picLocks noChangeArrowheads="1"/>
          </p:cNvPicPr>
          <p:nvPr/>
        </p:nvPicPr>
        <p:blipFill>
          <a:blip r:embed="rId4"/>
          <a:srcRect l="73352" t="8357" r="2037" b="65106"/>
          <a:stretch>
            <a:fillRect/>
          </a:stretch>
        </p:blipFill>
        <p:spPr bwMode="auto">
          <a:xfrm>
            <a:off x="7236296" y="4005064"/>
            <a:ext cx="1910633" cy="273069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p:cNvGrpSpPr>
            <a:grpSpLocks/>
          </p:cNvGrpSpPr>
          <p:nvPr/>
        </p:nvGrpSpPr>
        <p:grpSpPr bwMode="auto">
          <a:xfrm>
            <a:off x="1447800" y="2819400"/>
            <a:ext cx="846138" cy="876300"/>
            <a:chOff x="3362" y="1097"/>
            <a:chExt cx="1692" cy="1491"/>
          </a:xfrm>
        </p:grpSpPr>
        <p:sp>
          <p:nvSpPr>
            <p:cNvPr id="22661" name="Freeform 5"/>
            <p:cNvSpPr>
              <a:spLocks/>
            </p:cNvSpPr>
            <p:nvPr/>
          </p:nvSpPr>
          <p:spPr bwMode="auto">
            <a:xfrm>
              <a:off x="3374" y="1649"/>
              <a:ext cx="54" cy="33"/>
            </a:xfrm>
            <a:custGeom>
              <a:avLst/>
              <a:gdLst>
                <a:gd name="T0" fmla="*/ 0 w 54"/>
                <a:gd name="T1" fmla="*/ 19 h 33"/>
                <a:gd name="T2" fmla="*/ 47 w 54"/>
                <a:gd name="T3" fmla="*/ 0 h 33"/>
                <a:gd name="T4" fmla="*/ 53 w 54"/>
                <a:gd name="T5" fmla="*/ 13 h 33"/>
                <a:gd name="T6" fmla="*/ 5 w 54"/>
                <a:gd name="T7" fmla="*/ 32 h 33"/>
                <a:gd name="T8" fmla="*/ 0 w 54"/>
                <a:gd name="T9" fmla="*/ 19 h 33"/>
                <a:gd name="T10" fmla="*/ 0 60000 65536"/>
                <a:gd name="T11" fmla="*/ 0 60000 65536"/>
                <a:gd name="T12" fmla="*/ 0 60000 65536"/>
                <a:gd name="T13" fmla="*/ 0 60000 65536"/>
                <a:gd name="T14" fmla="*/ 0 60000 65536"/>
                <a:gd name="T15" fmla="*/ 0 w 54"/>
                <a:gd name="T16" fmla="*/ 0 h 33"/>
                <a:gd name="T17" fmla="*/ 54 w 54"/>
                <a:gd name="T18" fmla="*/ 33 h 33"/>
              </a:gdLst>
              <a:ahLst/>
              <a:cxnLst>
                <a:cxn ang="T10">
                  <a:pos x="T0" y="T1"/>
                </a:cxn>
                <a:cxn ang="T11">
                  <a:pos x="T2" y="T3"/>
                </a:cxn>
                <a:cxn ang="T12">
                  <a:pos x="T4" y="T5"/>
                </a:cxn>
                <a:cxn ang="T13">
                  <a:pos x="T6" y="T7"/>
                </a:cxn>
                <a:cxn ang="T14">
                  <a:pos x="T8" y="T9"/>
                </a:cxn>
              </a:cxnLst>
              <a:rect l="T15" t="T16" r="T17" b="T18"/>
              <a:pathLst>
                <a:path w="54" h="33">
                  <a:moveTo>
                    <a:pt x="0" y="19"/>
                  </a:moveTo>
                  <a:lnTo>
                    <a:pt x="47" y="0"/>
                  </a:lnTo>
                  <a:lnTo>
                    <a:pt x="53" y="13"/>
                  </a:lnTo>
                  <a:lnTo>
                    <a:pt x="5" y="32"/>
                  </a:lnTo>
                  <a:lnTo>
                    <a:pt x="0" y="19"/>
                  </a:lnTo>
                </a:path>
              </a:pathLst>
            </a:custGeom>
            <a:solidFill>
              <a:srgbClr val="FF0000"/>
            </a:solidFill>
            <a:ln w="9525" cap="rnd">
              <a:noFill/>
              <a:round/>
              <a:headEnd/>
              <a:tailEnd/>
            </a:ln>
          </p:spPr>
          <p:txBody>
            <a:bodyPr/>
            <a:lstStyle/>
            <a:p>
              <a:endParaRPr lang="fr-FR"/>
            </a:p>
          </p:txBody>
        </p:sp>
        <p:sp>
          <p:nvSpPr>
            <p:cNvPr id="22662" name="Freeform 6"/>
            <p:cNvSpPr>
              <a:spLocks/>
            </p:cNvSpPr>
            <p:nvPr/>
          </p:nvSpPr>
          <p:spPr bwMode="auto">
            <a:xfrm>
              <a:off x="3474" y="1610"/>
              <a:ext cx="54" cy="33"/>
            </a:xfrm>
            <a:custGeom>
              <a:avLst/>
              <a:gdLst>
                <a:gd name="T0" fmla="*/ 0 w 54"/>
                <a:gd name="T1" fmla="*/ 19 h 33"/>
                <a:gd name="T2" fmla="*/ 47 w 54"/>
                <a:gd name="T3" fmla="*/ 0 h 33"/>
                <a:gd name="T4" fmla="*/ 53 w 54"/>
                <a:gd name="T5" fmla="*/ 13 h 33"/>
                <a:gd name="T6" fmla="*/ 6 w 54"/>
                <a:gd name="T7" fmla="*/ 32 h 33"/>
                <a:gd name="T8" fmla="*/ 0 w 54"/>
                <a:gd name="T9" fmla="*/ 19 h 33"/>
                <a:gd name="T10" fmla="*/ 0 60000 65536"/>
                <a:gd name="T11" fmla="*/ 0 60000 65536"/>
                <a:gd name="T12" fmla="*/ 0 60000 65536"/>
                <a:gd name="T13" fmla="*/ 0 60000 65536"/>
                <a:gd name="T14" fmla="*/ 0 60000 65536"/>
                <a:gd name="T15" fmla="*/ 0 w 54"/>
                <a:gd name="T16" fmla="*/ 0 h 33"/>
                <a:gd name="T17" fmla="*/ 54 w 54"/>
                <a:gd name="T18" fmla="*/ 33 h 33"/>
              </a:gdLst>
              <a:ahLst/>
              <a:cxnLst>
                <a:cxn ang="T10">
                  <a:pos x="T0" y="T1"/>
                </a:cxn>
                <a:cxn ang="T11">
                  <a:pos x="T2" y="T3"/>
                </a:cxn>
                <a:cxn ang="T12">
                  <a:pos x="T4" y="T5"/>
                </a:cxn>
                <a:cxn ang="T13">
                  <a:pos x="T6" y="T7"/>
                </a:cxn>
                <a:cxn ang="T14">
                  <a:pos x="T8" y="T9"/>
                </a:cxn>
              </a:cxnLst>
              <a:rect l="T15" t="T16" r="T17" b="T18"/>
              <a:pathLst>
                <a:path w="54" h="33">
                  <a:moveTo>
                    <a:pt x="0" y="19"/>
                  </a:moveTo>
                  <a:lnTo>
                    <a:pt x="47" y="0"/>
                  </a:lnTo>
                  <a:lnTo>
                    <a:pt x="53" y="13"/>
                  </a:lnTo>
                  <a:lnTo>
                    <a:pt x="6" y="32"/>
                  </a:lnTo>
                  <a:lnTo>
                    <a:pt x="0" y="19"/>
                  </a:lnTo>
                </a:path>
              </a:pathLst>
            </a:custGeom>
            <a:solidFill>
              <a:srgbClr val="FF0000"/>
            </a:solidFill>
            <a:ln w="9525" cap="rnd">
              <a:noFill/>
              <a:round/>
              <a:headEnd/>
              <a:tailEnd/>
            </a:ln>
          </p:spPr>
          <p:txBody>
            <a:bodyPr/>
            <a:lstStyle/>
            <a:p>
              <a:endParaRPr lang="fr-FR"/>
            </a:p>
          </p:txBody>
        </p:sp>
        <p:sp>
          <p:nvSpPr>
            <p:cNvPr id="22663" name="Freeform 7"/>
            <p:cNvSpPr>
              <a:spLocks/>
            </p:cNvSpPr>
            <p:nvPr/>
          </p:nvSpPr>
          <p:spPr bwMode="auto">
            <a:xfrm>
              <a:off x="3568" y="1565"/>
              <a:ext cx="60" cy="40"/>
            </a:xfrm>
            <a:custGeom>
              <a:avLst/>
              <a:gdLst>
                <a:gd name="T0" fmla="*/ 0 w 60"/>
                <a:gd name="T1" fmla="*/ 26 h 40"/>
                <a:gd name="T2" fmla="*/ 53 w 60"/>
                <a:gd name="T3" fmla="*/ 0 h 40"/>
                <a:gd name="T4" fmla="*/ 59 w 60"/>
                <a:gd name="T5" fmla="*/ 13 h 40"/>
                <a:gd name="T6" fmla="*/ 6 w 60"/>
                <a:gd name="T7" fmla="*/ 39 h 40"/>
                <a:gd name="T8" fmla="*/ 0 w 60"/>
                <a:gd name="T9" fmla="*/ 26 h 40"/>
                <a:gd name="T10" fmla="*/ 0 60000 65536"/>
                <a:gd name="T11" fmla="*/ 0 60000 65536"/>
                <a:gd name="T12" fmla="*/ 0 60000 65536"/>
                <a:gd name="T13" fmla="*/ 0 60000 65536"/>
                <a:gd name="T14" fmla="*/ 0 60000 65536"/>
                <a:gd name="T15" fmla="*/ 0 w 60"/>
                <a:gd name="T16" fmla="*/ 0 h 40"/>
                <a:gd name="T17" fmla="*/ 60 w 60"/>
                <a:gd name="T18" fmla="*/ 40 h 40"/>
              </a:gdLst>
              <a:ahLst/>
              <a:cxnLst>
                <a:cxn ang="T10">
                  <a:pos x="T0" y="T1"/>
                </a:cxn>
                <a:cxn ang="T11">
                  <a:pos x="T2" y="T3"/>
                </a:cxn>
                <a:cxn ang="T12">
                  <a:pos x="T4" y="T5"/>
                </a:cxn>
                <a:cxn ang="T13">
                  <a:pos x="T6" y="T7"/>
                </a:cxn>
                <a:cxn ang="T14">
                  <a:pos x="T8" y="T9"/>
                </a:cxn>
              </a:cxnLst>
              <a:rect l="T15" t="T16" r="T17" b="T18"/>
              <a:pathLst>
                <a:path w="60" h="40">
                  <a:moveTo>
                    <a:pt x="0" y="26"/>
                  </a:moveTo>
                  <a:lnTo>
                    <a:pt x="53" y="0"/>
                  </a:lnTo>
                  <a:lnTo>
                    <a:pt x="59" y="13"/>
                  </a:lnTo>
                  <a:lnTo>
                    <a:pt x="6" y="39"/>
                  </a:lnTo>
                  <a:lnTo>
                    <a:pt x="0" y="26"/>
                  </a:lnTo>
                </a:path>
              </a:pathLst>
            </a:custGeom>
            <a:solidFill>
              <a:srgbClr val="FF0000"/>
            </a:solidFill>
            <a:ln w="9525" cap="rnd">
              <a:noFill/>
              <a:round/>
              <a:headEnd/>
              <a:tailEnd/>
            </a:ln>
          </p:spPr>
          <p:txBody>
            <a:bodyPr/>
            <a:lstStyle/>
            <a:p>
              <a:endParaRPr lang="fr-FR"/>
            </a:p>
          </p:txBody>
        </p:sp>
        <p:sp>
          <p:nvSpPr>
            <p:cNvPr id="22664" name="Freeform 8"/>
            <p:cNvSpPr>
              <a:spLocks/>
            </p:cNvSpPr>
            <p:nvPr/>
          </p:nvSpPr>
          <p:spPr bwMode="auto">
            <a:xfrm>
              <a:off x="3668" y="1526"/>
              <a:ext cx="60" cy="34"/>
            </a:xfrm>
            <a:custGeom>
              <a:avLst/>
              <a:gdLst>
                <a:gd name="T0" fmla="*/ 0 w 60"/>
                <a:gd name="T1" fmla="*/ 20 h 34"/>
                <a:gd name="T2" fmla="*/ 53 w 60"/>
                <a:gd name="T3" fmla="*/ 0 h 34"/>
                <a:gd name="T4" fmla="*/ 59 w 60"/>
                <a:gd name="T5" fmla="*/ 13 h 34"/>
                <a:gd name="T6" fmla="*/ 6 w 60"/>
                <a:gd name="T7" fmla="*/ 33 h 34"/>
                <a:gd name="T8" fmla="*/ 0 w 60"/>
                <a:gd name="T9" fmla="*/ 20 h 34"/>
                <a:gd name="T10" fmla="*/ 0 60000 65536"/>
                <a:gd name="T11" fmla="*/ 0 60000 65536"/>
                <a:gd name="T12" fmla="*/ 0 60000 65536"/>
                <a:gd name="T13" fmla="*/ 0 60000 65536"/>
                <a:gd name="T14" fmla="*/ 0 60000 65536"/>
                <a:gd name="T15" fmla="*/ 0 w 60"/>
                <a:gd name="T16" fmla="*/ 0 h 34"/>
                <a:gd name="T17" fmla="*/ 60 w 60"/>
                <a:gd name="T18" fmla="*/ 34 h 34"/>
              </a:gdLst>
              <a:ahLst/>
              <a:cxnLst>
                <a:cxn ang="T10">
                  <a:pos x="T0" y="T1"/>
                </a:cxn>
                <a:cxn ang="T11">
                  <a:pos x="T2" y="T3"/>
                </a:cxn>
                <a:cxn ang="T12">
                  <a:pos x="T4" y="T5"/>
                </a:cxn>
                <a:cxn ang="T13">
                  <a:pos x="T6" y="T7"/>
                </a:cxn>
                <a:cxn ang="T14">
                  <a:pos x="T8" y="T9"/>
                </a:cxn>
              </a:cxnLst>
              <a:rect l="T15" t="T16" r="T17" b="T18"/>
              <a:pathLst>
                <a:path w="60" h="34">
                  <a:moveTo>
                    <a:pt x="0" y="20"/>
                  </a:moveTo>
                  <a:lnTo>
                    <a:pt x="53" y="0"/>
                  </a:lnTo>
                  <a:lnTo>
                    <a:pt x="59" y="13"/>
                  </a:lnTo>
                  <a:lnTo>
                    <a:pt x="6" y="33"/>
                  </a:lnTo>
                  <a:lnTo>
                    <a:pt x="0" y="20"/>
                  </a:lnTo>
                </a:path>
              </a:pathLst>
            </a:custGeom>
            <a:solidFill>
              <a:srgbClr val="FF0000"/>
            </a:solidFill>
            <a:ln w="9525" cap="rnd">
              <a:noFill/>
              <a:round/>
              <a:headEnd/>
              <a:tailEnd/>
            </a:ln>
          </p:spPr>
          <p:txBody>
            <a:bodyPr/>
            <a:lstStyle/>
            <a:p>
              <a:endParaRPr lang="fr-FR"/>
            </a:p>
          </p:txBody>
        </p:sp>
        <p:sp>
          <p:nvSpPr>
            <p:cNvPr id="22665" name="Freeform 9"/>
            <p:cNvSpPr>
              <a:spLocks/>
            </p:cNvSpPr>
            <p:nvPr/>
          </p:nvSpPr>
          <p:spPr bwMode="auto">
            <a:xfrm>
              <a:off x="3768" y="1488"/>
              <a:ext cx="54" cy="33"/>
            </a:xfrm>
            <a:custGeom>
              <a:avLst/>
              <a:gdLst>
                <a:gd name="T0" fmla="*/ 0 w 54"/>
                <a:gd name="T1" fmla="*/ 19 h 33"/>
                <a:gd name="T2" fmla="*/ 48 w 54"/>
                <a:gd name="T3" fmla="*/ 0 h 33"/>
                <a:gd name="T4" fmla="*/ 53 w 54"/>
                <a:gd name="T5" fmla="*/ 13 h 33"/>
                <a:gd name="T6" fmla="*/ 6 w 54"/>
                <a:gd name="T7" fmla="*/ 32 h 33"/>
                <a:gd name="T8" fmla="*/ 0 w 54"/>
                <a:gd name="T9" fmla="*/ 19 h 33"/>
                <a:gd name="T10" fmla="*/ 0 60000 65536"/>
                <a:gd name="T11" fmla="*/ 0 60000 65536"/>
                <a:gd name="T12" fmla="*/ 0 60000 65536"/>
                <a:gd name="T13" fmla="*/ 0 60000 65536"/>
                <a:gd name="T14" fmla="*/ 0 60000 65536"/>
                <a:gd name="T15" fmla="*/ 0 w 54"/>
                <a:gd name="T16" fmla="*/ 0 h 33"/>
                <a:gd name="T17" fmla="*/ 54 w 54"/>
                <a:gd name="T18" fmla="*/ 33 h 33"/>
              </a:gdLst>
              <a:ahLst/>
              <a:cxnLst>
                <a:cxn ang="T10">
                  <a:pos x="T0" y="T1"/>
                </a:cxn>
                <a:cxn ang="T11">
                  <a:pos x="T2" y="T3"/>
                </a:cxn>
                <a:cxn ang="T12">
                  <a:pos x="T4" y="T5"/>
                </a:cxn>
                <a:cxn ang="T13">
                  <a:pos x="T6" y="T7"/>
                </a:cxn>
                <a:cxn ang="T14">
                  <a:pos x="T8" y="T9"/>
                </a:cxn>
              </a:cxnLst>
              <a:rect l="T15" t="T16" r="T17" b="T18"/>
              <a:pathLst>
                <a:path w="54" h="33">
                  <a:moveTo>
                    <a:pt x="0" y="19"/>
                  </a:moveTo>
                  <a:lnTo>
                    <a:pt x="48" y="0"/>
                  </a:lnTo>
                  <a:lnTo>
                    <a:pt x="53" y="13"/>
                  </a:lnTo>
                  <a:lnTo>
                    <a:pt x="6" y="32"/>
                  </a:lnTo>
                  <a:lnTo>
                    <a:pt x="0" y="19"/>
                  </a:lnTo>
                </a:path>
              </a:pathLst>
            </a:custGeom>
            <a:solidFill>
              <a:srgbClr val="FF0000"/>
            </a:solidFill>
            <a:ln w="9525" cap="rnd">
              <a:noFill/>
              <a:round/>
              <a:headEnd/>
              <a:tailEnd/>
            </a:ln>
          </p:spPr>
          <p:txBody>
            <a:bodyPr/>
            <a:lstStyle/>
            <a:p>
              <a:endParaRPr lang="fr-FR"/>
            </a:p>
          </p:txBody>
        </p:sp>
        <p:sp>
          <p:nvSpPr>
            <p:cNvPr id="22666" name="Line 10"/>
            <p:cNvSpPr>
              <a:spLocks noChangeShapeType="1"/>
            </p:cNvSpPr>
            <p:nvPr/>
          </p:nvSpPr>
          <p:spPr bwMode="auto">
            <a:xfrm>
              <a:off x="3362" y="1983"/>
              <a:ext cx="47"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67" name="Line 11"/>
            <p:cNvSpPr>
              <a:spLocks noChangeShapeType="1"/>
            </p:cNvSpPr>
            <p:nvPr/>
          </p:nvSpPr>
          <p:spPr bwMode="auto">
            <a:xfrm>
              <a:off x="3468" y="1983"/>
              <a:ext cx="47"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68" name="Line 12"/>
            <p:cNvSpPr>
              <a:spLocks noChangeShapeType="1"/>
            </p:cNvSpPr>
            <p:nvPr/>
          </p:nvSpPr>
          <p:spPr bwMode="auto">
            <a:xfrm>
              <a:off x="3574" y="1983"/>
              <a:ext cx="47"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69" name="Line 13"/>
            <p:cNvSpPr>
              <a:spLocks noChangeShapeType="1"/>
            </p:cNvSpPr>
            <p:nvPr/>
          </p:nvSpPr>
          <p:spPr bwMode="auto">
            <a:xfrm>
              <a:off x="3680" y="1983"/>
              <a:ext cx="47"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70" name="Line 14"/>
            <p:cNvSpPr>
              <a:spLocks noChangeShapeType="1"/>
            </p:cNvSpPr>
            <p:nvPr/>
          </p:nvSpPr>
          <p:spPr bwMode="auto">
            <a:xfrm>
              <a:off x="3786" y="1983"/>
              <a:ext cx="47"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71" name="Freeform 15"/>
            <p:cNvSpPr>
              <a:spLocks/>
            </p:cNvSpPr>
            <p:nvPr/>
          </p:nvSpPr>
          <p:spPr bwMode="auto">
            <a:xfrm>
              <a:off x="3409" y="2260"/>
              <a:ext cx="60" cy="40"/>
            </a:xfrm>
            <a:custGeom>
              <a:avLst/>
              <a:gdLst>
                <a:gd name="T0" fmla="*/ 6 w 60"/>
                <a:gd name="T1" fmla="*/ 0 h 40"/>
                <a:gd name="T2" fmla="*/ 59 w 60"/>
                <a:gd name="T3" fmla="*/ 19 h 40"/>
                <a:gd name="T4" fmla="*/ 53 w 60"/>
                <a:gd name="T5" fmla="*/ 39 h 40"/>
                <a:gd name="T6" fmla="*/ 0 w 60"/>
                <a:gd name="T7" fmla="*/ 19 h 40"/>
                <a:gd name="T8" fmla="*/ 6 w 60"/>
                <a:gd name="T9" fmla="*/ 0 h 40"/>
                <a:gd name="T10" fmla="*/ 0 60000 65536"/>
                <a:gd name="T11" fmla="*/ 0 60000 65536"/>
                <a:gd name="T12" fmla="*/ 0 60000 65536"/>
                <a:gd name="T13" fmla="*/ 0 60000 65536"/>
                <a:gd name="T14" fmla="*/ 0 60000 65536"/>
                <a:gd name="T15" fmla="*/ 0 w 60"/>
                <a:gd name="T16" fmla="*/ 0 h 40"/>
                <a:gd name="T17" fmla="*/ 60 w 60"/>
                <a:gd name="T18" fmla="*/ 40 h 40"/>
              </a:gdLst>
              <a:ahLst/>
              <a:cxnLst>
                <a:cxn ang="T10">
                  <a:pos x="T0" y="T1"/>
                </a:cxn>
                <a:cxn ang="T11">
                  <a:pos x="T2" y="T3"/>
                </a:cxn>
                <a:cxn ang="T12">
                  <a:pos x="T4" y="T5"/>
                </a:cxn>
                <a:cxn ang="T13">
                  <a:pos x="T6" y="T7"/>
                </a:cxn>
                <a:cxn ang="T14">
                  <a:pos x="T8" y="T9"/>
                </a:cxn>
              </a:cxnLst>
              <a:rect l="T15" t="T16" r="T17" b="T18"/>
              <a:pathLst>
                <a:path w="60" h="40">
                  <a:moveTo>
                    <a:pt x="6" y="0"/>
                  </a:moveTo>
                  <a:lnTo>
                    <a:pt x="59" y="19"/>
                  </a:lnTo>
                  <a:lnTo>
                    <a:pt x="53" y="39"/>
                  </a:lnTo>
                  <a:lnTo>
                    <a:pt x="0" y="19"/>
                  </a:lnTo>
                  <a:lnTo>
                    <a:pt x="6" y="0"/>
                  </a:lnTo>
                </a:path>
              </a:pathLst>
            </a:custGeom>
            <a:solidFill>
              <a:srgbClr val="FF0000"/>
            </a:solidFill>
            <a:ln w="9525" cap="rnd">
              <a:noFill/>
              <a:round/>
              <a:headEnd/>
              <a:tailEnd/>
            </a:ln>
          </p:spPr>
          <p:txBody>
            <a:bodyPr/>
            <a:lstStyle/>
            <a:p>
              <a:endParaRPr lang="fr-FR"/>
            </a:p>
          </p:txBody>
        </p:sp>
        <p:sp>
          <p:nvSpPr>
            <p:cNvPr id="22672" name="Freeform 16"/>
            <p:cNvSpPr>
              <a:spLocks/>
            </p:cNvSpPr>
            <p:nvPr/>
          </p:nvSpPr>
          <p:spPr bwMode="auto">
            <a:xfrm>
              <a:off x="3509" y="2299"/>
              <a:ext cx="60" cy="39"/>
            </a:xfrm>
            <a:custGeom>
              <a:avLst/>
              <a:gdLst>
                <a:gd name="T0" fmla="*/ 6 w 60"/>
                <a:gd name="T1" fmla="*/ 0 h 39"/>
                <a:gd name="T2" fmla="*/ 59 w 60"/>
                <a:gd name="T3" fmla="*/ 19 h 39"/>
                <a:gd name="T4" fmla="*/ 53 w 60"/>
                <a:gd name="T5" fmla="*/ 38 h 39"/>
                <a:gd name="T6" fmla="*/ 0 w 60"/>
                <a:gd name="T7" fmla="*/ 19 h 39"/>
                <a:gd name="T8" fmla="*/ 6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 y="0"/>
                  </a:moveTo>
                  <a:lnTo>
                    <a:pt x="59" y="19"/>
                  </a:lnTo>
                  <a:lnTo>
                    <a:pt x="53" y="38"/>
                  </a:lnTo>
                  <a:lnTo>
                    <a:pt x="0" y="19"/>
                  </a:lnTo>
                  <a:lnTo>
                    <a:pt x="6" y="0"/>
                  </a:lnTo>
                </a:path>
              </a:pathLst>
            </a:custGeom>
            <a:solidFill>
              <a:srgbClr val="FF0000"/>
            </a:solidFill>
            <a:ln w="9525" cap="rnd">
              <a:noFill/>
              <a:round/>
              <a:headEnd/>
              <a:tailEnd/>
            </a:ln>
          </p:spPr>
          <p:txBody>
            <a:bodyPr/>
            <a:lstStyle/>
            <a:p>
              <a:endParaRPr lang="fr-FR"/>
            </a:p>
          </p:txBody>
        </p:sp>
        <p:sp>
          <p:nvSpPr>
            <p:cNvPr id="22673" name="Freeform 17"/>
            <p:cNvSpPr>
              <a:spLocks/>
            </p:cNvSpPr>
            <p:nvPr/>
          </p:nvSpPr>
          <p:spPr bwMode="auto">
            <a:xfrm>
              <a:off x="3609" y="2337"/>
              <a:ext cx="60" cy="33"/>
            </a:xfrm>
            <a:custGeom>
              <a:avLst/>
              <a:gdLst>
                <a:gd name="T0" fmla="*/ 6 w 60"/>
                <a:gd name="T1" fmla="*/ 0 h 33"/>
                <a:gd name="T2" fmla="*/ 59 w 60"/>
                <a:gd name="T3" fmla="*/ 13 h 33"/>
                <a:gd name="T4" fmla="*/ 53 w 60"/>
                <a:gd name="T5" fmla="*/ 32 h 33"/>
                <a:gd name="T6" fmla="*/ 0 w 60"/>
                <a:gd name="T7" fmla="*/ 20 h 33"/>
                <a:gd name="T8" fmla="*/ 6 w 60"/>
                <a:gd name="T9" fmla="*/ 0 h 33"/>
                <a:gd name="T10" fmla="*/ 0 60000 65536"/>
                <a:gd name="T11" fmla="*/ 0 60000 65536"/>
                <a:gd name="T12" fmla="*/ 0 60000 65536"/>
                <a:gd name="T13" fmla="*/ 0 60000 65536"/>
                <a:gd name="T14" fmla="*/ 0 60000 65536"/>
                <a:gd name="T15" fmla="*/ 0 w 60"/>
                <a:gd name="T16" fmla="*/ 0 h 33"/>
                <a:gd name="T17" fmla="*/ 60 w 60"/>
                <a:gd name="T18" fmla="*/ 33 h 33"/>
              </a:gdLst>
              <a:ahLst/>
              <a:cxnLst>
                <a:cxn ang="T10">
                  <a:pos x="T0" y="T1"/>
                </a:cxn>
                <a:cxn ang="T11">
                  <a:pos x="T2" y="T3"/>
                </a:cxn>
                <a:cxn ang="T12">
                  <a:pos x="T4" y="T5"/>
                </a:cxn>
                <a:cxn ang="T13">
                  <a:pos x="T6" y="T7"/>
                </a:cxn>
                <a:cxn ang="T14">
                  <a:pos x="T8" y="T9"/>
                </a:cxn>
              </a:cxnLst>
              <a:rect l="T15" t="T16" r="T17" b="T18"/>
              <a:pathLst>
                <a:path w="60" h="33">
                  <a:moveTo>
                    <a:pt x="6" y="0"/>
                  </a:moveTo>
                  <a:lnTo>
                    <a:pt x="59" y="13"/>
                  </a:lnTo>
                  <a:lnTo>
                    <a:pt x="53" y="32"/>
                  </a:lnTo>
                  <a:lnTo>
                    <a:pt x="0" y="20"/>
                  </a:lnTo>
                  <a:lnTo>
                    <a:pt x="6" y="0"/>
                  </a:lnTo>
                </a:path>
              </a:pathLst>
            </a:custGeom>
            <a:solidFill>
              <a:srgbClr val="FF0000"/>
            </a:solidFill>
            <a:ln w="9525" cap="rnd">
              <a:noFill/>
              <a:round/>
              <a:headEnd/>
              <a:tailEnd/>
            </a:ln>
          </p:spPr>
          <p:txBody>
            <a:bodyPr/>
            <a:lstStyle/>
            <a:p>
              <a:endParaRPr lang="fr-FR"/>
            </a:p>
          </p:txBody>
        </p:sp>
        <p:sp>
          <p:nvSpPr>
            <p:cNvPr id="22674" name="Freeform 18"/>
            <p:cNvSpPr>
              <a:spLocks/>
            </p:cNvSpPr>
            <p:nvPr/>
          </p:nvSpPr>
          <p:spPr bwMode="auto">
            <a:xfrm>
              <a:off x="3710" y="2369"/>
              <a:ext cx="59" cy="40"/>
            </a:xfrm>
            <a:custGeom>
              <a:avLst/>
              <a:gdLst>
                <a:gd name="T0" fmla="*/ 5 w 59"/>
                <a:gd name="T1" fmla="*/ 0 h 40"/>
                <a:gd name="T2" fmla="*/ 58 w 59"/>
                <a:gd name="T3" fmla="*/ 20 h 40"/>
                <a:gd name="T4" fmla="*/ 53 w 59"/>
                <a:gd name="T5" fmla="*/ 39 h 40"/>
                <a:gd name="T6" fmla="*/ 0 w 59"/>
                <a:gd name="T7" fmla="*/ 20 h 40"/>
                <a:gd name="T8" fmla="*/ 5 w 59"/>
                <a:gd name="T9" fmla="*/ 0 h 40"/>
                <a:gd name="T10" fmla="*/ 0 60000 65536"/>
                <a:gd name="T11" fmla="*/ 0 60000 65536"/>
                <a:gd name="T12" fmla="*/ 0 60000 65536"/>
                <a:gd name="T13" fmla="*/ 0 60000 65536"/>
                <a:gd name="T14" fmla="*/ 0 60000 65536"/>
                <a:gd name="T15" fmla="*/ 0 w 59"/>
                <a:gd name="T16" fmla="*/ 0 h 40"/>
                <a:gd name="T17" fmla="*/ 59 w 59"/>
                <a:gd name="T18" fmla="*/ 40 h 40"/>
              </a:gdLst>
              <a:ahLst/>
              <a:cxnLst>
                <a:cxn ang="T10">
                  <a:pos x="T0" y="T1"/>
                </a:cxn>
                <a:cxn ang="T11">
                  <a:pos x="T2" y="T3"/>
                </a:cxn>
                <a:cxn ang="T12">
                  <a:pos x="T4" y="T5"/>
                </a:cxn>
                <a:cxn ang="T13">
                  <a:pos x="T6" y="T7"/>
                </a:cxn>
                <a:cxn ang="T14">
                  <a:pos x="T8" y="T9"/>
                </a:cxn>
              </a:cxnLst>
              <a:rect l="T15" t="T16" r="T17" b="T18"/>
              <a:pathLst>
                <a:path w="59" h="40">
                  <a:moveTo>
                    <a:pt x="5" y="0"/>
                  </a:moveTo>
                  <a:lnTo>
                    <a:pt x="58" y="20"/>
                  </a:lnTo>
                  <a:lnTo>
                    <a:pt x="53" y="39"/>
                  </a:lnTo>
                  <a:lnTo>
                    <a:pt x="0" y="20"/>
                  </a:lnTo>
                  <a:lnTo>
                    <a:pt x="5" y="0"/>
                  </a:lnTo>
                </a:path>
              </a:pathLst>
            </a:custGeom>
            <a:solidFill>
              <a:srgbClr val="FF0000"/>
            </a:solidFill>
            <a:ln w="9525" cap="rnd">
              <a:noFill/>
              <a:round/>
              <a:headEnd/>
              <a:tailEnd/>
            </a:ln>
          </p:spPr>
          <p:txBody>
            <a:bodyPr/>
            <a:lstStyle/>
            <a:p>
              <a:endParaRPr lang="fr-FR"/>
            </a:p>
          </p:txBody>
        </p:sp>
        <p:sp>
          <p:nvSpPr>
            <p:cNvPr id="22675" name="Freeform 19"/>
            <p:cNvSpPr>
              <a:spLocks/>
            </p:cNvSpPr>
            <p:nvPr/>
          </p:nvSpPr>
          <p:spPr bwMode="auto">
            <a:xfrm>
              <a:off x="3810" y="2408"/>
              <a:ext cx="42" cy="33"/>
            </a:xfrm>
            <a:custGeom>
              <a:avLst/>
              <a:gdLst>
                <a:gd name="T0" fmla="*/ 6 w 42"/>
                <a:gd name="T1" fmla="*/ 0 h 33"/>
                <a:gd name="T2" fmla="*/ 41 w 42"/>
                <a:gd name="T3" fmla="*/ 13 h 33"/>
                <a:gd name="T4" fmla="*/ 35 w 42"/>
                <a:gd name="T5" fmla="*/ 32 h 33"/>
                <a:gd name="T6" fmla="*/ 0 w 42"/>
                <a:gd name="T7" fmla="*/ 19 h 33"/>
                <a:gd name="T8" fmla="*/ 6 w 42"/>
                <a:gd name="T9" fmla="*/ 0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6" y="0"/>
                  </a:moveTo>
                  <a:lnTo>
                    <a:pt x="41" y="13"/>
                  </a:lnTo>
                  <a:lnTo>
                    <a:pt x="35" y="32"/>
                  </a:lnTo>
                  <a:lnTo>
                    <a:pt x="0" y="19"/>
                  </a:lnTo>
                  <a:lnTo>
                    <a:pt x="6" y="0"/>
                  </a:lnTo>
                </a:path>
              </a:pathLst>
            </a:custGeom>
            <a:solidFill>
              <a:srgbClr val="FF0000"/>
            </a:solidFill>
            <a:ln w="9525" cap="rnd">
              <a:noFill/>
              <a:round/>
              <a:headEnd/>
              <a:tailEnd/>
            </a:ln>
          </p:spPr>
          <p:txBody>
            <a:bodyPr/>
            <a:lstStyle/>
            <a:p>
              <a:endParaRPr lang="fr-FR"/>
            </a:p>
          </p:txBody>
        </p:sp>
        <p:sp>
          <p:nvSpPr>
            <p:cNvPr id="22676" name="Freeform 20"/>
            <p:cNvSpPr>
              <a:spLocks/>
            </p:cNvSpPr>
            <p:nvPr/>
          </p:nvSpPr>
          <p:spPr bwMode="auto">
            <a:xfrm>
              <a:off x="3922" y="1494"/>
              <a:ext cx="77" cy="136"/>
            </a:xfrm>
            <a:custGeom>
              <a:avLst/>
              <a:gdLst>
                <a:gd name="T0" fmla="*/ 0 w 77"/>
                <a:gd name="T1" fmla="*/ 0 h 136"/>
                <a:gd name="T2" fmla="*/ 76 w 77"/>
                <a:gd name="T3" fmla="*/ 110 h 136"/>
                <a:gd name="T4" fmla="*/ 35 w 77"/>
                <a:gd name="T5" fmla="*/ 123 h 136"/>
                <a:gd name="T6" fmla="*/ 0 w 77"/>
                <a:gd name="T7" fmla="*/ 135 h 136"/>
                <a:gd name="T8" fmla="*/ 0 w 77"/>
                <a:gd name="T9" fmla="*/ 0 h 136"/>
                <a:gd name="T10" fmla="*/ 0 60000 65536"/>
                <a:gd name="T11" fmla="*/ 0 60000 65536"/>
                <a:gd name="T12" fmla="*/ 0 60000 65536"/>
                <a:gd name="T13" fmla="*/ 0 60000 65536"/>
                <a:gd name="T14" fmla="*/ 0 60000 65536"/>
                <a:gd name="T15" fmla="*/ 0 w 77"/>
                <a:gd name="T16" fmla="*/ 0 h 136"/>
                <a:gd name="T17" fmla="*/ 77 w 77"/>
                <a:gd name="T18" fmla="*/ 136 h 136"/>
              </a:gdLst>
              <a:ahLst/>
              <a:cxnLst>
                <a:cxn ang="T10">
                  <a:pos x="T0" y="T1"/>
                </a:cxn>
                <a:cxn ang="T11">
                  <a:pos x="T2" y="T3"/>
                </a:cxn>
                <a:cxn ang="T12">
                  <a:pos x="T4" y="T5"/>
                </a:cxn>
                <a:cxn ang="T13">
                  <a:pos x="T6" y="T7"/>
                </a:cxn>
                <a:cxn ang="T14">
                  <a:pos x="T8" y="T9"/>
                </a:cxn>
              </a:cxnLst>
              <a:rect l="T15" t="T16" r="T17" b="T18"/>
              <a:pathLst>
                <a:path w="77" h="136">
                  <a:moveTo>
                    <a:pt x="0" y="0"/>
                  </a:moveTo>
                  <a:lnTo>
                    <a:pt x="76" y="110"/>
                  </a:lnTo>
                  <a:lnTo>
                    <a:pt x="35" y="123"/>
                  </a:lnTo>
                  <a:lnTo>
                    <a:pt x="0" y="135"/>
                  </a:lnTo>
                  <a:lnTo>
                    <a:pt x="0" y="0"/>
                  </a:lnTo>
                </a:path>
              </a:pathLst>
            </a:custGeom>
            <a:solidFill>
              <a:srgbClr val="FF0000"/>
            </a:solidFill>
            <a:ln w="9525" cap="rnd">
              <a:noFill/>
              <a:round/>
              <a:headEnd/>
              <a:tailEnd/>
            </a:ln>
          </p:spPr>
          <p:txBody>
            <a:bodyPr/>
            <a:lstStyle/>
            <a:p>
              <a:endParaRPr lang="fr-FR"/>
            </a:p>
          </p:txBody>
        </p:sp>
        <p:sp>
          <p:nvSpPr>
            <p:cNvPr id="22677" name="Freeform 21"/>
            <p:cNvSpPr>
              <a:spLocks/>
            </p:cNvSpPr>
            <p:nvPr/>
          </p:nvSpPr>
          <p:spPr bwMode="auto">
            <a:xfrm>
              <a:off x="3922" y="1494"/>
              <a:ext cx="77" cy="136"/>
            </a:xfrm>
            <a:custGeom>
              <a:avLst/>
              <a:gdLst>
                <a:gd name="T0" fmla="*/ 0 w 77"/>
                <a:gd name="T1" fmla="*/ 0 h 136"/>
                <a:gd name="T2" fmla="*/ 76 w 77"/>
                <a:gd name="T3" fmla="*/ 110 h 136"/>
                <a:gd name="T4" fmla="*/ 35 w 77"/>
                <a:gd name="T5" fmla="*/ 123 h 136"/>
                <a:gd name="T6" fmla="*/ 0 w 77"/>
                <a:gd name="T7" fmla="*/ 135 h 136"/>
                <a:gd name="T8" fmla="*/ 0 w 77"/>
                <a:gd name="T9" fmla="*/ 0 h 136"/>
                <a:gd name="T10" fmla="*/ 0 60000 65536"/>
                <a:gd name="T11" fmla="*/ 0 60000 65536"/>
                <a:gd name="T12" fmla="*/ 0 60000 65536"/>
                <a:gd name="T13" fmla="*/ 0 60000 65536"/>
                <a:gd name="T14" fmla="*/ 0 60000 65536"/>
                <a:gd name="T15" fmla="*/ 0 w 77"/>
                <a:gd name="T16" fmla="*/ 0 h 136"/>
                <a:gd name="T17" fmla="*/ 77 w 77"/>
                <a:gd name="T18" fmla="*/ 136 h 136"/>
              </a:gdLst>
              <a:ahLst/>
              <a:cxnLst>
                <a:cxn ang="T10">
                  <a:pos x="T0" y="T1"/>
                </a:cxn>
                <a:cxn ang="T11">
                  <a:pos x="T2" y="T3"/>
                </a:cxn>
                <a:cxn ang="T12">
                  <a:pos x="T4" y="T5"/>
                </a:cxn>
                <a:cxn ang="T13">
                  <a:pos x="T6" y="T7"/>
                </a:cxn>
                <a:cxn ang="T14">
                  <a:pos x="T8" y="T9"/>
                </a:cxn>
              </a:cxnLst>
              <a:rect l="T15" t="T16" r="T17" b="T18"/>
              <a:pathLst>
                <a:path w="77" h="136">
                  <a:moveTo>
                    <a:pt x="0" y="0"/>
                  </a:moveTo>
                  <a:lnTo>
                    <a:pt x="76" y="110"/>
                  </a:lnTo>
                  <a:lnTo>
                    <a:pt x="35" y="123"/>
                  </a:lnTo>
                  <a:lnTo>
                    <a:pt x="0" y="135"/>
                  </a:lnTo>
                  <a:lnTo>
                    <a:pt x="0" y="0"/>
                  </a:lnTo>
                </a:path>
              </a:pathLst>
            </a:custGeom>
            <a:noFill/>
            <a:ln w="12700" cap="rnd">
              <a:solidFill>
                <a:srgbClr val="FF0000"/>
              </a:solidFill>
              <a:round/>
              <a:headEnd type="none" w="sm" len="sm"/>
              <a:tailEnd type="none" w="sm" len="sm"/>
            </a:ln>
          </p:spPr>
          <p:txBody>
            <a:bodyPr/>
            <a:lstStyle/>
            <a:p>
              <a:endParaRPr lang="fr-FR"/>
            </a:p>
          </p:txBody>
        </p:sp>
        <p:sp>
          <p:nvSpPr>
            <p:cNvPr id="22678" name="Line 22"/>
            <p:cNvSpPr>
              <a:spLocks noChangeShapeType="1"/>
            </p:cNvSpPr>
            <p:nvPr/>
          </p:nvSpPr>
          <p:spPr bwMode="auto">
            <a:xfrm flipH="1" flipV="1">
              <a:off x="3933" y="1526"/>
              <a:ext cx="24" cy="78"/>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79" name="Freeform 23"/>
            <p:cNvSpPr>
              <a:spLocks/>
            </p:cNvSpPr>
            <p:nvPr/>
          </p:nvSpPr>
          <p:spPr bwMode="auto">
            <a:xfrm>
              <a:off x="3945" y="1822"/>
              <a:ext cx="84" cy="130"/>
            </a:xfrm>
            <a:custGeom>
              <a:avLst/>
              <a:gdLst>
                <a:gd name="T0" fmla="*/ 36 w 84"/>
                <a:gd name="T1" fmla="*/ 129 h 130"/>
                <a:gd name="T2" fmla="*/ 0 w 84"/>
                <a:gd name="T3" fmla="*/ 0 h 130"/>
                <a:gd name="T4" fmla="*/ 41 w 84"/>
                <a:gd name="T5" fmla="*/ 0 h 130"/>
                <a:gd name="T6" fmla="*/ 83 w 84"/>
                <a:gd name="T7" fmla="*/ 0 h 130"/>
                <a:gd name="T8" fmla="*/ 36 w 84"/>
                <a:gd name="T9" fmla="*/ 129 h 130"/>
                <a:gd name="T10" fmla="*/ 0 60000 65536"/>
                <a:gd name="T11" fmla="*/ 0 60000 65536"/>
                <a:gd name="T12" fmla="*/ 0 60000 65536"/>
                <a:gd name="T13" fmla="*/ 0 60000 65536"/>
                <a:gd name="T14" fmla="*/ 0 60000 65536"/>
                <a:gd name="T15" fmla="*/ 0 w 84"/>
                <a:gd name="T16" fmla="*/ 0 h 130"/>
                <a:gd name="T17" fmla="*/ 84 w 84"/>
                <a:gd name="T18" fmla="*/ 130 h 130"/>
              </a:gdLst>
              <a:ahLst/>
              <a:cxnLst>
                <a:cxn ang="T10">
                  <a:pos x="T0" y="T1"/>
                </a:cxn>
                <a:cxn ang="T11">
                  <a:pos x="T2" y="T3"/>
                </a:cxn>
                <a:cxn ang="T12">
                  <a:pos x="T4" y="T5"/>
                </a:cxn>
                <a:cxn ang="T13">
                  <a:pos x="T6" y="T7"/>
                </a:cxn>
                <a:cxn ang="T14">
                  <a:pos x="T8" y="T9"/>
                </a:cxn>
              </a:cxnLst>
              <a:rect l="T15" t="T16" r="T17" b="T18"/>
              <a:pathLst>
                <a:path w="84" h="130">
                  <a:moveTo>
                    <a:pt x="36" y="129"/>
                  </a:moveTo>
                  <a:lnTo>
                    <a:pt x="0" y="0"/>
                  </a:lnTo>
                  <a:lnTo>
                    <a:pt x="41" y="0"/>
                  </a:lnTo>
                  <a:lnTo>
                    <a:pt x="83" y="0"/>
                  </a:lnTo>
                  <a:lnTo>
                    <a:pt x="36" y="129"/>
                  </a:lnTo>
                </a:path>
              </a:pathLst>
            </a:custGeom>
            <a:solidFill>
              <a:srgbClr val="FF0000"/>
            </a:solidFill>
            <a:ln w="9525" cap="rnd">
              <a:noFill/>
              <a:round/>
              <a:headEnd/>
              <a:tailEnd/>
            </a:ln>
          </p:spPr>
          <p:txBody>
            <a:bodyPr/>
            <a:lstStyle/>
            <a:p>
              <a:endParaRPr lang="fr-FR"/>
            </a:p>
          </p:txBody>
        </p:sp>
        <p:sp>
          <p:nvSpPr>
            <p:cNvPr id="22680" name="Freeform 24"/>
            <p:cNvSpPr>
              <a:spLocks/>
            </p:cNvSpPr>
            <p:nvPr/>
          </p:nvSpPr>
          <p:spPr bwMode="auto">
            <a:xfrm>
              <a:off x="3945" y="1822"/>
              <a:ext cx="84" cy="130"/>
            </a:xfrm>
            <a:custGeom>
              <a:avLst/>
              <a:gdLst>
                <a:gd name="T0" fmla="*/ 36 w 84"/>
                <a:gd name="T1" fmla="*/ 129 h 130"/>
                <a:gd name="T2" fmla="*/ 0 w 84"/>
                <a:gd name="T3" fmla="*/ 0 h 130"/>
                <a:gd name="T4" fmla="*/ 41 w 84"/>
                <a:gd name="T5" fmla="*/ 0 h 130"/>
                <a:gd name="T6" fmla="*/ 83 w 84"/>
                <a:gd name="T7" fmla="*/ 0 h 130"/>
                <a:gd name="T8" fmla="*/ 36 w 84"/>
                <a:gd name="T9" fmla="*/ 129 h 130"/>
                <a:gd name="T10" fmla="*/ 0 60000 65536"/>
                <a:gd name="T11" fmla="*/ 0 60000 65536"/>
                <a:gd name="T12" fmla="*/ 0 60000 65536"/>
                <a:gd name="T13" fmla="*/ 0 60000 65536"/>
                <a:gd name="T14" fmla="*/ 0 60000 65536"/>
                <a:gd name="T15" fmla="*/ 0 w 84"/>
                <a:gd name="T16" fmla="*/ 0 h 130"/>
                <a:gd name="T17" fmla="*/ 84 w 84"/>
                <a:gd name="T18" fmla="*/ 130 h 130"/>
              </a:gdLst>
              <a:ahLst/>
              <a:cxnLst>
                <a:cxn ang="T10">
                  <a:pos x="T0" y="T1"/>
                </a:cxn>
                <a:cxn ang="T11">
                  <a:pos x="T2" y="T3"/>
                </a:cxn>
                <a:cxn ang="T12">
                  <a:pos x="T4" y="T5"/>
                </a:cxn>
                <a:cxn ang="T13">
                  <a:pos x="T6" y="T7"/>
                </a:cxn>
                <a:cxn ang="T14">
                  <a:pos x="T8" y="T9"/>
                </a:cxn>
              </a:cxnLst>
              <a:rect l="T15" t="T16" r="T17" b="T18"/>
              <a:pathLst>
                <a:path w="84" h="130">
                  <a:moveTo>
                    <a:pt x="36" y="129"/>
                  </a:moveTo>
                  <a:lnTo>
                    <a:pt x="0" y="0"/>
                  </a:lnTo>
                  <a:lnTo>
                    <a:pt x="41" y="0"/>
                  </a:lnTo>
                  <a:lnTo>
                    <a:pt x="83" y="0"/>
                  </a:lnTo>
                  <a:lnTo>
                    <a:pt x="36" y="129"/>
                  </a:lnTo>
                </a:path>
              </a:pathLst>
            </a:custGeom>
            <a:noFill/>
            <a:ln w="12700" cap="rnd">
              <a:solidFill>
                <a:srgbClr val="FF0000"/>
              </a:solidFill>
              <a:round/>
              <a:headEnd type="none" w="sm" len="sm"/>
              <a:tailEnd type="none" w="sm" len="sm"/>
            </a:ln>
          </p:spPr>
          <p:txBody>
            <a:bodyPr/>
            <a:lstStyle/>
            <a:p>
              <a:endParaRPr lang="fr-FR"/>
            </a:p>
          </p:txBody>
        </p:sp>
        <p:sp>
          <p:nvSpPr>
            <p:cNvPr id="22681" name="Line 25"/>
            <p:cNvSpPr>
              <a:spLocks noChangeShapeType="1"/>
            </p:cNvSpPr>
            <p:nvPr/>
          </p:nvSpPr>
          <p:spPr bwMode="auto">
            <a:xfrm>
              <a:off x="3986" y="1835"/>
              <a:ext cx="0" cy="7"/>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82" name="Freeform 26"/>
            <p:cNvSpPr>
              <a:spLocks/>
            </p:cNvSpPr>
            <p:nvPr/>
          </p:nvSpPr>
          <p:spPr bwMode="auto">
            <a:xfrm>
              <a:off x="3928" y="2299"/>
              <a:ext cx="77" cy="136"/>
            </a:xfrm>
            <a:custGeom>
              <a:avLst/>
              <a:gdLst>
                <a:gd name="T0" fmla="*/ 0 w 77"/>
                <a:gd name="T1" fmla="*/ 135 h 136"/>
                <a:gd name="T2" fmla="*/ 0 w 77"/>
                <a:gd name="T3" fmla="*/ 0 h 136"/>
                <a:gd name="T4" fmla="*/ 35 w 77"/>
                <a:gd name="T5" fmla="*/ 13 h 136"/>
                <a:gd name="T6" fmla="*/ 76 w 77"/>
                <a:gd name="T7" fmla="*/ 25 h 136"/>
                <a:gd name="T8" fmla="*/ 0 w 77"/>
                <a:gd name="T9" fmla="*/ 135 h 136"/>
                <a:gd name="T10" fmla="*/ 0 60000 65536"/>
                <a:gd name="T11" fmla="*/ 0 60000 65536"/>
                <a:gd name="T12" fmla="*/ 0 60000 65536"/>
                <a:gd name="T13" fmla="*/ 0 60000 65536"/>
                <a:gd name="T14" fmla="*/ 0 60000 65536"/>
                <a:gd name="T15" fmla="*/ 0 w 77"/>
                <a:gd name="T16" fmla="*/ 0 h 136"/>
                <a:gd name="T17" fmla="*/ 77 w 77"/>
                <a:gd name="T18" fmla="*/ 136 h 136"/>
              </a:gdLst>
              <a:ahLst/>
              <a:cxnLst>
                <a:cxn ang="T10">
                  <a:pos x="T0" y="T1"/>
                </a:cxn>
                <a:cxn ang="T11">
                  <a:pos x="T2" y="T3"/>
                </a:cxn>
                <a:cxn ang="T12">
                  <a:pos x="T4" y="T5"/>
                </a:cxn>
                <a:cxn ang="T13">
                  <a:pos x="T6" y="T7"/>
                </a:cxn>
                <a:cxn ang="T14">
                  <a:pos x="T8" y="T9"/>
                </a:cxn>
              </a:cxnLst>
              <a:rect l="T15" t="T16" r="T17" b="T18"/>
              <a:pathLst>
                <a:path w="77" h="136">
                  <a:moveTo>
                    <a:pt x="0" y="135"/>
                  </a:moveTo>
                  <a:lnTo>
                    <a:pt x="0" y="0"/>
                  </a:lnTo>
                  <a:lnTo>
                    <a:pt x="35" y="13"/>
                  </a:lnTo>
                  <a:lnTo>
                    <a:pt x="76" y="25"/>
                  </a:lnTo>
                  <a:lnTo>
                    <a:pt x="0" y="135"/>
                  </a:lnTo>
                </a:path>
              </a:pathLst>
            </a:custGeom>
            <a:solidFill>
              <a:srgbClr val="FF0000"/>
            </a:solidFill>
            <a:ln w="9525" cap="rnd">
              <a:noFill/>
              <a:round/>
              <a:headEnd/>
              <a:tailEnd/>
            </a:ln>
          </p:spPr>
          <p:txBody>
            <a:bodyPr/>
            <a:lstStyle/>
            <a:p>
              <a:endParaRPr lang="fr-FR"/>
            </a:p>
          </p:txBody>
        </p:sp>
        <p:sp>
          <p:nvSpPr>
            <p:cNvPr id="22683" name="Freeform 27"/>
            <p:cNvSpPr>
              <a:spLocks/>
            </p:cNvSpPr>
            <p:nvPr/>
          </p:nvSpPr>
          <p:spPr bwMode="auto">
            <a:xfrm>
              <a:off x="3928" y="2299"/>
              <a:ext cx="77" cy="136"/>
            </a:xfrm>
            <a:custGeom>
              <a:avLst/>
              <a:gdLst>
                <a:gd name="T0" fmla="*/ 0 w 77"/>
                <a:gd name="T1" fmla="*/ 135 h 136"/>
                <a:gd name="T2" fmla="*/ 0 w 77"/>
                <a:gd name="T3" fmla="*/ 0 h 136"/>
                <a:gd name="T4" fmla="*/ 35 w 77"/>
                <a:gd name="T5" fmla="*/ 13 h 136"/>
                <a:gd name="T6" fmla="*/ 76 w 77"/>
                <a:gd name="T7" fmla="*/ 25 h 136"/>
                <a:gd name="T8" fmla="*/ 0 w 77"/>
                <a:gd name="T9" fmla="*/ 135 h 136"/>
                <a:gd name="T10" fmla="*/ 0 60000 65536"/>
                <a:gd name="T11" fmla="*/ 0 60000 65536"/>
                <a:gd name="T12" fmla="*/ 0 60000 65536"/>
                <a:gd name="T13" fmla="*/ 0 60000 65536"/>
                <a:gd name="T14" fmla="*/ 0 60000 65536"/>
                <a:gd name="T15" fmla="*/ 0 w 77"/>
                <a:gd name="T16" fmla="*/ 0 h 136"/>
                <a:gd name="T17" fmla="*/ 77 w 77"/>
                <a:gd name="T18" fmla="*/ 136 h 136"/>
              </a:gdLst>
              <a:ahLst/>
              <a:cxnLst>
                <a:cxn ang="T10">
                  <a:pos x="T0" y="T1"/>
                </a:cxn>
                <a:cxn ang="T11">
                  <a:pos x="T2" y="T3"/>
                </a:cxn>
                <a:cxn ang="T12">
                  <a:pos x="T4" y="T5"/>
                </a:cxn>
                <a:cxn ang="T13">
                  <a:pos x="T6" y="T7"/>
                </a:cxn>
                <a:cxn ang="T14">
                  <a:pos x="T8" y="T9"/>
                </a:cxn>
              </a:cxnLst>
              <a:rect l="T15" t="T16" r="T17" b="T18"/>
              <a:pathLst>
                <a:path w="77" h="136">
                  <a:moveTo>
                    <a:pt x="0" y="135"/>
                  </a:moveTo>
                  <a:lnTo>
                    <a:pt x="0" y="0"/>
                  </a:lnTo>
                  <a:lnTo>
                    <a:pt x="35" y="13"/>
                  </a:lnTo>
                  <a:lnTo>
                    <a:pt x="76" y="25"/>
                  </a:lnTo>
                  <a:lnTo>
                    <a:pt x="0" y="135"/>
                  </a:lnTo>
                </a:path>
              </a:pathLst>
            </a:custGeom>
            <a:noFill/>
            <a:ln w="12700" cap="rnd">
              <a:solidFill>
                <a:srgbClr val="FF0000"/>
              </a:solidFill>
              <a:round/>
              <a:headEnd type="none" w="sm" len="sm"/>
              <a:tailEnd type="none" w="sm" len="sm"/>
            </a:ln>
          </p:spPr>
          <p:txBody>
            <a:bodyPr/>
            <a:lstStyle/>
            <a:p>
              <a:endParaRPr lang="fr-FR"/>
            </a:p>
          </p:txBody>
        </p:sp>
        <p:sp>
          <p:nvSpPr>
            <p:cNvPr id="22684" name="Line 28"/>
            <p:cNvSpPr>
              <a:spLocks noChangeShapeType="1"/>
            </p:cNvSpPr>
            <p:nvPr/>
          </p:nvSpPr>
          <p:spPr bwMode="auto">
            <a:xfrm flipH="1">
              <a:off x="3933" y="2324"/>
              <a:ext cx="30" cy="78"/>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85" name="Freeform 29"/>
            <p:cNvSpPr>
              <a:spLocks/>
            </p:cNvSpPr>
            <p:nvPr/>
          </p:nvSpPr>
          <p:spPr bwMode="auto">
            <a:xfrm>
              <a:off x="3951" y="1983"/>
              <a:ext cx="84" cy="130"/>
            </a:xfrm>
            <a:custGeom>
              <a:avLst/>
              <a:gdLst>
                <a:gd name="T0" fmla="*/ 35 w 84"/>
                <a:gd name="T1" fmla="*/ 0 h 130"/>
                <a:gd name="T2" fmla="*/ 83 w 84"/>
                <a:gd name="T3" fmla="*/ 129 h 130"/>
                <a:gd name="T4" fmla="*/ 41 w 84"/>
                <a:gd name="T5" fmla="*/ 129 h 130"/>
                <a:gd name="T6" fmla="*/ 0 w 84"/>
                <a:gd name="T7" fmla="*/ 129 h 130"/>
                <a:gd name="T8" fmla="*/ 35 w 84"/>
                <a:gd name="T9" fmla="*/ 0 h 130"/>
                <a:gd name="T10" fmla="*/ 0 60000 65536"/>
                <a:gd name="T11" fmla="*/ 0 60000 65536"/>
                <a:gd name="T12" fmla="*/ 0 60000 65536"/>
                <a:gd name="T13" fmla="*/ 0 60000 65536"/>
                <a:gd name="T14" fmla="*/ 0 60000 65536"/>
                <a:gd name="T15" fmla="*/ 0 w 84"/>
                <a:gd name="T16" fmla="*/ 0 h 130"/>
                <a:gd name="T17" fmla="*/ 84 w 84"/>
                <a:gd name="T18" fmla="*/ 130 h 130"/>
              </a:gdLst>
              <a:ahLst/>
              <a:cxnLst>
                <a:cxn ang="T10">
                  <a:pos x="T0" y="T1"/>
                </a:cxn>
                <a:cxn ang="T11">
                  <a:pos x="T2" y="T3"/>
                </a:cxn>
                <a:cxn ang="T12">
                  <a:pos x="T4" y="T5"/>
                </a:cxn>
                <a:cxn ang="T13">
                  <a:pos x="T6" y="T7"/>
                </a:cxn>
                <a:cxn ang="T14">
                  <a:pos x="T8" y="T9"/>
                </a:cxn>
              </a:cxnLst>
              <a:rect l="T15" t="T16" r="T17" b="T18"/>
              <a:pathLst>
                <a:path w="84" h="130">
                  <a:moveTo>
                    <a:pt x="35" y="0"/>
                  </a:moveTo>
                  <a:lnTo>
                    <a:pt x="83" y="129"/>
                  </a:lnTo>
                  <a:lnTo>
                    <a:pt x="41" y="129"/>
                  </a:lnTo>
                  <a:lnTo>
                    <a:pt x="0" y="129"/>
                  </a:lnTo>
                  <a:lnTo>
                    <a:pt x="35" y="0"/>
                  </a:lnTo>
                </a:path>
              </a:pathLst>
            </a:custGeom>
            <a:solidFill>
              <a:srgbClr val="FF0000"/>
            </a:solidFill>
            <a:ln w="9525" cap="rnd">
              <a:noFill/>
              <a:round/>
              <a:headEnd/>
              <a:tailEnd/>
            </a:ln>
          </p:spPr>
          <p:txBody>
            <a:bodyPr/>
            <a:lstStyle/>
            <a:p>
              <a:endParaRPr lang="fr-FR"/>
            </a:p>
          </p:txBody>
        </p:sp>
        <p:sp>
          <p:nvSpPr>
            <p:cNvPr id="22686" name="Freeform 30"/>
            <p:cNvSpPr>
              <a:spLocks/>
            </p:cNvSpPr>
            <p:nvPr/>
          </p:nvSpPr>
          <p:spPr bwMode="auto">
            <a:xfrm>
              <a:off x="3951" y="1983"/>
              <a:ext cx="84" cy="130"/>
            </a:xfrm>
            <a:custGeom>
              <a:avLst/>
              <a:gdLst>
                <a:gd name="T0" fmla="*/ 35 w 84"/>
                <a:gd name="T1" fmla="*/ 0 h 130"/>
                <a:gd name="T2" fmla="*/ 83 w 84"/>
                <a:gd name="T3" fmla="*/ 129 h 130"/>
                <a:gd name="T4" fmla="*/ 41 w 84"/>
                <a:gd name="T5" fmla="*/ 129 h 130"/>
                <a:gd name="T6" fmla="*/ 0 w 84"/>
                <a:gd name="T7" fmla="*/ 129 h 130"/>
                <a:gd name="T8" fmla="*/ 35 w 84"/>
                <a:gd name="T9" fmla="*/ 0 h 130"/>
                <a:gd name="T10" fmla="*/ 0 60000 65536"/>
                <a:gd name="T11" fmla="*/ 0 60000 65536"/>
                <a:gd name="T12" fmla="*/ 0 60000 65536"/>
                <a:gd name="T13" fmla="*/ 0 60000 65536"/>
                <a:gd name="T14" fmla="*/ 0 60000 65536"/>
                <a:gd name="T15" fmla="*/ 0 w 84"/>
                <a:gd name="T16" fmla="*/ 0 h 130"/>
                <a:gd name="T17" fmla="*/ 84 w 84"/>
                <a:gd name="T18" fmla="*/ 130 h 130"/>
              </a:gdLst>
              <a:ahLst/>
              <a:cxnLst>
                <a:cxn ang="T10">
                  <a:pos x="T0" y="T1"/>
                </a:cxn>
                <a:cxn ang="T11">
                  <a:pos x="T2" y="T3"/>
                </a:cxn>
                <a:cxn ang="T12">
                  <a:pos x="T4" y="T5"/>
                </a:cxn>
                <a:cxn ang="T13">
                  <a:pos x="T6" y="T7"/>
                </a:cxn>
                <a:cxn ang="T14">
                  <a:pos x="T8" y="T9"/>
                </a:cxn>
              </a:cxnLst>
              <a:rect l="T15" t="T16" r="T17" b="T18"/>
              <a:pathLst>
                <a:path w="84" h="130">
                  <a:moveTo>
                    <a:pt x="35" y="0"/>
                  </a:moveTo>
                  <a:lnTo>
                    <a:pt x="83" y="129"/>
                  </a:lnTo>
                  <a:lnTo>
                    <a:pt x="41" y="129"/>
                  </a:lnTo>
                  <a:lnTo>
                    <a:pt x="0" y="129"/>
                  </a:lnTo>
                  <a:lnTo>
                    <a:pt x="35" y="0"/>
                  </a:lnTo>
                </a:path>
              </a:pathLst>
            </a:custGeom>
            <a:noFill/>
            <a:ln w="12700" cap="rnd">
              <a:solidFill>
                <a:srgbClr val="FF0000"/>
              </a:solidFill>
              <a:round/>
              <a:headEnd type="none" w="sm" len="sm"/>
              <a:tailEnd type="none" w="sm" len="sm"/>
            </a:ln>
          </p:spPr>
          <p:txBody>
            <a:bodyPr/>
            <a:lstStyle/>
            <a:p>
              <a:endParaRPr lang="fr-FR"/>
            </a:p>
          </p:txBody>
        </p:sp>
        <p:sp>
          <p:nvSpPr>
            <p:cNvPr id="22687" name="Line 31"/>
            <p:cNvSpPr>
              <a:spLocks noChangeShapeType="1"/>
            </p:cNvSpPr>
            <p:nvPr/>
          </p:nvSpPr>
          <p:spPr bwMode="auto">
            <a:xfrm flipV="1">
              <a:off x="3992" y="2086"/>
              <a:ext cx="0" cy="13"/>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88" name="Rectangle 32"/>
            <p:cNvSpPr>
              <a:spLocks noChangeArrowheads="1"/>
            </p:cNvSpPr>
            <p:nvPr/>
          </p:nvSpPr>
          <p:spPr bwMode="auto">
            <a:xfrm>
              <a:off x="3828" y="1097"/>
              <a:ext cx="607" cy="519"/>
            </a:xfrm>
            <a:prstGeom prst="rect">
              <a:avLst/>
            </a:prstGeom>
            <a:noFill/>
            <a:ln w="9525">
              <a:noFill/>
              <a:miter lim="800000"/>
              <a:headEnd/>
              <a:tailEnd/>
            </a:ln>
          </p:spPr>
          <p:txBody>
            <a:bodyPr wrap="none" lIns="92075" tIns="46037" rIns="92075" bIns="46037">
              <a:spAutoFit/>
            </a:bodyPr>
            <a:lstStyle/>
            <a:p>
              <a:pPr defTabSz="762000"/>
              <a:r>
                <a:rPr lang="fr-FR" sz="1400">
                  <a:solidFill>
                    <a:srgbClr val="000000"/>
                  </a:solidFill>
                  <a:latin typeface="Times" charset="0"/>
                </a:rPr>
                <a:t>E</a:t>
              </a:r>
            </a:p>
          </p:txBody>
        </p:sp>
        <p:sp>
          <p:nvSpPr>
            <p:cNvPr id="22689" name="Rectangle 34"/>
            <p:cNvSpPr>
              <a:spLocks noChangeArrowheads="1"/>
            </p:cNvSpPr>
            <p:nvPr/>
          </p:nvSpPr>
          <p:spPr bwMode="auto">
            <a:xfrm>
              <a:off x="3975" y="1567"/>
              <a:ext cx="1079" cy="519"/>
            </a:xfrm>
            <a:prstGeom prst="rect">
              <a:avLst/>
            </a:prstGeom>
            <a:noFill/>
            <a:ln w="9525">
              <a:noFill/>
              <a:miter lim="800000"/>
              <a:headEnd/>
              <a:tailEnd/>
            </a:ln>
          </p:spPr>
          <p:txBody>
            <a:bodyPr wrap="none" lIns="92075" tIns="46037" rIns="92075" bIns="46037">
              <a:spAutoFit/>
            </a:bodyPr>
            <a:lstStyle/>
            <a:p>
              <a:pPr defTabSz="762000"/>
              <a:r>
                <a:rPr lang="fr-FR" sz="1400">
                  <a:solidFill>
                    <a:srgbClr val="000000"/>
                  </a:solidFill>
                  <a:latin typeface="Times" charset="0"/>
                </a:rPr>
                <a:t>20∞</a:t>
              </a:r>
            </a:p>
          </p:txBody>
        </p:sp>
        <p:sp>
          <p:nvSpPr>
            <p:cNvPr id="22690" name="Rectangle 35"/>
            <p:cNvSpPr>
              <a:spLocks noChangeArrowheads="1"/>
            </p:cNvSpPr>
            <p:nvPr/>
          </p:nvSpPr>
          <p:spPr bwMode="auto">
            <a:xfrm>
              <a:off x="3975" y="2069"/>
              <a:ext cx="1079" cy="519"/>
            </a:xfrm>
            <a:prstGeom prst="rect">
              <a:avLst/>
            </a:prstGeom>
            <a:noFill/>
            <a:ln w="9525">
              <a:noFill/>
              <a:miter lim="800000"/>
              <a:headEnd/>
              <a:tailEnd/>
            </a:ln>
          </p:spPr>
          <p:txBody>
            <a:bodyPr wrap="none" lIns="92075" tIns="46037" rIns="92075" bIns="46037">
              <a:spAutoFit/>
            </a:bodyPr>
            <a:lstStyle/>
            <a:p>
              <a:pPr defTabSz="762000"/>
              <a:r>
                <a:rPr lang="fr-FR" sz="1400">
                  <a:solidFill>
                    <a:srgbClr val="000000"/>
                  </a:solidFill>
                  <a:latin typeface="Times" charset="0"/>
                </a:rPr>
                <a:t>20∞</a:t>
              </a:r>
            </a:p>
          </p:txBody>
        </p:sp>
      </p:grpSp>
      <p:grpSp>
        <p:nvGrpSpPr>
          <p:cNvPr id="22531" name="Group 36"/>
          <p:cNvGrpSpPr>
            <a:grpSpLocks/>
          </p:cNvGrpSpPr>
          <p:nvPr/>
        </p:nvGrpSpPr>
        <p:grpSpPr bwMode="auto">
          <a:xfrm>
            <a:off x="819150" y="4793788"/>
            <a:ext cx="8324850" cy="2063750"/>
            <a:chOff x="228" y="1481"/>
            <a:chExt cx="5244" cy="1300"/>
          </a:xfrm>
        </p:grpSpPr>
        <p:grpSp>
          <p:nvGrpSpPr>
            <p:cNvPr id="22538" name="Group 37"/>
            <p:cNvGrpSpPr>
              <a:grpSpLocks/>
            </p:cNvGrpSpPr>
            <p:nvPr/>
          </p:nvGrpSpPr>
          <p:grpSpPr bwMode="auto">
            <a:xfrm>
              <a:off x="228" y="1518"/>
              <a:ext cx="1141" cy="1226"/>
              <a:chOff x="228" y="1481"/>
              <a:chExt cx="1141" cy="1226"/>
            </a:xfrm>
          </p:grpSpPr>
          <p:sp>
            <p:nvSpPr>
              <p:cNvPr id="22635" name="Rectangle 38"/>
              <p:cNvSpPr>
                <a:spLocks noChangeArrowheads="1"/>
              </p:cNvSpPr>
              <p:nvPr/>
            </p:nvSpPr>
            <p:spPr bwMode="auto">
              <a:xfrm>
                <a:off x="228" y="1481"/>
                <a:ext cx="1141" cy="1226"/>
              </a:xfrm>
              <a:prstGeom prst="rect">
                <a:avLst/>
              </a:prstGeom>
              <a:solidFill>
                <a:srgbClr val="FFFF99"/>
              </a:solidFill>
              <a:ln w="12700">
                <a:solidFill>
                  <a:schemeClr val="tx2"/>
                </a:solidFill>
                <a:miter lim="800000"/>
                <a:headEnd/>
                <a:tailEnd/>
              </a:ln>
            </p:spPr>
            <p:txBody>
              <a:bodyPr wrap="none" anchor="ctr"/>
              <a:lstStyle/>
              <a:p>
                <a:endParaRPr lang="fr-FR"/>
              </a:p>
            </p:txBody>
          </p:sp>
          <p:sp>
            <p:nvSpPr>
              <p:cNvPr id="22636" name="Freeform 39"/>
              <p:cNvSpPr>
                <a:spLocks/>
              </p:cNvSpPr>
              <p:nvPr/>
            </p:nvSpPr>
            <p:spPr bwMode="auto">
              <a:xfrm>
                <a:off x="373" y="1940"/>
                <a:ext cx="184" cy="210"/>
              </a:xfrm>
              <a:custGeom>
                <a:avLst/>
                <a:gdLst>
                  <a:gd name="T0" fmla="*/ 0 w 584"/>
                  <a:gd name="T1" fmla="*/ 0 h 568"/>
                  <a:gd name="T2" fmla="*/ 0 w 584"/>
                  <a:gd name="T3" fmla="*/ 0 h 568"/>
                  <a:gd name="T4" fmla="*/ 0 w 584"/>
                  <a:gd name="T5" fmla="*/ 0 h 568"/>
                  <a:gd name="T6" fmla="*/ 0 w 584"/>
                  <a:gd name="T7" fmla="*/ 0 h 568"/>
                  <a:gd name="T8" fmla="*/ 0 w 584"/>
                  <a:gd name="T9" fmla="*/ 0 h 568"/>
                  <a:gd name="T10" fmla="*/ 0 w 584"/>
                  <a:gd name="T11" fmla="*/ 0 h 568"/>
                  <a:gd name="T12" fmla="*/ 0 w 584"/>
                  <a:gd name="T13" fmla="*/ 0 h 568"/>
                  <a:gd name="T14" fmla="*/ 0 60000 65536"/>
                  <a:gd name="T15" fmla="*/ 0 60000 65536"/>
                  <a:gd name="T16" fmla="*/ 0 60000 65536"/>
                  <a:gd name="T17" fmla="*/ 0 60000 65536"/>
                  <a:gd name="T18" fmla="*/ 0 60000 65536"/>
                  <a:gd name="T19" fmla="*/ 0 60000 65536"/>
                  <a:gd name="T20" fmla="*/ 0 60000 65536"/>
                  <a:gd name="T21" fmla="*/ 0 w 584"/>
                  <a:gd name="T22" fmla="*/ 0 h 568"/>
                  <a:gd name="T23" fmla="*/ 584 w 584"/>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4" h="568">
                    <a:moveTo>
                      <a:pt x="0" y="110"/>
                    </a:moveTo>
                    <a:lnTo>
                      <a:pt x="354" y="0"/>
                    </a:lnTo>
                    <a:lnTo>
                      <a:pt x="583" y="399"/>
                    </a:lnTo>
                    <a:lnTo>
                      <a:pt x="566" y="547"/>
                    </a:lnTo>
                    <a:lnTo>
                      <a:pt x="401" y="567"/>
                    </a:lnTo>
                    <a:lnTo>
                      <a:pt x="18" y="438"/>
                    </a:lnTo>
                    <a:lnTo>
                      <a:pt x="0" y="110"/>
                    </a:lnTo>
                  </a:path>
                </a:pathLst>
              </a:custGeom>
              <a:solidFill>
                <a:srgbClr val="99B8FF"/>
              </a:solidFill>
              <a:ln w="9525" cap="rnd">
                <a:noFill/>
                <a:round/>
                <a:headEnd/>
                <a:tailEnd/>
              </a:ln>
            </p:spPr>
            <p:txBody>
              <a:bodyPr/>
              <a:lstStyle/>
              <a:p>
                <a:endParaRPr lang="fr-FR"/>
              </a:p>
            </p:txBody>
          </p:sp>
          <p:sp>
            <p:nvSpPr>
              <p:cNvPr id="22637" name="Freeform 40"/>
              <p:cNvSpPr>
                <a:spLocks/>
              </p:cNvSpPr>
              <p:nvPr/>
            </p:nvSpPr>
            <p:spPr bwMode="auto">
              <a:xfrm>
                <a:off x="373" y="1940"/>
                <a:ext cx="184" cy="210"/>
              </a:xfrm>
              <a:custGeom>
                <a:avLst/>
                <a:gdLst>
                  <a:gd name="T0" fmla="*/ 0 w 584"/>
                  <a:gd name="T1" fmla="*/ 0 h 568"/>
                  <a:gd name="T2" fmla="*/ 0 w 584"/>
                  <a:gd name="T3" fmla="*/ 0 h 568"/>
                  <a:gd name="T4" fmla="*/ 0 w 584"/>
                  <a:gd name="T5" fmla="*/ 0 h 568"/>
                  <a:gd name="T6" fmla="*/ 0 w 584"/>
                  <a:gd name="T7" fmla="*/ 0 h 568"/>
                  <a:gd name="T8" fmla="*/ 0 w 584"/>
                  <a:gd name="T9" fmla="*/ 0 h 568"/>
                  <a:gd name="T10" fmla="*/ 0 w 584"/>
                  <a:gd name="T11" fmla="*/ 0 h 568"/>
                  <a:gd name="T12" fmla="*/ 0 w 584"/>
                  <a:gd name="T13" fmla="*/ 0 h 568"/>
                  <a:gd name="T14" fmla="*/ 0 60000 65536"/>
                  <a:gd name="T15" fmla="*/ 0 60000 65536"/>
                  <a:gd name="T16" fmla="*/ 0 60000 65536"/>
                  <a:gd name="T17" fmla="*/ 0 60000 65536"/>
                  <a:gd name="T18" fmla="*/ 0 60000 65536"/>
                  <a:gd name="T19" fmla="*/ 0 60000 65536"/>
                  <a:gd name="T20" fmla="*/ 0 60000 65536"/>
                  <a:gd name="T21" fmla="*/ 0 w 584"/>
                  <a:gd name="T22" fmla="*/ 0 h 568"/>
                  <a:gd name="T23" fmla="*/ 584 w 584"/>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4" h="568">
                    <a:moveTo>
                      <a:pt x="0" y="110"/>
                    </a:moveTo>
                    <a:lnTo>
                      <a:pt x="354" y="0"/>
                    </a:lnTo>
                    <a:lnTo>
                      <a:pt x="583" y="399"/>
                    </a:lnTo>
                    <a:lnTo>
                      <a:pt x="566" y="547"/>
                    </a:lnTo>
                    <a:lnTo>
                      <a:pt x="401" y="567"/>
                    </a:lnTo>
                    <a:lnTo>
                      <a:pt x="18" y="438"/>
                    </a:lnTo>
                    <a:lnTo>
                      <a:pt x="0" y="110"/>
                    </a:lnTo>
                  </a:path>
                </a:pathLst>
              </a:custGeom>
              <a:noFill/>
              <a:ln w="12700" cap="rnd">
                <a:solidFill>
                  <a:srgbClr val="0000FF"/>
                </a:solidFill>
                <a:round/>
                <a:headEnd type="none" w="sm" len="sm"/>
                <a:tailEnd type="none" w="sm" len="sm"/>
              </a:ln>
            </p:spPr>
            <p:txBody>
              <a:bodyPr/>
              <a:lstStyle/>
              <a:p>
                <a:endParaRPr lang="fr-FR"/>
              </a:p>
            </p:txBody>
          </p:sp>
          <p:sp>
            <p:nvSpPr>
              <p:cNvPr id="22638" name="Freeform 41"/>
              <p:cNvSpPr>
                <a:spLocks/>
              </p:cNvSpPr>
              <p:nvPr/>
            </p:nvSpPr>
            <p:spPr bwMode="auto">
              <a:xfrm>
                <a:off x="473" y="2030"/>
                <a:ext cx="335" cy="153"/>
              </a:xfrm>
              <a:custGeom>
                <a:avLst/>
                <a:gdLst>
                  <a:gd name="T0" fmla="*/ 0 w 1062"/>
                  <a:gd name="T1" fmla="*/ 0 h 413"/>
                  <a:gd name="T2" fmla="*/ 0 w 1062"/>
                  <a:gd name="T3" fmla="*/ 0 h 413"/>
                  <a:gd name="T4" fmla="*/ 0 w 1062"/>
                  <a:gd name="T5" fmla="*/ 0 h 413"/>
                  <a:gd name="T6" fmla="*/ 0 w 1062"/>
                  <a:gd name="T7" fmla="*/ 0 h 413"/>
                  <a:gd name="T8" fmla="*/ 0 w 1062"/>
                  <a:gd name="T9" fmla="*/ 0 h 413"/>
                  <a:gd name="T10" fmla="*/ 0 w 1062"/>
                  <a:gd name="T11" fmla="*/ 0 h 413"/>
                  <a:gd name="T12" fmla="*/ 0 w 1062"/>
                  <a:gd name="T13" fmla="*/ 0 h 413"/>
                  <a:gd name="T14" fmla="*/ 0 w 1062"/>
                  <a:gd name="T15" fmla="*/ 0 h 413"/>
                  <a:gd name="T16" fmla="*/ 0 w 1062"/>
                  <a:gd name="T17" fmla="*/ 0 h 413"/>
                  <a:gd name="T18" fmla="*/ 0 w 1062"/>
                  <a:gd name="T19" fmla="*/ 0 h 413"/>
                  <a:gd name="T20" fmla="*/ 0 w 1062"/>
                  <a:gd name="T21" fmla="*/ 0 h 413"/>
                  <a:gd name="T22" fmla="*/ 0 w 1062"/>
                  <a:gd name="T23" fmla="*/ 0 h 413"/>
                  <a:gd name="T24" fmla="*/ 0 w 1062"/>
                  <a:gd name="T25" fmla="*/ 0 h 413"/>
                  <a:gd name="T26" fmla="*/ 0 w 1062"/>
                  <a:gd name="T27" fmla="*/ 0 h 413"/>
                  <a:gd name="T28" fmla="*/ 0 w 1062"/>
                  <a:gd name="T29" fmla="*/ 0 h 413"/>
                  <a:gd name="T30" fmla="*/ 0 w 1062"/>
                  <a:gd name="T31" fmla="*/ 0 h 413"/>
                  <a:gd name="T32" fmla="*/ 0 w 1062"/>
                  <a:gd name="T33" fmla="*/ 0 h 413"/>
                  <a:gd name="T34" fmla="*/ 0 w 1062"/>
                  <a:gd name="T35" fmla="*/ 0 h 413"/>
                  <a:gd name="T36" fmla="*/ 0 w 1062"/>
                  <a:gd name="T37" fmla="*/ 0 h 413"/>
                  <a:gd name="T38" fmla="*/ 0 w 1062"/>
                  <a:gd name="T39" fmla="*/ 0 h 413"/>
                  <a:gd name="T40" fmla="*/ 0 w 1062"/>
                  <a:gd name="T41" fmla="*/ 0 h 413"/>
                  <a:gd name="T42" fmla="*/ 0 w 1062"/>
                  <a:gd name="T43" fmla="*/ 0 h 413"/>
                  <a:gd name="T44" fmla="*/ 0 w 1062"/>
                  <a:gd name="T45" fmla="*/ 0 h 413"/>
                  <a:gd name="T46" fmla="*/ 0 w 1062"/>
                  <a:gd name="T47" fmla="*/ 0 h 413"/>
                  <a:gd name="T48" fmla="*/ 0 w 1062"/>
                  <a:gd name="T49" fmla="*/ 0 h 413"/>
                  <a:gd name="T50" fmla="*/ 0 w 1062"/>
                  <a:gd name="T51" fmla="*/ 0 h 413"/>
                  <a:gd name="T52" fmla="*/ 0 w 1062"/>
                  <a:gd name="T53" fmla="*/ 0 h 413"/>
                  <a:gd name="T54" fmla="*/ 0 w 1062"/>
                  <a:gd name="T55" fmla="*/ 0 h 413"/>
                  <a:gd name="T56" fmla="*/ 0 w 1062"/>
                  <a:gd name="T57" fmla="*/ 0 h 413"/>
                  <a:gd name="T58" fmla="*/ 0 w 1062"/>
                  <a:gd name="T59" fmla="*/ 0 h 413"/>
                  <a:gd name="T60" fmla="*/ 0 w 1062"/>
                  <a:gd name="T61" fmla="*/ 0 h 413"/>
                  <a:gd name="T62" fmla="*/ 0 w 1062"/>
                  <a:gd name="T63" fmla="*/ 0 h 413"/>
                  <a:gd name="T64" fmla="*/ 0 w 1062"/>
                  <a:gd name="T65" fmla="*/ 0 h 413"/>
                  <a:gd name="T66" fmla="*/ 0 w 1062"/>
                  <a:gd name="T67" fmla="*/ 0 h 413"/>
                  <a:gd name="T68" fmla="*/ 0 w 1062"/>
                  <a:gd name="T69" fmla="*/ 0 h 413"/>
                  <a:gd name="T70" fmla="*/ 0 w 1062"/>
                  <a:gd name="T71" fmla="*/ 0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2"/>
                  <a:gd name="T109" fmla="*/ 0 h 413"/>
                  <a:gd name="T110" fmla="*/ 1062 w 1062"/>
                  <a:gd name="T111" fmla="*/ 413 h 4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2" h="413">
                    <a:moveTo>
                      <a:pt x="12" y="148"/>
                    </a:moveTo>
                    <a:lnTo>
                      <a:pt x="30" y="109"/>
                    </a:lnTo>
                    <a:lnTo>
                      <a:pt x="53" y="77"/>
                    </a:lnTo>
                    <a:lnTo>
                      <a:pt x="89" y="45"/>
                    </a:lnTo>
                    <a:lnTo>
                      <a:pt x="100" y="32"/>
                    </a:lnTo>
                    <a:lnTo>
                      <a:pt x="118" y="26"/>
                    </a:lnTo>
                    <a:lnTo>
                      <a:pt x="148" y="19"/>
                    </a:lnTo>
                    <a:lnTo>
                      <a:pt x="183" y="13"/>
                    </a:lnTo>
                    <a:lnTo>
                      <a:pt x="218" y="6"/>
                    </a:lnTo>
                    <a:lnTo>
                      <a:pt x="260" y="6"/>
                    </a:lnTo>
                    <a:lnTo>
                      <a:pt x="295" y="6"/>
                    </a:lnTo>
                    <a:lnTo>
                      <a:pt x="342" y="6"/>
                    </a:lnTo>
                    <a:lnTo>
                      <a:pt x="407" y="0"/>
                    </a:lnTo>
                    <a:lnTo>
                      <a:pt x="460" y="0"/>
                    </a:lnTo>
                    <a:lnTo>
                      <a:pt x="483" y="6"/>
                    </a:lnTo>
                    <a:lnTo>
                      <a:pt x="513" y="19"/>
                    </a:lnTo>
                    <a:lnTo>
                      <a:pt x="548" y="26"/>
                    </a:lnTo>
                    <a:lnTo>
                      <a:pt x="590" y="38"/>
                    </a:lnTo>
                    <a:lnTo>
                      <a:pt x="619" y="45"/>
                    </a:lnTo>
                    <a:lnTo>
                      <a:pt x="654" y="51"/>
                    </a:lnTo>
                    <a:lnTo>
                      <a:pt x="707" y="64"/>
                    </a:lnTo>
                    <a:lnTo>
                      <a:pt x="725" y="71"/>
                    </a:lnTo>
                    <a:lnTo>
                      <a:pt x="743" y="77"/>
                    </a:lnTo>
                    <a:lnTo>
                      <a:pt x="766" y="77"/>
                    </a:lnTo>
                    <a:lnTo>
                      <a:pt x="796" y="84"/>
                    </a:lnTo>
                    <a:lnTo>
                      <a:pt x="831" y="84"/>
                    </a:lnTo>
                    <a:lnTo>
                      <a:pt x="867" y="96"/>
                    </a:lnTo>
                    <a:lnTo>
                      <a:pt x="890" y="96"/>
                    </a:lnTo>
                    <a:lnTo>
                      <a:pt x="920" y="96"/>
                    </a:lnTo>
                    <a:lnTo>
                      <a:pt x="943" y="96"/>
                    </a:lnTo>
                    <a:lnTo>
                      <a:pt x="973" y="96"/>
                    </a:lnTo>
                    <a:lnTo>
                      <a:pt x="990" y="90"/>
                    </a:lnTo>
                    <a:lnTo>
                      <a:pt x="1014" y="96"/>
                    </a:lnTo>
                    <a:lnTo>
                      <a:pt x="1043" y="116"/>
                    </a:lnTo>
                    <a:lnTo>
                      <a:pt x="1055" y="141"/>
                    </a:lnTo>
                    <a:lnTo>
                      <a:pt x="1061" y="161"/>
                    </a:lnTo>
                    <a:lnTo>
                      <a:pt x="1061" y="187"/>
                    </a:lnTo>
                    <a:lnTo>
                      <a:pt x="1055" y="232"/>
                    </a:lnTo>
                    <a:lnTo>
                      <a:pt x="1037" y="251"/>
                    </a:lnTo>
                    <a:lnTo>
                      <a:pt x="1008" y="283"/>
                    </a:lnTo>
                    <a:lnTo>
                      <a:pt x="990" y="283"/>
                    </a:lnTo>
                    <a:lnTo>
                      <a:pt x="973" y="289"/>
                    </a:lnTo>
                    <a:lnTo>
                      <a:pt x="920" y="296"/>
                    </a:lnTo>
                    <a:lnTo>
                      <a:pt x="902" y="302"/>
                    </a:lnTo>
                    <a:lnTo>
                      <a:pt x="867" y="322"/>
                    </a:lnTo>
                    <a:lnTo>
                      <a:pt x="837" y="335"/>
                    </a:lnTo>
                    <a:lnTo>
                      <a:pt x="796" y="347"/>
                    </a:lnTo>
                    <a:lnTo>
                      <a:pt x="766" y="354"/>
                    </a:lnTo>
                    <a:lnTo>
                      <a:pt x="731" y="367"/>
                    </a:lnTo>
                    <a:lnTo>
                      <a:pt x="702" y="373"/>
                    </a:lnTo>
                    <a:lnTo>
                      <a:pt x="678" y="373"/>
                    </a:lnTo>
                    <a:lnTo>
                      <a:pt x="648" y="373"/>
                    </a:lnTo>
                    <a:lnTo>
                      <a:pt x="584" y="386"/>
                    </a:lnTo>
                    <a:lnTo>
                      <a:pt x="525" y="399"/>
                    </a:lnTo>
                    <a:lnTo>
                      <a:pt x="501" y="399"/>
                    </a:lnTo>
                    <a:lnTo>
                      <a:pt x="483" y="405"/>
                    </a:lnTo>
                    <a:lnTo>
                      <a:pt x="454" y="405"/>
                    </a:lnTo>
                    <a:lnTo>
                      <a:pt x="430" y="405"/>
                    </a:lnTo>
                    <a:lnTo>
                      <a:pt x="366" y="412"/>
                    </a:lnTo>
                    <a:lnTo>
                      <a:pt x="301" y="412"/>
                    </a:lnTo>
                    <a:lnTo>
                      <a:pt x="271" y="412"/>
                    </a:lnTo>
                    <a:lnTo>
                      <a:pt x="242" y="412"/>
                    </a:lnTo>
                    <a:lnTo>
                      <a:pt x="195" y="412"/>
                    </a:lnTo>
                    <a:lnTo>
                      <a:pt x="148" y="412"/>
                    </a:lnTo>
                    <a:lnTo>
                      <a:pt x="106" y="399"/>
                    </a:lnTo>
                    <a:lnTo>
                      <a:pt x="77" y="373"/>
                    </a:lnTo>
                    <a:lnTo>
                      <a:pt x="41" y="347"/>
                    </a:lnTo>
                    <a:lnTo>
                      <a:pt x="30" y="328"/>
                    </a:lnTo>
                    <a:lnTo>
                      <a:pt x="30" y="302"/>
                    </a:lnTo>
                    <a:lnTo>
                      <a:pt x="0" y="251"/>
                    </a:lnTo>
                    <a:lnTo>
                      <a:pt x="0" y="212"/>
                    </a:lnTo>
                    <a:lnTo>
                      <a:pt x="0" y="180"/>
                    </a:lnTo>
                    <a:lnTo>
                      <a:pt x="12" y="148"/>
                    </a:lnTo>
                  </a:path>
                </a:pathLst>
              </a:custGeom>
              <a:solidFill>
                <a:srgbClr val="99B8FF"/>
              </a:solidFill>
              <a:ln w="9525" cap="rnd">
                <a:noFill/>
                <a:round/>
                <a:headEnd/>
                <a:tailEnd/>
              </a:ln>
            </p:spPr>
            <p:txBody>
              <a:bodyPr/>
              <a:lstStyle/>
              <a:p>
                <a:endParaRPr lang="fr-FR"/>
              </a:p>
            </p:txBody>
          </p:sp>
          <p:sp>
            <p:nvSpPr>
              <p:cNvPr id="22639" name="Freeform 42"/>
              <p:cNvSpPr>
                <a:spLocks/>
              </p:cNvSpPr>
              <p:nvPr/>
            </p:nvSpPr>
            <p:spPr bwMode="auto">
              <a:xfrm>
                <a:off x="473" y="2030"/>
                <a:ext cx="335" cy="153"/>
              </a:xfrm>
              <a:custGeom>
                <a:avLst/>
                <a:gdLst>
                  <a:gd name="T0" fmla="*/ 0 w 1062"/>
                  <a:gd name="T1" fmla="*/ 0 h 413"/>
                  <a:gd name="T2" fmla="*/ 0 w 1062"/>
                  <a:gd name="T3" fmla="*/ 0 h 413"/>
                  <a:gd name="T4" fmla="*/ 0 w 1062"/>
                  <a:gd name="T5" fmla="*/ 0 h 413"/>
                  <a:gd name="T6" fmla="*/ 0 w 1062"/>
                  <a:gd name="T7" fmla="*/ 0 h 413"/>
                  <a:gd name="T8" fmla="*/ 0 w 1062"/>
                  <a:gd name="T9" fmla="*/ 0 h 413"/>
                  <a:gd name="T10" fmla="*/ 0 w 1062"/>
                  <a:gd name="T11" fmla="*/ 0 h 413"/>
                  <a:gd name="T12" fmla="*/ 0 w 1062"/>
                  <a:gd name="T13" fmla="*/ 0 h 413"/>
                  <a:gd name="T14" fmla="*/ 0 w 1062"/>
                  <a:gd name="T15" fmla="*/ 0 h 413"/>
                  <a:gd name="T16" fmla="*/ 0 w 1062"/>
                  <a:gd name="T17" fmla="*/ 0 h 413"/>
                  <a:gd name="T18" fmla="*/ 0 w 1062"/>
                  <a:gd name="T19" fmla="*/ 0 h 413"/>
                  <a:gd name="T20" fmla="*/ 0 w 1062"/>
                  <a:gd name="T21" fmla="*/ 0 h 413"/>
                  <a:gd name="T22" fmla="*/ 0 w 1062"/>
                  <a:gd name="T23" fmla="*/ 0 h 413"/>
                  <a:gd name="T24" fmla="*/ 0 w 1062"/>
                  <a:gd name="T25" fmla="*/ 0 h 413"/>
                  <a:gd name="T26" fmla="*/ 0 w 1062"/>
                  <a:gd name="T27" fmla="*/ 0 h 413"/>
                  <a:gd name="T28" fmla="*/ 0 w 1062"/>
                  <a:gd name="T29" fmla="*/ 0 h 413"/>
                  <a:gd name="T30" fmla="*/ 0 w 1062"/>
                  <a:gd name="T31" fmla="*/ 0 h 413"/>
                  <a:gd name="T32" fmla="*/ 0 w 1062"/>
                  <a:gd name="T33" fmla="*/ 0 h 413"/>
                  <a:gd name="T34" fmla="*/ 0 w 1062"/>
                  <a:gd name="T35" fmla="*/ 0 h 413"/>
                  <a:gd name="T36" fmla="*/ 0 w 1062"/>
                  <a:gd name="T37" fmla="*/ 0 h 413"/>
                  <a:gd name="T38" fmla="*/ 0 w 1062"/>
                  <a:gd name="T39" fmla="*/ 0 h 413"/>
                  <a:gd name="T40" fmla="*/ 0 w 1062"/>
                  <a:gd name="T41" fmla="*/ 0 h 413"/>
                  <a:gd name="T42" fmla="*/ 0 w 1062"/>
                  <a:gd name="T43" fmla="*/ 0 h 413"/>
                  <a:gd name="T44" fmla="*/ 0 w 1062"/>
                  <a:gd name="T45" fmla="*/ 0 h 413"/>
                  <a:gd name="T46" fmla="*/ 0 w 1062"/>
                  <a:gd name="T47" fmla="*/ 0 h 413"/>
                  <a:gd name="T48" fmla="*/ 0 w 1062"/>
                  <a:gd name="T49" fmla="*/ 0 h 413"/>
                  <a:gd name="T50" fmla="*/ 0 w 1062"/>
                  <a:gd name="T51" fmla="*/ 0 h 413"/>
                  <a:gd name="T52" fmla="*/ 0 w 1062"/>
                  <a:gd name="T53" fmla="*/ 0 h 413"/>
                  <a:gd name="T54" fmla="*/ 0 w 1062"/>
                  <a:gd name="T55" fmla="*/ 0 h 413"/>
                  <a:gd name="T56" fmla="*/ 0 w 1062"/>
                  <a:gd name="T57" fmla="*/ 0 h 413"/>
                  <a:gd name="T58" fmla="*/ 0 w 1062"/>
                  <a:gd name="T59" fmla="*/ 0 h 413"/>
                  <a:gd name="T60" fmla="*/ 0 w 1062"/>
                  <a:gd name="T61" fmla="*/ 0 h 413"/>
                  <a:gd name="T62" fmla="*/ 0 w 1062"/>
                  <a:gd name="T63" fmla="*/ 0 h 413"/>
                  <a:gd name="T64" fmla="*/ 0 w 1062"/>
                  <a:gd name="T65" fmla="*/ 0 h 413"/>
                  <a:gd name="T66" fmla="*/ 0 w 1062"/>
                  <a:gd name="T67" fmla="*/ 0 h 413"/>
                  <a:gd name="T68" fmla="*/ 0 w 1062"/>
                  <a:gd name="T69" fmla="*/ 0 h 413"/>
                  <a:gd name="T70" fmla="*/ 0 w 1062"/>
                  <a:gd name="T71" fmla="*/ 0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2"/>
                  <a:gd name="T109" fmla="*/ 0 h 413"/>
                  <a:gd name="T110" fmla="*/ 1062 w 1062"/>
                  <a:gd name="T111" fmla="*/ 413 h 4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2" h="413">
                    <a:moveTo>
                      <a:pt x="12" y="148"/>
                    </a:moveTo>
                    <a:lnTo>
                      <a:pt x="30" y="109"/>
                    </a:lnTo>
                    <a:lnTo>
                      <a:pt x="53" y="77"/>
                    </a:lnTo>
                    <a:lnTo>
                      <a:pt x="89" y="45"/>
                    </a:lnTo>
                    <a:lnTo>
                      <a:pt x="100" y="32"/>
                    </a:lnTo>
                    <a:lnTo>
                      <a:pt x="118" y="26"/>
                    </a:lnTo>
                    <a:lnTo>
                      <a:pt x="148" y="19"/>
                    </a:lnTo>
                    <a:lnTo>
                      <a:pt x="183" y="13"/>
                    </a:lnTo>
                    <a:lnTo>
                      <a:pt x="218" y="6"/>
                    </a:lnTo>
                    <a:lnTo>
                      <a:pt x="260" y="6"/>
                    </a:lnTo>
                    <a:lnTo>
                      <a:pt x="295" y="6"/>
                    </a:lnTo>
                    <a:lnTo>
                      <a:pt x="342" y="6"/>
                    </a:lnTo>
                    <a:lnTo>
                      <a:pt x="407" y="0"/>
                    </a:lnTo>
                    <a:lnTo>
                      <a:pt x="460" y="0"/>
                    </a:lnTo>
                    <a:lnTo>
                      <a:pt x="483" y="6"/>
                    </a:lnTo>
                    <a:lnTo>
                      <a:pt x="513" y="19"/>
                    </a:lnTo>
                    <a:lnTo>
                      <a:pt x="548" y="26"/>
                    </a:lnTo>
                    <a:lnTo>
                      <a:pt x="590" y="38"/>
                    </a:lnTo>
                    <a:lnTo>
                      <a:pt x="619" y="45"/>
                    </a:lnTo>
                    <a:lnTo>
                      <a:pt x="654" y="51"/>
                    </a:lnTo>
                    <a:lnTo>
                      <a:pt x="707" y="64"/>
                    </a:lnTo>
                    <a:lnTo>
                      <a:pt x="725" y="71"/>
                    </a:lnTo>
                    <a:lnTo>
                      <a:pt x="743" y="77"/>
                    </a:lnTo>
                    <a:lnTo>
                      <a:pt x="766" y="77"/>
                    </a:lnTo>
                    <a:lnTo>
                      <a:pt x="796" y="84"/>
                    </a:lnTo>
                    <a:lnTo>
                      <a:pt x="831" y="84"/>
                    </a:lnTo>
                    <a:lnTo>
                      <a:pt x="867" y="96"/>
                    </a:lnTo>
                    <a:lnTo>
                      <a:pt x="890" y="96"/>
                    </a:lnTo>
                    <a:lnTo>
                      <a:pt x="920" y="96"/>
                    </a:lnTo>
                    <a:lnTo>
                      <a:pt x="943" y="96"/>
                    </a:lnTo>
                    <a:lnTo>
                      <a:pt x="973" y="96"/>
                    </a:lnTo>
                    <a:lnTo>
                      <a:pt x="990" y="90"/>
                    </a:lnTo>
                    <a:lnTo>
                      <a:pt x="1014" y="96"/>
                    </a:lnTo>
                    <a:lnTo>
                      <a:pt x="1043" y="116"/>
                    </a:lnTo>
                    <a:lnTo>
                      <a:pt x="1055" y="141"/>
                    </a:lnTo>
                    <a:lnTo>
                      <a:pt x="1061" y="161"/>
                    </a:lnTo>
                    <a:lnTo>
                      <a:pt x="1061" y="187"/>
                    </a:lnTo>
                    <a:lnTo>
                      <a:pt x="1055" y="232"/>
                    </a:lnTo>
                    <a:lnTo>
                      <a:pt x="1037" y="251"/>
                    </a:lnTo>
                    <a:lnTo>
                      <a:pt x="1008" y="283"/>
                    </a:lnTo>
                    <a:lnTo>
                      <a:pt x="990" y="283"/>
                    </a:lnTo>
                    <a:lnTo>
                      <a:pt x="973" y="289"/>
                    </a:lnTo>
                    <a:lnTo>
                      <a:pt x="920" y="296"/>
                    </a:lnTo>
                    <a:lnTo>
                      <a:pt x="902" y="302"/>
                    </a:lnTo>
                    <a:lnTo>
                      <a:pt x="867" y="322"/>
                    </a:lnTo>
                    <a:lnTo>
                      <a:pt x="837" y="335"/>
                    </a:lnTo>
                    <a:lnTo>
                      <a:pt x="796" y="347"/>
                    </a:lnTo>
                    <a:lnTo>
                      <a:pt x="766" y="354"/>
                    </a:lnTo>
                    <a:lnTo>
                      <a:pt x="731" y="367"/>
                    </a:lnTo>
                    <a:lnTo>
                      <a:pt x="702" y="373"/>
                    </a:lnTo>
                    <a:lnTo>
                      <a:pt x="678" y="373"/>
                    </a:lnTo>
                    <a:lnTo>
                      <a:pt x="648" y="373"/>
                    </a:lnTo>
                    <a:lnTo>
                      <a:pt x="584" y="386"/>
                    </a:lnTo>
                    <a:lnTo>
                      <a:pt x="525" y="399"/>
                    </a:lnTo>
                    <a:lnTo>
                      <a:pt x="501" y="399"/>
                    </a:lnTo>
                    <a:lnTo>
                      <a:pt x="483" y="405"/>
                    </a:lnTo>
                    <a:lnTo>
                      <a:pt x="454" y="405"/>
                    </a:lnTo>
                    <a:lnTo>
                      <a:pt x="430" y="405"/>
                    </a:lnTo>
                    <a:lnTo>
                      <a:pt x="366" y="412"/>
                    </a:lnTo>
                    <a:lnTo>
                      <a:pt x="301" y="412"/>
                    </a:lnTo>
                    <a:lnTo>
                      <a:pt x="271" y="412"/>
                    </a:lnTo>
                    <a:lnTo>
                      <a:pt x="242" y="412"/>
                    </a:lnTo>
                    <a:lnTo>
                      <a:pt x="195" y="412"/>
                    </a:lnTo>
                    <a:lnTo>
                      <a:pt x="148" y="412"/>
                    </a:lnTo>
                    <a:lnTo>
                      <a:pt x="106" y="399"/>
                    </a:lnTo>
                    <a:lnTo>
                      <a:pt x="77" y="373"/>
                    </a:lnTo>
                    <a:lnTo>
                      <a:pt x="41" y="347"/>
                    </a:lnTo>
                    <a:lnTo>
                      <a:pt x="30" y="328"/>
                    </a:lnTo>
                    <a:lnTo>
                      <a:pt x="30" y="302"/>
                    </a:lnTo>
                    <a:lnTo>
                      <a:pt x="0" y="251"/>
                    </a:lnTo>
                    <a:lnTo>
                      <a:pt x="0" y="212"/>
                    </a:lnTo>
                    <a:lnTo>
                      <a:pt x="0" y="180"/>
                    </a:lnTo>
                    <a:lnTo>
                      <a:pt x="12" y="148"/>
                    </a:lnTo>
                  </a:path>
                </a:pathLst>
              </a:custGeom>
              <a:noFill/>
              <a:ln w="12700" cap="rnd">
                <a:solidFill>
                  <a:srgbClr val="4C83FF"/>
                </a:solidFill>
                <a:round/>
                <a:headEnd type="none" w="sm" len="sm"/>
                <a:tailEnd type="none" w="sm" len="sm"/>
              </a:ln>
            </p:spPr>
            <p:txBody>
              <a:bodyPr/>
              <a:lstStyle/>
              <a:p>
                <a:endParaRPr lang="fr-FR"/>
              </a:p>
            </p:txBody>
          </p:sp>
          <p:sp>
            <p:nvSpPr>
              <p:cNvPr id="22640" name="Freeform 43"/>
              <p:cNvSpPr>
                <a:spLocks/>
              </p:cNvSpPr>
              <p:nvPr/>
            </p:nvSpPr>
            <p:spPr bwMode="auto">
              <a:xfrm>
                <a:off x="802" y="2080"/>
                <a:ext cx="171" cy="137"/>
              </a:xfrm>
              <a:custGeom>
                <a:avLst/>
                <a:gdLst>
                  <a:gd name="T0" fmla="*/ 0 w 544"/>
                  <a:gd name="T1" fmla="*/ 0 h 368"/>
                  <a:gd name="T2" fmla="*/ 0 w 544"/>
                  <a:gd name="T3" fmla="*/ 0 h 368"/>
                  <a:gd name="T4" fmla="*/ 0 w 544"/>
                  <a:gd name="T5" fmla="*/ 0 h 368"/>
                  <a:gd name="T6" fmla="*/ 0 w 544"/>
                  <a:gd name="T7" fmla="*/ 0 h 368"/>
                  <a:gd name="T8" fmla="*/ 0 w 544"/>
                  <a:gd name="T9" fmla="*/ 0 h 368"/>
                  <a:gd name="T10" fmla="*/ 0 w 544"/>
                  <a:gd name="T11" fmla="*/ 0 h 368"/>
                  <a:gd name="T12" fmla="*/ 0 w 544"/>
                  <a:gd name="T13" fmla="*/ 0 h 368"/>
                  <a:gd name="T14" fmla="*/ 0 w 544"/>
                  <a:gd name="T15" fmla="*/ 0 h 368"/>
                  <a:gd name="T16" fmla="*/ 0 w 544"/>
                  <a:gd name="T17" fmla="*/ 0 h 368"/>
                  <a:gd name="T18" fmla="*/ 0 w 544"/>
                  <a:gd name="T19" fmla="*/ 0 h 368"/>
                  <a:gd name="T20" fmla="*/ 0 w 544"/>
                  <a:gd name="T21" fmla="*/ 0 h 368"/>
                  <a:gd name="T22" fmla="*/ 0 w 544"/>
                  <a:gd name="T23" fmla="*/ 0 h 368"/>
                  <a:gd name="T24" fmla="*/ 0 w 544"/>
                  <a:gd name="T25" fmla="*/ 0 h 368"/>
                  <a:gd name="T26" fmla="*/ 0 w 544"/>
                  <a:gd name="T27" fmla="*/ 0 h 368"/>
                  <a:gd name="T28" fmla="*/ 0 w 544"/>
                  <a:gd name="T29" fmla="*/ 0 h 368"/>
                  <a:gd name="T30" fmla="*/ 0 w 544"/>
                  <a:gd name="T31" fmla="*/ 0 h 368"/>
                  <a:gd name="T32" fmla="*/ 0 w 544"/>
                  <a:gd name="T33" fmla="*/ 0 h 368"/>
                  <a:gd name="T34" fmla="*/ 0 w 544"/>
                  <a:gd name="T35" fmla="*/ 0 h 368"/>
                  <a:gd name="T36" fmla="*/ 0 w 544"/>
                  <a:gd name="T37" fmla="*/ 0 h 368"/>
                  <a:gd name="T38" fmla="*/ 0 w 544"/>
                  <a:gd name="T39" fmla="*/ 0 h 368"/>
                  <a:gd name="T40" fmla="*/ 0 w 544"/>
                  <a:gd name="T41" fmla="*/ 0 h 368"/>
                  <a:gd name="T42" fmla="*/ 0 w 544"/>
                  <a:gd name="T43" fmla="*/ 0 h 368"/>
                  <a:gd name="T44" fmla="*/ 0 w 544"/>
                  <a:gd name="T45" fmla="*/ 0 h 368"/>
                  <a:gd name="T46" fmla="*/ 0 w 544"/>
                  <a:gd name="T47" fmla="*/ 0 h 368"/>
                  <a:gd name="T48" fmla="*/ 0 w 544"/>
                  <a:gd name="T49" fmla="*/ 0 h 368"/>
                  <a:gd name="T50" fmla="*/ 0 w 544"/>
                  <a:gd name="T51" fmla="*/ 0 h 368"/>
                  <a:gd name="T52" fmla="*/ 0 w 544"/>
                  <a:gd name="T53" fmla="*/ 0 h 368"/>
                  <a:gd name="T54" fmla="*/ 0 w 544"/>
                  <a:gd name="T55" fmla="*/ 0 h 368"/>
                  <a:gd name="T56" fmla="*/ 0 w 544"/>
                  <a:gd name="T57" fmla="*/ 0 h 368"/>
                  <a:gd name="T58" fmla="*/ 0 w 544"/>
                  <a:gd name="T59" fmla="*/ 0 h 368"/>
                  <a:gd name="T60" fmla="*/ 0 w 544"/>
                  <a:gd name="T61" fmla="*/ 0 h 368"/>
                  <a:gd name="T62" fmla="*/ 0 w 544"/>
                  <a:gd name="T63" fmla="*/ 0 h 368"/>
                  <a:gd name="T64" fmla="*/ 0 w 544"/>
                  <a:gd name="T65" fmla="*/ 0 h 368"/>
                  <a:gd name="T66" fmla="*/ 0 w 544"/>
                  <a:gd name="T67" fmla="*/ 0 h 368"/>
                  <a:gd name="T68" fmla="*/ 0 w 544"/>
                  <a:gd name="T69" fmla="*/ 0 h 368"/>
                  <a:gd name="T70" fmla="*/ 0 w 544"/>
                  <a:gd name="T71" fmla="*/ 0 h 368"/>
                  <a:gd name="T72" fmla="*/ 0 w 544"/>
                  <a:gd name="T73" fmla="*/ 0 h 368"/>
                  <a:gd name="T74" fmla="*/ 0 w 544"/>
                  <a:gd name="T75" fmla="*/ 0 h 368"/>
                  <a:gd name="T76" fmla="*/ 0 w 544"/>
                  <a:gd name="T77" fmla="*/ 0 h 368"/>
                  <a:gd name="T78" fmla="*/ 0 w 544"/>
                  <a:gd name="T79" fmla="*/ 0 h 368"/>
                  <a:gd name="T80" fmla="*/ 0 w 544"/>
                  <a:gd name="T81" fmla="*/ 0 h 3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4"/>
                  <a:gd name="T124" fmla="*/ 0 h 368"/>
                  <a:gd name="T125" fmla="*/ 544 w 544"/>
                  <a:gd name="T126" fmla="*/ 368 h 3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4" h="368">
                    <a:moveTo>
                      <a:pt x="6" y="19"/>
                    </a:moveTo>
                    <a:lnTo>
                      <a:pt x="89" y="0"/>
                    </a:lnTo>
                    <a:lnTo>
                      <a:pt x="165" y="26"/>
                    </a:lnTo>
                    <a:lnTo>
                      <a:pt x="266" y="84"/>
                    </a:lnTo>
                    <a:lnTo>
                      <a:pt x="354" y="129"/>
                    </a:lnTo>
                    <a:lnTo>
                      <a:pt x="431" y="161"/>
                    </a:lnTo>
                    <a:lnTo>
                      <a:pt x="495" y="187"/>
                    </a:lnTo>
                    <a:lnTo>
                      <a:pt x="525" y="212"/>
                    </a:lnTo>
                    <a:lnTo>
                      <a:pt x="525" y="238"/>
                    </a:lnTo>
                    <a:lnTo>
                      <a:pt x="519" y="245"/>
                    </a:lnTo>
                    <a:lnTo>
                      <a:pt x="484" y="251"/>
                    </a:lnTo>
                    <a:lnTo>
                      <a:pt x="425" y="251"/>
                    </a:lnTo>
                    <a:lnTo>
                      <a:pt x="336" y="219"/>
                    </a:lnTo>
                    <a:lnTo>
                      <a:pt x="301" y="219"/>
                    </a:lnTo>
                    <a:lnTo>
                      <a:pt x="348" y="238"/>
                    </a:lnTo>
                    <a:lnTo>
                      <a:pt x="531" y="251"/>
                    </a:lnTo>
                    <a:lnTo>
                      <a:pt x="543" y="257"/>
                    </a:lnTo>
                    <a:lnTo>
                      <a:pt x="543" y="283"/>
                    </a:lnTo>
                    <a:lnTo>
                      <a:pt x="519" y="290"/>
                    </a:lnTo>
                    <a:lnTo>
                      <a:pt x="383" y="257"/>
                    </a:lnTo>
                    <a:lnTo>
                      <a:pt x="307" y="238"/>
                    </a:lnTo>
                    <a:lnTo>
                      <a:pt x="507" y="277"/>
                    </a:lnTo>
                    <a:lnTo>
                      <a:pt x="495" y="302"/>
                    </a:lnTo>
                    <a:lnTo>
                      <a:pt x="454" y="309"/>
                    </a:lnTo>
                    <a:lnTo>
                      <a:pt x="407" y="283"/>
                    </a:lnTo>
                    <a:lnTo>
                      <a:pt x="295" y="251"/>
                    </a:lnTo>
                    <a:lnTo>
                      <a:pt x="254" y="238"/>
                    </a:lnTo>
                    <a:lnTo>
                      <a:pt x="242" y="251"/>
                    </a:lnTo>
                    <a:lnTo>
                      <a:pt x="248" y="270"/>
                    </a:lnTo>
                    <a:lnTo>
                      <a:pt x="307" y="309"/>
                    </a:lnTo>
                    <a:lnTo>
                      <a:pt x="324" y="335"/>
                    </a:lnTo>
                    <a:lnTo>
                      <a:pt x="319" y="360"/>
                    </a:lnTo>
                    <a:lnTo>
                      <a:pt x="301" y="367"/>
                    </a:lnTo>
                    <a:lnTo>
                      <a:pt x="260" y="360"/>
                    </a:lnTo>
                    <a:lnTo>
                      <a:pt x="230" y="341"/>
                    </a:lnTo>
                    <a:lnTo>
                      <a:pt x="130" y="296"/>
                    </a:lnTo>
                    <a:lnTo>
                      <a:pt x="65" y="257"/>
                    </a:lnTo>
                    <a:lnTo>
                      <a:pt x="36" y="219"/>
                    </a:lnTo>
                    <a:lnTo>
                      <a:pt x="6" y="167"/>
                    </a:lnTo>
                    <a:lnTo>
                      <a:pt x="0" y="109"/>
                    </a:lnTo>
                    <a:lnTo>
                      <a:pt x="6" y="19"/>
                    </a:lnTo>
                  </a:path>
                </a:pathLst>
              </a:custGeom>
              <a:solidFill>
                <a:srgbClr val="99B8FF"/>
              </a:solidFill>
              <a:ln w="9525" cap="rnd">
                <a:noFill/>
                <a:round/>
                <a:headEnd/>
                <a:tailEnd/>
              </a:ln>
            </p:spPr>
            <p:txBody>
              <a:bodyPr/>
              <a:lstStyle/>
              <a:p>
                <a:endParaRPr lang="fr-FR"/>
              </a:p>
            </p:txBody>
          </p:sp>
          <p:sp>
            <p:nvSpPr>
              <p:cNvPr id="22641" name="Freeform 44"/>
              <p:cNvSpPr>
                <a:spLocks/>
              </p:cNvSpPr>
              <p:nvPr/>
            </p:nvSpPr>
            <p:spPr bwMode="auto">
              <a:xfrm>
                <a:off x="802" y="2080"/>
                <a:ext cx="171" cy="137"/>
              </a:xfrm>
              <a:custGeom>
                <a:avLst/>
                <a:gdLst>
                  <a:gd name="T0" fmla="*/ 0 w 544"/>
                  <a:gd name="T1" fmla="*/ 0 h 368"/>
                  <a:gd name="T2" fmla="*/ 0 w 544"/>
                  <a:gd name="T3" fmla="*/ 0 h 368"/>
                  <a:gd name="T4" fmla="*/ 0 w 544"/>
                  <a:gd name="T5" fmla="*/ 0 h 368"/>
                  <a:gd name="T6" fmla="*/ 0 w 544"/>
                  <a:gd name="T7" fmla="*/ 0 h 368"/>
                  <a:gd name="T8" fmla="*/ 0 w 544"/>
                  <a:gd name="T9" fmla="*/ 0 h 368"/>
                  <a:gd name="T10" fmla="*/ 0 w 544"/>
                  <a:gd name="T11" fmla="*/ 0 h 368"/>
                  <a:gd name="T12" fmla="*/ 0 w 544"/>
                  <a:gd name="T13" fmla="*/ 0 h 368"/>
                  <a:gd name="T14" fmla="*/ 0 w 544"/>
                  <a:gd name="T15" fmla="*/ 0 h 368"/>
                  <a:gd name="T16" fmla="*/ 0 w 544"/>
                  <a:gd name="T17" fmla="*/ 0 h 368"/>
                  <a:gd name="T18" fmla="*/ 0 w 544"/>
                  <a:gd name="T19" fmla="*/ 0 h 368"/>
                  <a:gd name="T20" fmla="*/ 0 w 544"/>
                  <a:gd name="T21" fmla="*/ 0 h 368"/>
                  <a:gd name="T22" fmla="*/ 0 w 544"/>
                  <a:gd name="T23" fmla="*/ 0 h 368"/>
                  <a:gd name="T24" fmla="*/ 0 w 544"/>
                  <a:gd name="T25" fmla="*/ 0 h 368"/>
                  <a:gd name="T26" fmla="*/ 0 w 544"/>
                  <a:gd name="T27" fmla="*/ 0 h 368"/>
                  <a:gd name="T28" fmla="*/ 0 w 544"/>
                  <a:gd name="T29" fmla="*/ 0 h 368"/>
                  <a:gd name="T30" fmla="*/ 0 w 544"/>
                  <a:gd name="T31" fmla="*/ 0 h 368"/>
                  <a:gd name="T32" fmla="*/ 0 w 544"/>
                  <a:gd name="T33" fmla="*/ 0 h 368"/>
                  <a:gd name="T34" fmla="*/ 0 w 544"/>
                  <a:gd name="T35" fmla="*/ 0 h 368"/>
                  <a:gd name="T36" fmla="*/ 0 w 544"/>
                  <a:gd name="T37" fmla="*/ 0 h 368"/>
                  <a:gd name="T38" fmla="*/ 0 w 544"/>
                  <a:gd name="T39" fmla="*/ 0 h 368"/>
                  <a:gd name="T40" fmla="*/ 0 w 544"/>
                  <a:gd name="T41" fmla="*/ 0 h 368"/>
                  <a:gd name="T42" fmla="*/ 0 w 544"/>
                  <a:gd name="T43" fmla="*/ 0 h 368"/>
                  <a:gd name="T44" fmla="*/ 0 w 544"/>
                  <a:gd name="T45" fmla="*/ 0 h 368"/>
                  <a:gd name="T46" fmla="*/ 0 w 544"/>
                  <a:gd name="T47" fmla="*/ 0 h 368"/>
                  <a:gd name="T48" fmla="*/ 0 w 544"/>
                  <a:gd name="T49" fmla="*/ 0 h 368"/>
                  <a:gd name="T50" fmla="*/ 0 w 544"/>
                  <a:gd name="T51" fmla="*/ 0 h 368"/>
                  <a:gd name="T52" fmla="*/ 0 w 544"/>
                  <a:gd name="T53" fmla="*/ 0 h 368"/>
                  <a:gd name="T54" fmla="*/ 0 w 544"/>
                  <a:gd name="T55" fmla="*/ 0 h 368"/>
                  <a:gd name="T56" fmla="*/ 0 w 544"/>
                  <a:gd name="T57" fmla="*/ 0 h 368"/>
                  <a:gd name="T58" fmla="*/ 0 w 544"/>
                  <a:gd name="T59" fmla="*/ 0 h 368"/>
                  <a:gd name="T60" fmla="*/ 0 w 544"/>
                  <a:gd name="T61" fmla="*/ 0 h 368"/>
                  <a:gd name="T62" fmla="*/ 0 w 544"/>
                  <a:gd name="T63" fmla="*/ 0 h 368"/>
                  <a:gd name="T64" fmla="*/ 0 w 544"/>
                  <a:gd name="T65" fmla="*/ 0 h 368"/>
                  <a:gd name="T66" fmla="*/ 0 w 544"/>
                  <a:gd name="T67" fmla="*/ 0 h 368"/>
                  <a:gd name="T68" fmla="*/ 0 w 544"/>
                  <a:gd name="T69" fmla="*/ 0 h 368"/>
                  <a:gd name="T70" fmla="*/ 0 w 544"/>
                  <a:gd name="T71" fmla="*/ 0 h 368"/>
                  <a:gd name="T72" fmla="*/ 0 w 544"/>
                  <a:gd name="T73" fmla="*/ 0 h 368"/>
                  <a:gd name="T74" fmla="*/ 0 w 544"/>
                  <a:gd name="T75" fmla="*/ 0 h 368"/>
                  <a:gd name="T76" fmla="*/ 0 w 544"/>
                  <a:gd name="T77" fmla="*/ 0 h 368"/>
                  <a:gd name="T78" fmla="*/ 0 w 544"/>
                  <a:gd name="T79" fmla="*/ 0 h 368"/>
                  <a:gd name="T80" fmla="*/ 0 w 544"/>
                  <a:gd name="T81" fmla="*/ 0 h 3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4"/>
                  <a:gd name="T124" fmla="*/ 0 h 368"/>
                  <a:gd name="T125" fmla="*/ 544 w 544"/>
                  <a:gd name="T126" fmla="*/ 368 h 3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4" h="368">
                    <a:moveTo>
                      <a:pt x="6" y="19"/>
                    </a:moveTo>
                    <a:lnTo>
                      <a:pt x="89" y="0"/>
                    </a:lnTo>
                    <a:lnTo>
                      <a:pt x="165" y="26"/>
                    </a:lnTo>
                    <a:lnTo>
                      <a:pt x="266" y="84"/>
                    </a:lnTo>
                    <a:lnTo>
                      <a:pt x="354" y="129"/>
                    </a:lnTo>
                    <a:lnTo>
                      <a:pt x="431" y="161"/>
                    </a:lnTo>
                    <a:lnTo>
                      <a:pt x="495" y="187"/>
                    </a:lnTo>
                    <a:lnTo>
                      <a:pt x="525" y="212"/>
                    </a:lnTo>
                    <a:lnTo>
                      <a:pt x="525" y="238"/>
                    </a:lnTo>
                    <a:lnTo>
                      <a:pt x="519" y="245"/>
                    </a:lnTo>
                    <a:lnTo>
                      <a:pt x="484" y="251"/>
                    </a:lnTo>
                    <a:lnTo>
                      <a:pt x="425" y="251"/>
                    </a:lnTo>
                    <a:lnTo>
                      <a:pt x="336" y="219"/>
                    </a:lnTo>
                    <a:lnTo>
                      <a:pt x="301" y="219"/>
                    </a:lnTo>
                    <a:lnTo>
                      <a:pt x="348" y="238"/>
                    </a:lnTo>
                    <a:lnTo>
                      <a:pt x="531" y="251"/>
                    </a:lnTo>
                    <a:lnTo>
                      <a:pt x="543" y="257"/>
                    </a:lnTo>
                    <a:lnTo>
                      <a:pt x="543" y="283"/>
                    </a:lnTo>
                    <a:lnTo>
                      <a:pt x="519" y="290"/>
                    </a:lnTo>
                    <a:lnTo>
                      <a:pt x="383" y="257"/>
                    </a:lnTo>
                    <a:lnTo>
                      <a:pt x="307" y="238"/>
                    </a:lnTo>
                    <a:lnTo>
                      <a:pt x="507" y="277"/>
                    </a:lnTo>
                    <a:lnTo>
                      <a:pt x="495" y="302"/>
                    </a:lnTo>
                    <a:lnTo>
                      <a:pt x="454" y="309"/>
                    </a:lnTo>
                    <a:lnTo>
                      <a:pt x="407" y="283"/>
                    </a:lnTo>
                    <a:lnTo>
                      <a:pt x="295" y="251"/>
                    </a:lnTo>
                    <a:lnTo>
                      <a:pt x="254" y="238"/>
                    </a:lnTo>
                    <a:lnTo>
                      <a:pt x="242" y="251"/>
                    </a:lnTo>
                    <a:lnTo>
                      <a:pt x="248" y="270"/>
                    </a:lnTo>
                    <a:lnTo>
                      <a:pt x="307" y="309"/>
                    </a:lnTo>
                    <a:lnTo>
                      <a:pt x="324" y="335"/>
                    </a:lnTo>
                    <a:lnTo>
                      <a:pt x="319" y="360"/>
                    </a:lnTo>
                    <a:lnTo>
                      <a:pt x="301" y="367"/>
                    </a:lnTo>
                    <a:lnTo>
                      <a:pt x="260" y="360"/>
                    </a:lnTo>
                    <a:lnTo>
                      <a:pt x="230" y="341"/>
                    </a:lnTo>
                    <a:lnTo>
                      <a:pt x="130" y="296"/>
                    </a:lnTo>
                    <a:lnTo>
                      <a:pt x="65" y="257"/>
                    </a:lnTo>
                    <a:lnTo>
                      <a:pt x="36" y="219"/>
                    </a:lnTo>
                    <a:lnTo>
                      <a:pt x="6" y="167"/>
                    </a:lnTo>
                    <a:lnTo>
                      <a:pt x="0" y="109"/>
                    </a:lnTo>
                    <a:lnTo>
                      <a:pt x="6" y="19"/>
                    </a:lnTo>
                  </a:path>
                </a:pathLst>
              </a:custGeom>
              <a:noFill/>
              <a:ln w="12700" cap="rnd">
                <a:solidFill>
                  <a:srgbClr val="4C4CFF"/>
                </a:solidFill>
                <a:round/>
                <a:headEnd type="none" w="sm" len="sm"/>
                <a:tailEnd type="none" w="sm" len="sm"/>
              </a:ln>
            </p:spPr>
            <p:txBody>
              <a:bodyPr/>
              <a:lstStyle/>
              <a:p>
                <a:endParaRPr lang="fr-FR"/>
              </a:p>
            </p:txBody>
          </p:sp>
          <p:sp>
            <p:nvSpPr>
              <p:cNvPr id="22642" name="Freeform 45"/>
              <p:cNvSpPr>
                <a:spLocks/>
              </p:cNvSpPr>
              <p:nvPr/>
            </p:nvSpPr>
            <p:spPr bwMode="auto">
              <a:xfrm>
                <a:off x="891" y="2011"/>
                <a:ext cx="17" cy="13"/>
              </a:xfrm>
              <a:custGeom>
                <a:avLst/>
                <a:gdLst>
                  <a:gd name="T0" fmla="*/ 0 w 54"/>
                  <a:gd name="T1" fmla="*/ 0 h 34"/>
                  <a:gd name="T2" fmla="*/ 0 w 54"/>
                  <a:gd name="T3" fmla="*/ 0 h 34"/>
                  <a:gd name="T4" fmla="*/ 0 w 54"/>
                  <a:gd name="T5" fmla="*/ 0 h 34"/>
                  <a:gd name="T6" fmla="*/ 0 w 54"/>
                  <a:gd name="T7" fmla="*/ 0 h 34"/>
                  <a:gd name="T8" fmla="*/ 0 w 54"/>
                  <a:gd name="T9" fmla="*/ 0 h 34"/>
                  <a:gd name="T10" fmla="*/ 0 60000 65536"/>
                  <a:gd name="T11" fmla="*/ 0 60000 65536"/>
                  <a:gd name="T12" fmla="*/ 0 60000 65536"/>
                  <a:gd name="T13" fmla="*/ 0 60000 65536"/>
                  <a:gd name="T14" fmla="*/ 0 60000 65536"/>
                  <a:gd name="T15" fmla="*/ 0 w 54"/>
                  <a:gd name="T16" fmla="*/ 0 h 34"/>
                  <a:gd name="T17" fmla="*/ 54 w 54"/>
                  <a:gd name="T18" fmla="*/ 34 h 34"/>
                </a:gdLst>
                <a:ahLst/>
                <a:cxnLst>
                  <a:cxn ang="T10">
                    <a:pos x="T0" y="T1"/>
                  </a:cxn>
                  <a:cxn ang="T11">
                    <a:pos x="T2" y="T3"/>
                  </a:cxn>
                  <a:cxn ang="T12">
                    <a:pos x="T4" y="T5"/>
                  </a:cxn>
                  <a:cxn ang="T13">
                    <a:pos x="T6" y="T7"/>
                  </a:cxn>
                  <a:cxn ang="T14">
                    <a:pos x="T8" y="T9"/>
                  </a:cxn>
                </a:cxnLst>
                <a:rect l="T15" t="T16" r="T17" b="T18"/>
                <a:pathLst>
                  <a:path w="54" h="34">
                    <a:moveTo>
                      <a:pt x="0" y="20"/>
                    </a:moveTo>
                    <a:lnTo>
                      <a:pt x="47" y="0"/>
                    </a:lnTo>
                    <a:lnTo>
                      <a:pt x="53" y="13"/>
                    </a:lnTo>
                    <a:lnTo>
                      <a:pt x="6" y="33"/>
                    </a:lnTo>
                    <a:lnTo>
                      <a:pt x="0" y="20"/>
                    </a:lnTo>
                  </a:path>
                </a:pathLst>
              </a:custGeom>
              <a:solidFill>
                <a:srgbClr val="FF0000"/>
              </a:solidFill>
              <a:ln w="9525" cap="rnd">
                <a:noFill/>
                <a:round/>
                <a:headEnd/>
                <a:tailEnd/>
              </a:ln>
            </p:spPr>
            <p:txBody>
              <a:bodyPr/>
              <a:lstStyle/>
              <a:p>
                <a:endParaRPr lang="fr-FR"/>
              </a:p>
            </p:txBody>
          </p:sp>
          <p:sp>
            <p:nvSpPr>
              <p:cNvPr id="22643" name="Freeform 46"/>
              <p:cNvSpPr>
                <a:spLocks/>
              </p:cNvSpPr>
              <p:nvPr/>
            </p:nvSpPr>
            <p:spPr bwMode="auto">
              <a:xfrm>
                <a:off x="922" y="1994"/>
                <a:ext cx="17" cy="15"/>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26"/>
                    </a:moveTo>
                    <a:lnTo>
                      <a:pt x="48" y="0"/>
                    </a:lnTo>
                    <a:lnTo>
                      <a:pt x="53" y="13"/>
                    </a:lnTo>
                    <a:lnTo>
                      <a:pt x="6" y="39"/>
                    </a:lnTo>
                    <a:lnTo>
                      <a:pt x="0" y="26"/>
                    </a:lnTo>
                  </a:path>
                </a:pathLst>
              </a:custGeom>
              <a:solidFill>
                <a:srgbClr val="FF0000"/>
              </a:solidFill>
              <a:ln w="9525" cap="rnd">
                <a:noFill/>
                <a:round/>
                <a:headEnd/>
                <a:tailEnd/>
              </a:ln>
            </p:spPr>
            <p:txBody>
              <a:bodyPr/>
              <a:lstStyle/>
              <a:p>
                <a:endParaRPr lang="fr-FR"/>
              </a:p>
            </p:txBody>
          </p:sp>
          <p:sp>
            <p:nvSpPr>
              <p:cNvPr id="22644" name="Line 47"/>
              <p:cNvSpPr>
                <a:spLocks noChangeShapeType="1"/>
              </p:cNvSpPr>
              <p:nvPr/>
            </p:nvSpPr>
            <p:spPr bwMode="auto">
              <a:xfrm>
                <a:off x="883" y="2104"/>
                <a:ext cx="15"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45" name="Line 48"/>
              <p:cNvSpPr>
                <a:spLocks noChangeShapeType="1"/>
              </p:cNvSpPr>
              <p:nvPr/>
            </p:nvSpPr>
            <p:spPr bwMode="auto">
              <a:xfrm>
                <a:off x="917" y="2104"/>
                <a:ext cx="15"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46" name="Arc 49"/>
              <p:cNvSpPr>
                <a:spLocks/>
              </p:cNvSpPr>
              <p:nvPr/>
            </p:nvSpPr>
            <p:spPr bwMode="auto">
              <a:xfrm>
                <a:off x="895" y="1941"/>
                <a:ext cx="253" cy="141"/>
              </a:xfrm>
              <a:custGeom>
                <a:avLst/>
                <a:gdLst>
                  <a:gd name="T0" fmla="*/ 0 w 21599"/>
                  <a:gd name="T1" fmla="*/ 0 h 7479"/>
                  <a:gd name="T2" fmla="*/ 0 w 21599"/>
                  <a:gd name="T3" fmla="*/ 0 h 7479"/>
                  <a:gd name="T4" fmla="*/ 0 w 21599"/>
                  <a:gd name="T5" fmla="*/ 0 h 7479"/>
                  <a:gd name="T6" fmla="*/ 0 60000 65536"/>
                  <a:gd name="T7" fmla="*/ 0 60000 65536"/>
                  <a:gd name="T8" fmla="*/ 0 60000 65536"/>
                  <a:gd name="T9" fmla="*/ 0 w 21599"/>
                  <a:gd name="T10" fmla="*/ 0 h 7479"/>
                  <a:gd name="T11" fmla="*/ 21599 w 21599"/>
                  <a:gd name="T12" fmla="*/ 7479 h 7479"/>
                </a:gdLst>
                <a:ahLst/>
                <a:cxnLst>
                  <a:cxn ang="T6">
                    <a:pos x="T0" y="T1"/>
                  </a:cxn>
                  <a:cxn ang="T7">
                    <a:pos x="T2" y="T3"/>
                  </a:cxn>
                  <a:cxn ang="T8">
                    <a:pos x="T4" y="T5"/>
                  </a:cxn>
                </a:cxnLst>
                <a:rect l="T9" t="T10" r="T11" b="T12"/>
                <a:pathLst>
                  <a:path w="21599" h="7479" fill="none" extrusionOk="0">
                    <a:moveTo>
                      <a:pt x="20263" y="-1"/>
                    </a:moveTo>
                    <a:cubicBezTo>
                      <a:pt x="21136" y="2363"/>
                      <a:pt x="21588" y="4862"/>
                      <a:pt x="21599" y="7381"/>
                    </a:cubicBezTo>
                  </a:path>
                  <a:path w="21599" h="7479" stroke="0" extrusionOk="0">
                    <a:moveTo>
                      <a:pt x="20263" y="-1"/>
                    </a:moveTo>
                    <a:cubicBezTo>
                      <a:pt x="21136" y="2363"/>
                      <a:pt x="21588" y="4862"/>
                      <a:pt x="21599" y="7381"/>
                    </a:cubicBezTo>
                    <a:lnTo>
                      <a:pt x="0" y="7479"/>
                    </a:lnTo>
                    <a:close/>
                  </a:path>
                </a:pathLst>
              </a:custGeom>
              <a:noFill/>
              <a:ln w="25400" cap="rnd">
                <a:solidFill>
                  <a:srgbClr val="FF0000"/>
                </a:solidFill>
                <a:round/>
                <a:headEnd type="none" w="sm" len="sm"/>
                <a:tailEnd type="none" w="sm" len="sm"/>
              </a:ln>
            </p:spPr>
            <p:txBody>
              <a:bodyPr wrap="none" anchor="ctr"/>
              <a:lstStyle/>
              <a:p>
                <a:endParaRPr lang="fr-FR"/>
              </a:p>
            </p:txBody>
          </p:sp>
          <p:sp>
            <p:nvSpPr>
              <p:cNvPr id="22647" name="Arc 50"/>
              <p:cNvSpPr>
                <a:spLocks/>
              </p:cNvSpPr>
              <p:nvPr/>
            </p:nvSpPr>
            <p:spPr bwMode="auto">
              <a:xfrm>
                <a:off x="893" y="2138"/>
                <a:ext cx="255" cy="113"/>
              </a:xfrm>
              <a:custGeom>
                <a:avLst/>
                <a:gdLst>
                  <a:gd name="T0" fmla="*/ 0 w 21600"/>
                  <a:gd name="T1" fmla="*/ 0 h 7325"/>
                  <a:gd name="T2" fmla="*/ 0 w 21600"/>
                  <a:gd name="T3" fmla="*/ 0 h 7325"/>
                  <a:gd name="T4" fmla="*/ 0 w 21600"/>
                  <a:gd name="T5" fmla="*/ 0 h 7325"/>
                  <a:gd name="T6" fmla="*/ 0 60000 65536"/>
                  <a:gd name="T7" fmla="*/ 0 60000 65536"/>
                  <a:gd name="T8" fmla="*/ 0 60000 65536"/>
                  <a:gd name="T9" fmla="*/ 0 w 21600"/>
                  <a:gd name="T10" fmla="*/ 0 h 7325"/>
                  <a:gd name="T11" fmla="*/ 21600 w 21600"/>
                  <a:gd name="T12" fmla="*/ 7325 h 7325"/>
                </a:gdLst>
                <a:ahLst/>
                <a:cxnLst>
                  <a:cxn ang="T6">
                    <a:pos x="T0" y="T1"/>
                  </a:cxn>
                  <a:cxn ang="T7">
                    <a:pos x="T2" y="T3"/>
                  </a:cxn>
                  <a:cxn ang="T8">
                    <a:pos x="T4" y="T5"/>
                  </a:cxn>
                </a:cxnLst>
                <a:rect l="T9" t="T10" r="T11" b="T12"/>
                <a:pathLst>
                  <a:path w="21600" h="7325" fill="none" extrusionOk="0">
                    <a:moveTo>
                      <a:pt x="21599" y="-1"/>
                    </a:moveTo>
                    <a:cubicBezTo>
                      <a:pt x="21599" y="7"/>
                      <a:pt x="21600" y="15"/>
                      <a:pt x="21600" y="23"/>
                    </a:cubicBezTo>
                    <a:cubicBezTo>
                      <a:pt x="21600" y="2512"/>
                      <a:pt x="21169" y="4982"/>
                      <a:pt x="20328" y="7325"/>
                    </a:cubicBezTo>
                  </a:path>
                  <a:path w="21600" h="7325" stroke="0" extrusionOk="0">
                    <a:moveTo>
                      <a:pt x="21599" y="-1"/>
                    </a:moveTo>
                    <a:cubicBezTo>
                      <a:pt x="21599" y="7"/>
                      <a:pt x="21600" y="15"/>
                      <a:pt x="21600" y="23"/>
                    </a:cubicBezTo>
                    <a:cubicBezTo>
                      <a:pt x="21600" y="2512"/>
                      <a:pt x="21169" y="4982"/>
                      <a:pt x="20328" y="7325"/>
                    </a:cubicBezTo>
                    <a:lnTo>
                      <a:pt x="0" y="23"/>
                    </a:lnTo>
                    <a:close/>
                  </a:path>
                </a:pathLst>
              </a:custGeom>
              <a:noFill/>
              <a:ln w="25400" cap="rnd">
                <a:solidFill>
                  <a:srgbClr val="FF0000"/>
                </a:solidFill>
                <a:round/>
                <a:headEnd type="none" w="sm" len="sm"/>
                <a:tailEnd type="none" w="sm" len="sm"/>
              </a:ln>
            </p:spPr>
            <p:txBody>
              <a:bodyPr wrap="none" anchor="ctr"/>
              <a:lstStyle/>
              <a:p>
                <a:endParaRPr lang="fr-FR"/>
              </a:p>
            </p:txBody>
          </p:sp>
          <p:sp>
            <p:nvSpPr>
              <p:cNvPr id="22648" name="Arc 51" descr="Diagonales larges vers le haut"/>
              <p:cNvSpPr>
                <a:spLocks/>
              </p:cNvSpPr>
              <p:nvPr/>
            </p:nvSpPr>
            <p:spPr bwMode="auto">
              <a:xfrm>
                <a:off x="809" y="1606"/>
                <a:ext cx="268" cy="414"/>
              </a:xfrm>
              <a:custGeom>
                <a:avLst/>
                <a:gdLst>
                  <a:gd name="T0" fmla="*/ 0 w 20279"/>
                  <a:gd name="T1" fmla="*/ 0 h 21600"/>
                  <a:gd name="T2" fmla="*/ 0 w 20279"/>
                  <a:gd name="T3" fmla="*/ 0 h 21600"/>
                  <a:gd name="T4" fmla="*/ 0 w 20279"/>
                  <a:gd name="T5" fmla="*/ 0 h 21600"/>
                  <a:gd name="T6" fmla="*/ 0 60000 65536"/>
                  <a:gd name="T7" fmla="*/ 0 60000 65536"/>
                  <a:gd name="T8" fmla="*/ 0 60000 65536"/>
                  <a:gd name="T9" fmla="*/ 0 w 20279"/>
                  <a:gd name="T10" fmla="*/ 0 h 21600"/>
                  <a:gd name="T11" fmla="*/ 20279 w 20279"/>
                  <a:gd name="T12" fmla="*/ 21600 h 21600"/>
                </a:gdLst>
                <a:ahLst/>
                <a:cxnLst>
                  <a:cxn ang="T6">
                    <a:pos x="T0" y="T1"/>
                  </a:cxn>
                  <a:cxn ang="T7">
                    <a:pos x="T2" y="T3"/>
                  </a:cxn>
                  <a:cxn ang="T8">
                    <a:pos x="T4" y="T5"/>
                  </a:cxn>
                </a:cxnLst>
                <a:rect l="T9" t="T10" r="T11" b="T12"/>
                <a:pathLst>
                  <a:path w="20279" h="21600" fill="none" extrusionOk="0">
                    <a:moveTo>
                      <a:pt x="0" y="-1"/>
                    </a:moveTo>
                    <a:cubicBezTo>
                      <a:pt x="9061" y="-1"/>
                      <a:pt x="17159" y="5655"/>
                      <a:pt x="20279" y="14162"/>
                    </a:cubicBezTo>
                  </a:path>
                  <a:path w="20279" h="21600" stroke="0" extrusionOk="0">
                    <a:moveTo>
                      <a:pt x="0" y="-1"/>
                    </a:moveTo>
                    <a:cubicBezTo>
                      <a:pt x="9061" y="-1"/>
                      <a:pt x="17159" y="5655"/>
                      <a:pt x="20279" y="14162"/>
                    </a:cubicBezTo>
                    <a:lnTo>
                      <a:pt x="0" y="21600"/>
                    </a:lnTo>
                    <a:close/>
                  </a:path>
                </a:pathLst>
              </a:custGeom>
              <a:pattFill prst="wdUpDiag">
                <a:fgClr>
                  <a:srgbClr val="FF3300"/>
                </a:fgClr>
                <a:bgClr>
                  <a:srgbClr val="FFFFFF"/>
                </a:bgClr>
              </a:pattFill>
              <a:ln w="9525" cap="rnd">
                <a:noFill/>
                <a:round/>
                <a:headEnd/>
                <a:tailEnd/>
              </a:ln>
            </p:spPr>
            <p:txBody>
              <a:bodyPr wrap="none" anchor="ctr"/>
              <a:lstStyle/>
              <a:p>
                <a:endParaRPr lang="fr-FR"/>
              </a:p>
            </p:txBody>
          </p:sp>
          <p:sp>
            <p:nvSpPr>
              <p:cNvPr id="22649" name="Arc 52" descr="Diagonales larges vers le haut"/>
              <p:cNvSpPr>
                <a:spLocks/>
              </p:cNvSpPr>
              <p:nvPr/>
            </p:nvSpPr>
            <p:spPr bwMode="auto">
              <a:xfrm>
                <a:off x="806" y="2175"/>
                <a:ext cx="268" cy="413"/>
              </a:xfrm>
              <a:custGeom>
                <a:avLst/>
                <a:gdLst>
                  <a:gd name="T0" fmla="*/ 0 w 20372"/>
                  <a:gd name="T1" fmla="*/ 0 h 21600"/>
                  <a:gd name="T2" fmla="*/ 0 w 20372"/>
                  <a:gd name="T3" fmla="*/ 0 h 21600"/>
                  <a:gd name="T4" fmla="*/ 0 w 20372"/>
                  <a:gd name="T5" fmla="*/ 0 h 21600"/>
                  <a:gd name="T6" fmla="*/ 0 60000 65536"/>
                  <a:gd name="T7" fmla="*/ 0 60000 65536"/>
                  <a:gd name="T8" fmla="*/ 0 60000 65536"/>
                  <a:gd name="T9" fmla="*/ 0 w 20372"/>
                  <a:gd name="T10" fmla="*/ 0 h 21600"/>
                  <a:gd name="T11" fmla="*/ 20372 w 20372"/>
                  <a:gd name="T12" fmla="*/ 21600 h 21600"/>
                </a:gdLst>
                <a:ahLst/>
                <a:cxnLst>
                  <a:cxn ang="T6">
                    <a:pos x="T0" y="T1"/>
                  </a:cxn>
                  <a:cxn ang="T7">
                    <a:pos x="T2" y="T3"/>
                  </a:cxn>
                  <a:cxn ang="T8">
                    <a:pos x="T4" y="T5"/>
                  </a:cxn>
                </a:cxnLst>
                <a:rect l="T9" t="T10" r="T11" b="T12"/>
                <a:pathLst>
                  <a:path w="20372" h="21600" fill="none" extrusionOk="0">
                    <a:moveTo>
                      <a:pt x="20372" y="7376"/>
                    </a:moveTo>
                    <a:cubicBezTo>
                      <a:pt x="17270" y="15915"/>
                      <a:pt x="9156" y="21599"/>
                      <a:pt x="71" y="21599"/>
                    </a:cubicBezTo>
                    <a:cubicBezTo>
                      <a:pt x="47" y="21599"/>
                      <a:pt x="23" y="21599"/>
                      <a:pt x="-1" y="21599"/>
                    </a:cubicBezTo>
                  </a:path>
                  <a:path w="20372" h="21600" stroke="0" extrusionOk="0">
                    <a:moveTo>
                      <a:pt x="20372" y="7376"/>
                    </a:moveTo>
                    <a:cubicBezTo>
                      <a:pt x="17270" y="15915"/>
                      <a:pt x="9156" y="21599"/>
                      <a:pt x="71" y="21599"/>
                    </a:cubicBezTo>
                    <a:cubicBezTo>
                      <a:pt x="47" y="21599"/>
                      <a:pt x="23" y="21599"/>
                      <a:pt x="-1" y="21599"/>
                    </a:cubicBezTo>
                    <a:lnTo>
                      <a:pt x="71" y="0"/>
                    </a:lnTo>
                    <a:close/>
                  </a:path>
                </a:pathLst>
              </a:custGeom>
              <a:pattFill prst="wdUpDiag">
                <a:fgClr>
                  <a:srgbClr val="FF3300"/>
                </a:fgClr>
                <a:bgClr>
                  <a:srgbClr val="FFFFFF"/>
                </a:bgClr>
              </a:pattFill>
              <a:ln w="9525" cap="rnd">
                <a:noFill/>
                <a:round/>
                <a:headEnd/>
                <a:tailEnd/>
              </a:ln>
            </p:spPr>
            <p:txBody>
              <a:bodyPr wrap="none" anchor="ctr"/>
              <a:lstStyle/>
              <a:p>
                <a:endParaRPr lang="fr-FR"/>
              </a:p>
            </p:txBody>
          </p:sp>
          <p:sp>
            <p:nvSpPr>
              <p:cNvPr id="22650" name="Oval 53"/>
              <p:cNvSpPr>
                <a:spLocks noChangeArrowheads="1"/>
              </p:cNvSpPr>
              <p:nvPr/>
            </p:nvSpPr>
            <p:spPr bwMode="auto">
              <a:xfrm>
                <a:off x="453" y="2035"/>
                <a:ext cx="113" cy="143"/>
              </a:xfrm>
              <a:prstGeom prst="ellipse">
                <a:avLst/>
              </a:prstGeom>
              <a:solidFill>
                <a:srgbClr val="99CCFF"/>
              </a:solidFill>
              <a:ln w="9525">
                <a:noFill/>
                <a:round/>
                <a:headEnd/>
                <a:tailEnd/>
              </a:ln>
            </p:spPr>
            <p:txBody>
              <a:bodyPr wrap="none" anchor="ctr"/>
              <a:lstStyle/>
              <a:p>
                <a:endParaRPr lang="fr-FR"/>
              </a:p>
            </p:txBody>
          </p:sp>
          <p:sp>
            <p:nvSpPr>
              <p:cNvPr id="22651" name="Oval 54"/>
              <p:cNvSpPr>
                <a:spLocks noChangeArrowheads="1"/>
              </p:cNvSpPr>
              <p:nvPr/>
            </p:nvSpPr>
            <p:spPr bwMode="auto">
              <a:xfrm>
                <a:off x="454" y="2037"/>
                <a:ext cx="111" cy="140"/>
              </a:xfrm>
              <a:prstGeom prst="ellipse">
                <a:avLst/>
              </a:prstGeom>
              <a:noFill/>
              <a:ln w="12700">
                <a:solidFill>
                  <a:srgbClr val="4C83FF"/>
                </a:solidFill>
                <a:round/>
                <a:headEnd/>
                <a:tailEnd/>
              </a:ln>
            </p:spPr>
            <p:txBody>
              <a:bodyPr wrap="none" anchor="ctr"/>
              <a:lstStyle/>
              <a:p>
                <a:endParaRPr lang="fr-FR"/>
              </a:p>
            </p:txBody>
          </p:sp>
          <p:sp>
            <p:nvSpPr>
              <p:cNvPr id="22652" name="Freeform 55"/>
              <p:cNvSpPr>
                <a:spLocks/>
              </p:cNvSpPr>
              <p:nvPr/>
            </p:nvSpPr>
            <p:spPr bwMode="auto">
              <a:xfrm>
                <a:off x="791" y="1935"/>
                <a:ext cx="154" cy="177"/>
              </a:xfrm>
              <a:custGeom>
                <a:avLst/>
                <a:gdLst>
                  <a:gd name="T0" fmla="*/ 0 w 490"/>
                  <a:gd name="T1" fmla="*/ 0 h 478"/>
                  <a:gd name="T2" fmla="*/ 0 w 490"/>
                  <a:gd name="T3" fmla="*/ 0 h 478"/>
                  <a:gd name="T4" fmla="*/ 0 w 490"/>
                  <a:gd name="T5" fmla="*/ 0 h 478"/>
                  <a:gd name="T6" fmla="*/ 0 w 490"/>
                  <a:gd name="T7" fmla="*/ 0 h 478"/>
                  <a:gd name="T8" fmla="*/ 0 w 490"/>
                  <a:gd name="T9" fmla="*/ 0 h 478"/>
                  <a:gd name="T10" fmla="*/ 0 w 490"/>
                  <a:gd name="T11" fmla="*/ 0 h 478"/>
                  <a:gd name="T12" fmla="*/ 0 w 490"/>
                  <a:gd name="T13" fmla="*/ 0 h 478"/>
                  <a:gd name="T14" fmla="*/ 0 w 490"/>
                  <a:gd name="T15" fmla="*/ 0 h 478"/>
                  <a:gd name="T16" fmla="*/ 0 w 490"/>
                  <a:gd name="T17" fmla="*/ 0 h 478"/>
                  <a:gd name="T18" fmla="*/ 0 w 490"/>
                  <a:gd name="T19" fmla="*/ 0 h 478"/>
                  <a:gd name="T20" fmla="*/ 0 w 490"/>
                  <a:gd name="T21" fmla="*/ 0 h 478"/>
                  <a:gd name="T22" fmla="*/ 0 w 490"/>
                  <a:gd name="T23" fmla="*/ 0 h 478"/>
                  <a:gd name="T24" fmla="*/ 0 w 490"/>
                  <a:gd name="T25" fmla="*/ 0 h 478"/>
                  <a:gd name="T26" fmla="*/ 0 w 490"/>
                  <a:gd name="T27" fmla="*/ 0 h 478"/>
                  <a:gd name="T28" fmla="*/ 0 w 490"/>
                  <a:gd name="T29" fmla="*/ 0 h 478"/>
                  <a:gd name="T30" fmla="*/ 0 w 490"/>
                  <a:gd name="T31" fmla="*/ 0 h 478"/>
                  <a:gd name="T32" fmla="*/ 0 w 490"/>
                  <a:gd name="T33" fmla="*/ 0 h 478"/>
                  <a:gd name="T34" fmla="*/ 0 w 490"/>
                  <a:gd name="T35" fmla="*/ 0 h 478"/>
                  <a:gd name="T36" fmla="*/ 0 w 490"/>
                  <a:gd name="T37" fmla="*/ 0 h 478"/>
                  <a:gd name="T38" fmla="*/ 0 w 490"/>
                  <a:gd name="T39" fmla="*/ 0 h 478"/>
                  <a:gd name="T40" fmla="*/ 0 w 490"/>
                  <a:gd name="T41" fmla="*/ 0 h 478"/>
                  <a:gd name="T42" fmla="*/ 0 w 490"/>
                  <a:gd name="T43" fmla="*/ 0 h 478"/>
                  <a:gd name="T44" fmla="*/ 0 w 490"/>
                  <a:gd name="T45" fmla="*/ 0 h 478"/>
                  <a:gd name="T46" fmla="*/ 0 w 490"/>
                  <a:gd name="T47" fmla="*/ 0 h 478"/>
                  <a:gd name="T48" fmla="*/ 0 w 490"/>
                  <a:gd name="T49" fmla="*/ 0 h 478"/>
                  <a:gd name="T50" fmla="*/ 0 w 490"/>
                  <a:gd name="T51" fmla="*/ 0 h 478"/>
                  <a:gd name="T52" fmla="*/ 0 w 490"/>
                  <a:gd name="T53" fmla="*/ 0 h 478"/>
                  <a:gd name="T54" fmla="*/ 0 w 490"/>
                  <a:gd name="T55" fmla="*/ 0 h 478"/>
                  <a:gd name="T56" fmla="*/ 0 w 490"/>
                  <a:gd name="T57" fmla="*/ 0 h 478"/>
                  <a:gd name="T58" fmla="*/ 0 w 490"/>
                  <a:gd name="T59" fmla="*/ 0 h 478"/>
                  <a:gd name="T60" fmla="*/ 0 w 490"/>
                  <a:gd name="T61" fmla="*/ 0 h 478"/>
                  <a:gd name="T62" fmla="*/ 0 w 490"/>
                  <a:gd name="T63" fmla="*/ 0 h 478"/>
                  <a:gd name="T64" fmla="*/ 0 w 490"/>
                  <a:gd name="T65" fmla="*/ 0 h 478"/>
                  <a:gd name="T66" fmla="*/ 0 w 490"/>
                  <a:gd name="T67" fmla="*/ 0 h 478"/>
                  <a:gd name="T68" fmla="*/ 0 w 490"/>
                  <a:gd name="T69" fmla="*/ 0 h 478"/>
                  <a:gd name="T70" fmla="*/ 0 w 490"/>
                  <a:gd name="T71" fmla="*/ 0 h 478"/>
                  <a:gd name="T72" fmla="*/ 0 w 490"/>
                  <a:gd name="T73" fmla="*/ 0 h 478"/>
                  <a:gd name="T74" fmla="*/ 0 w 490"/>
                  <a:gd name="T75" fmla="*/ 0 h 478"/>
                  <a:gd name="T76" fmla="*/ 0 w 490"/>
                  <a:gd name="T77" fmla="*/ 0 h 478"/>
                  <a:gd name="T78" fmla="*/ 0 w 490"/>
                  <a:gd name="T79" fmla="*/ 0 h 478"/>
                  <a:gd name="T80" fmla="*/ 0 w 490"/>
                  <a:gd name="T81" fmla="*/ 0 h 478"/>
                  <a:gd name="T82" fmla="*/ 0 w 490"/>
                  <a:gd name="T83" fmla="*/ 0 h 478"/>
                  <a:gd name="T84" fmla="*/ 0 w 490"/>
                  <a:gd name="T85" fmla="*/ 0 h 478"/>
                  <a:gd name="T86" fmla="*/ 0 w 490"/>
                  <a:gd name="T87" fmla="*/ 0 h 478"/>
                  <a:gd name="T88" fmla="*/ 0 w 490"/>
                  <a:gd name="T89" fmla="*/ 0 h 478"/>
                  <a:gd name="T90" fmla="*/ 0 w 490"/>
                  <a:gd name="T91" fmla="*/ 0 h 478"/>
                  <a:gd name="T92" fmla="*/ 0 w 490"/>
                  <a:gd name="T93" fmla="*/ 0 h 478"/>
                  <a:gd name="T94" fmla="*/ 0 w 490"/>
                  <a:gd name="T95" fmla="*/ 0 h 478"/>
                  <a:gd name="T96" fmla="*/ 0 w 490"/>
                  <a:gd name="T97" fmla="*/ 0 h 478"/>
                  <a:gd name="T98" fmla="*/ 0 w 490"/>
                  <a:gd name="T99" fmla="*/ 0 h 478"/>
                  <a:gd name="T100" fmla="*/ 0 w 490"/>
                  <a:gd name="T101" fmla="*/ 0 h 478"/>
                  <a:gd name="T102" fmla="*/ 0 w 490"/>
                  <a:gd name="T103" fmla="*/ 0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0"/>
                  <a:gd name="T157" fmla="*/ 0 h 478"/>
                  <a:gd name="T158" fmla="*/ 490 w 490"/>
                  <a:gd name="T159" fmla="*/ 478 h 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0" h="478">
                    <a:moveTo>
                      <a:pt x="0" y="438"/>
                    </a:moveTo>
                    <a:lnTo>
                      <a:pt x="24" y="354"/>
                    </a:lnTo>
                    <a:lnTo>
                      <a:pt x="71" y="309"/>
                    </a:lnTo>
                    <a:lnTo>
                      <a:pt x="112" y="271"/>
                    </a:lnTo>
                    <a:lnTo>
                      <a:pt x="147" y="232"/>
                    </a:lnTo>
                    <a:lnTo>
                      <a:pt x="194" y="206"/>
                    </a:lnTo>
                    <a:lnTo>
                      <a:pt x="236" y="181"/>
                    </a:lnTo>
                    <a:lnTo>
                      <a:pt x="265" y="155"/>
                    </a:lnTo>
                    <a:lnTo>
                      <a:pt x="295" y="123"/>
                    </a:lnTo>
                    <a:lnTo>
                      <a:pt x="312" y="103"/>
                    </a:lnTo>
                    <a:lnTo>
                      <a:pt x="348" y="65"/>
                    </a:lnTo>
                    <a:lnTo>
                      <a:pt x="377" y="39"/>
                    </a:lnTo>
                    <a:lnTo>
                      <a:pt x="407" y="20"/>
                    </a:lnTo>
                    <a:lnTo>
                      <a:pt x="430" y="7"/>
                    </a:lnTo>
                    <a:lnTo>
                      <a:pt x="436" y="0"/>
                    </a:lnTo>
                    <a:lnTo>
                      <a:pt x="454" y="0"/>
                    </a:lnTo>
                    <a:lnTo>
                      <a:pt x="483" y="46"/>
                    </a:lnTo>
                    <a:lnTo>
                      <a:pt x="489" y="78"/>
                    </a:lnTo>
                    <a:lnTo>
                      <a:pt x="483" y="110"/>
                    </a:lnTo>
                    <a:lnTo>
                      <a:pt x="466" y="129"/>
                    </a:lnTo>
                    <a:lnTo>
                      <a:pt x="448" y="142"/>
                    </a:lnTo>
                    <a:lnTo>
                      <a:pt x="413" y="161"/>
                    </a:lnTo>
                    <a:lnTo>
                      <a:pt x="383" y="187"/>
                    </a:lnTo>
                    <a:lnTo>
                      <a:pt x="359" y="213"/>
                    </a:lnTo>
                    <a:lnTo>
                      <a:pt x="336" y="239"/>
                    </a:lnTo>
                    <a:lnTo>
                      <a:pt x="312" y="277"/>
                    </a:lnTo>
                    <a:lnTo>
                      <a:pt x="289" y="309"/>
                    </a:lnTo>
                    <a:lnTo>
                      <a:pt x="259" y="342"/>
                    </a:lnTo>
                    <a:lnTo>
                      <a:pt x="242" y="367"/>
                    </a:lnTo>
                    <a:lnTo>
                      <a:pt x="253" y="380"/>
                    </a:lnTo>
                    <a:lnTo>
                      <a:pt x="277" y="374"/>
                    </a:lnTo>
                    <a:lnTo>
                      <a:pt x="301" y="354"/>
                    </a:lnTo>
                    <a:lnTo>
                      <a:pt x="342" y="309"/>
                    </a:lnTo>
                    <a:lnTo>
                      <a:pt x="365" y="277"/>
                    </a:lnTo>
                    <a:lnTo>
                      <a:pt x="389" y="271"/>
                    </a:lnTo>
                    <a:lnTo>
                      <a:pt x="401" y="271"/>
                    </a:lnTo>
                    <a:lnTo>
                      <a:pt x="424" y="290"/>
                    </a:lnTo>
                    <a:lnTo>
                      <a:pt x="413" y="322"/>
                    </a:lnTo>
                    <a:lnTo>
                      <a:pt x="389" y="354"/>
                    </a:lnTo>
                    <a:lnTo>
                      <a:pt x="371" y="367"/>
                    </a:lnTo>
                    <a:lnTo>
                      <a:pt x="342" y="387"/>
                    </a:lnTo>
                    <a:lnTo>
                      <a:pt x="324" y="406"/>
                    </a:lnTo>
                    <a:lnTo>
                      <a:pt x="306" y="432"/>
                    </a:lnTo>
                    <a:lnTo>
                      <a:pt x="295" y="438"/>
                    </a:lnTo>
                    <a:lnTo>
                      <a:pt x="289" y="457"/>
                    </a:lnTo>
                    <a:lnTo>
                      <a:pt x="277" y="464"/>
                    </a:lnTo>
                    <a:lnTo>
                      <a:pt x="259" y="470"/>
                    </a:lnTo>
                    <a:lnTo>
                      <a:pt x="242" y="477"/>
                    </a:lnTo>
                    <a:lnTo>
                      <a:pt x="183" y="477"/>
                    </a:lnTo>
                    <a:lnTo>
                      <a:pt x="82" y="477"/>
                    </a:lnTo>
                    <a:lnTo>
                      <a:pt x="24" y="464"/>
                    </a:lnTo>
                    <a:lnTo>
                      <a:pt x="0" y="438"/>
                    </a:lnTo>
                  </a:path>
                </a:pathLst>
              </a:custGeom>
              <a:solidFill>
                <a:srgbClr val="99B8FF"/>
              </a:solidFill>
              <a:ln w="9525" cap="rnd">
                <a:noFill/>
                <a:round/>
                <a:headEnd/>
                <a:tailEnd/>
              </a:ln>
            </p:spPr>
            <p:txBody>
              <a:bodyPr/>
              <a:lstStyle/>
              <a:p>
                <a:endParaRPr lang="fr-FR"/>
              </a:p>
            </p:txBody>
          </p:sp>
          <p:sp>
            <p:nvSpPr>
              <p:cNvPr id="22653" name="Freeform 56"/>
              <p:cNvSpPr>
                <a:spLocks/>
              </p:cNvSpPr>
              <p:nvPr/>
            </p:nvSpPr>
            <p:spPr bwMode="auto">
              <a:xfrm>
                <a:off x="791" y="1935"/>
                <a:ext cx="154" cy="177"/>
              </a:xfrm>
              <a:custGeom>
                <a:avLst/>
                <a:gdLst>
                  <a:gd name="T0" fmla="*/ 0 w 490"/>
                  <a:gd name="T1" fmla="*/ 0 h 478"/>
                  <a:gd name="T2" fmla="*/ 0 w 490"/>
                  <a:gd name="T3" fmla="*/ 0 h 478"/>
                  <a:gd name="T4" fmla="*/ 0 w 490"/>
                  <a:gd name="T5" fmla="*/ 0 h 478"/>
                  <a:gd name="T6" fmla="*/ 0 w 490"/>
                  <a:gd name="T7" fmla="*/ 0 h 478"/>
                  <a:gd name="T8" fmla="*/ 0 w 490"/>
                  <a:gd name="T9" fmla="*/ 0 h 478"/>
                  <a:gd name="T10" fmla="*/ 0 w 490"/>
                  <a:gd name="T11" fmla="*/ 0 h 478"/>
                  <a:gd name="T12" fmla="*/ 0 w 490"/>
                  <a:gd name="T13" fmla="*/ 0 h 478"/>
                  <a:gd name="T14" fmla="*/ 0 w 490"/>
                  <a:gd name="T15" fmla="*/ 0 h 478"/>
                  <a:gd name="T16" fmla="*/ 0 w 490"/>
                  <a:gd name="T17" fmla="*/ 0 h 478"/>
                  <a:gd name="T18" fmla="*/ 0 w 490"/>
                  <a:gd name="T19" fmla="*/ 0 h 478"/>
                  <a:gd name="T20" fmla="*/ 0 w 490"/>
                  <a:gd name="T21" fmla="*/ 0 h 478"/>
                  <a:gd name="T22" fmla="*/ 0 w 490"/>
                  <a:gd name="T23" fmla="*/ 0 h 478"/>
                  <a:gd name="T24" fmla="*/ 0 w 490"/>
                  <a:gd name="T25" fmla="*/ 0 h 478"/>
                  <a:gd name="T26" fmla="*/ 0 w 490"/>
                  <a:gd name="T27" fmla="*/ 0 h 478"/>
                  <a:gd name="T28" fmla="*/ 0 w 490"/>
                  <a:gd name="T29" fmla="*/ 0 h 478"/>
                  <a:gd name="T30" fmla="*/ 0 w 490"/>
                  <a:gd name="T31" fmla="*/ 0 h 478"/>
                  <a:gd name="T32" fmla="*/ 0 w 490"/>
                  <a:gd name="T33" fmla="*/ 0 h 478"/>
                  <a:gd name="T34" fmla="*/ 0 w 490"/>
                  <a:gd name="T35" fmla="*/ 0 h 478"/>
                  <a:gd name="T36" fmla="*/ 0 w 490"/>
                  <a:gd name="T37" fmla="*/ 0 h 478"/>
                  <a:gd name="T38" fmla="*/ 0 w 490"/>
                  <a:gd name="T39" fmla="*/ 0 h 478"/>
                  <a:gd name="T40" fmla="*/ 0 w 490"/>
                  <a:gd name="T41" fmla="*/ 0 h 478"/>
                  <a:gd name="T42" fmla="*/ 0 w 490"/>
                  <a:gd name="T43" fmla="*/ 0 h 478"/>
                  <a:gd name="T44" fmla="*/ 0 w 490"/>
                  <a:gd name="T45" fmla="*/ 0 h 478"/>
                  <a:gd name="T46" fmla="*/ 0 w 490"/>
                  <a:gd name="T47" fmla="*/ 0 h 478"/>
                  <a:gd name="T48" fmla="*/ 0 w 490"/>
                  <a:gd name="T49" fmla="*/ 0 h 478"/>
                  <a:gd name="T50" fmla="*/ 0 w 490"/>
                  <a:gd name="T51" fmla="*/ 0 h 478"/>
                  <a:gd name="T52" fmla="*/ 0 w 490"/>
                  <a:gd name="T53" fmla="*/ 0 h 478"/>
                  <a:gd name="T54" fmla="*/ 0 w 490"/>
                  <a:gd name="T55" fmla="*/ 0 h 478"/>
                  <a:gd name="T56" fmla="*/ 0 w 490"/>
                  <a:gd name="T57" fmla="*/ 0 h 478"/>
                  <a:gd name="T58" fmla="*/ 0 w 490"/>
                  <a:gd name="T59" fmla="*/ 0 h 478"/>
                  <a:gd name="T60" fmla="*/ 0 w 490"/>
                  <a:gd name="T61" fmla="*/ 0 h 478"/>
                  <a:gd name="T62" fmla="*/ 0 w 490"/>
                  <a:gd name="T63" fmla="*/ 0 h 478"/>
                  <a:gd name="T64" fmla="*/ 0 w 490"/>
                  <a:gd name="T65" fmla="*/ 0 h 478"/>
                  <a:gd name="T66" fmla="*/ 0 w 490"/>
                  <a:gd name="T67" fmla="*/ 0 h 478"/>
                  <a:gd name="T68" fmla="*/ 0 w 490"/>
                  <a:gd name="T69" fmla="*/ 0 h 478"/>
                  <a:gd name="T70" fmla="*/ 0 w 490"/>
                  <a:gd name="T71" fmla="*/ 0 h 478"/>
                  <a:gd name="T72" fmla="*/ 0 w 490"/>
                  <a:gd name="T73" fmla="*/ 0 h 478"/>
                  <a:gd name="T74" fmla="*/ 0 w 490"/>
                  <a:gd name="T75" fmla="*/ 0 h 478"/>
                  <a:gd name="T76" fmla="*/ 0 w 490"/>
                  <a:gd name="T77" fmla="*/ 0 h 478"/>
                  <a:gd name="T78" fmla="*/ 0 w 490"/>
                  <a:gd name="T79" fmla="*/ 0 h 478"/>
                  <a:gd name="T80" fmla="*/ 0 w 490"/>
                  <a:gd name="T81" fmla="*/ 0 h 478"/>
                  <a:gd name="T82" fmla="*/ 0 w 490"/>
                  <a:gd name="T83" fmla="*/ 0 h 478"/>
                  <a:gd name="T84" fmla="*/ 0 w 490"/>
                  <a:gd name="T85" fmla="*/ 0 h 478"/>
                  <a:gd name="T86" fmla="*/ 0 w 490"/>
                  <a:gd name="T87" fmla="*/ 0 h 478"/>
                  <a:gd name="T88" fmla="*/ 0 w 490"/>
                  <a:gd name="T89" fmla="*/ 0 h 478"/>
                  <a:gd name="T90" fmla="*/ 0 w 490"/>
                  <a:gd name="T91" fmla="*/ 0 h 478"/>
                  <a:gd name="T92" fmla="*/ 0 w 490"/>
                  <a:gd name="T93" fmla="*/ 0 h 478"/>
                  <a:gd name="T94" fmla="*/ 0 w 490"/>
                  <a:gd name="T95" fmla="*/ 0 h 478"/>
                  <a:gd name="T96" fmla="*/ 0 w 490"/>
                  <a:gd name="T97" fmla="*/ 0 h 478"/>
                  <a:gd name="T98" fmla="*/ 0 w 490"/>
                  <a:gd name="T99" fmla="*/ 0 h 478"/>
                  <a:gd name="T100" fmla="*/ 0 w 490"/>
                  <a:gd name="T101" fmla="*/ 0 h 478"/>
                  <a:gd name="T102" fmla="*/ 0 w 490"/>
                  <a:gd name="T103" fmla="*/ 0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0"/>
                  <a:gd name="T157" fmla="*/ 0 h 478"/>
                  <a:gd name="T158" fmla="*/ 490 w 490"/>
                  <a:gd name="T159" fmla="*/ 478 h 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0" h="478">
                    <a:moveTo>
                      <a:pt x="0" y="438"/>
                    </a:moveTo>
                    <a:lnTo>
                      <a:pt x="24" y="354"/>
                    </a:lnTo>
                    <a:lnTo>
                      <a:pt x="71" y="309"/>
                    </a:lnTo>
                    <a:lnTo>
                      <a:pt x="112" y="271"/>
                    </a:lnTo>
                    <a:lnTo>
                      <a:pt x="147" y="232"/>
                    </a:lnTo>
                    <a:lnTo>
                      <a:pt x="194" y="206"/>
                    </a:lnTo>
                    <a:lnTo>
                      <a:pt x="236" y="181"/>
                    </a:lnTo>
                    <a:lnTo>
                      <a:pt x="265" y="155"/>
                    </a:lnTo>
                    <a:lnTo>
                      <a:pt x="295" y="123"/>
                    </a:lnTo>
                    <a:lnTo>
                      <a:pt x="312" y="103"/>
                    </a:lnTo>
                    <a:lnTo>
                      <a:pt x="348" y="65"/>
                    </a:lnTo>
                    <a:lnTo>
                      <a:pt x="377" y="39"/>
                    </a:lnTo>
                    <a:lnTo>
                      <a:pt x="407" y="20"/>
                    </a:lnTo>
                    <a:lnTo>
                      <a:pt x="430" y="7"/>
                    </a:lnTo>
                    <a:lnTo>
                      <a:pt x="436" y="0"/>
                    </a:lnTo>
                    <a:lnTo>
                      <a:pt x="454" y="0"/>
                    </a:lnTo>
                    <a:lnTo>
                      <a:pt x="483" y="46"/>
                    </a:lnTo>
                    <a:lnTo>
                      <a:pt x="489" y="78"/>
                    </a:lnTo>
                    <a:lnTo>
                      <a:pt x="483" y="110"/>
                    </a:lnTo>
                    <a:lnTo>
                      <a:pt x="466" y="129"/>
                    </a:lnTo>
                    <a:lnTo>
                      <a:pt x="448" y="142"/>
                    </a:lnTo>
                    <a:lnTo>
                      <a:pt x="413" y="161"/>
                    </a:lnTo>
                    <a:lnTo>
                      <a:pt x="383" y="187"/>
                    </a:lnTo>
                    <a:lnTo>
                      <a:pt x="359" y="213"/>
                    </a:lnTo>
                    <a:lnTo>
                      <a:pt x="336" y="239"/>
                    </a:lnTo>
                    <a:lnTo>
                      <a:pt x="312" y="277"/>
                    </a:lnTo>
                    <a:lnTo>
                      <a:pt x="289" y="309"/>
                    </a:lnTo>
                    <a:lnTo>
                      <a:pt x="259" y="342"/>
                    </a:lnTo>
                    <a:lnTo>
                      <a:pt x="242" y="367"/>
                    </a:lnTo>
                    <a:lnTo>
                      <a:pt x="253" y="380"/>
                    </a:lnTo>
                    <a:lnTo>
                      <a:pt x="277" y="374"/>
                    </a:lnTo>
                    <a:lnTo>
                      <a:pt x="301" y="354"/>
                    </a:lnTo>
                    <a:lnTo>
                      <a:pt x="342" y="309"/>
                    </a:lnTo>
                    <a:lnTo>
                      <a:pt x="365" y="277"/>
                    </a:lnTo>
                    <a:lnTo>
                      <a:pt x="389" y="271"/>
                    </a:lnTo>
                    <a:lnTo>
                      <a:pt x="401" y="271"/>
                    </a:lnTo>
                    <a:lnTo>
                      <a:pt x="424" y="290"/>
                    </a:lnTo>
                    <a:lnTo>
                      <a:pt x="413" y="322"/>
                    </a:lnTo>
                    <a:lnTo>
                      <a:pt x="389" y="354"/>
                    </a:lnTo>
                    <a:lnTo>
                      <a:pt x="371" y="367"/>
                    </a:lnTo>
                    <a:lnTo>
                      <a:pt x="342" y="387"/>
                    </a:lnTo>
                    <a:lnTo>
                      <a:pt x="324" y="406"/>
                    </a:lnTo>
                    <a:lnTo>
                      <a:pt x="306" y="432"/>
                    </a:lnTo>
                    <a:lnTo>
                      <a:pt x="295" y="438"/>
                    </a:lnTo>
                    <a:lnTo>
                      <a:pt x="289" y="457"/>
                    </a:lnTo>
                    <a:lnTo>
                      <a:pt x="277" y="464"/>
                    </a:lnTo>
                    <a:lnTo>
                      <a:pt x="259" y="470"/>
                    </a:lnTo>
                    <a:lnTo>
                      <a:pt x="242" y="477"/>
                    </a:lnTo>
                    <a:lnTo>
                      <a:pt x="183" y="477"/>
                    </a:lnTo>
                    <a:lnTo>
                      <a:pt x="82" y="477"/>
                    </a:lnTo>
                    <a:lnTo>
                      <a:pt x="24" y="464"/>
                    </a:lnTo>
                    <a:lnTo>
                      <a:pt x="0" y="438"/>
                    </a:lnTo>
                  </a:path>
                </a:pathLst>
              </a:custGeom>
              <a:noFill/>
              <a:ln w="12700" cap="rnd">
                <a:solidFill>
                  <a:srgbClr val="4C83FF"/>
                </a:solidFill>
                <a:round/>
                <a:headEnd type="none" w="sm" len="sm"/>
                <a:tailEnd type="none" w="sm" len="sm"/>
              </a:ln>
            </p:spPr>
            <p:txBody>
              <a:bodyPr/>
              <a:lstStyle/>
              <a:p>
                <a:endParaRPr lang="fr-FR"/>
              </a:p>
            </p:txBody>
          </p:sp>
          <p:sp>
            <p:nvSpPr>
              <p:cNvPr id="22654" name="Freeform 57"/>
              <p:cNvSpPr>
                <a:spLocks/>
              </p:cNvSpPr>
              <p:nvPr/>
            </p:nvSpPr>
            <p:spPr bwMode="auto">
              <a:xfrm>
                <a:off x="891" y="1944"/>
                <a:ext cx="48" cy="77"/>
              </a:xfrm>
              <a:custGeom>
                <a:avLst/>
                <a:gdLst>
                  <a:gd name="T0" fmla="*/ 0 w 154"/>
                  <a:gd name="T1" fmla="*/ 0 h 207"/>
                  <a:gd name="T2" fmla="*/ 0 w 154"/>
                  <a:gd name="T3" fmla="*/ 0 h 207"/>
                  <a:gd name="T4" fmla="*/ 0 w 154"/>
                  <a:gd name="T5" fmla="*/ 0 h 207"/>
                  <a:gd name="T6" fmla="*/ 0 w 154"/>
                  <a:gd name="T7" fmla="*/ 0 h 207"/>
                  <a:gd name="T8" fmla="*/ 0 w 154"/>
                  <a:gd name="T9" fmla="*/ 0 h 207"/>
                  <a:gd name="T10" fmla="*/ 0 w 154"/>
                  <a:gd name="T11" fmla="*/ 0 h 207"/>
                  <a:gd name="T12" fmla="*/ 0 w 154"/>
                  <a:gd name="T13" fmla="*/ 0 h 207"/>
                  <a:gd name="T14" fmla="*/ 0 w 154"/>
                  <a:gd name="T15" fmla="*/ 0 h 207"/>
                  <a:gd name="T16" fmla="*/ 0 w 154"/>
                  <a:gd name="T17" fmla="*/ 0 h 207"/>
                  <a:gd name="T18" fmla="*/ 0 w 154"/>
                  <a:gd name="T19" fmla="*/ 0 h 207"/>
                  <a:gd name="T20" fmla="*/ 0 w 154"/>
                  <a:gd name="T21" fmla="*/ 0 h 207"/>
                  <a:gd name="T22" fmla="*/ 0 w 154"/>
                  <a:gd name="T23" fmla="*/ 0 h 207"/>
                  <a:gd name="T24" fmla="*/ 0 w 154"/>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207"/>
                  <a:gd name="T41" fmla="*/ 154 w 154"/>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207">
                    <a:moveTo>
                      <a:pt x="153" y="0"/>
                    </a:moveTo>
                    <a:lnTo>
                      <a:pt x="153" y="52"/>
                    </a:lnTo>
                    <a:lnTo>
                      <a:pt x="95" y="103"/>
                    </a:lnTo>
                    <a:lnTo>
                      <a:pt x="59" y="142"/>
                    </a:lnTo>
                    <a:lnTo>
                      <a:pt x="18" y="187"/>
                    </a:lnTo>
                    <a:lnTo>
                      <a:pt x="0" y="206"/>
                    </a:lnTo>
                    <a:lnTo>
                      <a:pt x="6" y="174"/>
                    </a:lnTo>
                    <a:lnTo>
                      <a:pt x="41" y="116"/>
                    </a:lnTo>
                    <a:lnTo>
                      <a:pt x="89" y="65"/>
                    </a:lnTo>
                    <a:lnTo>
                      <a:pt x="106" y="39"/>
                    </a:lnTo>
                    <a:lnTo>
                      <a:pt x="124" y="7"/>
                    </a:lnTo>
                    <a:lnTo>
                      <a:pt x="148" y="0"/>
                    </a:lnTo>
                    <a:lnTo>
                      <a:pt x="153" y="0"/>
                    </a:lnTo>
                  </a:path>
                </a:pathLst>
              </a:custGeom>
              <a:solidFill>
                <a:srgbClr val="99B8FF"/>
              </a:solidFill>
              <a:ln w="9525" cap="rnd">
                <a:noFill/>
                <a:round/>
                <a:headEnd/>
                <a:tailEnd/>
              </a:ln>
            </p:spPr>
            <p:txBody>
              <a:bodyPr/>
              <a:lstStyle/>
              <a:p>
                <a:endParaRPr lang="fr-FR"/>
              </a:p>
            </p:txBody>
          </p:sp>
          <p:sp>
            <p:nvSpPr>
              <p:cNvPr id="22655" name="Freeform 58"/>
              <p:cNvSpPr>
                <a:spLocks/>
              </p:cNvSpPr>
              <p:nvPr/>
            </p:nvSpPr>
            <p:spPr bwMode="auto">
              <a:xfrm>
                <a:off x="891" y="1944"/>
                <a:ext cx="48" cy="77"/>
              </a:xfrm>
              <a:custGeom>
                <a:avLst/>
                <a:gdLst>
                  <a:gd name="T0" fmla="*/ 0 w 154"/>
                  <a:gd name="T1" fmla="*/ 0 h 207"/>
                  <a:gd name="T2" fmla="*/ 0 w 154"/>
                  <a:gd name="T3" fmla="*/ 0 h 207"/>
                  <a:gd name="T4" fmla="*/ 0 w 154"/>
                  <a:gd name="T5" fmla="*/ 0 h 207"/>
                  <a:gd name="T6" fmla="*/ 0 w 154"/>
                  <a:gd name="T7" fmla="*/ 0 h 207"/>
                  <a:gd name="T8" fmla="*/ 0 w 154"/>
                  <a:gd name="T9" fmla="*/ 0 h 207"/>
                  <a:gd name="T10" fmla="*/ 0 w 154"/>
                  <a:gd name="T11" fmla="*/ 0 h 207"/>
                  <a:gd name="T12" fmla="*/ 0 w 154"/>
                  <a:gd name="T13" fmla="*/ 0 h 207"/>
                  <a:gd name="T14" fmla="*/ 0 w 154"/>
                  <a:gd name="T15" fmla="*/ 0 h 207"/>
                  <a:gd name="T16" fmla="*/ 0 w 154"/>
                  <a:gd name="T17" fmla="*/ 0 h 207"/>
                  <a:gd name="T18" fmla="*/ 0 w 154"/>
                  <a:gd name="T19" fmla="*/ 0 h 207"/>
                  <a:gd name="T20" fmla="*/ 0 w 154"/>
                  <a:gd name="T21" fmla="*/ 0 h 207"/>
                  <a:gd name="T22" fmla="*/ 0 w 154"/>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207"/>
                  <a:gd name="T38" fmla="*/ 154 w 154"/>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207">
                    <a:moveTo>
                      <a:pt x="153" y="0"/>
                    </a:moveTo>
                    <a:lnTo>
                      <a:pt x="153" y="52"/>
                    </a:lnTo>
                    <a:lnTo>
                      <a:pt x="95" y="103"/>
                    </a:lnTo>
                    <a:lnTo>
                      <a:pt x="59" y="142"/>
                    </a:lnTo>
                    <a:lnTo>
                      <a:pt x="18" y="187"/>
                    </a:lnTo>
                    <a:lnTo>
                      <a:pt x="0" y="206"/>
                    </a:lnTo>
                    <a:lnTo>
                      <a:pt x="6" y="174"/>
                    </a:lnTo>
                    <a:lnTo>
                      <a:pt x="41" y="116"/>
                    </a:lnTo>
                    <a:lnTo>
                      <a:pt x="89" y="65"/>
                    </a:lnTo>
                    <a:lnTo>
                      <a:pt x="106" y="39"/>
                    </a:lnTo>
                    <a:lnTo>
                      <a:pt x="124" y="7"/>
                    </a:lnTo>
                    <a:lnTo>
                      <a:pt x="148" y="0"/>
                    </a:lnTo>
                  </a:path>
                </a:pathLst>
              </a:custGeom>
              <a:noFill/>
              <a:ln w="12700" cap="rnd">
                <a:solidFill>
                  <a:srgbClr val="4C4CFF"/>
                </a:solidFill>
                <a:round/>
                <a:headEnd type="none" w="sm" len="sm"/>
                <a:tailEnd type="none" w="sm" len="sm"/>
              </a:ln>
            </p:spPr>
            <p:txBody>
              <a:bodyPr/>
              <a:lstStyle/>
              <a:p>
                <a:endParaRPr lang="fr-FR"/>
              </a:p>
            </p:txBody>
          </p:sp>
          <p:sp>
            <p:nvSpPr>
              <p:cNvPr id="22656" name="Oval 59"/>
              <p:cNvSpPr>
                <a:spLocks noChangeArrowheads="1"/>
              </p:cNvSpPr>
              <p:nvPr/>
            </p:nvSpPr>
            <p:spPr bwMode="auto">
              <a:xfrm>
                <a:off x="772" y="2040"/>
                <a:ext cx="72" cy="95"/>
              </a:xfrm>
              <a:prstGeom prst="ellipse">
                <a:avLst/>
              </a:prstGeom>
              <a:solidFill>
                <a:srgbClr val="99CCFF"/>
              </a:solidFill>
              <a:ln w="9525">
                <a:noFill/>
                <a:round/>
                <a:headEnd/>
                <a:tailEnd/>
              </a:ln>
            </p:spPr>
            <p:txBody>
              <a:bodyPr wrap="none" anchor="ctr"/>
              <a:lstStyle/>
              <a:p>
                <a:endParaRPr lang="fr-FR"/>
              </a:p>
            </p:txBody>
          </p:sp>
          <p:sp>
            <p:nvSpPr>
              <p:cNvPr id="22657" name="Oval 60"/>
              <p:cNvSpPr>
                <a:spLocks noChangeArrowheads="1"/>
              </p:cNvSpPr>
              <p:nvPr/>
            </p:nvSpPr>
            <p:spPr bwMode="auto">
              <a:xfrm>
                <a:off x="776" y="2045"/>
                <a:ext cx="64" cy="85"/>
              </a:xfrm>
              <a:prstGeom prst="ellipse">
                <a:avLst/>
              </a:prstGeom>
              <a:noFill/>
              <a:ln w="25400">
                <a:solidFill>
                  <a:srgbClr val="FF0000"/>
                </a:solidFill>
                <a:round/>
                <a:headEnd/>
                <a:tailEnd/>
              </a:ln>
            </p:spPr>
            <p:txBody>
              <a:bodyPr wrap="none" anchor="ctr"/>
              <a:lstStyle/>
              <a:p>
                <a:endParaRPr lang="fr-FR"/>
              </a:p>
            </p:txBody>
          </p:sp>
          <p:sp>
            <p:nvSpPr>
              <p:cNvPr id="22658" name="Rectangle 61"/>
              <p:cNvSpPr>
                <a:spLocks noChangeArrowheads="1"/>
              </p:cNvSpPr>
              <p:nvPr/>
            </p:nvSpPr>
            <p:spPr bwMode="auto">
              <a:xfrm>
                <a:off x="741" y="2010"/>
                <a:ext cx="140" cy="158"/>
              </a:xfrm>
              <a:prstGeom prst="rect">
                <a:avLst/>
              </a:prstGeom>
              <a:noFill/>
              <a:ln w="25400">
                <a:solidFill>
                  <a:srgbClr val="FF0000"/>
                </a:solidFill>
                <a:miter lim="800000"/>
                <a:headEnd/>
                <a:tailEnd/>
              </a:ln>
            </p:spPr>
            <p:txBody>
              <a:bodyPr wrap="none" anchor="ctr"/>
              <a:lstStyle/>
              <a:p>
                <a:endParaRPr lang="fr-FR"/>
              </a:p>
            </p:txBody>
          </p:sp>
          <p:sp>
            <p:nvSpPr>
              <p:cNvPr id="22659" name="Line 62"/>
              <p:cNvSpPr>
                <a:spLocks noChangeShapeType="1"/>
              </p:cNvSpPr>
              <p:nvPr/>
            </p:nvSpPr>
            <p:spPr bwMode="auto">
              <a:xfrm>
                <a:off x="789" y="2087"/>
                <a:ext cx="39" cy="0"/>
              </a:xfrm>
              <a:prstGeom prst="line">
                <a:avLst/>
              </a:prstGeom>
              <a:noFill/>
              <a:ln w="25400">
                <a:solidFill>
                  <a:srgbClr val="FF0000"/>
                </a:solidFill>
                <a:round/>
                <a:headEnd type="none" w="sm" len="sm"/>
                <a:tailEnd type="none" w="sm" len="sm"/>
              </a:ln>
            </p:spPr>
            <p:txBody>
              <a:bodyPr wrap="none" anchor="ctr"/>
              <a:lstStyle/>
              <a:p>
                <a:endParaRPr lang="fr-FR"/>
              </a:p>
            </p:txBody>
          </p:sp>
          <p:sp>
            <p:nvSpPr>
              <p:cNvPr id="22660" name="Line 63"/>
              <p:cNvSpPr>
                <a:spLocks noChangeShapeType="1"/>
              </p:cNvSpPr>
              <p:nvPr/>
            </p:nvSpPr>
            <p:spPr bwMode="auto">
              <a:xfrm>
                <a:off x="809" y="2059"/>
                <a:ext cx="0" cy="59"/>
              </a:xfrm>
              <a:prstGeom prst="line">
                <a:avLst/>
              </a:prstGeom>
              <a:noFill/>
              <a:ln w="25400">
                <a:solidFill>
                  <a:srgbClr val="FF0000"/>
                </a:solidFill>
                <a:round/>
                <a:headEnd type="none" w="sm" len="sm"/>
                <a:tailEnd type="none" w="sm" len="sm"/>
              </a:ln>
            </p:spPr>
            <p:txBody>
              <a:bodyPr wrap="none" anchor="ctr"/>
              <a:lstStyle/>
              <a:p>
                <a:endParaRPr lang="fr-FR"/>
              </a:p>
            </p:txBody>
          </p:sp>
        </p:grpSp>
        <p:grpSp>
          <p:nvGrpSpPr>
            <p:cNvPr id="22539" name="Group 64"/>
            <p:cNvGrpSpPr>
              <a:grpSpLocks/>
            </p:cNvGrpSpPr>
            <p:nvPr/>
          </p:nvGrpSpPr>
          <p:grpSpPr bwMode="auto">
            <a:xfrm>
              <a:off x="1538" y="1481"/>
              <a:ext cx="1256" cy="1300"/>
              <a:chOff x="1538" y="1481"/>
              <a:chExt cx="1256" cy="1300"/>
            </a:xfrm>
          </p:grpSpPr>
          <p:sp>
            <p:nvSpPr>
              <p:cNvPr id="22586" name="Rectangle 65"/>
              <p:cNvSpPr>
                <a:spLocks noChangeArrowheads="1"/>
              </p:cNvSpPr>
              <p:nvPr/>
            </p:nvSpPr>
            <p:spPr bwMode="auto">
              <a:xfrm>
                <a:off x="1538" y="1502"/>
                <a:ext cx="1250" cy="1226"/>
              </a:xfrm>
              <a:prstGeom prst="rect">
                <a:avLst/>
              </a:prstGeom>
              <a:solidFill>
                <a:srgbClr val="FFFF99"/>
              </a:solidFill>
              <a:ln w="9525">
                <a:noFill/>
                <a:miter lim="800000"/>
                <a:headEnd/>
                <a:tailEnd/>
              </a:ln>
            </p:spPr>
            <p:txBody>
              <a:bodyPr wrap="none" anchor="ctr"/>
              <a:lstStyle/>
              <a:p>
                <a:endParaRPr lang="fr-FR"/>
              </a:p>
            </p:txBody>
          </p:sp>
          <p:sp>
            <p:nvSpPr>
              <p:cNvPr id="22587" name="Rectangle 66"/>
              <p:cNvSpPr>
                <a:spLocks noChangeArrowheads="1"/>
              </p:cNvSpPr>
              <p:nvPr/>
            </p:nvSpPr>
            <p:spPr bwMode="auto">
              <a:xfrm>
                <a:off x="1540" y="1504"/>
                <a:ext cx="1246" cy="1229"/>
              </a:xfrm>
              <a:prstGeom prst="rect">
                <a:avLst/>
              </a:prstGeom>
              <a:noFill/>
              <a:ln w="12700">
                <a:solidFill>
                  <a:srgbClr val="000000"/>
                </a:solidFill>
                <a:miter lim="800000"/>
                <a:headEnd/>
                <a:tailEnd/>
              </a:ln>
            </p:spPr>
            <p:txBody>
              <a:bodyPr wrap="none" anchor="ctr"/>
              <a:lstStyle/>
              <a:p>
                <a:endParaRPr lang="fr-FR"/>
              </a:p>
            </p:txBody>
          </p:sp>
          <p:sp>
            <p:nvSpPr>
              <p:cNvPr id="22588" name="Arc 67"/>
              <p:cNvSpPr>
                <a:spLocks/>
              </p:cNvSpPr>
              <p:nvPr/>
            </p:nvSpPr>
            <p:spPr bwMode="auto">
              <a:xfrm>
                <a:off x="1770" y="2423"/>
                <a:ext cx="109" cy="55"/>
              </a:xfrm>
              <a:custGeom>
                <a:avLst/>
                <a:gdLst>
                  <a:gd name="T0" fmla="*/ 0 w 22024"/>
                  <a:gd name="T1" fmla="*/ 0 h 21600"/>
                  <a:gd name="T2" fmla="*/ 0 w 22024"/>
                  <a:gd name="T3" fmla="*/ 0 h 21600"/>
                  <a:gd name="T4" fmla="*/ 0 w 22024"/>
                  <a:gd name="T5" fmla="*/ 0 h 21600"/>
                  <a:gd name="T6" fmla="*/ 0 60000 65536"/>
                  <a:gd name="T7" fmla="*/ 0 60000 65536"/>
                  <a:gd name="T8" fmla="*/ 0 60000 65536"/>
                  <a:gd name="T9" fmla="*/ 0 w 22024"/>
                  <a:gd name="T10" fmla="*/ 0 h 21600"/>
                  <a:gd name="T11" fmla="*/ 22024 w 22024"/>
                  <a:gd name="T12" fmla="*/ 21600 h 21600"/>
                </a:gdLst>
                <a:ahLst/>
                <a:cxnLst>
                  <a:cxn ang="T6">
                    <a:pos x="T0" y="T1"/>
                  </a:cxn>
                  <a:cxn ang="T7">
                    <a:pos x="T2" y="T3"/>
                  </a:cxn>
                  <a:cxn ang="T8">
                    <a:pos x="T4" y="T5"/>
                  </a:cxn>
                </a:cxnLst>
                <a:rect l="T9" t="T10" r="T11" b="T12"/>
                <a:pathLst>
                  <a:path w="22024" h="21600" fill="none" extrusionOk="0">
                    <a:moveTo>
                      <a:pt x="-1" y="4"/>
                    </a:moveTo>
                    <a:cubicBezTo>
                      <a:pt x="141" y="1"/>
                      <a:pt x="283" y="-1"/>
                      <a:pt x="426" y="-1"/>
                    </a:cubicBezTo>
                    <a:cubicBezTo>
                      <a:pt x="12272" y="-1"/>
                      <a:pt x="21908" y="9541"/>
                      <a:pt x="22024" y="21386"/>
                    </a:cubicBezTo>
                  </a:path>
                  <a:path w="22024" h="21600" stroke="0" extrusionOk="0">
                    <a:moveTo>
                      <a:pt x="-1" y="4"/>
                    </a:moveTo>
                    <a:cubicBezTo>
                      <a:pt x="141" y="1"/>
                      <a:pt x="283" y="-1"/>
                      <a:pt x="426" y="-1"/>
                    </a:cubicBezTo>
                    <a:cubicBezTo>
                      <a:pt x="12272" y="-1"/>
                      <a:pt x="21908" y="9541"/>
                      <a:pt x="22024" y="21386"/>
                    </a:cubicBezTo>
                    <a:lnTo>
                      <a:pt x="426" y="21600"/>
                    </a:lnTo>
                    <a:close/>
                  </a:path>
                </a:pathLst>
              </a:custGeom>
              <a:solidFill>
                <a:srgbClr val="FFFF99"/>
              </a:solidFill>
              <a:ln w="9525" cap="rnd">
                <a:noFill/>
                <a:round/>
                <a:headEnd/>
                <a:tailEnd/>
              </a:ln>
            </p:spPr>
            <p:txBody>
              <a:bodyPr wrap="none" anchor="ctr"/>
              <a:lstStyle/>
              <a:p>
                <a:endParaRPr lang="fr-FR"/>
              </a:p>
            </p:txBody>
          </p:sp>
          <p:sp>
            <p:nvSpPr>
              <p:cNvPr id="22589" name="Arc 68"/>
              <p:cNvSpPr>
                <a:spLocks/>
              </p:cNvSpPr>
              <p:nvPr/>
            </p:nvSpPr>
            <p:spPr bwMode="auto">
              <a:xfrm>
                <a:off x="1770" y="2423"/>
                <a:ext cx="109" cy="55"/>
              </a:xfrm>
              <a:custGeom>
                <a:avLst/>
                <a:gdLst>
                  <a:gd name="T0" fmla="*/ 0 w 22024"/>
                  <a:gd name="T1" fmla="*/ 0 h 21600"/>
                  <a:gd name="T2" fmla="*/ 0 w 22024"/>
                  <a:gd name="T3" fmla="*/ 0 h 21600"/>
                  <a:gd name="T4" fmla="*/ 0 w 22024"/>
                  <a:gd name="T5" fmla="*/ 0 h 21600"/>
                  <a:gd name="T6" fmla="*/ 0 60000 65536"/>
                  <a:gd name="T7" fmla="*/ 0 60000 65536"/>
                  <a:gd name="T8" fmla="*/ 0 60000 65536"/>
                  <a:gd name="T9" fmla="*/ 0 w 22024"/>
                  <a:gd name="T10" fmla="*/ 0 h 21600"/>
                  <a:gd name="T11" fmla="*/ 22024 w 22024"/>
                  <a:gd name="T12" fmla="*/ 21600 h 21600"/>
                </a:gdLst>
                <a:ahLst/>
                <a:cxnLst>
                  <a:cxn ang="T6">
                    <a:pos x="T0" y="T1"/>
                  </a:cxn>
                  <a:cxn ang="T7">
                    <a:pos x="T2" y="T3"/>
                  </a:cxn>
                  <a:cxn ang="T8">
                    <a:pos x="T4" y="T5"/>
                  </a:cxn>
                </a:cxnLst>
                <a:rect l="T9" t="T10" r="T11" b="T12"/>
                <a:pathLst>
                  <a:path w="22024" h="21600" fill="none" extrusionOk="0">
                    <a:moveTo>
                      <a:pt x="-1" y="4"/>
                    </a:moveTo>
                    <a:cubicBezTo>
                      <a:pt x="141" y="1"/>
                      <a:pt x="283" y="-1"/>
                      <a:pt x="426" y="-1"/>
                    </a:cubicBezTo>
                    <a:cubicBezTo>
                      <a:pt x="12272" y="-1"/>
                      <a:pt x="21908" y="9541"/>
                      <a:pt x="22024" y="21386"/>
                    </a:cubicBezTo>
                  </a:path>
                  <a:path w="22024" h="21600" stroke="0" extrusionOk="0">
                    <a:moveTo>
                      <a:pt x="-1" y="4"/>
                    </a:moveTo>
                    <a:cubicBezTo>
                      <a:pt x="141" y="1"/>
                      <a:pt x="283" y="-1"/>
                      <a:pt x="426" y="-1"/>
                    </a:cubicBezTo>
                    <a:cubicBezTo>
                      <a:pt x="12272" y="-1"/>
                      <a:pt x="21908" y="9541"/>
                      <a:pt x="22024" y="21386"/>
                    </a:cubicBezTo>
                    <a:lnTo>
                      <a:pt x="426" y="21600"/>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590" name="Arc 69"/>
              <p:cNvSpPr>
                <a:spLocks/>
              </p:cNvSpPr>
              <p:nvPr/>
            </p:nvSpPr>
            <p:spPr bwMode="auto">
              <a:xfrm>
                <a:off x="1665" y="2423"/>
                <a:ext cx="109" cy="55"/>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87"/>
                    </a:moveTo>
                    <a:cubicBezTo>
                      <a:pt x="115" y="9541"/>
                      <a:pt x="9751" y="-1"/>
                      <a:pt x="21598" y="-1"/>
                    </a:cubicBezTo>
                  </a:path>
                  <a:path w="21598" h="21600" stroke="0" extrusionOk="0">
                    <a:moveTo>
                      <a:pt x="-1" y="21387"/>
                    </a:moveTo>
                    <a:cubicBezTo>
                      <a:pt x="115" y="9541"/>
                      <a:pt x="9751" y="-1"/>
                      <a:pt x="21598" y="-1"/>
                    </a:cubicBezTo>
                    <a:lnTo>
                      <a:pt x="21598" y="21600"/>
                    </a:lnTo>
                    <a:close/>
                  </a:path>
                </a:pathLst>
              </a:custGeom>
              <a:solidFill>
                <a:srgbClr val="FFFF99"/>
              </a:solidFill>
              <a:ln w="9525" cap="rnd">
                <a:noFill/>
                <a:round/>
                <a:headEnd/>
                <a:tailEnd/>
              </a:ln>
            </p:spPr>
            <p:txBody>
              <a:bodyPr wrap="none" anchor="ctr"/>
              <a:lstStyle/>
              <a:p>
                <a:endParaRPr lang="fr-FR"/>
              </a:p>
            </p:txBody>
          </p:sp>
          <p:sp>
            <p:nvSpPr>
              <p:cNvPr id="22591" name="Arc 70"/>
              <p:cNvSpPr>
                <a:spLocks/>
              </p:cNvSpPr>
              <p:nvPr/>
            </p:nvSpPr>
            <p:spPr bwMode="auto">
              <a:xfrm>
                <a:off x="1665" y="2423"/>
                <a:ext cx="109" cy="55"/>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87"/>
                    </a:moveTo>
                    <a:cubicBezTo>
                      <a:pt x="115" y="9541"/>
                      <a:pt x="9751" y="-1"/>
                      <a:pt x="21598" y="-1"/>
                    </a:cubicBezTo>
                  </a:path>
                  <a:path w="21598" h="21600" stroke="0" extrusionOk="0">
                    <a:moveTo>
                      <a:pt x="-1" y="21387"/>
                    </a:moveTo>
                    <a:cubicBezTo>
                      <a:pt x="115" y="9541"/>
                      <a:pt x="9751" y="-1"/>
                      <a:pt x="21598" y="-1"/>
                    </a:cubicBezTo>
                    <a:lnTo>
                      <a:pt x="21598" y="21600"/>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592" name="Arc 71"/>
              <p:cNvSpPr>
                <a:spLocks/>
              </p:cNvSpPr>
              <p:nvPr/>
            </p:nvSpPr>
            <p:spPr bwMode="auto">
              <a:xfrm>
                <a:off x="2172" y="2359"/>
                <a:ext cx="511" cy="115"/>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1" y="0"/>
                    </a:moveTo>
                    <a:cubicBezTo>
                      <a:pt x="7" y="0"/>
                      <a:pt x="14" y="-1"/>
                      <a:pt x="22" y="-1"/>
                    </a:cubicBezTo>
                    <a:cubicBezTo>
                      <a:pt x="11793" y="-1"/>
                      <a:pt x="21397" y="9425"/>
                      <a:pt x="21618" y="21194"/>
                    </a:cubicBezTo>
                  </a:path>
                  <a:path w="21618" h="21600" stroke="0" extrusionOk="0">
                    <a:moveTo>
                      <a:pt x="-1" y="0"/>
                    </a:moveTo>
                    <a:cubicBezTo>
                      <a:pt x="7" y="0"/>
                      <a:pt x="14" y="-1"/>
                      <a:pt x="22" y="-1"/>
                    </a:cubicBezTo>
                    <a:cubicBezTo>
                      <a:pt x="11793" y="-1"/>
                      <a:pt x="21397" y="9425"/>
                      <a:pt x="21618" y="21194"/>
                    </a:cubicBezTo>
                    <a:lnTo>
                      <a:pt x="22" y="21600"/>
                    </a:lnTo>
                    <a:close/>
                  </a:path>
                </a:pathLst>
              </a:custGeom>
              <a:solidFill>
                <a:srgbClr val="FFE94C"/>
              </a:solidFill>
              <a:ln w="9525" cap="rnd">
                <a:noFill/>
                <a:round/>
                <a:headEnd/>
                <a:tailEnd/>
              </a:ln>
            </p:spPr>
            <p:txBody>
              <a:bodyPr wrap="none" anchor="ctr"/>
              <a:lstStyle/>
              <a:p>
                <a:endParaRPr lang="fr-FR"/>
              </a:p>
            </p:txBody>
          </p:sp>
          <p:sp>
            <p:nvSpPr>
              <p:cNvPr id="22593" name="Arc 72"/>
              <p:cNvSpPr>
                <a:spLocks/>
              </p:cNvSpPr>
              <p:nvPr/>
            </p:nvSpPr>
            <p:spPr bwMode="auto">
              <a:xfrm>
                <a:off x="2172" y="2359"/>
                <a:ext cx="511" cy="115"/>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1" y="0"/>
                    </a:moveTo>
                    <a:cubicBezTo>
                      <a:pt x="7" y="0"/>
                      <a:pt x="14" y="-1"/>
                      <a:pt x="22" y="-1"/>
                    </a:cubicBezTo>
                    <a:cubicBezTo>
                      <a:pt x="11793" y="-1"/>
                      <a:pt x="21397" y="9425"/>
                      <a:pt x="21618" y="21194"/>
                    </a:cubicBezTo>
                  </a:path>
                  <a:path w="21618" h="21600" stroke="0" extrusionOk="0">
                    <a:moveTo>
                      <a:pt x="-1" y="0"/>
                    </a:moveTo>
                    <a:cubicBezTo>
                      <a:pt x="7" y="0"/>
                      <a:pt x="14" y="-1"/>
                      <a:pt x="22" y="-1"/>
                    </a:cubicBezTo>
                    <a:cubicBezTo>
                      <a:pt x="11793" y="-1"/>
                      <a:pt x="21397" y="9425"/>
                      <a:pt x="21618" y="21194"/>
                    </a:cubicBezTo>
                    <a:lnTo>
                      <a:pt x="22" y="21600"/>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594" name="Arc 73"/>
              <p:cNvSpPr>
                <a:spLocks/>
              </p:cNvSpPr>
              <p:nvPr/>
            </p:nvSpPr>
            <p:spPr bwMode="auto">
              <a:xfrm>
                <a:off x="1664" y="2359"/>
                <a:ext cx="512" cy="11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678"/>
                      <a:pt x="9657" y="11"/>
                      <a:pt x="21577" y="-1"/>
                    </a:cubicBezTo>
                  </a:path>
                  <a:path w="21600" h="21599" stroke="0" extrusionOk="0">
                    <a:moveTo>
                      <a:pt x="-1" y="21598"/>
                    </a:moveTo>
                    <a:cubicBezTo>
                      <a:pt x="-1" y="9678"/>
                      <a:pt x="9657" y="11"/>
                      <a:pt x="21577" y="-1"/>
                    </a:cubicBezTo>
                    <a:lnTo>
                      <a:pt x="21600" y="21599"/>
                    </a:lnTo>
                    <a:close/>
                  </a:path>
                </a:pathLst>
              </a:custGeom>
              <a:solidFill>
                <a:srgbClr val="FFE94C"/>
              </a:solidFill>
              <a:ln w="9525" cap="rnd">
                <a:noFill/>
                <a:round/>
                <a:headEnd/>
                <a:tailEnd/>
              </a:ln>
            </p:spPr>
            <p:txBody>
              <a:bodyPr wrap="none" anchor="ctr"/>
              <a:lstStyle/>
              <a:p>
                <a:endParaRPr lang="fr-FR"/>
              </a:p>
            </p:txBody>
          </p:sp>
          <p:sp>
            <p:nvSpPr>
              <p:cNvPr id="22595" name="Arc 74"/>
              <p:cNvSpPr>
                <a:spLocks/>
              </p:cNvSpPr>
              <p:nvPr/>
            </p:nvSpPr>
            <p:spPr bwMode="auto">
              <a:xfrm>
                <a:off x="1664" y="2359"/>
                <a:ext cx="512" cy="11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678"/>
                      <a:pt x="9657" y="11"/>
                      <a:pt x="21577" y="-1"/>
                    </a:cubicBezTo>
                  </a:path>
                  <a:path w="21600" h="21599" stroke="0" extrusionOk="0">
                    <a:moveTo>
                      <a:pt x="-1" y="21598"/>
                    </a:moveTo>
                    <a:cubicBezTo>
                      <a:pt x="-1" y="9678"/>
                      <a:pt x="9657" y="11"/>
                      <a:pt x="21577" y="-1"/>
                    </a:cubicBezTo>
                    <a:lnTo>
                      <a:pt x="21600" y="21599"/>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596" name="Freeform 75"/>
              <p:cNvSpPr>
                <a:spLocks/>
              </p:cNvSpPr>
              <p:nvPr/>
            </p:nvSpPr>
            <p:spPr bwMode="auto">
              <a:xfrm>
                <a:off x="2447" y="2098"/>
                <a:ext cx="219" cy="366"/>
              </a:xfrm>
              <a:custGeom>
                <a:avLst/>
                <a:gdLst>
                  <a:gd name="T0" fmla="*/ 1 w 411"/>
                  <a:gd name="T1" fmla="*/ 1 h 684"/>
                  <a:gd name="T2" fmla="*/ 1 w 411"/>
                  <a:gd name="T3" fmla="*/ 0 h 684"/>
                  <a:gd name="T4" fmla="*/ 1 w 411"/>
                  <a:gd name="T5" fmla="*/ 1 h 684"/>
                  <a:gd name="T6" fmla="*/ 1 w 411"/>
                  <a:gd name="T7" fmla="*/ 1 h 684"/>
                  <a:gd name="T8" fmla="*/ 1 w 411"/>
                  <a:gd name="T9" fmla="*/ 1 h 684"/>
                  <a:gd name="T10" fmla="*/ 1 w 411"/>
                  <a:gd name="T11" fmla="*/ 1 h 684"/>
                  <a:gd name="T12" fmla="*/ 0 w 411"/>
                  <a:gd name="T13" fmla="*/ 1 h 684"/>
                  <a:gd name="T14" fmla="*/ 0 w 411"/>
                  <a:gd name="T15" fmla="*/ 1 h 684"/>
                  <a:gd name="T16" fmla="*/ 1 w 411"/>
                  <a:gd name="T17" fmla="*/ 1 h 6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1"/>
                  <a:gd name="T28" fmla="*/ 0 h 684"/>
                  <a:gd name="T29" fmla="*/ 411 w 411"/>
                  <a:gd name="T30" fmla="*/ 684 h 6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1" h="684">
                    <a:moveTo>
                      <a:pt x="19" y="38"/>
                    </a:moveTo>
                    <a:lnTo>
                      <a:pt x="249" y="0"/>
                    </a:lnTo>
                    <a:lnTo>
                      <a:pt x="352" y="185"/>
                    </a:lnTo>
                    <a:lnTo>
                      <a:pt x="410" y="421"/>
                    </a:lnTo>
                    <a:lnTo>
                      <a:pt x="403" y="683"/>
                    </a:lnTo>
                    <a:lnTo>
                      <a:pt x="44" y="683"/>
                    </a:lnTo>
                    <a:lnTo>
                      <a:pt x="0" y="408"/>
                    </a:lnTo>
                    <a:lnTo>
                      <a:pt x="0" y="223"/>
                    </a:lnTo>
                    <a:lnTo>
                      <a:pt x="19" y="38"/>
                    </a:lnTo>
                  </a:path>
                </a:pathLst>
              </a:custGeom>
              <a:solidFill>
                <a:srgbClr val="99B8FF"/>
              </a:solidFill>
              <a:ln w="9525" cap="rnd">
                <a:noFill/>
                <a:round/>
                <a:headEnd/>
                <a:tailEnd/>
              </a:ln>
            </p:spPr>
            <p:txBody>
              <a:bodyPr/>
              <a:lstStyle/>
              <a:p>
                <a:endParaRPr lang="fr-FR"/>
              </a:p>
            </p:txBody>
          </p:sp>
          <p:sp>
            <p:nvSpPr>
              <p:cNvPr id="22597" name="Freeform 76"/>
              <p:cNvSpPr>
                <a:spLocks/>
              </p:cNvSpPr>
              <p:nvPr/>
            </p:nvSpPr>
            <p:spPr bwMode="auto">
              <a:xfrm>
                <a:off x="2447" y="2098"/>
                <a:ext cx="219" cy="366"/>
              </a:xfrm>
              <a:custGeom>
                <a:avLst/>
                <a:gdLst>
                  <a:gd name="T0" fmla="*/ 1 w 411"/>
                  <a:gd name="T1" fmla="*/ 1 h 684"/>
                  <a:gd name="T2" fmla="*/ 1 w 411"/>
                  <a:gd name="T3" fmla="*/ 0 h 684"/>
                  <a:gd name="T4" fmla="*/ 1 w 411"/>
                  <a:gd name="T5" fmla="*/ 1 h 684"/>
                  <a:gd name="T6" fmla="*/ 1 w 411"/>
                  <a:gd name="T7" fmla="*/ 1 h 684"/>
                  <a:gd name="T8" fmla="*/ 1 w 411"/>
                  <a:gd name="T9" fmla="*/ 1 h 684"/>
                  <a:gd name="T10" fmla="*/ 1 w 411"/>
                  <a:gd name="T11" fmla="*/ 1 h 684"/>
                  <a:gd name="T12" fmla="*/ 0 w 411"/>
                  <a:gd name="T13" fmla="*/ 1 h 684"/>
                  <a:gd name="T14" fmla="*/ 0 w 411"/>
                  <a:gd name="T15" fmla="*/ 1 h 684"/>
                  <a:gd name="T16" fmla="*/ 1 w 411"/>
                  <a:gd name="T17" fmla="*/ 1 h 6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1"/>
                  <a:gd name="T28" fmla="*/ 0 h 684"/>
                  <a:gd name="T29" fmla="*/ 411 w 411"/>
                  <a:gd name="T30" fmla="*/ 684 h 6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1" h="684">
                    <a:moveTo>
                      <a:pt x="19" y="38"/>
                    </a:moveTo>
                    <a:lnTo>
                      <a:pt x="249" y="0"/>
                    </a:lnTo>
                    <a:lnTo>
                      <a:pt x="352" y="185"/>
                    </a:lnTo>
                    <a:lnTo>
                      <a:pt x="410" y="421"/>
                    </a:lnTo>
                    <a:lnTo>
                      <a:pt x="403" y="683"/>
                    </a:lnTo>
                    <a:lnTo>
                      <a:pt x="44" y="683"/>
                    </a:lnTo>
                    <a:lnTo>
                      <a:pt x="0" y="408"/>
                    </a:lnTo>
                    <a:lnTo>
                      <a:pt x="0" y="223"/>
                    </a:lnTo>
                    <a:lnTo>
                      <a:pt x="19" y="38"/>
                    </a:lnTo>
                  </a:path>
                </a:pathLst>
              </a:custGeom>
              <a:noFill/>
              <a:ln w="12700" cap="rnd">
                <a:solidFill>
                  <a:srgbClr val="4C83FF"/>
                </a:solidFill>
                <a:round/>
                <a:headEnd type="none" w="sm" len="sm"/>
                <a:tailEnd type="none" w="sm" len="sm"/>
              </a:ln>
            </p:spPr>
            <p:txBody>
              <a:bodyPr/>
              <a:lstStyle/>
              <a:p>
                <a:endParaRPr lang="fr-FR"/>
              </a:p>
            </p:txBody>
          </p:sp>
          <p:sp>
            <p:nvSpPr>
              <p:cNvPr id="22598" name="Freeform 77"/>
              <p:cNvSpPr>
                <a:spLocks/>
              </p:cNvSpPr>
              <p:nvPr/>
            </p:nvSpPr>
            <p:spPr bwMode="auto">
              <a:xfrm>
                <a:off x="2199" y="1863"/>
                <a:ext cx="355" cy="277"/>
              </a:xfrm>
              <a:custGeom>
                <a:avLst/>
                <a:gdLst>
                  <a:gd name="T0" fmla="*/ 1 w 667"/>
                  <a:gd name="T1" fmla="*/ 1 h 515"/>
                  <a:gd name="T2" fmla="*/ 1 w 667"/>
                  <a:gd name="T3" fmla="*/ 1 h 515"/>
                  <a:gd name="T4" fmla="*/ 1 w 667"/>
                  <a:gd name="T5" fmla="*/ 1 h 515"/>
                  <a:gd name="T6" fmla="*/ 1 w 667"/>
                  <a:gd name="T7" fmla="*/ 0 h 515"/>
                  <a:gd name="T8" fmla="*/ 0 w 667"/>
                  <a:gd name="T9" fmla="*/ 1 h 515"/>
                  <a:gd name="T10" fmla="*/ 1 w 667"/>
                  <a:gd name="T11" fmla="*/ 1 h 515"/>
                  <a:gd name="T12" fmla="*/ 1 w 667"/>
                  <a:gd name="T13" fmla="*/ 1 h 515"/>
                  <a:gd name="T14" fmla="*/ 1 w 667"/>
                  <a:gd name="T15" fmla="*/ 1 h 515"/>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515"/>
                  <a:gd name="T26" fmla="*/ 667 w 667"/>
                  <a:gd name="T27" fmla="*/ 515 h 5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515">
                    <a:moveTo>
                      <a:pt x="480" y="514"/>
                    </a:moveTo>
                    <a:lnTo>
                      <a:pt x="666" y="329"/>
                    </a:lnTo>
                    <a:lnTo>
                      <a:pt x="237" y="63"/>
                    </a:lnTo>
                    <a:lnTo>
                      <a:pt x="6" y="0"/>
                    </a:lnTo>
                    <a:lnTo>
                      <a:pt x="0" y="114"/>
                    </a:lnTo>
                    <a:lnTo>
                      <a:pt x="319" y="418"/>
                    </a:lnTo>
                    <a:lnTo>
                      <a:pt x="486" y="507"/>
                    </a:lnTo>
                    <a:lnTo>
                      <a:pt x="480" y="514"/>
                    </a:lnTo>
                  </a:path>
                </a:pathLst>
              </a:custGeom>
              <a:solidFill>
                <a:srgbClr val="99B8FF"/>
              </a:solidFill>
              <a:ln w="9525" cap="rnd">
                <a:noFill/>
                <a:round/>
                <a:headEnd/>
                <a:tailEnd/>
              </a:ln>
            </p:spPr>
            <p:txBody>
              <a:bodyPr/>
              <a:lstStyle/>
              <a:p>
                <a:endParaRPr lang="fr-FR"/>
              </a:p>
            </p:txBody>
          </p:sp>
          <p:sp>
            <p:nvSpPr>
              <p:cNvPr id="22599" name="Freeform 78"/>
              <p:cNvSpPr>
                <a:spLocks/>
              </p:cNvSpPr>
              <p:nvPr/>
            </p:nvSpPr>
            <p:spPr bwMode="auto">
              <a:xfrm>
                <a:off x="2199" y="1863"/>
                <a:ext cx="355" cy="277"/>
              </a:xfrm>
              <a:custGeom>
                <a:avLst/>
                <a:gdLst>
                  <a:gd name="T0" fmla="*/ 1 w 667"/>
                  <a:gd name="T1" fmla="*/ 1 h 515"/>
                  <a:gd name="T2" fmla="*/ 1 w 667"/>
                  <a:gd name="T3" fmla="*/ 1 h 515"/>
                  <a:gd name="T4" fmla="*/ 1 w 667"/>
                  <a:gd name="T5" fmla="*/ 1 h 515"/>
                  <a:gd name="T6" fmla="*/ 1 w 667"/>
                  <a:gd name="T7" fmla="*/ 0 h 515"/>
                  <a:gd name="T8" fmla="*/ 0 w 667"/>
                  <a:gd name="T9" fmla="*/ 1 h 515"/>
                  <a:gd name="T10" fmla="*/ 1 w 667"/>
                  <a:gd name="T11" fmla="*/ 1 h 515"/>
                  <a:gd name="T12" fmla="*/ 1 w 667"/>
                  <a:gd name="T13" fmla="*/ 1 h 515"/>
                  <a:gd name="T14" fmla="*/ 0 60000 65536"/>
                  <a:gd name="T15" fmla="*/ 0 60000 65536"/>
                  <a:gd name="T16" fmla="*/ 0 60000 65536"/>
                  <a:gd name="T17" fmla="*/ 0 60000 65536"/>
                  <a:gd name="T18" fmla="*/ 0 60000 65536"/>
                  <a:gd name="T19" fmla="*/ 0 60000 65536"/>
                  <a:gd name="T20" fmla="*/ 0 60000 65536"/>
                  <a:gd name="T21" fmla="*/ 0 w 667"/>
                  <a:gd name="T22" fmla="*/ 0 h 515"/>
                  <a:gd name="T23" fmla="*/ 667 w 667"/>
                  <a:gd name="T24" fmla="*/ 515 h 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7" h="515">
                    <a:moveTo>
                      <a:pt x="480" y="514"/>
                    </a:moveTo>
                    <a:lnTo>
                      <a:pt x="666" y="329"/>
                    </a:lnTo>
                    <a:lnTo>
                      <a:pt x="237" y="63"/>
                    </a:lnTo>
                    <a:lnTo>
                      <a:pt x="6" y="0"/>
                    </a:lnTo>
                    <a:lnTo>
                      <a:pt x="0" y="114"/>
                    </a:lnTo>
                    <a:lnTo>
                      <a:pt x="319" y="418"/>
                    </a:lnTo>
                    <a:lnTo>
                      <a:pt x="486" y="507"/>
                    </a:lnTo>
                  </a:path>
                </a:pathLst>
              </a:custGeom>
              <a:noFill/>
              <a:ln w="12700" cap="rnd">
                <a:solidFill>
                  <a:srgbClr val="000000"/>
                </a:solidFill>
                <a:round/>
                <a:headEnd type="none" w="sm" len="sm"/>
                <a:tailEnd type="none" w="sm" len="sm"/>
              </a:ln>
            </p:spPr>
            <p:txBody>
              <a:bodyPr/>
              <a:lstStyle/>
              <a:p>
                <a:endParaRPr lang="fr-FR"/>
              </a:p>
            </p:txBody>
          </p:sp>
          <p:sp>
            <p:nvSpPr>
              <p:cNvPr id="22600" name="Freeform 79"/>
              <p:cNvSpPr>
                <a:spLocks/>
              </p:cNvSpPr>
              <p:nvPr/>
            </p:nvSpPr>
            <p:spPr bwMode="auto">
              <a:xfrm>
                <a:off x="1854" y="1846"/>
                <a:ext cx="325" cy="150"/>
              </a:xfrm>
              <a:custGeom>
                <a:avLst/>
                <a:gdLst>
                  <a:gd name="T0" fmla="*/ 1 w 610"/>
                  <a:gd name="T1" fmla="*/ 1 h 280"/>
                  <a:gd name="T2" fmla="*/ 1 w 610"/>
                  <a:gd name="T3" fmla="*/ 0 h 280"/>
                  <a:gd name="T4" fmla="*/ 1 w 610"/>
                  <a:gd name="T5" fmla="*/ 0 h 280"/>
                  <a:gd name="T6" fmla="*/ 1 w 610"/>
                  <a:gd name="T7" fmla="*/ 1 h 280"/>
                  <a:gd name="T8" fmla="*/ 1 w 610"/>
                  <a:gd name="T9" fmla="*/ 1 h 280"/>
                  <a:gd name="T10" fmla="*/ 1 w 610"/>
                  <a:gd name="T11" fmla="*/ 1 h 280"/>
                  <a:gd name="T12" fmla="*/ 1 w 610"/>
                  <a:gd name="T13" fmla="*/ 1 h 280"/>
                  <a:gd name="T14" fmla="*/ 1 w 610"/>
                  <a:gd name="T15" fmla="*/ 1 h 280"/>
                  <a:gd name="T16" fmla="*/ 1 w 610"/>
                  <a:gd name="T17" fmla="*/ 1 h 280"/>
                  <a:gd name="T18" fmla="*/ 1 w 610"/>
                  <a:gd name="T19" fmla="*/ 1 h 280"/>
                  <a:gd name="T20" fmla="*/ 1 w 610"/>
                  <a:gd name="T21" fmla="*/ 1 h 280"/>
                  <a:gd name="T22" fmla="*/ 0 w 610"/>
                  <a:gd name="T23" fmla="*/ 1 h 280"/>
                  <a:gd name="T24" fmla="*/ 1 w 610"/>
                  <a:gd name="T25" fmla="*/ 1 h 280"/>
                  <a:gd name="T26" fmla="*/ 1 w 610"/>
                  <a:gd name="T27" fmla="*/ 1 h 280"/>
                  <a:gd name="T28" fmla="*/ 1 w 610"/>
                  <a:gd name="T29" fmla="*/ 1 h 280"/>
                  <a:gd name="T30" fmla="*/ 1 w 610"/>
                  <a:gd name="T31" fmla="*/ 1 h 280"/>
                  <a:gd name="T32" fmla="*/ 1 w 610"/>
                  <a:gd name="T33" fmla="*/ 1 h 280"/>
                  <a:gd name="T34" fmla="*/ 1 w 610"/>
                  <a:gd name="T35" fmla="*/ 1 h 280"/>
                  <a:gd name="T36" fmla="*/ 1 w 610"/>
                  <a:gd name="T37" fmla="*/ 1 h 280"/>
                  <a:gd name="T38" fmla="*/ 1 w 610"/>
                  <a:gd name="T39" fmla="*/ 1 h 280"/>
                  <a:gd name="T40" fmla="*/ 1 w 610"/>
                  <a:gd name="T41" fmla="*/ 1 h 280"/>
                  <a:gd name="T42" fmla="*/ 1 w 610"/>
                  <a:gd name="T43" fmla="*/ 1 h 280"/>
                  <a:gd name="T44" fmla="*/ 1 w 610"/>
                  <a:gd name="T45" fmla="*/ 1 h 280"/>
                  <a:gd name="T46" fmla="*/ 1 w 610"/>
                  <a:gd name="T47" fmla="*/ 1 h 280"/>
                  <a:gd name="T48" fmla="*/ 1 w 610"/>
                  <a:gd name="T49" fmla="*/ 1 h 280"/>
                  <a:gd name="T50" fmla="*/ 1 w 610"/>
                  <a:gd name="T51" fmla="*/ 1 h 280"/>
                  <a:gd name="T52" fmla="*/ 1 w 610"/>
                  <a:gd name="T53" fmla="*/ 1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0"/>
                  <a:gd name="T82" fmla="*/ 0 h 280"/>
                  <a:gd name="T83" fmla="*/ 610 w 610"/>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0" h="280">
                    <a:moveTo>
                      <a:pt x="596" y="31"/>
                    </a:moveTo>
                    <a:lnTo>
                      <a:pt x="391" y="0"/>
                    </a:lnTo>
                    <a:lnTo>
                      <a:pt x="269" y="0"/>
                    </a:lnTo>
                    <a:lnTo>
                      <a:pt x="89" y="19"/>
                    </a:lnTo>
                    <a:lnTo>
                      <a:pt x="96" y="44"/>
                    </a:lnTo>
                    <a:lnTo>
                      <a:pt x="237" y="50"/>
                    </a:lnTo>
                    <a:lnTo>
                      <a:pt x="57" y="57"/>
                    </a:lnTo>
                    <a:lnTo>
                      <a:pt x="32" y="76"/>
                    </a:lnTo>
                    <a:lnTo>
                      <a:pt x="38" y="95"/>
                    </a:lnTo>
                    <a:lnTo>
                      <a:pt x="217" y="107"/>
                    </a:lnTo>
                    <a:lnTo>
                      <a:pt x="19" y="114"/>
                    </a:lnTo>
                    <a:lnTo>
                      <a:pt x="0" y="133"/>
                    </a:lnTo>
                    <a:lnTo>
                      <a:pt x="12" y="152"/>
                    </a:lnTo>
                    <a:lnTo>
                      <a:pt x="230" y="152"/>
                    </a:lnTo>
                    <a:lnTo>
                      <a:pt x="38" y="164"/>
                    </a:lnTo>
                    <a:lnTo>
                      <a:pt x="32" y="196"/>
                    </a:lnTo>
                    <a:lnTo>
                      <a:pt x="70" y="209"/>
                    </a:lnTo>
                    <a:lnTo>
                      <a:pt x="288" y="196"/>
                    </a:lnTo>
                    <a:lnTo>
                      <a:pt x="378" y="171"/>
                    </a:lnTo>
                    <a:lnTo>
                      <a:pt x="211" y="240"/>
                    </a:lnTo>
                    <a:lnTo>
                      <a:pt x="211" y="272"/>
                    </a:lnTo>
                    <a:lnTo>
                      <a:pt x="250" y="279"/>
                    </a:lnTo>
                    <a:lnTo>
                      <a:pt x="301" y="266"/>
                    </a:lnTo>
                    <a:lnTo>
                      <a:pt x="435" y="234"/>
                    </a:lnTo>
                    <a:lnTo>
                      <a:pt x="564" y="126"/>
                    </a:lnTo>
                    <a:lnTo>
                      <a:pt x="609" y="25"/>
                    </a:lnTo>
                    <a:lnTo>
                      <a:pt x="596" y="31"/>
                    </a:lnTo>
                  </a:path>
                </a:pathLst>
              </a:custGeom>
              <a:solidFill>
                <a:srgbClr val="99B8FF"/>
              </a:solidFill>
              <a:ln w="9525" cap="rnd">
                <a:noFill/>
                <a:round/>
                <a:headEnd/>
                <a:tailEnd/>
              </a:ln>
            </p:spPr>
            <p:txBody>
              <a:bodyPr/>
              <a:lstStyle/>
              <a:p>
                <a:endParaRPr lang="fr-FR"/>
              </a:p>
            </p:txBody>
          </p:sp>
          <p:sp>
            <p:nvSpPr>
              <p:cNvPr id="22601" name="Freeform 80"/>
              <p:cNvSpPr>
                <a:spLocks/>
              </p:cNvSpPr>
              <p:nvPr/>
            </p:nvSpPr>
            <p:spPr bwMode="auto">
              <a:xfrm>
                <a:off x="1854" y="1846"/>
                <a:ext cx="325" cy="150"/>
              </a:xfrm>
              <a:custGeom>
                <a:avLst/>
                <a:gdLst>
                  <a:gd name="T0" fmla="*/ 1 w 610"/>
                  <a:gd name="T1" fmla="*/ 1 h 280"/>
                  <a:gd name="T2" fmla="*/ 1 w 610"/>
                  <a:gd name="T3" fmla="*/ 0 h 280"/>
                  <a:gd name="T4" fmla="*/ 1 w 610"/>
                  <a:gd name="T5" fmla="*/ 0 h 280"/>
                  <a:gd name="T6" fmla="*/ 1 w 610"/>
                  <a:gd name="T7" fmla="*/ 1 h 280"/>
                  <a:gd name="T8" fmla="*/ 1 w 610"/>
                  <a:gd name="T9" fmla="*/ 1 h 280"/>
                  <a:gd name="T10" fmla="*/ 1 w 610"/>
                  <a:gd name="T11" fmla="*/ 1 h 280"/>
                  <a:gd name="T12" fmla="*/ 1 w 610"/>
                  <a:gd name="T13" fmla="*/ 1 h 280"/>
                  <a:gd name="T14" fmla="*/ 1 w 610"/>
                  <a:gd name="T15" fmla="*/ 1 h 280"/>
                  <a:gd name="T16" fmla="*/ 1 w 610"/>
                  <a:gd name="T17" fmla="*/ 1 h 280"/>
                  <a:gd name="T18" fmla="*/ 1 w 610"/>
                  <a:gd name="T19" fmla="*/ 1 h 280"/>
                  <a:gd name="T20" fmla="*/ 1 w 610"/>
                  <a:gd name="T21" fmla="*/ 1 h 280"/>
                  <a:gd name="T22" fmla="*/ 0 w 610"/>
                  <a:gd name="T23" fmla="*/ 1 h 280"/>
                  <a:gd name="T24" fmla="*/ 1 w 610"/>
                  <a:gd name="T25" fmla="*/ 1 h 280"/>
                  <a:gd name="T26" fmla="*/ 1 w 610"/>
                  <a:gd name="T27" fmla="*/ 1 h 280"/>
                  <a:gd name="T28" fmla="*/ 1 w 610"/>
                  <a:gd name="T29" fmla="*/ 1 h 280"/>
                  <a:gd name="T30" fmla="*/ 1 w 610"/>
                  <a:gd name="T31" fmla="*/ 1 h 280"/>
                  <a:gd name="T32" fmla="*/ 1 w 610"/>
                  <a:gd name="T33" fmla="*/ 1 h 280"/>
                  <a:gd name="T34" fmla="*/ 1 w 610"/>
                  <a:gd name="T35" fmla="*/ 1 h 280"/>
                  <a:gd name="T36" fmla="*/ 1 w 610"/>
                  <a:gd name="T37" fmla="*/ 1 h 280"/>
                  <a:gd name="T38" fmla="*/ 1 w 610"/>
                  <a:gd name="T39" fmla="*/ 1 h 280"/>
                  <a:gd name="T40" fmla="*/ 1 w 610"/>
                  <a:gd name="T41" fmla="*/ 1 h 280"/>
                  <a:gd name="T42" fmla="*/ 1 w 610"/>
                  <a:gd name="T43" fmla="*/ 1 h 280"/>
                  <a:gd name="T44" fmla="*/ 1 w 610"/>
                  <a:gd name="T45" fmla="*/ 1 h 280"/>
                  <a:gd name="T46" fmla="*/ 1 w 610"/>
                  <a:gd name="T47" fmla="*/ 1 h 280"/>
                  <a:gd name="T48" fmla="*/ 1 w 610"/>
                  <a:gd name="T49" fmla="*/ 1 h 280"/>
                  <a:gd name="T50" fmla="*/ 1 w 610"/>
                  <a:gd name="T51" fmla="*/ 1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0"/>
                  <a:gd name="T79" fmla="*/ 0 h 280"/>
                  <a:gd name="T80" fmla="*/ 610 w 610"/>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0" h="280">
                    <a:moveTo>
                      <a:pt x="596" y="31"/>
                    </a:moveTo>
                    <a:lnTo>
                      <a:pt x="391" y="0"/>
                    </a:lnTo>
                    <a:lnTo>
                      <a:pt x="269" y="0"/>
                    </a:lnTo>
                    <a:lnTo>
                      <a:pt x="89" y="19"/>
                    </a:lnTo>
                    <a:lnTo>
                      <a:pt x="96" y="44"/>
                    </a:lnTo>
                    <a:lnTo>
                      <a:pt x="237" y="50"/>
                    </a:lnTo>
                    <a:lnTo>
                      <a:pt x="57" y="57"/>
                    </a:lnTo>
                    <a:lnTo>
                      <a:pt x="32" y="76"/>
                    </a:lnTo>
                    <a:lnTo>
                      <a:pt x="38" y="95"/>
                    </a:lnTo>
                    <a:lnTo>
                      <a:pt x="217" y="107"/>
                    </a:lnTo>
                    <a:lnTo>
                      <a:pt x="19" y="114"/>
                    </a:lnTo>
                    <a:lnTo>
                      <a:pt x="0" y="133"/>
                    </a:lnTo>
                    <a:lnTo>
                      <a:pt x="12" y="152"/>
                    </a:lnTo>
                    <a:lnTo>
                      <a:pt x="230" y="152"/>
                    </a:lnTo>
                    <a:lnTo>
                      <a:pt x="38" y="164"/>
                    </a:lnTo>
                    <a:lnTo>
                      <a:pt x="32" y="196"/>
                    </a:lnTo>
                    <a:lnTo>
                      <a:pt x="70" y="209"/>
                    </a:lnTo>
                    <a:lnTo>
                      <a:pt x="288" y="196"/>
                    </a:lnTo>
                    <a:lnTo>
                      <a:pt x="378" y="171"/>
                    </a:lnTo>
                    <a:lnTo>
                      <a:pt x="211" y="240"/>
                    </a:lnTo>
                    <a:lnTo>
                      <a:pt x="211" y="272"/>
                    </a:lnTo>
                    <a:lnTo>
                      <a:pt x="250" y="279"/>
                    </a:lnTo>
                    <a:lnTo>
                      <a:pt x="301" y="266"/>
                    </a:lnTo>
                    <a:lnTo>
                      <a:pt x="435" y="234"/>
                    </a:lnTo>
                    <a:lnTo>
                      <a:pt x="564" y="126"/>
                    </a:lnTo>
                    <a:lnTo>
                      <a:pt x="609" y="25"/>
                    </a:lnTo>
                  </a:path>
                </a:pathLst>
              </a:custGeom>
              <a:noFill/>
              <a:ln w="12700" cap="rnd">
                <a:solidFill>
                  <a:srgbClr val="000000"/>
                </a:solidFill>
                <a:round/>
                <a:headEnd type="none" w="sm" len="sm"/>
                <a:tailEnd type="none" w="sm" len="sm"/>
              </a:ln>
            </p:spPr>
            <p:txBody>
              <a:bodyPr/>
              <a:lstStyle/>
              <a:p>
                <a:endParaRPr lang="fr-FR"/>
              </a:p>
            </p:txBody>
          </p:sp>
          <p:sp>
            <p:nvSpPr>
              <p:cNvPr id="22602" name="Freeform 81"/>
              <p:cNvSpPr>
                <a:spLocks/>
              </p:cNvSpPr>
              <p:nvPr/>
            </p:nvSpPr>
            <p:spPr bwMode="auto">
              <a:xfrm>
                <a:off x="2055" y="1618"/>
                <a:ext cx="172" cy="246"/>
              </a:xfrm>
              <a:custGeom>
                <a:avLst/>
                <a:gdLst>
                  <a:gd name="T0" fmla="*/ 1 w 323"/>
                  <a:gd name="T1" fmla="*/ 1 h 460"/>
                  <a:gd name="T2" fmla="*/ 1 w 323"/>
                  <a:gd name="T3" fmla="*/ 1 h 460"/>
                  <a:gd name="T4" fmla="*/ 0 w 323"/>
                  <a:gd name="T5" fmla="*/ 1 h 460"/>
                  <a:gd name="T6" fmla="*/ 1 w 323"/>
                  <a:gd name="T7" fmla="*/ 1 h 460"/>
                  <a:gd name="T8" fmla="*/ 1 w 323"/>
                  <a:gd name="T9" fmla="*/ 1 h 460"/>
                  <a:gd name="T10" fmla="*/ 1 w 323"/>
                  <a:gd name="T11" fmla="*/ 1 h 460"/>
                  <a:gd name="T12" fmla="*/ 1 w 323"/>
                  <a:gd name="T13" fmla="*/ 1 h 460"/>
                  <a:gd name="T14" fmla="*/ 1 w 323"/>
                  <a:gd name="T15" fmla="*/ 1 h 460"/>
                  <a:gd name="T16" fmla="*/ 1 w 323"/>
                  <a:gd name="T17" fmla="*/ 1 h 460"/>
                  <a:gd name="T18" fmla="*/ 1 w 323"/>
                  <a:gd name="T19" fmla="*/ 1 h 460"/>
                  <a:gd name="T20" fmla="*/ 1 w 323"/>
                  <a:gd name="T21" fmla="*/ 1 h 460"/>
                  <a:gd name="T22" fmla="*/ 1 w 323"/>
                  <a:gd name="T23" fmla="*/ 1 h 460"/>
                  <a:gd name="T24" fmla="*/ 1 w 323"/>
                  <a:gd name="T25" fmla="*/ 1 h 460"/>
                  <a:gd name="T26" fmla="*/ 1 w 323"/>
                  <a:gd name="T27" fmla="*/ 1 h 460"/>
                  <a:gd name="T28" fmla="*/ 1 w 323"/>
                  <a:gd name="T29" fmla="*/ 0 h 460"/>
                  <a:gd name="T30" fmla="*/ 1 w 323"/>
                  <a:gd name="T31" fmla="*/ 1 h 460"/>
                  <a:gd name="T32" fmla="*/ 1 w 323"/>
                  <a:gd name="T33" fmla="*/ 1 h 460"/>
                  <a:gd name="T34" fmla="*/ 1 w 323"/>
                  <a:gd name="T35" fmla="*/ 1 h 460"/>
                  <a:gd name="T36" fmla="*/ 1 w 323"/>
                  <a:gd name="T37" fmla="*/ 1 h 460"/>
                  <a:gd name="T38" fmla="*/ 1 w 323"/>
                  <a:gd name="T39" fmla="*/ 1 h 460"/>
                  <a:gd name="T40" fmla="*/ 1 w 323"/>
                  <a:gd name="T41" fmla="*/ 1 h 460"/>
                  <a:gd name="T42" fmla="*/ 1 w 323"/>
                  <a:gd name="T43" fmla="*/ 1 h 460"/>
                  <a:gd name="T44" fmla="*/ 1 w 323"/>
                  <a:gd name="T45" fmla="*/ 1 h 460"/>
                  <a:gd name="T46" fmla="*/ 1 w 323"/>
                  <a:gd name="T47" fmla="*/ 1 h 460"/>
                  <a:gd name="T48" fmla="*/ 1 w 323"/>
                  <a:gd name="T49" fmla="*/ 1 h 460"/>
                  <a:gd name="T50" fmla="*/ 1 w 323"/>
                  <a:gd name="T51" fmla="*/ 1 h 460"/>
                  <a:gd name="T52" fmla="*/ 1 w 323"/>
                  <a:gd name="T53" fmla="*/ 1 h 460"/>
                  <a:gd name="T54" fmla="*/ 1 w 323"/>
                  <a:gd name="T55" fmla="*/ 1 h 460"/>
                  <a:gd name="T56" fmla="*/ 1 w 323"/>
                  <a:gd name="T57" fmla="*/ 1 h 460"/>
                  <a:gd name="T58" fmla="*/ 1 w 323"/>
                  <a:gd name="T59" fmla="*/ 1 h 460"/>
                  <a:gd name="T60" fmla="*/ 1 w 323"/>
                  <a:gd name="T61" fmla="*/ 1 h 460"/>
                  <a:gd name="T62" fmla="*/ 1 w 323"/>
                  <a:gd name="T63" fmla="*/ 1 h 460"/>
                  <a:gd name="T64" fmla="*/ 1 w 323"/>
                  <a:gd name="T65" fmla="*/ 1 h 460"/>
                  <a:gd name="T66" fmla="*/ 1 w 323"/>
                  <a:gd name="T67" fmla="*/ 1 h 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3"/>
                  <a:gd name="T103" fmla="*/ 0 h 460"/>
                  <a:gd name="T104" fmla="*/ 323 w 323"/>
                  <a:gd name="T105" fmla="*/ 460 h 4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3" h="460">
                    <a:moveTo>
                      <a:pt x="128" y="446"/>
                    </a:moveTo>
                    <a:lnTo>
                      <a:pt x="57" y="369"/>
                    </a:lnTo>
                    <a:lnTo>
                      <a:pt x="0" y="248"/>
                    </a:lnTo>
                    <a:lnTo>
                      <a:pt x="12" y="204"/>
                    </a:lnTo>
                    <a:lnTo>
                      <a:pt x="32" y="204"/>
                    </a:lnTo>
                    <a:lnTo>
                      <a:pt x="148" y="357"/>
                    </a:lnTo>
                    <a:lnTo>
                      <a:pt x="77" y="242"/>
                    </a:lnTo>
                    <a:lnTo>
                      <a:pt x="64" y="159"/>
                    </a:lnTo>
                    <a:lnTo>
                      <a:pt x="51" y="108"/>
                    </a:lnTo>
                    <a:lnTo>
                      <a:pt x="51" y="44"/>
                    </a:lnTo>
                    <a:lnTo>
                      <a:pt x="77" y="31"/>
                    </a:lnTo>
                    <a:lnTo>
                      <a:pt x="90" y="51"/>
                    </a:lnTo>
                    <a:lnTo>
                      <a:pt x="128" y="216"/>
                    </a:lnTo>
                    <a:lnTo>
                      <a:pt x="103" y="6"/>
                    </a:lnTo>
                    <a:lnTo>
                      <a:pt x="115" y="0"/>
                    </a:lnTo>
                    <a:lnTo>
                      <a:pt x="141" y="12"/>
                    </a:lnTo>
                    <a:lnTo>
                      <a:pt x="173" y="210"/>
                    </a:lnTo>
                    <a:lnTo>
                      <a:pt x="161" y="19"/>
                    </a:lnTo>
                    <a:lnTo>
                      <a:pt x="180" y="19"/>
                    </a:lnTo>
                    <a:lnTo>
                      <a:pt x="206" y="51"/>
                    </a:lnTo>
                    <a:lnTo>
                      <a:pt x="225" y="210"/>
                    </a:lnTo>
                    <a:lnTo>
                      <a:pt x="218" y="57"/>
                    </a:lnTo>
                    <a:lnTo>
                      <a:pt x="238" y="51"/>
                    </a:lnTo>
                    <a:lnTo>
                      <a:pt x="251" y="63"/>
                    </a:lnTo>
                    <a:lnTo>
                      <a:pt x="264" y="114"/>
                    </a:lnTo>
                    <a:lnTo>
                      <a:pt x="276" y="184"/>
                    </a:lnTo>
                    <a:lnTo>
                      <a:pt x="302" y="255"/>
                    </a:lnTo>
                    <a:lnTo>
                      <a:pt x="322" y="299"/>
                    </a:lnTo>
                    <a:lnTo>
                      <a:pt x="322" y="382"/>
                    </a:lnTo>
                    <a:lnTo>
                      <a:pt x="315" y="401"/>
                    </a:lnTo>
                    <a:lnTo>
                      <a:pt x="296" y="459"/>
                    </a:lnTo>
                    <a:lnTo>
                      <a:pt x="199" y="459"/>
                    </a:lnTo>
                    <a:lnTo>
                      <a:pt x="128" y="439"/>
                    </a:lnTo>
                    <a:lnTo>
                      <a:pt x="128" y="446"/>
                    </a:lnTo>
                  </a:path>
                </a:pathLst>
              </a:custGeom>
              <a:solidFill>
                <a:srgbClr val="99B8FF"/>
              </a:solidFill>
              <a:ln w="9525" cap="rnd">
                <a:noFill/>
                <a:round/>
                <a:headEnd/>
                <a:tailEnd/>
              </a:ln>
            </p:spPr>
            <p:txBody>
              <a:bodyPr/>
              <a:lstStyle/>
              <a:p>
                <a:endParaRPr lang="fr-FR"/>
              </a:p>
            </p:txBody>
          </p:sp>
          <p:sp>
            <p:nvSpPr>
              <p:cNvPr id="22603" name="Freeform 82"/>
              <p:cNvSpPr>
                <a:spLocks/>
              </p:cNvSpPr>
              <p:nvPr/>
            </p:nvSpPr>
            <p:spPr bwMode="auto">
              <a:xfrm>
                <a:off x="2055" y="1618"/>
                <a:ext cx="172" cy="246"/>
              </a:xfrm>
              <a:custGeom>
                <a:avLst/>
                <a:gdLst>
                  <a:gd name="T0" fmla="*/ 1 w 323"/>
                  <a:gd name="T1" fmla="*/ 1 h 460"/>
                  <a:gd name="T2" fmla="*/ 1 w 323"/>
                  <a:gd name="T3" fmla="*/ 1 h 460"/>
                  <a:gd name="T4" fmla="*/ 0 w 323"/>
                  <a:gd name="T5" fmla="*/ 1 h 460"/>
                  <a:gd name="T6" fmla="*/ 1 w 323"/>
                  <a:gd name="T7" fmla="*/ 1 h 460"/>
                  <a:gd name="T8" fmla="*/ 1 w 323"/>
                  <a:gd name="T9" fmla="*/ 1 h 460"/>
                  <a:gd name="T10" fmla="*/ 1 w 323"/>
                  <a:gd name="T11" fmla="*/ 1 h 460"/>
                  <a:gd name="T12" fmla="*/ 1 w 323"/>
                  <a:gd name="T13" fmla="*/ 1 h 460"/>
                  <a:gd name="T14" fmla="*/ 1 w 323"/>
                  <a:gd name="T15" fmla="*/ 1 h 460"/>
                  <a:gd name="T16" fmla="*/ 1 w 323"/>
                  <a:gd name="T17" fmla="*/ 1 h 460"/>
                  <a:gd name="T18" fmla="*/ 1 w 323"/>
                  <a:gd name="T19" fmla="*/ 1 h 460"/>
                  <a:gd name="T20" fmla="*/ 1 w 323"/>
                  <a:gd name="T21" fmla="*/ 1 h 460"/>
                  <a:gd name="T22" fmla="*/ 1 w 323"/>
                  <a:gd name="T23" fmla="*/ 1 h 460"/>
                  <a:gd name="T24" fmla="*/ 1 w 323"/>
                  <a:gd name="T25" fmla="*/ 1 h 460"/>
                  <a:gd name="T26" fmla="*/ 1 w 323"/>
                  <a:gd name="T27" fmla="*/ 1 h 460"/>
                  <a:gd name="T28" fmla="*/ 1 w 323"/>
                  <a:gd name="T29" fmla="*/ 0 h 460"/>
                  <a:gd name="T30" fmla="*/ 1 w 323"/>
                  <a:gd name="T31" fmla="*/ 1 h 460"/>
                  <a:gd name="T32" fmla="*/ 1 w 323"/>
                  <a:gd name="T33" fmla="*/ 1 h 460"/>
                  <a:gd name="T34" fmla="*/ 1 w 323"/>
                  <a:gd name="T35" fmla="*/ 1 h 460"/>
                  <a:gd name="T36" fmla="*/ 1 w 323"/>
                  <a:gd name="T37" fmla="*/ 1 h 460"/>
                  <a:gd name="T38" fmla="*/ 1 w 323"/>
                  <a:gd name="T39" fmla="*/ 1 h 460"/>
                  <a:gd name="T40" fmla="*/ 1 w 323"/>
                  <a:gd name="T41" fmla="*/ 1 h 460"/>
                  <a:gd name="T42" fmla="*/ 1 w 323"/>
                  <a:gd name="T43" fmla="*/ 1 h 460"/>
                  <a:gd name="T44" fmla="*/ 1 w 323"/>
                  <a:gd name="T45" fmla="*/ 1 h 460"/>
                  <a:gd name="T46" fmla="*/ 1 w 323"/>
                  <a:gd name="T47" fmla="*/ 1 h 460"/>
                  <a:gd name="T48" fmla="*/ 1 w 323"/>
                  <a:gd name="T49" fmla="*/ 1 h 460"/>
                  <a:gd name="T50" fmla="*/ 1 w 323"/>
                  <a:gd name="T51" fmla="*/ 1 h 460"/>
                  <a:gd name="T52" fmla="*/ 1 w 323"/>
                  <a:gd name="T53" fmla="*/ 1 h 460"/>
                  <a:gd name="T54" fmla="*/ 1 w 323"/>
                  <a:gd name="T55" fmla="*/ 1 h 460"/>
                  <a:gd name="T56" fmla="*/ 1 w 323"/>
                  <a:gd name="T57" fmla="*/ 1 h 460"/>
                  <a:gd name="T58" fmla="*/ 1 w 323"/>
                  <a:gd name="T59" fmla="*/ 1 h 460"/>
                  <a:gd name="T60" fmla="*/ 1 w 323"/>
                  <a:gd name="T61" fmla="*/ 1 h 460"/>
                  <a:gd name="T62" fmla="*/ 1 w 323"/>
                  <a:gd name="T63" fmla="*/ 1 h 460"/>
                  <a:gd name="T64" fmla="*/ 1 w 323"/>
                  <a:gd name="T65" fmla="*/ 1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460"/>
                  <a:gd name="T101" fmla="*/ 323 w 323"/>
                  <a:gd name="T102" fmla="*/ 460 h 4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460">
                    <a:moveTo>
                      <a:pt x="128" y="446"/>
                    </a:moveTo>
                    <a:lnTo>
                      <a:pt x="57" y="369"/>
                    </a:lnTo>
                    <a:lnTo>
                      <a:pt x="0" y="248"/>
                    </a:lnTo>
                    <a:lnTo>
                      <a:pt x="12" y="204"/>
                    </a:lnTo>
                    <a:lnTo>
                      <a:pt x="32" y="204"/>
                    </a:lnTo>
                    <a:lnTo>
                      <a:pt x="148" y="357"/>
                    </a:lnTo>
                    <a:lnTo>
                      <a:pt x="77" y="242"/>
                    </a:lnTo>
                    <a:lnTo>
                      <a:pt x="64" y="159"/>
                    </a:lnTo>
                    <a:lnTo>
                      <a:pt x="51" y="108"/>
                    </a:lnTo>
                    <a:lnTo>
                      <a:pt x="51" y="44"/>
                    </a:lnTo>
                    <a:lnTo>
                      <a:pt x="77" y="31"/>
                    </a:lnTo>
                    <a:lnTo>
                      <a:pt x="90" y="51"/>
                    </a:lnTo>
                    <a:lnTo>
                      <a:pt x="128" y="216"/>
                    </a:lnTo>
                    <a:lnTo>
                      <a:pt x="103" y="6"/>
                    </a:lnTo>
                    <a:lnTo>
                      <a:pt x="115" y="0"/>
                    </a:lnTo>
                    <a:lnTo>
                      <a:pt x="141" y="12"/>
                    </a:lnTo>
                    <a:lnTo>
                      <a:pt x="173" y="210"/>
                    </a:lnTo>
                    <a:lnTo>
                      <a:pt x="161" y="19"/>
                    </a:lnTo>
                    <a:lnTo>
                      <a:pt x="180" y="19"/>
                    </a:lnTo>
                    <a:lnTo>
                      <a:pt x="206" y="51"/>
                    </a:lnTo>
                    <a:lnTo>
                      <a:pt x="225" y="210"/>
                    </a:lnTo>
                    <a:lnTo>
                      <a:pt x="218" y="57"/>
                    </a:lnTo>
                    <a:lnTo>
                      <a:pt x="238" y="51"/>
                    </a:lnTo>
                    <a:lnTo>
                      <a:pt x="251" y="63"/>
                    </a:lnTo>
                    <a:lnTo>
                      <a:pt x="264" y="114"/>
                    </a:lnTo>
                    <a:lnTo>
                      <a:pt x="276" y="184"/>
                    </a:lnTo>
                    <a:lnTo>
                      <a:pt x="302" y="255"/>
                    </a:lnTo>
                    <a:lnTo>
                      <a:pt x="322" y="299"/>
                    </a:lnTo>
                    <a:lnTo>
                      <a:pt x="322" y="382"/>
                    </a:lnTo>
                    <a:lnTo>
                      <a:pt x="315" y="401"/>
                    </a:lnTo>
                    <a:lnTo>
                      <a:pt x="296" y="459"/>
                    </a:lnTo>
                    <a:lnTo>
                      <a:pt x="199" y="459"/>
                    </a:lnTo>
                    <a:lnTo>
                      <a:pt x="128" y="439"/>
                    </a:lnTo>
                  </a:path>
                </a:pathLst>
              </a:custGeom>
              <a:noFill/>
              <a:ln w="12700" cap="rnd">
                <a:solidFill>
                  <a:srgbClr val="000000"/>
                </a:solidFill>
                <a:round/>
                <a:headEnd type="none" w="sm" len="sm"/>
                <a:tailEnd type="none" w="sm" len="sm"/>
              </a:ln>
            </p:spPr>
            <p:txBody>
              <a:bodyPr/>
              <a:lstStyle/>
              <a:p>
                <a:endParaRPr lang="fr-FR"/>
              </a:p>
            </p:txBody>
          </p:sp>
          <p:sp>
            <p:nvSpPr>
              <p:cNvPr id="22604" name="Arc 83"/>
              <p:cNvSpPr>
                <a:spLocks/>
              </p:cNvSpPr>
              <p:nvPr/>
            </p:nvSpPr>
            <p:spPr bwMode="auto">
              <a:xfrm>
                <a:off x="1759" y="2417"/>
                <a:ext cx="110" cy="55"/>
              </a:xfrm>
              <a:custGeom>
                <a:avLst/>
                <a:gdLst>
                  <a:gd name="T0" fmla="*/ 0 w 22024"/>
                  <a:gd name="T1" fmla="*/ 0 h 21600"/>
                  <a:gd name="T2" fmla="*/ 0 w 22024"/>
                  <a:gd name="T3" fmla="*/ 0 h 21600"/>
                  <a:gd name="T4" fmla="*/ 0 w 22024"/>
                  <a:gd name="T5" fmla="*/ 0 h 21600"/>
                  <a:gd name="T6" fmla="*/ 0 60000 65536"/>
                  <a:gd name="T7" fmla="*/ 0 60000 65536"/>
                  <a:gd name="T8" fmla="*/ 0 60000 65536"/>
                  <a:gd name="T9" fmla="*/ 0 w 22024"/>
                  <a:gd name="T10" fmla="*/ 0 h 21600"/>
                  <a:gd name="T11" fmla="*/ 22024 w 22024"/>
                  <a:gd name="T12" fmla="*/ 21600 h 21600"/>
                </a:gdLst>
                <a:ahLst/>
                <a:cxnLst>
                  <a:cxn ang="T6">
                    <a:pos x="T0" y="T1"/>
                  </a:cxn>
                  <a:cxn ang="T7">
                    <a:pos x="T2" y="T3"/>
                  </a:cxn>
                  <a:cxn ang="T8">
                    <a:pos x="T4" y="T5"/>
                  </a:cxn>
                </a:cxnLst>
                <a:rect l="T9" t="T10" r="T11" b="T12"/>
                <a:pathLst>
                  <a:path w="22024" h="21600" fill="none" extrusionOk="0">
                    <a:moveTo>
                      <a:pt x="-1" y="4"/>
                    </a:moveTo>
                    <a:cubicBezTo>
                      <a:pt x="141" y="1"/>
                      <a:pt x="283" y="-1"/>
                      <a:pt x="426" y="-1"/>
                    </a:cubicBezTo>
                    <a:cubicBezTo>
                      <a:pt x="12272" y="-1"/>
                      <a:pt x="21908" y="9541"/>
                      <a:pt x="22024" y="21386"/>
                    </a:cubicBezTo>
                  </a:path>
                  <a:path w="22024" h="21600" stroke="0" extrusionOk="0">
                    <a:moveTo>
                      <a:pt x="-1" y="4"/>
                    </a:moveTo>
                    <a:cubicBezTo>
                      <a:pt x="141" y="1"/>
                      <a:pt x="283" y="-1"/>
                      <a:pt x="426" y="-1"/>
                    </a:cubicBezTo>
                    <a:cubicBezTo>
                      <a:pt x="12272" y="-1"/>
                      <a:pt x="21908" y="9541"/>
                      <a:pt x="22024" y="21386"/>
                    </a:cubicBezTo>
                    <a:lnTo>
                      <a:pt x="426" y="21600"/>
                    </a:lnTo>
                    <a:close/>
                  </a:path>
                </a:pathLst>
              </a:custGeom>
              <a:solidFill>
                <a:srgbClr val="FFE94C"/>
              </a:solidFill>
              <a:ln w="9525" cap="rnd">
                <a:noFill/>
                <a:round/>
                <a:headEnd/>
                <a:tailEnd/>
              </a:ln>
            </p:spPr>
            <p:txBody>
              <a:bodyPr wrap="none" anchor="ctr"/>
              <a:lstStyle/>
              <a:p>
                <a:endParaRPr lang="fr-FR"/>
              </a:p>
            </p:txBody>
          </p:sp>
          <p:sp>
            <p:nvSpPr>
              <p:cNvPr id="22605" name="Arc 84"/>
              <p:cNvSpPr>
                <a:spLocks/>
              </p:cNvSpPr>
              <p:nvPr/>
            </p:nvSpPr>
            <p:spPr bwMode="auto">
              <a:xfrm>
                <a:off x="1759" y="2417"/>
                <a:ext cx="110" cy="55"/>
              </a:xfrm>
              <a:custGeom>
                <a:avLst/>
                <a:gdLst>
                  <a:gd name="T0" fmla="*/ 0 w 22024"/>
                  <a:gd name="T1" fmla="*/ 0 h 21600"/>
                  <a:gd name="T2" fmla="*/ 0 w 22024"/>
                  <a:gd name="T3" fmla="*/ 0 h 21600"/>
                  <a:gd name="T4" fmla="*/ 0 w 22024"/>
                  <a:gd name="T5" fmla="*/ 0 h 21600"/>
                  <a:gd name="T6" fmla="*/ 0 60000 65536"/>
                  <a:gd name="T7" fmla="*/ 0 60000 65536"/>
                  <a:gd name="T8" fmla="*/ 0 60000 65536"/>
                  <a:gd name="T9" fmla="*/ 0 w 22024"/>
                  <a:gd name="T10" fmla="*/ 0 h 21600"/>
                  <a:gd name="T11" fmla="*/ 22024 w 22024"/>
                  <a:gd name="T12" fmla="*/ 21600 h 21600"/>
                </a:gdLst>
                <a:ahLst/>
                <a:cxnLst>
                  <a:cxn ang="T6">
                    <a:pos x="T0" y="T1"/>
                  </a:cxn>
                  <a:cxn ang="T7">
                    <a:pos x="T2" y="T3"/>
                  </a:cxn>
                  <a:cxn ang="T8">
                    <a:pos x="T4" y="T5"/>
                  </a:cxn>
                </a:cxnLst>
                <a:rect l="T9" t="T10" r="T11" b="T12"/>
                <a:pathLst>
                  <a:path w="22024" h="21600" fill="none" extrusionOk="0">
                    <a:moveTo>
                      <a:pt x="-1" y="4"/>
                    </a:moveTo>
                    <a:cubicBezTo>
                      <a:pt x="141" y="1"/>
                      <a:pt x="283" y="-1"/>
                      <a:pt x="426" y="-1"/>
                    </a:cubicBezTo>
                    <a:cubicBezTo>
                      <a:pt x="12272" y="-1"/>
                      <a:pt x="21908" y="9541"/>
                      <a:pt x="22024" y="21386"/>
                    </a:cubicBezTo>
                  </a:path>
                  <a:path w="22024" h="21600" stroke="0" extrusionOk="0">
                    <a:moveTo>
                      <a:pt x="-1" y="4"/>
                    </a:moveTo>
                    <a:cubicBezTo>
                      <a:pt x="141" y="1"/>
                      <a:pt x="283" y="-1"/>
                      <a:pt x="426" y="-1"/>
                    </a:cubicBezTo>
                    <a:cubicBezTo>
                      <a:pt x="12272" y="-1"/>
                      <a:pt x="21908" y="9541"/>
                      <a:pt x="22024" y="21386"/>
                    </a:cubicBezTo>
                    <a:lnTo>
                      <a:pt x="426" y="21600"/>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606" name="Arc 85"/>
              <p:cNvSpPr>
                <a:spLocks/>
              </p:cNvSpPr>
              <p:nvPr/>
            </p:nvSpPr>
            <p:spPr bwMode="auto">
              <a:xfrm>
                <a:off x="1655" y="2417"/>
                <a:ext cx="108" cy="55"/>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87"/>
                    </a:moveTo>
                    <a:cubicBezTo>
                      <a:pt x="115" y="9541"/>
                      <a:pt x="9751" y="-1"/>
                      <a:pt x="21598" y="-1"/>
                    </a:cubicBezTo>
                  </a:path>
                  <a:path w="21598" h="21600" stroke="0" extrusionOk="0">
                    <a:moveTo>
                      <a:pt x="-1" y="21387"/>
                    </a:moveTo>
                    <a:cubicBezTo>
                      <a:pt x="115" y="9541"/>
                      <a:pt x="9751" y="-1"/>
                      <a:pt x="21598" y="-1"/>
                    </a:cubicBezTo>
                    <a:lnTo>
                      <a:pt x="21598" y="21600"/>
                    </a:lnTo>
                    <a:close/>
                  </a:path>
                </a:pathLst>
              </a:custGeom>
              <a:solidFill>
                <a:srgbClr val="FFE94C"/>
              </a:solidFill>
              <a:ln w="9525" cap="rnd">
                <a:noFill/>
                <a:round/>
                <a:headEnd/>
                <a:tailEnd/>
              </a:ln>
            </p:spPr>
            <p:txBody>
              <a:bodyPr wrap="none" anchor="ctr"/>
              <a:lstStyle/>
              <a:p>
                <a:endParaRPr lang="fr-FR"/>
              </a:p>
            </p:txBody>
          </p:sp>
          <p:sp>
            <p:nvSpPr>
              <p:cNvPr id="22607" name="Arc 86"/>
              <p:cNvSpPr>
                <a:spLocks/>
              </p:cNvSpPr>
              <p:nvPr/>
            </p:nvSpPr>
            <p:spPr bwMode="auto">
              <a:xfrm>
                <a:off x="1655" y="2417"/>
                <a:ext cx="108" cy="55"/>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87"/>
                    </a:moveTo>
                    <a:cubicBezTo>
                      <a:pt x="115" y="9541"/>
                      <a:pt x="9751" y="-1"/>
                      <a:pt x="21598" y="-1"/>
                    </a:cubicBezTo>
                  </a:path>
                  <a:path w="21598" h="21600" stroke="0" extrusionOk="0">
                    <a:moveTo>
                      <a:pt x="-1" y="21387"/>
                    </a:moveTo>
                    <a:cubicBezTo>
                      <a:pt x="115" y="9541"/>
                      <a:pt x="9751" y="-1"/>
                      <a:pt x="21598" y="-1"/>
                    </a:cubicBezTo>
                    <a:lnTo>
                      <a:pt x="21598" y="21600"/>
                    </a:lnTo>
                    <a:close/>
                  </a:path>
                </a:pathLst>
              </a:custGeom>
              <a:noFill/>
              <a:ln w="25400" cap="rnd">
                <a:solidFill>
                  <a:srgbClr val="000000"/>
                </a:solidFill>
                <a:round/>
                <a:headEnd type="none" w="sm" len="sm"/>
                <a:tailEnd type="none" w="sm" len="sm"/>
              </a:ln>
            </p:spPr>
            <p:txBody>
              <a:bodyPr wrap="none" anchor="ctr"/>
              <a:lstStyle/>
              <a:p>
                <a:endParaRPr lang="fr-FR"/>
              </a:p>
            </p:txBody>
          </p:sp>
          <p:sp>
            <p:nvSpPr>
              <p:cNvPr id="22608" name="Arc 87"/>
              <p:cNvSpPr>
                <a:spLocks/>
              </p:cNvSpPr>
              <p:nvPr/>
            </p:nvSpPr>
            <p:spPr bwMode="auto">
              <a:xfrm>
                <a:off x="2550" y="2385"/>
                <a:ext cx="130" cy="89"/>
              </a:xfrm>
              <a:custGeom>
                <a:avLst/>
                <a:gdLst>
                  <a:gd name="T0" fmla="*/ 0 w 21681"/>
                  <a:gd name="T1" fmla="*/ 0 h 21600"/>
                  <a:gd name="T2" fmla="*/ 0 w 21681"/>
                  <a:gd name="T3" fmla="*/ 0 h 21600"/>
                  <a:gd name="T4" fmla="*/ 0 w 21681"/>
                  <a:gd name="T5" fmla="*/ 0 h 21600"/>
                  <a:gd name="T6" fmla="*/ 0 60000 65536"/>
                  <a:gd name="T7" fmla="*/ 0 60000 65536"/>
                  <a:gd name="T8" fmla="*/ 0 60000 65536"/>
                  <a:gd name="T9" fmla="*/ 0 w 21681"/>
                  <a:gd name="T10" fmla="*/ 0 h 21600"/>
                  <a:gd name="T11" fmla="*/ 21681 w 21681"/>
                  <a:gd name="T12" fmla="*/ 21600 h 21600"/>
                </a:gdLst>
                <a:ahLst/>
                <a:cxnLst>
                  <a:cxn ang="T6">
                    <a:pos x="T0" y="T1"/>
                  </a:cxn>
                  <a:cxn ang="T7">
                    <a:pos x="T2" y="T3"/>
                  </a:cxn>
                  <a:cxn ang="T8">
                    <a:pos x="T4" y="T5"/>
                  </a:cxn>
                </a:cxnLst>
                <a:rect l="T9" t="T10" r="T11" b="T12"/>
                <a:pathLst>
                  <a:path w="21681" h="21600" fill="none" extrusionOk="0">
                    <a:moveTo>
                      <a:pt x="-1" y="0"/>
                    </a:moveTo>
                    <a:cubicBezTo>
                      <a:pt x="29" y="0"/>
                      <a:pt x="58" y="-1"/>
                      <a:pt x="88" y="-1"/>
                    </a:cubicBezTo>
                    <a:cubicBezTo>
                      <a:pt x="11810" y="-1"/>
                      <a:pt x="21392" y="9349"/>
                      <a:pt x="21681" y="21067"/>
                    </a:cubicBezTo>
                  </a:path>
                  <a:path w="21681" h="21600" stroke="0" extrusionOk="0">
                    <a:moveTo>
                      <a:pt x="-1" y="0"/>
                    </a:moveTo>
                    <a:cubicBezTo>
                      <a:pt x="29" y="0"/>
                      <a:pt x="58" y="-1"/>
                      <a:pt x="88" y="-1"/>
                    </a:cubicBezTo>
                    <a:cubicBezTo>
                      <a:pt x="11810" y="-1"/>
                      <a:pt x="21392" y="9349"/>
                      <a:pt x="21681" y="21067"/>
                    </a:cubicBezTo>
                    <a:lnTo>
                      <a:pt x="88" y="21600"/>
                    </a:lnTo>
                    <a:close/>
                  </a:path>
                </a:pathLst>
              </a:custGeom>
              <a:solidFill>
                <a:srgbClr val="99B8FF"/>
              </a:solidFill>
              <a:ln w="9525" cap="rnd">
                <a:noFill/>
                <a:round/>
                <a:headEnd/>
                <a:tailEnd/>
              </a:ln>
            </p:spPr>
            <p:txBody>
              <a:bodyPr wrap="none" anchor="ctr"/>
              <a:lstStyle/>
              <a:p>
                <a:endParaRPr lang="fr-FR"/>
              </a:p>
            </p:txBody>
          </p:sp>
          <p:sp>
            <p:nvSpPr>
              <p:cNvPr id="22609" name="Arc 88"/>
              <p:cNvSpPr>
                <a:spLocks/>
              </p:cNvSpPr>
              <p:nvPr/>
            </p:nvSpPr>
            <p:spPr bwMode="auto">
              <a:xfrm>
                <a:off x="2550" y="2385"/>
                <a:ext cx="130" cy="89"/>
              </a:xfrm>
              <a:custGeom>
                <a:avLst/>
                <a:gdLst>
                  <a:gd name="T0" fmla="*/ 0 w 21681"/>
                  <a:gd name="T1" fmla="*/ 0 h 21600"/>
                  <a:gd name="T2" fmla="*/ 0 w 21681"/>
                  <a:gd name="T3" fmla="*/ 0 h 21600"/>
                  <a:gd name="T4" fmla="*/ 0 w 21681"/>
                  <a:gd name="T5" fmla="*/ 0 h 21600"/>
                  <a:gd name="T6" fmla="*/ 0 60000 65536"/>
                  <a:gd name="T7" fmla="*/ 0 60000 65536"/>
                  <a:gd name="T8" fmla="*/ 0 60000 65536"/>
                  <a:gd name="T9" fmla="*/ 0 w 21681"/>
                  <a:gd name="T10" fmla="*/ 0 h 21600"/>
                  <a:gd name="T11" fmla="*/ 21681 w 21681"/>
                  <a:gd name="T12" fmla="*/ 21600 h 21600"/>
                </a:gdLst>
                <a:ahLst/>
                <a:cxnLst>
                  <a:cxn ang="T6">
                    <a:pos x="T0" y="T1"/>
                  </a:cxn>
                  <a:cxn ang="T7">
                    <a:pos x="T2" y="T3"/>
                  </a:cxn>
                  <a:cxn ang="T8">
                    <a:pos x="T4" y="T5"/>
                  </a:cxn>
                </a:cxnLst>
                <a:rect l="T9" t="T10" r="T11" b="T12"/>
                <a:pathLst>
                  <a:path w="21681" h="21600" fill="none" extrusionOk="0">
                    <a:moveTo>
                      <a:pt x="-1" y="0"/>
                    </a:moveTo>
                    <a:cubicBezTo>
                      <a:pt x="29" y="0"/>
                      <a:pt x="58" y="-1"/>
                      <a:pt x="88" y="-1"/>
                    </a:cubicBezTo>
                    <a:cubicBezTo>
                      <a:pt x="11810" y="-1"/>
                      <a:pt x="21392" y="9349"/>
                      <a:pt x="21681" y="21067"/>
                    </a:cubicBezTo>
                  </a:path>
                  <a:path w="21681" h="21600" stroke="0" extrusionOk="0">
                    <a:moveTo>
                      <a:pt x="-1" y="0"/>
                    </a:moveTo>
                    <a:cubicBezTo>
                      <a:pt x="29" y="0"/>
                      <a:pt x="58" y="-1"/>
                      <a:pt x="88" y="-1"/>
                    </a:cubicBezTo>
                    <a:cubicBezTo>
                      <a:pt x="11810" y="-1"/>
                      <a:pt x="21392" y="9349"/>
                      <a:pt x="21681" y="21067"/>
                    </a:cubicBezTo>
                    <a:lnTo>
                      <a:pt x="88" y="21600"/>
                    </a:lnTo>
                    <a:close/>
                  </a:path>
                </a:pathLst>
              </a:custGeom>
              <a:noFill/>
              <a:ln w="25400" cap="rnd">
                <a:solidFill>
                  <a:srgbClr val="0080FF"/>
                </a:solidFill>
                <a:round/>
                <a:headEnd type="none" w="sm" len="sm"/>
                <a:tailEnd type="none" w="sm" len="sm"/>
              </a:ln>
            </p:spPr>
            <p:txBody>
              <a:bodyPr wrap="none" anchor="ctr"/>
              <a:lstStyle/>
              <a:p>
                <a:endParaRPr lang="fr-FR"/>
              </a:p>
            </p:txBody>
          </p:sp>
          <p:sp>
            <p:nvSpPr>
              <p:cNvPr id="22610" name="Arc 89"/>
              <p:cNvSpPr>
                <a:spLocks/>
              </p:cNvSpPr>
              <p:nvPr/>
            </p:nvSpPr>
            <p:spPr bwMode="auto">
              <a:xfrm>
                <a:off x="2431" y="2385"/>
                <a:ext cx="131" cy="89"/>
              </a:xfrm>
              <a:custGeom>
                <a:avLst/>
                <a:gdLst>
                  <a:gd name="T0" fmla="*/ 0 w 21593"/>
                  <a:gd name="T1" fmla="*/ 0 h 21597"/>
                  <a:gd name="T2" fmla="*/ 0 w 21593"/>
                  <a:gd name="T3" fmla="*/ 0 h 21597"/>
                  <a:gd name="T4" fmla="*/ 0 w 21593"/>
                  <a:gd name="T5" fmla="*/ 0 h 21597"/>
                  <a:gd name="T6" fmla="*/ 0 60000 65536"/>
                  <a:gd name="T7" fmla="*/ 0 60000 65536"/>
                  <a:gd name="T8" fmla="*/ 0 60000 65536"/>
                  <a:gd name="T9" fmla="*/ 0 w 21593"/>
                  <a:gd name="T10" fmla="*/ 0 h 21597"/>
                  <a:gd name="T11" fmla="*/ 21593 w 21593"/>
                  <a:gd name="T12" fmla="*/ 21597 h 21597"/>
                </a:gdLst>
                <a:ahLst/>
                <a:cxnLst>
                  <a:cxn ang="T6">
                    <a:pos x="T0" y="T1"/>
                  </a:cxn>
                  <a:cxn ang="T7">
                    <a:pos x="T2" y="T3"/>
                  </a:cxn>
                  <a:cxn ang="T8">
                    <a:pos x="T4" y="T5"/>
                  </a:cxn>
                </a:cxnLst>
                <a:rect l="T9" t="T10" r="T11" b="T12"/>
                <a:pathLst>
                  <a:path w="21593" h="21597" fill="none" extrusionOk="0">
                    <a:moveTo>
                      <a:pt x="-1" y="21067"/>
                    </a:moveTo>
                    <a:cubicBezTo>
                      <a:pt x="283" y="9483"/>
                      <a:pt x="9657" y="187"/>
                      <a:pt x="21243" y="-1"/>
                    </a:cubicBezTo>
                  </a:path>
                  <a:path w="21593" h="21597" stroke="0" extrusionOk="0">
                    <a:moveTo>
                      <a:pt x="-1" y="21067"/>
                    </a:moveTo>
                    <a:cubicBezTo>
                      <a:pt x="283" y="9483"/>
                      <a:pt x="9657" y="187"/>
                      <a:pt x="21243" y="-1"/>
                    </a:cubicBezTo>
                    <a:lnTo>
                      <a:pt x="21593" y="21597"/>
                    </a:lnTo>
                    <a:close/>
                  </a:path>
                </a:pathLst>
              </a:custGeom>
              <a:solidFill>
                <a:srgbClr val="99B8FF"/>
              </a:solidFill>
              <a:ln w="9525" cap="rnd">
                <a:noFill/>
                <a:round/>
                <a:headEnd/>
                <a:tailEnd/>
              </a:ln>
            </p:spPr>
            <p:txBody>
              <a:bodyPr wrap="none" anchor="ctr"/>
              <a:lstStyle/>
              <a:p>
                <a:endParaRPr lang="fr-FR"/>
              </a:p>
            </p:txBody>
          </p:sp>
          <p:sp>
            <p:nvSpPr>
              <p:cNvPr id="22611" name="Arc 90"/>
              <p:cNvSpPr>
                <a:spLocks/>
              </p:cNvSpPr>
              <p:nvPr/>
            </p:nvSpPr>
            <p:spPr bwMode="auto">
              <a:xfrm>
                <a:off x="2431" y="2385"/>
                <a:ext cx="131" cy="89"/>
              </a:xfrm>
              <a:custGeom>
                <a:avLst/>
                <a:gdLst>
                  <a:gd name="T0" fmla="*/ 0 w 21593"/>
                  <a:gd name="T1" fmla="*/ 0 h 21597"/>
                  <a:gd name="T2" fmla="*/ 0 w 21593"/>
                  <a:gd name="T3" fmla="*/ 0 h 21597"/>
                  <a:gd name="T4" fmla="*/ 0 w 21593"/>
                  <a:gd name="T5" fmla="*/ 0 h 21597"/>
                  <a:gd name="T6" fmla="*/ 0 60000 65536"/>
                  <a:gd name="T7" fmla="*/ 0 60000 65536"/>
                  <a:gd name="T8" fmla="*/ 0 60000 65536"/>
                  <a:gd name="T9" fmla="*/ 0 w 21593"/>
                  <a:gd name="T10" fmla="*/ 0 h 21597"/>
                  <a:gd name="T11" fmla="*/ 21593 w 21593"/>
                  <a:gd name="T12" fmla="*/ 21597 h 21597"/>
                </a:gdLst>
                <a:ahLst/>
                <a:cxnLst>
                  <a:cxn ang="T6">
                    <a:pos x="T0" y="T1"/>
                  </a:cxn>
                  <a:cxn ang="T7">
                    <a:pos x="T2" y="T3"/>
                  </a:cxn>
                  <a:cxn ang="T8">
                    <a:pos x="T4" y="T5"/>
                  </a:cxn>
                </a:cxnLst>
                <a:rect l="T9" t="T10" r="T11" b="T12"/>
                <a:pathLst>
                  <a:path w="21593" h="21597" fill="none" extrusionOk="0">
                    <a:moveTo>
                      <a:pt x="-1" y="21067"/>
                    </a:moveTo>
                    <a:cubicBezTo>
                      <a:pt x="283" y="9483"/>
                      <a:pt x="9657" y="187"/>
                      <a:pt x="21243" y="-1"/>
                    </a:cubicBezTo>
                  </a:path>
                  <a:path w="21593" h="21597" stroke="0" extrusionOk="0">
                    <a:moveTo>
                      <a:pt x="-1" y="21067"/>
                    </a:moveTo>
                    <a:cubicBezTo>
                      <a:pt x="283" y="9483"/>
                      <a:pt x="9657" y="187"/>
                      <a:pt x="21243" y="-1"/>
                    </a:cubicBezTo>
                    <a:lnTo>
                      <a:pt x="21593" y="21597"/>
                    </a:lnTo>
                    <a:close/>
                  </a:path>
                </a:pathLst>
              </a:custGeom>
              <a:noFill/>
              <a:ln w="25400" cap="rnd">
                <a:solidFill>
                  <a:srgbClr val="0080FF"/>
                </a:solidFill>
                <a:round/>
                <a:headEnd type="none" w="sm" len="sm"/>
                <a:tailEnd type="none" w="sm" len="sm"/>
              </a:ln>
            </p:spPr>
            <p:txBody>
              <a:bodyPr wrap="none" anchor="ctr"/>
              <a:lstStyle/>
              <a:p>
                <a:endParaRPr lang="fr-FR"/>
              </a:p>
            </p:txBody>
          </p:sp>
          <p:sp>
            <p:nvSpPr>
              <p:cNvPr id="22612" name="Oval 91"/>
              <p:cNvSpPr>
                <a:spLocks noChangeArrowheads="1"/>
              </p:cNvSpPr>
              <p:nvPr/>
            </p:nvSpPr>
            <p:spPr bwMode="auto">
              <a:xfrm>
                <a:off x="1964" y="2180"/>
                <a:ext cx="399" cy="363"/>
              </a:xfrm>
              <a:prstGeom prst="ellipse">
                <a:avLst/>
              </a:prstGeom>
              <a:solidFill>
                <a:srgbClr val="F3F3F3"/>
              </a:solidFill>
              <a:ln w="9525">
                <a:noFill/>
                <a:round/>
                <a:headEnd/>
                <a:tailEnd/>
              </a:ln>
            </p:spPr>
            <p:txBody>
              <a:bodyPr wrap="none" anchor="ctr"/>
              <a:lstStyle/>
              <a:p>
                <a:endParaRPr lang="fr-FR"/>
              </a:p>
            </p:txBody>
          </p:sp>
          <p:sp>
            <p:nvSpPr>
              <p:cNvPr id="22613" name="Oval 92"/>
              <p:cNvSpPr>
                <a:spLocks noChangeArrowheads="1"/>
              </p:cNvSpPr>
              <p:nvPr/>
            </p:nvSpPr>
            <p:spPr bwMode="auto">
              <a:xfrm>
                <a:off x="1971" y="2189"/>
                <a:ext cx="384" cy="345"/>
              </a:xfrm>
              <a:prstGeom prst="ellipse">
                <a:avLst/>
              </a:prstGeom>
              <a:noFill/>
              <a:ln w="25400">
                <a:solidFill>
                  <a:srgbClr val="000000"/>
                </a:solidFill>
                <a:round/>
                <a:headEnd/>
                <a:tailEnd/>
              </a:ln>
            </p:spPr>
            <p:txBody>
              <a:bodyPr wrap="none" anchor="ctr"/>
              <a:lstStyle/>
              <a:p>
                <a:endParaRPr lang="fr-FR"/>
              </a:p>
            </p:txBody>
          </p:sp>
          <p:sp>
            <p:nvSpPr>
              <p:cNvPr id="22614" name="Oval 93"/>
              <p:cNvSpPr>
                <a:spLocks noChangeArrowheads="1"/>
              </p:cNvSpPr>
              <p:nvPr/>
            </p:nvSpPr>
            <p:spPr bwMode="auto">
              <a:xfrm>
                <a:off x="1967" y="2211"/>
                <a:ext cx="399" cy="348"/>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2615" name="Oval 94"/>
              <p:cNvSpPr>
                <a:spLocks noChangeArrowheads="1"/>
              </p:cNvSpPr>
              <p:nvPr/>
            </p:nvSpPr>
            <p:spPr bwMode="auto">
              <a:xfrm>
                <a:off x="1975" y="2219"/>
                <a:ext cx="384" cy="333"/>
              </a:xfrm>
              <a:prstGeom prst="ellipse">
                <a:avLst/>
              </a:prstGeom>
              <a:noFill/>
              <a:ln w="25400">
                <a:solidFill>
                  <a:srgbClr val="000000"/>
                </a:solidFill>
                <a:round/>
                <a:headEnd/>
                <a:tailEnd/>
              </a:ln>
            </p:spPr>
            <p:txBody>
              <a:bodyPr wrap="none" anchor="ctr"/>
              <a:lstStyle/>
              <a:p>
                <a:endParaRPr lang="fr-FR"/>
              </a:p>
            </p:txBody>
          </p:sp>
          <p:sp>
            <p:nvSpPr>
              <p:cNvPr id="22616" name="Freeform 95"/>
              <p:cNvSpPr>
                <a:spLocks/>
              </p:cNvSpPr>
              <p:nvPr/>
            </p:nvSpPr>
            <p:spPr bwMode="auto">
              <a:xfrm>
                <a:off x="2137" y="2153"/>
                <a:ext cx="39" cy="35"/>
              </a:xfrm>
              <a:custGeom>
                <a:avLst/>
                <a:gdLst>
                  <a:gd name="T0" fmla="*/ 0 w 71"/>
                  <a:gd name="T1" fmla="*/ 1 h 65"/>
                  <a:gd name="T2" fmla="*/ 0 w 71"/>
                  <a:gd name="T3" fmla="*/ 1 h 65"/>
                  <a:gd name="T4" fmla="*/ 1 w 71"/>
                  <a:gd name="T5" fmla="*/ 1 h 65"/>
                  <a:gd name="T6" fmla="*/ 1 w 71"/>
                  <a:gd name="T7" fmla="*/ 0 h 65"/>
                  <a:gd name="T8" fmla="*/ 1 w 71"/>
                  <a:gd name="T9" fmla="*/ 1 h 65"/>
                  <a:gd name="T10" fmla="*/ 1 w 71"/>
                  <a:gd name="T11" fmla="*/ 1 h 65"/>
                  <a:gd name="T12" fmla="*/ 1 w 71"/>
                  <a:gd name="T13" fmla="*/ 1 h 65"/>
                  <a:gd name="T14" fmla="*/ 0 w 71"/>
                  <a:gd name="T15" fmla="*/ 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0" y="64"/>
                    </a:moveTo>
                    <a:lnTo>
                      <a:pt x="0" y="38"/>
                    </a:lnTo>
                    <a:lnTo>
                      <a:pt x="19" y="6"/>
                    </a:lnTo>
                    <a:lnTo>
                      <a:pt x="38" y="0"/>
                    </a:lnTo>
                    <a:lnTo>
                      <a:pt x="57" y="6"/>
                    </a:lnTo>
                    <a:lnTo>
                      <a:pt x="70" y="25"/>
                    </a:lnTo>
                    <a:lnTo>
                      <a:pt x="70" y="64"/>
                    </a:lnTo>
                    <a:lnTo>
                      <a:pt x="0" y="64"/>
                    </a:lnTo>
                  </a:path>
                </a:pathLst>
              </a:custGeom>
              <a:solidFill>
                <a:srgbClr val="E6E6E6"/>
              </a:solidFill>
              <a:ln w="9525" cap="rnd">
                <a:noFill/>
                <a:round/>
                <a:headEnd/>
                <a:tailEnd/>
              </a:ln>
            </p:spPr>
            <p:txBody>
              <a:bodyPr/>
              <a:lstStyle/>
              <a:p>
                <a:endParaRPr lang="fr-FR"/>
              </a:p>
            </p:txBody>
          </p:sp>
          <p:sp>
            <p:nvSpPr>
              <p:cNvPr id="22617" name="Freeform 96"/>
              <p:cNvSpPr>
                <a:spLocks/>
              </p:cNvSpPr>
              <p:nvPr/>
            </p:nvSpPr>
            <p:spPr bwMode="auto">
              <a:xfrm>
                <a:off x="2137" y="2153"/>
                <a:ext cx="39" cy="35"/>
              </a:xfrm>
              <a:custGeom>
                <a:avLst/>
                <a:gdLst>
                  <a:gd name="T0" fmla="*/ 0 w 71"/>
                  <a:gd name="T1" fmla="*/ 1 h 65"/>
                  <a:gd name="T2" fmla="*/ 0 w 71"/>
                  <a:gd name="T3" fmla="*/ 1 h 65"/>
                  <a:gd name="T4" fmla="*/ 1 w 71"/>
                  <a:gd name="T5" fmla="*/ 1 h 65"/>
                  <a:gd name="T6" fmla="*/ 1 w 71"/>
                  <a:gd name="T7" fmla="*/ 0 h 65"/>
                  <a:gd name="T8" fmla="*/ 1 w 71"/>
                  <a:gd name="T9" fmla="*/ 1 h 65"/>
                  <a:gd name="T10" fmla="*/ 1 w 71"/>
                  <a:gd name="T11" fmla="*/ 1 h 65"/>
                  <a:gd name="T12" fmla="*/ 1 w 71"/>
                  <a:gd name="T13" fmla="*/ 1 h 65"/>
                  <a:gd name="T14" fmla="*/ 0 w 71"/>
                  <a:gd name="T15" fmla="*/ 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0" y="64"/>
                    </a:moveTo>
                    <a:lnTo>
                      <a:pt x="0" y="38"/>
                    </a:lnTo>
                    <a:lnTo>
                      <a:pt x="19" y="6"/>
                    </a:lnTo>
                    <a:lnTo>
                      <a:pt x="38" y="0"/>
                    </a:lnTo>
                    <a:lnTo>
                      <a:pt x="57" y="6"/>
                    </a:lnTo>
                    <a:lnTo>
                      <a:pt x="70" y="25"/>
                    </a:lnTo>
                    <a:lnTo>
                      <a:pt x="70" y="64"/>
                    </a:lnTo>
                    <a:lnTo>
                      <a:pt x="0" y="64"/>
                    </a:lnTo>
                  </a:path>
                </a:pathLst>
              </a:custGeom>
              <a:noFill/>
              <a:ln w="25400" cap="rnd">
                <a:solidFill>
                  <a:srgbClr val="000000"/>
                </a:solidFill>
                <a:round/>
                <a:headEnd type="none" w="sm" len="sm"/>
                <a:tailEnd type="none" w="sm" len="sm"/>
              </a:ln>
            </p:spPr>
            <p:txBody>
              <a:bodyPr/>
              <a:lstStyle/>
              <a:p>
                <a:endParaRPr lang="fr-FR"/>
              </a:p>
            </p:txBody>
          </p:sp>
          <p:sp>
            <p:nvSpPr>
              <p:cNvPr id="22618" name="Oval 97"/>
              <p:cNvSpPr>
                <a:spLocks noChangeArrowheads="1"/>
              </p:cNvSpPr>
              <p:nvPr/>
            </p:nvSpPr>
            <p:spPr bwMode="auto">
              <a:xfrm>
                <a:off x="2434" y="2020"/>
                <a:ext cx="160" cy="150"/>
              </a:xfrm>
              <a:prstGeom prst="ellipse">
                <a:avLst/>
              </a:prstGeom>
              <a:solidFill>
                <a:srgbClr val="99B8FF"/>
              </a:solidFill>
              <a:ln w="9525">
                <a:noFill/>
                <a:round/>
                <a:headEnd/>
                <a:tailEnd/>
              </a:ln>
            </p:spPr>
            <p:txBody>
              <a:bodyPr wrap="none" anchor="ctr"/>
              <a:lstStyle/>
              <a:p>
                <a:endParaRPr lang="fr-FR"/>
              </a:p>
            </p:txBody>
          </p:sp>
          <p:sp>
            <p:nvSpPr>
              <p:cNvPr id="22619" name="Oval 98"/>
              <p:cNvSpPr>
                <a:spLocks noChangeArrowheads="1"/>
              </p:cNvSpPr>
              <p:nvPr/>
            </p:nvSpPr>
            <p:spPr bwMode="auto">
              <a:xfrm>
                <a:off x="2442" y="2028"/>
                <a:ext cx="145" cy="134"/>
              </a:xfrm>
              <a:prstGeom prst="ellipse">
                <a:avLst/>
              </a:prstGeom>
              <a:noFill/>
              <a:ln w="25400">
                <a:solidFill>
                  <a:srgbClr val="0066CC"/>
                </a:solidFill>
                <a:round/>
                <a:headEnd/>
                <a:tailEnd/>
              </a:ln>
            </p:spPr>
            <p:txBody>
              <a:bodyPr wrap="none" anchor="ctr"/>
              <a:lstStyle/>
              <a:p>
                <a:endParaRPr lang="fr-FR"/>
              </a:p>
            </p:txBody>
          </p:sp>
          <p:sp>
            <p:nvSpPr>
              <p:cNvPr id="22620" name="Oval 99"/>
              <p:cNvSpPr>
                <a:spLocks noChangeArrowheads="1"/>
              </p:cNvSpPr>
              <p:nvPr/>
            </p:nvSpPr>
            <p:spPr bwMode="auto">
              <a:xfrm>
                <a:off x="2134" y="1846"/>
                <a:ext cx="109" cy="99"/>
              </a:xfrm>
              <a:prstGeom prst="ellipse">
                <a:avLst/>
              </a:prstGeom>
              <a:solidFill>
                <a:srgbClr val="99CCFF"/>
              </a:solidFill>
              <a:ln w="9525">
                <a:noFill/>
                <a:round/>
                <a:headEnd/>
                <a:tailEnd/>
              </a:ln>
            </p:spPr>
            <p:txBody>
              <a:bodyPr wrap="none" anchor="ctr"/>
              <a:lstStyle/>
              <a:p>
                <a:endParaRPr lang="fr-FR"/>
              </a:p>
            </p:txBody>
          </p:sp>
          <p:sp>
            <p:nvSpPr>
              <p:cNvPr id="22621" name="Oval 100"/>
              <p:cNvSpPr>
                <a:spLocks noChangeArrowheads="1"/>
              </p:cNvSpPr>
              <p:nvPr/>
            </p:nvSpPr>
            <p:spPr bwMode="auto">
              <a:xfrm>
                <a:off x="2142" y="1854"/>
                <a:ext cx="93" cy="83"/>
              </a:xfrm>
              <a:prstGeom prst="ellipse">
                <a:avLst/>
              </a:prstGeom>
              <a:noFill/>
              <a:ln w="25400">
                <a:solidFill>
                  <a:srgbClr val="0066CC"/>
                </a:solidFill>
                <a:round/>
                <a:headEnd/>
                <a:tailEnd/>
              </a:ln>
            </p:spPr>
            <p:txBody>
              <a:bodyPr wrap="none" anchor="ctr"/>
              <a:lstStyle/>
              <a:p>
                <a:endParaRPr lang="fr-FR"/>
              </a:p>
            </p:txBody>
          </p:sp>
          <p:sp>
            <p:nvSpPr>
              <p:cNvPr id="22622" name="Rectangle 101"/>
              <p:cNvSpPr>
                <a:spLocks noChangeArrowheads="1"/>
              </p:cNvSpPr>
              <p:nvPr/>
            </p:nvSpPr>
            <p:spPr bwMode="auto">
              <a:xfrm>
                <a:off x="2068" y="1769"/>
                <a:ext cx="228" cy="246"/>
              </a:xfrm>
              <a:prstGeom prst="rect">
                <a:avLst/>
              </a:prstGeom>
              <a:noFill/>
              <a:ln w="50800">
                <a:solidFill>
                  <a:srgbClr val="FF0000"/>
                </a:solidFill>
                <a:miter lim="800000"/>
                <a:headEnd/>
                <a:tailEnd/>
              </a:ln>
            </p:spPr>
            <p:txBody>
              <a:bodyPr wrap="none" anchor="ctr"/>
              <a:lstStyle/>
              <a:p>
                <a:endParaRPr lang="fr-FR"/>
              </a:p>
            </p:txBody>
          </p:sp>
          <p:sp>
            <p:nvSpPr>
              <p:cNvPr id="22623" name="Line 102"/>
              <p:cNvSpPr>
                <a:spLocks noChangeShapeType="1"/>
              </p:cNvSpPr>
              <p:nvPr/>
            </p:nvSpPr>
            <p:spPr bwMode="auto">
              <a:xfrm flipV="1">
                <a:off x="2185" y="1840"/>
                <a:ext cx="0" cy="105"/>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24" name="Line 103"/>
              <p:cNvSpPr>
                <a:spLocks noChangeShapeType="1"/>
              </p:cNvSpPr>
              <p:nvPr/>
            </p:nvSpPr>
            <p:spPr bwMode="auto">
              <a:xfrm>
                <a:off x="2131" y="1887"/>
                <a:ext cx="109" cy="0"/>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625" name="Line 104"/>
              <p:cNvSpPr>
                <a:spLocks noChangeShapeType="1"/>
              </p:cNvSpPr>
              <p:nvPr/>
            </p:nvSpPr>
            <p:spPr bwMode="auto">
              <a:xfrm>
                <a:off x="1986" y="1562"/>
                <a:ext cx="56" cy="82"/>
              </a:xfrm>
              <a:prstGeom prst="line">
                <a:avLst/>
              </a:prstGeom>
              <a:noFill/>
              <a:ln w="76200">
                <a:solidFill>
                  <a:srgbClr val="FF0000"/>
                </a:solidFill>
                <a:round/>
                <a:headEnd type="none" w="sm" len="sm"/>
                <a:tailEnd type="none" w="sm" len="sm"/>
              </a:ln>
            </p:spPr>
            <p:txBody>
              <a:bodyPr wrap="none" anchor="ctr"/>
              <a:lstStyle/>
              <a:p>
                <a:endParaRPr lang="fr-FR"/>
              </a:p>
            </p:txBody>
          </p:sp>
          <p:sp>
            <p:nvSpPr>
              <p:cNvPr id="22626" name="Line 105"/>
              <p:cNvSpPr>
                <a:spLocks noChangeShapeType="1"/>
              </p:cNvSpPr>
              <p:nvPr/>
            </p:nvSpPr>
            <p:spPr bwMode="auto">
              <a:xfrm flipV="1">
                <a:off x="1960" y="1645"/>
                <a:ext cx="82" cy="14"/>
              </a:xfrm>
              <a:prstGeom prst="line">
                <a:avLst/>
              </a:prstGeom>
              <a:noFill/>
              <a:ln w="76200">
                <a:solidFill>
                  <a:srgbClr val="FF0000"/>
                </a:solidFill>
                <a:round/>
                <a:headEnd type="none" w="sm" len="sm"/>
                <a:tailEnd type="none" w="sm" len="sm"/>
              </a:ln>
            </p:spPr>
            <p:txBody>
              <a:bodyPr wrap="none" anchor="ctr"/>
              <a:lstStyle/>
              <a:p>
                <a:endParaRPr lang="fr-FR"/>
              </a:p>
            </p:txBody>
          </p:sp>
          <p:sp>
            <p:nvSpPr>
              <p:cNvPr id="22627" name="Line 106"/>
              <p:cNvSpPr>
                <a:spLocks noChangeShapeType="1"/>
              </p:cNvSpPr>
              <p:nvPr/>
            </p:nvSpPr>
            <p:spPr bwMode="auto">
              <a:xfrm flipV="1">
                <a:off x="1854" y="1778"/>
                <a:ext cx="28" cy="83"/>
              </a:xfrm>
              <a:prstGeom prst="line">
                <a:avLst/>
              </a:prstGeom>
              <a:noFill/>
              <a:ln w="76200">
                <a:solidFill>
                  <a:srgbClr val="FF0000"/>
                </a:solidFill>
                <a:round/>
                <a:headEnd type="none" w="sm" len="sm"/>
                <a:tailEnd type="none" w="sm" len="sm"/>
              </a:ln>
            </p:spPr>
            <p:txBody>
              <a:bodyPr wrap="none" anchor="ctr"/>
              <a:lstStyle/>
              <a:p>
                <a:endParaRPr lang="fr-FR"/>
              </a:p>
            </p:txBody>
          </p:sp>
          <p:sp>
            <p:nvSpPr>
              <p:cNvPr id="22628" name="Line 107"/>
              <p:cNvSpPr>
                <a:spLocks noChangeShapeType="1"/>
              </p:cNvSpPr>
              <p:nvPr/>
            </p:nvSpPr>
            <p:spPr bwMode="auto">
              <a:xfrm>
                <a:off x="1770" y="1829"/>
                <a:ext cx="84" cy="28"/>
              </a:xfrm>
              <a:prstGeom prst="line">
                <a:avLst/>
              </a:prstGeom>
              <a:noFill/>
              <a:ln w="76200">
                <a:solidFill>
                  <a:srgbClr val="FF0000"/>
                </a:solidFill>
                <a:round/>
                <a:headEnd type="none" w="sm" len="sm"/>
                <a:tailEnd type="none" w="sm" len="sm"/>
              </a:ln>
            </p:spPr>
            <p:txBody>
              <a:bodyPr wrap="none" anchor="ctr"/>
              <a:lstStyle/>
              <a:p>
                <a:endParaRPr lang="fr-FR"/>
              </a:p>
            </p:txBody>
          </p:sp>
          <p:sp>
            <p:nvSpPr>
              <p:cNvPr id="22629" name="Arc 108"/>
              <p:cNvSpPr>
                <a:spLocks/>
              </p:cNvSpPr>
              <p:nvPr/>
            </p:nvSpPr>
            <p:spPr bwMode="auto">
              <a:xfrm>
                <a:off x="1817" y="1603"/>
                <a:ext cx="171" cy="230"/>
              </a:xfrm>
              <a:custGeom>
                <a:avLst/>
                <a:gdLst>
                  <a:gd name="T0" fmla="*/ 0 w 21600"/>
                  <a:gd name="T1" fmla="*/ 0 h 31947"/>
                  <a:gd name="T2" fmla="*/ 0 w 21600"/>
                  <a:gd name="T3" fmla="*/ 0 h 31947"/>
                  <a:gd name="T4" fmla="*/ 0 w 21600"/>
                  <a:gd name="T5" fmla="*/ 0 h 31947"/>
                  <a:gd name="T6" fmla="*/ 0 60000 65536"/>
                  <a:gd name="T7" fmla="*/ 0 60000 65536"/>
                  <a:gd name="T8" fmla="*/ 0 60000 65536"/>
                  <a:gd name="T9" fmla="*/ 0 w 21600"/>
                  <a:gd name="T10" fmla="*/ 0 h 31947"/>
                  <a:gd name="T11" fmla="*/ 21600 w 21600"/>
                  <a:gd name="T12" fmla="*/ 31947 h 31947"/>
                </a:gdLst>
                <a:ahLst/>
                <a:cxnLst>
                  <a:cxn ang="T6">
                    <a:pos x="T0" y="T1"/>
                  </a:cxn>
                  <a:cxn ang="T7">
                    <a:pos x="T2" y="T3"/>
                  </a:cxn>
                  <a:cxn ang="T8">
                    <a:pos x="T4" y="T5"/>
                  </a:cxn>
                </a:cxnLst>
                <a:rect l="T9" t="T10" r="T11" b="T12"/>
                <a:pathLst>
                  <a:path w="21600" h="31947" fill="none" extrusionOk="0">
                    <a:moveTo>
                      <a:pt x="2640" y="31947"/>
                    </a:moveTo>
                    <a:cubicBezTo>
                      <a:pt x="907" y="28773"/>
                      <a:pt x="0" y="25215"/>
                      <a:pt x="0" y="21599"/>
                    </a:cubicBezTo>
                    <a:cubicBezTo>
                      <a:pt x="0" y="9695"/>
                      <a:pt x="9629" y="36"/>
                      <a:pt x="21532" y="-1"/>
                    </a:cubicBezTo>
                  </a:path>
                  <a:path w="21600" h="31947" stroke="0" extrusionOk="0">
                    <a:moveTo>
                      <a:pt x="2640" y="31947"/>
                    </a:moveTo>
                    <a:cubicBezTo>
                      <a:pt x="907" y="28773"/>
                      <a:pt x="0" y="25215"/>
                      <a:pt x="0" y="21599"/>
                    </a:cubicBezTo>
                    <a:cubicBezTo>
                      <a:pt x="0" y="9695"/>
                      <a:pt x="9629" y="36"/>
                      <a:pt x="21532" y="-1"/>
                    </a:cubicBezTo>
                    <a:lnTo>
                      <a:pt x="21600" y="21599"/>
                    </a:lnTo>
                    <a:close/>
                  </a:path>
                </a:pathLst>
              </a:custGeom>
              <a:noFill/>
              <a:ln w="76200" cap="rnd">
                <a:solidFill>
                  <a:srgbClr val="FF0000"/>
                </a:solidFill>
                <a:round/>
                <a:headEnd type="none" w="sm" len="sm"/>
                <a:tailEnd type="none" w="sm" len="sm"/>
              </a:ln>
            </p:spPr>
            <p:txBody>
              <a:bodyPr wrap="none" anchor="ctr"/>
              <a:lstStyle/>
              <a:p>
                <a:endParaRPr lang="fr-FR"/>
              </a:p>
            </p:txBody>
          </p:sp>
          <p:sp>
            <p:nvSpPr>
              <p:cNvPr id="22630" name="Rectangle 109"/>
              <p:cNvSpPr>
                <a:spLocks noChangeArrowheads="1"/>
              </p:cNvSpPr>
              <p:nvPr/>
            </p:nvSpPr>
            <p:spPr bwMode="auto">
              <a:xfrm>
                <a:off x="2079" y="1481"/>
                <a:ext cx="157" cy="172"/>
              </a:xfrm>
              <a:prstGeom prst="rect">
                <a:avLst/>
              </a:prstGeom>
              <a:noFill/>
              <a:ln w="9525">
                <a:noFill/>
                <a:miter lim="800000"/>
                <a:headEnd/>
                <a:tailEnd/>
              </a:ln>
            </p:spPr>
            <p:txBody>
              <a:bodyPr wrap="none" lIns="60325" tIns="30162" rIns="60325" bIns="30162">
                <a:spAutoFit/>
              </a:bodyPr>
              <a:lstStyle/>
              <a:p>
                <a:pPr defTabSz="331788"/>
                <a:r>
                  <a:rPr lang="fr-FR" sz="1400">
                    <a:solidFill>
                      <a:srgbClr val="000000"/>
                    </a:solidFill>
                    <a:latin typeface="Times" charset="0"/>
                  </a:rPr>
                  <a:t>C</a:t>
                </a:r>
              </a:p>
            </p:txBody>
          </p:sp>
          <p:sp>
            <p:nvSpPr>
              <p:cNvPr id="22631" name="Rectangle 110"/>
              <p:cNvSpPr>
                <a:spLocks noChangeArrowheads="1"/>
              </p:cNvSpPr>
              <p:nvPr/>
            </p:nvSpPr>
            <p:spPr bwMode="auto">
              <a:xfrm>
                <a:off x="1772" y="1866"/>
                <a:ext cx="157" cy="172"/>
              </a:xfrm>
              <a:prstGeom prst="rect">
                <a:avLst/>
              </a:prstGeom>
              <a:noFill/>
              <a:ln w="9525">
                <a:noFill/>
                <a:miter lim="800000"/>
                <a:headEnd/>
                <a:tailEnd/>
              </a:ln>
            </p:spPr>
            <p:txBody>
              <a:bodyPr wrap="none" lIns="60325" tIns="30162" rIns="60325" bIns="30162">
                <a:spAutoFit/>
              </a:bodyPr>
              <a:lstStyle/>
              <a:p>
                <a:pPr defTabSz="331788"/>
                <a:r>
                  <a:rPr lang="fr-FR" sz="1400">
                    <a:solidFill>
                      <a:srgbClr val="000000"/>
                    </a:solidFill>
                    <a:latin typeface="Times" charset="0"/>
                  </a:rPr>
                  <a:t>R</a:t>
                </a:r>
              </a:p>
            </p:txBody>
          </p:sp>
          <p:sp>
            <p:nvSpPr>
              <p:cNvPr id="22632" name="Rectangle 111"/>
              <p:cNvSpPr>
                <a:spLocks noChangeArrowheads="1"/>
              </p:cNvSpPr>
              <p:nvPr/>
            </p:nvSpPr>
            <p:spPr bwMode="auto">
              <a:xfrm>
                <a:off x="1640" y="2471"/>
                <a:ext cx="1105" cy="102"/>
              </a:xfrm>
              <a:prstGeom prst="rect">
                <a:avLst/>
              </a:prstGeom>
              <a:solidFill>
                <a:srgbClr val="FFFF99"/>
              </a:solidFill>
              <a:ln w="9525">
                <a:noFill/>
                <a:miter lim="800000"/>
                <a:headEnd/>
                <a:tailEnd/>
              </a:ln>
            </p:spPr>
            <p:txBody>
              <a:bodyPr wrap="none" anchor="ctr"/>
              <a:lstStyle/>
              <a:p>
                <a:endParaRPr lang="fr-FR"/>
              </a:p>
            </p:txBody>
          </p:sp>
          <p:sp>
            <p:nvSpPr>
              <p:cNvPr id="22633" name="Rectangle 112"/>
              <p:cNvSpPr>
                <a:spLocks noChangeArrowheads="1"/>
              </p:cNvSpPr>
              <p:nvPr/>
            </p:nvSpPr>
            <p:spPr bwMode="auto">
              <a:xfrm>
                <a:off x="1626" y="2498"/>
                <a:ext cx="1101" cy="75"/>
              </a:xfrm>
              <a:prstGeom prst="rect">
                <a:avLst/>
              </a:prstGeom>
              <a:solidFill>
                <a:srgbClr val="FFFF99"/>
              </a:solidFill>
              <a:ln w="9525">
                <a:noFill/>
                <a:miter lim="800000"/>
                <a:headEnd/>
                <a:tailEnd/>
              </a:ln>
            </p:spPr>
            <p:txBody>
              <a:bodyPr wrap="none" anchor="ctr"/>
              <a:lstStyle/>
              <a:p>
                <a:endParaRPr lang="fr-FR"/>
              </a:p>
            </p:txBody>
          </p:sp>
          <p:sp>
            <p:nvSpPr>
              <p:cNvPr id="22634" name="Rectangle 113"/>
              <p:cNvSpPr>
                <a:spLocks noChangeArrowheads="1"/>
              </p:cNvSpPr>
              <p:nvPr/>
            </p:nvSpPr>
            <p:spPr bwMode="auto">
              <a:xfrm>
                <a:off x="1547" y="2475"/>
                <a:ext cx="1247" cy="306"/>
              </a:xfrm>
              <a:prstGeom prst="rect">
                <a:avLst/>
              </a:prstGeom>
              <a:noFill/>
              <a:ln w="9525">
                <a:noFill/>
                <a:miter lim="800000"/>
                <a:headEnd/>
                <a:tailEnd/>
              </a:ln>
            </p:spPr>
            <p:txBody>
              <a:bodyPr lIns="60325" tIns="30162" rIns="60325" bIns="30162">
                <a:spAutoFit/>
              </a:bodyPr>
              <a:lstStyle/>
              <a:p>
                <a:pPr algn="ctr" defTabSz="331788"/>
                <a:r>
                  <a:rPr lang="fr-FR" sz="1400">
                    <a:solidFill>
                      <a:srgbClr val="000000"/>
                    </a:solidFill>
                    <a:latin typeface="Times" charset="0"/>
                  </a:rPr>
                  <a:t>Inclinaison radiale et cubitale</a:t>
                </a:r>
              </a:p>
            </p:txBody>
          </p:sp>
        </p:grpSp>
        <p:grpSp>
          <p:nvGrpSpPr>
            <p:cNvPr id="22540" name="Group 114"/>
            <p:cNvGrpSpPr>
              <a:grpSpLocks/>
            </p:cNvGrpSpPr>
            <p:nvPr/>
          </p:nvGrpSpPr>
          <p:grpSpPr bwMode="auto">
            <a:xfrm>
              <a:off x="2943" y="1495"/>
              <a:ext cx="1147" cy="1272"/>
              <a:chOff x="2943" y="1481"/>
              <a:chExt cx="1147" cy="1272"/>
            </a:xfrm>
          </p:grpSpPr>
          <p:sp>
            <p:nvSpPr>
              <p:cNvPr id="22563" name="Rectangle 115"/>
              <p:cNvSpPr>
                <a:spLocks noChangeArrowheads="1"/>
              </p:cNvSpPr>
              <p:nvPr/>
            </p:nvSpPr>
            <p:spPr bwMode="auto">
              <a:xfrm>
                <a:off x="2943" y="1481"/>
                <a:ext cx="1147" cy="1226"/>
              </a:xfrm>
              <a:prstGeom prst="rect">
                <a:avLst/>
              </a:prstGeom>
              <a:solidFill>
                <a:srgbClr val="FFFF99"/>
              </a:solidFill>
              <a:ln w="9525">
                <a:noFill/>
                <a:miter lim="800000"/>
                <a:headEnd/>
                <a:tailEnd/>
              </a:ln>
            </p:spPr>
            <p:txBody>
              <a:bodyPr wrap="none" anchor="ctr"/>
              <a:lstStyle/>
              <a:p>
                <a:endParaRPr lang="fr-FR"/>
              </a:p>
            </p:txBody>
          </p:sp>
          <p:sp>
            <p:nvSpPr>
              <p:cNvPr id="22564" name="Rectangle 116"/>
              <p:cNvSpPr>
                <a:spLocks noChangeArrowheads="1"/>
              </p:cNvSpPr>
              <p:nvPr/>
            </p:nvSpPr>
            <p:spPr bwMode="auto">
              <a:xfrm>
                <a:off x="2944" y="1483"/>
                <a:ext cx="1145" cy="1239"/>
              </a:xfrm>
              <a:prstGeom prst="rect">
                <a:avLst/>
              </a:prstGeom>
              <a:noFill/>
              <a:ln w="12700">
                <a:solidFill>
                  <a:srgbClr val="000000"/>
                </a:solidFill>
                <a:miter lim="800000"/>
                <a:headEnd/>
                <a:tailEnd/>
              </a:ln>
            </p:spPr>
            <p:txBody>
              <a:bodyPr wrap="none" anchor="ctr"/>
              <a:lstStyle/>
              <a:p>
                <a:endParaRPr lang="fr-FR"/>
              </a:p>
            </p:txBody>
          </p:sp>
          <p:sp>
            <p:nvSpPr>
              <p:cNvPr id="22565" name="Freeform 117"/>
              <p:cNvSpPr>
                <a:spLocks/>
              </p:cNvSpPr>
              <p:nvPr/>
            </p:nvSpPr>
            <p:spPr bwMode="auto">
              <a:xfrm>
                <a:off x="3234" y="1534"/>
                <a:ext cx="190" cy="242"/>
              </a:xfrm>
              <a:custGeom>
                <a:avLst/>
                <a:gdLst>
                  <a:gd name="T0" fmla="*/ 0 w 575"/>
                  <a:gd name="T1" fmla="*/ 0 h 661"/>
                  <a:gd name="T2" fmla="*/ 0 w 575"/>
                  <a:gd name="T3" fmla="*/ 0 h 661"/>
                  <a:gd name="T4" fmla="*/ 0 w 575"/>
                  <a:gd name="T5" fmla="*/ 0 h 661"/>
                  <a:gd name="T6" fmla="*/ 0 w 575"/>
                  <a:gd name="T7" fmla="*/ 0 h 661"/>
                  <a:gd name="T8" fmla="*/ 0 w 575"/>
                  <a:gd name="T9" fmla="*/ 0 h 661"/>
                  <a:gd name="T10" fmla="*/ 0 w 575"/>
                  <a:gd name="T11" fmla="*/ 0 h 661"/>
                  <a:gd name="T12" fmla="*/ 0 w 575"/>
                  <a:gd name="T13" fmla="*/ 0 h 661"/>
                  <a:gd name="T14" fmla="*/ 0 w 575"/>
                  <a:gd name="T15" fmla="*/ 0 h 661"/>
                  <a:gd name="T16" fmla="*/ 0 w 575"/>
                  <a:gd name="T17" fmla="*/ 0 h 661"/>
                  <a:gd name="T18" fmla="*/ 0 w 575"/>
                  <a:gd name="T19" fmla="*/ 0 h 661"/>
                  <a:gd name="T20" fmla="*/ 0 w 575"/>
                  <a:gd name="T21" fmla="*/ 0 h 661"/>
                  <a:gd name="T22" fmla="*/ 0 w 575"/>
                  <a:gd name="T23" fmla="*/ 0 h 661"/>
                  <a:gd name="T24" fmla="*/ 0 w 575"/>
                  <a:gd name="T25" fmla="*/ 0 h 661"/>
                  <a:gd name="T26" fmla="*/ 0 w 575"/>
                  <a:gd name="T27" fmla="*/ 0 h 661"/>
                  <a:gd name="T28" fmla="*/ 0 w 575"/>
                  <a:gd name="T29" fmla="*/ 0 h 661"/>
                  <a:gd name="T30" fmla="*/ 0 w 575"/>
                  <a:gd name="T31" fmla="*/ 0 h 661"/>
                  <a:gd name="T32" fmla="*/ 0 w 575"/>
                  <a:gd name="T33" fmla="*/ 0 h 661"/>
                  <a:gd name="T34" fmla="*/ 0 w 575"/>
                  <a:gd name="T35" fmla="*/ 0 h 661"/>
                  <a:gd name="T36" fmla="*/ 0 w 575"/>
                  <a:gd name="T37" fmla="*/ 0 h 661"/>
                  <a:gd name="T38" fmla="*/ 0 w 575"/>
                  <a:gd name="T39" fmla="*/ 0 h 661"/>
                  <a:gd name="T40" fmla="*/ 0 w 575"/>
                  <a:gd name="T41" fmla="*/ 0 h 661"/>
                  <a:gd name="T42" fmla="*/ 0 w 575"/>
                  <a:gd name="T43" fmla="*/ 0 h 661"/>
                  <a:gd name="T44" fmla="*/ 0 w 575"/>
                  <a:gd name="T45" fmla="*/ 0 h 661"/>
                  <a:gd name="T46" fmla="*/ 0 w 575"/>
                  <a:gd name="T47" fmla="*/ 0 h 661"/>
                  <a:gd name="T48" fmla="*/ 0 w 575"/>
                  <a:gd name="T49" fmla="*/ 0 h 6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5"/>
                  <a:gd name="T76" fmla="*/ 0 h 661"/>
                  <a:gd name="T77" fmla="*/ 575 w 575"/>
                  <a:gd name="T78" fmla="*/ 661 h 6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5" h="661">
                    <a:moveTo>
                      <a:pt x="574" y="0"/>
                    </a:moveTo>
                    <a:lnTo>
                      <a:pt x="574" y="18"/>
                    </a:lnTo>
                    <a:lnTo>
                      <a:pt x="574" y="91"/>
                    </a:lnTo>
                    <a:lnTo>
                      <a:pt x="574" y="182"/>
                    </a:lnTo>
                    <a:lnTo>
                      <a:pt x="574" y="283"/>
                    </a:lnTo>
                    <a:lnTo>
                      <a:pt x="564" y="356"/>
                    </a:lnTo>
                    <a:lnTo>
                      <a:pt x="545" y="430"/>
                    </a:lnTo>
                    <a:lnTo>
                      <a:pt x="508" y="522"/>
                    </a:lnTo>
                    <a:lnTo>
                      <a:pt x="470" y="568"/>
                    </a:lnTo>
                    <a:lnTo>
                      <a:pt x="442" y="595"/>
                    </a:lnTo>
                    <a:lnTo>
                      <a:pt x="404" y="632"/>
                    </a:lnTo>
                    <a:lnTo>
                      <a:pt x="319" y="660"/>
                    </a:lnTo>
                    <a:lnTo>
                      <a:pt x="272" y="660"/>
                    </a:lnTo>
                    <a:lnTo>
                      <a:pt x="225" y="650"/>
                    </a:lnTo>
                    <a:lnTo>
                      <a:pt x="141" y="604"/>
                    </a:lnTo>
                    <a:lnTo>
                      <a:pt x="94" y="577"/>
                    </a:lnTo>
                    <a:lnTo>
                      <a:pt x="47" y="503"/>
                    </a:lnTo>
                    <a:lnTo>
                      <a:pt x="9" y="430"/>
                    </a:lnTo>
                    <a:lnTo>
                      <a:pt x="0" y="347"/>
                    </a:lnTo>
                    <a:lnTo>
                      <a:pt x="0" y="246"/>
                    </a:lnTo>
                    <a:lnTo>
                      <a:pt x="18" y="154"/>
                    </a:lnTo>
                    <a:lnTo>
                      <a:pt x="56" y="73"/>
                    </a:lnTo>
                    <a:lnTo>
                      <a:pt x="84" y="18"/>
                    </a:lnTo>
                    <a:lnTo>
                      <a:pt x="94" y="0"/>
                    </a:lnTo>
                    <a:lnTo>
                      <a:pt x="574" y="0"/>
                    </a:lnTo>
                  </a:path>
                </a:pathLst>
              </a:custGeom>
              <a:solidFill>
                <a:srgbClr val="99B8FF"/>
              </a:solidFill>
              <a:ln w="9525" cap="rnd">
                <a:noFill/>
                <a:round/>
                <a:headEnd/>
                <a:tailEnd/>
              </a:ln>
            </p:spPr>
            <p:txBody>
              <a:bodyPr/>
              <a:lstStyle/>
              <a:p>
                <a:endParaRPr lang="fr-FR"/>
              </a:p>
            </p:txBody>
          </p:sp>
          <p:sp>
            <p:nvSpPr>
              <p:cNvPr id="22566" name="Freeform 118"/>
              <p:cNvSpPr>
                <a:spLocks/>
              </p:cNvSpPr>
              <p:nvPr/>
            </p:nvSpPr>
            <p:spPr bwMode="auto">
              <a:xfrm>
                <a:off x="3234" y="1534"/>
                <a:ext cx="190" cy="242"/>
              </a:xfrm>
              <a:custGeom>
                <a:avLst/>
                <a:gdLst>
                  <a:gd name="T0" fmla="*/ 0 w 575"/>
                  <a:gd name="T1" fmla="*/ 0 h 661"/>
                  <a:gd name="T2" fmla="*/ 0 w 575"/>
                  <a:gd name="T3" fmla="*/ 0 h 661"/>
                  <a:gd name="T4" fmla="*/ 0 w 575"/>
                  <a:gd name="T5" fmla="*/ 0 h 661"/>
                  <a:gd name="T6" fmla="*/ 0 w 575"/>
                  <a:gd name="T7" fmla="*/ 0 h 661"/>
                  <a:gd name="T8" fmla="*/ 0 w 575"/>
                  <a:gd name="T9" fmla="*/ 0 h 661"/>
                  <a:gd name="T10" fmla="*/ 0 w 575"/>
                  <a:gd name="T11" fmla="*/ 0 h 661"/>
                  <a:gd name="T12" fmla="*/ 0 w 575"/>
                  <a:gd name="T13" fmla="*/ 0 h 661"/>
                  <a:gd name="T14" fmla="*/ 0 w 575"/>
                  <a:gd name="T15" fmla="*/ 0 h 661"/>
                  <a:gd name="T16" fmla="*/ 0 w 575"/>
                  <a:gd name="T17" fmla="*/ 0 h 661"/>
                  <a:gd name="T18" fmla="*/ 0 w 575"/>
                  <a:gd name="T19" fmla="*/ 0 h 661"/>
                  <a:gd name="T20" fmla="*/ 0 w 575"/>
                  <a:gd name="T21" fmla="*/ 0 h 661"/>
                  <a:gd name="T22" fmla="*/ 0 w 575"/>
                  <a:gd name="T23" fmla="*/ 0 h 661"/>
                  <a:gd name="T24" fmla="*/ 0 w 575"/>
                  <a:gd name="T25" fmla="*/ 0 h 661"/>
                  <a:gd name="T26" fmla="*/ 0 w 575"/>
                  <a:gd name="T27" fmla="*/ 0 h 661"/>
                  <a:gd name="T28" fmla="*/ 0 w 575"/>
                  <a:gd name="T29" fmla="*/ 0 h 661"/>
                  <a:gd name="T30" fmla="*/ 0 w 575"/>
                  <a:gd name="T31" fmla="*/ 0 h 661"/>
                  <a:gd name="T32" fmla="*/ 0 w 575"/>
                  <a:gd name="T33" fmla="*/ 0 h 661"/>
                  <a:gd name="T34" fmla="*/ 0 w 575"/>
                  <a:gd name="T35" fmla="*/ 0 h 661"/>
                  <a:gd name="T36" fmla="*/ 0 w 575"/>
                  <a:gd name="T37" fmla="*/ 0 h 661"/>
                  <a:gd name="T38" fmla="*/ 0 w 575"/>
                  <a:gd name="T39" fmla="*/ 0 h 661"/>
                  <a:gd name="T40" fmla="*/ 0 w 575"/>
                  <a:gd name="T41" fmla="*/ 0 h 661"/>
                  <a:gd name="T42" fmla="*/ 0 w 575"/>
                  <a:gd name="T43" fmla="*/ 0 h 661"/>
                  <a:gd name="T44" fmla="*/ 0 w 575"/>
                  <a:gd name="T45" fmla="*/ 0 h 661"/>
                  <a:gd name="T46" fmla="*/ 0 w 575"/>
                  <a:gd name="T47" fmla="*/ 0 h 6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5"/>
                  <a:gd name="T73" fmla="*/ 0 h 661"/>
                  <a:gd name="T74" fmla="*/ 575 w 575"/>
                  <a:gd name="T75" fmla="*/ 661 h 6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5" h="661">
                    <a:moveTo>
                      <a:pt x="574" y="0"/>
                    </a:moveTo>
                    <a:lnTo>
                      <a:pt x="574" y="18"/>
                    </a:lnTo>
                    <a:lnTo>
                      <a:pt x="574" y="91"/>
                    </a:lnTo>
                    <a:lnTo>
                      <a:pt x="574" y="182"/>
                    </a:lnTo>
                    <a:lnTo>
                      <a:pt x="574" y="283"/>
                    </a:lnTo>
                    <a:lnTo>
                      <a:pt x="564" y="356"/>
                    </a:lnTo>
                    <a:lnTo>
                      <a:pt x="545" y="430"/>
                    </a:lnTo>
                    <a:lnTo>
                      <a:pt x="508" y="522"/>
                    </a:lnTo>
                    <a:lnTo>
                      <a:pt x="470" y="568"/>
                    </a:lnTo>
                    <a:lnTo>
                      <a:pt x="442" y="595"/>
                    </a:lnTo>
                    <a:lnTo>
                      <a:pt x="404" y="632"/>
                    </a:lnTo>
                    <a:lnTo>
                      <a:pt x="319" y="660"/>
                    </a:lnTo>
                    <a:lnTo>
                      <a:pt x="272" y="660"/>
                    </a:lnTo>
                    <a:lnTo>
                      <a:pt x="225" y="650"/>
                    </a:lnTo>
                    <a:lnTo>
                      <a:pt x="141" y="604"/>
                    </a:lnTo>
                    <a:lnTo>
                      <a:pt x="94" y="577"/>
                    </a:lnTo>
                    <a:lnTo>
                      <a:pt x="47" y="503"/>
                    </a:lnTo>
                    <a:lnTo>
                      <a:pt x="9" y="430"/>
                    </a:lnTo>
                    <a:lnTo>
                      <a:pt x="0" y="347"/>
                    </a:lnTo>
                    <a:lnTo>
                      <a:pt x="0" y="246"/>
                    </a:lnTo>
                    <a:lnTo>
                      <a:pt x="18" y="154"/>
                    </a:lnTo>
                    <a:lnTo>
                      <a:pt x="56" y="73"/>
                    </a:lnTo>
                    <a:lnTo>
                      <a:pt x="84" y="18"/>
                    </a:lnTo>
                    <a:lnTo>
                      <a:pt x="94" y="0"/>
                    </a:lnTo>
                  </a:path>
                </a:pathLst>
              </a:custGeom>
              <a:noFill/>
              <a:ln w="12700" cap="rnd">
                <a:solidFill>
                  <a:srgbClr val="4CA6FF"/>
                </a:solidFill>
                <a:round/>
                <a:headEnd type="none" w="sm" len="sm"/>
                <a:tailEnd type="none" w="sm" len="sm"/>
              </a:ln>
            </p:spPr>
            <p:txBody>
              <a:bodyPr/>
              <a:lstStyle/>
              <a:p>
                <a:endParaRPr lang="fr-FR"/>
              </a:p>
            </p:txBody>
          </p:sp>
          <p:sp>
            <p:nvSpPr>
              <p:cNvPr id="22567" name="Freeform 119"/>
              <p:cNvSpPr>
                <a:spLocks/>
              </p:cNvSpPr>
              <p:nvPr/>
            </p:nvSpPr>
            <p:spPr bwMode="auto">
              <a:xfrm>
                <a:off x="3256" y="1705"/>
                <a:ext cx="221" cy="503"/>
              </a:xfrm>
              <a:custGeom>
                <a:avLst/>
                <a:gdLst>
                  <a:gd name="T0" fmla="*/ 0 w 670"/>
                  <a:gd name="T1" fmla="*/ 0 h 1378"/>
                  <a:gd name="T2" fmla="*/ 0 w 670"/>
                  <a:gd name="T3" fmla="*/ 0 h 1378"/>
                  <a:gd name="T4" fmla="*/ 0 w 670"/>
                  <a:gd name="T5" fmla="*/ 0 h 1378"/>
                  <a:gd name="T6" fmla="*/ 0 w 670"/>
                  <a:gd name="T7" fmla="*/ 0 h 1378"/>
                  <a:gd name="T8" fmla="*/ 0 w 670"/>
                  <a:gd name="T9" fmla="*/ 0 h 1378"/>
                  <a:gd name="T10" fmla="*/ 0 w 670"/>
                  <a:gd name="T11" fmla="*/ 0 h 1378"/>
                  <a:gd name="T12" fmla="*/ 0 w 670"/>
                  <a:gd name="T13" fmla="*/ 0 h 1378"/>
                  <a:gd name="T14" fmla="*/ 0 w 670"/>
                  <a:gd name="T15" fmla="*/ 0 h 1378"/>
                  <a:gd name="T16" fmla="*/ 0 w 670"/>
                  <a:gd name="T17" fmla="*/ 0 h 1378"/>
                  <a:gd name="T18" fmla="*/ 0 w 670"/>
                  <a:gd name="T19" fmla="*/ 0 h 1378"/>
                  <a:gd name="T20" fmla="*/ 0 w 670"/>
                  <a:gd name="T21" fmla="*/ 0 h 1378"/>
                  <a:gd name="T22" fmla="*/ 0 w 670"/>
                  <a:gd name="T23" fmla="*/ 0 h 1378"/>
                  <a:gd name="T24" fmla="*/ 0 w 670"/>
                  <a:gd name="T25" fmla="*/ 0 h 1378"/>
                  <a:gd name="T26" fmla="*/ 0 w 670"/>
                  <a:gd name="T27" fmla="*/ 0 h 1378"/>
                  <a:gd name="T28" fmla="*/ 0 w 670"/>
                  <a:gd name="T29" fmla="*/ 0 h 1378"/>
                  <a:gd name="T30" fmla="*/ 0 w 670"/>
                  <a:gd name="T31" fmla="*/ 0 h 1378"/>
                  <a:gd name="T32" fmla="*/ 0 w 670"/>
                  <a:gd name="T33" fmla="*/ 0 h 1378"/>
                  <a:gd name="T34" fmla="*/ 0 w 670"/>
                  <a:gd name="T35" fmla="*/ 0 h 1378"/>
                  <a:gd name="T36" fmla="*/ 0 w 670"/>
                  <a:gd name="T37" fmla="*/ 0 h 1378"/>
                  <a:gd name="T38" fmla="*/ 0 w 670"/>
                  <a:gd name="T39" fmla="*/ 0 h 1378"/>
                  <a:gd name="T40" fmla="*/ 0 w 670"/>
                  <a:gd name="T41" fmla="*/ 0 h 1378"/>
                  <a:gd name="T42" fmla="*/ 0 w 670"/>
                  <a:gd name="T43" fmla="*/ 0 h 1378"/>
                  <a:gd name="T44" fmla="*/ 0 w 670"/>
                  <a:gd name="T45" fmla="*/ 0 h 1378"/>
                  <a:gd name="T46" fmla="*/ 0 w 670"/>
                  <a:gd name="T47" fmla="*/ 0 h 1378"/>
                  <a:gd name="T48" fmla="*/ 0 w 670"/>
                  <a:gd name="T49" fmla="*/ 0 h 1378"/>
                  <a:gd name="T50" fmla="*/ 0 w 670"/>
                  <a:gd name="T51" fmla="*/ 0 h 1378"/>
                  <a:gd name="T52" fmla="*/ 0 w 670"/>
                  <a:gd name="T53" fmla="*/ 0 h 1378"/>
                  <a:gd name="T54" fmla="*/ 0 w 670"/>
                  <a:gd name="T55" fmla="*/ 0 h 1378"/>
                  <a:gd name="T56" fmla="*/ 0 w 670"/>
                  <a:gd name="T57" fmla="*/ 0 h 1378"/>
                  <a:gd name="T58" fmla="*/ 0 w 670"/>
                  <a:gd name="T59" fmla="*/ 0 h 1378"/>
                  <a:gd name="T60" fmla="*/ 0 w 670"/>
                  <a:gd name="T61" fmla="*/ 0 h 1378"/>
                  <a:gd name="T62" fmla="*/ 0 w 670"/>
                  <a:gd name="T63" fmla="*/ 0 h 1378"/>
                  <a:gd name="T64" fmla="*/ 0 w 670"/>
                  <a:gd name="T65" fmla="*/ 0 h 1378"/>
                  <a:gd name="T66" fmla="*/ 0 w 670"/>
                  <a:gd name="T67" fmla="*/ 0 h 1378"/>
                  <a:gd name="T68" fmla="*/ 0 w 670"/>
                  <a:gd name="T69" fmla="*/ 0 h 1378"/>
                  <a:gd name="T70" fmla="*/ 0 w 670"/>
                  <a:gd name="T71" fmla="*/ 0 h 13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0"/>
                  <a:gd name="T109" fmla="*/ 0 h 1378"/>
                  <a:gd name="T110" fmla="*/ 670 w 670"/>
                  <a:gd name="T111" fmla="*/ 1378 h 13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0" h="1378">
                    <a:moveTo>
                      <a:pt x="9" y="137"/>
                    </a:moveTo>
                    <a:lnTo>
                      <a:pt x="28" y="73"/>
                    </a:lnTo>
                    <a:lnTo>
                      <a:pt x="94" y="36"/>
                    </a:lnTo>
                    <a:lnTo>
                      <a:pt x="216" y="0"/>
                    </a:lnTo>
                    <a:lnTo>
                      <a:pt x="339" y="9"/>
                    </a:lnTo>
                    <a:lnTo>
                      <a:pt x="433" y="64"/>
                    </a:lnTo>
                    <a:lnTo>
                      <a:pt x="518" y="174"/>
                    </a:lnTo>
                    <a:lnTo>
                      <a:pt x="546" y="247"/>
                    </a:lnTo>
                    <a:lnTo>
                      <a:pt x="565" y="330"/>
                    </a:lnTo>
                    <a:lnTo>
                      <a:pt x="584" y="514"/>
                    </a:lnTo>
                    <a:lnTo>
                      <a:pt x="593" y="679"/>
                    </a:lnTo>
                    <a:lnTo>
                      <a:pt x="584" y="835"/>
                    </a:lnTo>
                    <a:lnTo>
                      <a:pt x="584" y="963"/>
                    </a:lnTo>
                    <a:lnTo>
                      <a:pt x="584" y="1055"/>
                    </a:lnTo>
                    <a:lnTo>
                      <a:pt x="612" y="1129"/>
                    </a:lnTo>
                    <a:lnTo>
                      <a:pt x="640" y="1184"/>
                    </a:lnTo>
                    <a:lnTo>
                      <a:pt x="659" y="1239"/>
                    </a:lnTo>
                    <a:lnTo>
                      <a:pt x="669" y="1294"/>
                    </a:lnTo>
                    <a:lnTo>
                      <a:pt x="659" y="1340"/>
                    </a:lnTo>
                    <a:lnTo>
                      <a:pt x="640" y="1367"/>
                    </a:lnTo>
                    <a:lnTo>
                      <a:pt x="603" y="1377"/>
                    </a:lnTo>
                    <a:lnTo>
                      <a:pt x="565" y="1367"/>
                    </a:lnTo>
                    <a:lnTo>
                      <a:pt x="527" y="1377"/>
                    </a:lnTo>
                    <a:lnTo>
                      <a:pt x="489" y="1367"/>
                    </a:lnTo>
                    <a:lnTo>
                      <a:pt x="452" y="1340"/>
                    </a:lnTo>
                    <a:lnTo>
                      <a:pt x="405" y="1285"/>
                    </a:lnTo>
                    <a:lnTo>
                      <a:pt x="339" y="1202"/>
                    </a:lnTo>
                    <a:lnTo>
                      <a:pt x="310" y="1147"/>
                    </a:lnTo>
                    <a:lnTo>
                      <a:pt x="273" y="1074"/>
                    </a:lnTo>
                    <a:lnTo>
                      <a:pt x="197" y="899"/>
                    </a:lnTo>
                    <a:lnTo>
                      <a:pt x="141" y="706"/>
                    </a:lnTo>
                    <a:lnTo>
                      <a:pt x="94" y="541"/>
                    </a:lnTo>
                    <a:lnTo>
                      <a:pt x="56" y="403"/>
                    </a:lnTo>
                    <a:lnTo>
                      <a:pt x="18" y="266"/>
                    </a:lnTo>
                    <a:lnTo>
                      <a:pt x="0" y="201"/>
                    </a:lnTo>
                    <a:lnTo>
                      <a:pt x="9" y="137"/>
                    </a:lnTo>
                  </a:path>
                </a:pathLst>
              </a:custGeom>
              <a:solidFill>
                <a:srgbClr val="99B8FF"/>
              </a:solidFill>
              <a:ln w="9525" cap="rnd">
                <a:noFill/>
                <a:round/>
                <a:headEnd/>
                <a:tailEnd/>
              </a:ln>
            </p:spPr>
            <p:txBody>
              <a:bodyPr/>
              <a:lstStyle/>
              <a:p>
                <a:endParaRPr lang="fr-FR"/>
              </a:p>
            </p:txBody>
          </p:sp>
          <p:sp>
            <p:nvSpPr>
              <p:cNvPr id="22568" name="Freeform 120"/>
              <p:cNvSpPr>
                <a:spLocks/>
              </p:cNvSpPr>
              <p:nvPr/>
            </p:nvSpPr>
            <p:spPr bwMode="auto">
              <a:xfrm>
                <a:off x="3256" y="1705"/>
                <a:ext cx="221" cy="503"/>
              </a:xfrm>
              <a:custGeom>
                <a:avLst/>
                <a:gdLst>
                  <a:gd name="T0" fmla="*/ 0 w 670"/>
                  <a:gd name="T1" fmla="*/ 0 h 1378"/>
                  <a:gd name="T2" fmla="*/ 0 w 670"/>
                  <a:gd name="T3" fmla="*/ 0 h 1378"/>
                  <a:gd name="T4" fmla="*/ 0 w 670"/>
                  <a:gd name="T5" fmla="*/ 0 h 1378"/>
                  <a:gd name="T6" fmla="*/ 0 w 670"/>
                  <a:gd name="T7" fmla="*/ 0 h 1378"/>
                  <a:gd name="T8" fmla="*/ 0 w 670"/>
                  <a:gd name="T9" fmla="*/ 0 h 1378"/>
                  <a:gd name="T10" fmla="*/ 0 w 670"/>
                  <a:gd name="T11" fmla="*/ 0 h 1378"/>
                  <a:gd name="T12" fmla="*/ 0 w 670"/>
                  <a:gd name="T13" fmla="*/ 0 h 1378"/>
                  <a:gd name="T14" fmla="*/ 0 w 670"/>
                  <a:gd name="T15" fmla="*/ 0 h 1378"/>
                  <a:gd name="T16" fmla="*/ 0 w 670"/>
                  <a:gd name="T17" fmla="*/ 0 h 1378"/>
                  <a:gd name="T18" fmla="*/ 0 w 670"/>
                  <a:gd name="T19" fmla="*/ 0 h 1378"/>
                  <a:gd name="T20" fmla="*/ 0 w 670"/>
                  <a:gd name="T21" fmla="*/ 0 h 1378"/>
                  <a:gd name="T22" fmla="*/ 0 w 670"/>
                  <a:gd name="T23" fmla="*/ 0 h 1378"/>
                  <a:gd name="T24" fmla="*/ 0 w 670"/>
                  <a:gd name="T25" fmla="*/ 0 h 1378"/>
                  <a:gd name="T26" fmla="*/ 0 w 670"/>
                  <a:gd name="T27" fmla="*/ 0 h 1378"/>
                  <a:gd name="T28" fmla="*/ 0 w 670"/>
                  <a:gd name="T29" fmla="*/ 0 h 1378"/>
                  <a:gd name="T30" fmla="*/ 0 w 670"/>
                  <a:gd name="T31" fmla="*/ 0 h 1378"/>
                  <a:gd name="T32" fmla="*/ 0 w 670"/>
                  <a:gd name="T33" fmla="*/ 0 h 1378"/>
                  <a:gd name="T34" fmla="*/ 0 w 670"/>
                  <a:gd name="T35" fmla="*/ 0 h 1378"/>
                  <a:gd name="T36" fmla="*/ 0 w 670"/>
                  <a:gd name="T37" fmla="*/ 0 h 1378"/>
                  <a:gd name="T38" fmla="*/ 0 w 670"/>
                  <a:gd name="T39" fmla="*/ 0 h 1378"/>
                  <a:gd name="T40" fmla="*/ 0 w 670"/>
                  <a:gd name="T41" fmla="*/ 0 h 1378"/>
                  <a:gd name="T42" fmla="*/ 0 w 670"/>
                  <a:gd name="T43" fmla="*/ 0 h 1378"/>
                  <a:gd name="T44" fmla="*/ 0 w 670"/>
                  <a:gd name="T45" fmla="*/ 0 h 1378"/>
                  <a:gd name="T46" fmla="*/ 0 w 670"/>
                  <a:gd name="T47" fmla="*/ 0 h 1378"/>
                  <a:gd name="T48" fmla="*/ 0 w 670"/>
                  <a:gd name="T49" fmla="*/ 0 h 1378"/>
                  <a:gd name="T50" fmla="*/ 0 w 670"/>
                  <a:gd name="T51" fmla="*/ 0 h 1378"/>
                  <a:gd name="T52" fmla="*/ 0 w 670"/>
                  <a:gd name="T53" fmla="*/ 0 h 1378"/>
                  <a:gd name="T54" fmla="*/ 0 w 670"/>
                  <a:gd name="T55" fmla="*/ 0 h 1378"/>
                  <a:gd name="T56" fmla="*/ 0 w 670"/>
                  <a:gd name="T57" fmla="*/ 0 h 1378"/>
                  <a:gd name="T58" fmla="*/ 0 w 670"/>
                  <a:gd name="T59" fmla="*/ 0 h 1378"/>
                  <a:gd name="T60" fmla="*/ 0 w 670"/>
                  <a:gd name="T61" fmla="*/ 0 h 1378"/>
                  <a:gd name="T62" fmla="*/ 0 w 670"/>
                  <a:gd name="T63" fmla="*/ 0 h 1378"/>
                  <a:gd name="T64" fmla="*/ 0 w 670"/>
                  <a:gd name="T65" fmla="*/ 0 h 1378"/>
                  <a:gd name="T66" fmla="*/ 0 w 670"/>
                  <a:gd name="T67" fmla="*/ 0 h 1378"/>
                  <a:gd name="T68" fmla="*/ 0 w 670"/>
                  <a:gd name="T69" fmla="*/ 0 h 1378"/>
                  <a:gd name="T70" fmla="*/ 0 w 670"/>
                  <a:gd name="T71" fmla="*/ 0 h 13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0"/>
                  <a:gd name="T109" fmla="*/ 0 h 1378"/>
                  <a:gd name="T110" fmla="*/ 670 w 670"/>
                  <a:gd name="T111" fmla="*/ 1378 h 13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0" h="1378">
                    <a:moveTo>
                      <a:pt x="9" y="137"/>
                    </a:moveTo>
                    <a:lnTo>
                      <a:pt x="28" y="73"/>
                    </a:lnTo>
                    <a:lnTo>
                      <a:pt x="94" y="36"/>
                    </a:lnTo>
                    <a:lnTo>
                      <a:pt x="216" y="0"/>
                    </a:lnTo>
                    <a:lnTo>
                      <a:pt x="339" y="9"/>
                    </a:lnTo>
                    <a:lnTo>
                      <a:pt x="433" y="64"/>
                    </a:lnTo>
                    <a:lnTo>
                      <a:pt x="518" y="174"/>
                    </a:lnTo>
                    <a:lnTo>
                      <a:pt x="546" y="247"/>
                    </a:lnTo>
                    <a:lnTo>
                      <a:pt x="565" y="330"/>
                    </a:lnTo>
                    <a:lnTo>
                      <a:pt x="584" y="514"/>
                    </a:lnTo>
                    <a:lnTo>
                      <a:pt x="593" y="679"/>
                    </a:lnTo>
                    <a:lnTo>
                      <a:pt x="584" y="835"/>
                    </a:lnTo>
                    <a:lnTo>
                      <a:pt x="584" y="963"/>
                    </a:lnTo>
                    <a:lnTo>
                      <a:pt x="584" y="1055"/>
                    </a:lnTo>
                    <a:lnTo>
                      <a:pt x="612" y="1129"/>
                    </a:lnTo>
                    <a:lnTo>
                      <a:pt x="640" y="1184"/>
                    </a:lnTo>
                    <a:lnTo>
                      <a:pt x="659" y="1239"/>
                    </a:lnTo>
                    <a:lnTo>
                      <a:pt x="669" y="1294"/>
                    </a:lnTo>
                    <a:lnTo>
                      <a:pt x="659" y="1340"/>
                    </a:lnTo>
                    <a:lnTo>
                      <a:pt x="640" y="1367"/>
                    </a:lnTo>
                    <a:lnTo>
                      <a:pt x="603" y="1377"/>
                    </a:lnTo>
                    <a:lnTo>
                      <a:pt x="565" y="1367"/>
                    </a:lnTo>
                    <a:lnTo>
                      <a:pt x="527" y="1377"/>
                    </a:lnTo>
                    <a:lnTo>
                      <a:pt x="489" y="1367"/>
                    </a:lnTo>
                    <a:lnTo>
                      <a:pt x="452" y="1340"/>
                    </a:lnTo>
                    <a:lnTo>
                      <a:pt x="405" y="1285"/>
                    </a:lnTo>
                    <a:lnTo>
                      <a:pt x="339" y="1202"/>
                    </a:lnTo>
                    <a:lnTo>
                      <a:pt x="310" y="1147"/>
                    </a:lnTo>
                    <a:lnTo>
                      <a:pt x="273" y="1074"/>
                    </a:lnTo>
                    <a:lnTo>
                      <a:pt x="197" y="899"/>
                    </a:lnTo>
                    <a:lnTo>
                      <a:pt x="141" y="706"/>
                    </a:lnTo>
                    <a:lnTo>
                      <a:pt x="94" y="541"/>
                    </a:lnTo>
                    <a:lnTo>
                      <a:pt x="56" y="403"/>
                    </a:lnTo>
                    <a:lnTo>
                      <a:pt x="18" y="266"/>
                    </a:lnTo>
                    <a:lnTo>
                      <a:pt x="0" y="201"/>
                    </a:lnTo>
                    <a:lnTo>
                      <a:pt x="9" y="137"/>
                    </a:lnTo>
                  </a:path>
                </a:pathLst>
              </a:custGeom>
              <a:noFill/>
              <a:ln w="12700" cap="rnd">
                <a:solidFill>
                  <a:srgbClr val="4C83FF"/>
                </a:solidFill>
                <a:round/>
                <a:headEnd type="none" w="sm" len="sm"/>
                <a:tailEnd type="none" w="sm" len="sm"/>
              </a:ln>
            </p:spPr>
            <p:txBody>
              <a:bodyPr/>
              <a:lstStyle/>
              <a:p>
                <a:endParaRPr lang="fr-FR"/>
              </a:p>
            </p:txBody>
          </p:sp>
          <p:sp>
            <p:nvSpPr>
              <p:cNvPr id="22569" name="Freeform 121"/>
              <p:cNvSpPr>
                <a:spLocks/>
              </p:cNvSpPr>
              <p:nvPr/>
            </p:nvSpPr>
            <p:spPr bwMode="auto">
              <a:xfrm>
                <a:off x="3557" y="2202"/>
                <a:ext cx="124" cy="67"/>
              </a:xfrm>
              <a:custGeom>
                <a:avLst/>
                <a:gdLst>
                  <a:gd name="T0" fmla="*/ 0 w 377"/>
                  <a:gd name="T1" fmla="*/ 0 h 185"/>
                  <a:gd name="T2" fmla="*/ 0 w 377"/>
                  <a:gd name="T3" fmla="*/ 0 h 185"/>
                  <a:gd name="T4" fmla="*/ 0 w 377"/>
                  <a:gd name="T5" fmla="*/ 0 h 185"/>
                  <a:gd name="T6" fmla="*/ 0 w 377"/>
                  <a:gd name="T7" fmla="*/ 0 h 185"/>
                  <a:gd name="T8" fmla="*/ 0 w 377"/>
                  <a:gd name="T9" fmla="*/ 0 h 185"/>
                  <a:gd name="T10" fmla="*/ 0 w 377"/>
                  <a:gd name="T11" fmla="*/ 0 h 185"/>
                  <a:gd name="T12" fmla="*/ 0 w 377"/>
                  <a:gd name="T13" fmla="*/ 0 h 185"/>
                  <a:gd name="T14" fmla="*/ 0 w 377"/>
                  <a:gd name="T15" fmla="*/ 0 h 185"/>
                  <a:gd name="T16" fmla="*/ 0 w 377"/>
                  <a:gd name="T17" fmla="*/ 0 h 185"/>
                  <a:gd name="T18" fmla="*/ 0 w 377"/>
                  <a:gd name="T19" fmla="*/ 0 h 185"/>
                  <a:gd name="T20" fmla="*/ 0 w 377"/>
                  <a:gd name="T21" fmla="*/ 0 h 185"/>
                  <a:gd name="T22" fmla="*/ 0 w 377"/>
                  <a:gd name="T23" fmla="*/ 0 h 185"/>
                  <a:gd name="T24" fmla="*/ 0 w 377"/>
                  <a:gd name="T25" fmla="*/ 0 h 185"/>
                  <a:gd name="T26" fmla="*/ 0 w 377"/>
                  <a:gd name="T27" fmla="*/ 0 h 185"/>
                  <a:gd name="T28" fmla="*/ 0 w 377"/>
                  <a:gd name="T29" fmla="*/ 0 h 185"/>
                  <a:gd name="T30" fmla="*/ 0 w 377"/>
                  <a:gd name="T31" fmla="*/ 0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185"/>
                  <a:gd name="T50" fmla="*/ 377 w 37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185">
                    <a:moveTo>
                      <a:pt x="0" y="184"/>
                    </a:moveTo>
                    <a:lnTo>
                      <a:pt x="18" y="184"/>
                    </a:lnTo>
                    <a:lnTo>
                      <a:pt x="75" y="174"/>
                    </a:lnTo>
                    <a:lnTo>
                      <a:pt x="159" y="156"/>
                    </a:lnTo>
                    <a:lnTo>
                      <a:pt x="253" y="128"/>
                    </a:lnTo>
                    <a:lnTo>
                      <a:pt x="328" y="92"/>
                    </a:lnTo>
                    <a:lnTo>
                      <a:pt x="357" y="73"/>
                    </a:lnTo>
                    <a:lnTo>
                      <a:pt x="376" y="64"/>
                    </a:lnTo>
                    <a:lnTo>
                      <a:pt x="376" y="27"/>
                    </a:lnTo>
                    <a:lnTo>
                      <a:pt x="338" y="0"/>
                    </a:lnTo>
                    <a:lnTo>
                      <a:pt x="281" y="9"/>
                    </a:lnTo>
                    <a:lnTo>
                      <a:pt x="225" y="36"/>
                    </a:lnTo>
                    <a:lnTo>
                      <a:pt x="168" y="55"/>
                    </a:lnTo>
                    <a:lnTo>
                      <a:pt x="130" y="55"/>
                    </a:lnTo>
                    <a:lnTo>
                      <a:pt x="121" y="55"/>
                    </a:lnTo>
                    <a:lnTo>
                      <a:pt x="0" y="184"/>
                    </a:lnTo>
                  </a:path>
                </a:pathLst>
              </a:custGeom>
              <a:solidFill>
                <a:srgbClr val="99B8FF"/>
              </a:solidFill>
              <a:ln w="9525" cap="rnd">
                <a:noFill/>
                <a:round/>
                <a:headEnd/>
                <a:tailEnd/>
              </a:ln>
            </p:spPr>
            <p:txBody>
              <a:bodyPr/>
              <a:lstStyle/>
              <a:p>
                <a:endParaRPr lang="fr-FR"/>
              </a:p>
            </p:txBody>
          </p:sp>
          <p:sp>
            <p:nvSpPr>
              <p:cNvPr id="22570" name="Freeform 122"/>
              <p:cNvSpPr>
                <a:spLocks/>
              </p:cNvSpPr>
              <p:nvPr/>
            </p:nvSpPr>
            <p:spPr bwMode="auto">
              <a:xfrm>
                <a:off x="3557" y="2202"/>
                <a:ext cx="124" cy="67"/>
              </a:xfrm>
              <a:custGeom>
                <a:avLst/>
                <a:gdLst>
                  <a:gd name="T0" fmla="*/ 0 w 377"/>
                  <a:gd name="T1" fmla="*/ 0 h 185"/>
                  <a:gd name="T2" fmla="*/ 0 w 377"/>
                  <a:gd name="T3" fmla="*/ 0 h 185"/>
                  <a:gd name="T4" fmla="*/ 0 w 377"/>
                  <a:gd name="T5" fmla="*/ 0 h 185"/>
                  <a:gd name="T6" fmla="*/ 0 w 377"/>
                  <a:gd name="T7" fmla="*/ 0 h 185"/>
                  <a:gd name="T8" fmla="*/ 0 w 377"/>
                  <a:gd name="T9" fmla="*/ 0 h 185"/>
                  <a:gd name="T10" fmla="*/ 0 w 377"/>
                  <a:gd name="T11" fmla="*/ 0 h 185"/>
                  <a:gd name="T12" fmla="*/ 0 w 377"/>
                  <a:gd name="T13" fmla="*/ 0 h 185"/>
                  <a:gd name="T14" fmla="*/ 0 w 377"/>
                  <a:gd name="T15" fmla="*/ 0 h 185"/>
                  <a:gd name="T16" fmla="*/ 0 w 377"/>
                  <a:gd name="T17" fmla="*/ 0 h 185"/>
                  <a:gd name="T18" fmla="*/ 0 w 377"/>
                  <a:gd name="T19" fmla="*/ 0 h 185"/>
                  <a:gd name="T20" fmla="*/ 0 w 377"/>
                  <a:gd name="T21" fmla="*/ 0 h 185"/>
                  <a:gd name="T22" fmla="*/ 0 w 377"/>
                  <a:gd name="T23" fmla="*/ 0 h 185"/>
                  <a:gd name="T24" fmla="*/ 0 w 377"/>
                  <a:gd name="T25" fmla="*/ 0 h 185"/>
                  <a:gd name="T26" fmla="*/ 0 w 377"/>
                  <a:gd name="T27" fmla="*/ 0 h 185"/>
                  <a:gd name="T28" fmla="*/ 0 w 377"/>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7"/>
                  <a:gd name="T46" fmla="*/ 0 h 185"/>
                  <a:gd name="T47" fmla="*/ 377 w 377"/>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7" h="185">
                    <a:moveTo>
                      <a:pt x="0" y="184"/>
                    </a:moveTo>
                    <a:lnTo>
                      <a:pt x="18" y="184"/>
                    </a:lnTo>
                    <a:lnTo>
                      <a:pt x="75" y="174"/>
                    </a:lnTo>
                    <a:lnTo>
                      <a:pt x="159" y="156"/>
                    </a:lnTo>
                    <a:lnTo>
                      <a:pt x="253" y="128"/>
                    </a:lnTo>
                    <a:lnTo>
                      <a:pt x="328" y="92"/>
                    </a:lnTo>
                    <a:lnTo>
                      <a:pt x="357" y="73"/>
                    </a:lnTo>
                    <a:lnTo>
                      <a:pt x="376" y="64"/>
                    </a:lnTo>
                    <a:lnTo>
                      <a:pt x="376" y="27"/>
                    </a:lnTo>
                    <a:lnTo>
                      <a:pt x="338" y="0"/>
                    </a:lnTo>
                    <a:lnTo>
                      <a:pt x="281" y="9"/>
                    </a:lnTo>
                    <a:lnTo>
                      <a:pt x="225" y="36"/>
                    </a:lnTo>
                    <a:lnTo>
                      <a:pt x="168" y="55"/>
                    </a:lnTo>
                    <a:lnTo>
                      <a:pt x="130" y="55"/>
                    </a:lnTo>
                    <a:lnTo>
                      <a:pt x="121" y="55"/>
                    </a:lnTo>
                  </a:path>
                </a:pathLst>
              </a:custGeom>
              <a:noFill/>
              <a:ln w="12700" cap="rnd">
                <a:solidFill>
                  <a:srgbClr val="4C83FF"/>
                </a:solidFill>
                <a:round/>
                <a:headEnd type="none" w="sm" len="sm"/>
                <a:tailEnd type="none" w="sm" len="sm"/>
              </a:ln>
            </p:spPr>
            <p:txBody>
              <a:bodyPr/>
              <a:lstStyle/>
              <a:p>
                <a:endParaRPr lang="fr-FR"/>
              </a:p>
            </p:txBody>
          </p:sp>
          <p:sp>
            <p:nvSpPr>
              <p:cNvPr id="22571" name="Freeform 123"/>
              <p:cNvSpPr>
                <a:spLocks/>
              </p:cNvSpPr>
              <p:nvPr/>
            </p:nvSpPr>
            <p:spPr bwMode="auto">
              <a:xfrm>
                <a:off x="3467" y="2131"/>
                <a:ext cx="239" cy="148"/>
              </a:xfrm>
              <a:custGeom>
                <a:avLst/>
                <a:gdLst>
                  <a:gd name="T0" fmla="*/ 0 w 726"/>
                  <a:gd name="T1" fmla="*/ 0 h 405"/>
                  <a:gd name="T2" fmla="*/ 0 w 726"/>
                  <a:gd name="T3" fmla="*/ 0 h 405"/>
                  <a:gd name="T4" fmla="*/ 0 w 726"/>
                  <a:gd name="T5" fmla="*/ 0 h 405"/>
                  <a:gd name="T6" fmla="*/ 0 w 726"/>
                  <a:gd name="T7" fmla="*/ 0 h 405"/>
                  <a:gd name="T8" fmla="*/ 0 w 726"/>
                  <a:gd name="T9" fmla="*/ 0 h 405"/>
                  <a:gd name="T10" fmla="*/ 0 w 726"/>
                  <a:gd name="T11" fmla="*/ 0 h 405"/>
                  <a:gd name="T12" fmla="*/ 0 w 726"/>
                  <a:gd name="T13" fmla="*/ 0 h 405"/>
                  <a:gd name="T14" fmla="*/ 0 w 726"/>
                  <a:gd name="T15" fmla="*/ 0 h 405"/>
                  <a:gd name="T16" fmla="*/ 0 w 726"/>
                  <a:gd name="T17" fmla="*/ 0 h 405"/>
                  <a:gd name="T18" fmla="*/ 0 w 726"/>
                  <a:gd name="T19" fmla="*/ 0 h 405"/>
                  <a:gd name="T20" fmla="*/ 0 w 726"/>
                  <a:gd name="T21" fmla="*/ 0 h 405"/>
                  <a:gd name="T22" fmla="*/ 0 w 726"/>
                  <a:gd name="T23" fmla="*/ 0 h 405"/>
                  <a:gd name="T24" fmla="*/ 0 w 726"/>
                  <a:gd name="T25" fmla="*/ 0 h 405"/>
                  <a:gd name="T26" fmla="*/ 0 w 726"/>
                  <a:gd name="T27" fmla="*/ 0 h 405"/>
                  <a:gd name="T28" fmla="*/ 0 w 726"/>
                  <a:gd name="T29" fmla="*/ 0 h 405"/>
                  <a:gd name="T30" fmla="*/ 0 w 726"/>
                  <a:gd name="T31" fmla="*/ 0 h 405"/>
                  <a:gd name="T32" fmla="*/ 0 w 726"/>
                  <a:gd name="T33" fmla="*/ 0 h 405"/>
                  <a:gd name="T34" fmla="*/ 0 w 726"/>
                  <a:gd name="T35" fmla="*/ 0 h 405"/>
                  <a:gd name="T36" fmla="*/ 0 w 726"/>
                  <a:gd name="T37" fmla="*/ 0 h 405"/>
                  <a:gd name="T38" fmla="*/ 0 w 726"/>
                  <a:gd name="T39" fmla="*/ 0 h 405"/>
                  <a:gd name="T40" fmla="*/ 0 w 726"/>
                  <a:gd name="T41" fmla="*/ 0 h 405"/>
                  <a:gd name="T42" fmla="*/ 0 w 726"/>
                  <a:gd name="T43" fmla="*/ 0 h 405"/>
                  <a:gd name="T44" fmla="*/ 0 w 726"/>
                  <a:gd name="T45" fmla="*/ 0 h 405"/>
                  <a:gd name="T46" fmla="*/ 0 w 726"/>
                  <a:gd name="T47" fmla="*/ 0 h 405"/>
                  <a:gd name="T48" fmla="*/ 0 w 726"/>
                  <a:gd name="T49" fmla="*/ 0 h 405"/>
                  <a:gd name="T50" fmla="*/ 0 w 726"/>
                  <a:gd name="T51" fmla="*/ 0 h 405"/>
                  <a:gd name="T52" fmla="*/ 0 w 726"/>
                  <a:gd name="T53" fmla="*/ 0 h 405"/>
                  <a:gd name="T54" fmla="*/ 0 w 726"/>
                  <a:gd name="T55" fmla="*/ 0 h 405"/>
                  <a:gd name="T56" fmla="*/ 0 w 726"/>
                  <a:gd name="T57" fmla="*/ 0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6"/>
                  <a:gd name="T88" fmla="*/ 0 h 405"/>
                  <a:gd name="T89" fmla="*/ 726 w 726"/>
                  <a:gd name="T90" fmla="*/ 405 h 4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6" h="405">
                    <a:moveTo>
                      <a:pt x="56" y="165"/>
                    </a:moveTo>
                    <a:lnTo>
                      <a:pt x="122" y="119"/>
                    </a:lnTo>
                    <a:lnTo>
                      <a:pt x="188" y="101"/>
                    </a:lnTo>
                    <a:lnTo>
                      <a:pt x="273" y="73"/>
                    </a:lnTo>
                    <a:lnTo>
                      <a:pt x="358" y="64"/>
                    </a:lnTo>
                    <a:lnTo>
                      <a:pt x="442" y="55"/>
                    </a:lnTo>
                    <a:lnTo>
                      <a:pt x="526" y="27"/>
                    </a:lnTo>
                    <a:lnTo>
                      <a:pt x="602" y="9"/>
                    </a:lnTo>
                    <a:lnTo>
                      <a:pt x="668" y="0"/>
                    </a:lnTo>
                    <a:lnTo>
                      <a:pt x="696" y="0"/>
                    </a:lnTo>
                    <a:lnTo>
                      <a:pt x="715" y="0"/>
                    </a:lnTo>
                    <a:lnTo>
                      <a:pt x="725" y="27"/>
                    </a:lnTo>
                    <a:lnTo>
                      <a:pt x="715" y="55"/>
                    </a:lnTo>
                    <a:lnTo>
                      <a:pt x="687" y="64"/>
                    </a:lnTo>
                    <a:lnTo>
                      <a:pt x="649" y="73"/>
                    </a:lnTo>
                    <a:lnTo>
                      <a:pt x="592" y="101"/>
                    </a:lnTo>
                    <a:lnTo>
                      <a:pt x="536" y="128"/>
                    </a:lnTo>
                    <a:lnTo>
                      <a:pt x="470" y="183"/>
                    </a:lnTo>
                    <a:lnTo>
                      <a:pt x="404" y="238"/>
                    </a:lnTo>
                    <a:lnTo>
                      <a:pt x="367" y="284"/>
                    </a:lnTo>
                    <a:lnTo>
                      <a:pt x="320" y="330"/>
                    </a:lnTo>
                    <a:lnTo>
                      <a:pt x="245" y="376"/>
                    </a:lnTo>
                    <a:lnTo>
                      <a:pt x="179" y="404"/>
                    </a:lnTo>
                    <a:lnTo>
                      <a:pt x="113" y="404"/>
                    </a:lnTo>
                    <a:lnTo>
                      <a:pt x="47" y="404"/>
                    </a:lnTo>
                    <a:lnTo>
                      <a:pt x="0" y="385"/>
                    </a:lnTo>
                    <a:lnTo>
                      <a:pt x="0" y="330"/>
                    </a:lnTo>
                    <a:lnTo>
                      <a:pt x="18" y="247"/>
                    </a:lnTo>
                    <a:lnTo>
                      <a:pt x="56" y="165"/>
                    </a:lnTo>
                  </a:path>
                </a:pathLst>
              </a:custGeom>
              <a:solidFill>
                <a:srgbClr val="99B8FF"/>
              </a:solidFill>
              <a:ln w="9525" cap="rnd">
                <a:noFill/>
                <a:round/>
                <a:headEnd/>
                <a:tailEnd/>
              </a:ln>
            </p:spPr>
            <p:txBody>
              <a:bodyPr/>
              <a:lstStyle/>
              <a:p>
                <a:endParaRPr lang="fr-FR"/>
              </a:p>
            </p:txBody>
          </p:sp>
          <p:sp>
            <p:nvSpPr>
              <p:cNvPr id="22572" name="Freeform 124"/>
              <p:cNvSpPr>
                <a:spLocks/>
              </p:cNvSpPr>
              <p:nvPr/>
            </p:nvSpPr>
            <p:spPr bwMode="auto">
              <a:xfrm>
                <a:off x="3467" y="2131"/>
                <a:ext cx="239" cy="148"/>
              </a:xfrm>
              <a:custGeom>
                <a:avLst/>
                <a:gdLst>
                  <a:gd name="T0" fmla="*/ 0 w 726"/>
                  <a:gd name="T1" fmla="*/ 0 h 405"/>
                  <a:gd name="T2" fmla="*/ 0 w 726"/>
                  <a:gd name="T3" fmla="*/ 0 h 405"/>
                  <a:gd name="T4" fmla="*/ 0 w 726"/>
                  <a:gd name="T5" fmla="*/ 0 h 405"/>
                  <a:gd name="T6" fmla="*/ 0 w 726"/>
                  <a:gd name="T7" fmla="*/ 0 h 405"/>
                  <a:gd name="T8" fmla="*/ 0 w 726"/>
                  <a:gd name="T9" fmla="*/ 0 h 405"/>
                  <a:gd name="T10" fmla="*/ 0 w 726"/>
                  <a:gd name="T11" fmla="*/ 0 h 405"/>
                  <a:gd name="T12" fmla="*/ 0 w 726"/>
                  <a:gd name="T13" fmla="*/ 0 h 405"/>
                  <a:gd name="T14" fmla="*/ 0 w 726"/>
                  <a:gd name="T15" fmla="*/ 0 h 405"/>
                  <a:gd name="T16" fmla="*/ 0 w 726"/>
                  <a:gd name="T17" fmla="*/ 0 h 405"/>
                  <a:gd name="T18" fmla="*/ 0 w 726"/>
                  <a:gd name="T19" fmla="*/ 0 h 405"/>
                  <a:gd name="T20" fmla="*/ 0 w 726"/>
                  <a:gd name="T21" fmla="*/ 0 h 405"/>
                  <a:gd name="T22" fmla="*/ 0 w 726"/>
                  <a:gd name="T23" fmla="*/ 0 h 405"/>
                  <a:gd name="T24" fmla="*/ 0 w 726"/>
                  <a:gd name="T25" fmla="*/ 0 h 405"/>
                  <a:gd name="T26" fmla="*/ 0 w 726"/>
                  <a:gd name="T27" fmla="*/ 0 h 405"/>
                  <a:gd name="T28" fmla="*/ 0 w 726"/>
                  <a:gd name="T29" fmla="*/ 0 h 405"/>
                  <a:gd name="T30" fmla="*/ 0 w 726"/>
                  <a:gd name="T31" fmla="*/ 0 h 405"/>
                  <a:gd name="T32" fmla="*/ 0 w 726"/>
                  <a:gd name="T33" fmla="*/ 0 h 405"/>
                  <a:gd name="T34" fmla="*/ 0 w 726"/>
                  <a:gd name="T35" fmla="*/ 0 h 405"/>
                  <a:gd name="T36" fmla="*/ 0 w 726"/>
                  <a:gd name="T37" fmla="*/ 0 h 405"/>
                  <a:gd name="T38" fmla="*/ 0 w 726"/>
                  <a:gd name="T39" fmla="*/ 0 h 405"/>
                  <a:gd name="T40" fmla="*/ 0 w 726"/>
                  <a:gd name="T41" fmla="*/ 0 h 405"/>
                  <a:gd name="T42" fmla="*/ 0 w 726"/>
                  <a:gd name="T43" fmla="*/ 0 h 405"/>
                  <a:gd name="T44" fmla="*/ 0 w 726"/>
                  <a:gd name="T45" fmla="*/ 0 h 405"/>
                  <a:gd name="T46" fmla="*/ 0 w 726"/>
                  <a:gd name="T47" fmla="*/ 0 h 405"/>
                  <a:gd name="T48" fmla="*/ 0 w 726"/>
                  <a:gd name="T49" fmla="*/ 0 h 405"/>
                  <a:gd name="T50" fmla="*/ 0 w 726"/>
                  <a:gd name="T51" fmla="*/ 0 h 405"/>
                  <a:gd name="T52" fmla="*/ 0 w 726"/>
                  <a:gd name="T53" fmla="*/ 0 h 405"/>
                  <a:gd name="T54" fmla="*/ 0 w 726"/>
                  <a:gd name="T55" fmla="*/ 0 h 405"/>
                  <a:gd name="T56" fmla="*/ 0 w 726"/>
                  <a:gd name="T57" fmla="*/ 0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6"/>
                  <a:gd name="T88" fmla="*/ 0 h 405"/>
                  <a:gd name="T89" fmla="*/ 726 w 726"/>
                  <a:gd name="T90" fmla="*/ 405 h 4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6" h="405">
                    <a:moveTo>
                      <a:pt x="56" y="165"/>
                    </a:moveTo>
                    <a:lnTo>
                      <a:pt x="122" y="119"/>
                    </a:lnTo>
                    <a:lnTo>
                      <a:pt x="188" y="101"/>
                    </a:lnTo>
                    <a:lnTo>
                      <a:pt x="273" y="73"/>
                    </a:lnTo>
                    <a:lnTo>
                      <a:pt x="358" y="64"/>
                    </a:lnTo>
                    <a:lnTo>
                      <a:pt x="442" y="55"/>
                    </a:lnTo>
                    <a:lnTo>
                      <a:pt x="526" y="27"/>
                    </a:lnTo>
                    <a:lnTo>
                      <a:pt x="602" y="9"/>
                    </a:lnTo>
                    <a:lnTo>
                      <a:pt x="668" y="0"/>
                    </a:lnTo>
                    <a:lnTo>
                      <a:pt x="696" y="0"/>
                    </a:lnTo>
                    <a:lnTo>
                      <a:pt x="715" y="0"/>
                    </a:lnTo>
                    <a:lnTo>
                      <a:pt x="725" y="27"/>
                    </a:lnTo>
                    <a:lnTo>
                      <a:pt x="715" y="55"/>
                    </a:lnTo>
                    <a:lnTo>
                      <a:pt x="687" y="64"/>
                    </a:lnTo>
                    <a:lnTo>
                      <a:pt x="649" y="73"/>
                    </a:lnTo>
                    <a:lnTo>
                      <a:pt x="592" y="101"/>
                    </a:lnTo>
                    <a:lnTo>
                      <a:pt x="536" y="128"/>
                    </a:lnTo>
                    <a:lnTo>
                      <a:pt x="470" y="183"/>
                    </a:lnTo>
                    <a:lnTo>
                      <a:pt x="404" y="238"/>
                    </a:lnTo>
                    <a:lnTo>
                      <a:pt x="367" y="284"/>
                    </a:lnTo>
                    <a:lnTo>
                      <a:pt x="320" y="330"/>
                    </a:lnTo>
                    <a:lnTo>
                      <a:pt x="245" y="376"/>
                    </a:lnTo>
                    <a:lnTo>
                      <a:pt x="179" y="404"/>
                    </a:lnTo>
                    <a:lnTo>
                      <a:pt x="113" y="404"/>
                    </a:lnTo>
                    <a:lnTo>
                      <a:pt x="47" y="404"/>
                    </a:lnTo>
                    <a:lnTo>
                      <a:pt x="0" y="385"/>
                    </a:lnTo>
                    <a:lnTo>
                      <a:pt x="0" y="330"/>
                    </a:lnTo>
                    <a:lnTo>
                      <a:pt x="18" y="247"/>
                    </a:lnTo>
                    <a:lnTo>
                      <a:pt x="56" y="165"/>
                    </a:lnTo>
                  </a:path>
                </a:pathLst>
              </a:custGeom>
              <a:noFill/>
              <a:ln w="12700" cap="rnd">
                <a:solidFill>
                  <a:srgbClr val="4C83FF"/>
                </a:solidFill>
                <a:round/>
                <a:headEnd type="none" w="sm" len="sm"/>
                <a:tailEnd type="none" w="sm" len="sm"/>
              </a:ln>
            </p:spPr>
            <p:txBody>
              <a:bodyPr/>
              <a:lstStyle/>
              <a:p>
                <a:endParaRPr lang="fr-FR"/>
              </a:p>
            </p:txBody>
          </p:sp>
          <p:sp>
            <p:nvSpPr>
              <p:cNvPr id="22573" name="Freeform 125"/>
              <p:cNvSpPr>
                <a:spLocks/>
              </p:cNvSpPr>
              <p:nvPr/>
            </p:nvSpPr>
            <p:spPr bwMode="auto">
              <a:xfrm>
                <a:off x="3591" y="2141"/>
                <a:ext cx="115" cy="74"/>
              </a:xfrm>
              <a:custGeom>
                <a:avLst/>
                <a:gdLst>
                  <a:gd name="T0" fmla="*/ 0 w 349"/>
                  <a:gd name="T1" fmla="*/ 0 h 203"/>
                  <a:gd name="T2" fmla="*/ 0 w 349"/>
                  <a:gd name="T3" fmla="*/ 0 h 203"/>
                  <a:gd name="T4" fmla="*/ 0 w 349"/>
                  <a:gd name="T5" fmla="*/ 0 h 203"/>
                  <a:gd name="T6" fmla="*/ 0 w 349"/>
                  <a:gd name="T7" fmla="*/ 0 h 203"/>
                  <a:gd name="T8" fmla="*/ 0 w 349"/>
                  <a:gd name="T9" fmla="*/ 0 h 203"/>
                  <a:gd name="T10" fmla="*/ 0 w 349"/>
                  <a:gd name="T11" fmla="*/ 0 h 203"/>
                  <a:gd name="T12" fmla="*/ 0 w 349"/>
                  <a:gd name="T13" fmla="*/ 0 h 203"/>
                  <a:gd name="T14" fmla="*/ 0 w 349"/>
                  <a:gd name="T15" fmla="*/ 0 h 203"/>
                  <a:gd name="T16" fmla="*/ 0 w 349"/>
                  <a:gd name="T17" fmla="*/ 0 h 203"/>
                  <a:gd name="T18" fmla="*/ 0 w 349"/>
                  <a:gd name="T19" fmla="*/ 0 h 203"/>
                  <a:gd name="T20" fmla="*/ 0 w 349"/>
                  <a:gd name="T21" fmla="*/ 0 h 203"/>
                  <a:gd name="T22" fmla="*/ 0 w 349"/>
                  <a:gd name="T23" fmla="*/ 0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9"/>
                  <a:gd name="T37" fmla="*/ 0 h 203"/>
                  <a:gd name="T38" fmla="*/ 349 w 349"/>
                  <a:gd name="T39" fmla="*/ 203 h 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9" h="203">
                    <a:moveTo>
                      <a:pt x="0" y="202"/>
                    </a:moveTo>
                    <a:lnTo>
                      <a:pt x="8" y="192"/>
                    </a:lnTo>
                    <a:lnTo>
                      <a:pt x="46" y="174"/>
                    </a:lnTo>
                    <a:lnTo>
                      <a:pt x="102" y="165"/>
                    </a:lnTo>
                    <a:lnTo>
                      <a:pt x="187" y="156"/>
                    </a:lnTo>
                    <a:lnTo>
                      <a:pt x="272" y="119"/>
                    </a:lnTo>
                    <a:lnTo>
                      <a:pt x="329" y="82"/>
                    </a:lnTo>
                    <a:lnTo>
                      <a:pt x="348" y="45"/>
                    </a:lnTo>
                    <a:lnTo>
                      <a:pt x="329" y="9"/>
                    </a:lnTo>
                    <a:lnTo>
                      <a:pt x="310" y="0"/>
                    </a:lnTo>
                    <a:lnTo>
                      <a:pt x="300" y="0"/>
                    </a:lnTo>
                    <a:lnTo>
                      <a:pt x="0" y="202"/>
                    </a:lnTo>
                  </a:path>
                </a:pathLst>
              </a:custGeom>
              <a:solidFill>
                <a:srgbClr val="99B8FF"/>
              </a:solidFill>
              <a:ln w="9525" cap="rnd">
                <a:noFill/>
                <a:round/>
                <a:headEnd/>
                <a:tailEnd/>
              </a:ln>
            </p:spPr>
            <p:txBody>
              <a:bodyPr/>
              <a:lstStyle/>
              <a:p>
                <a:endParaRPr lang="fr-FR"/>
              </a:p>
            </p:txBody>
          </p:sp>
          <p:sp>
            <p:nvSpPr>
              <p:cNvPr id="22574" name="Freeform 126"/>
              <p:cNvSpPr>
                <a:spLocks/>
              </p:cNvSpPr>
              <p:nvPr/>
            </p:nvSpPr>
            <p:spPr bwMode="auto">
              <a:xfrm>
                <a:off x="3591" y="2141"/>
                <a:ext cx="115" cy="74"/>
              </a:xfrm>
              <a:custGeom>
                <a:avLst/>
                <a:gdLst>
                  <a:gd name="T0" fmla="*/ 0 w 349"/>
                  <a:gd name="T1" fmla="*/ 0 h 203"/>
                  <a:gd name="T2" fmla="*/ 0 w 349"/>
                  <a:gd name="T3" fmla="*/ 0 h 203"/>
                  <a:gd name="T4" fmla="*/ 0 w 349"/>
                  <a:gd name="T5" fmla="*/ 0 h 203"/>
                  <a:gd name="T6" fmla="*/ 0 w 349"/>
                  <a:gd name="T7" fmla="*/ 0 h 203"/>
                  <a:gd name="T8" fmla="*/ 0 w 349"/>
                  <a:gd name="T9" fmla="*/ 0 h 203"/>
                  <a:gd name="T10" fmla="*/ 0 w 349"/>
                  <a:gd name="T11" fmla="*/ 0 h 203"/>
                  <a:gd name="T12" fmla="*/ 0 w 349"/>
                  <a:gd name="T13" fmla="*/ 0 h 203"/>
                  <a:gd name="T14" fmla="*/ 0 w 349"/>
                  <a:gd name="T15" fmla="*/ 0 h 203"/>
                  <a:gd name="T16" fmla="*/ 0 w 349"/>
                  <a:gd name="T17" fmla="*/ 0 h 203"/>
                  <a:gd name="T18" fmla="*/ 0 w 349"/>
                  <a:gd name="T19" fmla="*/ 0 h 203"/>
                  <a:gd name="T20" fmla="*/ 0 w 349"/>
                  <a:gd name="T21" fmla="*/ 0 h 2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9"/>
                  <a:gd name="T34" fmla="*/ 0 h 203"/>
                  <a:gd name="T35" fmla="*/ 349 w 349"/>
                  <a:gd name="T36" fmla="*/ 203 h 2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9" h="203">
                    <a:moveTo>
                      <a:pt x="0" y="202"/>
                    </a:moveTo>
                    <a:lnTo>
                      <a:pt x="8" y="192"/>
                    </a:lnTo>
                    <a:lnTo>
                      <a:pt x="46" y="174"/>
                    </a:lnTo>
                    <a:lnTo>
                      <a:pt x="102" y="165"/>
                    </a:lnTo>
                    <a:lnTo>
                      <a:pt x="187" y="156"/>
                    </a:lnTo>
                    <a:lnTo>
                      <a:pt x="272" y="119"/>
                    </a:lnTo>
                    <a:lnTo>
                      <a:pt x="329" y="82"/>
                    </a:lnTo>
                    <a:lnTo>
                      <a:pt x="348" y="45"/>
                    </a:lnTo>
                    <a:lnTo>
                      <a:pt x="329" y="9"/>
                    </a:lnTo>
                    <a:lnTo>
                      <a:pt x="310" y="0"/>
                    </a:lnTo>
                    <a:lnTo>
                      <a:pt x="300" y="0"/>
                    </a:lnTo>
                  </a:path>
                </a:pathLst>
              </a:custGeom>
              <a:noFill/>
              <a:ln w="12700" cap="rnd">
                <a:solidFill>
                  <a:srgbClr val="4C83FF"/>
                </a:solidFill>
                <a:round/>
                <a:headEnd type="none" w="sm" len="sm"/>
                <a:tailEnd type="none" w="sm" len="sm"/>
              </a:ln>
            </p:spPr>
            <p:txBody>
              <a:bodyPr/>
              <a:lstStyle/>
              <a:p>
                <a:endParaRPr lang="fr-FR"/>
              </a:p>
            </p:txBody>
          </p:sp>
          <p:sp>
            <p:nvSpPr>
              <p:cNvPr id="22575" name="Line 127"/>
              <p:cNvSpPr>
                <a:spLocks noChangeShapeType="1"/>
              </p:cNvSpPr>
              <p:nvPr/>
            </p:nvSpPr>
            <p:spPr bwMode="auto">
              <a:xfrm flipV="1">
                <a:off x="3640" y="2145"/>
                <a:ext cx="50" cy="33"/>
              </a:xfrm>
              <a:prstGeom prst="line">
                <a:avLst/>
              </a:prstGeom>
              <a:noFill/>
              <a:ln w="12700">
                <a:solidFill>
                  <a:srgbClr val="4C83FF"/>
                </a:solidFill>
                <a:round/>
                <a:headEnd type="none" w="sm" len="sm"/>
                <a:tailEnd type="none" w="sm" len="sm"/>
              </a:ln>
            </p:spPr>
            <p:txBody>
              <a:bodyPr wrap="none" anchor="ctr"/>
              <a:lstStyle/>
              <a:p>
                <a:endParaRPr lang="fr-FR"/>
              </a:p>
            </p:txBody>
          </p:sp>
          <p:sp>
            <p:nvSpPr>
              <p:cNvPr id="22576" name="Oval 128"/>
              <p:cNvSpPr>
                <a:spLocks noChangeArrowheads="1"/>
              </p:cNvSpPr>
              <p:nvPr/>
            </p:nvSpPr>
            <p:spPr bwMode="auto">
              <a:xfrm>
                <a:off x="3259" y="1692"/>
                <a:ext cx="152" cy="161"/>
              </a:xfrm>
              <a:prstGeom prst="ellipse">
                <a:avLst/>
              </a:prstGeom>
              <a:solidFill>
                <a:srgbClr val="99CCFF"/>
              </a:solidFill>
              <a:ln w="9525">
                <a:noFill/>
                <a:round/>
                <a:headEnd/>
                <a:tailEnd/>
              </a:ln>
            </p:spPr>
            <p:txBody>
              <a:bodyPr wrap="none" anchor="ctr"/>
              <a:lstStyle/>
              <a:p>
                <a:endParaRPr lang="fr-FR"/>
              </a:p>
            </p:txBody>
          </p:sp>
          <p:sp>
            <p:nvSpPr>
              <p:cNvPr id="22577" name="Oval 129"/>
              <p:cNvSpPr>
                <a:spLocks noChangeArrowheads="1"/>
              </p:cNvSpPr>
              <p:nvPr/>
            </p:nvSpPr>
            <p:spPr bwMode="auto">
              <a:xfrm>
                <a:off x="3261" y="1693"/>
                <a:ext cx="149" cy="159"/>
              </a:xfrm>
              <a:prstGeom prst="ellipse">
                <a:avLst/>
              </a:prstGeom>
              <a:noFill/>
              <a:ln w="12700">
                <a:solidFill>
                  <a:srgbClr val="4C83FF"/>
                </a:solidFill>
                <a:round/>
                <a:headEnd/>
                <a:tailEnd/>
              </a:ln>
            </p:spPr>
            <p:txBody>
              <a:bodyPr wrap="none" anchor="ctr"/>
              <a:lstStyle/>
              <a:p>
                <a:endParaRPr lang="fr-FR"/>
              </a:p>
            </p:txBody>
          </p:sp>
          <p:sp>
            <p:nvSpPr>
              <p:cNvPr id="22578" name="Oval 130"/>
              <p:cNvSpPr>
                <a:spLocks noChangeArrowheads="1"/>
              </p:cNvSpPr>
              <p:nvPr/>
            </p:nvSpPr>
            <p:spPr bwMode="auto">
              <a:xfrm>
                <a:off x="3398" y="2161"/>
                <a:ext cx="112" cy="114"/>
              </a:xfrm>
              <a:prstGeom prst="ellipse">
                <a:avLst/>
              </a:prstGeom>
              <a:solidFill>
                <a:srgbClr val="99CCFF"/>
              </a:solidFill>
              <a:ln w="9525">
                <a:noFill/>
                <a:round/>
                <a:headEnd/>
                <a:tailEnd/>
              </a:ln>
            </p:spPr>
            <p:txBody>
              <a:bodyPr wrap="none" anchor="ctr"/>
              <a:lstStyle/>
              <a:p>
                <a:endParaRPr lang="fr-FR"/>
              </a:p>
            </p:txBody>
          </p:sp>
          <p:sp>
            <p:nvSpPr>
              <p:cNvPr id="22579" name="Oval 131"/>
              <p:cNvSpPr>
                <a:spLocks noChangeArrowheads="1"/>
              </p:cNvSpPr>
              <p:nvPr/>
            </p:nvSpPr>
            <p:spPr bwMode="auto">
              <a:xfrm>
                <a:off x="3400" y="2163"/>
                <a:ext cx="109" cy="111"/>
              </a:xfrm>
              <a:prstGeom prst="ellipse">
                <a:avLst/>
              </a:prstGeom>
              <a:noFill/>
              <a:ln w="12700">
                <a:solidFill>
                  <a:srgbClr val="4C83FF"/>
                </a:solidFill>
                <a:round/>
                <a:headEnd/>
                <a:tailEnd/>
              </a:ln>
            </p:spPr>
            <p:txBody>
              <a:bodyPr wrap="none" anchor="ctr"/>
              <a:lstStyle/>
              <a:p>
                <a:endParaRPr lang="fr-FR"/>
              </a:p>
            </p:txBody>
          </p:sp>
          <p:sp>
            <p:nvSpPr>
              <p:cNvPr id="22580" name="Rectangle 132"/>
              <p:cNvSpPr>
                <a:spLocks noChangeArrowheads="1"/>
              </p:cNvSpPr>
              <p:nvPr/>
            </p:nvSpPr>
            <p:spPr bwMode="auto">
              <a:xfrm>
                <a:off x="3039" y="2279"/>
                <a:ext cx="992" cy="134"/>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2581" name="Rectangle 133"/>
              <p:cNvSpPr>
                <a:spLocks noChangeArrowheads="1"/>
              </p:cNvSpPr>
              <p:nvPr/>
            </p:nvSpPr>
            <p:spPr bwMode="auto">
              <a:xfrm>
                <a:off x="3041" y="2281"/>
                <a:ext cx="988" cy="131"/>
              </a:xfrm>
              <a:prstGeom prst="rect">
                <a:avLst/>
              </a:prstGeom>
              <a:noFill/>
              <a:ln w="12700">
                <a:solidFill>
                  <a:srgbClr val="000000"/>
                </a:solidFill>
                <a:miter lim="800000"/>
                <a:headEnd/>
                <a:tailEnd/>
              </a:ln>
            </p:spPr>
            <p:txBody>
              <a:bodyPr wrap="none" anchor="ctr"/>
              <a:lstStyle/>
              <a:p>
                <a:endParaRPr lang="fr-FR"/>
              </a:p>
            </p:txBody>
          </p:sp>
          <p:sp>
            <p:nvSpPr>
              <p:cNvPr id="22582" name="Rectangle 134"/>
              <p:cNvSpPr>
                <a:spLocks noChangeArrowheads="1"/>
              </p:cNvSpPr>
              <p:nvPr/>
            </p:nvSpPr>
            <p:spPr bwMode="auto">
              <a:xfrm>
                <a:off x="3389" y="2120"/>
                <a:ext cx="299" cy="250"/>
              </a:xfrm>
              <a:prstGeom prst="rect">
                <a:avLst/>
              </a:prstGeom>
              <a:noFill/>
              <a:ln w="50800">
                <a:solidFill>
                  <a:srgbClr val="FF0000"/>
                </a:solidFill>
                <a:miter lim="800000"/>
                <a:headEnd/>
                <a:tailEnd/>
              </a:ln>
            </p:spPr>
            <p:txBody>
              <a:bodyPr wrap="none" anchor="ctr"/>
              <a:lstStyle/>
              <a:p>
                <a:endParaRPr lang="fr-FR"/>
              </a:p>
            </p:txBody>
          </p:sp>
          <p:sp>
            <p:nvSpPr>
              <p:cNvPr id="22583" name="Line 135"/>
              <p:cNvSpPr>
                <a:spLocks noChangeShapeType="1"/>
              </p:cNvSpPr>
              <p:nvPr/>
            </p:nvSpPr>
            <p:spPr bwMode="auto">
              <a:xfrm flipV="1">
                <a:off x="3542" y="2171"/>
                <a:ext cx="0" cy="148"/>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584" name="Line 136"/>
              <p:cNvSpPr>
                <a:spLocks noChangeShapeType="1"/>
              </p:cNvSpPr>
              <p:nvPr/>
            </p:nvSpPr>
            <p:spPr bwMode="auto">
              <a:xfrm>
                <a:off x="3457" y="2245"/>
                <a:ext cx="159" cy="0"/>
              </a:xfrm>
              <a:prstGeom prst="line">
                <a:avLst/>
              </a:prstGeom>
              <a:noFill/>
              <a:ln w="50800">
                <a:solidFill>
                  <a:srgbClr val="FF0000"/>
                </a:solidFill>
                <a:round/>
                <a:headEnd type="none" w="sm" len="sm"/>
                <a:tailEnd type="none" w="sm" len="sm"/>
              </a:ln>
            </p:spPr>
            <p:txBody>
              <a:bodyPr wrap="none" anchor="ctr"/>
              <a:lstStyle/>
              <a:p>
                <a:endParaRPr lang="fr-FR"/>
              </a:p>
            </p:txBody>
          </p:sp>
          <p:sp>
            <p:nvSpPr>
              <p:cNvPr id="22585" name="Rectangle 137"/>
              <p:cNvSpPr>
                <a:spLocks noChangeArrowheads="1"/>
              </p:cNvSpPr>
              <p:nvPr/>
            </p:nvSpPr>
            <p:spPr bwMode="auto">
              <a:xfrm>
                <a:off x="2944" y="2427"/>
                <a:ext cx="1145" cy="326"/>
              </a:xfrm>
              <a:prstGeom prst="rect">
                <a:avLst/>
              </a:prstGeom>
              <a:noFill/>
              <a:ln w="9525">
                <a:noFill/>
                <a:miter lim="800000"/>
                <a:headEnd/>
                <a:tailEnd/>
              </a:ln>
            </p:spPr>
            <p:txBody>
              <a:bodyPr lIns="92075" tIns="46037" rIns="92075" bIns="46037">
                <a:spAutoFit/>
              </a:bodyPr>
              <a:lstStyle/>
              <a:p>
                <a:pPr algn="ctr" defTabSz="762000"/>
                <a:r>
                  <a:rPr lang="fr-FR" sz="1400">
                    <a:solidFill>
                      <a:srgbClr val="000000"/>
                    </a:solidFill>
                    <a:latin typeface="Times" charset="0"/>
                  </a:rPr>
                  <a:t>Appui prolongé sur le talon de la main</a:t>
                </a:r>
              </a:p>
            </p:txBody>
          </p:sp>
        </p:grpSp>
        <p:grpSp>
          <p:nvGrpSpPr>
            <p:cNvPr id="22541" name="Group 138"/>
            <p:cNvGrpSpPr>
              <a:grpSpLocks/>
            </p:cNvGrpSpPr>
            <p:nvPr/>
          </p:nvGrpSpPr>
          <p:grpSpPr bwMode="auto">
            <a:xfrm>
              <a:off x="4242" y="1501"/>
              <a:ext cx="1230" cy="1259"/>
              <a:chOff x="4242" y="1481"/>
              <a:chExt cx="1230" cy="1259"/>
            </a:xfrm>
          </p:grpSpPr>
          <p:sp>
            <p:nvSpPr>
              <p:cNvPr id="22542" name="Rectangle 139"/>
              <p:cNvSpPr>
                <a:spLocks noChangeArrowheads="1"/>
              </p:cNvSpPr>
              <p:nvPr/>
            </p:nvSpPr>
            <p:spPr bwMode="auto">
              <a:xfrm>
                <a:off x="4242" y="1481"/>
                <a:ext cx="1213" cy="1226"/>
              </a:xfrm>
              <a:prstGeom prst="rect">
                <a:avLst/>
              </a:prstGeom>
              <a:solidFill>
                <a:srgbClr val="FFFF99"/>
              </a:solidFill>
              <a:ln w="9525">
                <a:noFill/>
                <a:miter lim="800000"/>
                <a:headEnd/>
                <a:tailEnd/>
              </a:ln>
            </p:spPr>
            <p:txBody>
              <a:bodyPr wrap="none" anchor="ctr"/>
              <a:lstStyle/>
              <a:p>
                <a:endParaRPr lang="fr-FR" dirty="0"/>
              </a:p>
            </p:txBody>
          </p:sp>
          <p:sp>
            <p:nvSpPr>
              <p:cNvPr id="22543" name="Rectangle 140"/>
              <p:cNvSpPr>
                <a:spLocks noChangeArrowheads="1"/>
              </p:cNvSpPr>
              <p:nvPr/>
            </p:nvSpPr>
            <p:spPr bwMode="auto">
              <a:xfrm>
                <a:off x="4243" y="1483"/>
                <a:ext cx="1211" cy="1247"/>
              </a:xfrm>
              <a:prstGeom prst="rect">
                <a:avLst/>
              </a:prstGeom>
              <a:noFill/>
              <a:ln w="12700">
                <a:solidFill>
                  <a:srgbClr val="000000"/>
                </a:solidFill>
                <a:miter lim="800000"/>
                <a:headEnd/>
                <a:tailEnd/>
              </a:ln>
            </p:spPr>
            <p:txBody>
              <a:bodyPr wrap="none" anchor="ctr"/>
              <a:lstStyle/>
              <a:p>
                <a:endParaRPr lang="fr-FR"/>
              </a:p>
            </p:txBody>
          </p:sp>
          <p:sp>
            <p:nvSpPr>
              <p:cNvPr id="22544" name="Rectangle 141"/>
              <p:cNvSpPr>
                <a:spLocks noChangeArrowheads="1"/>
              </p:cNvSpPr>
              <p:nvPr/>
            </p:nvSpPr>
            <p:spPr bwMode="auto">
              <a:xfrm>
                <a:off x="4291" y="2243"/>
                <a:ext cx="1102" cy="139"/>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2545" name="Rectangle 142"/>
              <p:cNvSpPr>
                <a:spLocks noChangeArrowheads="1"/>
              </p:cNvSpPr>
              <p:nvPr/>
            </p:nvSpPr>
            <p:spPr bwMode="auto">
              <a:xfrm>
                <a:off x="4292" y="2244"/>
                <a:ext cx="1099" cy="137"/>
              </a:xfrm>
              <a:prstGeom prst="rect">
                <a:avLst/>
              </a:prstGeom>
              <a:noFill/>
              <a:ln w="12700">
                <a:solidFill>
                  <a:srgbClr val="992600"/>
                </a:solidFill>
                <a:miter lim="800000"/>
                <a:headEnd/>
                <a:tailEnd/>
              </a:ln>
            </p:spPr>
            <p:txBody>
              <a:bodyPr wrap="none" anchor="ctr"/>
              <a:lstStyle/>
              <a:p>
                <a:endParaRPr lang="fr-FR"/>
              </a:p>
            </p:txBody>
          </p:sp>
          <p:sp>
            <p:nvSpPr>
              <p:cNvPr id="22546" name="Rectangle 143"/>
              <p:cNvSpPr>
                <a:spLocks noChangeArrowheads="1"/>
              </p:cNvSpPr>
              <p:nvPr/>
            </p:nvSpPr>
            <p:spPr bwMode="auto">
              <a:xfrm>
                <a:off x="4256" y="2414"/>
                <a:ext cx="1216" cy="326"/>
              </a:xfrm>
              <a:prstGeom prst="rect">
                <a:avLst/>
              </a:prstGeom>
              <a:noFill/>
              <a:ln w="9525">
                <a:noFill/>
                <a:miter lim="800000"/>
                <a:headEnd/>
                <a:tailEnd/>
              </a:ln>
            </p:spPr>
            <p:txBody>
              <a:bodyPr lIns="92075" tIns="46037" rIns="92075" bIns="46037">
                <a:spAutoFit/>
              </a:bodyPr>
              <a:lstStyle/>
              <a:p>
                <a:pPr algn="ctr" defTabSz="762000"/>
                <a:r>
                  <a:rPr lang="fr-FR" sz="1400">
                    <a:solidFill>
                      <a:srgbClr val="000000"/>
                    </a:solidFill>
                    <a:latin typeface="Times" charset="0"/>
                  </a:rPr>
                  <a:t>Utilisation de la main </a:t>
                </a:r>
                <a:br>
                  <a:rPr lang="fr-FR" sz="1400">
                    <a:solidFill>
                      <a:srgbClr val="000000"/>
                    </a:solidFill>
                    <a:latin typeface="Times" charset="0"/>
                  </a:rPr>
                </a:br>
                <a:r>
                  <a:rPr lang="fr-FR" sz="1400">
                    <a:solidFill>
                      <a:srgbClr val="000000"/>
                    </a:solidFill>
                    <a:latin typeface="Times" charset="0"/>
                  </a:rPr>
                  <a:t>comme un marteau</a:t>
                </a:r>
              </a:p>
            </p:txBody>
          </p:sp>
          <p:sp>
            <p:nvSpPr>
              <p:cNvPr id="22547" name="Freeform 144"/>
              <p:cNvSpPr>
                <a:spLocks/>
              </p:cNvSpPr>
              <p:nvPr/>
            </p:nvSpPr>
            <p:spPr bwMode="auto">
              <a:xfrm>
                <a:off x="5130" y="2136"/>
                <a:ext cx="68" cy="104"/>
              </a:xfrm>
              <a:custGeom>
                <a:avLst/>
                <a:gdLst>
                  <a:gd name="T0" fmla="*/ 0 w 195"/>
                  <a:gd name="T1" fmla="*/ 0 h 287"/>
                  <a:gd name="T2" fmla="*/ 0 w 195"/>
                  <a:gd name="T3" fmla="*/ 0 h 287"/>
                  <a:gd name="T4" fmla="*/ 0 w 195"/>
                  <a:gd name="T5" fmla="*/ 0 h 287"/>
                  <a:gd name="T6" fmla="*/ 0 w 195"/>
                  <a:gd name="T7" fmla="*/ 0 h 287"/>
                  <a:gd name="T8" fmla="*/ 0 w 195"/>
                  <a:gd name="T9" fmla="*/ 0 h 287"/>
                  <a:gd name="T10" fmla="*/ 0 60000 65536"/>
                  <a:gd name="T11" fmla="*/ 0 60000 65536"/>
                  <a:gd name="T12" fmla="*/ 0 60000 65536"/>
                  <a:gd name="T13" fmla="*/ 0 60000 65536"/>
                  <a:gd name="T14" fmla="*/ 0 60000 65536"/>
                  <a:gd name="T15" fmla="*/ 0 w 195"/>
                  <a:gd name="T16" fmla="*/ 0 h 287"/>
                  <a:gd name="T17" fmla="*/ 195 w 195"/>
                  <a:gd name="T18" fmla="*/ 287 h 287"/>
                </a:gdLst>
                <a:ahLst/>
                <a:cxnLst>
                  <a:cxn ang="T10">
                    <a:pos x="T0" y="T1"/>
                  </a:cxn>
                  <a:cxn ang="T11">
                    <a:pos x="T2" y="T3"/>
                  </a:cxn>
                  <a:cxn ang="T12">
                    <a:pos x="T4" y="T5"/>
                  </a:cxn>
                  <a:cxn ang="T13">
                    <a:pos x="T6" y="T7"/>
                  </a:cxn>
                  <a:cxn ang="T14">
                    <a:pos x="T8" y="T9"/>
                  </a:cxn>
                </a:cxnLst>
                <a:rect l="T15" t="T16" r="T17" b="T18"/>
                <a:pathLst>
                  <a:path w="195" h="287">
                    <a:moveTo>
                      <a:pt x="97" y="286"/>
                    </a:moveTo>
                    <a:lnTo>
                      <a:pt x="0" y="0"/>
                    </a:lnTo>
                    <a:lnTo>
                      <a:pt x="97" y="0"/>
                    </a:lnTo>
                    <a:lnTo>
                      <a:pt x="194" y="0"/>
                    </a:lnTo>
                    <a:lnTo>
                      <a:pt x="97" y="286"/>
                    </a:lnTo>
                  </a:path>
                </a:pathLst>
              </a:custGeom>
              <a:solidFill>
                <a:srgbClr val="CC0000"/>
              </a:solidFill>
              <a:ln w="9525" cap="rnd">
                <a:noFill/>
                <a:round/>
                <a:headEnd/>
                <a:tailEnd/>
              </a:ln>
            </p:spPr>
            <p:txBody>
              <a:bodyPr/>
              <a:lstStyle/>
              <a:p>
                <a:endParaRPr lang="fr-FR"/>
              </a:p>
            </p:txBody>
          </p:sp>
          <p:sp>
            <p:nvSpPr>
              <p:cNvPr id="22548" name="Freeform 145"/>
              <p:cNvSpPr>
                <a:spLocks/>
              </p:cNvSpPr>
              <p:nvPr/>
            </p:nvSpPr>
            <p:spPr bwMode="auto">
              <a:xfrm>
                <a:off x="5130" y="2136"/>
                <a:ext cx="68" cy="104"/>
              </a:xfrm>
              <a:custGeom>
                <a:avLst/>
                <a:gdLst>
                  <a:gd name="T0" fmla="*/ 0 w 195"/>
                  <a:gd name="T1" fmla="*/ 0 h 287"/>
                  <a:gd name="T2" fmla="*/ 0 w 195"/>
                  <a:gd name="T3" fmla="*/ 0 h 287"/>
                  <a:gd name="T4" fmla="*/ 0 w 195"/>
                  <a:gd name="T5" fmla="*/ 0 h 287"/>
                  <a:gd name="T6" fmla="*/ 0 w 195"/>
                  <a:gd name="T7" fmla="*/ 0 h 287"/>
                  <a:gd name="T8" fmla="*/ 0 w 195"/>
                  <a:gd name="T9" fmla="*/ 0 h 287"/>
                  <a:gd name="T10" fmla="*/ 0 60000 65536"/>
                  <a:gd name="T11" fmla="*/ 0 60000 65536"/>
                  <a:gd name="T12" fmla="*/ 0 60000 65536"/>
                  <a:gd name="T13" fmla="*/ 0 60000 65536"/>
                  <a:gd name="T14" fmla="*/ 0 60000 65536"/>
                  <a:gd name="T15" fmla="*/ 0 w 195"/>
                  <a:gd name="T16" fmla="*/ 0 h 287"/>
                  <a:gd name="T17" fmla="*/ 195 w 195"/>
                  <a:gd name="T18" fmla="*/ 287 h 287"/>
                </a:gdLst>
                <a:ahLst/>
                <a:cxnLst>
                  <a:cxn ang="T10">
                    <a:pos x="T0" y="T1"/>
                  </a:cxn>
                  <a:cxn ang="T11">
                    <a:pos x="T2" y="T3"/>
                  </a:cxn>
                  <a:cxn ang="T12">
                    <a:pos x="T4" y="T5"/>
                  </a:cxn>
                  <a:cxn ang="T13">
                    <a:pos x="T6" y="T7"/>
                  </a:cxn>
                  <a:cxn ang="T14">
                    <a:pos x="T8" y="T9"/>
                  </a:cxn>
                </a:cxnLst>
                <a:rect l="T15" t="T16" r="T17" b="T18"/>
                <a:pathLst>
                  <a:path w="195" h="287">
                    <a:moveTo>
                      <a:pt x="97" y="286"/>
                    </a:moveTo>
                    <a:lnTo>
                      <a:pt x="0" y="0"/>
                    </a:lnTo>
                    <a:lnTo>
                      <a:pt x="97" y="0"/>
                    </a:lnTo>
                    <a:lnTo>
                      <a:pt x="194" y="0"/>
                    </a:lnTo>
                    <a:lnTo>
                      <a:pt x="97" y="286"/>
                    </a:lnTo>
                  </a:path>
                </a:pathLst>
              </a:custGeom>
              <a:noFill/>
              <a:ln w="12700" cap="rnd">
                <a:solidFill>
                  <a:srgbClr val="CC0000"/>
                </a:solidFill>
                <a:round/>
                <a:headEnd type="none" w="sm" len="sm"/>
                <a:tailEnd type="none" w="sm" len="sm"/>
              </a:ln>
            </p:spPr>
            <p:txBody>
              <a:bodyPr/>
              <a:lstStyle/>
              <a:p>
                <a:endParaRPr lang="fr-FR"/>
              </a:p>
            </p:txBody>
          </p:sp>
          <p:sp>
            <p:nvSpPr>
              <p:cNvPr id="22549" name="Line 146"/>
              <p:cNvSpPr>
                <a:spLocks noChangeShapeType="1"/>
              </p:cNvSpPr>
              <p:nvPr/>
            </p:nvSpPr>
            <p:spPr bwMode="auto">
              <a:xfrm flipV="1">
                <a:off x="5164" y="2024"/>
                <a:ext cx="0" cy="123"/>
              </a:xfrm>
              <a:prstGeom prst="line">
                <a:avLst/>
              </a:prstGeom>
              <a:noFill/>
              <a:ln w="101600">
                <a:solidFill>
                  <a:srgbClr val="CC0000"/>
                </a:solidFill>
                <a:round/>
                <a:headEnd type="none" w="sm" len="sm"/>
                <a:tailEnd type="none" w="sm" len="sm"/>
              </a:ln>
            </p:spPr>
            <p:txBody>
              <a:bodyPr wrap="none" anchor="ctr"/>
              <a:lstStyle/>
              <a:p>
                <a:endParaRPr lang="fr-FR"/>
              </a:p>
            </p:txBody>
          </p:sp>
          <p:sp>
            <p:nvSpPr>
              <p:cNvPr id="22550" name="Freeform 147"/>
              <p:cNvSpPr>
                <a:spLocks/>
              </p:cNvSpPr>
              <p:nvPr/>
            </p:nvSpPr>
            <p:spPr bwMode="auto">
              <a:xfrm>
                <a:off x="4356" y="1539"/>
                <a:ext cx="192" cy="239"/>
              </a:xfrm>
              <a:custGeom>
                <a:avLst/>
                <a:gdLst>
                  <a:gd name="T0" fmla="*/ 0 w 547"/>
                  <a:gd name="T1" fmla="*/ 0 h 666"/>
                  <a:gd name="T2" fmla="*/ 0 w 547"/>
                  <a:gd name="T3" fmla="*/ 0 h 666"/>
                  <a:gd name="T4" fmla="*/ 0 w 547"/>
                  <a:gd name="T5" fmla="*/ 0 h 666"/>
                  <a:gd name="T6" fmla="*/ 0 w 547"/>
                  <a:gd name="T7" fmla="*/ 0 h 666"/>
                  <a:gd name="T8" fmla="*/ 0 w 547"/>
                  <a:gd name="T9" fmla="*/ 0 h 666"/>
                  <a:gd name="T10" fmla="*/ 0 w 547"/>
                  <a:gd name="T11" fmla="*/ 0 h 666"/>
                  <a:gd name="T12" fmla="*/ 0 60000 65536"/>
                  <a:gd name="T13" fmla="*/ 0 60000 65536"/>
                  <a:gd name="T14" fmla="*/ 0 60000 65536"/>
                  <a:gd name="T15" fmla="*/ 0 60000 65536"/>
                  <a:gd name="T16" fmla="*/ 0 60000 65536"/>
                  <a:gd name="T17" fmla="*/ 0 60000 65536"/>
                  <a:gd name="T18" fmla="*/ 0 w 547"/>
                  <a:gd name="T19" fmla="*/ 0 h 666"/>
                  <a:gd name="T20" fmla="*/ 547 w 547"/>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547" h="666">
                    <a:moveTo>
                      <a:pt x="0" y="0"/>
                    </a:moveTo>
                    <a:lnTo>
                      <a:pt x="448" y="0"/>
                    </a:lnTo>
                    <a:lnTo>
                      <a:pt x="546" y="427"/>
                    </a:lnTo>
                    <a:lnTo>
                      <a:pt x="220" y="665"/>
                    </a:lnTo>
                    <a:lnTo>
                      <a:pt x="0" y="456"/>
                    </a:lnTo>
                    <a:lnTo>
                      <a:pt x="0" y="0"/>
                    </a:lnTo>
                  </a:path>
                </a:pathLst>
              </a:custGeom>
              <a:solidFill>
                <a:srgbClr val="99B8FF"/>
              </a:solidFill>
              <a:ln w="9525" cap="rnd">
                <a:noFill/>
                <a:round/>
                <a:headEnd/>
                <a:tailEnd/>
              </a:ln>
            </p:spPr>
            <p:txBody>
              <a:bodyPr/>
              <a:lstStyle/>
              <a:p>
                <a:endParaRPr lang="fr-FR"/>
              </a:p>
            </p:txBody>
          </p:sp>
          <p:sp>
            <p:nvSpPr>
              <p:cNvPr id="22551" name="Freeform 148"/>
              <p:cNvSpPr>
                <a:spLocks/>
              </p:cNvSpPr>
              <p:nvPr/>
            </p:nvSpPr>
            <p:spPr bwMode="auto">
              <a:xfrm>
                <a:off x="4356" y="1539"/>
                <a:ext cx="192" cy="239"/>
              </a:xfrm>
              <a:custGeom>
                <a:avLst/>
                <a:gdLst>
                  <a:gd name="T0" fmla="*/ 0 w 547"/>
                  <a:gd name="T1" fmla="*/ 0 h 666"/>
                  <a:gd name="T2" fmla="*/ 0 w 547"/>
                  <a:gd name="T3" fmla="*/ 0 h 666"/>
                  <a:gd name="T4" fmla="*/ 0 w 547"/>
                  <a:gd name="T5" fmla="*/ 0 h 666"/>
                  <a:gd name="T6" fmla="*/ 0 w 547"/>
                  <a:gd name="T7" fmla="*/ 0 h 666"/>
                  <a:gd name="T8" fmla="*/ 0 w 547"/>
                  <a:gd name="T9" fmla="*/ 0 h 666"/>
                  <a:gd name="T10" fmla="*/ 0 w 547"/>
                  <a:gd name="T11" fmla="*/ 0 h 666"/>
                  <a:gd name="T12" fmla="*/ 0 60000 65536"/>
                  <a:gd name="T13" fmla="*/ 0 60000 65536"/>
                  <a:gd name="T14" fmla="*/ 0 60000 65536"/>
                  <a:gd name="T15" fmla="*/ 0 60000 65536"/>
                  <a:gd name="T16" fmla="*/ 0 60000 65536"/>
                  <a:gd name="T17" fmla="*/ 0 60000 65536"/>
                  <a:gd name="T18" fmla="*/ 0 w 547"/>
                  <a:gd name="T19" fmla="*/ 0 h 666"/>
                  <a:gd name="T20" fmla="*/ 547 w 547"/>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547" h="666">
                    <a:moveTo>
                      <a:pt x="0" y="0"/>
                    </a:moveTo>
                    <a:lnTo>
                      <a:pt x="448" y="0"/>
                    </a:lnTo>
                    <a:lnTo>
                      <a:pt x="546" y="427"/>
                    </a:lnTo>
                    <a:lnTo>
                      <a:pt x="220" y="665"/>
                    </a:lnTo>
                    <a:lnTo>
                      <a:pt x="0" y="456"/>
                    </a:lnTo>
                    <a:lnTo>
                      <a:pt x="0" y="0"/>
                    </a:lnTo>
                  </a:path>
                </a:pathLst>
              </a:custGeom>
              <a:noFill/>
              <a:ln w="12700" cap="rnd">
                <a:solidFill>
                  <a:srgbClr val="000000"/>
                </a:solidFill>
                <a:round/>
                <a:headEnd type="none" w="sm" len="sm"/>
                <a:tailEnd type="none" w="sm" len="sm"/>
              </a:ln>
            </p:spPr>
            <p:txBody>
              <a:bodyPr/>
              <a:lstStyle/>
              <a:p>
                <a:endParaRPr lang="fr-FR"/>
              </a:p>
            </p:txBody>
          </p:sp>
          <p:sp>
            <p:nvSpPr>
              <p:cNvPr id="22552" name="Freeform 149"/>
              <p:cNvSpPr>
                <a:spLocks/>
              </p:cNvSpPr>
              <p:nvPr/>
            </p:nvSpPr>
            <p:spPr bwMode="auto">
              <a:xfrm>
                <a:off x="4854" y="1847"/>
                <a:ext cx="192" cy="164"/>
              </a:xfrm>
              <a:custGeom>
                <a:avLst/>
                <a:gdLst>
                  <a:gd name="T0" fmla="*/ 0 w 547"/>
                  <a:gd name="T1" fmla="*/ 0 h 458"/>
                  <a:gd name="T2" fmla="*/ 0 w 547"/>
                  <a:gd name="T3" fmla="*/ 0 h 458"/>
                  <a:gd name="T4" fmla="*/ 0 w 547"/>
                  <a:gd name="T5" fmla="*/ 0 h 458"/>
                  <a:gd name="T6" fmla="*/ 0 w 547"/>
                  <a:gd name="T7" fmla="*/ 0 h 458"/>
                  <a:gd name="T8" fmla="*/ 0 w 547"/>
                  <a:gd name="T9" fmla="*/ 0 h 458"/>
                  <a:gd name="T10" fmla="*/ 0 w 547"/>
                  <a:gd name="T11" fmla="*/ 0 h 458"/>
                  <a:gd name="T12" fmla="*/ 0 w 547"/>
                  <a:gd name="T13" fmla="*/ 0 h 458"/>
                  <a:gd name="T14" fmla="*/ 0 w 547"/>
                  <a:gd name="T15" fmla="*/ 0 h 458"/>
                  <a:gd name="T16" fmla="*/ 0 w 547"/>
                  <a:gd name="T17" fmla="*/ 0 h 458"/>
                  <a:gd name="T18" fmla="*/ 0 w 547"/>
                  <a:gd name="T19" fmla="*/ 0 h 458"/>
                  <a:gd name="T20" fmla="*/ 0 w 547"/>
                  <a:gd name="T21" fmla="*/ 0 h 458"/>
                  <a:gd name="T22" fmla="*/ 0 w 547"/>
                  <a:gd name="T23" fmla="*/ 0 h 458"/>
                  <a:gd name="T24" fmla="*/ 0 w 547"/>
                  <a:gd name="T25" fmla="*/ 0 h 458"/>
                  <a:gd name="T26" fmla="*/ 0 w 547"/>
                  <a:gd name="T27" fmla="*/ 0 h 458"/>
                  <a:gd name="T28" fmla="*/ 0 w 547"/>
                  <a:gd name="T29" fmla="*/ 0 h 458"/>
                  <a:gd name="T30" fmla="*/ 0 w 547"/>
                  <a:gd name="T31" fmla="*/ 0 h 458"/>
                  <a:gd name="T32" fmla="*/ 0 w 547"/>
                  <a:gd name="T33" fmla="*/ 0 h 458"/>
                  <a:gd name="T34" fmla="*/ 0 w 547"/>
                  <a:gd name="T35" fmla="*/ 0 h 458"/>
                  <a:gd name="T36" fmla="*/ 0 w 547"/>
                  <a:gd name="T37" fmla="*/ 0 h 458"/>
                  <a:gd name="T38" fmla="*/ 0 w 547"/>
                  <a:gd name="T39" fmla="*/ 0 h 458"/>
                  <a:gd name="T40" fmla="*/ 0 w 547"/>
                  <a:gd name="T41" fmla="*/ 0 h 458"/>
                  <a:gd name="T42" fmla="*/ 0 w 547"/>
                  <a:gd name="T43" fmla="*/ 0 h 4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7"/>
                  <a:gd name="T67" fmla="*/ 0 h 458"/>
                  <a:gd name="T68" fmla="*/ 547 w 547"/>
                  <a:gd name="T69" fmla="*/ 458 h 4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7" h="458">
                    <a:moveTo>
                      <a:pt x="44" y="180"/>
                    </a:moveTo>
                    <a:lnTo>
                      <a:pt x="247" y="0"/>
                    </a:lnTo>
                    <a:lnTo>
                      <a:pt x="546" y="0"/>
                    </a:lnTo>
                    <a:lnTo>
                      <a:pt x="546" y="76"/>
                    </a:lnTo>
                    <a:lnTo>
                      <a:pt x="422" y="76"/>
                    </a:lnTo>
                    <a:lnTo>
                      <a:pt x="519" y="76"/>
                    </a:lnTo>
                    <a:lnTo>
                      <a:pt x="519" y="161"/>
                    </a:lnTo>
                    <a:lnTo>
                      <a:pt x="422" y="161"/>
                    </a:lnTo>
                    <a:lnTo>
                      <a:pt x="519" y="161"/>
                    </a:lnTo>
                    <a:lnTo>
                      <a:pt x="519" y="266"/>
                    </a:lnTo>
                    <a:lnTo>
                      <a:pt x="422" y="266"/>
                    </a:lnTo>
                    <a:lnTo>
                      <a:pt x="493" y="266"/>
                    </a:lnTo>
                    <a:lnTo>
                      <a:pt x="493" y="342"/>
                    </a:lnTo>
                    <a:lnTo>
                      <a:pt x="395" y="342"/>
                    </a:lnTo>
                    <a:lnTo>
                      <a:pt x="493" y="342"/>
                    </a:lnTo>
                    <a:lnTo>
                      <a:pt x="493" y="428"/>
                    </a:lnTo>
                    <a:lnTo>
                      <a:pt x="448" y="457"/>
                    </a:lnTo>
                    <a:lnTo>
                      <a:pt x="343" y="457"/>
                    </a:lnTo>
                    <a:lnTo>
                      <a:pt x="316" y="428"/>
                    </a:lnTo>
                    <a:lnTo>
                      <a:pt x="167" y="457"/>
                    </a:lnTo>
                    <a:lnTo>
                      <a:pt x="0" y="399"/>
                    </a:lnTo>
                    <a:lnTo>
                      <a:pt x="44" y="180"/>
                    </a:lnTo>
                  </a:path>
                </a:pathLst>
              </a:custGeom>
              <a:solidFill>
                <a:srgbClr val="99B8FF"/>
              </a:solidFill>
              <a:ln w="9525" cap="rnd">
                <a:noFill/>
                <a:round/>
                <a:headEnd/>
                <a:tailEnd/>
              </a:ln>
            </p:spPr>
            <p:txBody>
              <a:bodyPr/>
              <a:lstStyle/>
              <a:p>
                <a:endParaRPr lang="fr-FR"/>
              </a:p>
            </p:txBody>
          </p:sp>
          <p:sp>
            <p:nvSpPr>
              <p:cNvPr id="22553" name="Freeform 150"/>
              <p:cNvSpPr>
                <a:spLocks/>
              </p:cNvSpPr>
              <p:nvPr/>
            </p:nvSpPr>
            <p:spPr bwMode="auto">
              <a:xfrm>
                <a:off x="4854" y="1847"/>
                <a:ext cx="192" cy="164"/>
              </a:xfrm>
              <a:custGeom>
                <a:avLst/>
                <a:gdLst>
                  <a:gd name="T0" fmla="*/ 0 w 547"/>
                  <a:gd name="T1" fmla="*/ 0 h 458"/>
                  <a:gd name="T2" fmla="*/ 0 w 547"/>
                  <a:gd name="T3" fmla="*/ 0 h 458"/>
                  <a:gd name="T4" fmla="*/ 0 w 547"/>
                  <a:gd name="T5" fmla="*/ 0 h 458"/>
                  <a:gd name="T6" fmla="*/ 0 w 547"/>
                  <a:gd name="T7" fmla="*/ 0 h 458"/>
                  <a:gd name="T8" fmla="*/ 0 w 547"/>
                  <a:gd name="T9" fmla="*/ 0 h 458"/>
                  <a:gd name="T10" fmla="*/ 0 w 547"/>
                  <a:gd name="T11" fmla="*/ 0 h 458"/>
                  <a:gd name="T12" fmla="*/ 0 w 547"/>
                  <a:gd name="T13" fmla="*/ 0 h 458"/>
                  <a:gd name="T14" fmla="*/ 0 w 547"/>
                  <a:gd name="T15" fmla="*/ 0 h 458"/>
                  <a:gd name="T16" fmla="*/ 0 w 547"/>
                  <a:gd name="T17" fmla="*/ 0 h 458"/>
                  <a:gd name="T18" fmla="*/ 0 w 547"/>
                  <a:gd name="T19" fmla="*/ 0 h 458"/>
                  <a:gd name="T20" fmla="*/ 0 w 547"/>
                  <a:gd name="T21" fmla="*/ 0 h 458"/>
                  <a:gd name="T22" fmla="*/ 0 w 547"/>
                  <a:gd name="T23" fmla="*/ 0 h 458"/>
                  <a:gd name="T24" fmla="*/ 0 w 547"/>
                  <a:gd name="T25" fmla="*/ 0 h 458"/>
                  <a:gd name="T26" fmla="*/ 0 w 547"/>
                  <a:gd name="T27" fmla="*/ 0 h 458"/>
                  <a:gd name="T28" fmla="*/ 0 w 547"/>
                  <a:gd name="T29" fmla="*/ 0 h 458"/>
                  <a:gd name="T30" fmla="*/ 0 w 547"/>
                  <a:gd name="T31" fmla="*/ 0 h 458"/>
                  <a:gd name="T32" fmla="*/ 0 w 547"/>
                  <a:gd name="T33" fmla="*/ 0 h 458"/>
                  <a:gd name="T34" fmla="*/ 0 w 547"/>
                  <a:gd name="T35" fmla="*/ 0 h 458"/>
                  <a:gd name="T36" fmla="*/ 0 w 547"/>
                  <a:gd name="T37" fmla="*/ 0 h 458"/>
                  <a:gd name="T38" fmla="*/ 0 w 547"/>
                  <a:gd name="T39" fmla="*/ 0 h 458"/>
                  <a:gd name="T40" fmla="*/ 0 w 547"/>
                  <a:gd name="T41" fmla="*/ 0 h 458"/>
                  <a:gd name="T42" fmla="*/ 0 w 547"/>
                  <a:gd name="T43" fmla="*/ 0 h 4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7"/>
                  <a:gd name="T67" fmla="*/ 0 h 458"/>
                  <a:gd name="T68" fmla="*/ 547 w 547"/>
                  <a:gd name="T69" fmla="*/ 458 h 4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7" h="458">
                    <a:moveTo>
                      <a:pt x="44" y="180"/>
                    </a:moveTo>
                    <a:lnTo>
                      <a:pt x="247" y="0"/>
                    </a:lnTo>
                    <a:lnTo>
                      <a:pt x="546" y="0"/>
                    </a:lnTo>
                    <a:lnTo>
                      <a:pt x="546" y="76"/>
                    </a:lnTo>
                    <a:lnTo>
                      <a:pt x="422" y="76"/>
                    </a:lnTo>
                    <a:lnTo>
                      <a:pt x="519" y="76"/>
                    </a:lnTo>
                    <a:lnTo>
                      <a:pt x="519" y="161"/>
                    </a:lnTo>
                    <a:lnTo>
                      <a:pt x="422" y="161"/>
                    </a:lnTo>
                    <a:lnTo>
                      <a:pt x="519" y="161"/>
                    </a:lnTo>
                    <a:lnTo>
                      <a:pt x="519" y="266"/>
                    </a:lnTo>
                    <a:lnTo>
                      <a:pt x="422" y="266"/>
                    </a:lnTo>
                    <a:lnTo>
                      <a:pt x="493" y="266"/>
                    </a:lnTo>
                    <a:lnTo>
                      <a:pt x="493" y="342"/>
                    </a:lnTo>
                    <a:lnTo>
                      <a:pt x="395" y="342"/>
                    </a:lnTo>
                    <a:lnTo>
                      <a:pt x="493" y="342"/>
                    </a:lnTo>
                    <a:lnTo>
                      <a:pt x="493" y="428"/>
                    </a:lnTo>
                    <a:lnTo>
                      <a:pt x="448" y="457"/>
                    </a:lnTo>
                    <a:lnTo>
                      <a:pt x="343" y="457"/>
                    </a:lnTo>
                    <a:lnTo>
                      <a:pt x="316" y="428"/>
                    </a:lnTo>
                    <a:lnTo>
                      <a:pt x="167" y="457"/>
                    </a:lnTo>
                    <a:lnTo>
                      <a:pt x="0" y="399"/>
                    </a:lnTo>
                    <a:lnTo>
                      <a:pt x="44" y="180"/>
                    </a:lnTo>
                  </a:path>
                </a:pathLst>
              </a:custGeom>
              <a:noFill/>
              <a:ln w="12700" cap="rnd">
                <a:solidFill>
                  <a:srgbClr val="000000"/>
                </a:solidFill>
                <a:round/>
                <a:headEnd type="none" w="sm" len="sm"/>
                <a:tailEnd type="none" w="sm" len="sm"/>
              </a:ln>
            </p:spPr>
            <p:txBody>
              <a:bodyPr/>
              <a:lstStyle/>
              <a:p>
                <a:endParaRPr lang="fr-FR"/>
              </a:p>
            </p:txBody>
          </p:sp>
          <p:sp>
            <p:nvSpPr>
              <p:cNvPr id="22554" name="Freeform 151"/>
              <p:cNvSpPr>
                <a:spLocks/>
              </p:cNvSpPr>
              <p:nvPr/>
            </p:nvSpPr>
            <p:spPr bwMode="auto">
              <a:xfrm>
                <a:off x="4434" y="1693"/>
                <a:ext cx="436" cy="298"/>
              </a:xfrm>
              <a:custGeom>
                <a:avLst/>
                <a:gdLst>
                  <a:gd name="T0" fmla="*/ 0 w 1245"/>
                  <a:gd name="T1" fmla="*/ 0 h 829"/>
                  <a:gd name="T2" fmla="*/ 0 w 1245"/>
                  <a:gd name="T3" fmla="*/ 0 h 829"/>
                  <a:gd name="T4" fmla="*/ 0 w 1245"/>
                  <a:gd name="T5" fmla="*/ 0 h 829"/>
                  <a:gd name="T6" fmla="*/ 0 w 1245"/>
                  <a:gd name="T7" fmla="*/ 0 h 829"/>
                  <a:gd name="T8" fmla="*/ 0 w 1245"/>
                  <a:gd name="T9" fmla="*/ 0 h 829"/>
                  <a:gd name="T10" fmla="*/ 0 w 1245"/>
                  <a:gd name="T11" fmla="*/ 0 h 829"/>
                  <a:gd name="T12" fmla="*/ 0 w 1245"/>
                  <a:gd name="T13" fmla="*/ 0 h 829"/>
                  <a:gd name="T14" fmla="*/ 0 60000 65536"/>
                  <a:gd name="T15" fmla="*/ 0 60000 65536"/>
                  <a:gd name="T16" fmla="*/ 0 60000 65536"/>
                  <a:gd name="T17" fmla="*/ 0 60000 65536"/>
                  <a:gd name="T18" fmla="*/ 0 60000 65536"/>
                  <a:gd name="T19" fmla="*/ 0 60000 65536"/>
                  <a:gd name="T20" fmla="*/ 0 60000 65536"/>
                  <a:gd name="T21" fmla="*/ 0 w 1245"/>
                  <a:gd name="T22" fmla="*/ 0 h 829"/>
                  <a:gd name="T23" fmla="*/ 1245 w 1245"/>
                  <a:gd name="T24" fmla="*/ 829 h 8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5" h="829">
                    <a:moveTo>
                      <a:pt x="0" y="237"/>
                    </a:moveTo>
                    <a:lnTo>
                      <a:pt x="316" y="0"/>
                    </a:lnTo>
                    <a:lnTo>
                      <a:pt x="643" y="133"/>
                    </a:lnTo>
                    <a:lnTo>
                      <a:pt x="1244" y="618"/>
                    </a:lnTo>
                    <a:lnTo>
                      <a:pt x="1199" y="828"/>
                    </a:lnTo>
                    <a:lnTo>
                      <a:pt x="299" y="485"/>
                    </a:lnTo>
                    <a:lnTo>
                      <a:pt x="0" y="237"/>
                    </a:lnTo>
                  </a:path>
                </a:pathLst>
              </a:custGeom>
              <a:solidFill>
                <a:srgbClr val="99B8FF"/>
              </a:solidFill>
              <a:ln w="9525" cap="rnd">
                <a:noFill/>
                <a:round/>
                <a:headEnd/>
                <a:tailEnd/>
              </a:ln>
            </p:spPr>
            <p:txBody>
              <a:bodyPr/>
              <a:lstStyle/>
              <a:p>
                <a:endParaRPr lang="fr-FR"/>
              </a:p>
            </p:txBody>
          </p:sp>
          <p:sp>
            <p:nvSpPr>
              <p:cNvPr id="22555" name="Freeform 152"/>
              <p:cNvSpPr>
                <a:spLocks/>
              </p:cNvSpPr>
              <p:nvPr/>
            </p:nvSpPr>
            <p:spPr bwMode="auto">
              <a:xfrm>
                <a:off x="4434" y="1693"/>
                <a:ext cx="436" cy="298"/>
              </a:xfrm>
              <a:custGeom>
                <a:avLst/>
                <a:gdLst>
                  <a:gd name="T0" fmla="*/ 0 w 1245"/>
                  <a:gd name="T1" fmla="*/ 0 h 829"/>
                  <a:gd name="T2" fmla="*/ 0 w 1245"/>
                  <a:gd name="T3" fmla="*/ 0 h 829"/>
                  <a:gd name="T4" fmla="*/ 0 w 1245"/>
                  <a:gd name="T5" fmla="*/ 0 h 829"/>
                  <a:gd name="T6" fmla="*/ 0 w 1245"/>
                  <a:gd name="T7" fmla="*/ 0 h 829"/>
                  <a:gd name="T8" fmla="*/ 0 w 1245"/>
                  <a:gd name="T9" fmla="*/ 0 h 829"/>
                  <a:gd name="T10" fmla="*/ 0 w 1245"/>
                  <a:gd name="T11" fmla="*/ 0 h 829"/>
                  <a:gd name="T12" fmla="*/ 0 w 1245"/>
                  <a:gd name="T13" fmla="*/ 0 h 829"/>
                  <a:gd name="T14" fmla="*/ 0 60000 65536"/>
                  <a:gd name="T15" fmla="*/ 0 60000 65536"/>
                  <a:gd name="T16" fmla="*/ 0 60000 65536"/>
                  <a:gd name="T17" fmla="*/ 0 60000 65536"/>
                  <a:gd name="T18" fmla="*/ 0 60000 65536"/>
                  <a:gd name="T19" fmla="*/ 0 60000 65536"/>
                  <a:gd name="T20" fmla="*/ 0 60000 65536"/>
                  <a:gd name="T21" fmla="*/ 0 w 1245"/>
                  <a:gd name="T22" fmla="*/ 0 h 829"/>
                  <a:gd name="T23" fmla="*/ 1245 w 1245"/>
                  <a:gd name="T24" fmla="*/ 829 h 8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5" h="829">
                    <a:moveTo>
                      <a:pt x="0" y="237"/>
                    </a:moveTo>
                    <a:lnTo>
                      <a:pt x="316" y="0"/>
                    </a:lnTo>
                    <a:lnTo>
                      <a:pt x="643" y="133"/>
                    </a:lnTo>
                    <a:lnTo>
                      <a:pt x="1244" y="618"/>
                    </a:lnTo>
                    <a:lnTo>
                      <a:pt x="1199" y="828"/>
                    </a:lnTo>
                    <a:lnTo>
                      <a:pt x="299" y="485"/>
                    </a:lnTo>
                    <a:lnTo>
                      <a:pt x="0" y="237"/>
                    </a:lnTo>
                  </a:path>
                </a:pathLst>
              </a:custGeom>
              <a:noFill/>
              <a:ln w="12700" cap="rnd">
                <a:solidFill>
                  <a:srgbClr val="000000"/>
                </a:solidFill>
                <a:round/>
                <a:headEnd type="none" w="sm" len="sm"/>
                <a:tailEnd type="none" w="sm" len="sm"/>
              </a:ln>
            </p:spPr>
            <p:txBody>
              <a:bodyPr/>
              <a:lstStyle/>
              <a:p>
                <a:endParaRPr lang="fr-FR"/>
              </a:p>
            </p:txBody>
          </p:sp>
          <p:sp>
            <p:nvSpPr>
              <p:cNvPr id="22556" name="Oval 153"/>
              <p:cNvSpPr>
                <a:spLocks noChangeArrowheads="1"/>
              </p:cNvSpPr>
              <p:nvPr/>
            </p:nvSpPr>
            <p:spPr bwMode="auto">
              <a:xfrm>
                <a:off x="4811" y="1898"/>
                <a:ext cx="102" cy="113"/>
              </a:xfrm>
              <a:prstGeom prst="ellipse">
                <a:avLst/>
              </a:prstGeom>
              <a:solidFill>
                <a:srgbClr val="99CCFF"/>
              </a:solidFill>
              <a:ln w="9525">
                <a:noFill/>
                <a:round/>
                <a:headEnd/>
                <a:tailEnd/>
              </a:ln>
            </p:spPr>
            <p:txBody>
              <a:bodyPr wrap="none" anchor="ctr"/>
              <a:lstStyle/>
              <a:p>
                <a:endParaRPr lang="fr-FR"/>
              </a:p>
            </p:txBody>
          </p:sp>
          <p:sp>
            <p:nvSpPr>
              <p:cNvPr id="22557" name="Oval 154"/>
              <p:cNvSpPr>
                <a:spLocks noChangeArrowheads="1"/>
              </p:cNvSpPr>
              <p:nvPr/>
            </p:nvSpPr>
            <p:spPr bwMode="auto">
              <a:xfrm>
                <a:off x="4817" y="1904"/>
                <a:ext cx="90" cy="100"/>
              </a:xfrm>
              <a:prstGeom prst="ellipse">
                <a:avLst/>
              </a:prstGeom>
              <a:noFill/>
              <a:ln w="25400">
                <a:solidFill>
                  <a:srgbClr val="0066CC"/>
                </a:solidFill>
                <a:round/>
                <a:headEnd/>
                <a:tailEnd/>
              </a:ln>
            </p:spPr>
            <p:txBody>
              <a:bodyPr wrap="none" anchor="ctr"/>
              <a:lstStyle/>
              <a:p>
                <a:endParaRPr lang="fr-FR"/>
              </a:p>
            </p:txBody>
          </p:sp>
          <p:sp>
            <p:nvSpPr>
              <p:cNvPr id="22558" name="Oval 155"/>
              <p:cNvSpPr>
                <a:spLocks noChangeArrowheads="1"/>
              </p:cNvSpPr>
              <p:nvPr/>
            </p:nvSpPr>
            <p:spPr bwMode="auto">
              <a:xfrm>
                <a:off x="4409" y="1645"/>
                <a:ext cx="164" cy="181"/>
              </a:xfrm>
              <a:prstGeom prst="ellipse">
                <a:avLst/>
              </a:prstGeom>
              <a:solidFill>
                <a:srgbClr val="99CCFF"/>
              </a:solidFill>
              <a:ln w="9525">
                <a:noFill/>
                <a:round/>
                <a:headEnd/>
                <a:tailEnd/>
              </a:ln>
            </p:spPr>
            <p:txBody>
              <a:bodyPr wrap="none" anchor="ctr"/>
              <a:lstStyle/>
              <a:p>
                <a:endParaRPr lang="fr-FR"/>
              </a:p>
            </p:txBody>
          </p:sp>
          <p:sp>
            <p:nvSpPr>
              <p:cNvPr id="22559" name="Oval 156"/>
              <p:cNvSpPr>
                <a:spLocks noChangeArrowheads="1"/>
              </p:cNvSpPr>
              <p:nvPr/>
            </p:nvSpPr>
            <p:spPr bwMode="auto">
              <a:xfrm>
                <a:off x="4415" y="1651"/>
                <a:ext cx="152" cy="169"/>
              </a:xfrm>
              <a:prstGeom prst="ellipse">
                <a:avLst/>
              </a:prstGeom>
              <a:noFill/>
              <a:ln w="25400">
                <a:solidFill>
                  <a:srgbClr val="0066CC"/>
                </a:solidFill>
                <a:round/>
                <a:headEnd/>
                <a:tailEnd/>
              </a:ln>
            </p:spPr>
            <p:txBody>
              <a:bodyPr wrap="none" anchor="ctr"/>
              <a:lstStyle/>
              <a:p>
                <a:endParaRPr lang="fr-FR"/>
              </a:p>
            </p:txBody>
          </p:sp>
          <p:sp>
            <p:nvSpPr>
              <p:cNvPr id="22560" name="Rectangle 157"/>
              <p:cNvSpPr>
                <a:spLocks noChangeArrowheads="1"/>
              </p:cNvSpPr>
              <p:nvPr/>
            </p:nvSpPr>
            <p:spPr bwMode="auto">
              <a:xfrm>
                <a:off x="4758" y="1829"/>
                <a:ext cx="341" cy="278"/>
              </a:xfrm>
              <a:prstGeom prst="rect">
                <a:avLst/>
              </a:prstGeom>
              <a:noFill/>
              <a:ln w="50800">
                <a:solidFill>
                  <a:srgbClr val="CC0000"/>
                </a:solidFill>
                <a:miter lim="800000"/>
                <a:headEnd/>
                <a:tailEnd/>
              </a:ln>
            </p:spPr>
            <p:txBody>
              <a:bodyPr wrap="none" anchor="ctr"/>
              <a:lstStyle/>
              <a:p>
                <a:endParaRPr lang="fr-FR"/>
              </a:p>
            </p:txBody>
          </p:sp>
          <p:sp>
            <p:nvSpPr>
              <p:cNvPr id="22561" name="Line 158"/>
              <p:cNvSpPr>
                <a:spLocks noChangeShapeType="1"/>
              </p:cNvSpPr>
              <p:nvPr/>
            </p:nvSpPr>
            <p:spPr bwMode="auto">
              <a:xfrm flipV="1">
                <a:off x="4929" y="1901"/>
                <a:ext cx="0" cy="134"/>
              </a:xfrm>
              <a:prstGeom prst="line">
                <a:avLst/>
              </a:prstGeom>
              <a:noFill/>
              <a:ln w="50800">
                <a:solidFill>
                  <a:srgbClr val="CC0000"/>
                </a:solidFill>
                <a:round/>
                <a:headEnd type="none" w="sm" len="sm"/>
                <a:tailEnd type="none" w="sm" len="sm"/>
              </a:ln>
            </p:spPr>
            <p:txBody>
              <a:bodyPr wrap="none" anchor="ctr"/>
              <a:lstStyle/>
              <a:p>
                <a:endParaRPr lang="fr-FR"/>
              </a:p>
            </p:txBody>
          </p:sp>
          <p:sp>
            <p:nvSpPr>
              <p:cNvPr id="22562" name="Line 159"/>
              <p:cNvSpPr>
                <a:spLocks noChangeShapeType="1"/>
              </p:cNvSpPr>
              <p:nvPr/>
            </p:nvSpPr>
            <p:spPr bwMode="auto">
              <a:xfrm>
                <a:off x="4867" y="1966"/>
                <a:ext cx="124" cy="0"/>
              </a:xfrm>
              <a:prstGeom prst="line">
                <a:avLst/>
              </a:prstGeom>
              <a:noFill/>
              <a:ln w="50800">
                <a:solidFill>
                  <a:srgbClr val="CC0000"/>
                </a:solidFill>
                <a:round/>
                <a:headEnd type="none" w="sm" len="sm"/>
                <a:tailEnd type="none" w="sm" len="sm"/>
              </a:ln>
            </p:spPr>
            <p:txBody>
              <a:bodyPr wrap="none" anchor="ctr"/>
              <a:lstStyle/>
              <a:p>
                <a:endParaRPr lang="fr-FR"/>
              </a:p>
            </p:txBody>
          </p:sp>
        </p:grpSp>
      </p:grpSp>
      <p:pic>
        <p:nvPicPr>
          <p:cNvPr id="22532" name="Picture 161"/>
          <p:cNvPicPr>
            <a:picLocks noChangeArrowheads="1"/>
          </p:cNvPicPr>
          <p:nvPr/>
        </p:nvPicPr>
        <p:blipFill>
          <a:blip r:embed="rId3"/>
          <a:srcRect/>
          <a:stretch>
            <a:fillRect/>
          </a:stretch>
        </p:blipFill>
        <p:spPr bwMode="auto">
          <a:xfrm>
            <a:off x="1049338" y="2172033"/>
            <a:ext cx="7831138" cy="1835150"/>
          </a:xfrm>
          <a:prstGeom prst="rect">
            <a:avLst/>
          </a:prstGeom>
          <a:noFill/>
          <a:ln w="9525">
            <a:noFill/>
            <a:miter lim="800000"/>
            <a:headEnd/>
            <a:tailEnd/>
          </a:ln>
        </p:spPr>
      </p:pic>
      <p:sp>
        <p:nvSpPr>
          <p:cNvPr id="22533"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b="1" dirty="0">
                <a:solidFill>
                  <a:srgbClr val="FF0000"/>
                </a:solidFill>
                <a:latin typeface="Times" charset="0"/>
              </a:rPr>
              <a:t>Les facteurs de risques </a:t>
            </a:r>
          </a:p>
        </p:txBody>
      </p:sp>
      <p:sp>
        <p:nvSpPr>
          <p:cNvPr id="22534" name="Text Box 2"/>
          <p:cNvSpPr txBox="1">
            <a:spLocks noChangeArrowheads="1"/>
          </p:cNvSpPr>
          <p:nvPr/>
        </p:nvSpPr>
        <p:spPr bwMode="auto">
          <a:xfrm>
            <a:off x="381000" y="1219200"/>
            <a:ext cx="8763000" cy="400110"/>
          </a:xfrm>
          <a:prstGeom prst="rect">
            <a:avLst/>
          </a:prstGeom>
          <a:noFill/>
          <a:ln w="9525">
            <a:noFill/>
            <a:miter lim="800000"/>
            <a:headEnd/>
            <a:tailEnd/>
          </a:ln>
        </p:spPr>
        <p:txBody>
          <a:bodyPr wrap="square">
            <a:spAutoFit/>
          </a:bodyPr>
          <a:lstStyle/>
          <a:p>
            <a:pPr>
              <a:spcBef>
                <a:spcPct val="50000"/>
              </a:spcBef>
            </a:pPr>
            <a:r>
              <a:rPr lang="fr-FR" dirty="0">
                <a:solidFill>
                  <a:srgbClr val="3366FF"/>
                </a:solidFill>
                <a:latin typeface="Times" charset="0"/>
              </a:rPr>
              <a:t>Les facteurs biomécaniques : </a:t>
            </a:r>
            <a:r>
              <a:rPr lang="fr-FR" sz="2000" dirty="0">
                <a:latin typeface="Times" charset="0"/>
              </a:rPr>
              <a:t>les postures des poignets à l’origine des TMS  </a:t>
            </a:r>
          </a:p>
        </p:txBody>
      </p:sp>
      <p:sp>
        <p:nvSpPr>
          <p:cNvPr id="166" name="Rectangle 4"/>
          <p:cNvSpPr>
            <a:spLocks noChangeArrowheads="1"/>
          </p:cNvSpPr>
          <p:nvPr/>
        </p:nvSpPr>
        <p:spPr bwMode="auto">
          <a:xfrm>
            <a:off x="1905000" y="4862513"/>
            <a:ext cx="457200" cy="274637"/>
          </a:xfrm>
          <a:prstGeom prst="rect">
            <a:avLst/>
          </a:prstGeom>
          <a:noFill/>
          <a:ln w="9525">
            <a:noFill/>
            <a:miter lim="800000"/>
            <a:headEnd/>
            <a:tailEnd/>
          </a:ln>
        </p:spPr>
        <p:txBody>
          <a:bodyPr anchor="ctr">
            <a:spAutoFit/>
          </a:bodyPr>
          <a:lstStyle/>
          <a:p>
            <a:pPr eaLnBrk="1" hangingPunct="1">
              <a:spcBef>
                <a:spcPct val="20000"/>
              </a:spcBef>
              <a:defRPr/>
            </a:pPr>
            <a:r>
              <a:rPr lang="fr-FR" sz="1200">
                <a:effectLst>
                  <a:outerShdw blurRad="38100" dist="38100" dir="2700000" algn="tl">
                    <a:srgbClr val="C0C0C0"/>
                  </a:outerShdw>
                </a:effectLst>
                <a:latin typeface="Calibri" pitchFamily="34" charset="0"/>
              </a:rPr>
              <a:t>20 °</a:t>
            </a:r>
            <a:endParaRPr lang="fr-FR" sz="1200">
              <a:effectLst>
                <a:outerShdw blurRad="38100" dist="38100" dir="2700000" algn="tl">
                  <a:srgbClr val="C0C0C0"/>
                </a:outerShdw>
              </a:effectLst>
              <a:latin typeface="Arial" pitchFamily="34" charset="0"/>
            </a:endParaRPr>
          </a:p>
        </p:txBody>
      </p:sp>
      <p:sp>
        <p:nvSpPr>
          <p:cNvPr id="167" name="Rectangle 4"/>
          <p:cNvSpPr>
            <a:spLocks noChangeArrowheads="1"/>
          </p:cNvSpPr>
          <p:nvPr/>
        </p:nvSpPr>
        <p:spPr bwMode="auto">
          <a:xfrm>
            <a:off x="1905000" y="5210175"/>
            <a:ext cx="457200" cy="274638"/>
          </a:xfrm>
          <a:prstGeom prst="rect">
            <a:avLst/>
          </a:prstGeom>
          <a:noFill/>
          <a:ln w="9525">
            <a:noFill/>
            <a:miter lim="800000"/>
            <a:headEnd/>
            <a:tailEnd/>
          </a:ln>
        </p:spPr>
        <p:txBody>
          <a:bodyPr anchor="ctr">
            <a:spAutoFit/>
          </a:bodyPr>
          <a:lstStyle/>
          <a:p>
            <a:pPr eaLnBrk="1" hangingPunct="1">
              <a:spcBef>
                <a:spcPct val="20000"/>
              </a:spcBef>
              <a:defRPr/>
            </a:pPr>
            <a:r>
              <a:rPr lang="fr-FR" sz="1200">
                <a:effectLst>
                  <a:outerShdw blurRad="38100" dist="38100" dir="2700000" algn="tl">
                    <a:srgbClr val="C0C0C0"/>
                  </a:outerShdw>
                </a:effectLst>
                <a:latin typeface="Calibri" pitchFamily="34" charset="0"/>
              </a:rPr>
              <a:t>20 °</a:t>
            </a:r>
            <a:endParaRPr lang="fr-FR" sz="1200">
              <a:effectLst>
                <a:outerShdw blurRad="38100" dist="38100" dir="2700000" algn="tl">
                  <a:srgbClr val="C0C0C0"/>
                </a:outerShdw>
              </a:effectLst>
              <a:latin typeface="Arial" pitchFamily="34" charset="0"/>
            </a:endParaRPr>
          </a:p>
        </p:txBody>
      </p:sp>
      <p:sp>
        <p:nvSpPr>
          <p:cNvPr id="22537" name="Text Box 3"/>
          <p:cNvSpPr txBox="1">
            <a:spLocks noChangeArrowheads="1"/>
          </p:cNvSpPr>
          <p:nvPr/>
        </p:nvSpPr>
        <p:spPr bwMode="auto">
          <a:xfrm>
            <a:off x="0" y="6613525"/>
            <a:ext cx="1143000" cy="244475"/>
          </a:xfrm>
          <a:prstGeom prst="rect">
            <a:avLst/>
          </a:prstGeom>
          <a:noFill/>
          <a:ln w="9525">
            <a:noFill/>
            <a:miter lim="800000"/>
            <a:headEnd/>
            <a:tailEnd/>
          </a:ln>
        </p:spPr>
        <p:txBody>
          <a:bodyPr>
            <a:spAutoFit/>
          </a:bodyPr>
          <a:lstStyle/>
          <a:p>
            <a:pPr algn="r">
              <a:spcBef>
                <a:spcPct val="50000"/>
              </a:spcBef>
            </a:pPr>
            <a:r>
              <a:rPr lang="fr-FR" sz="1000" b="0">
                <a:latin typeface="Times" charset="0"/>
              </a:rPr>
              <a:t>Source : CSST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1447800"/>
            <a:ext cx="8915400" cy="427038"/>
          </a:xfrm>
          <a:prstGeom prst="rect">
            <a:avLst/>
          </a:prstGeom>
          <a:noFill/>
          <a:ln w="9525">
            <a:noFill/>
            <a:miter lim="800000"/>
            <a:headEnd/>
            <a:tailEnd/>
          </a:ln>
        </p:spPr>
        <p:txBody>
          <a:bodyPr>
            <a:spAutoFit/>
          </a:bodyPr>
          <a:lstStyle/>
          <a:p>
            <a:pPr algn="ctr">
              <a:spcBef>
                <a:spcPct val="50000"/>
              </a:spcBef>
            </a:pPr>
            <a:r>
              <a:rPr lang="fr-FR" sz="2200" b="1" dirty="0">
                <a:latin typeface="Times" charset="0"/>
              </a:rPr>
              <a:t>Exemples de prise en force et de prise en pince</a:t>
            </a:r>
          </a:p>
        </p:txBody>
      </p:sp>
      <p:pic>
        <p:nvPicPr>
          <p:cNvPr id="23555" name="Picture 3"/>
          <p:cNvPicPr>
            <a:picLocks noChangeAspect="1" noChangeArrowheads="1"/>
          </p:cNvPicPr>
          <p:nvPr/>
        </p:nvPicPr>
        <p:blipFill>
          <a:blip r:embed="rId3"/>
          <a:srcRect/>
          <a:stretch>
            <a:fillRect/>
          </a:stretch>
        </p:blipFill>
        <p:spPr bwMode="auto">
          <a:xfrm>
            <a:off x="1389062" y="2579687"/>
            <a:ext cx="7754938" cy="4156075"/>
          </a:xfrm>
          <a:prstGeom prst="rect">
            <a:avLst/>
          </a:prstGeom>
          <a:noFill/>
          <a:ln w="9525">
            <a:noFill/>
            <a:miter lim="800000"/>
            <a:headEnd/>
            <a:tailEnd/>
          </a:ln>
        </p:spPr>
      </p:pic>
      <p:sp>
        <p:nvSpPr>
          <p:cNvPr id="23556"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sp>
        <p:nvSpPr>
          <p:cNvPr id="23557" name="Text Box 3"/>
          <p:cNvSpPr txBox="1">
            <a:spLocks noChangeArrowheads="1"/>
          </p:cNvSpPr>
          <p:nvPr/>
        </p:nvSpPr>
        <p:spPr bwMode="auto">
          <a:xfrm>
            <a:off x="0" y="6613525"/>
            <a:ext cx="1143000" cy="244475"/>
          </a:xfrm>
          <a:prstGeom prst="rect">
            <a:avLst/>
          </a:prstGeom>
          <a:noFill/>
          <a:ln w="9525">
            <a:noFill/>
            <a:miter lim="800000"/>
            <a:headEnd/>
            <a:tailEnd/>
          </a:ln>
        </p:spPr>
        <p:txBody>
          <a:bodyPr>
            <a:spAutoFit/>
          </a:bodyPr>
          <a:lstStyle/>
          <a:p>
            <a:pPr algn="r">
              <a:spcBef>
                <a:spcPct val="50000"/>
              </a:spcBef>
            </a:pPr>
            <a:r>
              <a:rPr lang="fr-FR" sz="1000" b="0">
                <a:latin typeface="Times" charset="0"/>
              </a:rPr>
              <a:t>Source : CSST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er 29"/>
          <p:cNvGrpSpPr>
            <a:grpSpLocks/>
          </p:cNvGrpSpPr>
          <p:nvPr/>
        </p:nvGrpSpPr>
        <p:grpSpPr bwMode="auto">
          <a:xfrm>
            <a:off x="0" y="609600"/>
            <a:ext cx="9329758" cy="6131768"/>
            <a:chOff x="0" y="1295400"/>
            <a:chExt cx="9329758" cy="5781757"/>
          </a:xfrm>
          <a:solidFill>
            <a:schemeClr val="bg1"/>
          </a:solidFill>
        </p:grpSpPr>
        <p:sp>
          <p:nvSpPr>
            <p:cNvPr id="24579" name="Text Box 2"/>
            <p:cNvSpPr txBox="1">
              <a:spLocks noChangeArrowheads="1"/>
            </p:cNvSpPr>
            <p:nvPr/>
          </p:nvSpPr>
          <p:spPr bwMode="auto">
            <a:xfrm>
              <a:off x="2193284" y="2133600"/>
              <a:ext cx="4861576" cy="461667"/>
            </a:xfrm>
            <a:prstGeom prst="rect">
              <a:avLst/>
            </a:prstGeom>
            <a:grpFill/>
            <a:ln w="9525">
              <a:noFill/>
              <a:miter lim="800000"/>
              <a:headEnd/>
              <a:tailEnd/>
            </a:ln>
          </p:spPr>
          <p:txBody>
            <a:bodyPr wrap="square">
              <a:spAutoFit/>
            </a:bodyPr>
            <a:lstStyle/>
            <a:p>
              <a:pPr algn="ctr">
                <a:spcBef>
                  <a:spcPct val="50000"/>
                </a:spcBef>
              </a:pPr>
              <a:r>
                <a:rPr lang="fr-FR" dirty="0">
                  <a:latin typeface="Times" charset="0"/>
                </a:rPr>
                <a:t>Les mouvements du poignet</a:t>
              </a:r>
            </a:p>
          </p:txBody>
        </p:sp>
        <p:pic>
          <p:nvPicPr>
            <p:cNvPr id="24580" name="Picture 9"/>
            <p:cNvPicPr>
              <a:picLocks noChangeAspect="1" noChangeArrowheads="1"/>
            </p:cNvPicPr>
            <p:nvPr/>
          </p:nvPicPr>
          <p:blipFill>
            <a:blip r:embed="rId3"/>
            <a:srcRect/>
            <a:stretch>
              <a:fillRect/>
            </a:stretch>
          </p:blipFill>
          <p:spPr bwMode="auto">
            <a:xfrm>
              <a:off x="500034" y="3043230"/>
              <a:ext cx="1054100" cy="1087438"/>
            </a:xfrm>
            <a:prstGeom prst="rect">
              <a:avLst/>
            </a:prstGeom>
            <a:grpFill/>
            <a:ln w="9525">
              <a:noFill/>
              <a:miter lim="800000"/>
              <a:headEnd/>
              <a:tailEnd/>
            </a:ln>
          </p:spPr>
        </p:pic>
        <p:pic>
          <p:nvPicPr>
            <p:cNvPr id="24581" name="Picture 10"/>
            <p:cNvPicPr>
              <a:picLocks noChangeAspect="1" noChangeArrowheads="1"/>
            </p:cNvPicPr>
            <p:nvPr/>
          </p:nvPicPr>
          <p:blipFill>
            <a:blip r:embed="rId4"/>
            <a:srcRect/>
            <a:stretch>
              <a:fillRect/>
            </a:stretch>
          </p:blipFill>
          <p:spPr bwMode="auto">
            <a:xfrm>
              <a:off x="2500298" y="3043230"/>
              <a:ext cx="1054100" cy="1087438"/>
            </a:xfrm>
            <a:prstGeom prst="rect">
              <a:avLst/>
            </a:prstGeom>
            <a:grpFill/>
            <a:ln w="9525">
              <a:noFill/>
              <a:miter lim="800000"/>
              <a:headEnd/>
              <a:tailEnd/>
            </a:ln>
          </p:spPr>
        </p:pic>
        <p:pic>
          <p:nvPicPr>
            <p:cNvPr id="24582" name="Picture 11"/>
            <p:cNvPicPr>
              <a:picLocks noChangeAspect="1" noChangeArrowheads="1"/>
            </p:cNvPicPr>
            <p:nvPr/>
          </p:nvPicPr>
          <p:blipFill>
            <a:blip r:embed="rId5"/>
            <a:srcRect/>
            <a:stretch>
              <a:fillRect/>
            </a:stretch>
          </p:blipFill>
          <p:spPr bwMode="auto">
            <a:xfrm>
              <a:off x="4286248" y="3043230"/>
              <a:ext cx="1054100" cy="1087438"/>
            </a:xfrm>
            <a:prstGeom prst="rect">
              <a:avLst/>
            </a:prstGeom>
            <a:grpFill/>
            <a:ln w="9525">
              <a:noFill/>
              <a:miter lim="800000"/>
              <a:headEnd/>
              <a:tailEnd/>
            </a:ln>
          </p:spPr>
        </p:pic>
        <p:pic>
          <p:nvPicPr>
            <p:cNvPr id="24583" name="Picture 12"/>
            <p:cNvPicPr>
              <a:picLocks noChangeAspect="1" noChangeArrowheads="1"/>
            </p:cNvPicPr>
            <p:nvPr/>
          </p:nvPicPr>
          <p:blipFill>
            <a:blip r:embed="rId6"/>
            <a:srcRect/>
            <a:stretch>
              <a:fillRect/>
            </a:stretch>
          </p:blipFill>
          <p:spPr bwMode="auto">
            <a:xfrm>
              <a:off x="6000760" y="3043230"/>
              <a:ext cx="1054100" cy="1087438"/>
            </a:xfrm>
            <a:prstGeom prst="rect">
              <a:avLst/>
            </a:prstGeom>
            <a:grpFill/>
            <a:ln w="9525">
              <a:noFill/>
              <a:miter lim="800000"/>
              <a:headEnd/>
              <a:tailEnd/>
            </a:ln>
          </p:spPr>
        </p:pic>
        <p:pic>
          <p:nvPicPr>
            <p:cNvPr id="24584" name="Picture 13"/>
            <p:cNvPicPr>
              <a:picLocks noChangeAspect="1" noChangeArrowheads="1"/>
            </p:cNvPicPr>
            <p:nvPr/>
          </p:nvPicPr>
          <p:blipFill>
            <a:blip r:embed="rId7"/>
            <a:srcRect/>
            <a:stretch>
              <a:fillRect/>
            </a:stretch>
          </p:blipFill>
          <p:spPr bwMode="auto">
            <a:xfrm>
              <a:off x="7500958" y="2971792"/>
              <a:ext cx="1054100" cy="1087438"/>
            </a:xfrm>
            <a:prstGeom prst="rect">
              <a:avLst/>
            </a:prstGeom>
            <a:grpFill/>
            <a:ln w="9525">
              <a:noFill/>
              <a:miter lim="800000"/>
              <a:headEnd/>
              <a:tailEnd/>
            </a:ln>
          </p:spPr>
        </p:pic>
        <p:sp>
          <p:nvSpPr>
            <p:cNvPr id="24585" name="Text Box 14"/>
            <p:cNvSpPr txBox="1">
              <a:spLocks noChangeArrowheads="1"/>
            </p:cNvSpPr>
            <p:nvPr/>
          </p:nvSpPr>
          <p:spPr bwMode="auto">
            <a:xfrm>
              <a:off x="0" y="4186238"/>
              <a:ext cx="1981200" cy="738667"/>
            </a:xfrm>
            <a:prstGeom prst="rect">
              <a:avLst/>
            </a:prstGeom>
            <a:grpFill/>
            <a:ln w="9525">
              <a:noFill/>
              <a:miter lim="800000"/>
              <a:headEnd/>
              <a:tailEnd/>
            </a:ln>
          </p:spPr>
          <p:txBody>
            <a:bodyPr>
              <a:spAutoFit/>
            </a:bodyPr>
            <a:lstStyle/>
            <a:p>
              <a:pPr algn="ctr"/>
              <a:r>
                <a:rPr lang="fr-FR" sz="1400" dirty="0">
                  <a:latin typeface="Times" charset="0"/>
                </a:rPr>
                <a:t>Préhension répétée d’objets avec pinces digitales</a:t>
              </a:r>
            </a:p>
          </p:txBody>
        </p:sp>
        <p:sp>
          <p:nvSpPr>
            <p:cNvPr id="24586" name="Text Box 15"/>
            <p:cNvSpPr txBox="1">
              <a:spLocks noChangeArrowheads="1"/>
            </p:cNvSpPr>
            <p:nvPr/>
          </p:nvSpPr>
          <p:spPr bwMode="auto">
            <a:xfrm>
              <a:off x="1905000" y="4371975"/>
              <a:ext cx="2286000" cy="738667"/>
            </a:xfrm>
            <a:prstGeom prst="rect">
              <a:avLst/>
            </a:prstGeom>
            <a:grpFill/>
            <a:ln w="9525">
              <a:noFill/>
              <a:miter lim="800000"/>
              <a:headEnd/>
              <a:tailEnd/>
            </a:ln>
          </p:spPr>
          <p:txBody>
            <a:bodyPr>
              <a:spAutoFit/>
            </a:bodyPr>
            <a:lstStyle/>
            <a:p>
              <a:pPr algn="ctr"/>
              <a:r>
                <a:rPr lang="fr-FR" sz="1400" dirty="0">
                  <a:latin typeface="Times" charset="0"/>
                </a:rPr>
                <a:t>Préhension d’objets avec tractions répétées ou rotation du poignet</a:t>
              </a:r>
            </a:p>
          </p:txBody>
        </p:sp>
        <p:sp>
          <p:nvSpPr>
            <p:cNvPr id="24587" name="Text Box 16"/>
            <p:cNvSpPr txBox="1">
              <a:spLocks noChangeArrowheads="1"/>
            </p:cNvSpPr>
            <p:nvPr/>
          </p:nvSpPr>
          <p:spPr bwMode="auto">
            <a:xfrm>
              <a:off x="3929058" y="4257676"/>
              <a:ext cx="1828800" cy="523222"/>
            </a:xfrm>
            <a:prstGeom prst="rect">
              <a:avLst/>
            </a:prstGeom>
            <a:grpFill/>
            <a:ln w="9525">
              <a:noFill/>
              <a:miter lim="800000"/>
              <a:headEnd/>
              <a:tailEnd/>
            </a:ln>
          </p:spPr>
          <p:txBody>
            <a:bodyPr>
              <a:spAutoFit/>
            </a:bodyPr>
            <a:lstStyle/>
            <a:p>
              <a:pPr algn="ctr"/>
              <a:r>
                <a:rPr lang="fr-FR" sz="1400" dirty="0">
                  <a:latin typeface="Times" charset="0"/>
                </a:rPr>
                <a:t>Préhension pleine main</a:t>
              </a:r>
            </a:p>
          </p:txBody>
        </p:sp>
        <p:sp>
          <p:nvSpPr>
            <p:cNvPr id="24588" name="Text Box 17"/>
            <p:cNvSpPr txBox="1">
              <a:spLocks noChangeArrowheads="1"/>
            </p:cNvSpPr>
            <p:nvPr/>
          </p:nvSpPr>
          <p:spPr bwMode="auto">
            <a:xfrm>
              <a:off x="5643570" y="4257676"/>
              <a:ext cx="1828800" cy="307778"/>
            </a:xfrm>
            <a:prstGeom prst="rect">
              <a:avLst/>
            </a:prstGeom>
            <a:grpFill/>
            <a:ln w="9525">
              <a:noFill/>
              <a:miter lim="800000"/>
              <a:headEnd/>
              <a:tailEnd/>
            </a:ln>
          </p:spPr>
          <p:txBody>
            <a:bodyPr>
              <a:spAutoFit/>
            </a:bodyPr>
            <a:lstStyle/>
            <a:p>
              <a:pPr algn="ctr"/>
              <a:r>
                <a:rPr lang="fr-FR" sz="1400" dirty="0">
                  <a:latin typeface="Times" charset="0"/>
                </a:rPr>
                <a:t>Geste de cisaillement</a:t>
              </a:r>
            </a:p>
          </p:txBody>
        </p:sp>
        <p:sp>
          <p:nvSpPr>
            <p:cNvPr id="24589" name="Text Box 18"/>
            <p:cNvSpPr txBox="1">
              <a:spLocks noChangeArrowheads="1"/>
            </p:cNvSpPr>
            <p:nvPr/>
          </p:nvSpPr>
          <p:spPr bwMode="auto">
            <a:xfrm>
              <a:off x="7500958" y="4179782"/>
              <a:ext cx="1828800" cy="523222"/>
            </a:xfrm>
            <a:prstGeom prst="rect">
              <a:avLst/>
            </a:prstGeom>
            <a:grpFill/>
            <a:ln w="9525">
              <a:noFill/>
              <a:miter lim="800000"/>
              <a:headEnd/>
              <a:tailEnd/>
            </a:ln>
          </p:spPr>
          <p:txBody>
            <a:bodyPr>
              <a:spAutoFit/>
            </a:bodyPr>
            <a:lstStyle/>
            <a:p>
              <a:pPr algn="ctr"/>
              <a:r>
                <a:rPr lang="fr-FR" sz="1400" dirty="0">
                  <a:latin typeface="Times" charset="0"/>
                </a:rPr>
                <a:t>Application d’une pression avec la main</a:t>
              </a:r>
            </a:p>
          </p:txBody>
        </p:sp>
        <p:pic>
          <p:nvPicPr>
            <p:cNvPr id="24590" name="Picture 19"/>
            <p:cNvPicPr>
              <a:picLocks noChangeAspect="1" noChangeArrowheads="1"/>
            </p:cNvPicPr>
            <p:nvPr/>
          </p:nvPicPr>
          <p:blipFill>
            <a:blip r:embed="rId8"/>
            <a:srcRect/>
            <a:stretch>
              <a:fillRect/>
            </a:stretch>
          </p:blipFill>
          <p:spPr bwMode="auto">
            <a:xfrm>
              <a:off x="1714480" y="5329246"/>
              <a:ext cx="1108075" cy="1085850"/>
            </a:xfrm>
            <a:prstGeom prst="rect">
              <a:avLst/>
            </a:prstGeom>
            <a:grpFill/>
            <a:ln w="9525">
              <a:noFill/>
              <a:miter lim="800000"/>
              <a:headEnd/>
              <a:tailEnd/>
            </a:ln>
          </p:spPr>
        </p:pic>
        <p:pic>
          <p:nvPicPr>
            <p:cNvPr id="24591" name="Picture 20"/>
            <p:cNvPicPr>
              <a:picLocks noChangeAspect="1" noChangeArrowheads="1"/>
            </p:cNvPicPr>
            <p:nvPr/>
          </p:nvPicPr>
          <p:blipFill>
            <a:blip r:embed="rId9"/>
            <a:srcRect/>
            <a:stretch>
              <a:fillRect/>
            </a:stretch>
          </p:blipFill>
          <p:spPr bwMode="auto">
            <a:xfrm>
              <a:off x="4143372" y="5257808"/>
              <a:ext cx="1108075" cy="1085850"/>
            </a:xfrm>
            <a:prstGeom prst="rect">
              <a:avLst/>
            </a:prstGeom>
            <a:grpFill/>
            <a:ln w="9525">
              <a:noFill/>
              <a:miter lim="800000"/>
              <a:headEnd/>
              <a:tailEnd/>
            </a:ln>
          </p:spPr>
        </p:pic>
        <p:pic>
          <p:nvPicPr>
            <p:cNvPr id="24592" name="Picture 21"/>
            <p:cNvPicPr>
              <a:picLocks noChangeAspect="1" noChangeArrowheads="1"/>
            </p:cNvPicPr>
            <p:nvPr/>
          </p:nvPicPr>
          <p:blipFill>
            <a:blip r:embed="rId10"/>
            <a:srcRect/>
            <a:stretch>
              <a:fillRect/>
            </a:stretch>
          </p:blipFill>
          <p:spPr bwMode="auto">
            <a:xfrm>
              <a:off x="6715140" y="5257808"/>
              <a:ext cx="1108075" cy="1085850"/>
            </a:xfrm>
            <a:prstGeom prst="rect">
              <a:avLst/>
            </a:prstGeom>
            <a:grpFill/>
            <a:ln w="9525">
              <a:noFill/>
              <a:miter lim="800000"/>
              <a:headEnd/>
              <a:tailEnd/>
            </a:ln>
          </p:spPr>
        </p:pic>
        <p:sp>
          <p:nvSpPr>
            <p:cNvPr id="24593" name="Text Box 22"/>
            <p:cNvSpPr txBox="1">
              <a:spLocks noChangeArrowheads="1"/>
            </p:cNvSpPr>
            <p:nvPr/>
          </p:nvSpPr>
          <p:spPr bwMode="auto">
            <a:xfrm>
              <a:off x="2193284" y="6170252"/>
              <a:ext cx="2743200" cy="523222"/>
            </a:xfrm>
            <a:prstGeom prst="rect">
              <a:avLst/>
            </a:prstGeom>
            <a:grpFill/>
            <a:ln w="9525">
              <a:noFill/>
              <a:miter lim="800000"/>
              <a:headEnd/>
              <a:tailEnd/>
            </a:ln>
          </p:spPr>
          <p:txBody>
            <a:bodyPr>
              <a:spAutoFit/>
            </a:bodyPr>
            <a:lstStyle/>
            <a:p>
              <a:pPr algn="ctr"/>
              <a:r>
                <a:rPr lang="fr-FR" sz="1400" dirty="0">
                  <a:latin typeface="Times" charset="0"/>
                </a:rPr>
                <a:t>Membre supérieur en flexion ou abduction</a:t>
              </a:r>
            </a:p>
          </p:txBody>
        </p:sp>
        <p:sp>
          <p:nvSpPr>
            <p:cNvPr id="24594" name="Text Box 23"/>
            <p:cNvSpPr txBox="1">
              <a:spLocks noChangeArrowheads="1"/>
            </p:cNvSpPr>
            <p:nvPr/>
          </p:nvSpPr>
          <p:spPr bwMode="auto">
            <a:xfrm>
              <a:off x="5715008" y="6400816"/>
              <a:ext cx="2743200" cy="523222"/>
            </a:xfrm>
            <a:prstGeom prst="rect">
              <a:avLst/>
            </a:prstGeom>
            <a:grpFill/>
            <a:ln w="9525">
              <a:noFill/>
              <a:miter lim="800000"/>
              <a:headEnd/>
              <a:tailEnd/>
            </a:ln>
          </p:spPr>
          <p:txBody>
            <a:bodyPr>
              <a:spAutoFit/>
            </a:bodyPr>
            <a:lstStyle/>
            <a:p>
              <a:pPr algn="ctr"/>
              <a:r>
                <a:rPr lang="fr-FR" sz="1400" dirty="0">
                  <a:latin typeface="Times" charset="0"/>
                </a:rPr>
                <a:t>Utilisation d’outils vibrants ou à percussion</a:t>
              </a:r>
            </a:p>
          </p:txBody>
        </p:sp>
        <p:sp>
          <p:nvSpPr>
            <p:cNvPr id="24595" name="Text Box 24"/>
            <p:cNvSpPr txBox="1">
              <a:spLocks noChangeArrowheads="1"/>
            </p:cNvSpPr>
            <p:nvPr/>
          </p:nvSpPr>
          <p:spPr bwMode="auto">
            <a:xfrm>
              <a:off x="152400" y="4891095"/>
              <a:ext cx="8839200" cy="400111"/>
            </a:xfrm>
            <a:prstGeom prst="rect">
              <a:avLst/>
            </a:prstGeom>
            <a:grpFill/>
            <a:ln w="9525">
              <a:noFill/>
              <a:miter lim="800000"/>
              <a:headEnd/>
              <a:tailEnd/>
            </a:ln>
          </p:spPr>
          <p:txBody>
            <a:bodyPr>
              <a:spAutoFit/>
            </a:bodyPr>
            <a:lstStyle/>
            <a:p>
              <a:pPr algn="ctr"/>
              <a:r>
                <a:rPr lang="fr-FR" sz="2000" dirty="0">
                  <a:solidFill>
                    <a:srgbClr val="FF0000"/>
                  </a:solidFill>
                  <a:latin typeface="Times" charset="0"/>
                </a:rPr>
                <a:t>Cofacteurs de risque</a:t>
              </a:r>
            </a:p>
          </p:txBody>
        </p:sp>
        <p:sp>
          <p:nvSpPr>
            <p:cNvPr id="24596" name="Text Box 25"/>
            <p:cNvSpPr txBox="1">
              <a:spLocks noChangeArrowheads="1"/>
            </p:cNvSpPr>
            <p:nvPr/>
          </p:nvSpPr>
          <p:spPr bwMode="auto">
            <a:xfrm>
              <a:off x="152400" y="2614602"/>
              <a:ext cx="8839200" cy="400111"/>
            </a:xfrm>
            <a:prstGeom prst="rect">
              <a:avLst/>
            </a:prstGeom>
            <a:grpFill/>
            <a:ln w="9525">
              <a:noFill/>
              <a:miter lim="800000"/>
              <a:headEnd/>
              <a:tailEnd/>
            </a:ln>
          </p:spPr>
          <p:txBody>
            <a:bodyPr>
              <a:spAutoFit/>
            </a:bodyPr>
            <a:lstStyle/>
            <a:p>
              <a:pPr algn="ctr"/>
              <a:r>
                <a:rPr lang="fr-FR" sz="2000" dirty="0">
                  <a:solidFill>
                    <a:srgbClr val="FF0000"/>
                  </a:solidFill>
                  <a:latin typeface="Times" charset="0"/>
                </a:rPr>
                <a:t>Mouvements de préhension et de manute</a:t>
              </a:r>
              <a:r>
                <a:rPr lang="fr-FR" sz="1800" dirty="0">
                  <a:solidFill>
                    <a:srgbClr val="FF0000"/>
                  </a:solidFill>
                  <a:latin typeface="Times" charset="0"/>
                </a:rPr>
                <a:t>ntion</a:t>
              </a:r>
            </a:p>
          </p:txBody>
        </p:sp>
        <p:sp>
          <p:nvSpPr>
            <p:cNvPr id="24597" name="Text Box 26"/>
            <p:cNvSpPr txBox="1">
              <a:spLocks noChangeArrowheads="1"/>
            </p:cNvSpPr>
            <p:nvPr/>
          </p:nvSpPr>
          <p:spPr bwMode="auto">
            <a:xfrm>
              <a:off x="152400" y="6677046"/>
              <a:ext cx="8839200" cy="400111"/>
            </a:xfrm>
            <a:prstGeom prst="rect">
              <a:avLst/>
            </a:prstGeom>
            <a:grpFill/>
            <a:ln w="9525">
              <a:noFill/>
              <a:miter lim="800000"/>
              <a:headEnd/>
              <a:tailEnd/>
            </a:ln>
          </p:spPr>
          <p:txBody>
            <a:bodyPr>
              <a:spAutoFit/>
            </a:bodyPr>
            <a:lstStyle/>
            <a:p>
              <a:pPr algn="ctr"/>
              <a:r>
                <a:rPr lang="fr-FR" sz="2000" dirty="0">
                  <a:solidFill>
                    <a:srgbClr val="FF0000"/>
                  </a:solidFill>
                  <a:latin typeface="Times" charset="0"/>
                </a:rPr>
                <a:t>Port de gants - Exposition au froid</a:t>
              </a:r>
            </a:p>
          </p:txBody>
        </p:sp>
        <p:sp>
          <p:nvSpPr>
            <p:cNvPr id="24598" name="Text Box 25"/>
            <p:cNvSpPr txBox="1">
              <a:spLocks noChangeArrowheads="1"/>
            </p:cNvSpPr>
            <p:nvPr/>
          </p:nvSpPr>
          <p:spPr bwMode="auto">
            <a:xfrm>
              <a:off x="381000" y="1295400"/>
              <a:ext cx="8305800" cy="493354"/>
            </a:xfrm>
            <a:prstGeom prst="rect">
              <a:avLst/>
            </a:prstGeom>
            <a:grpFill/>
            <a:ln w="9525">
              <a:noFill/>
              <a:miter lim="800000"/>
              <a:headEnd/>
              <a:tailEnd/>
            </a:ln>
          </p:spPr>
          <p:txBody>
            <a:bodyPr>
              <a:spAutoFit/>
            </a:bodyPr>
            <a:lstStyle/>
            <a:p>
              <a:pPr algn="ctr">
                <a:spcBef>
                  <a:spcPct val="50000"/>
                </a:spcBef>
              </a:pPr>
              <a:r>
                <a:rPr lang="fr-FR" sz="2800" b="1" dirty="0">
                  <a:solidFill>
                    <a:srgbClr val="FF0000"/>
                  </a:solidFill>
                  <a:latin typeface="Times" charset="0"/>
                </a:rPr>
                <a:t>Les facteurs de risques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srcRect/>
          <a:stretch>
            <a:fillRect/>
          </a:stretch>
        </p:blipFill>
        <p:spPr bwMode="auto">
          <a:xfrm>
            <a:off x="1127905" y="2708920"/>
            <a:ext cx="8003232" cy="3981474"/>
          </a:xfrm>
          <a:prstGeom prst="rect">
            <a:avLst/>
          </a:prstGeom>
          <a:noFill/>
          <a:ln w="9525">
            <a:noFill/>
            <a:miter lim="800000"/>
            <a:headEnd/>
            <a:tailEnd/>
          </a:ln>
        </p:spPr>
      </p:pic>
      <p:sp>
        <p:nvSpPr>
          <p:cNvPr id="25603" name="Text Box 2"/>
          <p:cNvSpPr txBox="1">
            <a:spLocks noChangeArrowheads="1"/>
          </p:cNvSpPr>
          <p:nvPr/>
        </p:nvSpPr>
        <p:spPr bwMode="auto">
          <a:xfrm>
            <a:off x="228600" y="1371600"/>
            <a:ext cx="8915400" cy="427038"/>
          </a:xfrm>
          <a:prstGeom prst="rect">
            <a:avLst/>
          </a:prstGeom>
          <a:noFill/>
          <a:ln w="9525">
            <a:noFill/>
            <a:miter lim="800000"/>
            <a:headEnd/>
            <a:tailEnd/>
          </a:ln>
        </p:spPr>
        <p:txBody>
          <a:bodyPr>
            <a:spAutoFit/>
          </a:bodyPr>
          <a:lstStyle/>
          <a:p>
            <a:pPr>
              <a:spcBef>
                <a:spcPct val="50000"/>
              </a:spcBef>
            </a:pPr>
            <a:r>
              <a:rPr lang="fr-FR" sz="2200">
                <a:solidFill>
                  <a:srgbClr val="3366FF"/>
                </a:solidFill>
                <a:latin typeface="Times" charset="0"/>
              </a:rPr>
              <a:t>Les facteurs biomécaniques : </a:t>
            </a:r>
            <a:r>
              <a:rPr lang="fr-FR" sz="2200">
                <a:latin typeface="Times" charset="0"/>
              </a:rPr>
              <a:t>Les postures du cou à l’origine des TMS  </a:t>
            </a:r>
          </a:p>
        </p:txBody>
      </p:sp>
      <p:sp>
        <p:nvSpPr>
          <p:cNvPr id="25604"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LE PLAN </a:t>
            </a:r>
          </a:p>
        </p:txBody>
      </p:sp>
      <p:sp>
        <p:nvSpPr>
          <p:cNvPr id="3" name="Espace réservé du contenu 2"/>
          <p:cNvSpPr>
            <a:spLocks noGrp="1"/>
          </p:cNvSpPr>
          <p:nvPr>
            <p:ph idx="1"/>
          </p:nvPr>
        </p:nvSpPr>
        <p:spPr>
          <a:xfrm>
            <a:off x="1028700" y="2708920"/>
            <a:ext cx="8115300" cy="4023320"/>
          </a:xfrm>
          <a:solidFill>
            <a:schemeClr val="bg1"/>
          </a:solidFill>
        </p:spPr>
        <p:txBody>
          <a:bodyPr>
            <a:normAutofit/>
          </a:bodyPr>
          <a:lstStyle/>
          <a:p>
            <a:r>
              <a:rPr lang="fr-FR" dirty="0">
                <a:solidFill>
                  <a:schemeClr val="tx1"/>
                </a:solidFill>
                <a:latin typeface="Aharoni" panose="02010803020104030203" pitchFamily="2" charset="-79"/>
                <a:cs typeface="Aharoni" panose="02010803020104030203" pitchFamily="2" charset="-79"/>
              </a:rPr>
              <a:t>I. Définition</a:t>
            </a:r>
          </a:p>
          <a:p>
            <a:r>
              <a:rPr lang="fr-FR" dirty="0">
                <a:solidFill>
                  <a:schemeClr val="tx1"/>
                </a:solidFill>
                <a:effectLst>
                  <a:outerShdw blurRad="38100" dist="38100" dir="2700000" algn="tl">
                    <a:srgbClr val="C0C0C0"/>
                  </a:outerShdw>
                </a:effectLst>
                <a:latin typeface="Aharoni" panose="02010803020104030203" pitchFamily="2" charset="-79"/>
                <a:cs typeface="Aharoni" panose="02010803020104030203" pitchFamily="2" charset="-79"/>
              </a:rPr>
              <a:t>Définition générale des TMS</a:t>
            </a:r>
          </a:p>
          <a:p>
            <a:r>
              <a:rPr lang="fr-FR" dirty="0">
                <a:solidFill>
                  <a:schemeClr val="tx1"/>
                </a:solidFill>
                <a:effectLst>
                  <a:outerShdw blurRad="38100" dist="38100" dir="2700000" algn="tl">
                    <a:srgbClr val="C0C0C0"/>
                  </a:outerShdw>
                </a:effectLst>
                <a:latin typeface="Aharoni" panose="02010803020104030203" pitchFamily="2" charset="-79"/>
                <a:cs typeface="Aharoni" panose="02010803020104030203" pitchFamily="2" charset="-79"/>
              </a:rPr>
              <a:t>Ampleur de la question</a:t>
            </a:r>
          </a:p>
          <a:p>
            <a:r>
              <a:rPr lang="fr-FR" dirty="0">
                <a:solidFill>
                  <a:schemeClr val="tx1"/>
                </a:solidFill>
                <a:effectLst>
                  <a:outerShdw blurRad="38100" dist="38100" dir="2700000" algn="tl">
                    <a:srgbClr val="C0C0C0"/>
                  </a:outerShdw>
                </a:effectLst>
                <a:latin typeface="Aharoni" panose="02010803020104030203" pitchFamily="2" charset="-79"/>
                <a:cs typeface="Aharoni" panose="02010803020104030203" pitchFamily="2" charset="-79"/>
              </a:rPr>
              <a:t> </a:t>
            </a:r>
            <a:r>
              <a:rPr lang="fr-FR" dirty="0">
                <a:solidFill>
                  <a:schemeClr val="tx1"/>
                </a:solidFill>
                <a:latin typeface="Aharoni" panose="02010803020104030203" pitchFamily="2" charset="-79"/>
                <a:cs typeface="Aharoni" panose="02010803020104030203" pitchFamily="2" charset="-79"/>
              </a:rPr>
              <a:t>Les facteurs de risque des TMS</a:t>
            </a:r>
          </a:p>
          <a:p>
            <a:r>
              <a:rPr lang="fr-FR" dirty="0">
                <a:solidFill>
                  <a:schemeClr val="tx1"/>
                </a:solidFill>
                <a:latin typeface="Aharoni" panose="02010803020104030203" pitchFamily="2" charset="-79"/>
                <a:cs typeface="Aharoni" panose="02010803020104030203" pitchFamily="2" charset="-79"/>
              </a:rPr>
              <a:t>Anatomie et biomécanique des gestes et des postures du chirurgien dentiste</a:t>
            </a:r>
          </a:p>
          <a:p>
            <a:r>
              <a:rPr lang="fr-FR" dirty="0">
                <a:solidFill>
                  <a:schemeClr val="tx1"/>
                </a:solidFill>
                <a:latin typeface="Aharoni" panose="02010803020104030203" pitchFamily="2" charset="-79"/>
                <a:cs typeface="Aharoni" panose="02010803020104030203" pitchFamily="2" charset="-79"/>
              </a:rPr>
              <a:t>Les concepts actuels de poste de travail les plus répandus</a:t>
            </a:r>
          </a:p>
          <a:p>
            <a:r>
              <a:rPr lang="fr-FR" dirty="0">
                <a:solidFill>
                  <a:schemeClr val="tx1"/>
                </a:solidFill>
                <a:latin typeface="Aharoni" panose="02010803020104030203" pitchFamily="2" charset="-79"/>
                <a:cs typeface="Aharoni" panose="02010803020104030203" pitchFamily="2" charset="-79"/>
              </a:rPr>
              <a:t>Les concepts actuels de poste de travail les plus répandus</a:t>
            </a:r>
            <a:endParaRPr lang="fr-FR" dirty="0">
              <a:solidFill>
                <a:schemeClr val="tx1"/>
              </a:solidFill>
              <a:effectLst>
                <a:outerShdw blurRad="38100" dist="38100" dir="2700000" algn="tl">
                  <a:srgbClr val="C0C0C0"/>
                </a:outerShdw>
              </a:effectLst>
              <a:latin typeface="Aharoni" panose="02010803020104030203" pitchFamily="2" charset="-79"/>
              <a:cs typeface="Aharoni" panose="02010803020104030203" pitchFamily="2" charset="-79"/>
            </a:endParaRPr>
          </a:p>
          <a:p>
            <a:endParaRPr lang="fr-FR" dirty="0"/>
          </a:p>
        </p:txBody>
      </p:sp>
    </p:spTree>
    <p:extLst>
      <p:ext uri="{BB962C8B-B14F-4D97-AF65-F5344CB8AC3E}">
        <p14:creationId xmlns:p14="http://schemas.microsoft.com/office/powerpoint/2010/main" val="72162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1366838"/>
            <a:ext cx="8915400" cy="457200"/>
          </a:xfrm>
          <a:prstGeom prst="rect">
            <a:avLst/>
          </a:prstGeom>
          <a:noFill/>
          <a:ln w="9525">
            <a:noFill/>
            <a:miter lim="800000"/>
            <a:headEnd/>
            <a:tailEnd/>
          </a:ln>
        </p:spPr>
        <p:txBody>
          <a:bodyPr>
            <a:spAutoFit/>
          </a:bodyPr>
          <a:lstStyle/>
          <a:p>
            <a:pPr>
              <a:spcBef>
                <a:spcPct val="50000"/>
              </a:spcBef>
            </a:pPr>
            <a:r>
              <a:rPr lang="fr-FR">
                <a:solidFill>
                  <a:srgbClr val="3366FF"/>
                </a:solidFill>
                <a:latin typeface="Times" charset="0"/>
              </a:rPr>
              <a:t>Les facteurs biomécaniques : </a:t>
            </a:r>
            <a:r>
              <a:rPr lang="fr-FR" sz="2000">
                <a:latin typeface="Times" charset="0"/>
              </a:rPr>
              <a:t>les postures du dos à l’origine des TMS  </a:t>
            </a:r>
          </a:p>
        </p:txBody>
      </p:sp>
      <p:pic>
        <p:nvPicPr>
          <p:cNvPr id="26627" name="Picture 4"/>
          <p:cNvPicPr>
            <a:picLocks noChangeAspect="1" noChangeArrowheads="1"/>
          </p:cNvPicPr>
          <p:nvPr/>
        </p:nvPicPr>
        <p:blipFill>
          <a:blip r:embed="rId3"/>
          <a:srcRect t="49391" r="-6979" b="-2"/>
          <a:stretch>
            <a:fillRect/>
          </a:stretch>
        </p:blipFill>
        <p:spPr bwMode="auto">
          <a:xfrm>
            <a:off x="1115616" y="2420888"/>
            <a:ext cx="8450263" cy="4217571"/>
          </a:xfrm>
          <a:prstGeom prst="rect">
            <a:avLst/>
          </a:prstGeom>
          <a:noFill/>
          <a:ln w="9525">
            <a:noFill/>
            <a:miter lim="800000"/>
            <a:headEnd/>
            <a:tailEnd/>
          </a:ln>
        </p:spPr>
      </p:pic>
      <p:sp>
        <p:nvSpPr>
          <p:cNvPr id="26628"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a:solidFill>
                  <a:schemeClr val="bg1"/>
                </a:solidFill>
                <a:latin typeface="Times" charset="0"/>
              </a:rPr>
              <a:t>Facteurs de risques </a:t>
            </a:r>
          </a:p>
        </p:txBody>
      </p:sp>
      <p:sp>
        <p:nvSpPr>
          <p:cNvPr id="27651" name="Text Box 3"/>
          <p:cNvSpPr txBox="1">
            <a:spLocks noChangeArrowheads="1"/>
          </p:cNvSpPr>
          <p:nvPr/>
        </p:nvSpPr>
        <p:spPr bwMode="auto">
          <a:xfrm>
            <a:off x="865312" y="2780928"/>
            <a:ext cx="8278688" cy="3910238"/>
          </a:xfrm>
          <a:prstGeom prst="rect">
            <a:avLst/>
          </a:prstGeom>
          <a:solidFill>
            <a:schemeClr val="bg1"/>
          </a:solidFill>
          <a:ln w="9525">
            <a:noFill/>
            <a:miter lim="800000"/>
            <a:headEnd/>
            <a:tailEnd/>
          </a:ln>
        </p:spPr>
        <p:txBody>
          <a:bodyPr wrap="square">
            <a:spAutoFit/>
          </a:bodyPr>
          <a:lstStyle/>
          <a:p>
            <a:pPr defTabSz="477838">
              <a:lnSpc>
                <a:spcPct val="120000"/>
              </a:lnSpc>
            </a:pPr>
            <a:r>
              <a:rPr lang="fr-FR" sz="3600" dirty="0">
                <a:solidFill>
                  <a:srgbClr val="3366FF"/>
                </a:solidFill>
                <a:cs typeface="Arial" charset="0"/>
              </a:rPr>
              <a:t>Sensibilité individuelle</a:t>
            </a:r>
          </a:p>
          <a:p>
            <a:pPr defTabSz="477838"/>
            <a:endParaRPr lang="fr-FR" sz="3600" dirty="0">
              <a:cs typeface="Arial" charset="0"/>
            </a:endParaRPr>
          </a:p>
          <a:p>
            <a:pPr lvl="1" defTabSz="477838">
              <a:lnSpc>
                <a:spcPct val="120000"/>
              </a:lnSpc>
              <a:buClr>
                <a:srgbClr val="FF6600"/>
              </a:buClr>
              <a:buFont typeface="Wingdings" pitchFamily="2" charset="2"/>
              <a:buChar char="§"/>
            </a:pPr>
            <a:r>
              <a:rPr lang="fr-FR" sz="3600" dirty="0">
                <a:cs typeface="Arial" charset="0"/>
              </a:rPr>
              <a:t> </a:t>
            </a:r>
            <a:r>
              <a:rPr lang="fr-FR" sz="3600" b="0" dirty="0">
                <a:cs typeface="Arial" charset="0"/>
              </a:rPr>
              <a:t>Âge</a:t>
            </a:r>
          </a:p>
          <a:p>
            <a:pPr lvl="1" defTabSz="477838">
              <a:lnSpc>
                <a:spcPct val="120000"/>
              </a:lnSpc>
              <a:buClr>
                <a:srgbClr val="FF6600"/>
              </a:buClr>
              <a:buFont typeface="Wingdings" pitchFamily="2" charset="2"/>
              <a:buChar char="§"/>
            </a:pPr>
            <a:r>
              <a:rPr lang="fr-FR" sz="3600" b="0" dirty="0">
                <a:cs typeface="Arial" charset="0"/>
              </a:rPr>
              <a:t> Sexe</a:t>
            </a:r>
          </a:p>
          <a:p>
            <a:pPr lvl="1" defTabSz="477838">
              <a:lnSpc>
                <a:spcPct val="120000"/>
              </a:lnSpc>
              <a:buClr>
                <a:srgbClr val="FF6600"/>
              </a:buClr>
              <a:buFont typeface="Wingdings" pitchFamily="2" charset="2"/>
              <a:buChar char="§"/>
            </a:pPr>
            <a:r>
              <a:rPr lang="fr-FR" sz="3600" b="0" dirty="0">
                <a:cs typeface="Arial" charset="0"/>
              </a:rPr>
              <a:t> État de santé</a:t>
            </a:r>
          </a:p>
          <a:p>
            <a:pPr lvl="1" defTabSz="477838">
              <a:lnSpc>
                <a:spcPct val="120000"/>
              </a:lnSpc>
              <a:buClr>
                <a:srgbClr val="FF6600"/>
              </a:buClr>
              <a:buFont typeface="Wingdings" pitchFamily="2" charset="2"/>
              <a:buChar char="§"/>
            </a:pPr>
            <a:r>
              <a:rPr lang="fr-FR" sz="3600" b="0" dirty="0">
                <a:cs typeface="Arial" charset="0"/>
              </a:rPr>
              <a:t> Histoire individuelle</a:t>
            </a:r>
          </a:p>
        </p:txBody>
      </p:sp>
      <p:sp>
        <p:nvSpPr>
          <p:cNvPr id="27652"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Times" charset="0"/>
              </a:rPr>
              <a:t>Les facteurs de risques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260648"/>
            <a:ext cx="8572500" cy="914400"/>
          </a:xfrm>
        </p:spPr>
        <p:txBody>
          <a:bodyPr>
            <a:normAutofit fontScale="90000"/>
          </a:bodyPr>
          <a:lstStyle/>
          <a:p>
            <a:pPr eaLnBrk="1" hangingPunct="1">
              <a:defRPr/>
            </a:pPr>
            <a:r>
              <a:rPr lang="fr-FR" sz="3200" b="1" dirty="0">
                <a:solidFill>
                  <a:srgbClr val="FF0000"/>
                </a:solidFill>
              </a:rPr>
              <a:t>Anatomie et biomécanique des gestes et des postures du chirurgien dentiste</a:t>
            </a:r>
            <a:br>
              <a:rPr lang="fr-FR" dirty="0"/>
            </a:br>
            <a:endParaRPr lang="fr-FR" dirty="0"/>
          </a:p>
        </p:txBody>
      </p:sp>
      <p:sp>
        <p:nvSpPr>
          <p:cNvPr id="28675" name="Espace réservé du contenu 2"/>
          <p:cNvSpPr>
            <a:spLocks noGrp="1"/>
          </p:cNvSpPr>
          <p:nvPr>
            <p:ph idx="1"/>
          </p:nvPr>
        </p:nvSpPr>
        <p:spPr>
          <a:xfrm>
            <a:off x="428625" y="1784350"/>
            <a:ext cx="8572500" cy="5073650"/>
          </a:xfrm>
          <a:solidFill>
            <a:schemeClr val="bg1"/>
          </a:solidFill>
        </p:spPr>
        <p:txBody>
          <a:bodyPr/>
          <a:lstStyle/>
          <a:p>
            <a:pPr eaLnBrk="1" hangingPunct="1">
              <a:buFont typeface="Wingdings" pitchFamily="2" charset="2"/>
              <a:buNone/>
            </a:pPr>
            <a:r>
              <a:rPr lang="fr-FR" b="1" dirty="0">
                <a:solidFill>
                  <a:srgbClr val="00B050"/>
                </a:solidFill>
              </a:rPr>
              <a:t>1. </a:t>
            </a:r>
            <a:r>
              <a:rPr lang="fr-FR" sz="2400" b="1" dirty="0">
                <a:solidFill>
                  <a:srgbClr val="00B050"/>
                </a:solidFill>
              </a:rPr>
              <a:t>Au niveau musculaire:</a:t>
            </a:r>
          </a:p>
          <a:p>
            <a:pPr eaLnBrk="1" hangingPunct="1"/>
            <a:r>
              <a:rPr lang="fr-FR" sz="2400" dirty="0"/>
              <a:t>La position de travail du chirurgien dentiste est le plus souvent assise. </a:t>
            </a:r>
          </a:p>
          <a:p>
            <a:pPr eaLnBrk="1" hangingPunct="1"/>
            <a:r>
              <a:rPr lang="fr-FR" sz="2400" dirty="0"/>
              <a:t>Cette posture nécessite pour son maintien, l’activité de muscles anti gravifiques tels que les muscles  profonds du rachis. </a:t>
            </a:r>
          </a:p>
          <a:p>
            <a:pPr eaLnBrk="1" hangingPunct="1"/>
            <a:r>
              <a:rPr lang="fr-FR" sz="2400" dirty="0"/>
              <a:t>Lorsque le praticien se penche en avant, il sollicite ses muscles para vertébraux de façon bilatérale. </a:t>
            </a:r>
          </a:p>
          <a:p>
            <a:pPr eaLnBrk="1" hangingPunct="1"/>
            <a:r>
              <a:rPr lang="fr-FR" sz="2400" dirty="0"/>
              <a:t>A chaque inclinaison il sollicite les muscles para vertébraux controlatéraux.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idx="1"/>
          </p:nvPr>
        </p:nvSpPr>
        <p:spPr>
          <a:xfrm>
            <a:off x="357188" y="1214438"/>
            <a:ext cx="8786812" cy="5643562"/>
          </a:xfrm>
        </p:spPr>
        <p:txBody>
          <a:bodyPr/>
          <a:lstStyle/>
          <a:p>
            <a:pPr eaLnBrk="1" hangingPunct="1"/>
            <a:r>
              <a:rPr lang="fr-FR" sz="2800"/>
              <a:t>Les membres supérieurs du praticien sont en suspension s’il n’y a pas d’appui antérieur.</a:t>
            </a:r>
          </a:p>
          <a:p>
            <a:pPr eaLnBrk="1" hangingPunct="1"/>
            <a:r>
              <a:rPr lang="fr-FR" sz="2800"/>
              <a:t>Cela sollicite les muscles trapèzes supérieurs moyens et inférieurs, les fixateurs de la scapula, et les muscles de la coiffe des rotateurs de l’épaule. </a:t>
            </a:r>
          </a:p>
          <a:p>
            <a:pPr eaLnBrk="1" hangingPunct="1"/>
            <a:r>
              <a:rPr lang="fr-FR" sz="2800"/>
              <a:t>Le rôle principal des trapèzes supérieurs est l’élévation du moignon de l’épaule. </a:t>
            </a:r>
          </a:p>
          <a:p>
            <a:pPr eaLnBrk="1" hangingPunct="1"/>
            <a:r>
              <a:rPr lang="fr-FR" sz="2800"/>
              <a:t>Ils sont d’autant plus sollicités que les épaules sont en abduction ou en flexion, c’est à dire lorsque les coudes sont écartés du corps ou avancés.</a:t>
            </a:r>
          </a:p>
          <a:p>
            <a:pPr eaLnBrk="1" hangingPunct="1"/>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p:cNvSpPr>
            <a:spLocks noGrp="1"/>
          </p:cNvSpPr>
          <p:nvPr>
            <p:ph idx="1"/>
          </p:nvPr>
        </p:nvSpPr>
        <p:spPr>
          <a:xfrm>
            <a:off x="357188" y="1357313"/>
            <a:ext cx="8786812" cy="5357812"/>
          </a:xfrm>
          <a:solidFill>
            <a:schemeClr val="bg1"/>
          </a:solidFill>
        </p:spPr>
        <p:txBody>
          <a:bodyPr>
            <a:normAutofit/>
          </a:bodyPr>
          <a:lstStyle/>
          <a:p>
            <a:pPr eaLnBrk="1" hangingPunct="1"/>
            <a:r>
              <a:rPr lang="fr-FR" sz="3200" b="1" dirty="0">
                <a:solidFill>
                  <a:srgbClr val="00B050"/>
                </a:solidFill>
              </a:rPr>
              <a:t>7.2. Au niveau articulaire</a:t>
            </a:r>
          </a:p>
          <a:p>
            <a:pPr eaLnBrk="1" hangingPunct="1"/>
            <a:endParaRPr lang="fr-FR" sz="3200" dirty="0"/>
          </a:p>
          <a:p>
            <a:pPr eaLnBrk="1" hangingPunct="1"/>
            <a:r>
              <a:rPr lang="fr-FR" sz="3200" dirty="0"/>
              <a:t>Selon la mécanique vertébrale, lorsqu’une flexion est associée à une inclinaison, il y a toujours rotation vertébrale. </a:t>
            </a:r>
          </a:p>
          <a:p>
            <a:pPr eaLnBrk="1" hangingPunct="1"/>
            <a:endParaRPr lang="fr-FR" sz="3200" dirty="0"/>
          </a:p>
          <a:p>
            <a:pPr eaLnBrk="1" hangingPunct="1"/>
            <a:r>
              <a:rPr lang="fr-FR" sz="3200" dirty="0"/>
              <a:t>De plus lorsque le praticien effectue une inclinaison du rachis, il est obligé de tourner la tête du côté opposé, afin de voir la zone de travail.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p:cNvSpPr>
            <a:spLocks noGrp="1"/>
          </p:cNvSpPr>
          <p:nvPr>
            <p:ph idx="1"/>
          </p:nvPr>
        </p:nvSpPr>
        <p:spPr>
          <a:xfrm>
            <a:off x="357188" y="1357313"/>
            <a:ext cx="8679308" cy="5312047"/>
          </a:xfrm>
          <a:solidFill>
            <a:schemeClr val="bg1"/>
          </a:solidFill>
        </p:spPr>
        <p:txBody>
          <a:bodyPr>
            <a:normAutofit fontScale="92500" lnSpcReduction="10000"/>
          </a:bodyPr>
          <a:lstStyle/>
          <a:p>
            <a:pPr algn="just" eaLnBrk="1" hangingPunct="1">
              <a:buFont typeface="Wingdings" pitchFamily="2" charset="2"/>
              <a:buNone/>
            </a:pPr>
            <a:r>
              <a:rPr lang="fr-FR" sz="2800" dirty="0"/>
              <a:t>3</a:t>
            </a:r>
            <a:r>
              <a:rPr lang="fr-FR" sz="2800" b="1" dirty="0">
                <a:solidFill>
                  <a:srgbClr val="00B050"/>
                </a:solidFill>
              </a:rPr>
              <a:t>. La notion de bras de leviers</a:t>
            </a:r>
          </a:p>
          <a:p>
            <a:pPr algn="just" eaLnBrk="1" hangingPunct="1"/>
            <a:r>
              <a:rPr lang="fr-FR" sz="2800" dirty="0"/>
              <a:t>Lorsque le praticien cherche à diminuer sa distance œil tache, ou lorsqu’il recherche la vision directe au maxillaire, il va effectuer une flexion du rachis plus ou moins prononcée.</a:t>
            </a:r>
          </a:p>
          <a:p>
            <a:pPr algn="just" eaLnBrk="1" hangingPunct="1"/>
            <a:endParaRPr lang="fr-FR" sz="2800" dirty="0"/>
          </a:p>
          <a:p>
            <a:pPr algn="just" eaLnBrk="1" hangingPunct="1"/>
            <a:r>
              <a:rPr lang="fr-FR" sz="2800" dirty="0"/>
              <a:t>Plus elle est importante plus le bras de levier entre le centre de gravité du corps et le point d’appui articulaire augmente. Cette flexion du tronc augmente donc l’appui au niveau discal, qui est majoré par la contraction des </a:t>
            </a:r>
            <a:r>
              <a:rPr lang="fr-FR" sz="2800" dirty="0" err="1"/>
              <a:t>paravertébraux</a:t>
            </a:r>
            <a:r>
              <a:rPr lang="fr-FR" sz="2800" dirty="0"/>
              <a:t> pour tenir le tronc.</a:t>
            </a:r>
          </a:p>
          <a:p>
            <a:pPr algn="just" eaLnBrk="1" hangingPunct="1"/>
            <a:endParaRPr lang="fr-FR" sz="2800" dirty="0"/>
          </a:p>
          <a:p>
            <a:pPr algn="just" eaLnBrk="1" hangingPunct="1"/>
            <a:r>
              <a:rPr lang="fr-FR" sz="2800" dirty="0"/>
              <a:t>exemple en vision directe sur les dents maxillaires.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sz="half" idx="1"/>
          </p:nvPr>
        </p:nvSpPr>
        <p:spPr>
          <a:xfrm>
            <a:off x="467544" y="1556791"/>
            <a:ext cx="4570252" cy="4944021"/>
          </a:xfrm>
        </p:spPr>
        <p:txBody>
          <a:bodyPr/>
          <a:lstStyle/>
          <a:p>
            <a:pPr eaLnBrk="1" hangingPunct="1"/>
            <a:r>
              <a:rPr lang="fr-FR" b="1" dirty="0"/>
              <a:t>Plus le patient est bas, plus le praticien va devoir solliciter ses yeux et ses cervicales, et donc atteindre des valeurs importantes.</a:t>
            </a:r>
          </a:p>
          <a:p>
            <a:pPr eaLnBrk="1" hangingPunct="1"/>
            <a:endParaRPr lang="fr-FR" b="1" dirty="0"/>
          </a:p>
          <a:p>
            <a:pPr eaLnBrk="1" hangingPunct="1"/>
            <a:endParaRPr lang="fr-FR" b="1" dirty="0"/>
          </a:p>
          <a:p>
            <a:pPr eaLnBrk="1" hangingPunct="1"/>
            <a:r>
              <a:rPr lang="fr-FR" b="1" dirty="0"/>
              <a:t>Plus le patient est haut, en respectant la distance minimale de vision distincte, plus le praticien va relever la tête, et donc moins il aura besoin de faire de la flexion du rachis et de baisser les yeux.</a:t>
            </a:r>
            <a:endParaRPr lang="fr-FR" dirty="0"/>
          </a:p>
        </p:txBody>
      </p:sp>
      <p:pic>
        <p:nvPicPr>
          <p:cNvPr id="32771" name="Picture 2"/>
          <p:cNvPicPr>
            <a:picLocks noGrp="1" noChangeAspect="1" noChangeArrowheads="1"/>
          </p:cNvPicPr>
          <p:nvPr>
            <p:ph sz="half" idx="2"/>
          </p:nvPr>
        </p:nvPicPr>
        <p:blipFill>
          <a:blip r:embed="rId2"/>
          <a:srcRect/>
          <a:stretch>
            <a:fillRect/>
          </a:stretch>
        </p:blipFill>
        <p:spPr>
          <a:xfrm>
            <a:off x="4786313" y="214313"/>
            <a:ext cx="4010025" cy="2790825"/>
          </a:xfrm>
          <a:noFill/>
        </p:spPr>
      </p:pic>
      <p:pic>
        <p:nvPicPr>
          <p:cNvPr id="32772" name="Picture 3"/>
          <p:cNvPicPr>
            <a:picLocks noChangeAspect="1" noChangeArrowheads="1"/>
          </p:cNvPicPr>
          <p:nvPr/>
        </p:nvPicPr>
        <p:blipFill>
          <a:blip r:embed="rId3"/>
          <a:srcRect/>
          <a:stretch>
            <a:fillRect/>
          </a:stretch>
        </p:blipFill>
        <p:spPr bwMode="auto">
          <a:xfrm>
            <a:off x="5037796" y="3861048"/>
            <a:ext cx="4105275" cy="2819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contenu 2"/>
          <p:cNvSpPr>
            <a:spLocks noGrp="1"/>
          </p:cNvSpPr>
          <p:nvPr>
            <p:ph idx="1"/>
          </p:nvPr>
        </p:nvSpPr>
        <p:spPr>
          <a:xfrm>
            <a:off x="428625" y="1285875"/>
            <a:ext cx="8715375" cy="5572125"/>
          </a:xfrm>
          <a:solidFill>
            <a:schemeClr val="bg1"/>
          </a:solidFill>
        </p:spPr>
        <p:txBody>
          <a:bodyPr>
            <a:normAutofit/>
          </a:bodyPr>
          <a:lstStyle/>
          <a:p>
            <a:pPr eaLnBrk="1" hangingPunct="1">
              <a:buFont typeface="Wingdings" pitchFamily="2" charset="2"/>
              <a:buNone/>
            </a:pPr>
            <a:r>
              <a:rPr lang="fr-FR" b="1" dirty="0">
                <a:solidFill>
                  <a:srgbClr val="00B050"/>
                </a:solidFill>
              </a:rPr>
              <a:t>4. Angle de vision et hauteur du patient</a:t>
            </a:r>
          </a:p>
          <a:p>
            <a:pPr eaLnBrk="1" hangingPunct="1">
              <a:buFont typeface="Wingdings" pitchFamily="2" charset="2"/>
              <a:buNone/>
            </a:pPr>
            <a:r>
              <a:rPr lang="fr-FR" sz="2400" dirty="0"/>
              <a:t>Afin de voir la bouche du patient, le praticien doit </a:t>
            </a:r>
            <a:r>
              <a:rPr lang="fr-FR" sz="2400" b="1" dirty="0"/>
              <a:t>orienter son regard vers le bas.</a:t>
            </a:r>
          </a:p>
          <a:p>
            <a:pPr eaLnBrk="1" hangingPunct="1">
              <a:buFont typeface="Wingdings" pitchFamily="2" charset="2"/>
              <a:buNone/>
            </a:pPr>
            <a:endParaRPr lang="fr-FR" sz="2400" dirty="0"/>
          </a:p>
          <a:p>
            <a:pPr eaLnBrk="1" hangingPunct="1">
              <a:buFont typeface="Wingdings" pitchFamily="2" charset="2"/>
              <a:buNone/>
            </a:pPr>
            <a:r>
              <a:rPr lang="fr-FR" sz="2400" dirty="0"/>
              <a:t>Plusieurs stratégies s’offrent à lui : </a:t>
            </a:r>
          </a:p>
          <a:p>
            <a:pPr eaLnBrk="1" hangingPunct="1"/>
            <a:r>
              <a:rPr lang="fr-FR" sz="2400" dirty="0"/>
              <a:t>soit fléchir les cervicales,</a:t>
            </a:r>
          </a:p>
          <a:p>
            <a:pPr eaLnBrk="1" hangingPunct="1"/>
            <a:r>
              <a:rPr lang="fr-FR" sz="2400" dirty="0"/>
              <a:t> soit fléchir le rachis dorsolombaire,</a:t>
            </a:r>
          </a:p>
          <a:p>
            <a:pPr eaLnBrk="1" hangingPunct="1"/>
            <a:r>
              <a:rPr lang="fr-FR" sz="2400" dirty="0"/>
              <a:t>soit fléchir les articulations </a:t>
            </a:r>
            <a:r>
              <a:rPr lang="fr-FR" sz="2400" dirty="0" err="1"/>
              <a:t>coxo</a:t>
            </a:r>
            <a:r>
              <a:rPr lang="fr-FR" sz="2400" dirty="0"/>
              <a:t> fémorales,</a:t>
            </a:r>
          </a:p>
          <a:p>
            <a:pPr eaLnBrk="1" hangingPunct="1"/>
            <a:r>
              <a:rPr lang="fr-FR" sz="2400" dirty="0"/>
              <a:t> soit orienter les yeux vers le bas. </a:t>
            </a:r>
          </a:p>
          <a:p>
            <a:pPr eaLnBrk="1" hangingPunct="1">
              <a:buFont typeface="Wingdings" pitchFamily="2" charset="2"/>
              <a:buNone/>
            </a:pPr>
            <a:r>
              <a:rPr lang="fr-FR" sz="2400" dirty="0"/>
              <a:t>Il se produit en général une combinaison de toutes ces stratégies, mais la flexion des cervicales et la rotation des globes oculaires sont plus sollicitées que l’inclinaison du tronc.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1"/>
          </p:nvPr>
        </p:nvSpPr>
        <p:spPr>
          <a:xfrm>
            <a:off x="357188" y="1285875"/>
            <a:ext cx="8786812" cy="5383485"/>
          </a:xfrm>
          <a:solidFill>
            <a:schemeClr val="bg1"/>
          </a:solidFill>
        </p:spPr>
        <p:txBody>
          <a:bodyPr>
            <a:normAutofit/>
          </a:bodyPr>
          <a:lstStyle/>
          <a:p>
            <a:pPr eaLnBrk="1" hangingPunct="1">
              <a:buFont typeface="Wingdings" pitchFamily="2" charset="2"/>
              <a:buNone/>
            </a:pPr>
            <a:r>
              <a:rPr lang="fr-FR" sz="3200" b="1" dirty="0">
                <a:solidFill>
                  <a:srgbClr val="00B050"/>
                </a:solidFill>
              </a:rPr>
              <a:t>7.6. Les mouvements du coude</a:t>
            </a:r>
          </a:p>
          <a:p>
            <a:pPr eaLnBrk="1" hangingPunct="1"/>
            <a:r>
              <a:rPr lang="fr-FR" sz="3200" dirty="0"/>
              <a:t>Les deux mouvements du coude sont la flexion extension, et la </a:t>
            </a:r>
            <a:r>
              <a:rPr lang="fr-FR" sz="3200" dirty="0" err="1"/>
              <a:t>prono</a:t>
            </a:r>
            <a:r>
              <a:rPr lang="fr-FR" sz="3200" dirty="0"/>
              <a:t>-supination. </a:t>
            </a:r>
          </a:p>
          <a:p>
            <a:pPr eaLnBrk="1" hangingPunct="1"/>
            <a:r>
              <a:rPr lang="fr-FR" sz="3200" dirty="0"/>
              <a:t>Ces deux degrés de liberté se regroupent pour donner deux types d’orientation fonctionnelle</a:t>
            </a:r>
          </a:p>
          <a:p>
            <a:pPr algn="ctr" eaLnBrk="1" hangingPunct="1">
              <a:buFont typeface="Wingdings" pitchFamily="2" charset="2"/>
              <a:buNone/>
            </a:pPr>
            <a:r>
              <a:rPr lang="fr-FR" sz="3200" dirty="0">
                <a:solidFill>
                  <a:srgbClr val="FF0000"/>
                </a:solidFill>
              </a:rPr>
              <a:t> Le coude de force et le coude de finesse.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contenu 2"/>
          <p:cNvSpPr>
            <a:spLocks noGrp="1"/>
          </p:cNvSpPr>
          <p:nvPr>
            <p:ph idx="1"/>
          </p:nvPr>
        </p:nvSpPr>
        <p:spPr>
          <a:xfrm>
            <a:off x="357188" y="1285874"/>
            <a:ext cx="8786812" cy="5572125"/>
          </a:xfrm>
          <a:solidFill>
            <a:schemeClr val="bg1"/>
          </a:solidFill>
        </p:spPr>
        <p:txBody>
          <a:bodyPr>
            <a:noAutofit/>
          </a:bodyPr>
          <a:lstStyle/>
          <a:p>
            <a:pPr eaLnBrk="1" hangingPunct="1"/>
            <a:r>
              <a:rPr lang="fr-FR" sz="3200" b="1" dirty="0">
                <a:solidFill>
                  <a:srgbClr val="FF0000"/>
                </a:solidFill>
              </a:rPr>
              <a:t>Le coude de force </a:t>
            </a:r>
            <a:r>
              <a:rPr lang="fr-FR" sz="3200" dirty="0"/>
              <a:t>résulte de l’association coude-épaule, et se dispense de l’activité de la main. </a:t>
            </a:r>
          </a:p>
          <a:p>
            <a:pPr eaLnBrk="1" hangingPunct="1"/>
            <a:r>
              <a:rPr lang="fr-FR" sz="3200" dirty="0"/>
              <a:t>Il s’agit de la flexion-supination, et extension-pronation. </a:t>
            </a:r>
          </a:p>
          <a:p>
            <a:pPr eaLnBrk="1" hangingPunct="1"/>
            <a:r>
              <a:rPr lang="fr-FR" sz="3200" dirty="0"/>
              <a:t>Il se manifeste lors de la poussée et la traction, et cela correspond au mouvement nécessaire pour attraper des instruments sur un </a:t>
            </a:r>
            <a:r>
              <a:rPr lang="fr-FR" sz="3200" dirty="0" err="1"/>
              <a:t>transthoracique</a:t>
            </a:r>
            <a:r>
              <a:rPr lang="fr-FR" sz="3200" dirty="0"/>
              <a:t> ou sur une tablette haute et loin devant soi.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268760"/>
            <a:ext cx="7200900" cy="1485900"/>
          </a:xfrm>
        </p:spPr>
        <p:txBody>
          <a:bodyPr>
            <a:normAutofit/>
          </a:bodyPr>
          <a:lstStyle/>
          <a:p>
            <a:pPr eaLnBrk="1" fontAlgn="auto" hangingPunct="1">
              <a:spcAft>
                <a:spcPts val="0"/>
              </a:spcAft>
              <a:defRPr/>
            </a:pPr>
            <a:r>
              <a:rPr lang="fr-FR" b="1" dirty="0">
                <a:solidFill>
                  <a:srgbClr val="FF0000"/>
                </a:solidFill>
              </a:rPr>
              <a:t>I. Définition :</a:t>
            </a:r>
            <a:br>
              <a:rPr lang="fr-FR" b="1" dirty="0">
                <a:solidFill>
                  <a:srgbClr val="FF0000"/>
                </a:solidFill>
              </a:rPr>
            </a:br>
            <a:endParaRPr lang="fr-FR" dirty="0">
              <a:solidFill>
                <a:srgbClr val="FF0000"/>
              </a:solidFill>
            </a:endParaRPr>
          </a:p>
        </p:txBody>
      </p:sp>
      <p:sp>
        <p:nvSpPr>
          <p:cNvPr id="9219" name="Espace réservé du contenu 2"/>
          <p:cNvSpPr>
            <a:spLocks noGrp="1"/>
          </p:cNvSpPr>
          <p:nvPr>
            <p:ph idx="1"/>
          </p:nvPr>
        </p:nvSpPr>
        <p:spPr>
          <a:xfrm>
            <a:off x="500063" y="2276872"/>
            <a:ext cx="8643937" cy="5072063"/>
          </a:xfrm>
          <a:solidFill>
            <a:schemeClr val="bg1"/>
          </a:solidFill>
        </p:spPr>
        <p:txBody>
          <a:bodyPr/>
          <a:lstStyle/>
          <a:p>
            <a:pPr eaLnBrk="1" hangingPunct="1"/>
            <a:r>
              <a:rPr lang="fr-FR" dirty="0"/>
              <a:t>L’ergonomie est l'ensemble des connaissances relatives à l'homme et nécessaires pour concevoir des outils, des machines et des dispositifs qui puissent être utilisés avec un maximum de confort, de sécurité et d'efficacité. Le tout pour une adaptation du travail à l'homme.</a:t>
            </a:r>
          </a:p>
          <a:p>
            <a:pPr eaLnBrk="1" hangingPunct="1"/>
            <a:endParaRPr lang="fr-FR" dirty="0"/>
          </a:p>
          <a:p>
            <a:pPr eaLnBrk="1" hangingPunct="1"/>
            <a:r>
              <a:rPr lang="fr-FR" dirty="0"/>
              <a:t>Le but est de simplifier le travail pour augmenter la productivité, sans perte de qualité.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357188" y="1285874"/>
            <a:ext cx="8679308" cy="5455493"/>
          </a:xfrm>
          <a:solidFill>
            <a:schemeClr val="bg1"/>
          </a:solidFill>
        </p:spPr>
        <p:txBody>
          <a:bodyPr>
            <a:normAutofit/>
          </a:bodyPr>
          <a:lstStyle/>
          <a:p>
            <a:pPr eaLnBrk="1" hangingPunct="1"/>
            <a:r>
              <a:rPr lang="fr-FR" b="1" dirty="0">
                <a:solidFill>
                  <a:srgbClr val="FF0000"/>
                </a:solidFill>
              </a:rPr>
              <a:t>Le coude de finesse </a:t>
            </a:r>
            <a:r>
              <a:rPr lang="fr-FR" b="1" dirty="0"/>
              <a:t>résulte de l’association coude-main, répartie en deux mouvements :</a:t>
            </a:r>
          </a:p>
          <a:p>
            <a:pPr eaLnBrk="1" hangingPunct="1"/>
            <a:endParaRPr lang="fr-FR" b="1" dirty="0"/>
          </a:p>
          <a:p>
            <a:pPr eaLnBrk="1" hangingPunct="1"/>
            <a:r>
              <a:rPr lang="fr-FR" dirty="0"/>
              <a:t>tendre un objet (extension supination) et le ramener à soi (flexion-pronation). Ce sont les mouvements effectués lorsqu’on prend par exemple un stylo dans la poche intérieure de sa veste, et qu’on le donne à quelqu’un. </a:t>
            </a:r>
          </a:p>
          <a:p>
            <a:pPr eaLnBrk="1" hangingPunct="1"/>
            <a:r>
              <a:rPr lang="fr-FR" dirty="0"/>
              <a:t>On peut très facilement extrapoler ce mouvement fonctionnel de finesse, au </a:t>
            </a:r>
            <a:r>
              <a:rPr lang="fr-FR" b="1" dirty="0"/>
              <a:t>travail avec un instrument rotatif en bouche alors que le coude est en flexion pronation, et à sa repose en extension supination.</a:t>
            </a:r>
            <a:endParaRPr lang="fr-FR" dirty="0"/>
          </a:p>
        </p:txBody>
      </p:sp>
      <mc:AlternateContent xmlns:mc="http://schemas.openxmlformats.org/markup-compatibility/2006" xmlns:p14="http://schemas.microsoft.com/office/powerpoint/2010/main">
        <mc:Choice Requires="p14">
          <p:contentPart p14:bwMode="auto" r:id="rId2">
            <p14:nvContentPartPr>
              <p14:cNvPr id="5" name="Encre 4"/>
              <p14:cNvContentPartPr/>
              <p14:nvPr/>
            </p14:nvContentPartPr>
            <p14:xfrm>
              <a:off x="4459486" y="5106628"/>
              <a:ext cx="360" cy="360"/>
            </p14:xfrm>
          </p:contentPart>
        </mc:Choice>
        <mc:Fallback xmlns="">
          <p:pic>
            <p:nvPicPr>
              <p:cNvPr id="5" name="Encre 4"/>
              <p:cNvPicPr/>
              <p:nvPr/>
            </p:nvPicPr>
            <p:blipFill>
              <a:blip r:embed="rId3"/>
              <a:stretch>
                <a:fillRect/>
              </a:stretch>
            </p:blipFill>
            <p:spPr>
              <a:xfrm>
                <a:off x="4447606" y="5094748"/>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Encre 5"/>
              <p14:cNvContentPartPr/>
              <p14:nvPr/>
            </p14:nvContentPartPr>
            <p14:xfrm>
              <a:off x="11619886" y="2616508"/>
              <a:ext cx="360" cy="360"/>
            </p14:xfrm>
          </p:contentPart>
        </mc:Choice>
        <mc:Fallback xmlns="">
          <p:pic>
            <p:nvPicPr>
              <p:cNvPr id="6" name="Encre 5"/>
              <p:cNvPicPr/>
              <p:nvPr/>
            </p:nvPicPr>
            <p:blipFill>
              <a:blip r:embed="rId5"/>
              <a:stretch>
                <a:fillRect/>
              </a:stretch>
            </p:blipFill>
            <p:spPr>
              <a:xfrm>
                <a:off x="11608006" y="2604628"/>
                <a:ext cx="24120" cy="2412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a:xfrm>
            <a:off x="357188" y="1357313"/>
            <a:ext cx="4429125" cy="5500687"/>
          </a:xfrm>
        </p:spPr>
        <p:txBody>
          <a:bodyPr/>
          <a:lstStyle/>
          <a:p>
            <a:pPr eaLnBrk="1" hangingPunct="1">
              <a:buFont typeface="Wingdings" pitchFamily="2" charset="2"/>
              <a:buNone/>
            </a:pPr>
            <a:r>
              <a:rPr lang="fr-FR" b="1">
                <a:solidFill>
                  <a:srgbClr val="00B050"/>
                </a:solidFill>
              </a:rPr>
              <a:t>7. L’effet ténodèse</a:t>
            </a:r>
          </a:p>
          <a:p>
            <a:pPr eaLnBrk="1" hangingPunct="1"/>
            <a:r>
              <a:rPr lang="fr-FR"/>
              <a:t>Le poignet et les doigts sont un cas particulier, les muscles polyarticulaires de l’avant bras répondent à </a:t>
            </a:r>
            <a:r>
              <a:rPr lang="fr-FR" b="1"/>
              <a:t>l’effet ténodèse. </a:t>
            </a:r>
          </a:p>
          <a:p>
            <a:pPr eaLnBrk="1" hangingPunct="1"/>
            <a:r>
              <a:rPr lang="fr-FR" b="1"/>
              <a:t>Il se crée une extension des doigts lors de la flexion du </a:t>
            </a:r>
            <a:r>
              <a:rPr lang="fr-FR"/>
              <a:t>poignet, et inversement.</a:t>
            </a:r>
          </a:p>
        </p:txBody>
      </p:sp>
      <p:pic>
        <p:nvPicPr>
          <p:cNvPr id="37891" name="Picture 2"/>
          <p:cNvPicPr>
            <a:picLocks noChangeAspect="1" noChangeArrowheads="1"/>
          </p:cNvPicPr>
          <p:nvPr/>
        </p:nvPicPr>
        <p:blipFill>
          <a:blip r:embed="rId2"/>
          <a:srcRect/>
          <a:stretch>
            <a:fillRect/>
          </a:stretch>
        </p:blipFill>
        <p:spPr bwMode="auto">
          <a:xfrm>
            <a:off x="5857875" y="1285875"/>
            <a:ext cx="3048000" cy="3514725"/>
          </a:xfrm>
          <a:prstGeom prst="rect">
            <a:avLst/>
          </a:prstGeom>
          <a:noFill/>
          <a:ln w="9525">
            <a:noFill/>
            <a:miter lim="800000"/>
            <a:headEnd/>
            <a:tailEnd/>
          </a:ln>
        </p:spPr>
      </p:pic>
      <p:sp>
        <p:nvSpPr>
          <p:cNvPr id="37892" name="ZoneTexte 4"/>
          <p:cNvSpPr txBox="1">
            <a:spLocks noChangeArrowheads="1"/>
          </p:cNvSpPr>
          <p:nvPr/>
        </p:nvSpPr>
        <p:spPr bwMode="auto">
          <a:xfrm>
            <a:off x="5335891" y="5041900"/>
            <a:ext cx="3786187" cy="1816100"/>
          </a:xfrm>
          <a:prstGeom prst="rect">
            <a:avLst/>
          </a:prstGeom>
          <a:solidFill>
            <a:schemeClr val="bg1"/>
          </a:solidFill>
          <a:ln w="9525">
            <a:noFill/>
            <a:miter lim="800000"/>
            <a:headEnd/>
            <a:tailEnd/>
          </a:ln>
        </p:spPr>
        <p:txBody>
          <a:bodyPr>
            <a:spAutoFit/>
          </a:bodyPr>
          <a:lstStyle/>
          <a:p>
            <a:pPr marL="342900" indent="-342900">
              <a:buFontTx/>
              <a:buAutoNum type="alphaLcParenBoth"/>
            </a:pPr>
            <a:r>
              <a:rPr lang="fr-FR" sz="1600" dirty="0"/>
              <a:t>poignet à 30° d’extension, le pouce se retrouve dans l’axe de l’avant bras </a:t>
            </a:r>
          </a:p>
          <a:p>
            <a:pPr marL="342900" indent="-342900"/>
            <a:r>
              <a:rPr lang="fr-FR" sz="1600" dirty="0"/>
              <a:t>(b)La flexion du poignet provoque une extension des doigts. </a:t>
            </a:r>
          </a:p>
          <a:p>
            <a:pPr marL="342900" indent="-342900"/>
            <a:r>
              <a:rPr lang="fr-FR" sz="1600" dirty="0"/>
              <a:t>(c) L’extension du poignet provoque une flexion des doigts. </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2"/>
          <p:cNvSpPr>
            <a:spLocks noGrp="1"/>
          </p:cNvSpPr>
          <p:nvPr>
            <p:ph sz="half" idx="1"/>
          </p:nvPr>
        </p:nvSpPr>
        <p:spPr>
          <a:xfrm>
            <a:off x="876459" y="1200418"/>
            <a:ext cx="4746823" cy="5516091"/>
          </a:xfrm>
        </p:spPr>
        <p:txBody>
          <a:bodyPr>
            <a:normAutofit fontScale="92500" lnSpcReduction="10000"/>
          </a:bodyPr>
          <a:lstStyle/>
          <a:p>
            <a:pPr eaLnBrk="1" hangingPunct="1"/>
            <a:r>
              <a:rPr lang="fr-FR" sz="2400" dirty="0"/>
              <a:t>Lors de la tenue des instruments, si le poignet est en flexion, cela crée une difficulté à tenir l’instrument et demande des efforts plus  importants des muscles fléchisseurs des doigts.</a:t>
            </a:r>
          </a:p>
          <a:p>
            <a:pPr eaLnBrk="1" hangingPunct="1"/>
            <a:endParaRPr lang="fr-FR" sz="2400" dirty="0"/>
          </a:p>
          <a:p>
            <a:pPr eaLnBrk="1" hangingPunct="1"/>
            <a:r>
              <a:rPr lang="fr-FR" sz="2400" dirty="0"/>
              <a:t> Si le poignet est en position neutre, seuls les doigts peuvent se déplacer en évitant cet effet </a:t>
            </a:r>
            <a:r>
              <a:rPr lang="fr-FR" sz="2400" dirty="0" err="1"/>
              <a:t>ténodèse</a:t>
            </a:r>
            <a:r>
              <a:rPr lang="fr-FR" sz="2400" dirty="0"/>
              <a:t>.</a:t>
            </a:r>
          </a:p>
          <a:p>
            <a:pPr eaLnBrk="1" hangingPunct="1"/>
            <a:endParaRPr lang="fr-FR" sz="2400" dirty="0"/>
          </a:p>
          <a:p>
            <a:pPr eaLnBrk="1" hangingPunct="1"/>
            <a:r>
              <a:rPr lang="fr-FR" sz="2400" dirty="0"/>
              <a:t>Il s’agit donc d’un facteur de risque de pathologies rhumatismales de l’avant bras, du poignet et de la main.</a:t>
            </a:r>
          </a:p>
        </p:txBody>
      </p:sp>
      <p:pic>
        <p:nvPicPr>
          <p:cNvPr id="38915" name="Picture 2"/>
          <p:cNvPicPr>
            <a:picLocks noGrp="1" noChangeAspect="1" noChangeArrowheads="1"/>
          </p:cNvPicPr>
          <p:nvPr>
            <p:ph sz="half" idx="2"/>
          </p:nvPr>
        </p:nvPicPr>
        <p:blipFill>
          <a:blip r:embed="rId2"/>
          <a:srcRect/>
          <a:stretch>
            <a:fillRect/>
          </a:stretch>
        </p:blipFill>
        <p:spPr>
          <a:xfrm>
            <a:off x="5643563" y="0"/>
            <a:ext cx="3500437" cy="4071938"/>
          </a:xfrm>
          <a:noFill/>
        </p:spPr>
      </p:pic>
      <p:sp>
        <p:nvSpPr>
          <p:cNvPr id="38916" name="ZoneTexte 5"/>
          <p:cNvSpPr txBox="1">
            <a:spLocks noChangeArrowheads="1"/>
          </p:cNvSpPr>
          <p:nvPr/>
        </p:nvSpPr>
        <p:spPr bwMode="auto">
          <a:xfrm>
            <a:off x="5661463" y="5229200"/>
            <a:ext cx="3429000" cy="1477963"/>
          </a:xfrm>
          <a:prstGeom prst="rect">
            <a:avLst/>
          </a:prstGeom>
          <a:solidFill>
            <a:schemeClr val="bg1"/>
          </a:solidFill>
          <a:ln w="9525">
            <a:noFill/>
            <a:miter lim="800000"/>
            <a:headEnd/>
            <a:tailEnd/>
          </a:ln>
        </p:spPr>
        <p:txBody>
          <a:bodyPr>
            <a:spAutoFit/>
          </a:bodyPr>
          <a:lstStyle/>
          <a:p>
            <a:pPr algn="ctr"/>
            <a:r>
              <a:rPr lang="fr-FR" sz="1800" dirty="0">
                <a:solidFill>
                  <a:srgbClr val="FF2B0A"/>
                </a:solidFill>
              </a:rPr>
              <a:t>Le mouvement des doigts permet le sondage d’une dent, sans mobilisation du poignet vers des amplitudes extrêmes.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idx="1"/>
          </p:nvPr>
        </p:nvSpPr>
        <p:spPr>
          <a:xfrm>
            <a:off x="357188" y="1556792"/>
            <a:ext cx="8786812" cy="5094882"/>
          </a:xfrm>
          <a:solidFill>
            <a:schemeClr val="bg1"/>
          </a:solidFill>
        </p:spPr>
        <p:txBody>
          <a:bodyPr>
            <a:normAutofit/>
          </a:bodyPr>
          <a:lstStyle/>
          <a:p>
            <a:pPr eaLnBrk="1" hangingPunct="1">
              <a:buFont typeface="Wingdings" pitchFamily="2" charset="2"/>
              <a:buNone/>
            </a:pPr>
            <a:r>
              <a:rPr lang="fr-FR" b="1" dirty="0">
                <a:solidFill>
                  <a:srgbClr val="00B050"/>
                </a:solidFill>
              </a:rPr>
              <a:t>8. Physiologie articulaire et la notion de course articulaire</a:t>
            </a:r>
          </a:p>
          <a:p>
            <a:pPr eaLnBrk="1" hangingPunct="1"/>
            <a:r>
              <a:rPr lang="fr-FR" sz="2800" dirty="0"/>
              <a:t>Les mouvements engendrés par les articulations humaines sont essentiellement de type angulaire (rotation autour d’un axe).</a:t>
            </a:r>
          </a:p>
          <a:p>
            <a:pPr eaLnBrk="1" hangingPunct="1"/>
            <a:r>
              <a:rPr lang="fr-FR" sz="2800" dirty="0"/>
              <a:t> La course articulaire totale se divise en trois tiers.</a:t>
            </a:r>
          </a:p>
          <a:p>
            <a:pPr eaLnBrk="1" hangingPunct="1">
              <a:buFont typeface="Wingdings" pitchFamily="2" charset="2"/>
              <a:buNone/>
            </a:pPr>
            <a:r>
              <a:rPr lang="fr-FR" sz="2800" dirty="0"/>
              <a:t>Selon que les deux segments osseux sont en position rapprochée, intermédiaire ou éloignée, on parle de course interne, moyenne ou externe </a:t>
            </a:r>
          </a:p>
          <a:p>
            <a:pPr eaLnBrk="1" hangingPunct="1"/>
            <a:r>
              <a:rPr lang="fr-FR" sz="2800" dirty="0"/>
              <a:t>C’est en course moyenne qu’il y a le moins de tension ligamentaire et capsulaire de part et d’autre de l’articulation.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0"/>
            <a:ext cx="8964488"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contenu 2"/>
          <p:cNvSpPr>
            <a:spLocks noGrp="1"/>
          </p:cNvSpPr>
          <p:nvPr>
            <p:ph idx="1"/>
          </p:nvPr>
        </p:nvSpPr>
        <p:spPr>
          <a:xfrm>
            <a:off x="357188" y="1916832"/>
            <a:ext cx="8786812" cy="4714875"/>
          </a:xfrm>
          <a:solidFill>
            <a:schemeClr val="bg1"/>
          </a:solidFill>
        </p:spPr>
        <p:txBody>
          <a:bodyPr>
            <a:normAutofit lnSpcReduction="10000"/>
          </a:bodyPr>
          <a:lstStyle/>
          <a:p>
            <a:pPr eaLnBrk="1" hangingPunct="1"/>
            <a:r>
              <a:rPr lang="fr-FR" sz="2400" b="1" dirty="0"/>
              <a:t>Il faut donc éviter les postures figées, les contractions musculaires de forte intensité, ou de faible intensité maintenue longtemps, passer le plus de temps en course moyenne, la zone de travail doit être regroupée pour éviter les amplitudes extrêmes.</a:t>
            </a:r>
          </a:p>
          <a:p>
            <a:pPr eaLnBrk="1" hangingPunct="1"/>
            <a:r>
              <a:rPr lang="fr-FR" sz="2400" b="1" dirty="0"/>
              <a:t> </a:t>
            </a:r>
          </a:p>
          <a:p>
            <a:pPr eaLnBrk="1" hangingPunct="1"/>
            <a:r>
              <a:rPr lang="fr-FR" sz="2400" b="1" dirty="0"/>
              <a:t>Il faut rester dans un espace de préhension limité, les zones éloignées peuvent être utilisées si elles ne le sont pas fréquemment.</a:t>
            </a:r>
          </a:p>
          <a:p>
            <a:pPr eaLnBrk="1" hangingPunct="1"/>
            <a:endParaRPr lang="fr-FR" sz="2400" b="1" dirty="0"/>
          </a:p>
          <a:p>
            <a:pPr eaLnBrk="1" hangingPunct="1"/>
            <a:r>
              <a:rPr lang="fr-FR" sz="2400" b="1" dirty="0"/>
              <a:t> Il faut prévoir des phases de repos ou de récupération, et organiser le travail de façon à diminuer le stress psychologique.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7447"/>
            <a:ext cx="7200900" cy="1485900"/>
          </a:xfrm>
        </p:spPr>
        <p:txBody>
          <a:bodyPr>
            <a:normAutofit/>
          </a:bodyPr>
          <a:lstStyle/>
          <a:p>
            <a:pPr algn="ctr" eaLnBrk="1" hangingPunct="1">
              <a:defRPr/>
            </a:pPr>
            <a:r>
              <a:rPr lang="fr-FR" sz="3200" b="1" dirty="0">
                <a:solidFill>
                  <a:srgbClr val="FF0000"/>
                </a:solidFill>
              </a:rPr>
              <a:t>Les concepts actuels de poste de travail les plus répandus</a:t>
            </a:r>
          </a:p>
        </p:txBody>
      </p:sp>
      <p:sp>
        <p:nvSpPr>
          <p:cNvPr id="43011" name="Espace réservé du contenu 2"/>
          <p:cNvSpPr>
            <a:spLocks noGrp="1"/>
          </p:cNvSpPr>
          <p:nvPr>
            <p:ph idx="1"/>
          </p:nvPr>
        </p:nvSpPr>
        <p:spPr>
          <a:xfrm>
            <a:off x="827584" y="1772816"/>
            <a:ext cx="8316416" cy="4881711"/>
          </a:xfrm>
          <a:solidFill>
            <a:schemeClr val="bg1"/>
          </a:solidFill>
        </p:spPr>
        <p:txBody>
          <a:bodyPr>
            <a:normAutofit fontScale="92500" lnSpcReduction="10000"/>
          </a:bodyPr>
          <a:lstStyle/>
          <a:p>
            <a:pPr eaLnBrk="1" hangingPunct="1">
              <a:buFont typeface="Wingdings" pitchFamily="2" charset="2"/>
              <a:buNone/>
            </a:pPr>
            <a:r>
              <a:rPr lang="fr-FR" sz="2800" dirty="0"/>
              <a:t>Afin d’analyser les différences entre les concepts, il faut dissocier :</a:t>
            </a:r>
          </a:p>
          <a:p>
            <a:pPr eaLnBrk="1" hangingPunct="1"/>
            <a:r>
              <a:rPr lang="fr-FR" sz="2800" dirty="0"/>
              <a:t> Le type de support du patient : fauteuil ou table.</a:t>
            </a:r>
          </a:p>
          <a:p>
            <a:pPr eaLnBrk="1" hangingPunct="1"/>
            <a:r>
              <a:rPr lang="fr-FR" sz="2800" dirty="0"/>
              <a:t> L’emplacement des instruments rotatifs et de la tablette</a:t>
            </a:r>
          </a:p>
          <a:p>
            <a:pPr eaLnBrk="1" hangingPunct="1"/>
            <a:r>
              <a:rPr lang="fr-FR" sz="2800" dirty="0"/>
              <a:t>Le mode de distribution des instruments : cordons pendants ou à fouets.</a:t>
            </a:r>
          </a:p>
          <a:p>
            <a:pPr eaLnBrk="1" hangingPunct="1"/>
            <a:r>
              <a:rPr lang="fr-FR" sz="2800" dirty="0"/>
              <a:t>L’emplacement du praticien : travail à midi ou à 9h.</a:t>
            </a:r>
          </a:p>
          <a:p>
            <a:pPr eaLnBrk="1" hangingPunct="1"/>
            <a:r>
              <a:rPr lang="fr-FR" sz="2800" dirty="0"/>
              <a:t>L’aide opératoire</a:t>
            </a:r>
          </a:p>
          <a:p>
            <a:pPr eaLnBrk="1" hangingPunct="1"/>
            <a:r>
              <a:rPr lang="fr-FR" sz="2800" dirty="0"/>
              <a:t>Tout ceci influence la posture et les mouvements du dentiste.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3568" y="1340767"/>
            <a:ext cx="4031307" cy="3945607"/>
          </a:xfrm>
        </p:spPr>
        <p:txBody>
          <a:bodyPr/>
          <a:lstStyle/>
          <a:p>
            <a:pPr eaLnBrk="1" hangingPunct="1">
              <a:buFont typeface="Wingdings" pitchFamily="2" charset="2"/>
              <a:buNone/>
              <a:defRPr/>
            </a:pPr>
            <a:r>
              <a:rPr lang="fr-FR" dirty="0"/>
              <a:t>Situation du dentiste et des instruments autour de la bouche du patient, dans 3</a:t>
            </a:r>
          </a:p>
          <a:p>
            <a:pPr eaLnBrk="1" hangingPunct="1">
              <a:buFont typeface="Wingdings" pitchFamily="2" charset="2"/>
              <a:buNone/>
              <a:defRPr/>
            </a:pPr>
            <a:r>
              <a:rPr lang="fr-FR" dirty="0"/>
              <a:t>différents concepts. </a:t>
            </a:r>
          </a:p>
          <a:p>
            <a:pPr marL="582613" indent="-514350" eaLnBrk="1" hangingPunct="1">
              <a:buFont typeface="Wingdings" pitchFamily="2" charset="2"/>
              <a:buAutoNum type="alphaLcParenBoth"/>
              <a:defRPr/>
            </a:pPr>
            <a:r>
              <a:rPr lang="fr-FR" dirty="0"/>
              <a:t>Fauteuil dentaire avec un </a:t>
            </a:r>
            <a:r>
              <a:rPr lang="fr-FR" dirty="0" err="1"/>
              <a:t>cart</a:t>
            </a:r>
            <a:r>
              <a:rPr lang="fr-FR" dirty="0"/>
              <a:t>, </a:t>
            </a:r>
          </a:p>
          <a:p>
            <a:pPr marL="582613" indent="-514350" eaLnBrk="1" hangingPunct="1">
              <a:buFont typeface="Wingdings" pitchFamily="2" charset="2"/>
              <a:buNone/>
              <a:defRPr/>
            </a:pPr>
            <a:r>
              <a:rPr lang="fr-FR" dirty="0"/>
              <a:t>(b) Fauteuil dentaire avec un </a:t>
            </a:r>
            <a:r>
              <a:rPr lang="fr-FR" dirty="0" err="1"/>
              <a:t>transthoracique</a:t>
            </a:r>
            <a:r>
              <a:rPr lang="fr-FR" dirty="0"/>
              <a:t>, </a:t>
            </a:r>
          </a:p>
          <a:p>
            <a:pPr marL="582613" indent="-514350" eaLnBrk="1" hangingPunct="1">
              <a:buFont typeface="Wingdings" pitchFamily="2" charset="2"/>
              <a:buNone/>
              <a:defRPr/>
            </a:pPr>
            <a:r>
              <a:rPr lang="fr-FR" dirty="0"/>
              <a:t>(c) Table dentaire correspondant au concept de Beach.</a:t>
            </a:r>
          </a:p>
        </p:txBody>
      </p:sp>
      <p:pic>
        <p:nvPicPr>
          <p:cNvPr id="44035" name="Picture 2"/>
          <p:cNvPicPr>
            <a:picLocks noGrp="1" noChangeAspect="1" noChangeArrowheads="1"/>
          </p:cNvPicPr>
          <p:nvPr>
            <p:ph sz="half" idx="2"/>
          </p:nvPr>
        </p:nvPicPr>
        <p:blipFill>
          <a:blip r:embed="rId2"/>
          <a:srcRect/>
          <a:stretch>
            <a:fillRect/>
          </a:stretch>
        </p:blipFill>
        <p:spPr>
          <a:xfrm>
            <a:off x="4799013" y="314985"/>
            <a:ext cx="4344987" cy="4429125"/>
          </a:xfrm>
          <a:noFill/>
        </p:spPr>
      </p:pic>
      <p:sp>
        <p:nvSpPr>
          <p:cNvPr id="44036" name="ZoneTexte 5"/>
          <p:cNvSpPr txBox="1">
            <a:spLocks noChangeArrowheads="1"/>
          </p:cNvSpPr>
          <p:nvPr/>
        </p:nvSpPr>
        <p:spPr bwMode="auto">
          <a:xfrm>
            <a:off x="2428875" y="5877272"/>
            <a:ext cx="6715125" cy="830997"/>
          </a:xfrm>
          <a:prstGeom prst="rect">
            <a:avLst/>
          </a:prstGeom>
          <a:solidFill>
            <a:schemeClr val="bg1"/>
          </a:solidFill>
          <a:ln w="9525">
            <a:noFill/>
            <a:miter lim="800000"/>
            <a:headEnd/>
            <a:tailEnd/>
          </a:ln>
        </p:spPr>
        <p:txBody>
          <a:bodyPr>
            <a:spAutoFit/>
          </a:bodyPr>
          <a:lstStyle/>
          <a:p>
            <a:pPr algn="ctr"/>
            <a:r>
              <a:rPr lang="fr-FR" sz="2400" b="1" dirty="0">
                <a:solidFill>
                  <a:srgbClr val="FF0000"/>
                </a:solidFill>
              </a:rPr>
              <a:t>Bio mécaniquement le concept de Beach devrait provoquer une astreinte plus faible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1139334" y="1947249"/>
            <a:ext cx="7985125" cy="4724400"/>
            <a:chOff x="240" y="960"/>
            <a:chExt cx="5030" cy="2976"/>
          </a:xfrm>
        </p:grpSpPr>
        <p:pic>
          <p:nvPicPr>
            <p:cNvPr id="45062" name="Picture 4"/>
            <p:cNvPicPr>
              <a:picLocks noChangeAspect="1" noChangeArrowheads="1"/>
            </p:cNvPicPr>
            <p:nvPr/>
          </p:nvPicPr>
          <p:blipFill>
            <a:blip r:embed="rId3"/>
            <a:srcRect/>
            <a:stretch>
              <a:fillRect/>
            </a:stretch>
          </p:blipFill>
          <p:spPr bwMode="auto">
            <a:xfrm>
              <a:off x="384" y="968"/>
              <a:ext cx="4857" cy="2968"/>
            </a:xfrm>
            <a:prstGeom prst="rect">
              <a:avLst/>
            </a:prstGeom>
            <a:noFill/>
            <a:ln w="9525">
              <a:noFill/>
              <a:miter lim="800000"/>
              <a:headEnd/>
              <a:tailEnd/>
            </a:ln>
          </p:spPr>
        </p:pic>
        <p:sp>
          <p:nvSpPr>
            <p:cNvPr id="45063" name="Line 5"/>
            <p:cNvSpPr>
              <a:spLocks noChangeShapeType="1"/>
            </p:cNvSpPr>
            <p:nvPr/>
          </p:nvSpPr>
          <p:spPr bwMode="auto">
            <a:xfrm>
              <a:off x="432" y="960"/>
              <a:ext cx="0" cy="2928"/>
            </a:xfrm>
            <a:prstGeom prst="line">
              <a:avLst/>
            </a:prstGeom>
            <a:noFill/>
            <a:ln w="9525">
              <a:solidFill>
                <a:schemeClr val="tx1"/>
              </a:solidFill>
              <a:round/>
              <a:headEnd type="triangle" w="med" len="med"/>
              <a:tailEnd/>
            </a:ln>
          </p:spPr>
          <p:txBody>
            <a:bodyPr wrap="none" anchor="ctr"/>
            <a:lstStyle/>
            <a:p>
              <a:endParaRPr lang="fr-FR"/>
            </a:p>
          </p:txBody>
        </p:sp>
        <p:sp>
          <p:nvSpPr>
            <p:cNvPr id="45064" name="Line 6"/>
            <p:cNvSpPr>
              <a:spLocks noChangeShapeType="1"/>
            </p:cNvSpPr>
            <p:nvPr/>
          </p:nvSpPr>
          <p:spPr bwMode="auto">
            <a:xfrm>
              <a:off x="432" y="3888"/>
              <a:ext cx="4224" cy="0"/>
            </a:xfrm>
            <a:prstGeom prst="line">
              <a:avLst/>
            </a:prstGeom>
            <a:noFill/>
            <a:ln w="9525">
              <a:solidFill>
                <a:schemeClr val="tx1"/>
              </a:solidFill>
              <a:round/>
              <a:headEnd/>
              <a:tailEnd type="triangle" w="med" len="med"/>
            </a:ln>
          </p:spPr>
          <p:txBody>
            <a:bodyPr wrap="none" anchor="ctr"/>
            <a:lstStyle/>
            <a:p>
              <a:endParaRPr lang="fr-FR"/>
            </a:p>
          </p:txBody>
        </p:sp>
        <p:sp>
          <p:nvSpPr>
            <p:cNvPr id="45065" name="Text Box 7"/>
            <p:cNvSpPr txBox="1">
              <a:spLocks noChangeArrowheads="1"/>
            </p:cNvSpPr>
            <p:nvPr/>
          </p:nvSpPr>
          <p:spPr bwMode="auto">
            <a:xfrm>
              <a:off x="240" y="989"/>
              <a:ext cx="144" cy="2301"/>
            </a:xfrm>
            <a:prstGeom prst="rect">
              <a:avLst/>
            </a:prstGeom>
            <a:noFill/>
            <a:ln w="9525">
              <a:noFill/>
              <a:miter lim="800000"/>
              <a:headEnd/>
              <a:tailEnd/>
            </a:ln>
          </p:spPr>
          <p:txBody>
            <a:bodyPr>
              <a:spAutoFit/>
            </a:bodyPr>
            <a:lstStyle/>
            <a:p>
              <a:pPr>
                <a:spcBef>
                  <a:spcPct val="50000"/>
                </a:spcBef>
              </a:pPr>
              <a:r>
                <a:rPr lang="fr-FR" sz="1200" b="0">
                  <a:latin typeface="Times" charset="0"/>
                </a:rPr>
                <a:t>Astreinte  </a:t>
              </a:r>
            </a:p>
            <a:p>
              <a:pPr>
                <a:spcBef>
                  <a:spcPct val="50000"/>
                </a:spcBef>
              </a:pPr>
              <a:r>
                <a:rPr lang="fr-FR" sz="1200" b="0">
                  <a:latin typeface="Times" charset="0"/>
                </a:rPr>
                <a:t>Corporel le</a:t>
              </a:r>
            </a:p>
          </p:txBody>
        </p:sp>
        <p:sp>
          <p:nvSpPr>
            <p:cNvPr id="45066" name="Text Box 8"/>
            <p:cNvSpPr txBox="1">
              <a:spLocks noChangeArrowheads="1"/>
            </p:cNvSpPr>
            <p:nvPr/>
          </p:nvSpPr>
          <p:spPr bwMode="auto">
            <a:xfrm>
              <a:off x="4272" y="3696"/>
              <a:ext cx="384" cy="173"/>
            </a:xfrm>
            <a:prstGeom prst="rect">
              <a:avLst/>
            </a:prstGeom>
            <a:noFill/>
            <a:ln w="9525">
              <a:noFill/>
              <a:miter lim="800000"/>
              <a:headEnd/>
              <a:tailEnd/>
            </a:ln>
          </p:spPr>
          <p:txBody>
            <a:bodyPr>
              <a:spAutoFit/>
            </a:bodyPr>
            <a:lstStyle/>
            <a:p>
              <a:pPr>
                <a:spcBef>
                  <a:spcPct val="50000"/>
                </a:spcBef>
              </a:pPr>
              <a:r>
                <a:rPr lang="fr-FR" sz="1200" b="0">
                  <a:latin typeface="Times" charset="0"/>
                </a:rPr>
                <a:t>Temps</a:t>
              </a:r>
            </a:p>
          </p:txBody>
        </p:sp>
        <p:sp>
          <p:nvSpPr>
            <p:cNvPr id="45067" name="Text Box 9"/>
            <p:cNvSpPr txBox="1">
              <a:spLocks noChangeArrowheads="1"/>
            </p:cNvSpPr>
            <p:nvPr/>
          </p:nvSpPr>
          <p:spPr bwMode="auto">
            <a:xfrm>
              <a:off x="576" y="3216"/>
              <a:ext cx="912" cy="410"/>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Apparition   douleur</a:t>
              </a:r>
            </a:p>
          </p:txBody>
        </p:sp>
        <p:sp>
          <p:nvSpPr>
            <p:cNvPr id="45068" name="Text Box 10"/>
            <p:cNvSpPr txBox="1">
              <a:spLocks noChangeArrowheads="1"/>
            </p:cNvSpPr>
            <p:nvPr/>
          </p:nvSpPr>
          <p:spPr bwMode="auto">
            <a:xfrm>
              <a:off x="1680" y="3024"/>
              <a:ext cx="1344" cy="576"/>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Persistance douleurs hors travail</a:t>
              </a:r>
            </a:p>
          </p:txBody>
        </p:sp>
        <p:sp>
          <p:nvSpPr>
            <p:cNvPr id="45069" name="Text Box 11"/>
            <p:cNvSpPr txBox="1">
              <a:spLocks noChangeArrowheads="1"/>
            </p:cNvSpPr>
            <p:nvPr/>
          </p:nvSpPr>
          <p:spPr bwMode="auto">
            <a:xfrm>
              <a:off x="2784" y="2688"/>
              <a:ext cx="1392" cy="407"/>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Pathologie articulaire</a:t>
              </a:r>
            </a:p>
          </p:txBody>
        </p:sp>
        <p:sp>
          <p:nvSpPr>
            <p:cNvPr id="45070" name="Text Box 12"/>
            <p:cNvSpPr txBox="1">
              <a:spLocks noChangeArrowheads="1"/>
            </p:cNvSpPr>
            <p:nvPr/>
          </p:nvSpPr>
          <p:spPr bwMode="auto">
            <a:xfrm>
              <a:off x="3504" y="1920"/>
              <a:ext cx="1392" cy="23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Traitement médical</a:t>
              </a:r>
            </a:p>
          </p:txBody>
        </p:sp>
        <p:sp>
          <p:nvSpPr>
            <p:cNvPr id="45071" name="Text Box 13"/>
            <p:cNvSpPr txBox="1">
              <a:spLocks noChangeArrowheads="1"/>
            </p:cNvSpPr>
            <p:nvPr/>
          </p:nvSpPr>
          <p:spPr bwMode="auto">
            <a:xfrm>
              <a:off x="3744" y="1056"/>
              <a:ext cx="1344" cy="410"/>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Handicap inaptitude professionnelle</a:t>
              </a:r>
            </a:p>
          </p:txBody>
        </p:sp>
        <p:sp>
          <p:nvSpPr>
            <p:cNvPr id="45072" name="Text Box 14"/>
            <p:cNvSpPr txBox="1">
              <a:spLocks noChangeArrowheads="1"/>
            </p:cNvSpPr>
            <p:nvPr/>
          </p:nvSpPr>
          <p:spPr bwMode="auto">
            <a:xfrm rot="-1836163">
              <a:off x="3650" y="3123"/>
              <a:ext cx="1620" cy="237"/>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fr-FR" sz="1800" b="0">
                  <a:latin typeface="Times" charset="0"/>
                </a:rPr>
                <a:t>Risque de perte d’emploi</a:t>
              </a:r>
            </a:p>
          </p:txBody>
        </p:sp>
      </p:grpSp>
      <p:sp>
        <p:nvSpPr>
          <p:cNvPr id="501762" name="Text Box 2"/>
          <p:cNvSpPr txBox="1">
            <a:spLocks noChangeArrowheads="1"/>
          </p:cNvSpPr>
          <p:nvPr/>
        </p:nvSpPr>
        <p:spPr bwMode="auto">
          <a:xfrm>
            <a:off x="152400" y="152400"/>
            <a:ext cx="8596064" cy="929485"/>
          </a:xfrm>
          <a:prstGeom prst="rect">
            <a:avLst/>
          </a:prstGeom>
          <a:noFill/>
          <a:ln w="9525">
            <a:noFill/>
            <a:miter lim="800000"/>
            <a:headEnd/>
            <a:tailEnd/>
          </a:ln>
        </p:spPr>
        <p:txBody>
          <a:bodyPr wrap="square">
            <a:spAutoFit/>
          </a:bodyPr>
          <a:lstStyle/>
          <a:p>
            <a:pPr algn="ctr">
              <a:lnSpc>
                <a:spcPct val="80000"/>
              </a:lnSpc>
              <a:spcBef>
                <a:spcPct val="50000"/>
              </a:spcBef>
              <a:defRPr/>
            </a:pPr>
            <a:r>
              <a:rPr lang="fr-FR" sz="3200" dirty="0">
                <a:effectLst>
                  <a:outerShdw blurRad="38100" dist="38100" dir="2700000" algn="tl">
                    <a:srgbClr val="C0C0C0"/>
                  </a:outerShdw>
                </a:effectLst>
                <a:latin typeface="Calibri" pitchFamily="34" charset="0"/>
              </a:rPr>
              <a:t>Ampleur de la question</a:t>
            </a:r>
            <a:endParaRPr lang="fr-FR" sz="3200" dirty="0">
              <a:latin typeface="Times" charset="0"/>
            </a:endParaRPr>
          </a:p>
          <a:p>
            <a:pPr algn="ctr">
              <a:lnSpc>
                <a:spcPct val="40000"/>
              </a:lnSpc>
              <a:spcBef>
                <a:spcPct val="50000"/>
              </a:spcBef>
              <a:defRPr/>
            </a:pPr>
            <a:r>
              <a:rPr lang="fr-FR" sz="3200" dirty="0">
                <a:effectLst>
                  <a:outerShdw blurRad="38100" dist="38100" dir="2700000" algn="tl">
                    <a:srgbClr val="C0C0C0"/>
                  </a:outerShdw>
                </a:effectLst>
                <a:latin typeface="Calibri" pitchFamily="34" charset="0"/>
              </a:rPr>
              <a:t>Coûts pour le salarié</a:t>
            </a:r>
          </a:p>
        </p:txBody>
      </p:sp>
      <p:sp>
        <p:nvSpPr>
          <p:cNvPr id="45060" name="Flèche vers la droite 14"/>
          <p:cNvSpPr>
            <a:spLocks noChangeArrowheads="1"/>
          </p:cNvSpPr>
          <p:nvPr/>
        </p:nvSpPr>
        <p:spPr bwMode="auto">
          <a:xfrm>
            <a:off x="685800" y="6172200"/>
            <a:ext cx="3124200" cy="685800"/>
          </a:xfrm>
          <a:prstGeom prst="rightArrow">
            <a:avLst>
              <a:gd name="adj1" fmla="val 50000"/>
              <a:gd name="adj2" fmla="val 50006"/>
            </a:avLst>
          </a:prstGeom>
          <a:solidFill>
            <a:srgbClr val="FFB980"/>
          </a:solidFill>
          <a:ln w="9525">
            <a:solidFill>
              <a:schemeClr val="tx1"/>
            </a:solidFill>
            <a:round/>
            <a:headEnd/>
            <a:tailEnd/>
          </a:ln>
        </p:spPr>
        <p:txBody>
          <a:bodyPr/>
          <a:lstStyle/>
          <a:p>
            <a:endParaRPr lang="fr-FR"/>
          </a:p>
        </p:txBody>
      </p:sp>
      <p:sp>
        <p:nvSpPr>
          <p:cNvPr id="16" name="Rectangle 4"/>
          <p:cNvSpPr>
            <a:spLocks noChangeArrowheads="1"/>
          </p:cNvSpPr>
          <p:nvPr/>
        </p:nvSpPr>
        <p:spPr bwMode="auto">
          <a:xfrm>
            <a:off x="685800" y="6337300"/>
            <a:ext cx="3810000" cy="366713"/>
          </a:xfrm>
          <a:prstGeom prst="rect">
            <a:avLst/>
          </a:prstGeom>
          <a:noFill/>
          <a:ln w="9525">
            <a:noFill/>
            <a:miter lim="800000"/>
            <a:headEnd/>
            <a:tailEnd/>
          </a:ln>
        </p:spPr>
        <p:txBody>
          <a:bodyPr anchor="ctr">
            <a:spAutoFit/>
          </a:bodyPr>
          <a:lstStyle/>
          <a:p>
            <a:pPr eaLnBrk="1" hangingPunct="1">
              <a:spcBef>
                <a:spcPct val="20000"/>
              </a:spcBef>
              <a:defRPr/>
            </a:pPr>
            <a:r>
              <a:rPr lang="fr-FR" sz="1800" dirty="0">
                <a:solidFill>
                  <a:srgbClr val="FF0000"/>
                </a:solidFill>
                <a:effectLst>
                  <a:outerShdw blurRad="38100" dist="38100" dir="2700000" algn="tl">
                    <a:srgbClr val="C0C0C0"/>
                  </a:outerShdw>
                </a:effectLst>
                <a:latin typeface="Calibri" pitchFamily="34" charset="0"/>
              </a:rPr>
              <a:t>Des pathologies à effet différé</a:t>
            </a:r>
            <a:endParaRPr lang="fr-FR" sz="1800" dirty="0">
              <a:solidFill>
                <a:srgbClr val="FF0000"/>
              </a:solidFill>
              <a:effectLst>
                <a:outerShdw blurRad="38100" dist="38100" dir="2700000" algn="tl">
                  <a:srgbClr val="C0C0C0"/>
                </a:outerShdw>
              </a:effectLst>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815975" y="3140968"/>
            <a:ext cx="8328025" cy="3587750"/>
          </a:xfrm>
          <a:prstGeom prst="rect">
            <a:avLst/>
          </a:prstGeom>
          <a:noFill/>
          <a:ln w="9525">
            <a:solidFill>
              <a:schemeClr val="tx1"/>
            </a:solidFill>
            <a:miter lim="800000"/>
            <a:headEnd/>
            <a:tailEnd/>
          </a:ln>
        </p:spPr>
      </p:pic>
      <p:sp>
        <p:nvSpPr>
          <p:cNvPr id="46083" name="Text Box 3"/>
          <p:cNvSpPr txBox="1">
            <a:spLocks noChangeArrowheads="1"/>
          </p:cNvSpPr>
          <p:nvPr/>
        </p:nvSpPr>
        <p:spPr bwMode="auto">
          <a:xfrm>
            <a:off x="0" y="1295400"/>
            <a:ext cx="8915400" cy="457200"/>
          </a:xfrm>
          <a:prstGeom prst="rect">
            <a:avLst/>
          </a:prstGeom>
          <a:noFill/>
          <a:ln w="9525">
            <a:noFill/>
            <a:miter lim="800000"/>
            <a:headEnd/>
            <a:tailEnd/>
          </a:ln>
        </p:spPr>
        <p:txBody>
          <a:bodyPr>
            <a:spAutoFit/>
          </a:bodyPr>
          <a:lstStyle/>
          <a:p>
            <a:pPr algn="ctr">
              <a:spcBef>
                <a:spcPct val="50000"/>
              </a:spcBef>
            </a:pPr>
            <a:r>
              <a:rPr lang="fr-FR">
                <a:latin typeface="Times" charset="0"/>
              </a:rPr>
              <a:t>Exemple : le tableau 57  </a:t>
            </a:r>
          </a:p>
        </p:txBody>
      </p:sp>
      <p:sp>
        <p:nvSpPr>
          <p:cNvPr id="5" name="Rectangle 5"/>
          <p:cNvSpPr>
            <a:spLocks noChangeArrowheads="1"/>
          </p:cNvSpPr>
          <p:nvPr/>
        </p:nvSpPr>
        <p:spPr bwMode="auto">
          <a:xfrm>
            <a:off x="914400" y="395288"/>
            <a:ext cx="6629400" cy="519112"/>
          </a:xfrm>
          <a:prstGeom prst="rect">
            <a:avLst/>
          </a:prstGeom>
          <a:noFill/>
          <a:ln w="9525">
            <a:noFill/>
            <a:miter lim="800000"/>
            <a:headEnd/>
            <a:tailEnd/>
          </a:ln>
        </p:spPr>
        <p:txBody>
          <a:bodyPr>
            <a:spAutoFit/>
          </a:bodyPr>
          <a:lstStyle/>
          <a:p>
            <a:pPr algn="ctr" eaLnBrk="1" hangingPunct="1">
              <a:spcBef>
                <a:spcPct val="20000"/>
              </a:spcBef>
              <a:defRPr/>
            </a:pPr>
            <a:r>
              <a:rPr lang="fr-FR" sz="2800">
                <a:solidFill>
                  <a:srgbClr val="FF4407"/>
                </a:solidFill>
                <a:effectLst>
                  <a:outerShdw blurRad="38100" dist="38100" dir="2700000" algn="tl">
                    <a:srgbClr val="C0C0C0"/>
                  </a:outerShdw>
                </a:effectLst>
                <a:latin typeface="Calibri" pitchFamily="34" charset="0"/>
              </a:rPr>
              <a:t>Ampleur de la question</a:t>
            </a:r>
            <a:endParaRPr lang="fr-FR" sz="4400">
              <a:solidFill>
                <a:srgbClr val="FF4407"/>
              </a:solidFill>
              <a:effectLst>
                <a:outerShdw blurRad="38100" dist="38100" dir="2700000" algn="tl">
                  <a:srgbClr val="C0C0C0"/>
                </a:outerShdw>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214290"/>
            <a:ext cx="8643937" cy="914400"/>
          </a:xfrm>
        </p:spPr>
        <p:txBody>
          <a:bodyPr>
            <a:normAutofit fontScale="90000"/>
          </a:bodyPr>
          <a:lstStyle/>
          <a:p>
            <a:pPr algn="ctr" eaLnBrk="1" fontAlgn="auto" hangingPunct="1">
              <a:spcAft>
                <a:spcPts val="0"/>
              </a:spcAft>
              <a:defRPr/>
            </a:pPr>
            <a:r>
              <a:rPr lang="fr-FR" sz="3600" b="1" dirty="0">
                <a:solidFill>
                  <a:srgbClr val="FF0000"/>
                </a:solidFill>
              </a:rPr>
              <a:t>On obtient ainsi pour un même acte dans des conditions reproductibles </a:t>
            </a:r>
            <a:endParaRPr lang="fr-FR" sz="3600" dirty="0">
              <a:solidFill>
                <a:srgbClr val="FF0000"/>
              </a:solidFill>
            </a:endParaRPr>
          </a:p>
        </p:txBody>
      </p:sp>
      <p:sp>
        <p:nvSpPr>
          <p:cNvPr id="10243" name="Espace réservé du contenu 2"/>
          <p:cNvSpPr>
            <a:spLocks noGrp="1"/>
          </p:cNvSpPr>
          <p:nvPr>
            <p:ph idx="1"/>
          </p:nvPr>
        </p:nvSpPr>
        <p:spPr>
          <a:xfrm>
            <a:off x="914400" y="2428875"/>
            <a:ext cx="8229600" cy="4240485"/>
          </a:xfrm>
          <a:solidFill>
            <a:schemeClr val="bg1"/>
          </a:solidFill>
        </p:spPr>
        <p:txBody>
          <a:bodyPr/>
          <a:lstStyle/>
          <a:p>
            <a:pPr eaLnBrk="1" hangingPunct="1"/>
            <a:r>
              <a:rPr lang="fr-FR" dirty="0"/>
              <a:t> un maximum de productivité,</a:t>
            </a:r>
          </a:p>
          <a:p>
            <a:pPr eaLnBrk="1" hangingPunct="1"/>
            <a:r>
              <a:rPr lang="fr-FR" dirty="0"/>
              <a:t> avec un minimum d’employés,</a:t>
            </a:r>
          </a:p>
          <a:p>
            <a:pPr eaLnBrk="1" hangingPunct="1"/>
            <a:r>
              <a:rPr lang="fr-FR" dirty="0"/>
              <a:t> avec un minimum de temps,</a:t>
            </a:r>
          </a:p>
          <a:p>
            <a:pPr eaLnBrk="1" hangingPunct="1"/>
            <a:r>
              <a:rPr lang="fr-FR" dirty="0"/>
              <a:t> avec un minimum de fatigue,</a:t>
            </a:r>
          </a:p>
          <a:p>
            <a:pPr eaLnBrk="1" hangingPunct="1"/>
            <a:r>
              <a:rPr lang="fr-FR" dirty="0"/>
              <a:t> avec un minimum de mouvements inutiles.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2438400"/>
            <a:ext cx="7772400" cy="2286000"/>
          </a:xfrm>
        </p:spPr>
        <p:txBody>
          <a:bodyPr/>
          <a:lstStyle/>
          <a:p>
            <a:pPr algn="ctr" eaLnBrk="1" fontAlgn="auto" hangingPunct="1">
              <a:spcAft>
                <a:spcPts val="0"/>
              </a:spcAft>
              <a:defRPr/>
            </a:pPr>
            <a:r>
              <a:rPr lang="fr-FR" dirty="0">
                <a:solidFill>
                  <a:srgbClr val="FF4407"/>
                </a:solidFill>
                <a:effectLst>
                  <a:outerShdw blurRad="38100" dist="38100" dir="2700000" algn="tl">
                    <a:srgbClr val="C0C0C0"/>
                  </a:outerShdw>
                </a:effectLst>
                <a:latin typeface="Calibri" pitchFamily="34" charset="0"/>
              </a:rPr>
              <a:t>Repères pour l’action</a:t>
            </a:r>
            <a:endParaRPr lang="fr-FR" dirty="0">
              <a:solidFill>
                <a:srgbClr val="FF4407"/>
              </a:solidFill>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969967" y="1613851"/>
            <a:ext cx="8164016" cy="5216300"/>
          </a:xfrm>
          <a:prstGeom prst="rect">
            <a:avLst/>
          </a:prstGeom>
          <a:solidFill>
            <a:schemeClr val="bg1"/>
          </a:solidFill>
          <a:ln w="9525">
            <a:noFill/>
            <a:miter lim="800000"/>
            <a:headEnd/>
            <a:tailEnd/>
          </a:ln>
        </p:spPr>
        <p:txBody>
          <a:bodyPr wrap="square">
            <a:spAutoFit/>
          </a:bodyPr>
          <a:lstStyle/>
          <a:p>
            <a:pPr algn="just" defTabSz="284163">
              <a:lnSpc>
                <a:spcPct val="120000"/>
              </a:lnSpc>
              <a:buClr>
                <a:srgbClr val="FF6600"/>
              </a:buClr>
              <a:buFont typeface="Monotype Sorts" charset="2"/>
              <a:buChar char="ê"/>
            </a:pPr>
            <a:r>
              <a:rPr lang="fr-FR" sz="2200" b="0" dirty="0">
                <a:cs typeface="Arial" charset="0"/>
              </a:rPr>
              <a:t> </a:t>
            </a:r>
            <a:r>
              <a:rPr lang="fr-FR" sz="2800" b="0" dirty="0">
                <a:cs typeface="Arial" charset="0"/>
              </a:rPr>
              <a:t>Réduction du coût économique qui peut être important pour la 				société et l’entreprise</a:t>
            </a:r>
          </a:p>
          <a:p>
            <a:pPr algn="just" defTabSz="284163">
              <a:lnSpc>
                <a:spcPct val="120000"/>
              </a:lnSpc>
              <a:buFont typeface="Monotype Sorts" charset="2"/>
              <a:buChar char="ê"/>
            </a:pPr>
            <a:endParaRPr lang="fr-FR" sz="2800" b="0" dirty="0">
              <a:solidFill>
                <a:srgbClr val="003399"/>
              </a:solidFill>
              <a:cs typeface="Arial" charset="0"/>
              <a:sym typeface="Wingdings" pitchFamily="2" charset="2"/>
            </a:endParaRPr>
          </a:p>
          <a:p>
            <a:pPr algn="just" defTabSz="284163">
              <a:lnSpc>
                <a:spcPct val="120000"/>
              </a:lnSpc>
              <a:buClr>
                <a:srgbClr val="FF6600"/>
              </a:buClr>
              <a:buFont typeface="Monotype Sorts" charset="2"/>
              <a:buChar char="ê"/>
            </a:pPr>
            <a:r>
              <a:rPr lang="fr-FR" sz="2800" b="0" dirty="0">
                <a:cs typeface="Arial" charset="0"/>
              </a:rPr>
              <a:t> Réduction du coût humain : pathologies, risques d’isolement et  	 	d’exclusion, frein à l’employabilité, atteintes à l’image de soi…</a:t>
            </a:r>
          </a:p>
          <a:p>
            <a:pPr algn="just" defTabSz="284163">
              <a:lnSpc>
                <a:spcPct val="120000"/>
              </a:lnSpc>
            </a:pPr>
            <a:endParaRPr lang="fr-FR" sz="2800" b="0" dirty="0">
              <a:solidFill>
                <a:srgbClr val="003399"/>
              </a:solidFill>
              <a:cs typeface="Arial" charset="0"/>
              <a:sym typeface="Wingdings" pitchFamily="2" charset="2"/>
            </a:endParaRPr>
          </a:p>
          <a:p>
            <a:pPr algn="just" defTabSz="284163">
              <a:lnSpc>
                <a:spcPct val="120000"/>
              </a:lnSpc>
              <a:buClr>
                <a:srgbClr val="FF6600"/>
              </a:buClr>
              <a:buFont typeface="Monotype Sorts" charset="2"/>
              <a:buChar char="ê"/>
            </a:pPr>
            <a:r>
              <a:rPr lang="fr-FR" sz="2800" b="0" dirty="0">
                <a:cs typeface="Arial" charset="0"/>
              </a:rPr>
              <a:t> Réduction du coût social : vieillissement prématuré de la 								population, 	difficultés de recrutement…</a:t>
            </a:r>
          </a:p>
        </p:txBody>
      </p:sp>
      <p:sp>
        <p:nvSpPr>
          <p:cNvPr id="48131" name="Rectangle 4"/>
          <p:cNvSpPr>
            <a:spLocks noChangeArrowheads="1"/>
          </p:cNvSpPr>
          <p:nvPr/>
        </p:nvSpPr>
        <p:spPr bwMode="auto">
          <a:xfrm>
            <a:off x="8412163" y="5132388"/>
            <a:ext cx="184150" cy="457200"/>
          </a:xfrm>
          <a:prstGeom prst="rect">
            <a:avLst/>
          </a:prstGeom>
          <a:noFill/>
          <a:ln w="9525">
            <a:noFill/>
            <a:miter lim="800000"/>
            <a:headEnd/>
            <a:tailEnd/>
          </a:ln>
        </p:spPr>
        <p:txBody>
          <a:bodyPr wrap="none">
            <a:spAutoFit/>
          </a:bodyPr>
          <a:lstStyle/>
          <a:p>
            <a:endParaRPr lang="fr-FR"/>
          </a:p>
        </p:txBody>
      </p:sp>
      <p:sp>
        <p:nvSpPr>
          <p:cNvPr id="48132" name="Text Box 25"/>
          <p:cNvSpPr txBox="1">
            <a:spLocks noChangeArrowheads="1"/>
          </p:cNvSpPr>
          <p:nvPr/>
        </p:nvSpPr>
        <p:spPr bwMode="auto">
          <a:xfrm>
            <a:off x="381000" y="395288"/>
            <a:ext cx="8305800" cy="519112"/>
          </a:xfrm>
          <a:prstGeom prst="rect">
            <a:avLst/>
          </a:prstGeom>
          <a:noFill/>
          <a:ln w="9525">
            <a:noFill/>
            <a:miter lim="800000"/>
            <a:headEnd/>
            <a:tailEnd/>
          </a:ln>
        </p:spPr>
        <p:txBody>
          <a:bodyPr>
            <a:spAutoFit/>
          </a:bodyPr>
          <a:lstStyle/>
          <a:p>
            <a:pPr algn="ctr">
              <a:spcBef>
                <a:spcPct val="50000"/>
              </a:spcBef>
            </a:pPr>
            <a:r>
              <a:rPr lang="fr-FR" sz="2800" dirty="0">
                <a:solidFill>
                  <a:srgbClr val="FF0000"/>
                </a:solidFill>
                <a:latin typeface="Calibri" pitchFamily="34" charset="0"/>
              </a:rPr>
              <a:t>Quels enjeux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914400" y="1303338"/>
            <a:ext cx="4800600" cy="2457450"/>
          </a:xfrm>
          <a:prstGeom prst="rect">
            <a:avLst/>
          </a:prstGeom>
          <a:noFill/>
          <a:ln w="9525">
            <a:noFill/>
            <a:miter lim="800000"/>
            <a:headEnd/>
            <a:tailEnd/>
          </a:ln>
        </p:spPr>
      </p:pic>
      <p:sp>
        <p:nvSpPr>
          <p:cNvPr id="49155" name="Text Box 3"/>
          <p:cNvSpPr txBox="1">
            <a:spLocks noChangeArrowheads="1"/>
          </p:cNvSpPr>
          <p:nvPr/>
        </p:nvSpPr>
        <p:spPr bwMode="auto">
          <a:xfrm>
            <a:off x="1905000" y="395288"/>
            <a:ext cx="5257800" cy="519112"/>
          </a:xfrm>
          <a:prstGeom prst="rect">
            <a:avLst/>
          </a:prstGeom>
          <a:noFill/>
          <a:ln w="9525">
            <a:noFill/>
            <a:miter lim="800000"/>
            <a:headEnd/>
            <a:tailEnd/>
          </a:ln>
        </p:spPr>
        <p:txBody>
          <a:bodyPr>
            <a:spAutoFit/>
          </a:bodyPr>
          <a:lstStyle/>
          <a:p>
            <a:pPr algn="ctr">
              <a:spcBef>
                <a:spcPct val="50000"/>
              </a:spcBef>
            </a:pPr>
            <a:r>
              <a:rPr lang="fr-FR" sz="2800" b="1" dirty="0">
                <a:solidFill>
                  <a:srgbClr val="FF0000"/>
                </a:solidFill>
                <a:latin typeface="Times" charset="0"/>
              </a:rPr>
              <a:t>Lever les réticences des salariés </a:t>
            </a:r>
          </a:p>
        </p:txBody>
      </p:sp>
      <p:sp>
        <p:nvSpPr>
          <p:cNvPr id="49156" name="Text Box 4"/>
          <p:cNvSpPr txBox="1">
            <a:spLocks noChangeArrowheads="1"/>
          </p:cNvSpPr>
          <p:nvPr/>
        </p:nvSpPr>
        <p:spPr bwMode="auto">
          <a:xfrm>
            <a:off x="1151112" y="4005064"/>
            <a:ext cx="7992888" cy="2708434"/>
          </a:xfrm>
          <a:prstGeom prst="rect">
            <a:avLst/>
          </a:prstGeom>
          <a:solidFill>
            <a:schemeClr val="bg1"/>
          </a:solidFill>
          <a:ln w="9525">
            <a:noFill/>
            <a:miter lim="800000"/>
            <a:headEnd/>
            <a:tailEnd/>
          </a:ln>
        </p:spPr>
        <p:txBody>
          <a:bodyPr wrap="square">
            <a:spAutoFit/>
          </a:bodyPr>
          <a:lstStyle/>
          <a:p>
            <a:pPr>
              <a:spcBef>
                <a:spcPct val="50000"/>
              </a:spcBef>
              <a:buClr>
                <a:srgbClr val="FF6600"/>
              </a:buClr>
              <a:buFont typeface="Arial" charset="0"/>
              <a:buChar char="•"/>
            </a:pPr>
            <a:r>
              <a:rPr lang="fr-FR" sz="1800" b="0" dirty="0">
                <a:cs typeface="Arial" charset="0"/>
              </a:rPr>
              <a:t>  </a:t>
            </a:r>
            <a:r>
              <a:rPr lang="fr-FR" sz="2000" b="0" dirty="0">
                <a:cs typeface="Arial" charset="0"/>
              </a:rPr>
              <a:t>Méconnaissance du risque</a:t>
            </a:r>
          </a:p>
          <a:p>
            <a:pPr>
              <a:spcBef>
                <a:spcPct val="50000"/>
              </a:spcBef>
              <a:buClr>
                <a:srgbClr val="FF6600"/>
              </a:buClr>
              <a:buFont typeface="Arial" charset="0"/>
              <a:buChar char="•"/>
            </a:pPr>
            <a:r>
              <a:rPr lang="fr-FR" sz="2000" b="0" dirty="0">
                <a:cs typeface="Arial" charset="0"/>
              </a:rPr>
              <a:t>  Difficultés pour établir des liens avec le travail</a:t>
            </a:r>
          </a:p>
          <a:p>
            <a:pPr>
              <a:spcBef>
                <a:spcPct val="50000"/>
              </a:spcBef>
              <a:buClr>
                <a:srgbClr val="FF6600"/>
              </a:buClr>
              <a:buFont typeface="Arial" charset="0"/>
              <a:buChar char="•"/>
            </a:pPr>
            <a:r>
              <a:rPr lang="fr-FR" sz="2000" b="0" dirty="0">
                <a:cs typeface="Arial" charset="0"/>
              </a:rPr>
              <a:t>  Doutes sur l'intérêt d'une déclaration</a:t>
            </a:r>
          </a:p>
          <a:p>
            <a:pPr>
              <a:spcBef>
                <a:spcPct val="50000"/>
              </a:spcBef>
              <a:buClr>
                <a:srgbClr val="FF6600"/>
              </a:buClr>
              <a:buFont typeface="Arial" charset="0"/>
              <a:buChar char="•"/>
            </a:pPr>
            <a:r>
              <a:rPr lang="fr-FR" sz="2000" b="0" dirty="0">
                <a:cs typeface="Arial" charset="0"/>
              </a:rPr>
              <a:t>  Risque de précarisation / craintes pour l’emploi </a:t>
            </a:r>
          </a:p>
          <a:p>
            <a:pPr>
              <a:spcBef>
                <a:spcPct val="50000"/>
              </a:spcBef>
              <a:buClr>
                <a:srgbClr val="FF6600"/>
              </a:buClr>
              <a:buFont typeface="Arial" charset="0"/>
              <a:buChar char="•"/>
            </a:pPr>
            <a:r>
              <a:rPr lang="fr-FR" sz="2000" b="0" dirty="0">
                <a:cs typeface="Arial" charset="0"/>
              </a:rPr>
              <a:t>  Déni de la maladie ou du risque </a:t>
            </a:r>
          </a:p>
          <a:p>
            <a:pPr>
              <a:spcBef>
                <a:spcPct val="50000"/>
              </a:spcBef>
              <a:buClr>
                <a:srgbClr val="FF6600"/>
              </a:buClr>
              <a:buFont typeface="Arial" charset="0"/>
              <a:buChar char="•"/>
            </a:pPr>
            <a:r>
              <a:rPr lang="fr-FR" sz="2000" b="0" dirty="0">
                <a:cs typeface="Arial" charset="0"/>
              </a:rPr>
              <a:t>  Un contexte plus ou moins facilitateur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295400" y="4677693"/>
            <a:ext cx="7848600" cy="2165350"/>
          </a:xfrm>
          <a:prstGeom prst="rect">
            <a:avLst/>
          </a:prstGeom>
          <a:solidFill>
            <a:schemeClr val="bg1"/>
          </a:solidFill>
          <a:ln w="9525">
            <a:noFill/>
            <a:miter lim="800000"/>
            <a:headEnd/>
            <a:tailEnd/>
          </a:ln>
        </p:spPr>
        <p:txBody>
          <a:bodyPr wrap="square">
            <a:spAutoFit/>
          </a:bodyPr>
          <a:lstStyle/>
          <a:p>
            <a:pPr>
              <a:spcBef>
                <a:spcPct val="50000"/>
              </a:spcBef>
              <a:buClr>
                <a:srgbClr val="FF6600"/>
              </a:buClr>
              <a:buFont typeface="Arial" charset="0"/>
              <a:buChar char="•"/>
            </a:pPr>
            <a:r>
              <a:rPr lang="fr-FR" sz="2000" b="0" dirty="0">
                <a:cs typeface="Arial" charset="0"/>
              </a:rPr>
              <a:t> Méconnaissance des risques</a:t>
            </a:r>
          </a:p>
          <a:p>
            <a:pPr>
              <a:spcBef>
                <a:spcPct val="50000"/>
              </a:spcBef>
              <a:buClr>
                <a:srgbClr val="FF6600"/>
              </a:buClr>
              <a:buFont typeface="Arial" charset="0"/>
              <a:buChar char="•"/>
            </a:pPr>
            <a:r>
              <a:rPr lang="fr-FR" sz="2000" b="0" dirty="0">
                <a:cs typeface="Arial" charset="0"/>
              </a:rPr>
              <a:t> Déni du risque  (T.M.S. = pathologie professionnelle ?)</a:t>
            </a:r>
          </a:p>
          <a:p>
            <a:pPr>
              <a:spcBef>
                <a:spcPct val="50000"/>
              </a:spcBef>
              <a:buClr>
                <a:srgbClr val="FF6600"/>
              </a:buClr>
              <a:buFont typeface="Arial" charset="0"/>
              <a:buChar char="•"/>
            </a:pPr>
            <a:r>
              <a:rPr lang="fr-FR" sz="2000" b="0" dirty="0">
                <a:cs typeface="Arial" charset="0"/>
              </a:rPr>
              <a:t> Complexité de la prévention</a:t>
            </a:r>
          </a:p>
          <a:p>
            <a:pPr>
              <a:lnSpc>
                <a:spcPct val="90000"/>
              </a:lnSpc>
              <a:spcBef>
                <a:spcPct val="50000"/>
              </a:spcBef>
              <a:buClr>
                <a:srgbClr val="FF6600"/>
              </a:buClr>
              <a:buFont typeface="Arial" charset="0"/>
              <a:buChar char="•"/>
            </a:pPr>
            <a:r>
              <a:rPr lang="fr-FR" sz="2000" b="0" dirty="0">
                <a:cs typeface="Arial" charset="0"/>
              </a:rPr>
              <a:t> Toucher à l’organisation du travail</a:t>
            </a:r>
          </a:p>
          <a:p>
            <a:pPr>
              <a:lnSpc>
                <a:spcPct val="90000"/>
              </a:lnSpc>
              <a:spcBef>
                <a:spcPct val="50000"/>
              </a:spcBef>
              <a:buClr>
                <a:srgbClr val="FF6600"/>
              </a:buClr>
              <a:buFont typeface="Arial" charset="0"/>
              <a:buChar char="•"/>
            </a:pPr>
            <a:r>
              <a:rPr lang="fr-FR" sz="2000" b="0" dirty="0">
                <a:cs typeface="Arial" charset="0"/>
              </a:rPr>
              <a:t> Expériences d’échec ...</a:t>
            </a:r>
          </a:p>
        </p:txBody>
      </p:sp>
      <p:pic>
        <p:nvPicPr>
          <p:cNvPr id="50179" name="Picture 3"/>
          <p:cNvPicPr>
            <a:picLocks noChangeAspect="1" noChangeArrowheads="1"/>
          </p:cNvPicPr>
          <p:nvPr/>
        </p:nvPicPr>
        <p:blipFill>
          <a:blip r:embed="rId3"/>
          <a:srcRect/>
          <a:stretch>
            <a:fillRect/>
          </a:stretch>
        </p:blipFill>
        <p:spPr bwMode="auto">
          <a:xfrm>
            <a:off x="1447800" y="1447800"/>
            <a:ext cx="5867400" cy="2514600"/>
          </a:xfrm>
          <a:prstGeom prst="rect">
            <a:avLst/>
          </a:prstGeom>
          <a:noFill/>
          <a:ln w="9525">
            <a:noFill/>
            <a:miter lim="800000"/>
            <a:headEnd/>
            <a:tailEnd/>
          </a:ln>
        </p:spPr>
      </p:pic>
      <p:sp>
        <p:nvSpPr>
          <p:cNvPr id="50180" name="Text Box 4"/>
          <p:cNvSpPr txBox="1">
            <a:spLocks noChangeArrowheads="1"/>
          </p:cNvSpPr>
          <p:nvPr/>
        </p:nvSpPr>
        <p:spPr bwMode="auto">
          <a:xfrm>
            <a:off x="1295400" y="395288"/>
            <a:ext cx="5867400" cy="519112"/>
          </a:xfrm>
          <a:prstGeom prst="rect">
            <a:avLst/>
          </a:prstGeom>
          <a:noFill/>
          <a:ln w="9525">
            <a:noFill/>
            <a:miter lim="800000"/>
            <a:headEnd/>
            <a:tailEnd/>
          </a:ln>
        </p:spPr>
        <p:txBody>
          <a:bodyPr>
            <a:spAutoFit/>
          </a:bodyPr>
          <a:lstStyle/>
          <a:p>
            <a:pPr algn="ctr">
              <a:spcBef>
                <a:spcPct val="50000"/>
              </a:spcBef>
            </a:pPr>
            <a:r>
              <a:rPr lang="fr-FR" sz="2800" b="1" dirty="0">
                <a:solidFill>
                  <a:srgbClr val="FF0000"/>
                </a:solidFill>
                <a:latin typeface="Times" charset="0"/>
              </a:rPr>
              <a:t>Lever les réticences des employeurs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3568" y="2564904"/>
            <a:ext cx="8354094" cy="4093428"/>
          </a:xfrm>
          <a:prstGeom prst="rect">
            <a:avLst/>
          </a:prstGeom>
          <a:solidFill>
            <a:schemeClr val="bg1"/>
          </a:solidFill>
          <a:ln w="9525">
            <a:noFill/>
            <a:miter lim="800000"/>
            <a:headEnd/>
            <a:tailEnd/>
          </a:ln>
        </p:spPr>
        <p:txBody>
          <a:bodyPr wrap="square">
            <a:spAutoFit/>
          </a:bodyPr>
          <a:lstStyle/>
          <a:p>
            <a:pPr defTabSz="284163">
              <a:lnSpc>
                <a:spcPct val="130000"/>
              </a:lnSpc>
            </a:pPr>
            <a:r>
              <a:rPr lang="fr-FR" sz="1800" b="0" dirty="0">
                <a:solidFill>
                  <a:srgbClr val="FF4407"/>
                </a:solidFill>
                <a:latin typeface="Times" charset="0"/>
                <a:sym typeface="Monotype Sorts" charset="2"/>
              </a:rPr>
              <a:t></a:t>
            </a:r>
            <a:r>
              <a:rPr lang="fr-FR" sz="2000" b="0" dirty="0">
                <a:latin typeface="Helvetica" charset="0"/>
              </a:rPr>
              <a:t> 	</a:t>
            </a:r>
            <a:r>
              <a:rPr lang="fr-FR" sz="2000" dirty="0">
                <a:latin typeface="Times" charset="0"/>
              </a:rPr>
              <a:t>Des CHSCT</a:t>
            </a:r>
            <a:r>
              <a:rPr lang="fr-FR" sz="2000" b="0" dirty="0">
                <a:latin typeface="Times" charset="0"/>
              </a:rPr>
              <a:t> : réticences des salariés, complexité du sujet, </a:t>
            </a:r>
          </a:p>
          <a:p>
            <a:pPr defTabSz="284163">
              <a:lnSpc>
                <a:spcPct val="130000"/>
              </a:lnSpc>
            </a:pPr>
            <a:r>
              <a:rPr lang="fr-FR" sz="2000" b="0" dirty="0">
                <a:latin typeface="Times" charset="0"/>
              </a:rPr>
              <a:t>	réticences sur les questions d’organisation, manque de formation…</a:t>
            </a:r>
          </a:p>
          <a:p>
            <a:pPr defTabSz="284163">
              <a:lnSpc>
                <a:spcPct val="130000"/>
              </a:lnSpc>
            </a:pPr>
            <a:endParaRPr lang="fr-FR" sz="2000" b="0" dirty="0">
              <a:latin typeface="Times" charset="0"/>
            </a:endParaRPr>
          </a:p>
          <a:p>
            <a:pPr defTabSz="284163">
              <a:lnSpc>
                <a:spcPct val="130000"/>
              </a:lnSpc>
            </a:pPr>
            <a:r>
              <a:rPr lang="fr-FR" sz="1800" b="0" dirty="0">
                <a:solidFill>
                  <a:srgbClr val="FF4407"/>
                </a:solidFill>
                <a:latin typeface="Times" charset="0"/>
                <a:sym typeface="Monotype Sorts" charset="2"/>
              </a:rPr>
              <a:t></a:t>
            </a:r>
            <a:r>
              <a:rPr lang="fr-FR" sz="2000" b="0" dirty="0">
                <a:latin typeface="Helvetica" charset="0"/>
              </a:rPr>
              <a:t> 	</a:t>
            </a:r>
            <a:r>
              <a:rPr lang="fr-FR" sz="2000" dirty="0">
                <a:latin typeface="Times" charset="0"/>
              </a:rPr>
              <a:t>Des préventeurs</a:t>
            </a:r>
            <a:r>
              <a:rPr lang="fr-FR" sz="2000" b="0" dirty="0">
                <a:latin typeface="Times" charset="0"/>
              </a:rPr>
              <a:t> :</a:t>
            </a:r>
          </a:p>
          <a:p>
            <a:pPr lvl="1" defTabSz="284163">
              <a:lnSpc>
                <a:spcPct val="130000"/>
              </a:lnSpc>
              <a:buClr>
                <a:srgbClr val="FF6600"/>
              </a:buClr>
              <a:buFont typeface="Arial" charset="0"/>
              <a:buChar char="•"/>
            </a:pPr>
            <a:r>
              <a:rPr lang="fr-FR" sz="2000" b="0" dirty="0">
                <a:latin typeface="Times" charset="0"/>
              </a:rPr>
              <a:t>	 pas de norme</a:t>
            </a:r>
          </a:p>
          <a:p>
            <a:pPr lvl="1" defTabSz="284163">
              <a:lnSpc>
                <a:spcPct val="130000"/>
              </a:lnSpc>
              <a:buClr>
                <a:srgbClr val="FF6600"/>
              </a:buClr>
              <a:buFont typeface="Arial" charset="0"/>
              <a:buChar char="•"/>
            </a:pPr>
            <a:r>
              <a:rPr lang="fr-FR" sz="2000" b="0" dirty="0">
                <a:latin typeface="Times" charset="0"/>
              </a:rPr>
              <a:t>la complexité du modèle de compréhension</a:t>
            </a:r>
          </a:p>
          <a:p>
            <a:pPr lvl="1" defTabSz="284163">
              <a:lnSpc>
                <a:spcPct val="130000"/>
              </a:lnSpc>
              <a:buClr>
                <a:srgbClr val="FF6600"/>
              </a:buClr>
              <a:buFont typeface="Arial" charset="0"/>
              <a:buChar char="•"/>
            </a:pPr>
            <a:r>
              <a:rPr lang="fr-FR" sz="2000" b="0" dirty="0">
                <a:latin typeface="Times" charset="0"/>
              </a:rPr>
              <a:t>		comment aborder la question de l’organisation du travail ?</a:t>
            </a:r>
          </a:p>
          <a:p>
            <a:pPr lvl="1" defTabSz="284163">
              <a:lnSpc>
                <a:spcPct val="130000"/>
              </a:lnSpc>
              <a:buClr>
                <a:srgbClr val="FF6600"/>
              </a:buClr>
              <a:buFont typeface="Arial" charset="0"/>
              <a:buChar char="•"/>
            </a:pPr>
            <a:r>
              <a:rPr lang="fr-FR" sz="2000" b="0" dirty="0">
                <a:latin typeface="Times" charset="0"/>
              </a:rPr>
              <a:t>		pas de solution « experte »</a:t>
            </a:r>
          </a:p>
          <a:p>
            <a:pPr lvl="1" defTabSz="284163">
              <a:lnSpc>
                <a:spcPct val="130000"/>
              </a:lnSpc>
              <a:buClr>
                <a:srgbClr val="FF6600"/>
              </a:buClr>
              <a:buFont typeface="Arial" charset="0"/>
              <a:buChar char="•"/>
            </a:pPr>
            <a:r>
              <a:rPr lang="fr-FR" sz="2000" b="0" dirty="0">
                <a:latin typeface="Times" charset="0"/>
              </a:rPr>
              <a:t>		quels nouveaux rôles pour les préventeurs ?</a:t>
            </a:r>
          </a:p>
          <a:p>
            <a:pPr lvl="1" defTabSz="284163">
              <a:lnSpc>
                <a:spcPct val="130000"/>
              </a:lnSpc>
              <a:buClr>
                <a:srgbClr val="FF6600"/>
              </a:buClr>
              <a:buFont typeface="Arial" charset="0"/>
              <a:buChar char="•"/>
            </a:pPr>
            <a:r>
              <a:rPr lang="fr-FR" sz="2000" b="0" dirty="0">
                <a:latin typeface="Times" charset="0"/>
              </a:rPr>
              <a:t>		comment collaborer entre préventeurs ?</a:t>
            </a:r>
          </a:p>
        </p:txBody>
      </p:sp>
      <p:sp>
        <p:nvSpPr>
          <p:cNvPr id="51203" name="Text Box 4"/>
          <p:cNvSpPr txBox="1">
            <a:spLocks noChangeArrowheads="1"/>
          </p:cNvSpPr>
          <p:nvPr/>
        </p:nvSpPr>
        <p:spPr bwMode="auto">
          <a:xfrm>
            <a:off x="1673507" y="466725"/>
            <a:ext cx="5995424" cy="523220"/>
          </a:xfrm>
          <a:prstGeom prst="rect">
            <a:avLst/>
          </a:prstGeom>
          <a:noFill/>
          <a:ln w="9525">
            <a:noFill/>
            <a:miter lim="800000"/>
            <a:headEnd/>
            <a:tailEnd/>
          </a:ln>
        </p:spPr>
        <p:txBody>
          <a:bodyPr wrap="none">
            <a:spAutoFit/>
          </a:bodyPr>
          <a:lstStyle/>
          <a:p>
            <a:pPr algn="ctr"/>
            <a:r>
              <a:rPr lang="fr-FR" sz="2800" b="1" dirty="0">
                <a:solidFill>
                  <a:srgbClr val="FF0000"/>
                </a:solidFill>
                <a:latin typeface="Times" charset="0"/>
              </a:rPr>
              <a:t>Lever les réticences des autres acteurs</a:t>
            </a:r>
          </a:p>
        </p:txBody>
      </p:sp>
      <p:sp>
        <p:nvSpPr>
          <p:cNvPr id="51204" name="Rectangle 5"/>
          <p:cNvSpPr>
            <a:spLocks noChangeArrowheads="1"/>
          </p:cNvSpPr>
          <p:nvPr/>
        </p:nvSpPr>
        <p:spPr bwMode="auto">
          <a:xfrm>
            <a:off x="7005638" y="315913"/>
            <a:ext cx="184150" cy="457200"/>
          </a:xfrm>
          <a:prstGeom prst="rect">
            <a:avLst/>
          </a:prstGeom>
          <a:noFill/>
          <a:ln w="9525">
            <a:noFill/>
            <a:miter lim="800000"/>
            <a:headEnd/>
            <a:tailEnd/>
          </a:ln>
        </p:spPr>
        <p:txBody>
          <a:bodyPr wrap="none">
            <a:spAutoFit/>
          </a:bodyPr>
          <a:lstStyle/>
          <a:p>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1000" y="381000"/>
            <a:ext cx="8382000" cy="685800"/>
          </a:xfrm>
          <a:prstGeom prst="rect">
            <a:avLst/>
          </a:prstGeom>
          <a:noFill/>
          <a:ln w="9525">
            <a:noFill/>
            <a:miter lim="800000"/>
            <a:headEnd/>
            <a:tailEnd/>
          </a:ln>
        </p:spPr>
        <p:txBody>
          <a:bodyPr anchor="ctr"/>
          <a:lstStyle/>
          <a:p>
            <a:pPr algn="ctr" eaLnBrk="1" hangingPunct="1"/>
            <a:r>
              <a:rPr lang="fr-FR" sz="2800" dirty="0">
                <a:solidFill>
                  <a:srgbClr val="FF0000"/>
                </a:solidFill>
                <a:latin typeface="Times" charset="0"/>
              </a:rPr>
              <a:t>Mettre en place une démarche de prévention</a:t>
            </a:r>
          </a:p>
        </p:txBody>
      </p:sp>
      <p:sp>
        <p:nvSpPr>
          <p:cNvPr id="52227" name="Text Box 3"/>
          <p:cNvSpPr txBox="1">
            <a:spLocks noChangeArrowheads="1"/>
          </p:cNvSpPr>
          <p:nvPr/>
        </p:nvSpPr>
        <p:spPr bwMode="auto">
          <a:xfrm>
            <a:off x="238617" y="2276872"/>
            <a:ext cx="8915400" cy="4407360"/>
          </a:xfrm>
          <a:prstGeom prst="rect">
            <a:avLst/>
          </a:prstGeom>
          <a:solidFill>
            <a:schemeClr val="bg1"/>
          </a:solidFill>
          <a:ln w="9525">
            <a:noFill/>
            <a:miter lim="800000"/>
            <a:headEnd/>
            <a:tailEnd/>
          </a:ln>
        </p:spPr>
        <p:txBody>
          <a:bodyPr wrap="square">
            <a:spAutoFit/>
          </a:bodyPr>
          <a:lstStyle/>
          <a:p>
            <a:pPr defTabSz="382588">
              <a:lnSpc>
                <a:spcPct val="70000"/>
              </a:lnSpc>
              <a:spcBef>
                <a:spcPct val="50000"/>
              </a:spcBef>
            </a:pPr>
            <a:r>
              <a:rPr lang="fr-FR" sz="2800" b="0" dirty="0">
                <a:solidFill>
                  <a:srgbClr val="3366FF"/>
                </a:solidFill>
                <a:latin typeface="Times" charset="0"/>
                <a:sym typeface="Monotype Sorts" charset="2"/>
              </a:rPr>
              <a:t>Les points clés</a:t>
            </a:r>
          </a:p>
          <a:p>
            <a:pPr defTabSz="382588">
              <a:lnSpc>
                <a:spcPct val="70000"/>
              </a:lnSpc>
              <a:spcBef>
                <a:spcPct val="50000"/>
              </a:spcBef>
            </a:pPr>
            <a:endParaRPr lang="fr-FR" sz="2000" b="0" dirty="0">
              <a:solidFill>
                <a:srgbClr val="003399"/>
              </a:solidFill>
              <a:latin typeface="Times" charset="0"/>
              <a:sym typeface="Monotype Sorts" charset="2"/>
            </a:endParaRPr>
          </a:p>
          <a:p>
            <a:pPr defTabSz="382588">
              <a:lnSpc>
                <a:spcPct val="70000"/>
              </a:lnSpc>
              <a:spcBef>
                <a:spcPct val="50000"/>
              </a:spcBef>
              <a:buClr>
                <a:srgbClr val="FF6600"/>
              </a:buClr>
              <a:buFont typeface="Wingdings" pitchFamily="2" charset="2"/>
              <a:buChar char="§"/>
            </a:pPr>
            <a:r>
              <a:rPr lang="fr-FR" sz="2800" b="0" dirty="0">
                <a:latin typeface="Times" charset="0"/>
              </a:rPr>
              <a:t> </a:t>
            </a:r>
            <a:r>
              <a:rPr lang="fr-FR" sz="3200" b="0" dirty="0">
                <a:latin typeface="Times" charset="0"/>
              </a:rPr>
              <a:t>Développer une approche globale : </a:t>
            </a:r>
            <a:r>
              <a:rPr lang="fr-FR" sz="3200" b="0" i="1" dirty="0">
                <a:latin typeface="Times" charset="0"/>
              </a:rPr>
              <a:t>technique, organisation, 	Relations</a:t>
            </a:r>
            <a:endParaRPr lang="fr-FR" sz="3200" b="0" dirty="0">
              <a:latin typeface="Times" charset="0"/>
            </a:endParaRPr>
          </a:p>
          <a:p>
            <a:pPr defTabSz="382588">
              <a:spcBef>
                <a:spcPct val="50000"/>
              </a:spcBef>
              <a:buClr>
                <a:srgbClr val="FF6600"/>
              </a:buClr>
              <a:buFont typeface="Wingdings" pitchFamily="2" charset="2"/>
              <a:buChar char="§"/>
            </a:pPr>
            <a:r>
              <a:rPr lang="fr-FR" sz="3200" b="0" dirty="0">
                <a:latin typeface="Times" charset="0"/>
              </a:rPr>
              <a:t> Conduire la  démarche en mode projet</a:t>
            </a:r>
            <a:endParaRPr lang="fr-FR" sz="3200" b="0" i="1" dirty="0">
              <a:latin typeface="Times" charset="0"/>
            </a:endParaRPr>
          </a:p>
          <a:p>
            <a:pPr defTabSz="382588">
              <a:spcBef>
                <a:spcPct val="50000"/>
              </a:spcBef>
              <a:buClr>
                <a:srgbClr val="FF6600"/>
              </a:buClr>
              <a:buFont typeface="Wingdings" pitchFamily="2" charset="2"/>
              <a:buChar char="§"/>
            </a:pPr>
            <a:r>
              <a:rPr lang="fr-FR" sz="3200" b="0" dirty="0">
                <a:latin typeface="Times" charset="0"/>
              </a:rPr>
              <a:t> Confronter les logiques : </a:t>
            </a:r>
            <a:r>
              <a:rPr lang="fr-FR" sz="3200" b="0" i="1" dirty="0">
                <a:latin typeface="Times" charset="0"/>
              </a:rPr>
              <a:t>la</a:t>
            </a:r>
            <a:r>
              <a:rPr lang="fr-FR" sz="3200" b="0" dirty="0">
                <a:latin typeface="Times" charset="0"/>
              </a:rPr>
              <a:t> </a:t>
            </a:r>
            <a:r>
              <a:rPr lang="fr-FR" sz="3200" b="0" i="1" dirty="0">
                <a:latin typeface="Times" charset="0"/>
              </a:rPr>
              <a:t>participation des acteurs concernés</a:t>
            </a:r>
            <a:r>
              <a:rPr lang="fr-FR" sz="3200" b="0" dirty="0">
                <a:latin typeface="Times" charset="0"/>
              </a:rPr>
              <a:t>                                                                 </a:t>
            </a:r>
          </a:p>
          <a:p>
            <a:pPr defTabSz="382588">
              <a:spcBef>
                <a:spcPct val="50000"/>
              </a:spcBef>
              <a:buClr>
                <a:srgbClr val="FF6600"/>
              </a:buClr>
              <a:buFont typeface="Wingdings" pitchFamily="2" charset="2"/>
              <a:buChar char="§"/>
            </a:pPr>
            <a:r>
              <a:rPr lang="fr-FR" sz="3200" b="0" dirty="0">
                <a:latin typeface="Times" charset="0"/>
              </a:rPr>
              <a:t> Solutions au cas par cas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752600"/>
            <a:ext cx="8534400" cy="4832092"/>
          </a:xfrm>
          <a:prstGeom prst="rect">
            <a:avLst/>
          </a:prstGeom>
          <a:solidFill>
            <a:schemeClr val="bg1"/>
          </a:solidFill>
          <a:ln w="9525">
            <a:noFill/>
            <a:miter lim="800000"/>
            <a:headEnd/>
            <a:tailEnd/>
          </a:ln>
        </p:spPr>
        <p:txBody>
          <a:bodyPr wrap="square">
            <a:spAutoFit/>
          </a:bodyPr>
          <a:lstStyle/>
          <a:p>
            <a:pPr algn="just"/>
            <a:r>
              <a:rPr lang="fr-FR" sz="2800" b="0" dirty="0">
                <a:cs typeface="Times" charset="0"/>
              </a:rPr>
              <a:t>Des pathologies qui affectent les</a:t>
            </a:r>
            <a:r>
              <a:rPr lang="fr-FR" sz="2800" dirty="0">
                <a:cs typeface="Times" charset="0"/>
              </a:rPr>
              <a:t> tissus mous</a:t>
            </a:r>
            <a:r>
              <a:rPr lang="fr-FR" sz="2800" b="0" dirty="0">
                <a:cs typeface="Times" charset="0"/>
              </a:rPr>
              <a:t> qui se trouvent  à la </a:t>
            </a:r>
            <a:r>
              <a:rPr lang="fr-FR" sz="2800" dirty="0">
                <a:cs typeface="Times" charset="0"/>
              </a:rPr>
              <a:t>périphérie des articulations</a:t>
            </a:r>
            <a:r>
              <a:rPr lang="fr-FR" sz="2800" b="0" dirty="0">
                <a:cs typeface="Times" charset="0"/>
              </a:rPr>
              <a:t>.</a:t>
            </a:r>
          </a:p>
          <a:p>
            <a:pPr algn="just"/>
            <a:endParaRPr lang="fr-FR" sz="2800" b="0" dirty="0">
              <a:cs typeface="Times" charset="0"/>
            </a:endParaRPr>
          </a:p>
          <a:p>
            <a:pPr algn="just"/>
            <a:r>
              <a:rPr lang="fr-FR" sz="2800" b="0" dirty="0">
                <a:cs typeface="Times" charset="0"/>
              </a:rPr>
              <a:t>Les TMS du membre supérieur surgissent lorsque les </a:t>
            </a:r>
            <a:r>
              <a:rPr lang="fr-FR" sz="2800" dirty="0">
                <a:cs typeface="Times" charset="0"/>
              </a:rPr>
              <a:t>contraintes subies</a:t>
            </a:r>
            <a:r>
              <a:rPr lang="fr-FR" sz="2800" b="0" dirty="0">
                <a:cs typeface="Times" charset="0"/>
              </a:rPr>
              <a:t> par l’épaule, le coude, le poignet ou la main sont </a:t>
            </a:r>
            <a:r>
              <a:rPr lang="fr-FR" sz="2800" dirty="0">
                <a:cs typeface="Times" charset="0"/>
              </a:rPr>
              <a:t>excessives au regard des capacités </a:t>
            </a:r>
            <a:r>
              <a:rPr lang="fr-FR" sz="2800" b="0" dirty="0">
                <a:cs typeface="Times" charset="0"/>
              </a:rPr>
              <a:t>fonctionnelles des personnes.</a:t>
            </a:r>
          </a:p>
          <a:p>
            <a:pPr algn="just"/>
            <a:endParaRPr lang="fr-FR" sz="2800" b="0" dirty="0">
              <a:cs typeface="Times" charset="0"/>
            </a:endParaRPr>
          </a:p>
          <a:p>
            <a:pPr algn="just"/>
            <a:r>
              <a:rPr lang="fr-FR" sz="2800" b="0" dirty="0">
                <a:cs typeface="Times" charset="0"/>
              </a:rPr>
              <a:t>Le rachis lombaire, les cervicales et les membres inférieurs (genoux et chevilles) peuvent aussi </a:t>
            </a:r>
            <a:r>
              <a:rPr lang="fr-FR" altLang="ja-JP" sz="2800" b="0" dirty="0">
                <a:cs typeface="Arial" charset="0"/>
              </a:rPr>
              <a:t>être atteints.</a:t>
            </a:r>
            <a:endParaRPr lang="fr-FR" sz="2800" b="0" dirty="0">
              <a:cs typeface="Arial" charset="0"/>
            </a:endParaRPr>
          </a:p>
        </p:txBody>
      </p:sp>
      <p:sp>
        <p:nvSpPr>
          <p:cNvPr id="3076" name="Rectangle 4"/>
          <p:cNvSpPr>
            <a:spLocks noChangeArrowheads="1"/>
          </p:cNvSpPr>
          <p:nvPr/>
        </p:nvSpPr>
        <p:spPr bwMode="auto">
          <a:xfrm>
            <a:off x="838200" y="381000"/>
            <a:ext cx="6629400" cy="519113"/>
          </a:xfrm>
          <a:prstGeom prst="rect">
            <a:avLst/>
          </a:prstGeom>
          <a:noFill/>
          <a:ln w="9525">
            <a:noFill/>
            <a:miter lim="800000"/>
            <a:headEnd/>
            <a:tailEnd/>
          </a:ln>
        </p:spPr>
        <p:txBody>
          <a:bodyPr>
            <a:spAutoFit/>
          </a:bodyPr>
          <a:lstStyle/>
          <a:p>
            <a:pPr algn="ctr" eaLnBrk="1" hangingPunct="1">
              <a:spcBef>
                <a:spcPct val="20000"/>
              </a:spcBef>
              <a:defRPr/>
            </a:pPr>
            <a:r>
              <a:rPr lang="fr-FR" sz="2800" dirty="0">
                <a:solidFill>
                  <a:srgbClr val="FF0000"/>
                </a:solidFill>
                <a:effectLst>
                  <a:outerShdw blurRad="38100" dist="38100" dir="2700000" algn="tl">
                    <a:srgbClr val="C0C0C0"/>
                  </a:outerShdw>
                </a:effectLst>
                <a:latin typeface="Calibri" pitchFamily="34" charset="0"/>
              </a:rPr>
              <a:t>Définition générale des TMS  </a:t>
            </a:r>
            <a:endParaRPr lang="fr-FR" sz="4400" dirty="0">
              <a:solidFill>
                <a:srgbClr val="FF0000"/>
              </a:solidFill>
              <a:effectLst>
                <a:outerShdw blurRad="38100" dist="38100" dir="2700000" algn="tl">
                  <a:srgbClr val="C0C0C0"/>
                </a:outerShdw>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85800" y="3645024"/>
            <a:ext cx="8458200" cy="3054350"/>
          </a:xfrm>
          <a:prstGeom prst="rect">
            <a:avLst/>
          </a:prstGeom>
          <a:solidFill>
            <a:schemeClr val="bg1"/>
          </a:solidFill>
          <a:ln w="9525">
            <a:noFill/>
            <a:miter lim="800000"/>
            <a:headEnd/>
            <a:tailEnd/>
          </a:ln>
        </p:spPr>
        <p:txBody>
          <a:bodyPr wrap="square">
            <a:spAutoFit/>
          </a:bodyPr>
          <a:lstStyle/>
          <a:p>
            <a:pPr defTabSz="287338">
              <a:spcBef>
                <a:spcPct val="50000"/>
              </a:spcBef>
            </a:pPr>
            <a:r>
              <a:rPr lang="fr-FR" sz="1600" b="0" dirty="0">
                <a:solidFill>
                  <a:srgbClr val="FF6600"/>
                </a:solidFill>
                <a:cs typeface="Times" charset="0"/>
                <a:sym typeface="Monotype Sorts" charset="2"/>
              </a:rPr>
              <a:t></a:t>
            </a:r>
            <a:r>
              <a:rPr lang="fr-FR" sz="2000" dirty="0">
                <a:cs typeface="Arial" charset="0"/>
                <a:sym typeface="Monotype Sorts" charset="2"/>
              </a:rPr>
              <a:t> </a:t>
            </a:r>
            <a:r>
              <a:rPr lang="fr-FR" sz="2000" b="0" dirty="0">
                <a:cs typeface="Arial" charset="0"/>
                <a:sym typeface="Monotype Sorts" charset="2"/>
              </a:rPr>
              <a:t>	</a:t>
            </a:r>
            <a:r>
              <a:rPr lang="fr-FR" sz="2000" b="0" dirty="0">
                <a:cs typeface="Arial" charset="0"/>
              </a:rPr>
              <a:t>Ne résultent pas de lésions soudaines ou spontanées </a:t>
            </a:r>
          </a:p>
          <a:p>
            <a:pPr defTabSz="287338"/>
            <a:r>
              <a:rPr lang="fr-FR" sz="1800" b="0" dirty="0">
                <a:cs typeface="Arial" charset="0"/>
              </a:rPr>
              <a:t>	(non accidentelles)  	</a:t>
            </a:r>
          </a:p>
          <a:p>
            <a:pPr defTabSz="287338">
              <a:spcBef>
                <a:spcPct val="50000"/>
              </a:spcBef>
            </a:pPr>
            <a:endParaRPr lang="fr-FR" sz="1600" b="0" dirty="0">
              <a:solidFill>
                <a:schemeClr val="accent2"/>
              </a:solidFill>
              <a:cs typeface="Times" charset="0"/>
              <a:sym typeface="Monotype Sorts" charset="2"/>
            </a:endParaRPr>
          </a:p>
          <a:p>
            <a:pPr defTabSz="287338">
              <a:spcBef>
                <a:spcPct val="50000"/>
              </a:spcBef>
            </a:pPr>
            <a:r>
              <a:rPr lang="fr-FR" sz="1600" b="0" dirty="0">
                <a:solidFill>
                  <a:srgbClr val="FF6600"/>
                </a:solidFill>
                <a:cs typeface="Times" charset="0"/>
                <a:sym typeface="Monotype Sorts" charset="2"/>
              </a:rPr>
              <a:t></a:t>
            </a:r>
            <a:r>
              <a:rPr lang="fr-FR" sz="2000" b="0" dirty="0">
                <a:cs typeface="Arial" charset="0"/>
                <a:sym typeface="Monotype Sorts" charset="2"/>
              </a:rPr>
              <a:t> 	Résultent de traumatismes de faible intensité et répétés sur de 	plus ou moins longues périodes.                                                            </a:t>
            </a:r>
          </a:p>
          <a:p>
            <a:pPr defTabSz="287338">
              <a:spcBef>
                <a:spcPct val="50000"/>
              </a:spcBef>
            </a:pPr>
            <a:endParaRPr lang="fr-FR" sz="2000" b="0" dirty="0">
              <a:cs typeface="Arial" charset="0"/>
              <a:sym typeface="Monotype Sorts" charset="2"/>
            </a:endParaRPr>
          </a:p>
          <a:p>
            <a:pPr defTabSz="287338">
              <a:lnSpc>
                <a:spcPts val="2200"/>
              </a:lnSpc>
              <a:spcBef>
                <a:spcPct val="50000"/>
              </a:spcBef>
            </a:pPr>
            <a:r>
              <a:rPr lang="fr-FR" sz="1600" b="0" dirty="0">
                <a:solidFill>
                  <a:srgbClr val="FF6600"/>
                </a:solidFill>
                <a:cs typeface="Times" charset="0"/>
                <a:sym typeface="Monotype Sorts" charset="2"/>
              </a:rPr>
              <a:t></a:t>
            </a:r>
            <a:r>
              <a:rPr lang="fr-FR" sz="2000" b="0" dirty="0">
                <a:solidFill>
                  <a:srgbClr val="FF6600"/>
                </a:solidFill>
                <a:cs typeface="Arial" charset="0"/>
                <a:sym typeface="Monotype Sorts" charset="2"/>
              </a:rPr>
              <a:t> </a:t>
            </a:r>
            <a:r>
              <a:rPr lang="fr-FR" sz="2000" b="0" dirty="0">
                <a:cs typeface="Arial" charset="0"/>
                <a:sym typeface="Monotype Sorts" charset="2"/>
              </a:rPr>
              <a:t>	Signes cliniques variés : surtout la douleur associée plus ou </a:t>
            </a:r>
          </a:p>
          <a:p>
            <a:pPr defTabSz="287338">
              <a:lnSpc>
                <a:spcPct val="120000"/>
              </a:lnSpc>
            </a:pPr>
            <a:r>
              <a:rPr lang="fr-FR" sz="2000" b="0" dirty="0">
                <a:cs typeface="Arial" charset="0"/>
                <a:sym typeface="Monotype Sorts" charset="2"/>
              </a:rPr>
              <a:t>	moins à une gêne fonctionnelle.        </a:t>
            </a:r>
          </a:p>
        </p:txBody>
      </p:sp>
      <p:sp>
        <p:nvSpPr>
          <p:cNvPr id="5" name="Rectangle 4"/>
          <p:cNvSpPr>
            <a:spLocks noChangeArrowheads="1"/>
          </p:cNvSpPr>
          <p:nvPr/>
        </p:nvSpPr>
        <p:spPr bwMode="auto">
          <a:xfrm>
            <a:off x="539552" y="1844824"/>
            <a:ext cx="8496944" cy="519113"/>
          </a:xfrm>
          <a:prstGeom prst="rect">
            <a:avLst/>
          </a:prstGeom>
          <a:solidFill>
            <a:schemeClr val="bg1"/>
          </a:solidFill>
          <a:ln w="9525">
            <a:noFill/>
            <a:miter lim="800000"/>
            <a:headEnd/>
            <a:tailEnd/>
          </a:ln>
        </p:spPr>
        <p:txBody>
          <a:bodyPr wrap="square">
            <a:spAutoFit/>
          </a:bodyPr>
          <a:lstStyle/>
          <a:p>
            <a:pPr algn="ctr" eaLnBrk="1" hangingPunct="1">
              <a:spcBef>
                <a:spcPct val="20000"/>
              </a:spcBef>
              <a:defRPr/>
            </a:pPr>
            <a:r>
              <a:rPr lang="fr-FR" sz="2800" dirty="0">
                <a:solidFill>
                  <a:srgbClr val="FF0000"/>
                </a:solidFill>
                <a:effectLst>
                  <a:outerShdw blurRad="38100" dist="38100" dir="2700000" algn="tl">
                    <a:srgbClr val="C0C0C0"/>
                  </a:outerShdw>
                </a:effectLst>
                <a:latin typeface="Calibri" pitchFamily="34" charset="0"/>
              </a:rPr>
              <a:t>Définition générale </a:t>
            </a:r>
            <a:endParaRPr lang="fr-FR" sz="4400" dirty="0">
              <a:solidFill>
                <a:srgbClr val="FF0000"/>
              </a:solidFill>
              <a:effectLst>
                <a:outerShdw blurRad="38100" dist="38100" dir="2700000" algn="tl">
                  <a:srgbClr val="C0C0C0"/>
                </a:outerShdw>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501650"/>
            <a:ext cx="8686800" cy="488950"/>
          </a:xfrm>
          <a:prstGeom prst="rect">
            <a:avLst/>
          </a:prstGeom>
          <a:noFill/>
          <a:ln w="9525">
            <a:noFill/>
            <a:miter lim="800000"/>
            <a:headEnd/>
            <a:tailEnd/>
          </a:ln>
        </p:spPr>
        <p:txBody>
          <a:bodyPr>
            <a:spAutoFit/>
          </a:bodyPr>
          <a:lstStyle/>
          <a:p>
            <a:r>
              <a:rPr lang="fr-FR" sz="2600" b="1" dirty="0">
                <a:solidFill>
                  <a:srgbClr val="FF0000"/>
                </a:solidFill>
                <a:latin typeface="Times" charset="0"/>
              </a:rPr>
              <a:t>La dimension européenne et internationale du problème</a:t>
            </a:r>
          </a:p>
        </p:txBody>
      </p:sp>
      <p:sp>
        <p:nvSpPr>
          <p:cNvPr id="13315" name="Text Box 3"/>
          <p:cNvSpPr txBox="1">
            <a:spLocks noChangeArrowheads="1"/>
          </p:cNvSpPr>
          <p:nvPr/>
        </p:nvSpPr>
        <p:spPr bwMode="auto">
          <a:xfrm>
            <a:off x="609600" y="1071563"/>
            <a:ext cx="8354888" cy="5694362"/>
          </a:xfrm>
          <a:prstGeom prst="rect">
            <a:avLst/>
          </a:prstGeom>
          <a:solidFill>
            <a:schemeClr val="bg1"/>
          </a:solidFill>
          <a:ln w="9525">
            <a:noFill/>
            <a:miter lim="800000"/>
            <a:headEnd/>
            <a:tailEnd/>
          </a:ln>
        </p:spPr>
        <p:txBody>
          <a:bodyPr wrap="square">
            <a:spAutoFit/>
          </a:bodyPr>
          <a:lstStyle/>
          <a:p>
            <a:pPr defTabSz="192088"/>
            <a:r>
              <a:rPr lang="fr-FR" sz="2800" b="0" dirty="0">
                <a:solidFill>
                  <a:schemeClr val="tx2"/>
                </a:solidFill>
                <a:latin typeface="Calibri" pitchFamily="34" charset="0"/>
              </a:rPr>
              <a:t>Malgré des difficultés de comparaison internationale, les TMS sont très présents.</a:t>
            </a:r>
          </a:p>
          <a:p>
            <a:pPr defTabSz="192088"/>
            <a:endParaRPr lang="fr-FR" sz="2800" b="0" dirty="0">
              <a:solidFill>
                <a:schemeClr val="tx2"/>
              </a:solidFill>
              <a:latin typeface="Calibri" pitchFamily="34" charset="0"/>
            </a:endParaRPr>
          </a:p>
          <a:p>
            <a:pPr defTabSz="192088"/>
            <a:r>
              <a:rPr lang="fr-FR" sz="2800" b="0" dirty="0">
                <a:solidFill>
                  <a:schemeClr val="tx2"/>
                </a:solidFill>
                <a:latin typeface="Calibri" pitchFamily="34" charset="0"/>
              </a:rPr>
              <a:t>En tête des M.P dans 5 pays européens (Belgique, Finlande, Espagne, Luxembourg et Suède) ; en progression dans la plupart des pays.</a:t>
            </a:r>
          </a:p>
          <a:p>
            <a:pPr defTabSz="192088"/>
            <a:endParaRPr lang="fr-FR" sz="2800" b="0" dirty="0">
              <a:solidFill>
                <a:schemeClr val="tx2"/>
              </a:solidFill>
              <a:latin typeface="Calibri" pitchFamily="34" charset="0"/>
            </a:endParaRPr>
          </a:p>
          <a:p>
            <a:pPr defTabSz="192088"/>
            <a:r>
              <a:rPr lang="fr-FR" sz="2800" b="0" dirty="0">
                <a:solidFill>
                  <a:schemeClr val="tx2"/>
                </a:solidFill>
                <a:latin typeface="Calibri" pitchFamily="34" charset="0"/>
              </a:rPr>
              <a:t>Aux États-Unis : nombre des TMS x 6 en 10 ans (avec une forte augmentation dans les activités Tertiaire et Bureautique) .</a:t>
            </a:r>
          </a:p>
          <a:p>
            <a:pPr defTabSz="192088"/>
            <a:endParaRPr lang="fr-FR" sz="2800" b="0" dirty="0">
              <a:solidFill>
                <a:schemeClr val="tx2"/>
              </a:solidFill>
              <a:latin typeface="Calibri" pitchFamily="34" charset="0"/>
            </a:endParaRPr>
          </a:p>
          <a:p>
            <a:pPr defTabSz="192088"/>
            <a:r>
              <a:rPr lang="fr-FR" sz="2800" b="0" dirty="0">
                <a:solidFill>
                  <a:schemeClr val="tx2"/>
                </a:solidFill>
                <a:latin typeface="Calibri" pitchFamily="34" charset="0"/>
                <a:cs typeface="Times" charset="0"/>
              </a:rPr>
              <a:t>En Algérie les TMS ne sont pas reconnus en maladies professionnelles </a:t>
            </a:r>
            <a:endParaRPr lang="fr-FR" sz="2800" b="0" dirty="0">
              <a:latin typeface="Times" charset="0"/>
              <a:cs typeface="Times" charset="0"/>
            </a:endParaRPr>
          </a:p>
        </p:txBody>
      </p:sp>
      <p:sp>
        <p:nvSpPr>
          <p:cNvPr id="5" name="Rectangle 5"/>
          <p:cNvSpPr>
            <a:spLocks noChangeArrowheads="1"/>
          </p:cNvSpPr>
          <p:nvPr/>
        </p:nvSpPr>
        <p:spPr bwMode="auto">
          <a:xfrm>
            <a:off x="1043608" y="10769"/>
            <a:ext cx="6629400" cy="519112"/>
          </a:xfrm>
          <a:prstGeom prst="rect">
            <a:avLst/>
          </a:prstGeom>
          <a:noFill/>
          <a:ln w="9525">
            <a:noFill/>
            <a:miter lim="800000"/>
            <a:headEnd/>
            <a:tailEnd/>
          </a:ln>
        </p:spPr>
        <p:txBody>
          <a:bodyPr>
            <a:spAutoFit/>
          </a:bodyPr>
          <a:lstStyle/>
          <a:p>
            <a:pPr algn="ctr" eaLnBrk="1" hangingPunct="1">
              <a:spcBef>
                <a:spcPct val="20000"/>
              </a:spcBef>
              <a:defRPr/>
            </a:pPr>
            <a:r>
              <a:rPr lang="fr-FR" sz="2800" dirty="0">
                <a:solidFill>
                  <a:srgbClr val="FF4407"/>
                </a:solidFill>
                <a:effectLst>
                  <a:outerShdw blurRad="38100" dist="38100" dir="2700000" algn="tl">
                    <a:srgbClr val="C0C0C0"/>
                  </a:outerShdw>
                </a:effectLst>
                <a:latin typeface="Calibri" pitchFamily="34" charset="0"/>
              </a:rPr>
              <a:t>Ampleur de la question</a:t>
            </a:r>
            <a:endParaRPr lang="fr-FR" sz="4400" dirty="0">
              <a:solidFill>
                <a:srgbClr val="FF4407"/>
              </a:solidFill>
              <a:effectLst>
                <a:outerShdw blurRad="38100" dist="38100" dir="2700000" algn="tl">
                  <a:srgbClr val="C0C0C0"/>
                </a:outerShdw>
              </a:effectLst>
              <a:latin typeface="Arial" pitchFamily="34"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473895" y="1917700"/>
            <a:ext cx="8686800" cy="4940300"/>
          </a:xfrm>
          <a:prstGeom prst="rect">
            <a:avLst/>
          </a:prstGeom>
          <a:solidFill>
            <a:schemeClr val="bg1"/>
          </a:solidFill>
          <a:ln w="9525">
            <a:noFill/>
            <a:miter lim="800000"/>
            <a:headEnd/>
            <a:tailEnd/>
          </a:ln>
        </p:spPr>
        <p:txBody>
          <a:bodyPr>
            <a:spAutoFit/>
          </a:bodyPr>
          <a:lstStyle/>
          <a:p>
            <a:pPr algn="ctr"/>
            <a:r>
              <a:rPr lang="fr-FR" sz="2300" dirty="0">
                <a:cs typeface="Times" charset="0"/>
              </a:rPr>
              <a:t>L’appareil Musculo-Squelettique</a:t>
            </a:r>
            <a:r>
              <a:rPr lang="fr-FR" sz="2300" b="0" dirty="0">
                <a:cs typeface="Times" charset="0"/>
              </a:rPr>
              <a:t> </a:t>
            </a:r>
          </a:p>
          <a:p>
            <a:pPr algn="ctr"/>
            <a:endParaRPr lang="fr-FR" sz="2300" b="0" dirty="0">
              <a:cs typeface="Times" charset="0"/>
            </a:endParaRPr>
          </a:p>
          <a:p>
            <a:pPr>
              <a:spcAft>
                <a:spcPts val="1200"/>
              </a:spcAft>
            </a:pPr>
            <a:r>
              <a:rPr lang="fr-FR" sz="2200" b="0" dirty="0">
                <a:cs typeface="Times" charset="0"/>
              </a:rPr>
              <a:t>Les os					  Solidité</a:t>
            </a:r>
          </a:p>
          <a:p>
            <a:pPr>
              <a:spcAft>
                <a:spcPts val="1200"/>
              </a:spcAft>
            </a:pPr>
            <a:r>
              <a:rPr lang="fr-FR" sz="2200" b="0" dirty="0">
                <a:cs typeface="Times" charset="0"/>
              </a:rPr>
              <a:t>Les articulations			  Mobilité</a:t>
            </a:r>
          </a:p>
          <a:p>
            <a:pPr>
              <a:spcAft>
                <a:spcPts val="1200"/>
              </a:spcAft>
            </a:pPr>
            <a:r>
              <a:rPr lang="fr-FR" sz="2200" b="0" dirty="0">
                <a:cs typeface="Times" charset="0"/>
              </a:rPr>
              <a:t>Les muscles				  Mouvements, forces….</a:t>
            </a:r>
          </a:p>
          <a:p>
            <a:r>
              <a:rPr lang="fr-FR" sz="2200" b="0" dirty="0">
                <a:cs typeface="Times" charset="0"/>
              </a:rPr>
              <a:t>Les tendons entourées 		  Liaisons des muscles aux os</a:t>
            </a:r>
          </a:p>
          <a:p>
            <a:pPr>
              <a:spcAft>
                <a:spcPts val="1800"/>
              </a:spcAft>
            </a:pPr>
            <a:r>
              <a:rPr lang="fr-FR" sz="2200" b="0" dirty="0">
                <a:cs typeface="Times" charset="0"/>
              </a:rPr>
              <a:t>par les gaines synoviales</a:t>
            </a:r>
          </a:p>
          <a:p>
            <a:pPr>
              <a:spcAft>
                <a:spcPts val="1800"/>
              </a:spcAft>
            </a:pPr>
            <a:r>
              <a:rPr lang="fr-FR" sz="2200" b="0" dirty="0">
                <a:cs typeface="Times" charset="0"/>
              </a:rPr>
              <a:t>Les bourses séreuses		  	  Aident au glissement des 					              tendons et de la peau</a:t>
            </a:r>
          </a:p>
          <a:p>
            <a:pPr>
              <a:spcAft>
                <a:spcPts val="1200"/>
              </a:spcAft>
            </a:pPr>
            <a:r>
              <a:rPr lang="fr-FR" sz="2200" b="0" dirty="0">
                <a:cs typeface="Times" charset="0"/>
              </a:rPr>
              <a:t>Les nerfs				  Passage de l'influx nerveux</a:t>
            </a:r>
          </a:p>
          <a:p>
            <a:endParaRPr lang="fr-FR" sz="2300" b="0" dirty="0">
              <a:cs typeface="Times" charset="0"/>
            </a:endParaRPr>
          </a:p>
        </p:txBody>
      </p:sp>
      <p:sp>
        <p:nvSpPr>
          <p:cNvPr id="14339" name="Line 13"/>
          <p:cNvSpPr>
            <a:spLocks noChangeShapeType="1"/>
          </p:cNvSpPr>
          <p:nvPr/>
        </p:nvSpPr>
        <p:spPr bwMode="auto">
          <a:xfrm>
            <a:off x="3657600" y="4038600"/>
            <a:ext cx="1295400" cy="0"/>
          </a:xfrm>
          <a:prstGeom prst="line">
            <a:avLst/>
          </a:prstGeom>
          <a:noFill/>
          <a:ln w="28575">
            <a:solidFill>
              <a:schemeClr val="tx1"/>
            </a:solidFill>
            <a:round/>
            <a:headEnd/>
            <a:tailEnd type="triangle" w="med" len="med"/>
          </a:ln>
        </p:spPr>
        <p:txBody>
          <a:bodyPr wrap="none" anchor="ctr"/>
          <a:lstStyle/>
          <a:p>
            <a:endParaRPr lang="fr-FR"/>
          </a:p>
        </p:txBody>
      </p:sp>
      <p:sp>
        <p:nvSpPr>
          <p:cNvPr id="14340" name="Line 14"/>
          <p:cNvSpPr>
            <a:spLocks noChangeShapeType="1"/>
          </p:cNvSpPr>
          <p:nvPr/>
        </p:nvSpPr>
        <p:spPr bwMode="auto">
          <a:xfrm>
            <a:off x="3657600" y="3505200"/>
            <a:ext cx="1295400" cy="0"/>
          </a:xfrm>
          <a:prstGeom prst="line">
            <a:avLst/>
          </a:prstGeom>
          <a:noFill/>
          <a:ln w="28575">
            <a:solidFill>
              <a:schemeClr val="tx1"/>
            </a:solidFill>
            <a:round/>
            <a:headEnd/>
            <a:tailEnd type="triangle" w="med" len="med"/>
          </a:ln>
        </p:spPr>
        <p:txBody>
          <a:bodyPr wrap="none" anchor="ctr"/>
          <a:lstStyle/>
          <a:p>
            <a:endParaRPr lang="fr-FR"/>
          </a:p>
        </p:txBody>
      </p:sp>
      <p:sp>
        <p:nvSpPr>
          <p:cNvPr id="14341" name="Line 15"/>
          <p:cNvSpPr>
            <a:spLocks noChangeShapeType="1"/>
          </p:cNvSpPr>
          <p:nvPr/>
        </p:nvSpPr>
        <p:spPr bwMode="auto">
          <a:xfrm>
            <a:off x="3657600" y="2971800"/>
            <a:ext cx="1295400" cy="0"/>
          </a:xfrm>
          <a:prstGeom prst="line">
            <a:avLst/>
          </a:prstGeom>
          <a:noFill/>
          <a:ln w="28575">
            <a:solidFill>
              <a:schemeClr val="tx1"/>
            </a:solidFill>
            <a:round/>
            <a:headEnd/>
            <a:tailEnd type="triangle" w="med" len="med"/>
          </a:ln>
        </p:spPr>
        <p:txBody>
          <a:bodyPr wrap="none" anchor="ctr"/>
          <a:lstStyle/>
          <a:p>
            <a:endParaRPr lang="fr-FR"/>
          </a:p>
        </p:txBody>
      </p:sp>
      <p:sp>
        <p:nvSpPr>
          <p:cNvPr id="14342" name="Line 16"/>
          <p:cNvSpPr>
            <a:spLocks noChangeShapeType="1"/>
          </p:cNvSpPr>
          <p:nvPr/>
        </p:nvSpPr>
        <p:spPr bwMode="auto">
          <a:xfrm>
            <a:off x="3657600" y="2438400"/>
            <a:ext cx="1295400" cy="0"/>
          </a:xfrm>
          <a:prstGeom prst="line">
            <a:avLst/>
          </a:prstGeom>
          <a:noFill/>
          <a:ln w="28575">
            <a:solidFill>
              <a:schemeClr val="tx1"/>
            </a:solidFill>
            <a:round/>
            <a:headEnd/>
            <a:tailEnd type="triangle" w="med" len="med"/>
          </a:ln>
        </p:spPr>
        <p:txBody>
          <a:bodyPr wrap="none" anchor="ctr"/>
          <a:lstStyle/>
          <a:p>
            <a:endParaRPr lang="fr-FR"/>
          </a:p>
        </p:txBody>
      </p:sp>
      <p:sp>
        <p:nvSpPr>
          <p:cNvPr id="14343" name="Line 17"/>
          <p:cNvSpPr>
            <a:spLocks noChangeShapeType="1"/>
          </p:cNvSpPr>
          <p:nvPr/>
        </p:nvSpPr>
        <p:spPr bwMode="auto">
          <a:xfrm>
            <a:off x="3657600" y="4953000"/>
            <a:ext cx="1295400" cy="0"/>
          </a:xfrm>
          <a:prstGeom prst="line">
            <a:avLst/>
          </a:prstGeom>
          <a:noFill/>
          <a:ln w="28575">
            <a:solidFill>
              <a:schemeClr val="tx1"/>
            </a:solidFill>
            <a:round/>
            <a:headEnd/>
            <a:tailEnd type="triangle" w="med" len="med"/>
          </a:ln>
        </p:spPr>
        <p:txBody>
          <a:bodyPr wrap="none" anchor="ctr"/>
          <a:lstStyle/>
          <a:p>
            <a:endParaRPr lang="fr-FR"/>
          </a:p>
        </p:txBody>
      </p:sp>
      <p:sp>
        <p:nvSpPr>
          <p:cNvPr id="14344" name="Line 18"/>
          <p:cNvSpPr>
            <a:spLocks noChangeShapeType="1"/>
          </p:cNvSpPr>
          <p:nvPr/>
        </p:nvSpPr>
        <p:spPr bwMode="auto">
          <a:xfrm>
            <a:off x="3657600" y="5791200"/>
            <a:ext cx="1295400" cy="0"/>
          </a:xfrm>
          <a:prstGeom prst="line">
            <a:avLst/>
          </a:prstGeom>
          <a:noFill/>
          <a:ln w="28575">
            <a:solidFill>
              <a:schemeClr val="tx1"/>
            </a:solidFill>
            <a:round/>
            <a:headEnd/>
            <a:tailEnd type="triangle" w="med" len="med"/>
          </a:ln>
        </p:spPr>
        <p:txBody>
          <a:bodyPr wrap="none" anchor="ctr"/>
          <a:lstStyle/>
          <a:p>
            <a:endParaRPr lang="fr-FR"/>
          </a:p>
        </p:txBody>
      </p:sp>
      <p:grpSp>
        <p:nvGrpSpPr>
          <p:cNvPr id="14345" name="Grouper 10"/>
          <p:cNvGrpSpPr>
            <a:grpSpLocks/>
          </p:cNvGrpSpPr>
          <p:nvPr/>
        </p:nvGrpSpPr>
        <p:grpSpPr bwMode="auto">
          <a:xfrm>
            <a:off x="0" y="-157163"/>
            <a:ext cx="7467600" cy="1860551"/>
            <a:chOff x="0" y="-156990"/>
            <a:chExt cx="7467600" cy="1861033"/>
          </a:xfrm>
        </p:grpSpPr>
        <p:sp>
          <p:nvSpPr>
            <p:cNvPr id="12" name="Rectangle 4"/>
            <p:cNvSpPr>
              <a:spLocks noChangeArrowheads="1"/>
            </p:cNvSpPr>
            <p:nvPr/>
          </p:nvSpPr>
          <p:spPr bwMode="auto">
            <a:xfrm>
              <a:off x="838200" y="381312"/>
              <a:ext cx="6629400" cy="1322731"/>
            </a:xfrm>
            <a:prstGeom prst="rect">
              <a:avLst/>
            </a:prstGeom>
            <a:noFill/>
            <a:ln w="9525">
              <a:noFill/>
              <a:miter lim="800000"/>
              <a:headEnd/>
              <a:tailEnd/>
            </a:ln>
          </p:spPr>
          <p:txBody>
            <a:bodyPr>
              <a:spAutoFit/>
            </a:bodyPr>
            <a:lstStyle/>
            <a:p>
              <a:pPr algn="ctr" eaLnBrk="1" hangingPunct="1">
                <a:spcBef>
                  <a:spcPct val="20000"/>
                </a:spcBef>
                <a:defRPr/>
              </a:pPr>
              <a:r>
                <a:rPr lang="fr-FR" sz="2800">
                  <a:solidFill>
                    <a:srgbClr val="333399"/>
                  </a:solidFill>
                  <a:effectLst>
                    <a:outerShdw blurRad="38100" dist="38100" dir="2700000" algn="tl">
                      <a:srgbClr val="C0C0C0"/>
                    </a:outerShdw>
                  </a:effectLst>
                  <a:latin typeface="Calibri" pitchFamily="34" charset="0"/>
                </a:rPr>
                <a:t>Rappel d’anatomie</a:t>
              </a:r>
            </a:p>
            <a:p>
              <a:pPr algn="ctr" eaLnBrk="1" hangingPunct="1">
                <a:spcBef>
                  <a:spcPct val="20000"/>
                </a:spcBef>
                <a:defRPr/>
              </a:pPr>
              <a:endParaRPr lang="fr-FR" sz="4400">
                <a:solidFill>
                  <a:schemeClr val="accent2"/>
                </a:solidFill>
                <a:effectLst>
                  <a:outerShdw blurRad="38100" dist="38100" dir="2700000" algn="tl">
                    <a:srgbClr val="C0C0C0"/>
                  </a:outerShdw>
                </a:effectLst>
                <a:latin typeface="Arial" pitchFamily="34" charset="0"/>
              </a:endParaRPr>
            </a:p>
          </p:txBody>
        </p:sp>
        <p:sp>
          <p:nvSpPr>
            <p:cNvPr id="13" name="Rectangle 4"/>
            <p:cNvSpPr>
              <a:spLocks noChangeArrowheads="1"/>
            </p:cNvSpPr>
            <p:nvPr/>
          </p:nvSpPr>
          <p:spPr bwMode="auto">
            <a:xfrm>
              <a:off x="0" y="-156990"/>
              <a:ext cx="2514600" cy="762198"/>
            </a:xfrm>
            <a:prstGeom prst="rect">
              <a:avLst/>
            </a:prstGeom>
            <a:noFill/>
            <a:ln w="9525">
              <a:noFill/>
              <a:miter lim="800000"/>
              <a:headEnd/>
              <a:tailEnd/>
            </a:ln>
          </p:spPr>
          <p:txBody>
            <a:bodyPr anchor="ctr">
              <a:spAutoFit/>
            </a:bodyPr>
            <a:lstStyle/>
            <a:p>
              <a:pPr eaLnBrk="1" hangingPunct="1">
                <a:spcBef>
                  <a:spcPct val="20000"/>
                </a:spcBef>
                <a:defRPr/>
              </a:pPr>
              <a:r>
                <a:rPr lang="fr-FR" sz="2200">
                  <a:solidFill>
                    <a:srgbClr val="FF4407"/>
                  </a:solidFill>
                  <a:effectLst>
                    <a:outerShdw blurRad="38100" dist="38100" dir="2700000" algn="tl">
                      <a:srgbClr val="C0C0C0"/>
                    </a:outerShdw>
                  </a:effectLst>
                  <a:latin typeface="Calibri" pitchFamily="34" charset="0"/>
                </a:rPr>
                <a:t>De quoi parle t-on ?</a:t>
              </a:r>
              <a:endParaRPr lang="fr-FR" sz="2200">
                <a:solidFill>
                  <a:srgbClr val="FF4407"/>
                </a:solidFill>
                <a:effectLst>
                  <a:outerShdw blurRad="38100" dist="38100" dir="2700000" algn="tl">
                    <a:srgbClr val="C0C0C0"/>
                  </a:outerShdw>
                </a:effectLst>
                <a:latin typeface="Arial"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093" y="332656"/>
            <a:ext cx="8429625" cy="914400"/>
          </a:xfrm>
        </p:spPr>
        <p:txBody>
          <a:bodyPr>
            <a:normAutofit fontScale="90000"/>
          </a:bodyPr>
          <a:lstStyle/>
          <a:p>
            <a:pPr eaLnBrk="1" hangingPunct="1">
              <a:defRPr/>
            </a:pPr>
            <a:r>
              <a:rPr lang="fr-FR" b="1" dirty="0">
                <a:solidFill>
                  <a:srgbClr val="FF0000"/>
                </a:solidFill>
              </a:rPr>
              <a:t>Les facteurs de risque des TMS</a:t>
            </a:r>
            <a:br>
              <a:rPr lang="fr-FR" b="1" dirty="0">
                <a:solidFill>
                  <a:srgbClr val="FF0000"/>
                </a:solidFill>
              </a:rPr>
            </a:br>
            <a:endParaRPr lang="fr-FR" b="1" dirty="0">
              <a:solidFill>
                <a:srgbClr val="FF0000"/>
              </a:solidFill>
            </a:endParaRPr>
          </a:p>
        </p:txBody>
      </p:sp>
      <p:sp>
        <p:nvSpPr>
          <p:cNvPr id="15363" name="Espace réservé du contenu 2"/>
          <p:cNvSpPr>
            <a:spLocks noGrp="1"/>
          </p:cNvSpPr>
          <p:nvPr>
            <p:ph idx="1"/>
          </p:nvPr>
        </p:nvSpPr>
        <p:spPr>
          <a:xfrm>
            <a:off x="435219" y="1713986"/>
            <a:ext cx="8715375" cy="4927600"/>
          </a:xfrm>
          <a:solidFill>
            <a:schemeClr val="bg1"/>
          </a:solidFill>
        </p:spPr>
        <p:txBody>
          <a:bodyPr/>
          <a:lstStyle/>
          <a:p>
            <a:pPr algn="just" eaLnBrk="1" hangingPunct="1"/>
            <a:r>
              <a:rPr lang="fr-FR" dirty="0"/>
              <a:t>Une activité  musculaire statique de faible intensité, des contractions et des mouvements répétitifs, durée de contraction, insuffisance de repos musculaire et de période de récupération,</a:t>
            </a:r>
          </a:p>
          <a:p>
            <a:pPr algn="just" eaLnBrk="1" hangingPunct="1"/>
            <a:endParaRPr lang="fr-FR" dirty="0"/>
          </a:p>
          <a:p>
            <a:pPr algn="just" eaLnBrk="1" hangingPunct="1"/>
            <a:r>
              <a:rPr lang="fr-FR" dirty="0"/>
              <a:t>postures extrêmes, composition du travail, et facteurs psychosociaux tels que le stress,</a:t>
            </a:r>
          </a:p>
          <a:p>
            <a:pPr algn="just" eaLnBrk="1" hangingPunct="1"/>
            <a:endParaRPr lang="fr-FR" dirty="0"/>
          </a:p>
          <a:p>
            <a:pPr algn="just" eaLnBrk="1" hangingPunct="1"/>
            <a:r>
              <a:rPr lang="fr-FR" dirty="0"/>
              <a:t>sont suggérés pour influencer les TMS</a:t>
            </a:r>
          </a:p>
          <a:p>
            <a:pPr eaLnBrk="1" hangingPunct="1"/>
            <a:endParaRPr lang="fr-FR"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TM10001105[[fn=Cadrage]]</Template>
  <TotalTime>3432</TotalTime>
  <Words>2034</Words>
  <Application>Microsoft Office PowerPoint</Application>
  <PresentationFormat>Affichage à l'écran (4:3)</PresentationFormat>
  <Paragraphs>305</Paragraphs>
  <Slides>45</Slides>
  <Notes>25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45</vt:i4>
      </vt:variant>
    </vt:vector>
  </HeadingPairs>
  <TitlesOfParts>
    <vt:vector size="60" baseType="lpstr">
      <vt:lpstr>맑은 고딕</vt:lpstr>
      <vt:lpstr>メイリオ</vt:lpstr>
      <vt:lpstr>ＭＳ Ｐゴシック</vt:lpstr>
      <vt:lpstr>Aharoni</vt:lpstr>
      <vt:lpstr>Arial</vt:lpstr>
      <vt:lpstr>Calibri</vt:lpstr>
      <vt:lpstr>Cambria</vt:lpstr>
      <vt:lpstr>Franklin Gothic Book</vt:lpstr>
      <vt:lpstr>Gill Sans MT</vt:lpstr>
      <vt:lpstr>Helvetica</vt:lpstr>
      <vt:lpstr>Monotype Sorts</vt:lpstr>
      <vt:lpstr>Times</vt:lpstr>
      <vt:lpstr>Wingdings</vt:lpstr>
      <vt:lpstr>Wingdings 2</vt:lpstr>
      <vt:lpstr>Crop</vt:lpstr>
      <vt:lpstr>Présentation PowerPoint</vt:lpstr>
      <vt:lpstr> LE PLAN </vt:lpstr>
      <vt:lpstr>I. Définition : </vt:lpstr>
      <vt:lpstr>On obtient ainsi pour un même acte dans des conditions reproductibles </vt:lpstr>
      <vt:lpstr>Présentation PowerPoint</vt:lpstr>
      <vt:lpstr>Présentation PowerPoint</vt:lpstr>
      <vt:lpstr>Présentation PowerPoint</vt:lpstr>
      <vt:lpstr>Présentation PowerPoint</vt:lpstr>
      <vt:lpstr>Les facteurs de risque des TMS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Anatomie et biomécanique des gestes et des postures du chirurgien dentiste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concepts actuels de poste de travail les plus répandus</vt:lpstr>
      <vt:lpstr>Présentation PowerPoint</vt:lpstr>
      <vt:lpstr>Présentation PowerPoint</vt:lpstr>
      <vt:lpstr>Présentation PowerPoint</vt:lpstr>
      <vt:lpstr>Repères pour l’action</vt:lpstr>
      <vt:lpstr>Présentation PowerPoint</vt:lpstr>
      <vt:lpstr>Présentation PowerPoint</vt:lpstr>
      <vt:lpstr>Présentation PowerPoint</vt:lpstr>
      <vt:lpstr>Présentation PowerPoint</vt:lpstr>
      <vt:lpstr>Présentation PowerPoint</vt:lpstr>
    </vt:vector>
  </TitlesOfParts>
  <Company>ANACT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_x0013_</dc:title>
  <dc:creator>N'TIC</dc:creator>
  <cp:lastModifiedBy>Clic-one</cp:lastModifiedBy>
  <cp:revision>318</cp:revision>
  <cp:lastPrinted>2010-06-05T12:26:24Z</cp:lastPrinted>
  <dcterms:created xsi:type="dcterms:W3CDTF">2010-06-24T22:50:27Z</dcterms:created>
  <dcterms:modified xsi:type="dcterms:W3CDTF">2025-04-27T08:11:46Z</dcterms:modified>
</cp:coreProperties>
</file>