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Codec Pro Bold" charset="1" panose="00000600000000000000"/>
      <p:regular r:id="rId13"/>
    </p:embeddedFont>
    <p:embeddedFont>
      <p:font typeface="Codec Pro" charset="1" panose="00000500000000000000"/>
      <p:regular r:id="rId14"/>
    </p:embeddedFont>
    <p:embeddedFont>
      <p:font typeface="29LT Bukra Semi Wide Bold" charset="1" panose="020B0805040000000004"/>
      <p:regular r:id="rId15"/>
    </p:embeddedFont>
    <p:embeddedFont>
      <p:font typeface="29LT Bukra Semi Wide" charset="1" panose="020B05050400000000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2EDE7"/>
        </a:solidFill>
      </p:bgPr>
    </p:bg>
    <p:spTree>
      <p:nvGrpSpPr>
        <p:cNvPr id="1" name=""/>
        <p:cNvGrpSpPr/>
        <p:nvPr/>
      </p:nvGrpSpPr>
      <p:grpSpPr>
        <a:xfrm>
          <a:off x="0" y="0"/>
          <a:ext cx="0" cy="0"/>
          <a:chOff x="0" y="0"/>
          <a:chExt cx="0" cy="0"/>
        </a:xfrm>
      </p:grpSpPr>
      <p:grpSp>
        <p:nvGrpSpPr>
          <p:cNvPr name="Group 2" id="2"/>
          <p:cNvGrpSpPr/>
          <p:nvPr/>
        </p:nvGrpSpPr>
        <p:grpSpPr>
          <a:xfrm rot="0">
            <a:off x="-838000" y="-549680"/>
            <a:ext cx="30161483" cy="15404338"/>
            <a:chOff x="0" y="0"/>
            <a:chExt cx="40215311" cy="20539117"/>
          </a:xfrm>
        </p:grpSpPr>
        <p:grpSp>
          <p:nvGrpSpPr>
            <p:cNvPr name="Group 3" id="3"/>
            <p:cNvGrpSpPr/>
            <p:nvPr/>
          </p:nvGrpSpPr>
          <p:grpSpPr>
            <a:xfrm rot="0">
              <a:off x="0" y="732906"/>
              <a:ext cx="23073517" cy="1686647"/>
              <a:chOff x="0" y="0"/>
              <a:chExt cx="4557732" cy="333165"/>
            </a:xfrm>
          </p:grpSpPr>
          <p:sp>
            <p:nvSpPr>
              <p:cNvPr name="Freeform 4" id="4"/>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EAE2D9"/>
              </a:solidFill>
            </p:spPr>
          </p:sp>
          <p:sp>
            <p:nvSpPr>
              <p:cNvPr name="TextBox 5" id="5"/>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12761785"/>
              <a:ext cx="23073517" cy="1686647"/>
              <a:chOff x="0" y="0"/>
              <a:chExt cx="4557732" cy="333165"/>
            </a:xfrm>
          </p:grpSpPr>
          <p:sp>
            <p:nvSpPr>
              <p:cNvPr name="Freeform 7" id="7"/>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EAE2D9"/>
              </a:solidFill>
            </p:spPr>
          </p:sp>
          <p:sp>
            <p:nvSpPr>
              <p:cNvPr name="TextBox 8" id="8"/>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23073517" y="0"/>
              <a:ext cx="3806298" cy="14596060"/>
              <a:chOff x="0" y="0"/>
              <a:chExt cx="751861" cy="2883172"/>
            </a:xfrm>
          </p:grpSpPr>
          <p:sp>
            <p:nvSpPr>
              <p:cNvPr name="Freeform 10" id="10"/>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464D70"/>
              </a:solidFill>
            </p:spPr>
          </p:sp>
          <p:sp>
            <p:nvSpPr>
              <p:cNvPr name="TextBox 11" id="11"/>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22881546" y="2419554"/>
              <a:ext cx="1782323" cy="10342705"/>
              <a:chOff x="0" y="0"/>
              <a:chExt cx="352064" cy="2043004"/>
            </a:xfrm>
          </p:grpSpPr>
          <p:sp>
            <p:nvSpPr>
              <p:cNvPr name="Freeform 13" id="13"/>
              <p:cNvSpPr/>
              <p:nvPr/>
            </p:nvSpPr>
            <p:spPr>
              <a:xfrm flipH="false" flipV="false" rot="0">
                <a:off x="0" y="0"/>
                <a:ext cx="352064" cy="2043004"/>
              </a:xfrm>
              <a:custGeom>
                <a:avLst/>
                <a:gdLst/>
                <a:ahLst/>
                <a:cxnLst/>
                <a:rect r="r" b="b" t="t" l="l"/>
                <a:pathLst>
                  <a:path h="2043004" w="352064">
                    <a:moveTo>
                      <a:pt x="0" y="0"/>
                    </a:moveTo>
                    <a:lnTo>
                      <a:pt x="352064" y="0"/>
                    </a:lnTo>
                    <a:lnTo>
                      <a:pt x="352064" y="2043004"/>
                    </a:lnTo>
                    <a:lnTo>
                      <a:pt x="0" y="2043004"/>
                    </a:lnTo>
                    <a:close/>
                  </a:path>
                </a:pathLst>
              </a:custGeom>
              <a:solidFill>
                <a:srgbClr val="F2EDE7"/>
              </a:solidFill>
            </p:spPr>
          </p:sp>
          <p:sp>
            <p:nvSpPr>
              <p:cNvPr name="TextBox 14" id="14"/>
              <p:cNvSpPr txBox="true"/>
              <p:nvPr/>
            </p:nvSpPr>
            <p:spPr>
              <a:xfrm>
                <a:off x="0" y="-38100"/>
                <a:ext cx="352064" cy="2081104"/>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23073517" y="12762259"/>
              <a:ext cx="672807" cy="1833801"/>
              <a:chOff x="0" y="0"/>
              <a:chExt cx="132900" cy="362232"/>
            </a:xfrm>
          </p:grpSpPr>
          <p:sp>
            <p:nvSpPr>
              <p:cNvPr name="Freeform 16" id="16"/>
              <p:cNvSpPr/>
              <p:nvPr/>
            </p:nvSpPr>
            <p:spPr>
              <a:xfrm flipH="false" flipV="false" rot="0">
                <a:off x="0" y="0"/>
                <a:ext cx="132900" cy="362232"/>
              </a:xfrm>
              <a:custGeom>
                <a:avLst/>
                <a:gdLst/>
                <a:ahLst/>
                <a:cxnLst/>
                <a:rect r="r" b="b" t="t" l="l"/>
                <a:pathLst>
                  <a:path h="362232" w="132900">
                    <a:moveTo>
                      <a:pt x="0" y="0"/>
                    </a:moveTo>
                    <a:lnTo>
                      <a:pt x="132900" y="0"/>
                    </a:lnTo>
                    <a:lnTo>
                      <a:pt x="132900" y="362232"/>
                    </a:lnTo>
                    <a:lnTo>
                      <a:pt x="0" y="362232"/>
                    </a:lnTo>
                    <a:close/>
                  </a:path>
                </a:pathLst>
              </a:custGeom>
              <a:solidFill>
                <a:srgbClr val="EBBF61"/>
              </a:solidFill>
            </p:spPr>
          </p:sp>
          <p:sp>
            <p:nvSpPr>
              <p:cNvPr name="TextBox 17" id="17"/>
              <p:cNvSpPr txBox="true"/>
              <p:nvPr/>
            </p:nvSpPr>
            <p:spPr>
              <a:xfrm>
                <a:off x="0" y="-38100"/>
                <a:ext cx="132900" cy="400332"/>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23073517" y="732906"/>
              <a:ext cx="672807" cy="1686647"/>
              <a:chOff x="0" y="0"/>
              <a:chExt cx="132900" cy="333165"/>
            </a:xfrm>
          </p:grpSpPr>
          <p:sp>
            <p:nvSpPr>
              <p:cNvPr name="Freeform 19" id="19"/>
              <p:cNvSpPr/>
              <p:nvPr/>
            </p:nvSpPr>
            <p:spPr>
              <a:xfrm flipH="false" flipV="false" rot="0">
                <a:off x="0" y="0"/>
                <a:ext cx="132900" cy="333165"/>
              </a:xfrm>
              <a:custGeom>
                <a:avLst/>
                <a:gdLst/>
                <a:ahLst/>
                <a:cxnLst/>
                <a:rect r="r" b="b" t="t" l="l"/>
                <a:pathLst>
                  <a:path h="333165" w="132900">
                    <a:moveTo>
                      <a:pt x="0" y="0"/>
                    </a:moveTo>
                    <a:lnTo>
                      <a:pt x="132900" y="0"/>
                    </a:lnTo>
                    <a:lnTo>
                      <a:pt x="132900" y="333165"/>
                    </a:lnTo>
                    <a:lnTo>
                      <a:pt x="0" y="333165"/>
                    </a:lnTo>
                    <a:close/>
                  </a:path>
                </a:pathLst>
              </a:custGeom>
              <a:solidFill>
                <a:srgbClr val="EBBF61"/>
              </a:solidFill>
            </p:spPr>
          </p:sp>
          <p:sp>
            <p:nvSpPr>
              <p:cNvPr name="TextBox 20" id="20"/>
              <p:cNvSpPr txBox="true"/>
              <p:nvPr/>
            </p:nvSpPr>
            <p:spPr>
              <a:xfrm>
                <a:off x="0" y="-38100"/>
                <a:ext cx="132900" cy="371265"/>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24355924" y="4708566"/>
              <a:ext cx="15859387" cy="15830552"/>
            </a:xfrm>
            <a:custGeom>
              <a:avLst/>
              <a:gdLst/>
              <a:ahLst/>
              <a:cxnLst/>
              <a:rect r="r" b="b" t="t" l="l"/>
              <a:pathLst>
                <a:path h="15830552" w="15859387">
                  <a:moveTo>
                    <a:pt x="0" y="0"/>
                  </a:moveTo>
                  <a:lnTo>
                    <a:pt x="15859387" y="0"/>
                  </a:lnTo>
                  <a:lnTo>
                    <a:pt x="15859387" y="15830551"/>
                  </a:lnTo>
                  <a:lnTo>
                    <a:pt x="0" y="158305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22" id="22"/>
          <p:cNvGrpSpPr/>
          <p:nvPr/>
        </p:nvGrpSpPr>
        <p:grpSpPr>
          <a:xfrm rot="0">
            <a:off x="16479530" y="3640457"/>
            <a:ext cx="504605" cy="2598352"/>
            <a:chOff x="0" y="0"/>
            <a:chExt cx="132900" cy="684340"/>
          </a:xfrm>
        </p:grpSpPr>
        <p:sp>
          <p:nvSpPr>
            <p:cNvPr name="Freeform 23" id="23"/>
            <p:cNvSpPr/>
            <p:nvPr/>
          </p:nvSpPr>
          <p:spPr>
            <a:xfrm flipH="false" flipV="false" rot="0">
              <a:off x="0" y="0"/>
              <a:ext cx="132900" cy="684340"/>
            </a:xfrm>
            <a:custGeom>
              <a:avLst/>
              <a:gdLst/>
              <a:ahLst/>
              <a:cxnLst/>
              <a:rect r="r" b="b" t="t" l="l"/>
              <a:pathLst>
                <a:path h="684340" w="132900">
                  <a:moveTo>
                    <a:pt x="66450" y="0"/>
                  </a:moveTo>
                  <a:lnTo>
                    <a:pt x="66450" y="0"/>
                  </a:lnTo>
                  <a:cubicBezTo>
                    <a:pt x="103149" y="0"/>
                    <a:pt x="132900" y="29751"/>
                    <a:pt x="132900" y="66450"/>
                  </a:cubicBezTo>
                  <a:lnTo>
                    <a:pt x="132900" y="617890"/>
                  </a:lnTo>
                  <a:cubicBezTo>
                    <a:pt x="132900" y="635513"/>
                    <a:pt x="125899" y="652415"/>
                    <a:pt x="113437" y="664877"/>
                  </a:cubicBezTo>
                  <a:cubicBezTo>
                    <a:pt x="100976" y="677339"/>
                    <a:pt x="84074" y="684340"/>
                    <a:pt x="66450" y="684340"/>
                  </a:cubicBezTo>
                  <a:lnTo>
                    <a:pt x="66450" y="684340"/>
                  </a:lnTo>
                  <a:cubicBezTo>
                    <a:pt x="48826" y="684340"/>
                    <a:pt x="31925" y="677339"/>
                    <a:pt x="19463" y="664877"/>
                  </a:cubicBezTo>
                  <a:cubicBezTo>
                    <a:pt x="7001" y="652415"/>
                    <a:pt x="0" y="635513"/>
                    <a:pt x="0" y="617890"/>
                  </a:cubicBezTo>
                  <a:lnTo>
                    <a:pt x="0" y="66450"/>
                  </a:lnTo>
                  <a:cubicBezTo>
                    <a:pt x="0" y="48826"/>
                    <a:pt x="7001" y="31925"/>
                    <a:pt x="19463" y="19463"/>
                  </a:cubicBezTo>
                  <a:cubicBezTo>
                    <a:pt x="31925" y="7001"/>
                    <a:pt x="48826" y="0"/>
                    <a:pt x="66450" y="0"/>
                  </a:cubicBezTo>
                  <a:close/>
                </a:path>
              </a:pathLst>
            </a:custGeom>
            <a:solidFill>
              <a:srgbClr val="BE8463"/>
            </a:solidFill>
          </p:spPr>
        </p:sp>
        <p:sp>
          <p:nvSpPr>
            <p:cNvPr name="TextBox 24" id="24"/>
            <p:cNvSpPr txBox="true"/>
            <p:nvPr/>
          </p:nvSpPr>
          <p:spPr>
            <a:xfrm>
              <a:off x="0" y="-38100"/>
              <a:ext cx="132900" cy="722440"/>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0">
            <a:off x="-1789583" y="1264985"/>
            <a:ext cx="7726955" cy="9594302"/>
          </a:xfrm>
          <a:custGeom>
            <a:avLst/>
            <a:gdLst/>
            <a:ahLst/>
            <a:cxnLst/>
            <a:rect r="r" b="b" t="t" l="l"/>
            <a:pathLst>
              <a:path h="9594302" w="7726955">
                <a:moveTo>
                  <a:pt x="0" y="0"/>
                </a:moveTo>
                <a:lnTo>
                  <a:pt x="7726954" y="0"/>
                </a:lnTo>
                <a:lnTo>
                  <a:pt x="7726954" y="9594303"/>
                </a:lnTo>
                <a:lnTo>
                  <a:pt x="0" y="95943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6" id="26"/>
          <p:cNvSpPr/>
          <p:nvPr/>
        </p:nvSpPr>
        <p:spPr>
          <a:xfrm flipH="false" flipV="false" rot="0">
            <a:off x="858614" y="2236891"/>
            <a:ext cx="4468912" cy="5813218"/>
          </a:xfrm>
          <a:custGeom>
            <a:avLst/>
            <a:gdLst/>
            <a:ahLst/>
            <a:cxnLst/>
            <a:rect r="r" b="b" t="t" l="l"/>
            <a:pathLst>
              <a:path h="5813218" w="4468912">
                <a:moveTo>
                  <a:pt x="0" y="0"/>
                </a:moveTo>
                <a:lnTo>
                  <a:pt x="4468911" y="0"/>
                </a:lnTo>
                <a:lnTo>
                  <a:pt x="4468911" y="5813218"/>
                </a:lnTo>
                <a:lnTo>
                  <a:pt x="0" y="58132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7" id="27"/>
          <p:cNvSpPr/>
          <p:nvPr/>
        </p:nvSpPr>
        <p:spPr>
          <a:xfrm flipH="true" flipV="false" rot="0">
            <a:off x="15857243" y="5350095"/>
            <a:ext cx="305388" cy="456565"/>
          </a:xfrm>
          <a:custGeom>
            <a:avLst/>
            <a:gdLst/>
            <a:ahLst/>
            <a:cxnLst/>
            <a:rect r="r" b="b" t="t" l="l"/>
            <a:pathLst>
              <a:path h="456565" w="305388">
                <a:moveTo>
                  <a:pt x="305389" y="0"/>
                </a:moveTo>
                <a:lnTo>
                  <a:pt x="0" y="0"/>
                </a:lnTo>
                <a:lnTo>
                  <a:pt x="0" y="456565"/>
                </a:lnTo>
                <a:lnTo>
                  <a:pt x="305389" y="456565"/>
                </a:lnTo>
                <a:lnTo>
                  <a:pt x="30538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8" id="28"/>
          <p:cNvSpPr/>
          <p:nvPr/>
        </p:nvSpPr>
        <p:spPr>
          <a:xfrm flipH="false" flipV="false" rot="0">
            <a:off x="3093070" y="8258460"/>
            <a:ext cx="3441002" cy="1999681"/>
          </a:xfrm>
          <a:custGeom>
            <a:avLst/>
            <a:gdLst/>
            <a:ahLst/>
            <a:cxnLst/>
            <a:rect r="r" b="b" t="t" l="l"/>
            <a:pathLst>
              <a:path h="1999681" w="3441002">
                <a:moveTo>
                  <a:pt x="0" y="0"/>
                </a:moveTo>
                <a:lnTo>
                  <a:pt x="3441001" y="0"/>
                </a:lnTo>
                <a:lnTo>
                  <a:pt x="3441001" y="1999680"/>
                </a:lnTo>
                <a:lnTo>
                  <a:pt x="0" y="1999680"/>
                </a:lnTo>
                <a:lnTo>
                  <a:pt x="0" y="0"/>
                </a:lnTo>
                <a:close/>
              </a:path>
            </a:pathLst>
          </a:custGeom>
          <a:blipFill>
            <a:blip r:embed="rId10">
              <a:extLst>
                <a:ext uri="{96DAC541-7B7A-43D3-8B79-37D633B846F1}">
                  <asvg:svgBlip xmlns:asvg="http://schemas.microsoft.com/office/drawing/2016/SVG/main" r:embed="rId11"/>
                </a:ext>
              </a:extLst>
            </a:blip>
            <a:stretch>
              <a:fillRect l="0" t="0" r="0" b="-105772"/>
            </a:stretch>
          </a:blipFill>
        </p:spPr>
      </p:sp>
      <p:sp>
        <p:nvSpPr>
          <p:cNvPr name="TextBox 29" id="29"/>
          <p:cNvSpPr txBox="true"/>
          <p:nvPr/>
        </p:nvSpPr>
        <p:spPr>
          <a:xfrm rot="0">
            <a:off x="2601417" y="3040792"/>
            <a:ext cx="13156218" cy="1308855"/>
          </a:xfrm>
          <a:prstGeom prst="rect">
            <a:avLst/>
          </a:prstGeom>
        </p:spPr>
        <p:txBody>
          <a:bodyPr anchor="t" rtlCol="false" tIns="0" lIns="0" bIns="0" rIns="0">
            <a:spAutoFit/>
          </a:bodyPr>
          <a:lstStyle/>
          <a:p>
            <a:pPr algn="r" rtl="true">
              <a:lnSpc>
                <a:spcPts val="9758"/>
              </a:lnSpc>
            </a:pPr>
            <a:r>
              <a:rPr lang="ar-EG" b="true" sz="6970">
                <a:solidFill>
                  <a:srgbClr val="000000"/>
                </a:solidFill>
                <a:latin typeface="Codec Pro Bold"/>
                <a:ea typeface="Codec Pro Bold"/>
                <a:cs typeface="Codec Pro Bold"/>
                <a:sym typeface="Codec Pro Bold"/>
                <a:rtl val="true"/>
              </a:rPr>
              <a:t>المحاضرة الحادية عشر</a:t>
            </a:r>
          </a:p>
        </p:txBody>
      </p:sp>
      <p:grpSp>
        <p:nvGrpSpPr>
          <p:cNvPr name="Group 30" id="30"/>
          <p:cNvGrpSpPr/>
          <p:nvPr/>
        </p:nvGrpSpPr>
        <p:grpSpPr>
          <a:xfrm rot="0">
            <a:off x="14671807" y="122253"/>
            <a:ext cx="2060025" cy="2642314"/>
            <a:chOff x="0" y="0"/>
            <a:chExt cx="319152" cy="409364"/>
          </a:xfrm>
        </p:grpSpPr>
        <p:sp>
          <p:nvSpPr>
            <p:cNvPr name="Freeform 31" id="31"/>
            <p:cNvSpPr/>
            <p:nvPr/>
          </p:nvSpPr>
          <p:spPr>
            <a:xfrm flipH="false" flipV="false" rot="0">
              <a:off x="0" y="0"/>
              <a:ext cx="319152" cy="409364"/>
            </a:xfrm>
            <a:custGeom>
              <a:avLst/>
              <a:gdLst/>
              <a:ahLst/>
              <a:cxnLst/>
              <a:rect r="r" b="b" t="t" l="l"/>
              <a:pathLst>
                <a:path h="409364" w="319152">
                  <a:moveTo>
                    <a:pt x="86438" y="0"/>
                  </a:moveTo>
                  <a:lnTo>
                    <a:pt x="232714" y="0"/>
                  </a:lnTo>
                  <a:cubicBezTo>
                    <a:pt x="255639" y="0"/>
                    <a:pt x="277624" y="9107"/>
                    <a:pt x="293835" y="25317"/>
                  </a:cubicBezTo>
                  <a:cubicBezTo>
                    <a:pt x="310045" y="41527"/>
                    <a:pt x="319152" y="63513"/>
                    <a:pt x="319152" y="86438"/>
                  </a:cubicBezTo>
                  <a:lnTo>
                    <a:pt x="319152" y="322926"/>
                  </a:lnTo>
                  <a:cubicBezTo>
                    <a:pt x="319152" y="370664"/>
                    <a:pt x="280452" y="409364"/>
                    <a:pt x="232714" y="409364"/>
                  </a:cubicBezTo>
                  <a:lnTo>
                    <a:pt x="86438" y="409364"/>
                  </a:lnTo>
                  <a:cubicBezTo>
                    <a:pt x="63513" y="409364"/>
                    <a:pt x="41527" y="400257"/>
                    <a:pt x="25317" y="384047"/>
                  </a:cubicBezTo>
                  <a:cubicBezTo>
                    <a:pt x="9107" y="367836"/>
                    <a:pt x="0" y="345850"/>
                    <a:pt x="0" y="322926"/>
                  </a:cubicBezTo>
                  <a:lnTo>
                    <a:pt x="0" y="86438"/>
                  </a:lnTo>
                  <a:cubicBezTo>
                    <a:pt x="0" y="63513"/>
                    <a:pt x="9107" y="41527"/>
                    <a:pt x="25317" y="25317"/>
                  </a:cubicBezTo>
                  <a:cubicBezTo>
                    <a:pt x="41527" y="9107"/>
                    <a:pt x="63513" y="0"/>
                    <a:pt x="86438" y="0"/>
                  </a:cubicBezTo>
                  <a:close/>
                </a:path>
              </a:pathLst>
            </a:custGeom>
            <a:blipFill>
              <a:blip r:embed="rId12"/>
              <a:stretch>
                <a:fillRect l="0" t="-3545" r="0" b="-3545"/>
              </a:stretch>
            </a:blipFill>
          </p:spPr>
        </p:sp>
      </p:grpSp>
      <p:sp>
        <p:nvSpPr>
          <p:cNvPr name="TextBox 32" id="32"/>
          <p:cNvSpPr txBox="true"/>
          <p:nvPr/>
        </p:nvSpPr>
        <p:spPr>
          <a:xfrm rot="0">
            <a:off x="3939547" y="4650593"/>
            <a:ext cx="11818088" cy="2270861"/>
          </a:xfrm>
          <a:prstGeom prst="rect">
            <a:avLst/>
          </a:prstGeom>
        </p:spPr>
        <p:txBody>
          <a:bodyPr anchor="t" rtlCol="false" tIns="0" lIns="0" bIns="0" rIns="0">
            <a:spAutoFit/>
          </a:bodyPr>
          <a:lstStyle/>
          <a:p>
            <a:pPr algn="just" rtl="true">
              <a:lnSpc>
                <a:spcPts val="8709"/>
              </a:lnSpc>
            </a:pPr>
            <a:r>
              <a:rPr lang="ar-EG" b="true" sz="6221">
                <a:solidFill>
                  <a:srgbClr val="000000"/>
                </a:solidFill>
                <a:latin typeface="Codec Pro Bold"/>
                <a:ea typeface="Codec Pro Bold"/>
                <a:cs typeface="Codec Pro Bold"/>
                <a:sym typeface="Codec Pro Bold"/>
                <a:rtl val="true"/>
              </a:rPr>
              <a:t>أساليب التعامل مع مقاومة التغيير التنظيمي</a:t>
            </a:r>
          </a:p>
        </p:txBody>
      </p:sp>
      <p:sp>
        <p:nvSpPr>
          <p:cNvPr name="TextBox 33" id="33"/>
          <p:cNvSpPr txBox="true"/>
          <p:nvPr/>
        </p:nvSpPr>
        <p:spPr>
          <a:xfrm rot="0">
            <a:off x="9179526" y="8363279"/>
            <a:ext cx="2139766" cy="704762"/>
          </a:xfrm>
          <a:prstGeom prst="rect">
            <a:avLst/>
          </a:prstGeom>
        </p:spPr>
        <p:txBody>
          <a:bodyPr anchor="t" rtlCol="false" tIns="0" lIns="0" bIns="0" rIns="0">
            <a:spAutoFit/>
          </a:bodyPr>
          <a:lstStyle/>
          <a:p>
            <a:pPr algn="r" rtl="true">
              <a:lnSpc>
                <a:spcPts val="5254"/>
              </a:lnSpc>
            </a:pPr>
            <a:r>
              <a:rPr lang="ar-EG" b="true" sz="3753">
                <a:solidFill>
                  <a:srgbClr val="000000"/>
                </a:solidFill>
                <a:latin typeface="Codec Pro Bold"/>
                <a:ea typeface="Codec Pro Bold"/>
                <a:cs typeface="Codec Pro Bold"/>
                <a:sym typeface="Codec Pro Bold"/>
                <a:rtl val="true"/>
              </a:rPr>
              <a:t>من اعداد:</a:t>
            </a:r>
          </a:p>
        </p:txBody>
      </p:sp>
      <p:sp>
        <p:nvSpPr>
          <p:cNvPr name="TextBox 34" id="34"/>
          <p:cNvSpPr txBox="true"/>
          <p:nvPr/>
        </p:nvSpPr>
        <p:spPr>
          <a:xfrm rot="0">
            <a:off x="2601417" y="-30147"/>
            <a:ext cx="11818088" cy="2193390"/>
          </a:xfrm>
          <a:prstGeom prst="rect">
            <a:avLst/>
          </a:prstGeom>
        </p:spPr>
        <p:txBody>
          <a:bodyPr anchor="t" rtlCol="false" tIns="0" lIns="0" bIns="0" rIns="0">
            <a:spAutoFit/>
          </a:bodyPr>
          <a:lstStyle/>
          <a:p>
            <a:pPr algn="ctr" rtl="true">
              <a:lnSpc>
                <a:spcPts val="5629"/>
              </a:lnSpc>
            </a:pPr>
            <a:r>
              <a:rPr lang="ar-EG" b="true" sz="4021">
                <a:solidFill>
                  <a:srgbClr val="000000"/>
                </a:solidFill>
                <a:latin typeface="Codec Pro Bold"/>
                <a:ea typeface="Codec Pro Bold"/>
                <a:cs typeface="Codec Pro Bold"/>
                <a:sym typeface="Codec Pro Bold"/>
                <a:rtl val="true"/>
              </a:rPr>
              <a:t>جامعة ابو بكر بلقايد</a:t>
            </a:r>
          </a:p>
          <a:p>
            <a:pPr algn="ctr" rtl="true">
              <a:lnSpc>
                <a:spcPts val="5629"/>
              </a:lnSpc>
            </a:pPr>
            <a:r>
              <a:rPr lang="ar-EG" b="true" sz="4021">
                <a:solidFill>
                  <a:srgbClr val="000000"/>
                </a:solidFill>
                <a:latin typeface="Codec Pro Bold"/>
                <a:ea typeface="Codec Pro Bold"/>
                <a:cs typeface="Codec Pro Bold"/>
                <a:sym typeface="Codec Pro Bold"/>
                <a:rtl val="true"/>
              </a:rPr>
              <a:t>كلية العلوم الانسانية والاجتماعية</a:t>
            </a:r>
          </a:p>
          <a:p>
            <a:pPr algn="ctr" rtl="true">
              <a:lnSpc>
                <a:spcPts val="5629"/>
              </a:lnSpc>
            </a:pPr>
            <a:r>
              <a:rPr lang="ar-EG" b="true" sz="4021">
                <a:solidFill>
                  <a:srgbClr val="000000"/>
                </a:solidFill>
                <a:latin typeface="Codec Pro Bold"/>
                <a:ea typeface="Codec Pro Bold"/>
                <a:cs typeface="Codec Pro Bold"/>
                <a:sym typeface="Codec Pro Bold"/>
                <a:rtl val="true"/>
              </a:rPr>
              <a:t>قسم علم النفس</a:t>
            </a:r>
          </a:p>
        </p:txBody>
      </p:sp>
      <p:sp>
        <p:nvSpPr>
          <p:cNvPr name="TextBox 35" id="35"/>
          <p:cNvSpPr txBox="true"/>
          <p:nvPr/>
        </p:nvSpPr>
        <p:spPr>
          <a:xfrm rot="0">
            <a:off x="5937371" y="8925166"/>
            <a:ext cx="4070638" cy="744132"/>
          </a:xfrm>
          <a:prstGeom prst="rect">
            <a:avLst/>
          </a:prstGeom>
        </p:spPr>
        <p:txBody>
          <a:bodyPr anchor="t" rtlCol="false" tIns="0" lIns="0" bIns="0" rIns="0">
            <a:spAutoFit/>
          </a:bodyPr>
          <a:lstStyle/>
          <a:p>
            <a:pPr algn="r" rtl="true">
              <a:lnSpc>
                <a:spcPts val="5534"/>
              </a:lnSpc>
            </a:pPr>
            <a:r>
              <a:rPr lang="ar-EG" b="true" sz="3953">
                <a:solidFill>
                  <a:srgbClr val="000000"/>
                </a:solidFill>
                <a:latin typeface="Codec Pro Bold"/>
                <a:ea typeface="Codec Pro Bold"/>
                <a:cs typeface="Codec Pro Bold"/>
                <a:sym typeface="Codec Pro Bold"/>
                <a:rtl val="true"/>
              </a:rPr>
              <a:t>د.هواري احلام</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2EDE7"/>
        </a:solidFill>
      </p:bgPr>
    </p:bg>
    <p:spTree>
      <p:nvGrpSpPr>
        <p:cNvPr id="1" name=""/>
        <p:cNvGrpSpPr/>
        <p:nvPr/>
      </p:nvGrpSpPr>
      <p:grpSpPr>
        <a:xfrm>
          <a:off x="0" y="0"/>
          <a:ext cx="0" cy="0"/>
          <a:chOff x="0" y="0"/>
          <a:chExt cx="0" cy="0"/>
        </a:xfrm>
      </p:grpSpPr>
      <p:grpSp>
        <p:nvGrpSpPr>
          <p:cNvPr name="Group 2" id="2"/>
          <p:cNvGrpSpPr/>
          <p:nvPr/>
        </p:nvGrpSpPr>
        <p:grpSpPr>
          <a:xfrm rot="0">
            <a:off x="-838000" y="0"/>
            <a:ext cx="17305138" cy="1264985"/>
            <a:chOff x="0" y="0"/>
            <a:chExt cx="4557732" cy="333165"/>
          </a:xfrm>
        </p:grpSpPr>
        <p:sp>
          <p:nvSpPr>
            <p:cNvPr name="Freeform 3" id="3"/>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EAE2D9"/>
            </a:solidFill>
          </p:spPr>
        </p:sp>
        <p:sp>
          <p:nvSpPr>
            <p:cNvPr name="TextBox 4" id="4"/>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38000" y="9021659"/>
            <a:ext cx="17305138" cy="1264985"/>
            <a:chOff x="0" y="0"/>
            <a:chExt cx="4557732" cy="333165"/>
          </a:xfrm>
        </p:grpSpPr>
        <p:sp>
          <p:nvSpPr>
            <p:cNvPr name="Freeform 6" id="6"/>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EAE2D9"/>
            </a:solidFill>
          </p:spPr>
        </p:sp>
        <p:sp>
          <p:nvSpPr>
            <p:cNvPr name="TextBox 7" id="7"/>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6467138" y="-549680"/>
            <a:ext cx="2854723" cy="10947045"/>
            <a:chOff x="0" y="0"/>
            <a:chExt cx="751861" cy="2883172"/>
          </a:xfrm>
        </p:grpSpPr>
        <p:sp>
          <p:nvSpPr>
            <p:cNvPr name="Freeform 9" id="9"/>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464D70"/>
            </a:solidFill>
          </p:spPr>
        </p:sp>
        <p:sp>
          <p:nvSpPr>
            <p:cNvPr name="TextBox 10" id="10"/>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6323160" y="1264985"/>
            <a:ext cx="1336742" cy="7757029"/>
            <a:chOff x="0" y="0"/>
            <a:chExt cx="352064" cy="2043004"/>
          </a:xfrm>
        </p:grpSpPr>
        <p:sp>
          <p:nvSpPr>
            <p:cNvPr name="Freeform 12" id="12"/>
            <p:cNvSpPr/>
            <p:nvPr/>
          </p:nvSpPr>
          <p:spPr>
            <a:xfrm flipH="false" flipV="false" rot="0">
              <a:off x="0" y="0"/>
              <a:ext cx="352064" cy="2043004"/>
            </a:xfrm>
            <a:custGeom>
              <a:avLst/>
              <a:gdLst/>
              <a:ahLst/>
              <a:cxnLst/>
              <a:rect r="r" b="b" t="t" l="l"/>
              <a:pathLst>
                <a:path h="2043004" w="352064">
                  <a:moveTo>
                    <a:pt x="0" y="0"/>
                  </a:moveTo>
                  <a:lnTo>
                    <a:pt x="352064" y="0"/>
                  </a:lnTo>
                  <a:lnTo>
                    <a:pt x="352064" y="2043004"/>
                  </a:lnTo>
                  <a:lnTo>
                    <a:pt x="0" y="2043004"/>
                  </a:lnTo>
                  <a:close/>
                </a:path>
              </a:pathLst>
            </a:custGeom>
            <a:solidFill>
              <a:srgbClr val="F2EDE7"/>
            </a:solidFill>
          </p:spPr>
        </p:sp>
        <p:sp>
          <p:nvSpPr>
            <p:cNvPr name="TextBox 13" id="13"/>
            <p:cNvSpPr txBox="true"/>
            <p:nvPr/>
          </p:nvSpPr>
          <p:spPr>
            <a:xfrm>
              <a:off x="0" y="-38100"/>
              <a:ext cx="352064" cy="208110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6467138" y="9022015"/>
            <a:ext cx="504605" cy="1375351"/>
            <a:chOff x="0" y="0"/>
            <a:chExt cx="132900" cy="362232"/>
          </a:xfrm>
        </p:grpSpPr>
        <p:sp>
          <p:nvSpPr>
            <p:cNvPr name="Freeform 15" id="15"/>
            <p:cNvSpPr/>
            <p:nvPr/>
          </p:nvSpPr>
          <p:spPr>
            <a:xfrm flipH="false" flipV="false" rot="0">
              <a:off x="0" y="0"/>
              <a:ext cx="132900" cy="362232"/>
            </a:xfrm>
            <a:custGeom>
              <a:avLst/>
              <a:gdLst/>
              <a:ahLst/>
              <a:cxnLst/>
              <a:rect r="r" b="b" t="t" l="l"/>
              <a:pathLst>
                <a:path h="362232" w="132900">
                  <a:moveTo>
                    <a:pt x="0" y="0"/>
                  </a:moveTo>
                  <a:lnTo>
                    <a:pt x="132900" y="0"/>
                  </a:lnTo>
                  <a:lnTo>
                    <a:pt x="132900" y="362232"/>
                  </a:lnTo>
                  <a:lnTo>
                    <a:pt x="0" y="362232"/>
                  </a:lnTo>
                  <a:close/>
                </a:path>
              </a:pathLst>
            </a:custGeom>
            <a:solidFill>
              <a:srgbClr val="EBBF61"/>
            </a:solidFill>
          </p:spPr>
        </p:sp>
        <p:sp>
          <p:nvSpPr>
            <p:cNvPr name="TextBox 16" id="16"/>
            <p:cNvSpPr txBox="true"/>
            <p:nvPr/>
          </p:nvSpPr>
          <p:spPr>
            <a:xfrm>
              <a:off x="0" y="-38100"/>
              <a:ext cx="132900" cy="400332"/>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6467138" y="0"/>
            <a:ext cx="504605" cy="1264985"/>
            <a:chOff x="0" y="0"/>
            <a:chExt cx="132900" cy="333165"/>
          </a:xfrm>
        </p:grpSpPr>
        <p:sp>
          <p:nvSpPr>
            <p:cNvPr name="Freeform 18" id="18"/>
            <p:cNvSpPr/>
            <p:nvPr/>
          </p:nvSpPr>
          <p:spPr>
            <a:xfrm flipH="false" flipV="false" rot="0">
              <a:off x="0" y="0"/>
              <a:ext cx="132900" cy="333165"/>
            </a:xfrm>
            <a:custGeom>
              <a:avLst/>
              <a:gdLst/>
              <a:ahLst/>
              <a:cxnLst/>
              <a:rect r="r" b="b" t="t" l="l"/>
              <a:pathLst>
                <a:path h="333165" w="132900">
                  <a:moveTo>
                    <a:pt x="0" y="0"/>
                  </a:moveTo>
                  <a:lnTo>
                    <a:pt x="132900" y="0"/>
                  </a:lnTo>
                  <a:lnTo>
                    <a:pt x="132900" y="333165"/>
                  </a:lnTo>
                  <a:lnTo>
                    <a:pt x="0" y="333165"/>
                  </a:lnTo>
                  <a:close/>
                </a:path>
              </a:pathLst>
            </a:custGeom>
            <a:solidFill>
              <a:srgbClr val="EBBF61"/>
            </a:solidFill>
          </p:spPr>
        </p:sp>
        <p:sp>
          <p:nvSpPr>
            <p:cNvPr name="TextBox 19" id="19"/>
            <p:cNvSpPr txBox="true"/>
            <p:nvPr/>
          </p:nvSpPr>
          <p:spPr>
            <a:xfrm>
              <a:off x="0" y="-38100"/>
              <a:ext cx="132900" cy="371265"/>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17428943" y="2981744"/>
            <a:ext cx="11894540" cy="11872914"/>
          </a:xfrm>
          <a:custGeom>
            <a:avLst/>
            <a:gdLst/>
            <a:ahLst/>
            <a:cxnLst/>
            <a:rect r="r" b="b" t="t" l="l"/>
            <a:pathLst>
              <a:path h="11872914" w="11894540">
                <a:moveTo>
                  <a:pt x="0" y="0"/>
                </a:moveTo>
                <a:lnTo>
                  <a:pt x="11894540" y="0"/>
                </a:lnTo>
                <a:lnTo>
                  <a:pt x="11894540" y="11872914"/>
                </a:lnTo>
                <a:lnTo>
                  <a:pt x="0" y="118729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7168295" y="-1948804"/>
            <a:ext cx="10128529" cy="12576256"/>
          </a:xfrm>
          <a:custGeom>
            <a:avLst/>
            <a:gdLst/>
            <a:ahLst/>
            <a:cxnLst/>
            <a:rect r="r" b="b" t="t" l="l"/>
            <a:pathLst>
              <a:path h="12576256" w="10128529">
                <a:moveTo>
                  <a:pt x="0" y="0"/>
                </a:moveTo>
                <a:lnTo>
                  <a:pt x="10128529" y="0"/>
                </a:lnTo>
                <a:lnTo>
                  <a:pt x="10128529" y="12576256"/>
                </a:lnTo>
                <a:lnTo>
                  <a:pt x="0" y="125762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0" y="1986130"/>
            <a:ext cx="17659902" cy="6028989"/>
          </a:xfrm>
          <a:prstGeom prst="rect">
            <a:avLst/>
          </a:prstGeom>
        </p:spPr>
        <p:txBody>
          <a:bodyPr anchor="t" rtlCol="false" tIns="0" lIns="0" bIns="0" rIns="0">
            <a:spAutoFit/>
          </a:bodyPr>
          <a:lstStyle/>
          <a:p>
            <a:pPr algn="just" rtl="true">
              <a:lnSpc>
                <a:spcPts val="8189"/>
              </a:lnSpc>
            </a:pPr>
            <a:r>
              <a:rPr lang="ar-EG" sz="5024">
                <a:solidFill>
                  <a:srgbClr val="464D70"/>
                </a:solidFill>
                <a:latin typeface="Codec Pro"/>
                <a:ea typeface="Codec Pro"/>
                <a:cs typeface="Codec Pro"/>
                <a:sym typeface="Codec Pro"/>
                <a:rtl val="true"/>
              </a:rPr>
              <a:t>مع تزايد شدة المقاومة في المؤسسة، فإن احتمالات نجاح التغيير تصبح محدودة جدا، وبالتالي لا تستطيع الإدارة أن تبقى مكتوفة الأيدي تجاه هذه المقاومة، بل يجب عليها أن تسعى لاتخاذ شتى الإجراءات والوسائل للتخفيف من حدة هذه المقاومة. ومن بين تلك الإجراءات نذكر الطرق التالية:</a:t>
            </a:r>
          </a:p>
          <a:p>
            <a:pPr algn="just" rtl="true">
              <a:lnSpc>
                <a:spcPts val="5913"/>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464D70"/>
        </a:solidFill>
      </p:bgPr>
    </p:bg>
    <p:spTree>
      <p:nvGrpSpPr>
        <p:cNvPr id="1" name=""/>
        <p:cNvGrpSpPr/>
        <p:nvPr/>
      </p:nvGrpSpPr>
      <p:grpSpPr>
        <a:xfrm>
          <a:off x="0" y="0"/>
          <a:ext cx="0" cy="0"/>
          <a:chOff x="0" y="0"/>
          <a:chExt cx="0" cy="0"/>
        </a:xfrm>
      </p:grpSpPr>
      <p:grpSp>
        <p:nvGrpSpPr>
          <p:cNvPr name="Group 2" id="2"/>
          <p:cNvGrpSpPr/>
          <p:nvPr/>
        </p:nvGrpSpPr>
        <p:grpSpPr>
          <a:xfrm rot="0">
            <a:off x="-838000" y="0"/>
            <a:ext cx="17305138" cy="1264985"/>
            <a:chOff x="0" y="0"/>
            <a:chExt cx="4557732" cy="333165"/>
          </a:xfrm>
        </p:grpSpPr>
        <p:sp>
          <p:nvSpPr>
            <p:cNvPr name="Freeform 3" id="3"/>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383E5D"/>
            </a:solidFill>
          </p:spPr>
        </p:sp>
        <p:sp>
          <p:nvSpPr>
            <p:cNvPr name="TextBox 4" id="4"/>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38000" y="9021659"/>
            <a:ext cx="17305138" cy="1264985"/>
            <a:chOff x="0" y="0"/>
            <a:chExt cx="4557732" cy="333165"/>
          </a:xfrm>
        </p:grpSpPr>
        <p:sp>
          <p:nvSpPr>
            <p:cNvPr name="Freeform 6" id="6"/>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383E5D"/>
            </a:solidFill>
          </p:spPr>
        </p:sp>
        <p:sp>
          <p:nvSpPr>
            <p:cNvPr name="TextBox 7" id="7"/>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6467138" y="-549680"/>
            <a:ext cx="2854723" cy="10947045"/>
            <a:chOff x="0" y="0"/>
            <a:chExt cx="751861" cy="2883172"/>
          </a:xfrm>
        </p:grpSpPr>
        <p:sp>
          <p:nvSpPr>
            <p:cNvPr name="Freeform 9" id="9"/>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EAE2D9"/>
            </a:solidFill>
          </p:spPr>
        </p:sp>
        <p:sp>
          <p:nvSpPr>
            <p:cNvPr name="TextBox 10" id="10"/>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6323160" y="1264985"/>
            <a:ext cx="1336742" cy="7757029"/>
            <a:chOff x="0" y="0"/>
            <a:chExt cx="352064" cy="2043004"/>
          </a:xfrm>
        </p:grpSpPr>
        <p:sp>
          <p:nvSpPr>
            <p:cNvPr name="Freeform 12" id="12"/>
            <p:cNvSpPr/>
            <p:nvPr/>
          </p:nvSpPr>
          <p:spPr>
            <a:xfrm flipH="false" flipV="false" rot="0">
              <a:off x="0" y="0"/>
              <a:ext cx="352064" cy="2043004"/>
            </a:xfrm>
            <a:custGeom>
              <a:avLst/>
              <a:gdLst/>
              <a:ahLst/>
              <a:cxnLst/>
              <a:rect r="r" b="b" t="t" l="l"/>
              <a:pathLst>
                <a:path h="2043004" w="352064">
                  <a:moveTo>
                    <a:pt x="0" y="0"/>
                  </a:moveTo>
                  <a:lnTo>
                    <a:pt x="352064" y="0"/>
                  </a:lnTo>
                  <a:lnTo>
                    <a:pt x="352064" y="2043004"/>
                  </a:lnTo>
                  <a:lnTo>
                    <a:pt x="0" y="2043004"/>
                  </a:lnTo>
                  <a:close/>
                </a:path>
              </a:pathLst>
            </a:custGeom>
            <a:solidFill>
              <a:srgbClr val="464D70"/>
            </a:solidFill>
          </p:spPr>
        </p:sp>
        <p:sp>
          <p:nvSpPr>
            <p:cNvPr name="TextBox 13" id="13"/>
            <p:cNvSpPr txBox="true"/>
            <p:nvPr/>
          </p:nvSpPr>
          <p:spPr>
            <a:xfrm>
              <a:off x="0" y="-38100"/>
              <a:ext cx="352064" cy="208110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6467138" y="9022015"/>
            <a:ext cx="504605" cy="1375351"/>
            <a:chOff x="0" y="0"/>
            <a:chExt cx="132900" cy="362232"/>
          </a:xfrm>
        </p:grpSpPr>
        <p:sp>
          <p:nvSpPr>
            <p:cNvPr name="Freeform 15" id="15"/>
            <p:cNvSpPr/>
            <p:nvPr/>
          </p:nvSpPr>
          <p:spPr>
            <a:xfrm flipH="false" flipV="false" rot="0">
              <a:off x="0" y="0"/>
              <a:ext cx="132900" cy="362232"/>
            </a:xfrm>
            <a:custGeom>
              <a:avLst/>
              <a:gdLst/>
              <a:ahLst/>
              <a:cxnLst/>
              <a:rect r="r" b="b" t="t" l="l"/>
              <a:pathLst>
                <a:path h="362232" w="132900">
                  <a:moveTo>
                    <a:pt x="0" y="0"/>
                  </a:moveTo>
                  <a:lnTo>
                    <a:pt x="132900" y="0"/>
                  </a:lnTo>
                  <a:lnTo>
                    <a:pt x="132900" y="362232"/>
                  </a:lnTo>
                  <a:lnTo>
                    <a:pt x="0" y="362232"/>
                  </a:lnTo>
                  <a:close/>
                </a:path>
              </a:pathLst>
            </a:custGeom>
            <a:solidFill>
              <a:srgbClr val="EBBF61"/>
            </a:solidFill>
          </p:spPr>
        </p:sp>
        <p:sp>
          <p:nvSpPr>
            <p:cNvPr name="TextBox 16" id="16"/>
            <p:cNvSpPr txBox="true"/>
            <p:nvPr/>
          </p:nvSpPr>
          <p:spPr>
            <a:xfrm>
              <a:off x="0" y="-38100"/>
              <a:ext cx="132900" cy="400332"/>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6467138" y="0"/>
            <a:ext cx="504605" cy="1264985"/>
            <a:chOff x="0" y="0"/>
            <a:chExt cx="132900" cy="333165"/>
          </a:xfrm>
        </p:grpSpPr>
        <p:sp>
          <p:nvSpPr>
            <p:cNvPr name="Freeform 18" id="18"/>
            <p:cNvSpPr/>
            <p:nvPr/>
          </p:nvSpPr>
          <p:spPr>
            <a:xfrm flipH="false" flipV="false" rot="0">
              <a:off x="0" y="0"/>
              <a:ext cx="132900" cy="333165"/>
            </a:xfrm>
            <a:custGeom>
              <a:avLst/>
              <a:gdLst/>
              <a:ahLst/>
              <a:cxnLst/>
              <a:rect r="r" b="b" t="t" l="l"/>
              <a:pathLst>
                <a:path h="333165" w="132900">
                  <a:moveTo>
                    <a:pt x="0" y="0"/>
                  </a:moveTo>
                  <a:lnTo>
                    <a:pt x="132900" y="0"/>
                  </a:lnTo>
                  <a:lnTo>
                    <a:pt x="132900" y="333165"/>
                  </a:lnTo>
                  <a:lnTo>
                    <a:pt x="0" y="333165"/>
                  </a:lnTo>
                  <a:close/>
                </a:path>
              </a:pathLst>
            </a:custGeom>
            <a:solidFill>
              <a:srgbClr val="EBBF61"/>
            </a:solidFill>
          </p:spPr>
        </p:sp>
        <p:sp>
          <p:nvSpPr>
            <p:cNvPr name="TextBox 19" id="19"/>
            <p:cNvSpPr txBox="true"/>
            <p:nvPr/>
          </p:nvSpPr>
          <p:spPr>
            <a:xfrm>
              <a:off x="0" y="-38100"/>
              <a:ext cx="132900" cy="371265"/>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17669427" y="-317085"/>
            <a:ext cx="11894540" cy="11872914"/>
          </a:xfrm>
          <a:custGeom>
            <a:avLst/>
            <a:gdLst/>
            <a:ahLst/>
            <a:cxnLst/>
            <a:rect r="r" b="b" t="t" l="l"/>
            <a:pathLst>
              <a:path h="11872914" w="11894540">
                <a:moveTo>
                  <a:pt x="0" y="0"/>
                </a:moveTo>
                <a:lnTo>
                  <a:pt x="11894540" y="0"/>
                </a:lnTo>
                <a:lnTo>
                  <a:pt x="11894540" y="11872914"/>
                </a:lnTo>
                <a:lnTo>
                  <a:pt x="0" y="118729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7168295" y="-1948804"/>
            <a:ext cx="10128529" cy="12576256"/>
          </a:xfrm>
          <a:custGeom>
            <a:avLst/>
            <a:gdLst/>
            <a:ahLst/>
            <a:cxnLst/>
            <a:rect r="r" b="b" t="t" l="l"/>
            <a:pathLst>
              <a:path h="12576256" w="10128529">
                <a:moveTo>
                  <a:pt x="0" y="0"/>
                </a:moveTo>
                <a:lnTo>
                  <a:pt x="10128529" y="0"/>
                </a:lnTo>
                <a:lnTo>
                  <a:pt x="10128529" y="12576256"/>
                </a:lnTo>
                <a:lnTo>
                  <a:pt x="0" y="125762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534887" y="1638241"/>
            <a:ext cx="16991531" cy="6294978"/>
          </a:xfrm>
          <a:prstGeom prst="rect">
            <a:avLst/>
          </a:prstGeom>
        </p:spPr>
        <p:txBody>
          <a:bodyPr anchor="t" rtlCol="false" tIns="0" lIns="0" bIns="0" rIns="0">
            <a:spAutoFit/>
          </a:bodyPr>
          <a:lstStyle/>
          <a:p>
            <a:pPr algn="just" rtl="true">
              <a:lnSpc>
                <a:spcPts val="8278"/>
              </a:lnSpc>
            </a:pPr>
            <a:r>
              <a:rPr lang="en-US" sz="5142">
                <a:solidFill>
                  <a:srgbClr val="F0BA40"/>
                </a:solidFill>
                <a:latin typeface="Codec Pro"/>
                <a:ea typeface="Codec Pro"/>
                <a:cs typeface="Codec Pro"/>
                <a:sym typeface="Codec Pro"/>
              </a:rPr>
              <a:t>1</a:t>
            </a:r>
            <a:r>
              <a:rPr lang="ar-EG" sz="5142">
                <a:solidFill>
                  <a:srgbClr val="F0BA40"/>
                </a:solidFill>
                <a:latin typeface="Codec Pro"/>
                <a:ea typeface="Codec Pro"/>
                <a:cs typeface="Codec Pro"/>
                <a:sym typeface="Codec Pro"/>
                <a:rtl val="true"/>
              </a:rPr>
              <a:t>-ا</a:t>
            </a:r>
            <a:r>
              <a:rPr lang="ar-EG" b="true" sz="5142">
                <a:solidFill>
                  <a:srgbClr val="F0BA40"/>
                </a:solidFill>
                <a:latin typeface="Codec Pro Bold"/>
                <a:ea typeface="Codec Pro Bold"/>
                <a:cs typeface="Codec Pro Bold"/>
                <a:sym typeface="Codec Pro Bold"/>
                <a:rtl val="true"/>
              </a:rPr>
              <a:t>لتعليم والاتصال:</a:t>
            </a:r>
            <a:r>
              <a:rPr lang="ar-EG" sz="5142">
                <a:solidFill>
                  <a:srgbClr val="F0BA40"/>
                </a:solidFill>
                <a:latin typeface="Codec Pro"/>
                <a:ea typeface="Codec Pro"/>
                <a:cs typeface="Codec Pro"/>
                <a:sym typeface="Codec Pro"/>
                <a:rtl val="true"/>
              </a:rPr>
              <a:t> </a:t>
            </a:r>
            <a:r>
              <a:rPr lang="ar-EG" sz="5142">
                <a:solidFill>
                  <a:srgbClr val="FFFFFF"/>
                </a:solidFill>
                <a:latin typeface="Codec Pro"/>
                <a:ea typeface="Codec Pro"/>
                <a:cs typeface="Codec Pro"/>
                <a:sym typeface="Codec Pro"/>
                <a:rtl val="true"/>
              </a:rPr>
              <a:t>ويتم ذلك عن طريق فتح باب النقاش بإعطاء شرح مفصل عن حالة التغيير ولما سوف يتم انجازه.</a:t>
            </a:r>
          </a:p>
          <a:p>
            <a:pPr algn="just" rtl="true">
              <a:lnSpc>
                <a:spcPts val="8278"/>
              </a:lnSpc>
            </a:pPr>
            <a:r>
              <a:rPr lang="en-US" sz="5142">
                <a:solidFill>
                  <a:srgbClr val="F0BA40"/>
                </a:solidFill>
                <a:latin typeface="Codec Pro"/>
                <a:ea typeface="Codec Pro"/>
                <a:cs typeface="Codec Pro"/>
                <a:sym typeface="Codec Pro"/>
              </a:rPr>
              <a:t>2</a:t>
            </a:r>
            <a:r>
              <a:rPr lang="ar-EG" sz="5142">
                <a:solidFill>
                  <a:srgbClr val="F0BA40"/>
                </a:solidFill>
                <a:latin typeface="Codec Pro"/>
                <a:ea typeface="Codec Pro"/>
                <a:cs typeface="Codec Pro"/>
                <a:sym typeface="Codec Pro"/>
                <a:rtl val="true"/>
              </a:rPr>
              <a:t>-</a:t>
            </a:r>
            <a:r>
              <a:rPr lang="ar-EG" b="true" sz="5142">
                <a:solidFill>
                  <a:srgbClr val="F0BA40"/>
                </a:solidFill>
                <a:latin typeface="Codec Pro Bold"/>
                <a:ea typeface="Codec Pro Bold"/>
                <a:cs typeface="Codec Pro Bold"/>
                <a:sym typeface="Codec Pro Bold"/>
                <a:rtl val="true"/>
              </a:rPr>
              <a:t>بيان أثر التغيير على الأفراد: </a:t>
            </a:r>
            <a:r>
              <a:rPr lang="ar-EG" sz="5142">
                <a:solidFill>
                  <a:srgbClr val="FFFFFF"/>
                </a:solidFill>
                <a:latin typeface="Codec Pro"/>
                <a:ea typeface="Codec Pro"/>
                <a:cs typeface="Codec Pro"/>
                <a:sym typeface="Codec Pro"/>
                <a:rtl val="true"/>
              </a:rPr>
              <a:t>حيث وجد أن الموظفين يكونون سعداء إذا تم إخبارهم بتفاصيل التغيير التنظيمي إحداثه بانفتاح وأمانة.  </a:t>
            </a:r>
          </a:p>
          <a:p>
            <a:pPr algn="just" rtl="true">
              <a:lnSpc>
                <a:spcPts val="8278"/>
              </a:lnSpc>
            </a:pPr>
          </a:p>
        </p:txBody>
      </p:sp>
      <p:sp>
        <p:nvSpPr>
          <p:cNvPr name="Freeform 23" id="23"/>
          <p:cNvSpPr/>
          <p:nvPr/>
        </p:nvSpPr>
        <p:spPr>
          <a:xfrm flipH="true" flipV="false" rot="0">
            <a:off x="9030653" y="2226338"/>
            <a:ext cx="632000" cy="944860"/>
          </a:xfrm>
          <a:custGeom>
            <a:avLst/>
            <a:gdLst/>
            <a:ahLst/>
            <a:cxnLst/>
            <a:rect r="r" b="b" t="t" l="l"/>
            <a:pathLst>
              <a:path h="944860" w="632000">
                <a:moveTo>
                  <a:pt x="632000" y="0"/>
                </a:moveTo>
                <a:lnTo>
                  <a:pt x="0" y="0"/>
                </a:lnTo>
                <a:lnTo>
                  <a:pt x="0" y="944860"/>
                </a:lnTo>
                <a:lnTo>
                  <a:pt x="632000" y="944860"/>
                </a:lnTo>
                <a:lnTo>
                  <a:pt x="63200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2EDE7"/>
        </a:solidFill>
      </p:bgPr>
    </p:bg>
    <p:spTree>
      <p:nvGrpSpPr>
        <p:cNvPr id="1" name=""/>
        <p:cNvGrpSpPr/>
        <p:nvPr/>
      </p:nvGrpSpPr>
      <p:grpSpPr>
        <a:xfrm>
          <a:off x="0" y="0"/>
          <a:ext cx="0" cy="0"/>
          <a:chOff x="0" y="0"/>
          <a:chExt cx="0" cy="0"/>
        </a:xfrm>
      </p:grpSpPr>
      <p:grpSp>
        <p:nvGrpSpPr>
          <p:cNvPr name="Group 2" id="2"/>
          <p:cNvGrpSpPr/>
          <p:nvPr/>
        </p:nvGrpSpPr>
        <p:grpSpPr>
          <a:xfrm rot="0">
            <a:off x="-838000" y="0"/>
            <a:ext cx="17305138" cy="1264985"/>
            <a:chOff x="0" y="0"/>
            <a:chExt cx="4557732" cy="333165"/>
          </a:xfrm>
        </p:grpSpPr>
        <p:sp>
          <p:nvSpPr>
            <p:cNvPr name="Freeform 3" id="3"/>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EAE2D9"/>
            </a:solidFill>
          </p:spPr>
        </p:sp>
        <p:sp>
          <p:nvSpPr>
            <p:cNvPr name="TextBox 4" id="4"/>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38000" y="9021659"/>
            <a:ext cx="17305138" cy="1264985"/>
            <a:chOff x="0" y="0"/>
            <a:chExt cx="4557732" cy="333165"/>
          </a:xfrm>
        </p:grpSpPr>
        <p:sp>
          <p:nvSpPr>
            <p:cNvPr name="Freeform 6" id="6"/>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EAE2D9"/>
            </a:solidFill>
          </p:spPr>
        </p:sp>
        <p:sp>
          <p:nvSpPr>
            <p:cNvPr name="TextBox 7" id="7"/>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6991531" y="-319593"/>
            <a:ext cx="2854723" cy="10947045"/>
            <a:chOff x="0" y="0"/>
            <a:chExt cx="751861" cy="2883172"/>
          </a:xfrm>
        </p:grpSpPr>
        <p:sp>
          <p:nvSpPr>
            <p:cNvPr name="Freeform 9" id="9"/>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464D70"/>
            </a:solidFill>
          </p:spPr>
        </p:sp>
        <p:sp>
          <p:nvSpPr>
            <p:cNvPr name="TextBox 10" id="10"/>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6323160" y="1264985"/>
            <a:ext cx="1336742" cy="7757029"/>
            <a:chOff x="0" y="0"/>
            <a:chExt cx="352064" cy="2043004"/>
          </a:xfrm>
        </p:grpSpPr>
        <p:sp>
          <p:nvSpPr>
            <p:cNvPr name="Freeform 12" id="12"/>
            <p:cNvSpPr/>
            <p:nvPr/>
          </p:nvSpPr>
          <p:spPr>
            <a:xfrm flipH="false" flipV="false" rot="0">
              <a:off x="0" y="0"/>
              <a:ext cx="352064" cy="2043004"/>
            </a:xfrm>
            <a:custGeom>
              <a:avLst/>
              <a:gdLst/>
              <a:ahLst/>
              <a:cxnLst/>
              <a:rect r="r" b="b" t="t" l="l"/>
              <a:pathLst>
                <a:path h="2043004" w="352064">
                  <a:moveTo>
                    <a:pt x="0" y="0"/>
                  </a:moveTo>
                  <a:lnTo>
                    <a:pt x="352064" y="0"/>
                  </a:lnTo>
                  <a:lnTo>
                    <a:pt x="352064" y="2043004"/>
                  </a:lnTo>
                  <a:lnTo>
                    <a:pt x="0" y="2043004"/>
                  </a:lnTo>
                  <a:close/>
                </a:path>
              </a:pathLst>
            </a:custGeom>
            <a:solidFill>
              <a:srgbClr val="F2EDE7"/>
            </a:solidFill>
          </p:spPr>
        </p:sp>
        <p:sp>
          <p:nvSpPr>
            <p:cNvPr name="TextBox 13" id="13"/>
            <p:cNvSpPr txBox="true"/>
            <p:nvPr/>
          </p:nvSpPr>
          <p:spPr>
            <a:xfrm>
              <a:off x="0" y="-38100"/>
              <a:ext cx="352064" cy="208110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6467138" y="9022015"/>
            <a:ext cx="504605" cy="1375351"/>
            <a:chOff x="0" y="0"/>
            <a:chExt cx="132900" cy="362232"/>
          </a:xfrm>
        </p:grpSpPr>
        <p:sp>
          <p:nvSpPr>
            <p:cNvPr name="Freeform 15" id="15"/>
            <p:cNvSpPr/>
            <p:nvPr/>
          </p:nvSpPr>
          <p:spPr>
            <a:xfrm flipH="false" flipV="false" rot="0">
              <a:off x="0" y="0"/>
              <a:ext cx="132900" cy="362232"/>
            </a:xfrm>
            <a:custGeom>
              <a:avLst/>
              <a:gdLst/>
              <a:ahLst/>
              <a:cxnLst/>
              <a:rect r="r" b="b" t="t" l="l"/>
              <a:pathLst>
                <a:path h="362232" w="132900">
                  <a:moveTo>
                    <a:pt x="0" y="0"/>
                  </a:moveTo>
                  <a:lnTo>
                    <a:pt x="132900" y="0"/>
                  </a:lnTo>
                  <a:lnTo>
                    <a:pt x="132900" y="362232"/>
                  </a:lnTo>
                  <a:lnTo>
                    <a:pt x="0" y="362232"/>
                  </a:lnTo>
                  <a:close/>
                </a:path>
              </a:pathLst>
            </a:custGeom>
            <a:solidFill>
              <a:srgbClr val="EBBF61"/>
            </a:solidFill>
          </p:spPr>
        </p:sp>
        <p:sp>
          <p:nvSpPr>
            <p:cNvPr name="TextBox 16" id="16"/>
            <p:cNvSpPr txBox="true"/>
            <p:nvPr/>
          </p:nvSpPr>
          <p:spPr>
            <a:xfrm>
              <a:off x="0" y="-38100"/>
              <a:ext cx="132900" cy="400332"/>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6467138" y="0"/>
            <a:ext cx="504605" cy="1264985"/>
            <a:chOff x="0" y="0"/>
            <a:chExt cx="132900" cy="333165"/>
          </a:xfrm>
        </p:grpSpPr>
        <p:sp>
          <p:nvSpPr>
            <p:cNvPr name="Freeform 18" id="18"/>
            <p:cNvSpPr/>
            <p:nvPr/>
          </p:nvSpPr>
          <p:spPr>
            <a:xfrm flipH="false" flipV="false" rot="0">
              <a:off x="0" y="0"/>
              <a:ext cx="132900" cy="333165"/>
            </a:xfrm>
            <a:custGeom>
              <a:avLst/>
              <a:gdLst/>
              <a:ahLst/>
              <a:cxnLst/>
              <a:rect r="r" b="b" t="t" l="l"/>
              <a:pathLst>
                <a:path h="333165" w="132900">
                  <a:moveTo>
                    <a:pt x="0" y="0"/>
                  </a:moveTo>
                  <a:lnTo>
                    <a:pt x="132900" y="0"/>
                  </a:lnTo>
                  <a:lnTo>
                    <a:pt x="132900" y="333165"/>
                  </a:lnTo>
                  <a:lnTo>
                    <a:pt x="0" y="333165"/>
                  </a:lnTo>
                  <a:close/>
                </a:path>
              </a:pathLst>
            </a:custGeom>
            <a:solidFill>
              <a:srgbClr val="EBBF61"/>
            </a:solidFill>
          </p:spPr>
        </p:sp>
        <p:sp>
          <p:nvSpPr>
            <p:cNvPr name="TextBox 19" id="19"/>
            <p:cNvSpPr txBox="true"/>
            <p:nvPr/>
          </p:nvSpPr>
          <p:spPr>
            <a:xfrm>
              <a:off x="0" y="-38100"/>
              <a:ext cx="132900" cy="371265"/>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17428943" y="2981744"/>
            <a:ext cx="11894540" cy="11872914"/>
          </a:xfrm>
          <a:custGeom>
            <a:avLst/>
            <a:gdLst/>
            <a:ahLst/>
            <a:cxnLst/>
            <a:rect r="r" b="b" t="t" l="l"/>
            <a:pathLst>
              <a:path h="11872914" w="11894540">
                <a:moveTo>
                  <a:pt x="0" y="0"/>
                </a:moveTo>
                <a:lnTo>
                  <a:pt x="11894540" y="0"/>
                </a:lnTo>
                <a:lnTo>
                  <a:pt x="11894540" y="11872914"/>
                </a:lnTo>
                <a:lnTo>
                  <a:pt x="0" y="118729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7168295" y="-1948804"/>
            <a:ext cx="10128529" cy="12576256"/>
          </a:xfrm>
          <a:custGeom>
            <a:avLst/>
            <a:gdLst/>
            <a:ahLst/>
            <a:cxnLst/>
            <a:rect r="r" b="b" t="t" l="l"/>
            <a:pathLst>
              <a:path h="12576256" w="10128529">
                <a:moveTo>
                  <a:pt x="0" y="0"/>
                </a:moveTo>
                <a:lnTo>
                  <a:pt x="10128529" y="0"/>
                </a:lnTo>
                <a:lnTo>
                  <a:pt x="10128529" y="12576256"/>
                </a:lnTo>
                <a:lnTo>
                  <a:pt x="0" y="125762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437412" y="811485"/>
            <a:ext cx="17428943" cy="8446815"/>
          </a:xfrm>
          <a:prstGeom prst="rect">
            <a:avLst/>
          </a:prstGeom>
        </p:spPr>
        <p:txBody>
          <a:bodyPr anchor="t" rtlCol="false" tIns="0" lIns="0" bIns="0" rIns="0">
            <a:spAutoFit/>
          </a:bodyPr>
          <a:lstStyle/>
          <a:p>
            <a:pPr algn="r" rtl="true">
              <a:lnSpc>
                <a:spcPts val="8368"/>
              </a:lnSpc>
            </a:pPr>
            <a:r>
              <a:rPr lang="en-US" sz="4649" b="true">
                <a:solidFill>
                  <a:srgbClr val="F0BA40"/>
                </a:solidFill>
                <a:latin typeface="Codec Pro Bold"/>
                <a:ea typeface="Codec Pro Bold"/>
                <a:cs typeface="Codec Pro Bold"/>
                <a:sym typeface="Codec Pro Bold"/>
              </a:rPr>
              <a:t>3</a:t>
            </a:r>
            <a:r>
              <a:rPr lang="ar-EG" sz="4649" b="true">
                <a:solidFill>
                  <a:srgbClr val="F0BA40"/>
                </a:solidFill>
                <a:latin typeface="Codec Pro Bold"/>
                <a:ea typeface="Codec Pro Bold"/>
                <a:cs typeface="Codec Pro Bold"/>
                <a:sym typeface="Codec Pro Bold"/>
                <a:rtl val="true"/>
              </a:rPr>
              <a:t>-مناقشة جميع الأفكار والمخاوف الخاصة بالتغيير:</a:t>
            </a:r>
            <a:r>
              <a:rPr lang="ar-EG" sz="4649" b="true">
                <a:solidFill>
                  <a:srgbClr val="464D70"/>
                </a:solidFill>
                <a:latin typeface="Codec Pro Bold"/>
                <a:ea typeface="Codec Pro Bold"/>
                <a:cs typeface="Codec Pro Bold"/>
                <a:sym typeface="Codec Pro Bold"/>
                <a:rtl val="true"/>
              </a:rPr>
              <a:t> </a:t>
            </a:r>
            <a:r>
              <a:rPr lang="ar-EG" sz="4649">
                <a:solidFill>
                  <a:srgbClr val="464D70"/>
                </a:solidFill>
                <a:latin typeface="Codec Pro"/>
                <a:ea typeface="Codec Pro"/>
                <a:cs typeface="Codec Pro"/>
                <a:sym typeface="Codec Pro"/>
                <a:rtl val="true"/>
              </a:rPr>
              <a:t>ويكون بإخطار المتأثرين بالتغيير أن الهدف هو نجاح التغيير وأن هناك حاجة إلى مساعدة الجميع في ذلك، واتاحة الفرصة أمام الفئات والأفراد الآخرين لإبداء آرائهم واعطاء البدائل ومناقشتها من خلال لجان وفرق العمل المكلفة.  </a:t>
            </a:r>
          </a:p>
          <a:p>
            <a:pPr algn="r" rtl="true">
              <a:lnSpc>
                <a:spcPts val="8368"/>
              </a:lnSpc>
            </a:pPr>
            <a:r>
              <a:rPr lang="en-US" b="true" sz="4649">
                <a:solidFill>
                  <a:srgbClr val="F0BA40"/>
                </a:solidFill>
                <a:latin typeface="Codec Pro Bold"/>
                <a:ea typeface="Codec Pro Bold"/>
                <a:cs typeface="Codec Pro Bold"/>
                <a:sym typeface="Codec Pro Bold"/>
              </a:rPr>
              <a:t>4</a:t>
            </a:r>
            <a:r>
              <a:rPr lang="ar-EG" b="true" sz="4649">
                <a:solidFill>
                  <a:srgbClr val="F0BA40"/>
                </a:solidFill>
                <a:latin typeface="Codec Pro Bold"/>
                <a:ea typeface="Codec Pro Bold"/>
                <a:cs typeface="Codec Pro Bold"/>
                <a:sym typeface="Codec Pro Bold"/>
                <a:rtl val="true"/>
              </a:rPr>
              <a:t>-تعاقب إجراءات التغيير:</a:t>
            </a:r>
            <a:r>
              <a:rPr lang="ar-EG" b="true" sz="4649">
                <a:solidFill>
                  <a:srgbClr val="464D70"/>
                </a:solidFill>
                <a:latin typeface="Codec Pro Bold"/>
                <a:ea typeface="Codec Pro Bold"/>
                <a:cs typeface="Codec Pro Bold"/>
                <a:sym typeface="Codec Pro Bold"/>
                <a:rtl val="true"/>
              </a:rPr>
              <a:t> </a:t>
            </a:r>
            <a:r>
              <a:rPr lang="ar-EG" sz="4649">
                <a:solidFill>
                  <a:srgbClr val="464D70"/>
                </a:solidFill>
                <a:latin typeface="Codec Pro"/>
                <a:ea typeface="Codec Pro"/>
                <a:cs typeface="Codec Pro"/>
                <a:sym typeface="Codec Pro"/>
                <a:rtl val="true"/>
              </a:rPr>
              <a:t>وذلك بإجراء عمليات التغيير بشكل متعاقب، وبما يظهر للمقاومين جدية العملية وتحقيق نجاحات متلاحقة لإقناعهم بضرورة إجراء التغيير.</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464D70"/>
        </a:solidFill>
      </p:bgPr>
    </p:bg>
    <p:spTree>
      <p:nvGrpSpPr>
        <p:cNvPr id="1" name=""/>
        <p:cNvGrpSpPr/>
        <p:nvPr/>
      </p:nvGrpSpPr>
      <p:grpSpPr>
        <a:xfrm>
          <a:off x="0" y="0"/>
          <a:ext cx="0" cy="0"/>
          <a:chOff x="0" y="0"/>
          <a:chExt cx="0" cy="0"/>
        </a:xfrm>
      </p:grpSpPr>
      <p:grpSp>
        <p:nvGrpSpPr>
          <p:cNvPr name="Group 2" id="2"/>
          <p:cNvGrpSpPr/>
          <p:nvPr/>
        </p:nvGrpSpPr>
        <p:grpSpPr>
          <a:xfrm rot="0">
            <a:off x="16467138" y="-549680"/>
            <a:ext cx="2854723" cy="10947045"/>
            <a:chOff x="0" y="0"/>
            <a:chExt cx="751861" cy="2883172"/>
          </a:xfrm>
        </p:grpSpPr>
        <p:sp>
          <p:nvSpPr>
            <p:cNvPr name="Freeform 3" id="3"/>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383E5D"/>
            </a:solidFill>
          </p:spPr>
        </p:sp>
        <p:sp>
          <p:nvSpPr>
            <p:cNvPr name="TextBox 4" id="4"/>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265362" y="-549680"/>
            <a:ext cx="2854723" cy="10947045"/>
            <a:chOff x="0" y="0"/>
            <a:chExt cx="751861" cy="2883172"/>
          </a:xfrm>
        </p:grpSpPr>
        <p:sp>
          <p:nvSpPr>
            <p:cNvPr name="Freeform 6" id="6"/>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383E5D"/>
            </a:solidFill>
          </p:spPr>
        </p:sp>
        <p:sp>
          <p:nvSpPr>
            <p:cNvPr name="TextBox 7" id="7"/>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6323160" y="1264985"/>
            <a:ext cx="1336742" cy="7757029"/>
            <a:chOff x="0" y="0"/>
            <a:chExt cx="352064" cy="2043004"/>
          </a:xfrm>
        </p:grpSpPr>
        <p:sp>
          <p:nvSpPr>
            <p:cNvPr name="Freeform 9" id="9"/>
            <p:cNvSpPr/>
            <p:nvPr/>
          </p:nvSpPr>
          <p:spPr>
            <a:xfrm flipH="false" flipV="false" rot="0">
              <a:off x="0" y="0"/>
              <a:ext cx="352064" cy="2043004"/>
            </a:xfrm>
            <a:custGeom>
              <a:avLst/>
              <a:gdLst/>
              <a:ahLst/>
              <a:cxnLst/>
              <a:rect r="r" b="b" t="t" l="l"/>
              <a:pathLst>
                <a:path h="2043004" w="352064">
                  <a:moveTo>
                    <a:pt x="0" y="0"/>
                  </a:moveTo>
                  <a:lnTo>
                    <a:pt x="352064" y="0"/>
                  </a:lnTo>
                  <a:lnTo>
                    <a:pt x="352064" y="2043004"/>
                  </a:lnTo>
                  <a:lnTo>
                    <a:pt x="0" y="2043004"/>
                  </a:lnTo>
                  <a:close/>
                </a:path>
              </a:pathLst>
            </a:custGeom>
            <a:solidFill>
              <a:srgbClr val="464D70"/>
            </a:solidFill>
          </p:spPr>
        </p:sp>
        <p:sp>
          <p:nvSpPr>
            <p:cNvPr name="TextBox 10" id="10"/>
            <p:cNvSpPr txBox="true"/>
            <p:nvPr/>
          </p:nvSpPr>
          <p:spPr>
            <a:xfrm>
              <a:off x="0" y="-38100"/>
              <a:ext cx="352064" cy="2081104"/>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88760" y="1492280"/>
            <a:ext cx="17471141" cy="7766020"/>
          </a:xfrm>
          <a:prstGeom prst="rect">
            <a:avLst/>
          </a:prstGeom>
        </p:spPr>
        <p:txBody>
          <a:bodyPr anchor="t" rtlCol="false" tIns="0" lIns="0" bIns="0" rIns="0">
            <a:spAutoFit/>
          </a:bodyPr>
          <a:lstStyle/>
          <a:p>
            <a:pPr algn="just" rtl="true">
              <a:lnSpc>
                <a:spcPts val="8225"/>
              </a:lnSpc>
            </a:pPr>
            <a:r>
              <a:rPr lang="en-US" b="true" sz="4446">
                <a:solidFill>
                  <a:srgbClr val="F0BA40"/>
                </a:solidFill>
                <a:latin typeface="Codec Pro Bold"/>
                <a:ea typeface="Codec Pro Bold"/>
                <a:cs typeface="Codec Pro Bold"/>
                <a:sym typeface="Codec Pro Bold"/>
              </a:rPr>
              <a:t>5</a:t>
            </a:r>
            <a:r>
              <a:rPr lang="ar-EG" b="true" sz="4446">
                <a:solidFill>
                  <a:srgbClr val="F0BA40"/>
                </a:solidFill>
                <a:latin typeface="Codec Pro Bold"/>
                <a:ea typeface="Codec Pro Bold"/>
                <a:cs typeface="Codec Pro Bold"/>
                <a:sym typeface="Codec Pro Bold"/>
                <a:rtl val="true"/>
              </a:rPr>
              <a:t>-جدولة التغيير:</a:t>
            </a:r>
            <a:r>
              <a:rPr lang="ar-EG" b="true" sz="4446">
                <a:solidFill>
                  <a:srgbClr val="FFFFFF"/>
                </a:solidFill>
                <a:latin typeface="Codec Pro Bold"/>
                <a:ea typeface="Codec Pro Bold"/>
                <a:cs typeface="Codec Pro Bold"/>
                <a:sym typeface="Codec Pro Bold"/>
                <a:rtl val="true"/>
              </a:rPr>
              <a:t> أ</a:t>
            </a:r>
            <a:r>
              <a:rPr lang="ar-EG" sz="4446">
                <a:solidFill>
                  <a:srgbClr val="FFFFFF"/>
                </a:solidFill>
                <a:latin typeface="Codec Pro"/>
                <a:ea typeface="Codec Pro"/>
                <a:cs typeface="Codec Pro"/>
                <a:sym typeface="Codec Pro"/>
                <a:rtl val="true"/>
              </a:rPr>
              <a:t>ي اختيار الوقت المناسب بوصفه عاملا حاسما الجراء التغيير، من خلال إعداد برنامج زمني معقول يعمل على إنجاح هذه العملية ، ويعمل على تخفيض مقاومتها.</a:t>
            </a:r>
          </a:p>
          <a:p>
            <a:pPr algn="just" rtl="true">
              <a:lnSpc>
                <a:spcPts val="8225"/>
              </a:lnSpc>
            </a:pPr>
            <a:r>
              <a:rPr lang="en-US" sz="4446">
                <a:solidFill>
                  <a:srgbClr val="F0BA40"/>
                </a:solidFill>
                <a:latin typeface="Codec Pro"/>
                <a:ea typeface="Codec Pro"/>
                <a:cs typeface="Codec Pro"/>
                <a:sym typeface="Codec Pro"/>
              </a:rPr>
              <a:t>6</a:t>
            </a:r>
            <a:r>
              <a:rPr lang="ar-EG" sz="4446">
                <a:solidFill>
                  <a:srgbClr val="F0BA40"/>
                </a:solidFill>
                <a:latin typeface="Codec Pro"/>
                <a:ea typeface="Codec Pro"/>
                <a:cs typeface="Codec Pro"/>
                <a:sym typeface="Codec Pro"/>
                <a:rtl val="true"/>
              </a:rPr>
              <a:t>-ا</a:t>
            </a:r>
            <a:r>
              <a:rPr lang="ar-EG" b="true" sz="4446">
                <a:solidFill>
                  <a:srgbClr val="F0BA40"/>
                </a:solidFill>
                <a:latin typeface="Codec Pro Bold"/>
                <a:ea typeface="Codec Pro Bold"/>
                <a:cs typeface="Codec Pro Bold"/>
                <a:sym typeface="Codec Pro Bold"/>
                <a:rtl val="true"/>
              </a:rPr>
              <a:t>لاتفاق على إحداث التغيير:</a:t>
            </a:r>
            <a:r>
              <a:rPr lang="ar-EG" sz="4446">
                <a:solidFill>
                  <a:srgbClr val="F0BA40"/>
                </a:solidFill>
                <a:latin typeface="Codec Pro"/>
                <a:ea typeface="Codec Pro"/>
                <a:cs typeface="Codec Pro"/>
                <a:sym typeface="Codec Pro"/>
                <a:rtl val="true"/>
              </a:rPr>
              <a:t> </a:t>
            </a:r>
            <a:r>
              <a:rPr lang="ar-EG" sz="4446">
                <a:solidFill>
                  <a:srgbClr val="FFFFFF"/>
                </a:solidFill>
                <a:latin typeface="Codec Pro"/>
                <a:ea typeface="Codec Pro"/>
                <a:cs typeface="Codec Pro"/>
                <a:sym typeface="Codec Pro"/>
                <a:rtl val="true"/>
              </a:rPr>
              <a:t>وفي هذه المرحلة تكون الادارة قد وصلت إلى الاتفاق على تطبيق التغيير المنوي إحداثه، وجعل المتأثرين به يتكيفون معه بطريقة سهلة.  </a:t>
            </a:r>
          </a:p>
          <a:p>
            <a:pPr algn="r" rtl="true">
              <a:lnSpc>
                <a:spcPts val="5815"/>
              </a:lnSpc>
            </a:pPr>
          </a:p>
          <a:p>
            <a:pPr algn="r" rtl="true">
              <a:lnSpc>
                <a:spcPts val="5815"/>
              </a:lnSpc>
            </a:pPr>
          </a:p>
        </p:txBody>
      </p:sp>
      <p:grpSp>
        <p:nvGrpSpPr>
          <p:cNvPr name="Group 12" id="12"/>
          <p:cNvGrpSpPr/>
          <p:nvPr/>
        </p:nvGrpSpPr>
        <p:grpSpPr>
          <a:xfrm rot="0">
            <a:off x="-838000" y="632493"/>
            <a:ext cx="17305138" cy="632493"/>
            <a:chOff x="0" y="0"/>
            <a:chExt cx="4557732" cy="166582"/>
          </a:xfrm>
        </p:grpSpPr>
        <p:sp>
          <p:nvSpPr>
            <p:cNvPr name="Freeform 13" id="13"/>
            <p:cNvSpPr/>
            <p:nvPr/>
          </p:nvSpPr>
          <p:spPr>
            <a:xfrm flipH="false" flipV="false" rot="0">
              <a:off x="0" y="0"/>
              <a:ext cx="4557732" cy="166582"/>
            </a:xfrm>
            <a:custGeom>
              <a:avLst/>
              <a:gdLst/>
              <a:ahLst/>
              <a:cxnLst/>
              <a:rect r="r" b="b" t="t" l="l"/>
              <a:pathLst>
                <a:path h="166582" w="4557732">
                  <a:moveTo>
                    <a:pt x="0" y="0"/>
                  </a:moveTo>
                  <a:lnTo>
                    <a:pt x="4557732" y="0"/>
                  </a:lnTo>
                  <a:lnTo>
                    <a:pt x="4557732" y="166582"/>
                  </a:lnTo>
                  <a:lnTo>
                    <a:pt x="0" y="166582"/>
                  </a:lnTo>
                  <a:close/>
                </a:path>
              </a:pathLst>
            </a:custGeom>
            <a:solidFill>
              <a:srgbClr val="383E5D"/>
            </a:solidFill>
          </p:spPr>
        </p:sp>
        <p:sp>
          <p:nvSpPr>
            <p:cNvPr name="TextBox 14" id="14"/>
            <p:cNvSpPr txBox="true"/>
            <p:nvPr/>
          </p:nvSpPr>
          <p:spPr>
            <a:xfrm>
              <a:off x="0" y="-38100"/>
              <a:ext cx="4557732" cy="204682"/>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838000" y="0"/>
            <a:ext cx="17305138" cy="632493"/>
            <a:chOff x="0" y="0"/>
            <a:chExt cx="4557732" cy="166582"/>
          </a:xfrm>
        </p:grpSpPr>
        <p:sp>
          <p:nvSpPr>
            <p:cNvPr name="Freeform 16" id="16"/>
            <p:cNvSpPr/>
            <p:nvPr/>
          </p:nvSpPr>
          <p:spPr>
            <a:xfrm flipH="false" flipV="false" rot="0">
              <a:off x="0" y="0"/>
              <a:ext cx="4557732" cy="166582"/>
            </a:xfrm>
            <a:custGeom>
              <a:avLst/>
              <a:gdLst/>
              <a:ahLst/>
              <a:cxnLst/>
              <a:rect r="r" b="b" t="t" l="l"/>
              <a:pathLst>
                <a:path h="166582" w="4557732">
                  <a:moveTo>
                    <a:pt x="0" y="0"/>
                  </a:moveTo>
                  <a:lnTo>
                    <a:pt x="4557732" y="0"/>
                  </a:lnTo>
                  <a:lnTo>
                    <a:pt x="4557732" y="166582"/>
                  </a:lnTo>
                  <a:lnTo>
                    <a:pt x="0" y="166582"/>
                  </a:lnTo>
                  <a:close/>
                </a:path>
              </a:pathLst>
            </a:custGeom>
            <a:solidFill>
              <a:srgbClr val="FFFFFF"/>
            </a:solidFill>
          </p:spPr>
        </p:sp>
        <p:sp>
          <p:nvSpPr>
            <p:cNvPr name="TextBox 17" id="17"/>
            <p:cNvSpPr txBox="true"/>
            <p:nvPr/>
          </p:nvSpPr>
          <p:spPr>
            <a:xfrm>
              <a:off x="0" y="-38100"/>
              <a:ext cx="4557732" cy="204682"/>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838000" y="9021659"/>
            <a:ext cx="17305138" cy="688031"/>
            <a:chOff x="0" y="0"/>
            <a:chExt cx="4557732" cy="181210"/>
          </a:xfrm>
        </p:grpSpPr>
        <p:sp>
          <p:nvSpPr>
            <p:cNvPr name="Freeform 19" id="19"/>
            <p:cNvSpPr/>
            <p:nvPr/>
          </p:nvSpPr>
          <p:spPr>
            <a:xfrm flipH="false" flipV="false" rot="0">
              <a:off x="0" y="0"/>
              <a:ext cx="4557732" cy="181210"/>
            </a:xfrm>
            <a:custGeom>
              <a:avLst/>
              <a:gdLst/>
              <a:ahLst/>
              <a:cxnLst/>
              <a:rect r="r" b="b" t="t" l="l"/>
              <a:pathLst>
                <a:path h="181210" w="4557732">
                  <a:moveTo>
                    <a:pt x="0" y="0"/>
                  </a:moveTo>
                  <a:lnTo>
                    <a:pt x="4557732" y="0"/>
                  </a:lnTo>
                  <a:lnTo>
                    <a:pt x="4557732" y="181210"/>
                  </a:lnTo>
                  <a:lnTo>
                    <a:pt x="0" y="181210"/>
                  </a:lnTo>
                  <a:close/>
                </a:path>
              </a:pathLst>
            </a:custGeom>
            <a:solidFill>
              <a:srgbClr val="383E5D"/>
            </a:solidFill>
          </p:spPr>
        </p:sp>
        <p:sp>
          <p:nvSpPr>
            <p:cNvPr name="TextBox 20" id="20"/>
            <p:cNvSpPr txBox="true"/>
            <p:nvPr/>
          </p:nvSpPr>
          <p:spPr>
            <a:xfrm>
              <a:off x="0" y="-38100"/>
              <a:ext cx="4557732" cy="21931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838000" y="9707815"/>
            <a:ext cx="17305138" cy="688031"/>
            <a:chOff x="0" y="0"/>
            <a:chExt cx="4557732" cy="181210"/>
          </a:xfrm>
        </p:grpSpPr>
        <p:sp>
          <p:nvSpPr>
            <p:cNvPr name="Freeform 22" id="22"/>
            <p:cNvSpPr/>
            <p:nvPr/>
          </p:nvSpPr>
          <p:spPr>
            <a:xfrm flipH="false" flipV="false" rot="0">
              <a:off x="0" y="0"/>
              <a:ext cx="4557732" cy="181210"/>
            </a:xfrm>
            <a:custGeom>
              <a:avLst/>
              <a:gdLst/>
              <a:ahLst/>
              <a:cxnLst/>
              <a:rect r="r" b="b" t="t" l="l"/>
              <a:pathLst>
                <a:path h="181210" w="4557732">
                  <a:moveTo>
                    <a:pt x="0" y="0"/>
                  </a:moveTo>
                  <a:lnTo>
                    <a:pt x="4557732" y="0"/>
                  </a:lnTo>
                  <a:lnTo>
                    <a:pt x="4557732" y="181210"/>
                  </a:lnTo>
                  <a:lnTo>
                    <a:pt x="0" y="181210"/>
                  </a:lnTo>
                  <a:close/>
                </a:path>
              </a:pathLst>
            </a:custGeom>
            <a:solidFill>
              <a:srgbClr val="FFFFFF"/>
            </a:solidFill>
          </p:spPr>
        </p:sp>
        <p:sp>
          <p:nvSpPr>
            <p:cNvPr name="TextBox 23" id="23"/>
            <p:cNvSpPr txBox="true"/>
            <p:nvPr/>
          </p:nvSpPr>
          <p:spPr>
            <a:xfrm>
              <a:off x="0" y="-38100"/>
              <a:ext cx="4557732" cy="21931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6467138" y="9022015"/>
            <a:ext cx="504605" cy="1375351"/>
            <a:chOff x="0" y="0"/>
            <a:chExt cx="132900" cy="362232"/>
          </a:xfrm>
        </p:grpSpPr>
        <p:sp>
          <p:nvSpPr>
            <p:cNvPr name="Freeform 25" id="25"/>
            <p:cNvSpPr/>
            <p:nvPr/>
          </p:nvSpPr>
          <p:spPr>
            <a:xfrm flipH="false" flipV="false" rot="0">
              <a:off x="0" y="0"/>
              <a:ext cx="132900" cy="362232"/>
            </a:xfrm>
            <a:custGeom>
              <a:avLst/>
              <a:gdLst/>
              <a:ahLst/>
              <a:cxnLst/>
              <a:rect r="r" b="b" t="t" l="l"/>
              <a:pathLst>
                <a:path h="362232" w="132900">
                  <a:moveTo>
                    <a:pt x="0" y="0"/>
                  </a:moveTo>
                  <a:lnTo>
                    <a:pt x="132900" y="0"/>
                  </a:lnTo>
                  <a:lnTo>
                    <a:pt x="132900" y="362232"/>
                  </a:lnTo>
                  <a:lnTo>
                    <a:pt x="0" y="362232"/>
                  </a:lnTo>
                  <a:close/>
                </a:path>
              </a:pathLst>
            </a:custGeom>
            <a:solidFill>
              <a:srgbClr val="EBBF61"/>
            </a:solidFill>
          </p:spPr>
        </p:sp>
        <p:sp>
          <p:nvSpPr>
            <p:cNvPr name="TextBox 26" id="26"/>
            <p:cNvSpPr txBox="true"/>
            <p:nvPr/>
          </p:nvSpPr>
          <p:spPr>
            <a:xfrm>
              <a:off x="0" y="-38100"/>
              <a:ext cx="132900" cy="400332"/>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6467138" y="0"/>
            <a:ext cx="504605" cy="1264985"/>
            <a:chOff x="0" y="0"/>
            <a:chExt cx="132900" cy="333165"/>
          </a:xfrm>
        </p:grpSpPr>
        <p:sp>
          <p:nvSpPr>
            <p:cNvPr name="Freeform 28" id="28"/>
            <p:cNvSpPr/>
            <p:nvPr/>
          </p:nvSpPr>
          <p:spPr>
            <a:xfrm flipH="false" flipV="false" rot="0">
              <a:off x="0" y="0"/>
              <a:ext cx="132900" cy="333165"/>
            </a:xfrm>
            <a:custGeom>
              <a:avLst/>
              <a:gdLst/>
              <a:ahLst/>
              <a:cxnLst/>
              <a:rect r="r" b="b" t="t" l="l"/>
              <a:pathLst>
                <a:path h="333165" w="132900">
                  <a:moveTo>
                    <a:pt x="0" y="0"/>
                  </a:moveTo>
                  <a:lnTo>
                    <a:pt x="132900" y="0"/>
                  </a:lnTo>
                  <a:lnTo>
                    <a:pt x="132900" y="333165"/>
                  </a:lnTo>
                  <a:lnTo>
                    <a:pt x="0" y="333165"/>
                  </a:lnTo>
                  <a:close/>
                </a:path>
              </a:pathLst>
            </a:custGeom>
            <a:solidFill>
              <a:srgbClr val="EBBF61"/>
            </a:solidFill>
          </p:spPr>
        </p:sp>
        <p:sp>
          <p:nvSpPr>
            <p:cNvPr name="TextBox 29" id="29"/>
            <p:cNvSpPr txBox="true"/>
            <p:nvPr/>
          </p:nvSpPr>
          <p:spPr>
            <a:xfrm>
              <a:off x="0" y="-38100"/>
              <a:ext cx="132900" cy="371265"/>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6.xml><?xml version="1.0" encoding="utf-8"?>
<p:sld xmlns:p="http://schemas.openxmlformats.org/presentationml/2006/main" xmlns:a="http://schemas.openxmlformats.org/drawingml/2006/main">
  <p:cSld>
    <p:bg>
      <p:bgPr>
        <a:solidFill>
          <a:srgbClr val="F2EDE7"/>
        </a:solidFill>
      </p:bgPr>
    </p:bg>
    <p:spTree>
      <p:nvGrpSpPr>
        <p:cNvPr id="1" name=""/>
        <p:cNvGrpSpPr/>
        <p:nvPr/>
      </p:nvGrpSpPr>
      <p:grpSpPr>
        <a:xfrm>
          <a:off x="0" y="0"/>
          <a:ext cx="0" cy="0"/>
          <a:chOff x="0" y="0"/>
          <a:chExt cx="0" cy="0"/>
        </a:xfrm>
      </p:grpSpPr>
      <p:grpSp>
        <p:nvGrpSpPr>
          <p:cNvPr name="Group 2" id="2"/>
          <p:cNvGrpSpPr/>
          <p:nvPr/>
        </p:nvGrpSpPr>
        <p:grpSpPr>
          <a:xfrm rot="0">
            <a:off x="-838000" y="0"/>
            <a:ext cx="17305138" cy="568052"/>
            <a:chOff x="0" y="0"/>
            <a:chExt cx="4557732" cy="149610"/>
          </a:xfrm>
        </p:grpSpPr>
        <p:sp>
          <p:nvSpPr>
            <p:cNvPr name="Freeform 3" id="3"/>
            <p:cNvSpPr/>
            <p:nvPr/>
          </p:nvSpPr>
          <p:spPr>
            <a:xfrm flipH="false" flipV="false" rot="0">
              <a:off x="0" y="0"/>
              <a:ext cx="4557732" cy="149610"/>
            </a:xfrm>
            <a:custGeom>
              <a:avLst/>
              <a:gdLst/>
              <a:ahLst/>
              <a:cxnLst/>
              <a:rect r="r" b="b" t="t" l="l"/>
              <a:pathLst>
                <a:path h="149610" w="4557732">
                  <a:moveTo>
                    <a:pt x="0" y="0"/>
                  </a:moveTo>
                  <a:lnTo>
                    <a:pt x="4557732" y="0"/>
                  </a:lnTo>
                  <a:lnTo>
                    <a:pt x="4557732" y="149610"/>
                  </a:lnTo>
                  <a:lnTo>
                    <a:pt x="0" y="149610"/>
                  </a:lnTo>
                  <a:close/>
                </a:path>
              </a:pathLst>
            </a:custGeom>
            <a:solidFill>
              <a:srgbClr val="EAE2D9"/>
            </a:solidFill>
          </p:spPr>
        </p:sp>
        <p:sp>
          <p:nvSpPr>
            <p:cNvPr name="TextBox 4" id="4"/>
            <p:cNvSpPr txBox="true"/>
            <p:nvPr/>
          </p:nvSpPr>
          <p:spPr>
            <a:xfrm>
              <a:off x="0" y="-38100"/>
              <a:ext cx="4557732" cy="18771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38000" y="9843549"/>
            <a:ext cx="17305138" cy="443096"/>
            <a:chOff x="0" y="0"/>
            <a:chExt cx="4557732" cy="116700"/>
          </a:xfrm>
        </p:grpSpPr>
        <p:sp>
          <p:nvSpPr>
            <p:cNvPr name="Freeform 6" id="6"/>
            <p:cNvSpPr/>
            <p:nvPr/>
          </p:nvSpPr>
          <p:spPr>
            <a:xfrm flipH="false" flipV="false" rot="0">
              <a:off x="0" y="0"/>
              <a:ext cx="4557732" cy="116700"/>
            </a:xfrm>
            <a:custGeom>
              <a:avLst/>
              <a:gdLst/>
              <a:ahLst/>
              <a:cxnLst/>
              <a:rect r="r" b="b" t="t" l="l"/>
              <a:pathLst>
                <a:path h="116700" w="4557732">
                  <a:moveTo>
                    <a:pt x="0" y="0"/>
                  </a:moveTo>
                  <a:lnTo>
                    <a:pt x="4557732" y="0"/>
                  </a:lnTo>
                  <a:lnTo>
                    <a:pt x="4557732" y="116700"/>
                  </a:lnTo>
                  <a:lnTo>
                    <a:pt x="0" y="116700"/>
                  </a:lnTo>
                  <a:close/>
                </a:path>
              </a:pathLst>
            </a:custGeom>
            <a:solidFill>
              <a:srgbClr val="EAE2D9"/>
            </a:solidFill>
          </p:spPr>
        </p:sp>
        <p:sp>
          <p:nvSpPr>
            <p:cNvPr name="TextBox 7" id="7"/>
            <p:cNvSpPr txBox="true"/>
            <p:nvPr/>
          </p:nvSpPr>
          <p:spPr>
            <a:xfrm>
              <a:off x="0" y="-38100"/>
              <a:ext cx="4557732" cy="1548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6467138" y="-549680"/>
            <a:ext cx="2854723" cy="10947045"/>
            <a:chOff x="0" y="0"/>
            <a:chExt cx="751861" cy="2883172"/>
          </a:xfrm>
        </p:grpSpPr>
        <p:sp>
          <p:nvSpPr>
            <p:cNvPr name="Freeform 9" id="9"/>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EBBF61"/>
            </a:solidFill>
          </p:spPr>
        </p:sp>
        <p:sp>
          <p:nvSpPr>
            <p:cNvPr name="TextBox 10" id="10"/>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2265362" y="-549680"/>
            <a:ext cx="2854723" cy="10947045"/>
            <a:chOff x="0" y="0"/>
            <a:chExt cx="751861" cy="2883172"/>
          </a:xfrm>
        </p:grpSpPr>
        <p:sp>
          <p:nvSpPr>
            <p:cNvPr name="Freeform 12" id="12"/>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EAE2D9"/>
            </a:solidFill>
          </p:spPr>
        </p:sp>
        <p:sp>
          <p:nvSpPr>
            <p:cNvPr name="TextBox 13" id="13"/>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6323160" y="1264985"/>
            <a:ext cx="1336742" cy="7757029"/>
            <a:chOff x="0" y="0"/>
            <a:chExt cx="352064" cy="2043004"/>
          </a:xfrm>
        </p:grpSpPr>
        <p:sp>
          <p:nvSpPr>
            <p:cNvPr name="Freeform 15" id="15"/>
            <p:cNvSpPr/>
            <p:nvPr/>
          </p:nvSpPr>
          <p:spPr>
            <a:xfrm flipH="false" flipV="false" rot="0">
              <a:off x="0" y="0"/>
              <a:ext cx="352064" cy="2043004"/>
            </a:xfrm>
            <a:custGeom>
              <a:avLst/>
              <a:gdLst/>
              <a:ahLst/>
              <a:cxnLst/>
              <a:rect r="r" b="b" t="t" l="l"/>
              <a:pathLst>
                <a:path h="2043004" w="352064">
                  <a:moveTo>
                    <a:pt x="0" y="0"/>
                  </a:moveTo>
                  <a:lnTo>
                    <a:pt x="352064" y="0"/>
                  </a:lnTo>
                  <a:lnTo>
                    <a:pt x="352064" y="2043004"/>
                  </a:lnTo>
                  <a:lnTo>
                    <a:pt x="0" y="2043004"/>
                  </a:lnTo>
                  <a:close/>
                </a:path>
              </a:pathLst>
            </a:custGeom>
            <a:solidFill>
              <a:srgbClr val="F2EDE7"/>
            </a:solidFill>
          </p:spPr>
        </p:sp>
        <p:sp>
          <p:nvSpPr>
            <p:cNvPr name="TextBox 16" id="16"/>
            <p:cNvSpPr txBox="true"/>
            <p:nvPr/>
          </p:nvSpPr>
          <p:spPr>
            <a:xfrm>
              <a:off x="0" y="-38100"/>
              <a:ext cx="352064" cy="208110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6467138" y="9022015"/>
            <a:ext cx="504605" cy="1375351"/>
            <a:chOff x="0" y="0"/>
            <a:chExt cx="132900" cy="362232"/>
          </a:xfrm>
        </p:grpSpPr>
        <p:sp>
          <p:nvSpPr>
            <p:cNvPr name="Freeform 18" id="18"/>
            <p:cNvSpPr/>
            <p:nvPr/>
          </p:nvSpPr>
          <p:spPr>
            <a:xfrm flipH="false" flipV="false" rot="0">
              <a:off x="0" y="0"/>
              <a:ext cx="132900" cy="362232"/>
            </a:xfrm>
            <a:custGeom>
              <a:avLst/>
              <a:gdLst/>
              <a:ahLst/>
              <a:cxnLst/>
              <a:rect r="r" b="b" t="t" l="l"/>
              <a:pathLst>
                <a:path h="362232" w="132900">
                  <a:moveTo>
                    <a:pt x="0" y="0"/>
                  </a:moveTo>
                  <a:lnTo>
                    <a:pt x="132900" y="0"/>
                  </a:lnTo>
                  <a:lnTo>
                    <a:pt x="132900" y="362232"/>
                  </a:lnTo>
                  <a:lnTo>
                    <a:pt x="0" y="362232"/>
                  </a:lnTo>
                  <a:close/>
                </a:path>
              </a:pathLst>
            </a:custGeom>
            <a:solidFill>
              <a:srgbClr val="BE8463"/>
            </a:solidFill>
          </p:spPr>
        </p:sp>
        <p:sp>
          <p:nvSpPr>
            <p:cNvPr name="TextBox 19" id="19"/>
            <p:cNvSpPr txBox="true"/>
            <p:nvPr/>
          </p:nvSpPr>
          <p:spPr>
            <a:xfrm>
              <a:off x="0" y="-38100"/>
              <a:ext cx="132900" cy="400332"/>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6467138" y="0"/>
            <a:ext cx="504605" cy="1264985"/>
            <a:chOff x="0" y="0"/>
            <a:chExt cx="132900" cy="333165"/>
          </a:xfrm>
        </p:grpSpPr>
        <p:sp>
          <p:nvSpPr>
            <p:cNvPr name="Freeform 21" id="21"/>
            <p:cNvSpPr/>
            <p:nvPr/>
          </p:nvSpPr>
          <p:spPr>
            <a:xfrm flipH="false" flipV="false" rot="0">
              <a:off x="0" y="0"/>
              <a:ext cx="132900" cy="333165"/>
            </a:xfrm>
            <a:custGeom>
              <a:avLst/>
              <a:gdLst/>
              <a:ahLst/>
              <a:cxnLst/>
              <a:rect r="r" b="b" t="t" l="l"/>
              <a:pathLst>
                <a:path h="333165" w="132900">
                  <a:moveTo>
                    <a:pt x="0" y="0"/>
                  </a:moveTo>
                  <a:lnTo>
                    <a:pt x="132900" y="0"/>
                  </a:lnTo>
                  <a:lnTo>
                    <a:pt x="132900" y="333165"/>
                  </a:lnTo>
                  <a:lnTo>
                    <a:pt x="0" y="333165"/>
                  </a:lnTo>
                  <a:close/>
                </a:path>
              </a:pathLst>
            </a:custGeom>
            <a:solidFill>
              <a:srgbClr val="BE8463"/>
            </a:solidFill>
          </p:spPr>
        </p:sp>
        <p:sp>
          <p:nvSpPr>
            <p:cNvPr name="TextBox 22" id="22"/>
            <p:cNvSpPr txBox="true"/>
            <p:nvPr/>
          </p:nvSpPr>
          <p:spPr>
            <a:xfrm>
              <a:off x="0" y="-38100"/>
              <a:ext cx="132900" cy="371265"/>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711100" y="979235"/>
            <a:ext cx="16865799" cy="9769379"/>
          </a:xfrm>
          <a:prstGeom prst="rect">
            <a:avLst/>
          </a:prstGeom>
        </p:spPr>
        <p:txBody>
          <a:bodyPr anchor="t" rtlCol="false" tIns="0" lIns="0" bIns="0" rIns="0">
            <a:spAutoFit/>
          </a:bodyPr>
          <a:lstStyle/>
          <a:p>
            <a:pPr algn="just" rtl="true">
              <a:lnSpc>
                <a:spcPts val="7930"/>
              </a:lnSpc>
            </a:pPr>
            <a:r>
              <a:rPr lang="en-US" b="true" sz="4748">
                <a:solidFill>
                  <a:srgbClr val="F0BA40"/>
                </a:solidFill>
                <a:latin typeface="Codec Pro Bold"/>
                <a:ea typeface="Codec Pro Bold"/>
                <a:cs typeface="Codec Pro Bold"/>
                <a:sym typeface="Codec Pro Bold"/>
              </a:rPr>
              <a:t>7</a:t>
            </a:r>
            <a:r>
              <a:rPr lang="ar-EG" b="true" sz="4748">
                <a:solidFill>
                  <a:srgbClr val="F0BA40"/>
                </a:solidFill>
                <a:latin typeface="Codec Pro Bold"/>
                <a:ea typeface="Codec Pro Bold"/>
                <a:cs typeface="Codec Pro Bold"/>
                <a:sym typeface="Codec Pro Bold"/>
                <a:rtl val="true"/>
              </a:rPr>
              <a:t>-تنفيذ التغيير ومتابعته:</a:t>
            </a:r>
            <a:r>
              <a:rPr lang="ar-EG" b="true" sz="4748">
                <a:solidFill>
                  <a:srgbClr val="383E5D"/>
                </a:solidFill>
                <a:latin typeface="Codec Pro Bold"/>
                <a:ea typeface="Codec Pro Bold"/>
                <a:cs typeface="Codec Pro Bold"/>
                <a:sym typeface="Codec Pro Bold"/>
                <a:rtl val="true"/>
              </a:rPr>
              <a:t> </a:t>
            </a:r>
            <a:r>
              <a:rPr lang="ar-EG" sz="4748">
                <a:solidFill>
                  <a:srgbClr val="383E5D"/>
                </a:solidFill>
                <a:latin typeface="Codec Pro"/>
                <a:ea typeface="Codec Pro"/>
                <a:cs typeface="Codec Pro"/>
                <a:sym typeface="Codec Pro"/>
                <a:rtl val="true"/>
              </a:rPr>
              <a:t>ويكون ذلك بوضع خطة تنفيذ لما تم الاتفاق عليه بتحديد ما يجب على الموظفين وكذلك الادارة أن يعملوه، والأفراد الذين يمكن أن يقدموا المساعدة لتحقيق المطلوب، وهنا يجب التأكد من عملية الفهم السليم لخطوات التنفيذ.</a:t>
            </a:r>
          </a:p>
          <a:p>
            <a:pPr algn="just" rtl="true">
              <a:lnSpc>
                <a:spcPts val="8097"/>
              </a:lnSpc>
            </a:pPr>
            <a:r>
              <a:rPr lang="en-US" b="true" sz="4848">
                <a:solidFill>
                  <a:srgbClr val="F0BA40"/>
                </a:solidFill>
                <a:latin typeface="Codec Pro Bold"/>
                <a:ea typeface="Codec Pro Bold"/>
                <a:cs typeface="Codec Pro Bold"/>
                <a:sym typeface="Codec Pro Bold"/>
              </a:rPr>
              <a:t>8</a:t>
            </a:r>
            <a:r>
              <a:rPr lang="ar-EG" b="true" sz="4848">
                <a:solidFill>
                  <a:srgbClr val="F0BA40"/>
                </a:solidFill>
                <a:latin typeface="Codec Pro Bold"/>
                <a:ea typeface="Codec Pro Bold"/>
                <a:cs typeface="Codec Pro Bold"/>
                <a:sym typeface="Codec Pro Bold"/>
                <a:rtl val="true"/>
              </a:rPr>
              <a:t>-تلخيص ما تم التوصل إليه وتقدير القائمين على التغيير</a:t>
            </a:r>
            <a:r>
              <a:rPr lang="ar-EG" b="true" sz="4848">
                <a:solidFill>
                  <a:srgbClr val="383E5D"/>
                </a:solidFill>
                <a:latin typeface="Codec Pro Bold"/>
                <a:ea typeface="Codec Pro Bold"/>
                <a:cs typeface="Codec Pro Bold"/>
                <a:sym typeface="Codec Pro Bold"/>
                <a:rtl val="true"/>
              </a:rPr>
              <a:t>:</a:t>
            </a:r>
            <a:r>
              <a:rPr lang="ar-EG" sz="4848">
                <a:solidFill>
                  <a:srgbClr val="383E5D"/>
                </a:solidFill>
                <a:latin typeface="Codec Pro"/>
                <a:ea typeface="Codec Pro"/>
                <a:cs typeface="Codec Pro"/>
                <a:sym typeface="Codec Pro"/>
                <a:rtl val="true"/>
              </a:rPr>
              <a:t> ينبغي تلخيص ما تم التوصل إليه من أمور تم الاتفاق عليها، وأن يعبر عن قدرة الموظفين على القيام بالمهام الجديدة التي أوكلت إليهم، مما يرفع من روحهم المعنوية.</a:t>
            </a:r>
          </a:p>
          <a:p>
            <a:pPr algn="ctr" rtl="true" marL="0" indent="0" lvl="0">
              <a:lnSpc>
                <a:spcPts val="4687"/>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464D70"/>
        </a:solidFill>
      </p:bgPr>
    </p:bg>
    <p:spTree>
      <p:nvGrpSpPr>
        <p:cNvPr id="1" name=""/>
        <p:cNvGrpSpPr/>
        <p:nvPr/>
      </p:nvGrpSpPr>
      <p:grpSpPr>
        <a:xfrm>
          <a:off x="0" y="0"/>
          <a:ext cx="0" cy="0"/>
          <a:chOff x="0" y="0"/>
          <a:chExt cx="0" cy="0"/>
        </a:xfrm>
      </p:grpSpPr>
      <p:grpSp>
        <p:nvGrpSpPr>
          <p:cNvPr name="Group 2" id="2"/>
          <p:cNvGrpSpPr/>
          <p:nvPr/>
        </p:nvGrpSpPr>
        <p:grpSpPr>
          <a:xfrm rot="0">
            <a:off x="-727430" y="-36857"/>
            <a:ext cx="17305138" cy="1264985"/>
            <a:chOff x="0" y="0"/>
            <a:chExt cx="4557732" cy="333165"/>
          </a:xfrm>
        </p:grpSpPr>
        <p:sp>
          <p:nvSpPr>
            <p:cNvPr name="Freeform 3" id="3"/>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383E5D"/>
            </a:solidFill>
          </p:spPr>
        </p:sp>
        <p:sp>
          <p:nvSpPr>
            <p:cNvPr name="TextBox 4" id="4"/>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27430" y="8984802"/>
            <a:ext cx="17305138" cy="688031"/>
            <a:chOff x="0" y="0"/>
            <a:chExt cx="4557732" cy="181210"/>
          </a:xfrm>
        </p:grpSpPr>
        <p:sp>
          <p:nvSpPr>
            <p:cNvPr name="Freeform 6" id="6"/>
            <p:cNvSpPr/>
            <p:nvPr/>
          </p:nvSpPr>
          <p:spPr>
            <a:xfrm flipH="false" flipV="false" rot="0">
              <a:off x="0" y="0"/>
              <a:ext cx="4557732" cy="181210"/>
            </a:xfrm>
            <a:custGeom>
              <a:avLst/>
              <a:gdLst/>
              <a:ahLst/>
              <a:cxnLst/>
              <a:rect r="r" b="b" t="t" l="l"/>
              <a:pathLst>
                <a:path h="181210" w="4557732">
                  <a:moveTo>
                    <a:pt x="0" y="0"/>
                  </a:moveTo>
                  <a:lnTo>
                    <a:pt x="4557732" y="0"/>
                  </a:lnTo>
                  <a:lnTo>
                    <a:pt x="4557732" y="181210"/>
                  </a:lnTo>
                  <a:lnTo>
                    <a:pt x="0" y="181210"/>
                  </a:lnTo>
                  <a:close/>
                </a:path>
              </a:pathLst>
            </a:custGeom>
            <a:solidFill>
              <a:srgbClr val="383E5D"/>
            </a:solidFill>
          </p:spPr>
        </p:sp>
        <p:sp>
          <p:nvSpPr>
            <p:cNvPr name="TextBox 7" id="7"/>
            <p:cNvSpPr txBox="true"/>
            <p:nvPr/>
          </p:nvSpPr>
          <p:spPr>
            <a:xfrm>
              <a:off x="0" y="-38100"/>
              <a:ext cx="4557732" cy="21931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727430" y="9672833"/>
            <a:ext cx="17305138" cy="688031"/>
            <a:chOff x="0" y="0"/>
            <a:chExt cx="4557732" cy="181210"/>
          </a:xfrm>
        </p:grpSpPr>
        <p:sp>
          <p:nvSpPr>
            <p:cNvPr name="Freeform 9" id="9"/>
            <p:cNvSpPr/>
            <p:nvPr/>
          </p:nvSpPr>
          <p:spPr>
            <a:xfrm flipH="false" flipV="false" rot="0">
              <a:off x="0" y="0"/>
              <a:ext cx="4557732" cy="181210"/>
            </a:xfrm>
            <a:custGeom>
              <a:avLst/>
              <a:gdLst/>
              <a:ahLst/>
              <a:cxnLst/>
              <a:rect r="r" b="b" t="t" l="l"/>
              <a:pathLst>
                <a:path h="181210" w="4557732">
                  <a:moveTo>
                    <a:pt x="0" y="0"/>
                  </a:moveTo>
                  <a:lnTo>
                    <a:pt x="4557732" y="0"/>
                  </a:lnTo>
                  <a:lnTo>
                    <a:pt x="4557732" y="181210"/>
                  </a:lnTo>
                  <a:lnTo>
                    <a:pt x="0" y="181210"/>
                  </a:lnTo>
                  <a:close/>
                </a:path>
              </a:pathLst>
            </a:custGeom>
            <a:solidFill>
              <a:srgbClr val="FFFFFF"/>
            </a:solidFill>
          </p:spPr>
        </p:sp>
        <p:sp>
          <p:nvSpPr>
            <p:cNvPr name="TextBox 10" id="10"/>
            <p:cNvSpPr txBox="true"/>
            <p:nvPr/>
          </p:nvSpPr>
          <p:spPr>
            <a:xfrm>
              <a:off x="0" y="-38100"/>
              <a:ext cx="4557732" cy="21931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6577708" y="-586537"/>
            <a:ext cx="2854723" cy="10947045"/>
            <a:chOff x="0" y="0"/>
            <a:chExt cx="751861" cy="2883172"/>
          </a:xfrm>
        </p:grpSpPr>
        <p:sp>
          <p:nvSpPr>
            <p:cNvPr name="Freeform 12" id="12"/>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BE8463"/>
            </a:solidFill>
          </p:spPr>
        </p:sp>
        <p:sp>
          <p:nvSpPr>
            <p:cNvPr name="TextBox 13" id="13"/>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6433730" y="1228129"/>
            <a:ext cx="1336742" cy="7757029"/>
            <a:chOff x="0" y="0"/>
            <a:chExt cx="352064" cy="2043004"/>
          </a:xfrm>
        </p:grpSpPr>
        <p:sp>
          <p:nvSpPr>
            <p:cNvPr name="Freeform 15" id="15"/>
            <p:cNvSpPr/>
            <p:nvPr/>
          </p:nvSpPr>
          <p:spPr>
            <a:xfrm flipH="false" flipV="false" rot="0">
              <a:off x="0" y="0"/>
              <a:ext cx="352064" cy="2043004"/>
            </a:xfrm>
            <a:custGeom>
              <a:avLst/>
              <a:gdLst/>
              <a:ahLst/>
              <a:cxnLst/>
              <a:rect r="r" b="b" t="t" l="l"/>
              <a:pathLst>
                <a:path h="2043004" w="352064">
                  <a:moveTo>
                    <a:pt x="0" y="0"/>
                  </a:moveTo>
                  <a:lnTo>
                    <a:pt x="352064" y="0"/>
                  </a:lnTo>
                  <a:lnTo>
                    <a:pt x="352064" y="2043004"/>
                  </a:lnTo>
                  <a:lnTo>
                    <a:pt x="0" y="2043004"/>
                  </a:lnTo>
                  <a:close/>
                </a:path>
              </a:pathLst>
            </a:custGeom>
            <a:solidFill>
              <a:srgbClr val="464D70"/>
            </a:solidFill>
          </p:spPr>
        </p:sp>
        <p:sp>
          <p:nvSpPr>
            <p:cNvPr name="TextBox 16" id="16"/>
            <p:cNvSpPr txBox="true"/>
            <p:nvPr/>
          </p:nvSpPr>
          <p:spPr>
            <a:xfrm>
              <a:off x="0" y="-38100"/>
              <a:ext cx="352064" cy="208110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6577708" y="8985158"/>
            <a:ext cx="504605" cy="1375351"/>
            <a:chOff x="0" y="0"/>
            <a:chExt cx="132900" cy="362232"/>
          </a:xfrm>
        </p:grpSpPr>
        <p:sp>
          <p:nvSpPr>
            <p:cNvPr name="Freeform 18" id="18"/>
            <p:cNvSpPr/>
            <p:nvPr/>
          </p:nvSpPr>
          <p:spPr>
            <a:xfrm flipH="false" flipV="false" rot="0">
              <a:off x="0" y="0"/>
              <a:ext cx="132900" cy="362232"/>
            </a:xfrm>
            <a:custGeom>
              <a:avLst/>
              <a:gdLst/>
              <a:ahLst/>
              <a:cxnLst/>
              <a:rect r="r" b="b" t="t" l="l"/>
              <a:pathLst>
                <a:path h="362232" w="132900">
                  <a:moveTo>
                    <a:pt x="0" y="0"/>
                  </a:moveTo>
                  <a:lnTo>
                    <a:pt x="132900" y="0"/>
                  </a:lnTo>
                  <a:lnTo>
                    <a:pt x="132900" y="362232"/>
                  </a:lnTo>
                  <a:lnTo>
                    <a:pt x="0" y="362232"/>
                  </a:lnTo>
                  <a:close/>
                </a:path>
              </a:pathLst>
            </a:custGeom>
            <a:solidFill>
              <a:srgbClr val="EBBF61"/>
            </a:solidFill>
          </p:spPr>
        </p:sp>
        <p:sp>
          <p:nvSpPr>
            <p:cNvPr name="TextBox 19" id="19"/>
            <p:cNvSpPr txBox="true"/>
            <p:nvPr/>
          </p:nvSpPr>
          <p:spPr>
            <a:xfrm>
              <a:off x="0" y="-38100"/>
              <a:ext cx="132900" cy="400332"/>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6577708" y="-36857"/>
            <a:ext cx="504605" cy="1264985"/>
            <a:chOff x="0" y="0"/>
            <a:chExt cx="132900" cy="333165"/>
          </a:xfrm>
        </p:grpSpPr>
        <p:sp>
          <p:nvSpPr>
            <p:cNvPr name="Freeform 21" id="21"/>
            <p:cNvSpPr/>
            <p:nvPr/>
          </p:nvSpPr>
          <p:spPr>
            <a:xfrm flipH="false" flipV="false" rot="0">
              <a:off x="0" y="0"/>
              <a:ext cx="132900" cy="333165"/>
            </a:xfrm>
            <a:custGeom>
              <a:avLst/>
              <a:gdLst/>
              <a:ahLst/>
              <a:cxnLst/>
              <a:rect r="r" b="b" t="t" l="l"/>
              <a:pathLst>
                <a:path h="333165" w="132900">
                  <a:moveTo>
                    <a:pt x="0" y="0"/>
                  </a:moveTo>
                  <a:lnTo>
                    <a:pt x="132900" y="0"/>
                  </a:lnTo>
                  <a:lnTo>
                    <a:pt x="132900" y="333165"/>
                  </a:lnTo>
                  <a:lnTo>
                    <a:pt x="0" y="333165"/>
                  </a:lnTo>
                  <a:close/>
                </a:path>
              </a:pathLst>
            </a:custGeom>
            <a:solidFill>
              <a:srgbClr val="EBBF61"/>
            </a:solidFill>
          </p:spPr>
        </p:sp>
        <p:sp>
          <p:nvSpPr>
            <p:cNvPr name="TextBox 22" id="22"/>
            <p:cNvSpPr txBox="true"/>
            <p:nvPr/>
          </p:nvSpPr>
          <p:spPr>
            <a:xfrm>
              <a:off x="0" y="-38100"/>
              <a:ext cx="132900" cy="371265"/>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0">
            <a:off x="17539513" y="2944888"/>
            <a:ext cx="11894540" cy="11872914"/>
          </a:xfrm>
          <a:custGeom>
            <a:avLst/>
            <a:gdLst/>
            <a:ahLst/>
            <a:cxnLst/>
            <a:rect r="r" b="b" t="t" l="l"/>
            <a:pathLst>
              <a:path h="11872914" w="11894540">
                <a:moveTo>
                  <a:pt x="0" y="0"/>
                </a:moveTo>
                <a:lnTo>
                  <a:pt x="11894540" y="0"/>
                </a:lnTo>
                <a:lnTo>
                  <a:pt x="11894540" y="11872913"/>
                </a:lnTo>
                <a:lnTo>
                  <a:pt x="0" y="118729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1955439" y="1595612"/>
            <a:ext cx="7726955" cy="9594302"/>
          </a:xfrm>
          <a:custGeom>
            <a:avLst/>
            <a:gdLst/>
            <a:ahLst/>
            <a:cxnLst/>
            <a:rect r="r" b="b" t="t" l="l"/>
            <a:pathLst>
              <a:path h="9594302" w="7726955">
                <a:moveTo>
                  <a:pt x="0" y="0"/>
                </a:moveTo>
                <a:lnTo>
                  <a:pt x="7726955" y="0"/>
                </a:lnTo>
                <a:lnTo>
                  <a:pt x="7726955" y="9594302"/>
                </a:lnTo>
                <a:lnTo>
                  <a:pt x="0" y="95943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false" flipV="false" rot="0">
            <a:off x="1691849" y="2081896"/>
            <a:ext cx="5066955" cy="6123209"/>
          </a:xfrm>
          <a:custGeom>
            <a:avLst/>
            <a:gdLst/>
            <a:ahLst/>
            <a:cxnLst/>
            <a:rect r="r" b="b" t="t" l="l"/>
            <a:pathLst>
              <a:path h="6123209" w="5066955">
                <a:moveTo>
                  <a:pt x="0" y="0"/>
                </a:moveTo>
                <a:lnTo>
                  <a:pt x="5066956" y="0"/>
                </a:lnTo>
                <a:lnTo>
                  <a:pt x="5066956" y="6123208"/>
                </a:lnTo>
                <a:lnTo>
                  <a:pt x="0" y="61232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6" id="26"/>
          <p:cNvSpPr txBox="true"/>
          <p:nvPr/>
        </p:nvSpPr>
        <p:spPr>
          <a:xfrm rot="0">
            <a:off x="6352593" y="1974378"/>
            <a:ext cx="10906707" cy="1271933"/>
          </a:xfrm>
          <a:prstGeom prst="rect">
            <a:avLst/>
          </a:prstGeom>
        </p:spPr>
        <p:txBody>
          <a:bodyPr anchor="t" rtlCol="false" tIns="0" lIns="0" bIns="0" rIns="0">
            <a:spAutoFit/>
          </a:bodyPr>
          <a:lstStyle/>
          <a:p>
            <a:pPr algn="just" rtl="true">
              <a:lnSpc>
                <a:spcPts val="8643"/>
              </a:lnSpc>
            </a:pPr>
            <a:r>
              <a:rPr lang="ar-EG" b="true" sz="6173">
                <a:solidFill>
                  <a:srgbClr val="FFFFFF"/>
                </a:solidFill>
                <a:latin typeface="29LT Bukra Semi Wide Bold"/>
                <a:ea typeface="29LT Bukra Semi Wide Bold"/>
                <a:cs typeface="29LT Bukra Semi Wide Bold"/>
                <a:sym typeface="29LT Bukra Semi Wide Bold"/>
                <a:rtl val="true"/>
              </a:rPr>
              <a:t>شكراً على حسن المتابعة</a:t>
            </a:r>
          </a:p>
        </p:txBody>
      </p:sp>
      <p:sp>
        <p:nvSpPr>
          <p:cNvPr name="TextBox 27" id="27"/>
          <p:cNvSpPr txBox="true"/>
          <p:nvPr/>
        </p:nvSpPr>
        <p:spPr>
          <a:xfrm rot="0">
            <a:off x="5519213" y="4486355"/>
            <a:ext cx="11058494" cy="1152364"/>
          </a:xfrm>
          <a:prstGeom prst="rect">
            <a:avLst/>
          </a:prstGeom>
        </p:spPr>
        <p:txBody>
          <a:bodyPr anchor="t" rtlCol="false" tIns="0" lIns="0" bIns="0" rIns="0">
            <a:spAutoFit/>
          </a:bodyPr>
          <a:lstStyle/>
          <a:p>
            <a:pPr algn="just" rtl="true">
              <a:lnSpc>
                <a:spcPts val="4208"/>
              </a:lnSpc>
            </a:pPr>
            <a:r>
              <a:rPr lang="en-US" sz="3006" spc="499">
                <a:solidFill>
                  <a:srgbClr val="FFFFFF"/>
                </a:solidFill>
                <a:latin typeface="29LT Bukra Semi Wide"/>
                <a:ea typeface="29LT Bukra Semi Wide"/>
                <a:cs typeface="29LT Bukra Semi Wide"/>
                <a:sym typeface="29LT Bukra Semi Wide"/>
              </a:rPr>
              <a:t>ahlam.houari@univ-tlemcen.dz</a:t>
            </a:r>
          </a:p>
          <a:p>
            <a:pPr algn="just">
              <a:lnSpc>
                <a:spcPts val="4208"/>
              </a:lnSpc>
            </a:pPr>
          </a:p>
        </p:txBody>
      </p:sp>
      <p:sp>
        <p:nvSpPr>
          <p:cNvPr name="Freeform 28" id="28"/>
          <p:cNvSpPr/>
          <p:nvPr/>
        </p:nvSpPr>
        <p:spPr>
          <a:xfrm flipH="false" flipV="false" rot="0">
            <a:off x="6888943" y="4322635"/>
            <a:ext cx="1036196" cy="1036196"/>
          </a:xfrm>
          <a:custGeom>
            <a:avLst/>
            <a:gdLst/>
            <a:ahLst/>
            <a:cxnLst/>
            <a:rect r="r" b="b" t="t" l="l"/>
            <a:pathLst>
              <a:path h="1036196" w="1036196">
                <a:moveTo>
                  <a:pt x="0" y="0"/>
                </a:moveTo>
                <a:lnTo>
                  <a:pt x="1036196" y="0"/>
                </a:lnTo>
                <a:lnTo>
                  <a:pt x="1036196" y="1036196"/>
                </a:lnTo>
                <a:lnTo>
                  <a:pt x="0" y="1036196"/>
                </a:lnTo>
                <a:lnTo>
                  <a:pt x="0" y="0"/>
                </a:lnTo>
                <a:close/>
              </a:path>
            </a:pathLst>
          </a:custGeom>
          <a:blipFill>
            <a:blip r:embed="rId8"/>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DAGZGe6l81U</dc:identifier>
  <dcterms:modified xsi:type="dcterms:W3CDTF">2011-08-01T06:04:30Z</dcterms:modified>
  <cp:revision>1</cp:revision>
  <dc:title>أساليب التعامل مع مقاومة التغيير التنظيمي</dc:title>
</cp:coreProperties>
</file>