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7"/>
  </p:notesMasterIdLst>
  <p:sldIdLst>
    <p:sldId id="274" r:id="rId2"/>
    <p:sldId id="302" r:id="rId3"/>
    <p:sldId id="291" r:id="rId4"/>
    <p:sldId id="256" r:id="rId5"/>
    <p:sldId id="292" r:id="rId6"/>
    <p:sldId id="293" r:id="rId7"/>
    <p:sldId id="294" r:id="rId8"/>
    <p:sldId id="295" r:id="rId9"/>
    <p:sldId id="296" r:id="rId10"/>
    <p:sldId id="297" r:id="rId11"/>
    <p:sldId id="298" r:id="rId12"/>
    <p:sldId id="299" r:id="rId13"/>
    <p:sldId id="300" r:id="rId14"/>
    <p:sldId id="262" r:id="rId15"/>
    <p:sldId id="273" r:id="rId16"/>
    <p:sldId id="275" r:id="rId17"/>
    <p:sldId id="276" r:id="rId18"/>
    <p:sldId id="280" r:id="rId19"/>
    <p:sldId id="266" r:id="rId20"/>
    <p:sldId id="267" r:id="rId21"/>
    <p:sldId id="283" r:id="rId22"/>
    <p:sldId id="284" r:id="rId23"/>
    <p:sldId id="301" r:id="rId24"/>
    <p:sldId id="279" r:id="rId25"/>
    <p:sldId id="286"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88974" autoAdjust="0"/>
  </p:normalViewPr>
  <p:slideViewPr>
    <p:cSldViewPr>
      <p:cViewPr varScale="1">
        <p:scale>
          <a:sx n="81" d="100"/>
          <a:sy n="81" d="100"/>
        </p:scale>
        <p:origin x="-1242" y="-90"/>
      </p:cViewPr>
      <p:guideLst>
        <p:guide orient="horz" pos="2160"/>
        <p:guide pos="2880"/>
      </p:guideLst>
    </p:cSldViewPr>
  </p:slideViewPr>
  <p:outlineViewPr>
    <p:cViewPr>
      <p:scale>
        <a:sx n="33" d="100"/>
        <a:sy n="33" d="100"/>
      </p:scale>
      <p:origin x="66" y="166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2DEE4-9B10-4F38-BD28-CE376B00ED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FCC9223F-6EBB-445B-A1DA-5B5AA0DB9CAE}">
      <dgm:prSet phldrT="[Texte]" custT="1"/>
      <dgm:spPr>
        <a:solidFill>
          <a:srgbClr val="FFC000"/>
        </a:solidFill>
      </dgm:spPr>
      <dgm:t>
        <a:bodyPr/>
        <a:lstStyle/>
        <a:p>
          <a:r>
            <a:rPr lang="fr-FR" sz="2400" dirty="0" smtClean="0">
              <a:solidFill>
                <a:srgbClr val="C00000"/>
              </a:solidFill>
            </a:rPr>
            <a:t>Les minéraux majeurs : </a:t>
          </a:r>
          <a:r>
            <a:rPr lang="fr-FR" sz="2400" dirty="0" smtClean="0">
              <a:solidFill>
                <a:schemeClr val="tx1"/>
              </a:solidFill>
            </a:rPr>
            <a:t>ou macroéléments qui sont le calcium , le chlore, le magnésium ,le phosphore ,le potassium et le sodium </a:t>
          </a:r>
          <a:endParaRPr lang="fr-FR" sz="2400" dirty="0">
            <a:solidFill>
              <a:schemeClr val="tx1"/>
            </a:solidFill>
          </a:endParaRPr>
        </a:p>
      </dgm:t>
    </dgm:pt>
    <dgm:pt modelId="{245A6CB9-A6DA-4887-8374-C02BBC9AC168}" type="parTrans" cxnId="{D9452945-E538-4F09-A918-8AC118A7073D}">
      <dgm:prSet/>
      <dgm:spPr/>
      <dgm:t>
        <a:bodyPr/>
        <a:lstStyle/>
        <a:p>
          <a:endParaRPr lang="fr-FR"/>
        </a:p>
      </dgm:t>
    </dgm:pt>
    <dgm:pt modelId="{D382168A-2661-41A6-8292-8AA608911C59}" type="sibTrans" cxnId="{D9452945-E538-4F09-A918-8AC118A7073D}">
      <dgm:prSet/>
      <dgm:spPr/>
      <dgm:t>
        <a:bodyPr/>
        <a:lstStyle/>
        <a:p>
          <a:endParaRPr lang="fr-FR"/>
        </a:p>
      </dgm:t>
    </dgm:pt>
    <dgm:pt modelId="{820AACB7-8C12-404E-9391-DDF289257E1D}">
      <dgm:prSet phldrT="[Texte]" phldr="1"/>
      <dgm:spPr/>
      <dgm:t>
        <a:bodyPr/>
        <a:lstStyle/>
        <a:p>
          <a:endParaRPr lang="fr-FR" dirty="0"/>
        </a:p>
      </dgm:t>
    </dgm:pt>
    <dgm:pt modelId="{9A48B157-CF48-49E0-99E8-4263B9A2B3A0}" type="parTrans" cxnId="{C2ADA750-B962-45FE-8910-9089CF27FED6}">
      <dgm:prSet/>
      <dgm:spPr/>
      <dgm:t>
        <a:bodyPr/>
        <a:lstStyle/>
        <a:p>
          <a:endParaRPr lang="fr-FR"/>
        </a:p>
      </dgm:t>
    </dgm:pt>
    <dgm:pt modelId="{9BC5692C-AA1B-4204-9D6E-1531B92EA6F6}" type="sibTrans" cxnId="{C2ADA750-B962-45FE-8910-9089CF27FED6}">
      <dgm:prSet/>
      <dgm:spPr/>
      <dgm:t>
        <a:bodyPr/>
        <a:lstStyle/>
        <a:p>
          <a:endParaRPr lang="fr-FR"/>
        </a:p>
      </dgm:t>
    </dgm:pt>
    <dgm:pt modelId="{1AC87C25-BBBC-403F-A3CE-BD433B76698C}">
      <dgm:prSet phldrT="[Texte]" custT="1"/>
      <dgm:spPr>
        <a:solidFill>
          <a:srgbClr val="FFC000"/>
        </a:solidFill>
      </dgm:spPr>
      <dgm:t>
        <a:bodyPr/>
        <a:lstStyle/>
        <a:p>
          <a:r>
            <a:rPr lang="fr-FR" sz="2400" dirty="0" smtClean="0">
              <a:solidFill>
                <a:srgbClr val="C00000"/>
              </a:solidFill>
            </a:rPr>
            <a:t>Les oligoéléments: </a:t>
          </a:r>
          <a:r>
            <a:rPr lang="fr-FR" sz="2400" dirty="0" smtClean="0">
              <a:solidFill>
                <a:schemeClr val="tx1"/>
              </a:solidFill>
            </a:rPr>
            <a:t>ou éléments en traces qui comprennent l’arsenic ,le bore , le chrome, le cobalt, le cuivre, le fer, le fluor , l’iode ,le manganèse ,le molybdène ,le nickel, le sélénium, le silicium le vanadium et le zinc </a:t>
          </a:r>
          <a:endParaRPr lang="fr-FR" sz="2400" dirty="0">
            <a:solidFill>
              <a:schemeClr val="tx1"/>
            </a:solidFill>
          </a:endParaRPr>
        </a:p>
      </dgm:t>
    </dgm:pt>
    <dgm:pt modelId="{BEF4F09F-7D31-4CB8-BE50-458BAADED67E}" type="parTrans" cxnId="{385B4C85-6667-4AD2-A141-AF7BBD5CE438}">
      <dgm:prSet/>
      <dgm:spPr/>
      <dgm:t>
        <a:bodyPr/>
        <a:lstStyle/>
        <a:p>
          <a:endParaRPr lang="fr-FR"/>
        </a:p>
      </dgm:t>
    </dgm:pt>
    <dgm:pt modelId="{56323BE6-45AD-4BEA-BA80-4D1C6FCF03B1}" type="sibTrans" cxnId="{385B4C85-6667-4AD2-A141-AF7BBD5CE438}">
      <dgm:prSet/>
      <dgm:spPr/>
      <dgm:t>
        <a:bodyPr/>
        <a:lstStyle/>
        <a:p>
          <a:endParaRPr lang="fr-FR"/>
        </a:p>
      </dgm:t>
    </dgm:pt>
    <dgm:pt modelId="{87FFD145-3A51-4E69-802A-78F5FBB51860}">
      <dgm:prSet phldrT="[Texte]" phldr="1"/>
      <dgm:spPr/>
      <dgm:t>
        <a:bodyPr/>
        <a:lstStyle/>
        <a:p>
          <a:endParaRPr lang="fr-FR" dirty="0"/>
        </a:p>
      </dgm:t>
    </dgm:pt>
    <dgm:pt modelId="{3CD926DE-0939-4051-942B-171003E059CC}" type="parTrans" cxnId="{9D977BE7-EE0D-4340-BD2D-DFCD54F5F4F8}">
      <dgm:prSet/>
      <dgm:spPr/>
      <dgm:t>
        <a:bodyPr/>
        <a:lstStyle/>
        <a:p>
          <a:endParaRPr lang="fr-FR"/>
        </a:p>
      </dgm:t>
    </dgm:pt>
    <dgm:pt modelId="{D1CD8DEF-3854-4C3E-87F3-92546B8AC941}" type="sibTrans" cxnId="{9D977BE7-EE0D-4340-BD2D-DFCD54F5F4F8}">
      <dgm:prSet/>
      <dgm:spPr/>
      <dgm:t>
        <a:bodyPr/>
        <a:lstStyle/>
        <a:p>
          <a:endParaRPr lang="fr-FR"/>
        </a:p>
      </dgm:t>
    </dgm:pt>
    <dgm:pt modelId="{FD2C27B6-A64B-4E07-8C4E-EE88FD16B92D}" type="pres">
      <dgm:prSet presAssocID="{4CD2DEE4-9B10-4F38-BD28-CE376B00ED70}" presName="linear" presStyleCnt="0">
        <dgm:presLayoutVars>
          <dgm:animLvl val="lvl"/>
          <dgm:resizeHandles val="exact"/>
        </dgm:presLayoutVars>
      </dgm:prSet>
      <dgm:spPr/>
      <dgm:t>
        <a:bodyPr/>
        <a:lstStyle/>
        <a:p>
          <a:endParaRPr lang="fr-FR"/>
        </a:p>
      </dgm:t>
    </dgm:pt>
    <dgm:pt modelId="{5AEE0256-3EDC-44A6-ABD5-07E5E03DFA41}" type="pres">
      <dgm:prSet presAssocID="{FCC9223F-6EBB-445B-A1DA-5B5AA0DB9CAE}" presName="parentText" presStyleLbl="node1" presStyleIdx="0" presStyleCnt="2" custLinFactNeighborY="805">
        <dgm:presLayoutVars>
          <dgm:chMax val="0"/>
          <dgm:bulletEnabled val="1"/>
        </dgm:presLayoutVars>
      </dgm:prSet>
      <dgm:spPr/>
      <dgm:t>
        <a:bodyPr/>
        <a:lstStyle/>
        <a:p>
          <a:endParaRPr lang="fr-FR"/>
        </a:p>
      </dgm:t>
    </dgm:pt>
    <dgm:pt modelId="{1739BB14-EB32-4087-8DAE-8613D406B0F2}" type="pres">
      <dgm:prSet presAssocID="{FCC9223F-6EBB-445B-A1DA-5B5AA0DB9CAE}" presName="childText" presStyleLbl="revTx" presStyleIdx="0" presStyleCnt="2">
        <dgm:presLayoutVars>
          <dgm:bulletEnabled val="1"/>
        </dgm:presLayoutVars>
      </dgm:prSet>
      <dgm:spPr/>
      <dgm:t>
        <a:bodyPr/>
        <a:lstStyle/>
        <a:p>
          <a:endParaRPr lang="fr-FR"/>
        </a:p>
      </dgm:t>
    </dgm:pt>
    <dgm:pt modelId="{BE2D6911-E725-4495-8EAA-119E1F5593FE}" type="pres">
      <dgm:prSet presAssocID="{1AC87C25-BBBC-403F-A3CE-BD433B76698C}" presName="parentText" presStyleLbl="node1" presStyleIdx="1" presStyleCnt="2">
        <dgm:presLayoutVars>
          <dgm:chMax val="0"/>
          <dgm:bulletEnabled val="1"/>
        </dgm:presLayoutVars>
      </dgm:prSet>
      <dgm:spPr/>
      <dgm:t>
        <a:bodyPr/>
        <a:lstStyle/>
        <a:p>
          <a:endParaRPr lang="fr-FR"/>
        </a:p>
      </dgm:t>
    </dgm:pt>
    <dgm:pt modelId="{554FCA6C-2D3D-4605-8191-262311125130}" type="pres">
      <dgm:prSet presAssocID="{1AC87C25-BBBC-403F-A3CE-BD433B76698C}" presName="childText" presStyleLbl="revTx" presStyleIdx="1" presStyleCnt="2">
        <dgm:presLayoutVars>
          <dgm:bulletEnabled val="1"/>
        </dgm:presLayoutVars>
      </dgm:prSet>
      <dgm:spPr/>
      <dgm:t>
        <a:bodyPr/>
        <a:lstStyle/>
        <a:p>
          <a:endParaRPr lang="fr-FR"/>
        </a:p>
      </dgm:t>
    </dgm:pt>
  </dgm:ptLst>
  <dgm:cxnLst>
    <dgm:cxn modelId="{385B4C85-6667-4AD2-A141-AF7BBD5CE438}" srcId="{4CD2DEE4-9B10-4F38-BD28-CE376B00ED70}" destId="{1AC87C25-BBBC-403F-A3CE-BD433B76698C}" srcOrd="1" destOrd="0" parTransId="{BEF4F09F-7D31-4CB8-BE50-458BAADED67E}" sibTransId="{56323BE6-45AD-4BEA-BA80-4D1C6FCF03B1}"/>
    <dgm:cxn modelId="{D9452945-E538-4F09-A918-8AC118A7073D}" srcId="{4CD2DEE4-9B10-4F38-BD28-CE376B00ED70}" destId="{FCC9223F-6EBB-445B-A1DA-5B5AA0DB9CAE}" srcOrd="0" destOrd="0" parTransId="{245A6CB9-A6DA-4887-8374-C02BBC9AC168}" sibTransId="{D382168A-2661-41A6-8292-8AA608911C59}"/>
    <dgm:cxn modelId="{78BDE4FA-815F-47FB-912A-69EAF7AC29B8}" type="presOf" srcId="{4CD2DEE4-9B10-4F38-BD28-CE376B00ED70}" destId="{FD2C27B6-A64B-4E07-8C4E-EE88FD16B92D}" srcOrd="0" destOrd="0" presId="urn:microsoft.com/office/officeart/2005/8/layout/vList2"/>
    <dgm:cxn modelId="{6A62F5F7-BA02-4DF0-8663-9D5F3CC189FF}" type="presOf" srcId="{FCC9223F-6EBB-445B-A1DA-5B5AA0DB9CAE}" destId="{5AEE0256-3EDC-44A6-ABD5-07E5E03DFA41}" srcOrd="0" destOrd="0" presId="urn:microsoft.com/office/officeart/2005/8/layout/vList2"/>
    <dgm:cxn modelId="{9D977BE7-EE0D-4340-BD2D-DFCD54F5F4F8}" srcId="{1AC87C25-BBBC-403F-A3CE-BD433B76698C}" destId="{87FFD145-3A51-4E69-802A-78F5FBB51860}" srcOrd="0" destOrd="0" parTransId="{3CD926DE-0939-4051-942B-171003E059CC}" sibTransId="{D1CD8DEF-3854-4C3E-87F3-92546B8AC941}"/>
    <dgm:cxn modelId="{7EB56E7E-C756-4158-A390-01D44209E5B6}" type="presOf" srcId="{820AACB7-8C12-404E-9391-DDF289257E1D}" destId="{1739BB14-EB32-4087-8DAE-8613D406B0F2}" srcOrd="0" destOrd="0" presId="urn:microsoft.com/office/officeart/2005/8/layout/vList2"/>
    <dgm:cxn modelId="{27CB340E-E333-4511-B45B-012CCFD0F6B4}" type="presOf" srcId="{1AC87C25-BBBC-403F-A3CE-BD433B76698C}" destId="{BE2D6911-E725-4495-8EAA-119E1F5593FE}" srcOrd="0" destOrd="0" presId="urn:microsoft.com/office/officeart/2005/8/layout/vList2"/>
    <dgm:cxn modelId="{84C54314-BF70-44F6-B357-DD4EB9788236}" type="presOf" srcId="{87FFD145-3A51-4E69-802A-78F5FBB51860}" destId="{554FCA6C-2D3D-4605-8191-262311125130}" srcOrd="0" destOrd="0" presId="urn:microsoft.com/office/officeart/2005/8/layout/vList2"/>
    <dgm:cxn modelId="{C2ADA750-B962-45FE-8910-9089CF27FED6}" srcId="{FCC9223F-6EBB-445B-A1DA-5B5AA0DB9CAE}" destId="{820AACB7-8C12-404E-9391-DDF289257E1D}" srcOrd="0" destOrd="0" parTransId="{9A48B157-CF48-49E0-99E8-4263B9A2B3A0}" sibTransId="{9BC5692C-AA1B-4204-9D6E-1531B92EA6F6}"/>
    <dgm:cxn modelId="{11A0CBE1-2623-48BE-AA14-870E486DBB12}" type="presParOf" srcId="{FD2C27B6-A64B-4E07-8C4E-EE88FD16B92D}" destId="{5AEE0256-3EDC-44A6-ABD5-07E5E03DFA41}" srcOrd="0" destOrd="0" presId="urn:microsoft.com/office/officeart/2005/8/layout/vList2"/>
    <dgm:cxn modelId="{79B374BC-9817-40F7-8ABA-B5E20BB65C8B}" type="presParOf" srcId="{FD2C27B6-A64B-4E07-8C4E-EE88FD16B92D}" destId="{1739BB14-EB32-4087-8DAE-8613D406B0F2}" srcOrd="1" destOrd="0" presId="urn:microsoft.com/office/officeart/2005/8/layout/vList2"/>
    <dgm:cxn modelId="{529BEC1F-2ECF-4320-BD20-29AD8DD634D9}" type="presParOf" srcId="{FD2C27B6-A64B-4E07-8C4E-EE88FD16B92D}" destId="{BE2D6911-E725-4495-8EAA-119E1F5593FE}" srcOrd="2" destOrd="0" presId="urn:microsoft.com/office/officeart/2005/8/layout/vList2"/>
    <dgm:cxn modelId="{96E27A53-FB9F-40CE-BAA1-7A5E1557EFE8}" type="presParOf" srcId="{FD2C27B6-A64B-4E07-8C4E-EE88FD16B92D}" destId="{554FCA6C-2D3D-4605-8191-262311125130}" srcOrd="3"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22FAA-B9FD-437E-82FE-90B30CC1B3FF}" type="datetimeFigureOut">
              <a:rPr lang="fr-FR" smtClean="0"/>
              <a:pPr/>
              <a:t>23/04/2020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742F5-55D1-4905-8CEF-A66AF43714E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0742F5-55D1-4905-8CEF-A66AF43714E3}"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D453A5BF-3373-45EE-AF3C-E6000B3B1ED9}" type="datetime1">
              <a:rPr lang="fr-FR" smtClean="0"/>
              <a:pPr/>
              <a:t>23/04/2020</a:t>
            </a:fld>
            <a:endParaRPr lang="fr-BE"/>
          </a:p>
        </p:txBody>
      </p:sp>
      <p:sp>
        <p:nvSpPr>
          <p:cNvPr id="20" name="Espace réservé du pied de page 19"/>
          <p:cNvSpPr>
            <a:spLocks noGrp="1"/>
          </p:cNvSpPr>
          <p:nvPr>
            <p:ph type="ftr" sz="quarter" idx="11"/>
          </p:nvPr>
        </p:nvSpPr>
        <p:spPr/>
        <p:txBody>
          <a:bodyPr/>
          <a:lstStyle/>
          <a:p>
            <a:endParaRPr lang="fr-BE"/>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‹N°›</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B8094-5F33-4D97-ABA2-6592F0436D29}" type="datetime1">
              <a:rPr lang="fr-FR" smtClean="0"/>
              <a:pPr/>
              <a:t>23/04/2020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40"/>
            <a:ext cx="18288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143000" y="274641"/>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18525F1-4E90-4484-9435-6AA35E29542E}" type="datetime1">
              <a:rPr lang="fr-FR" smtClean="0"/>
              <a:pPr/>
              <a:t>23/04/2020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BDAD768-00B4-4F4C-A45B-3E611A6BF6BF}" type="datetime1">
              <a:rPr lang="fr-FR" smtClean="0"/>
              <a:pPr/>
              <a:t>23/04/2020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BA8C12A6-EB9A-425E-B450-A8787D10D542}" type="datetime1">
              <a:rPr lang="fr-FR" smtClean="0"/>
              <a:pPr/>
              <a:t>23/04/2020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B1DE17D-CA9F-4BD1-9EE9-88A6172BE338}" type="datetime1">
              <a:rPr lang="fr-FR" smtClean="0"/>
              <a:pPr/>
              <a:t>23/04/2020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915C6FE-25C4-4DA2-8D89-8D0F7AA1F4E4}" type="datetime1">
              <a:rPr lang="fr-FR" smtClean="0"/>
              <a:pPr/>
              <a:t>23/04/2020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38FBDCC-12A8-4E2C-8E5C-05AA1E97ABCB}" type="datetime1">
              <a:rPr lang="fr-FR" smtClean="0"/>
              <a:pPr/>
              <a:t>23/04/2020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43547B7F-850E-44B1-BE72-55B6A6958B49}" type="datetime1">
              <a:rPr lang="fr-FR" smtClean="0"/>
              <a:pPr/>
              <a:t>23/04/2020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113F202C-36B2-4B3B-BE37-69E6F70BFFBF}" type="datetime1">
              <a:rPr lang="fr-FR" smtClean="0"/>
              <a:pPr/>
              <a:t>23/04/2020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9A964766-2B7F-419E-9C31-FE1B483254D7}" type="datetime1">
              <a:rPr lang="fr-FR" smtClean="0"/>
              <a:pPr/>
              <a:t>23/04/2020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668F697-3BA5-4AC9-A160-7777AB645906}" type="datetime1">
              <a:rPr lang="fr-FR" smtClean="0"/>
              <a:pPr/>
              <a:t>23/04/2020</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pPr/>
              <a:t>‹N°›</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pPr/>
              <a:t>1</a:t>
            </a:fld>
            <a:endParaRPr lang="fr-BE" dirty="0"/>
          </a:p>
        </p:txBody>
      </p:sp>
      <p:sp>
        <p:nvSpPr>
          <p:cNvPr id="6" name="ZoneTexte 5">
            <a:extLst>
              <a:ext uri="{FF2B5EF4-FFF2-40B4-BE49-F238E27FC236}">
                <a16:creationId xmlns:a16="http://schemas.microsoft.com/office/drawing/2014/main" xmlns="" id="{F6342108-F449-4BBC-89B3-E4596DDF1D34}"/>
              </a:ext>
            </a:extLst>
          </p:cNvPr>
          <p:cNvSpPr txBox="1"/>
          <p:nvPr/>
        </p:nvSpPr>
        <p:spPr>
          <a:xfrm>
            <a:off x="2000232" y="357166"/>
            <a:ext cx="6072230" cy="461665"/>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2400" b="1" dirty="0">
                <a:solidFill>
                  <a:schemeClr val="tx1"/>
                </a:solidFill>
              </a:rPr>
              <a:t>Université Abou </a:t>
            </a:r>
            <a:r>
              <a:rPr lang="fr-FR" sz="2400" b="1" dirty="0" err="1">
                <a:solidFill>
                  <a:schemeClr val="tx1"/>
                </a:solidFill>
              </a:rPr>
              <a:t>Bekr</a:t>
            </a:r>
            <a:r>
              <a:rPr lang="fr-FR" sz="2400" b="1" dirty="0">
                <a:solidFill>
                  <a:schemeClr val="tx1"/>
                </a:solidFill>
              </a:rPr>
              <a:t> </a:t>
            </a:r>
            <a:r>
              <a:rPr lang="fr-FR" sz="2400" b="1" dirty="0" err="1">
                <a:solidFill>
                  <a:schemeClr val="tx1"/>
                </a:solidFill>
              </a:rPr>
              <a:t>Belgaid</a:t>
            </a:r>
            <a:r>
              <a:rPr lang="fr-FR" sz="2400" b="1" dirty="0">
                <a:solidFill>
                  <a:schemeClr val="tx1"/>
                </a:solidFill>
              </a:rPr>
              <a:t> Tlemcen</a:t>
            </a:r>
          </a:p>
        </p:txBody>
      </p:sp>
      <p:pic>
        <p:nvPicPr>
          <p:cNvPr id="7" name="Image 6">
            <a:extLst>
              <a:ext uri="{FF2B5EF4-FFF2-40B4-BE49-F238E27FC236}">
                <a16:creationId xmlns:a16="http://schemas.microsoft.com/office/drawing/2014/main" xmlns="" id="{0A93A498-A7A8-40D9-A351-FF581C197CC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00562" y="1000108"/>
            <a:ext cx="1003778" cy="1511035"/>
          </a:xfrm>
          <a:prstGeom prst="rect">
            <a:avLst/>
          </a:prstGeom>
        </p:spPr>
      </p:pic>
      <p:sp>
        <p:nvSpPr>
          <p:cNvPr id="8" name="Rectangle 7">
            <a:extLst>
              <a:ext uri="{FF2B5EF4-FFF2-40B4-BE49-F238E27FC236}">
                <a16:creationId xmlns:a16="http://schemas.microsoft.com/office/drawing/2014/main" xmlns="" id="{C32ADEC6-C080-4950-AF17-9E236ACCCAF9}"/>
              </a:ext>
            </a:extLst>
          </p:cNvPr>
          <p:cNvSpPr/>
          <p:nvPr/>
        </p:nvSpPr>
        <p:spPr>
          <a:xfrm>
            <a:off x="2071670" y="2571744"/>
            <a:ext cx="6053389" cy="369332"/>
          </a:xfrm>
          <a:prstGeom prst="rect">
            <a:avLst/>
          </a:prstGeom>
        </p:spPr>
        <p:txBody>
          <a:bodyPr wrap="square">
            <a:spAutoFit/>
          </a:bodyPr>
          <a:lstStyle/>
          <a:p>
            <a:r>
              <a:rPr lang="fr-FR" b="1" u="sng" dirty="0"/>
              <a:t>Filière</a:t>
            </a:r>
            <a:r>
              <a:rPr lang="fr-FR" dirty="0"/>
              <a:t>: Industrie Agro-alimentaire et Contrôle de Qualité</a:t>
            </a:r>
          </a:p>
        </p:txBody>
      </p:sp>
      <p:pic>
        <p:nvPicPr>
          <p:cNvPr id="11" name="Image 10">
            <a:extLst>
              <a:ext uri="{FF2B5EF4-FFF2-40B4-BE49-F238E27FC236}">
                <a16:creationId xmlns:a16="http://schemas.microsoft.com/office/drawing/2014/main" xmlns="" id="{39BF4A9E-54FB-423A-8ED9-A56F571FBAF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86512" y="4643446"/>
            <a:ext cx="2643206" cy="2034887"/>
          </a:xfrm>
          <a:prstGeom prst="rect">
            <a:avLst/>
          </a:prstGeom>
        </p:spPr>
      </p:pic>
      <p:pic>
        <p:nvPicPr>
          <p:cNvPr id="9" name="Imag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00034" y="3071810"/>
            <a:ext cx="5832648" cy="2592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274638"/>
            <a:ext cx="7933588" cy="1143000"/>
          </a:xfrm>
        </p:spPr>
        <p:txBody>
          <a:bodyPr>
            <a:normAutofit/>
          </a:bodyPr>
          <a:lstStyle/>
          <a:p>
            <a:pPr algn="ctr"/>
            <a:r>
              <a:rPr lang="fr-FR" sz="2800" b="1" dirty="0" smtClean="0">
                <a:solidFill>
                  <a:srgbClr val="00B0F0"/>
                </a:solidFill>
                <a:effectLst/>
              </a:rPr>
              <a:t>Les apports nutritionnels conseillés en minéraux:</a:t>
            </a:r>
            <a:endParaRPr lang="fr-FR" sz="2800" b="1" dirty="0">
              <a:solidFill>
                <a:srgbClr val="00B0F0"/>
              </a:solidFill>
              <a:effectLst/>
            </a:endParaRPr>
          </a:p>
        </p:txBody>
      </p:sp>
      <p:sp>
        <p:nvSpPr>
          <p:cNvPr id="3" name="Espace réservé du contenu 2"/>
          <p:cNvSpPr>
            <a:spLocks noGrp="1"/>
          </p:cNvSpPr>
          <p:nvPr>
            <p:ph idx="1"/>
          </p:nvPr>
        </p:nvSpPr>
        <p:spPr/>
        <p:txBody>
          <a:bodyPr>
            <a:normAutofit/>
          </a:bodyPr>
          <a:lstStyle/>
          <a:p>
            <a:r>
              <a:rPr lang="fr-FR" sz="2400" dirty="0" smtClean="0"/>
              <a:t>Une vingtaine de minéraux présente un caractère essentiel chez l’homme ,ils sont classés en deux catégories: </a:t>
            </a:r>
          </a:p>
          <a:p>
            <a:endParaRPr lang="fr-FR" sz="2400" dirty="0"/>
          </a:p>
        </p:txBody>
      </p:sp>
      <p:graphicFrame>
        <p:nvGraphicFramePr>
          <p:cNvPr id="7" name="Diagramme 6"/>
          <p:cNvGraphicFramePr/>
          <p:nvPr>
            <p:extLst>
              <p:ext uri="{D42A27DB-BD31-4B8C-83A1-F6EECF244321}">
                <p14:modId xmlns="" xmlns:p14="http://schemas.microsoft.com/office/powerpoint/2010/main" val="2334344734"/>
              </p:ext>
            </p:extLst>
          </p:nvPr>
        </p:nvGraphicFramePr>
        <p:xfrm>
          <a:off x="1475656" y="2636912"/>
          <a:ext cx="609600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1129250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82296" indent="0" algn="just">
              <a:buNone/>
            </a:pPr>
            <a:r>
              <a:rPr lang="fr-FR" sz="2400" dirty="0" smtClean="0"/>
              <a:t>        Au total ,les éléments minéraux représentent environ 4 pourcent du poids corporel mais interviennent dans une large gamme de fonction: </a:t>
            </a:r>
            <a:r>
              <a:rPr lang="fr-FR" sz="2400" dirty="0" smtClean="0">
                <a:solidFill>
                  <a:srgbClr val="7030A0"/>
                </a:solidFill>
              </a:rPr>
              <a:t>minéralisation ,contrôle de hormonaux ,systèmes musculaire, nerveux et immunitaire </a:t>
            </a:r>
            <a:r>
              <a:rPr lang="fr-FR" sz="2400" dirty="0">
                <a:solidFill>
                  <a:srgbClr val="7030A0"/>
                </a:solidFill>
              </a:rPr>
              <a:t>	</a:t>
            </a:r>
            <a:r>
              <a:rPr lang="fr-FR" sz="2400" dirty="0" smtClean="0">
                <a:solidFill>
                  <a:srgbClr val="7030A0"/>
                </a:solidFill>
              </a:rPr>
              <a:t>						</a:t>
            </a:r>
            <a:r>
              <a:rPr lang="fr-FR" sz="2400" dirty="0" smtClean="0"/>
              <a:t>les apports quotidiens en éléments minéraux permettent de compenser les pertes inévitables et une alimentation équilibrée et variée permet de garantir ces apports ,les éléments minéraux sont soluble dans l’eau d’où une perte plus ou moins importante en fonction des modes de préparation des aliments  		</a:t>
            </a:r>
            <a:endParaRPr lang="fr-FR" sz="2400" dirty="0"/>
          </a:p>
        </p:txBody>
      </p:sp>
    </p:spTree>
    <p:extLst>
      <p:ext uri="{BB962C8B-B14F-4D97-AF65-F5344CB8AC3E}">
        <p14:creationId xmlns="" xmlns:p14="http://schemas.microsoft.com/office/powerpoint/2010/main" val="287828452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Zoom sur les apports nutritionnel conseillés en fer , calcium et magnésium </a:t>
            </a:r>
            <a:endParaRPr lang="fr-FR" sz="2400" dirty="0"/>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1239238896"/>
              </p:ext>
            </p:extLst>
          </p:nvPr>
        </p:nvGraphicFramePr>
        <p:xfrm>
          <a:off x="1435100" y="1447800"/>
          <a:ext cx="7499352" cy="3588432"/>
        </p:xfrm>
        <a:graphic>
          <a:graphicData uri="http://schemas.openxmlformats.org/drawingml/2006/table">
            <a:tbl>
              <a:tblPr firstRow="1" bandRow="1">
                <a:tableStyleId>{5C22544A-7EE6-4342-B048-85BDC9FD1C3A}</a:tableStyleId>
              </a:tblPr>
              <a:tblGrid>
                <a:gridCol w="1874838"/>
                <a:gridCol w="1874838"/>
                <a:gridCol w="1874838"/>
                <a:gridCol w="1874838"/>
              </a:tblGrid>
              <a:tr h="891344">
                <a:tc>
                  <a:txBody>
                    <a:bodyPr/>
                    <a:lstStyle/>
                    <a:p>
                      <a:endParaRPr lang="fr-FR" dirty="0"/>
                    </a:p>
                  </a:txBody>
                  <a:tcPr/>
                </a:tc>
                <a:tc>
                  <a:txBody>
                    <a:bodyPr/>
                    <a:lstStyle/>
                    <a:p>
                      <a:r>
                        <a:rPr lang="fr-FR" dirty="0" smtClean="0"/>
                        <a:t>Hommes adultes</a:t>
                      </a:r>
                      <a:r>
                        <a:rPr lang="fr-FR" baseline="0" dirty="0" smtClean="0"/>
                        <a:t> </a:t>
                      </a:r>
                      <a:endParaRPr lang="fr-FR" dirty="0"/>
                    </a:p>
                  </a:txBody>
                  <a:tcPr/>
                </a:tc>
                <a:tc>
                  <a:txBody>
                    <a:bodyPr/>
                    <a:lstStyle/>
                    <a:p>
                      <a:r>
                        <a:rPr lang="fr-FR" dirty="0" smtClean="0"/>
                        <a:t>Femmes adultes</a:t>
                      </a:r>
                      <a:r>
                        <a:rPr lang="fr-FR" baseline="0" dirty="0" smtClean="0"/>
                        <a:t> moins de 55 ans  </a:t>
                      </a:r>
                      <a:endParaRPr lang="fr-FR" dirty="0"/>
                    </a:p>
                  </a:txBody>
                  <a:tcPr/>
                </a:tc>
                <a:tc>
                  <a:txBody>
                    <a:bodyPr/>
                    <a:lstStyle/>
                    <a:p>
                      <a:r>
                        <a:rPr lang="fr-FR" dirty="0" smtClean="0"/>
                        <a:t>Femmes adultes plus de 55</a:t>
                      </a:r>
                      <a:r>
                        <a:rPr lang="fr-FR" baseline="0" dirty="0" smtClean="0"/>
                        <a:t> ans </a:t>
                      </a:r>
                      <a:endParaRPr lang="fr-FR" dirty="0"/>
                    </a:p>
                  </a:txBody>
                  <a:tcPr/>
                </a:tc>
              </a:tr>
              <a:tr h="891344">
                <a:tc>
                  <a:txBody>
                    <a:bodyPr/>
                    <a:lstStyle/>
                    <a:p>
                      <a:r>
                        <a:rPr lang="fr-FR" dirty="0" smtClean="0"/>
                        <a:t>Calcium </a:t>
                      </a:r>
                      <a:endParaRPr lang="fr-FR" dirty="0"/>
                    </a:p>
                  </a:txBody>
                  <a:tcPr/>
                </a:tc>
                <a:tc>
                  <a:txBody>
                    <a:bodyPr/>
                    <a:lstStyle/>
                    <a:p>
                      <a:r>
                        <a:rPr lang="fr-FR" dirty="0" smtClean="0"/>
                        <a:t>900 mg /jour</a:t>
                      </a:r>
                      <a:r>
                        <a:rPr lang="fr-FR" baseline="0" dirty="0" smtClean="0"/>
                        <a:t> </a:t>
                      </a:r>
                      <a:endParaRPr lang="fr-FR" dirty="0"/>
                    </a:p>
                  </a:txBody>
                  <a:tcPr/>
                </a:tc>
                <a:tc>
                  <a:txBody>
                    <a:bodyPr/>
                    <a:lstStyle/>
                    <a:p>
                      <a:r>
                        <a:rPr lang="fr-FR" dirty="0" smtClean="0"/>
                        <a:t>900 mg/jour </a:t>
                      </a:r>
                      <a:endParaRPr lang="fr-FR" dirty="0"/>
                    </a:p>
                  </a:txBody>
                  <a:tcPr/>
                </a:tc>
                <a:tc>
                  <a:txBody>
                    <a:bodyPr/>
                    <a:lstStyle/>
                    <a:p>
                      <a:r>
                        <a:rPr lang="fr-FR" dirty="0" smtClean="0"/>
                        <a:t>1200 mg/jour </a:t>
                      </a:r>
                      <a:endParaRPr lang="fr-FR" dirty="0"/>
                    </a:p>
                  </a:txBody>
                  <a:tcPr/>
                </a:tc>
              </a:tr>
              <a:tr h="891344">
                <a:tc>
                  <a:txBody>
                    <a:bodyPr/>
                    <a:lstStyle/>
                    <a:p>
                      <a:r>
                        <a:rPr lang="fr-FR" dirty="0" smtClean="0"/>
                        <a:t>Fer </a:t>
                      </a:r>
                      <a:endParaRPr lang="fr-FR" dirty="0"/>
                    </a:p>
                  </a:txBody>
                  <a:tcPr/>
                </a:tc>
                <a:tc>
                  <a:txBody>
                    <a:bodyPr/>
                    <a:lstStyle/>
                    <a:p>
                      <a:r>
                        <a:rPr lang="fr-FR" dirty="0" smtClean="0"/>
                        <a:t>9mg /jour</a:t>
                      </a:r>
                      <a:r>
                        <a:rPr lang="fr-FR" baseline="0" dirty="0" smtClean="0"/>
                        <a:t> </a:t>
                      </a:r>
                      <a:endParaRPr lang="fr-FR" dirty="0"/>
                    </a:p>
                  </a:txBody>
                  <a:tcPr/>
                </a:tc>
                <a:tc>
                  <a:txBody>
                    <a:bodyPr/>
                    <a:lstStyle/>
                    <a:p>
                      <a:r>
                        <a:rPr lang="fr-FR" dirty="0" smtClean="0"/>
                        <a:t>16 mg/jour </a:t>
                      </a:r>
                      <a:endParaRPr lang="fr-FR" dirty="0"/>
                    </a:p>
                  </a:txBody>
                  <a:tcPr/>
                </a:tc>
                <a:tc>
                  <a:txBody>
                    <a:bodyPr/>
                    <a:lstStyle/>
                    <a:p>
                      <a:r>
                        <a:rPr lang="fr-FR" dirty="0" smtClean="0"/>
                        <a:t>9mg/jour </a:t>
                      </a:r>
                      <a:endParaRPr lang="fr-FR" dirty="0"/>
                    </a:p>
                  </a:txBody>
                  <a:tcPr/>
                </a:tc>
              </a:tr>
              <a:tr h="891344">
                <a:tc>
                  <a:txBody>
                    <a:bodyPr/>
                    <a:lstStyle/>
                    <a:p>
                      <a:r>
                        <a:rPr lang="fr-FR" dirty="0" smtClean="0"/>
                        <a:t>Magnésium </a:t>
                      </a:r>
                      <a:endParaRPr lang="fr-FR" dirty="0"/>
                    </a:p>
                  </a:txBody>
                  <a:tcPr/>
                </a:tc>
                <a:tc>
                  <a:txBody>
                    <a:bodyPr/>
                    <a:lstStyle/>
                    <a:p>
                      <a:r>
                        <a:rPr lang="fr-FR" dirty="0" smtClean="0"/>
                        <a:t>420 mg/jour</a:t>
                      </a:r>
                      <a:r>
                        <a:rPr lang="fr-FR" baseline="0" dirty="0" smtClean="0"/>
                        <a:t> </a:t>
                      </a:r>
                      <a:endParaRPr lang="fr-FR" dirty="0"/>
                    </a:p>
                  </a:txBody>
                  <a:tcPr/>
                </a:tc>
                <a:tc>
                  <a:txBody>
                    <a:bodyPr/>
                    <a:lstStyle/>
                    <a:p>
                      <a:r>
                        <a:rPr lang="fr-FR" dirty="0" smtClean="0"/>
                        <a:t>360 mg/jour </a:t>
                      </a:r>
                      <a:endParaRPr lang="fr-FR" dirty="0"/>
                    </a:p>
                  </a:txBody>
                  <a:tcPr/>
                </a:tc>
                <a:tc>
                  <a:txBody>
                    <a:bodyPr/>
                    <a:lstStyle/>
                    <a:p>
                      <a:r>
                        <a:rPr lang="fr-FR" dirty="0" smtClean="0"/>
                        <a:t>360 mg/jour </a:t>
                      </a:r>
                      <a:endParaRPr lang="fr-FR" dirty="0"/>
                    </a:p>
                  </a:txBody>
                  <a:tcPr/>
                </a:tc>
              </a:tr>
            </a:tbl>
          </a:graphicData>
        </a:graphic>
      </p:graphicFrame>
    </p:spTree>
    <p:extLst>
      <p:ext uri="{BB962C8B-B14F-4D97-AF65-F5344CB8AC3E}">
        <p14:creationId xmlns="" xmlns:p14="http://schemas.microsoft.com/office/powerpoint/2010/main" val="369527122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i="1" dirty="0" smtClean="0">
                <a:solidFill>
                  <a:srgbClr val="00B0F0"/>
                </a:solidFill>
              </a:rPr>
              <a:t>Les acides gras essentiels </a:t>
            </a:r>
            <a:endParaRPr lang="fr-FR" sz="2800" i="1" dirty="0">
              <a:solidFill>
                <a:srgbClr val="00B0F0"/>
              </a:solidFill>
            </a:endParaRPr>
          </a:p>
        </p:txBody>
      </p:sp>
      <p:sp>
        <p:nvSpPr>
          <p:cNvPr id="3" name="Espace réservé du contenu 2"/>
          <p:cNvSpPr>
            <a:spLocks noGrp="1"/>
          </p:cNvSpPr>
          <p:nvPr>
            <p:ph idx="1"/>
          </p:nvPr>
        </p:nvSpPr>
        <p:spPr/>
        <p:txBody>
          <a:bodyPr>
            <a:normAutofit/>
          </a:bodyPr>
          <a:lstStyle/>
          <a:p>
            <a:r>
              <a:rPr lang="fr-FR" sz="2400" dirty="0" smtClean="0"/>
              <a:t>Les acides gras essentiels sont </a:t>
            </a:r>
            <a:r>
              <a:rPr lang="fr-FR" sz="2400" b="1" dirty="0" smtClean="0"/>
              <a:t>les acides gras (graisses) que l’organisme n’est pas capable de fabriquer et qu’il doit impérativement trouver dans l’alimentation ou les compléments alimentaires, </a:t>
            </a:r>
            <a:r>
              <a:rPr lang="fr-FR" sz="2400" dirty="0" smtClean="0"/>
              <a:t>ils jouent un rôle primordial dans le bon fonctionnement des cellules , ont un rôle sur l’inflammation ,immunité et la coagulation du sang   </a:t>
            </a:r>
            <a:endParaRPr lang="fr-FR" sz="2400" b="1"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35696" y="4287835"/>
            <a:ext cx="6912768" cy="2137420"/>
          </a:xfrm>
          <a:prstGeom prst="rect">
            <a:avLst/>
          </a:prstGeom>
        </p:spPr>
      </p:pic>
    </p:spTree>
    <p:extLst>
      <p:ext uri="{BB962C8B-B14F-4D97-AF65-F5344CB8AC3E}">
        <p14:creationId xmlns="" xmlns:p14="http://schemas.microsoft.com/office/powerpoint/2010/main" val="222614561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85729"/>
            <a:ext cx="7498080" cy="1571635"/>
          </a:xfrm>
        </p:spPr>
        <p:txBody>
          <a:bodyPr>
            <a:normAutofit/>
          </a:bodyPr>
          <a:lstStyle/>
          <a:p>
            <a:pPr marL="857250" indent="-857250">
              <a:buClr>
                <a:schemeClr val="tx1"/>
              </a:buClr>
            </a:pPr>
            <a:r>
              <a:rPr lang="fr-FR" b="1" i="1" u="sng" dirty="0" smtClean="0">
                <a:solidFill>
                  <a:srgbClr val="FF0000"/>
                </a:solidFill>
              </a:rPr>
              <a:t>Les </a:t>
            </a:r>
            <a:r>
              <a:rPr lang="fr-FR" b="1" i="1" u="sng" dirty="0">
                <a:solidFill>
                  <a:srgbClr val="FF0000"/>
                </a:solidFill>
              </a:rPr>
              <a:t>micronutriments:</a:t>
            </a:r>
            <a:br>
              <a:rPr lang="fr-FR" b="1" i="1" u="sng" dirty="0">
                <a:solidFill>
                  <a:srgbClr val="FF0000"/>
                </a:solidFill>
              </a:rPr>
            </a:br>
            <a:endParaRPr lang="fr-FR" b="1" i="1" u="sng" dirty="0">
              <a:solidFill>
                <a:srgbClr val="FF0000"/>
              </a:solidFill>
            </a:endParaRPr>
          </a:p>
        </p:txBody>
      </p:sp>
      <p:sp>
        <p:nvSpPr>
          <p:cNvPr id="3" name="Espace réservé du contenu 2"/>
          <p:cNvSpPr>
            <a:spLocks noGrp="1"/>
          </p:cNvSpPr>
          <p:nvPr>
            <p:ph idx="1"/>
          </p:nvPr>
        </p:nvSpPr>
        <p:spPr>
          <a:xfrm>
            <a:off x="714348" y="1142984"/>
            <a:ext cx="8143933" cy="5429288"/>
          </a:xfrm>
        </p:spPr>
        <p:txBody>
          <a:bodyPr>
            <a:normAutofit fontScale="47500" lnSpcReduction="20000"/>
          </a:bodyPr>
          <a:lstStyle/>
          <a:p>
            <a:pPr algn="just"/>
            <a:endParaRPr lang="fr-FR" dirty="0"/>
          </a:p>
          <a:p>
            <a:pPr algn="ctr">
              <a:buFont typeface="Wingdings" pitchFamily="2" charset="2"/>
              <a:buChar char="Ø"/>
            </a:pPr>
            <a:r>
              <a:rPr lang="fr-FR" sz="7600" dirty="0">
                <a:solidFill>
                  <a:srgbClr val="00B050"/>
                </a:solidFill>
                <a:effectLst>
                  <a:outerShdw blurRad="38100" dist="38100" dir="2700000" algn="tl">
                    <a:srgbClr val="000000">
                      <a:alpha val="43137"/>
                    </a:srgbClr>
                  </a:outerShdw>
                </a:effectLst>
              </a:rPr>
              <a:t>des micronutriments :</a:t>
            </a:r>
            <a:r>
              <a:rPr lang="fr-FR" sz="7600" dirty="0">
                <a:effectLst>
                  <a:outerShdw blurRad="38100" dist="38100" dir="2700000" algn="tl">
                    <a:srgbClr val="000000">
                      <a:alpha val="43137"/>
                    </a:srgbClr>
                  </a:outerShdw>
                </a:effectLst>
              </a:rPr>
              <a:t>qui ne jouent</a:t>
            </a:r>
          </a:p>
          <a:p>
            <a:pPr algn="just">
              <a:buNone/>
            </a:pPr>
            <a:r>
              <a:rPr lang="fr-FR" sz="7600" dirty="0">
                <a:effectLst>
                  <a:outerShdw blurRad="38100" dist="38100" dir="2700000" algn="tl">
                    <a:srgbClr val="000000">
                      <a:alpha val="43137"/>
                    </a:srgbClr>
                  </a:outerShdw>
                </a:effectLst>
              </a:rPr>
              <a:t>  aucun rôle énergétique mais sont indispensables à l’ensemble des réactions chimiques. Même s’ils ne sont présents qu'en infimes quantités (microgrammes ou milligrammes) et ne constituent qu'environ </a:t>
            </a:r>
            <a:r>
              <a:rPr lang="fr-FR" sz="7600" dirty="0">
                <a:solidFill>
                  <a:srgbClr val="7030A0"/>
                </a:solidFill>
                <a:effectLst>
                  <a:outerShdw blurRad="38100" dist="38100" dir="2700000" algn="tl">
                    <a:srgbClr val="000000">
                      <a:alpha val="43137"/>
                    </a:srgbClr>
                  </a:outerShdw>
                </a:effectLst>
              </a:rPr>
              <a:t>2 % </a:t>
            </a:r>
            <a:r>
              <a:rPr lang="fr-FR" sz="7600" dirty="0">
                <a:effectLst>
                  <a:outerShdw blurRad="38100" dist="38100" dir="2700000" algn="tl">
                    <a:srgbClr val="000000">
                      <a:alpha val="43137"/>
                    </a:srgbClr>
                  </a:outerShdw>
                </a:effectLst>
              </a:rPr>
              <a:t>de l'alimentation, ils sont absolument indispensables au maintien de la vie.</a:t>
            </a:r>
          </a:p>
          <a:p>
            <a:pPr>
              <a:buNone/>
            </a:pPr>
            <a:r>
              <a:rPr lang="fr-FR" sz="6700" dirty="0"/>
              <a:t> </a:t>
            </a:r>
          </a:p>
          <a:p>
            <a:pPr algn="just"/>
            <a:endParaRPr lang="fr-FR" sz="3800" dirty="0">
              <a:effectLst>
                <a:outerShdw blurRad="38100" dist="38100" dir="2700000" algn="tl">
                  <a:srgbClr val="000000">
                    <a:alpha val="43137"/>
                  </a:srgbClr>
                </a:outerShdw>
              </a:effectLst>
            </a:endParaRPr>
          </a:p>
          <a:p>
            <a:pPr algn="just"/>
            <a:endParaRPr lang="fr-FR" sz="38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8662" y="0"/>
            <a:ext cx="8215338" cy="6858000"/>
          </a:xfrm>
        </p:spPr>
        <p:txBody>
          <a:bodyPr>
            <a:noAutofit/>
          </a:bodyPr>
          <a:lstStyle/>
          <a:p>
            <a:pPr marL="939546" indent="-857250">
              <a:buClr>
                <a:schemeClr val="tx1"/>
              </a:buClr>
              <a:buNone/>
            </a:pPr>
            <a:r>
              <a:rPr lang="fr-FR" sz="3600" i="1" u="sng" dirty="0">
                <a:solidFill>
                  <a:srgbClr val="FF0000"/>
                </a:solidFill>
                <a:effectLst>
                  <a:outerShdw blurRad="38100" dist="38100" dir="2700000" algn="tl">
                    <a:srgbClr val="000000">
                      <a:alpha val="43137"/>
                    </a:srgbClr>
                  </a:outerShdw>
                </a:effectLst>
              </a:rPr>
              <a:t>Les micronutriments sont classés en 4 familles</a:t>
            </a:r>
            <a:r>
              <a:rPr lang="fr-FR" sz="3600" u="sng" dirty="0">
                <a:solidFill>
                  <a:srgbClr val="FF0000"/>
                </a:solidFill>
                <a:effectLst>
                  <a:outerShdw blurRad="38100" dist="38100" dir="2700000" algn="tl">
                    <a:srgbClr val="000000">
                      <a:alpha val="43137"/>
                    </a:srgbClr>
                  </a:outerShdw>
                </a:effectLst>
              </a:rPr>
              <a:t> :</a:t>
            </a:r>
          </a:p>
          <a:p>
            <a:r>
              <a:rPr lang="fr-FR" b="1" dirty="0">
                <a:effectLst>
                  <a:outerShdw blurRad="38100" dist="38100" dir="2700000" algn="tl">
                    <a:srgbClr val="000000">
                      <a:alpha val="43137"/>
                    </a:srgbClr>
                  </a:outerShdw>
                </a:effectLst>
              </a:rPr>
              <a:t>les vitamines </a:t>
            </a:r>
          </a:p>
          <a:p>
            <a:r>
              <a:rPr lang="fr-FR" b="1" dirty="0">
                <a:effectLst>
                  <a:outerShdw blurRad="38100" dist="38100" dir="2700000" algn="tl">
                    <a:srgbClr val="000000">
                      <a:alpha val="43137"/>
                    </a:srgbClr>
                  </a:outerShdw>
                </a:effectLst>
              </a:rPr>
              <a:t>les minéraux et les oligo-éléments</a:t>
            </a:r>
          </a:p>
          <a:p>
            <a:r>
              <a:rPr lang="fr-FR" b="1" dirty="0">
                <a:effectLst>
                  <a:outerShdw blurRad="38100" dist="38100" dir="2700000" algn="tl">
                    <a:srgbClr val="000000">
                      <a:alpha val="43137"/>
                    </a:srgbClr>
                  </a:outerShdw>
                </a:effectLst>
              </a:rPr>
              <a:t>les acides gras essentiels</a:t>
            </a:r>
          </a:p>
          <a:p>
            <a:r>
              <a:rPr lang="fr-FR" b="1" dirty="0">
                <a:effectLst>
                  <a:outerShdw blurRad="38100" dist="38100" dir="2700000" algn="tl">
                    <a:srgbClr val="000000">
                      <a:alpha val="43137"/>
                    </a:srgbClr>
                  </a:outerShdw>
                </a:effectLst>
              </a:rPr>
              <a:t>les acides aminés</a:t>
            </a:r>
            <a:r>
              <a:rPr lang="fr-FR" dirty="0">
                <a:solidFill>
                  <a:srgbClr val="C00000"/>
                </a:solidFill>
                <a:effectLst>
                  <a:outerShdw blurRad="38100" dist="38100" dir="2700000" algn="tl">
                    <a:srgbClr val="000000">
                      <a:alpha val="43137"/>
                    </a:srgbClr>
                  </a:outerShdw>
                </a:effectLst>
              </a:rPr>
              <a:t> </a:t>
            </a:r>
          </a:p>
          <a:p>
            <a:pPr>
              <a:buNone/>
            </a:pPr>
            <a:r>
              <a:rPr lang="fr-FR" dirty="0">
                <a:effectLst>
                  <a:outerShdw blurRad="38100" dist="38100" dir="2700000" algn="tl">
                    <a:srgbClr val="000000">
                      <a:alpha val="43137"/>
                    </a:srgbClr>
                  </a:outerShdw>
                </a:effectLst>
              </a:rPr>
              <a:t>Certains sont dits "essentiels", c'est dire qu'ils ne peuvent être synthétisés par l'organisme et doivent donc être apportés par l'alimentation. Une carence de ceux-ci, même légère, occasionne des problèmes de santé; une carence sévère entraînera la maladie.</a:t>
            </a:r>
          </a:p>
          <a:p>
            <a:pPr>
              <a:buNone/>
            </a:pPr>
            <a:r>
              <a:rPr lang="fr-FR" dirty="0"/>
              <a:t> </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15</a:t>
            </a:fld>
            <a:endParaRPr lang="fr-BE"/>
          </a:p>
        </p:txBody>
      </p:sp>
    </p:spTree>
  </p:cSld>
  <p:clrMapOvr>
    <a:masterClrMapping/>
  </p:clrMapOvr>
  <p:transition>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0"/>
            <a:ext cx="7790712" cy="1357298"/>
          </a:xfrm>
        </p:spPr>
        <p:txBody>
          <a:bodyPr>
            <a:normAutofit/>
          </a:bodyPr>
          <a:lstStyle/>
          <a:p>
            <a:pPr marL="742950" indent="-742950">
              <a:buFont typeface="+mj-lt"/>
              <a:buAutoNum type="alphaLcParenR"/>
            </a:pPr>
            <a:r>
              <a:rPr lang="fr-FR" sz="4400" b="1" u="sng" dirty="0">
                <a:solidFill>
                  <a:srgbClr val="00B050"/>
                </a:solidFill>
              </a:rPr>
              <a:t>Vitamines:</a:t>
            </a:r>
            <a:endParaRPr lang="fr-FR" sz="4400" u="sng" dirty="0">
              <a:solidFill>
                <a:srgbClr val="00B050"/>
              </a:solidFill>
            </a:endParaRPr>
          </a:p>
        </p:txBody>
      </p:sp>
      <p:sp>
        <p:nvSpPr>
          <p:cNvPr id="3" name="Espace réservé du contenu 2"/>
          <p:cNvSpPr>
            <a:spLocks noGrp="1"/>
          </p:cNvSpPr>
          <p:nvPr>
            <p:ph idx="1"/>
          </p:nvPr>
        </p:nvSpPr>
        <p:spPr>
          <a:xfrm>
            <a:off x="785786" y="1214422"/>
            <a:ext cx="8358214" cy="5643578"/>
          </a:xfrm>
        </p:spPr>
        <p:txBody>
          <a:bodyPr>
            <a:normAutofit/>
          </a:bodyPr>
          <a:lstStyle/>
          <a:p>
            <a:pPr>
              <a:buNone/>
            </a:pPr>
            <a:r>
              <a:rPr lang="fr-FR" sz="2400" dirty="0">
                <a:effectLst>
                  <a:outerShdw blurRad="38100" dist="38100" dir="2700000" algn="tl">
                    <a:srgbClr val="000000">
                      <a:alpha val="43137"/>
                    </a:srgbClr>
                  </a:outerShdw>
                </a:effectLst>
              </a:rPr>
              <a:t>  Les vitamines sont des substances organiques indispensables,    pour notre organisme</a:t>
            </a:r>
          </a:p>
          <a:p>
            <a:pPr>
              <a:buNone/>
            </a:pPr>
            <a:r>
              <a:rPr lang="fr-FR" sz="2400" dirty="0">
                <a:effectLst>
                  <a:outerShdw blurRad="38100" dist="38100" dir="2700000" algn="tl">
                    <a:srgbClr val="000000">
                      <a:alpha val="43137"/>
                    </a:srgbClr>
                  </a:outerShdw>
                </a:effectLst>
              </a:rPr>
              <a:t>  les vitamines ne peuvent être synthétisées par notre corps et doivent être présentes dans notre alimentation. Des apports insuffisants en vitamines provoquent à plus ou moins long terme des carences plus ou moins graves. En tant que sportifs, pour optimiser nos capacités et rester en forme, </a:t>
            </a:r>
          </a:p>
          <a:p>
            <a:pPr>
              <a:buNone/>
            </a:pPr>
            <a:r>
              <a:rPr lang="fr-FR" sz="2400" dirty="0">
                <a:effectLst>
                  <a:outerShdw blurRad="38100" dist="38100" dir="2700000" algn="tl">
                    <a:srgbClr val="000000">
                      <a:alpha val="43137"/>
                    </a:srgbClr>
                  </a:outerShdw>
                </a:effectLst>
              </a:rPr>
              <a:t>    éviter les crampes, les blessures…</a:t>
            </a:r>
          </a:p>
          <a:p>
            <a:pPr>
              <a:buNone/>
            </a:pPr>
            <a:r>
              <a:rPr lang="fr-FR" sz="2400" dirty="0">
                <a:effectLst>
                  <a:outerShdw blurRad="38100" dist="38100" dir="2700000" algn="tl">
                    <a:srgbClr val="000000">
                      <a:alpha val="43137"/>
                    </a:srgbClr>
                  </a:outerShdw>
                </a:effectLst>
              </a:rPr>
              <a:t>    il est plus qu’impératif de consommer</a:t>
            </a:r>
          </a:p>
          <a:p>
            <a:pPr>
              <a:buNone/>
            </a:pPr>
            <a:r>
              <a:rPr lang="fr-FR" sz="2400" dirty="0">
                <a:effectLst>
                  <a:outerShdw blurRad="38100" dist="38100" dir="2700000" algn="tl">
                    <a:srgbClr val="000000">
                      <a:alpha val="43137"/>
                    </a:srgbClr>
                  </a:outerShdw>
                </a:effectLst>
              </a:rPr>
              <a:t>    par l’alimentation.</a:t>
            </a:r>
            <a:br>
              <a:rPr lang="fr-FR" sz="2400" dirty="0">
                <a:effectLst>
                  <a:outerShdw blurRad="38100" dist="38100" dir="2700000" algn="tl">
                    <a:srgbClr val="000000">
                      <a:alpha val="43137"/>
                    </a:srgbClr>
                  </a:outerShdw>
                </a:effectLst>
              </a:rPr>
            </a:br>
            <a:endParaRPr lang="fr-FR" sz="2400" dirty="0">
              <a:effectLst>
                <a:outerShdw blurRad="38100" dist="38100" dir="2700000" algn="tl">
                  <a:srgbClr val="000000">
                    <a:alpha val="43137"/>
                  </a:srgbClr>
                </a:outerShdw>
              </a:effectLst>
            </a:endParaRPr>
          </a:p>
          <a:p>
            <a:endParaRPr lang="fr-FR" sz="2400" dirty="0">
              <a:effectLst>
                <a:outerShdw blurRad="38100" dist="38100" dir="2700000" algn="tl">
                  <a:srgbClr val="000000">
                    <a:alpha val="43137"/>
                  </a:srgbClr>
                </a:outerShdw>
              </a:effectLst>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16</a:t>
            </a:fld>
            <a:endParaRPr lang="fr-BE"/>
          </a:p>
        </p:txBody>
      </p:sp>
      <p:sp>
        <p:nvSpPr>
          <p:cNvPr id="7" name="Ellipse 6"/>
          <p:cNvSpPr/>
          <p:nvPr/>
        </p:nvSpPr>
        <p:spPr>
          <a:xfrm>
            <a:off x="5929322" y="3929066"/>
            <a:ext cx="3214678" cy="2928934"/>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742950" indent="-742950">
              <a:buClr>
                <a:srgbClr val="00B050"/>
              </a:buClr>
              <a:buFont typeface="+mj-lt"/>
              <a:buAutoNum type="alphaLcParenR" startAt="2"/>
            </a:pPr>
            <a:r>
              <a:rPr lang="fr-FR" sz="4000" b="1" u="sng" dirty="0">
                <a:solidFill>
                  <a:srgbClr val="00B050"/>
                </a:solidFill>
              </a:rPr>
              <a:t>Les minéraux : sel minéraux et oligo-éléments</a:t>
            </a:r>
            <a:endParaRPr lang="fr-FR" sz="4000" u="sng" dirty="0">
              <a:solidFill>
                <a:srgbClr val="00B050"/>
              </a:solidFill>
            </a:endParaRPr>
          </a:p>
        </p:txBody>
      </p:sp>
      <p:sp>
        <p:nvSpPr>
          <p:cNvPr id="3" name="Espace réservé du contenu 2"/>
          <p:cNvSpPr>
            <a:spLocks noGrp="1"/>
          </p:cNvSpPr>
          <p:nvPr>
            <p:ph idx="1"/>
          </p:nvPr>
        </p:nvSpPr>
        <p:spPr>
          <a:xfrm>
            <a:off x="1000100" y="1500174"/>
            <a:ext cx="7862150" cy="5357826"/>
          </a:xfrm>
        </p:spPr>
        <p:txBody>
          <a:bodyPr>
            <a:normAutofit/>
          </a:bodyPr>
          <a:lstStyle/>
          <a:p>
            <a:pPr>
              <a:buNone/>
            </a:pPr>
            <a:r>
              <a:rPr lang="fr-FR" sz="3300" dirty="0">
                <a:solidFill>
                  <a:srgbClr val="0070C0"/>
                </a:solidFill>
                <a:effectLst>
                  <a:outerShdw blurRad="38100" dist="38100" dir="2700000" algn="tl">
                    <a:srgbClr val="000000">
                      <a:alpha val="43137"/>
                    </a:srgbClr>
                  </a:outerShdw>
                </a:effectLst>
              </a:rPr>
              <a:t>Les sels minéraux : </a:t>
            </a:r>
            <a:r>
              <a:rPr lang="fr-FR" sz="3300" dirty="0">
                <a:effectLst>
                  <a:outerShdw blurRad="38100" dist="38100" dir="2700000" algn="tl">
                    <a:srgbClr val="000000">
                      <a:alpha val="43137"/>
                    </a:srgbClr>
                  </a:outerShdw>
                </a:effectLst>
              </a:rPr>
              <a:t> (Ca),  (P),  (K),  (Na),  (Cl), (Mg). Ce sels minéraux sont présents dans l’alimentation sous forme de sels (chlorure de sodium, phosphate de calcium), ils sont </a:t>
            </a:r>
          </a:p>
          <a:p>
            <a:pPr>
              <a:buNone/>
            </a:pPr>
            <a:r>
              <a:rPr lang="fr-FR" sz="3300" dirty="0">
                <a:effectLst>
                  <a:outerShdw blurRad="38100" dist="38100" dir="2700000" algn="tl">
                    <a:srgbClr val="000000">
                      <a:alpha val="43137"/>
                    </a:srgbClr>
                  </a:outerShdw>
                </a:effectLst>
              </a:rPr>
              <a:t>   essentiels au bon</a:t>
            </a:r>
          </a:p>
          <a:p>
            <a:pPr>
              <a:buNone/>
            </a:pPr>
            <a:r>
              <a:rPr lang="fr-FR" sz="3300" dirty="0">
                <a:effectLst>
                  <a:outerShdw blurRad="38100" dist="38100" dir="2700000" algn="tl">
                    <a:srgbClr val="000000">
                      <a:alpha val="43137"/>
                    </a:srgbClr>
                  </a:outerShdw>
                </a:effectLst>
              </a:rPr>
              <a:t>   fonctionnement de </a:t>
            </a:r>
          </a:p>
          <a:p>
            <a:pPr>
              <a:buNone/>
            </a:pPr>
            <a:r>
              <a:rPr lang="fr-FR" sz="3300" dirty="0">
                <a:effectLst>
                  <a:outerShdw blurRad="38100" dist="38100" dir="2700000" algn="tl">
                    <a:srgbClr val="000000">
                      <a:alpha val="43137"/>
                    </a:srgbClr>
                  </a:outerShdw>
                </a:effectLst>
              </a:rPr>
              <a:t>   l’organisme surtout</a:t>
            </a:r>
          </a:p>
          <a:p>
            <a:pPr>
              <a:buNone/>
            </a:pPr>
            <a:r>
              <a:rPr lang="fr-FR" sz="3300" dirty="0">
                <a:effectLst>
                  <a:outerShdw blurRad="38100" dist="38100" dir="2700000" algn="tl">
                    <a:srgbClr val="000000">
                      <a:alpha val="43137"/>
                    </a:srgbClr>
                  </a:outerShdw>
                </a:effectLst>
              </a:rPr>
              <a:t>   pour les sportifs .</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17</a:t>
            </a:fld>
            <a:endParaRPr lang="fr-BE"/>
          </a:p>
        </p:txBody>
      </p:sp>
      <p:pic>
        <p:nvPicPr>
          <p:cNvPr id="13" name="Image 12" descr="acides-gras-poly-insatures.jpg"/>
          <p:cNvPicPr>
            <a:picLocks noChangeAspect="1"/>
          </p:cNvPicPr>
          <p:nvPr/>
        </p:nvPicPr>
        <p:blipFill>
          <a:blip r:embed="rId2"/>
          <a:stretch>
            <a:fillRect/>
          </a:stretch>
        </p:blipFill>
        <p:spPr>
          <a:xfrm>
            <a:off x="5214942" y="3686970"/>
            <a:ext cx="3929058" cy="3171029"/>
          </a:xfrm>
          <a:prstGeom prst="rect">
            <a:avLst/>
          </a:prstGeom>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pPr/>
              <a:t>18</a:t>
            </a:fld>
            <a:endParaRPr lang="fr-BE"/>
          </a:p>
        </p:txBody>
      </p:sp>
      <p:sp>
        <p:nvSpPr>
          <p:cNvPr id="7" name="Espace réservé du contenu 6"/>
          <p:cNvSpPr>
            <a:spLocks noGrp="1"/>
          </p:cNvSpPr>
          <p:nvPr>
            <p:ph idx="1"/>
          </p:nvPr>
        </p:nvSpPr>
        <p:spPr>
          <a:xfrm>
            <a:off x="1000100" y="0"/>
            <a:ext cx="8143900" cy="6858000"/>
          </a:xfrm>
        </p:spPr>
        <p:txBody>
          <a:bodyPr/>
          <a:lstStyle/>
          <a:p>
            <a:pPr>
              <a:buNone/>
            </a:pPr>
            <a:r>
              <a:rPr lang="fr-FR" dirty="0">
                <a:solidFill>
                  <a:srgbClr val="0070C0"/>
                </a:solidFill>
                <a:effectLst>
                  <a:outerShdw blurRad="38100" dist="38100" dir="2700000" algn="tl">
                    <a:srgbClr val="000000">
                      <a:alpha val="43137"/>
                    </a:srgbClr>
                  </a:outerShdw>
                </a:effectLst>
              </a:rPr>
              <a:t>Les oligo-éléments : </a:t>
            </a:r>
          </a:p>
          <a:p>
            <a:pPr>
              <a:buNone/>
            </a:pPr>
            <a:r>
              <a:rPr lang="fr-FR" dirty="0">
                <a:solidFill>
                  <a:srgbClr val="0070C0"/>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(Fe), (Zn), (Cu), Sélénium (Se), Iode (Id),  Chrome (Cr). Ils sont présents dans les aliments en très petites quantités et interviennent dans de nombreuses réactions chimiques. Certains ont un rôle physiologique connu et  sont indispensables</a:t>
            </a:r>
          </a:p>
          <a:p>
            <a:pPr>
              <a:buNone/>
            </a:pPr>
            <a:r>
              <a:rPr lang="fr-FR" dirty="0">
                <a:effectLst>
                  <a:outerShdw blurRad="38100" dist="38100" dir="2700000" algn="tl">
                    <a:srgbClr val="000000">
                      <a:alpha val="43137"/>
                    </a:srgbClr>
                  </a:outerShdw>
                </a:effectLst>
              </a:rPr>
              <a:t>   à la vie, d’autres sont </a:t>
            </a:r>
          </a:p>
          <a:p>
            <a:pPr>
              <a:buNone/>
            </a:pPr>
            <a:r>
              <a:rPr lang="fr-FR" dirty="0">
                <a:effectLst>
                  <a:outerShdw blurRad="38100" dist="38100" dir="2700000" algn="tl">
                    <a:srgbClr val="000000">
                      <a:alpha val="43137"/>
                    </a:srgbClr>
                  </a:outerShdw>
                </a:effectLst>
              </a:rPr>
              <a:t>   Toxiques (plomb,</a:t>
            </a:r>
          </a:p>
          <a:p>
            <a:pPr>
              <a:buNone/>
            </a:pPr>
            <a:r>
              <a:rPr lang="fr-FR" dirty="0">
                <a:effectLst>
                  <a:outerShdw blurRad="38100" dist="38100" dir="2700000" algn="tl">
                    <a:srgbClr val="000000">
                      <a:alpha val="43137"/>
                    </a:srgbClr>
                  </a:outerShdw>
                </a:effectLst>
              </a:rPr>
              <a:t>   </a:t>
            </a:r>
            <a:r>
              <a:rPr lang="fr-FR">
                <a:effectLst>
                  <a:outerShdw blurRad="38100" dist="38100" dir="2700000" algn="tl">
                    <a:srgbClr val="000000">
                      <a:alpha val="43137"/>
                    </a:srgbClr>
                  </a:outerShdw>
                </a:effectLst>
              </a:rPr>
              <a:t>arsenic, bore…).</a:t>
            </a:r>
            <a:endParaRPr lang="fr-FR" dirty="0">
              <a:effectLst>
                <a:outerShdw blurRad="38100" dist="38100" dir="2700000" algn="tl">
                  <a:srgbClr val="000000">
                    <a:alpha val="43137"/>
                  </a:srgbClr>
                </a:outerShdw>
              </a:effectLst>
            </a:endParaRPr>
          </a:p>
          <a:p>
            <a:endParaRPr lang="fr-FR" dirty="0"/>
          </a:p>
          <a:p>
            <a:endParaRPr lang="fr-FR" dirty="0"/>
          </a:p>
        </p:txBody>
      </p:sp>
      <p:pic>
        <p:nvPicPr>
          <p:cNvPr id="6" name="Image 5" descr="ob_5e0ceb_loupe-min-raux.jpg"/>
          <p:cNvPicPr>
            <a:picLocks noChangeAspect="1"/>
          </p:cNvPicPr>
          <p:nvPr/>
        </p:nvPicPr>
        <p:blipFill>
          <a:blip r:embed="rId2"/>
          <a:stretch>
            <a:fillRect/>
          </a:stretch>
        </p:blipFill>
        <p:spPr>
          <a:xfrm>
            <a:off x="4643438" y="4214818"/>
            <a:ext cx="4500561" cy="2643182"/>
          </a:xfrm>
          <a:prstGeom prst="rect">
            <a:avLst/>
          </a:prstGeom>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lphaLcParenR" startAt="3"/>
            </a:pPr>
            <a:r>
              <a:rPr lang="fr-FR" b="1" u="sng" dirty="0">
                <a:solidFill>
                  <a:srgbClr val="00B050"/>
                </a:solidFill>
                <a:effectLst>
                  <a:outerShdw blurRad="38100" dist="38100" dir="2700000" algn="tl">
                    <a:srgbClr val="000000">
                      <a:alpha val="43137"/>
                    </a:srgbClr>
                  </a:outerShdw>
                </a:effectLst>
              </a:rPr>
              <a:t>Acides gras essentiels</a:t>
            </a:r>
            <a:endParaRPr lang="fr-FR" u="sng" dirty="0">
              <a:solidFill>
                <a:srgbClr val="00B05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000100" y="1357298"/>
            <a:ext cx="8143900" cy="5500702"/>
          </a:xfrm>
        </p:spPr>
        <p:txBody>
          <a:bodyPr>
            <a:normAutofit/>
          </a:bodyPr>
          <a:lstStyle/>
          <a:p>
            <a:pPr>
              <a:buNone/>
            </a:pPr>
            <a:r>
              <a:rPr lang="fr-FR" dirty="0">
                <a:effectLst>
                  <a:outerShdw blurRad="38100" dist="38100" dir="2700000" algn="tl">
                    <a:srgbClr val="000000">
                      <a:alpha val="43137"/>
                    </a:srgbClr>
                  </a:outerShdw>
                </a:effectLst>
              </a:rPr>
              <a:t>Les acides gras essentiels sont les acides gras (graisses) que l’organisme n’est pas capable de fabriquer et qu’il doit impérativement trouver dans l’alimentation ou les compléments alimentaires. Ils jouent un rôle primordial dans le bon fonctionnement des cellules, ont un rôle sur</a:t>
            </a:r>
          </a:p>
          <a:p>
            <a:pPr>
              <a:buNone/>
            </a:pPr>
            <a:r>
              <a:rPr lang="fr-FR" dirty="0">
                <a:effectLst>
                  <a:outerShdw blurRad="38100" dist="38100" dir="2700000" algn="tl">
                    <a:srgbClr val="000000">
                      <a:alpha val="43137"/>
                    </a:srgbClr>
                  </a:outerShdw>
                </a:effectLst>
              </a:rPr>
              <a:t>   l'inflammation, </a:t>
            </a:r>
          </a:p>
          <a:p>
            <a:pPr>
              <a:buNone/>
            </a:pPr>
            <a:r>
              <a:rPr lang="fr-FR" dirty="0">
                <a:effectLst>
                  <a:outerShdw blurRad="38100" dist="38100" dir="2700000" algn="tl">
                    <a:srgbClr val="000000">
                      <a:alpha val="43137"/>
                    </a:srgbClr>
                  </a:outerShdw>
                </a:effectLst>
              </a:rPr>
              <a:t>   l'immunité et la </a:t>
            </a:r>
          </a:p>
          <a:p>
            <a:pPr>
              <a:buNone/>
            </a:pPr>
            <a:r>
              <a:rPr lang="fr-FR" dirty="0">
                <a:effectLst>
                  <a:outerShdw blurRad="38100" dist="38100" dir="2700000" algn="tl">
                    <a:srgbClr val="000000">
                      <a:alpha val="43137"/>
                    </a:srgbClr>
                  </a:outerShdw>
                </a:effectLst>
              </a:rPr>
              <a:t>   coagulation du sang.</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19</a:t>
            </a:fld>
            <a:endParaRPr lang="fr-BE"/>
          </a:p>
        </p:txBody>
      </p:sp>
      <p:pic>
        <p:nvPicPr>
          <p:cNvPr id="6" name="Image 5">
            <a:extLst>
              <a:ext uri="{FF2B5EF4-FFF2-40B4-BE49-F238E27FC236}">
                <a16:creationId xmlns:a16="http://schemas.microsoft.com/office/drawing/2014/main" xmlns="" id="{1D6089D9-395A-48E2-8ACE-70E387F856C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29256" y="4286256"/>
            <a:ext cx="3714744" cy="2571744"/>
          </a:xfrm>
          <a:prstGeom prst="ellipse">
            <a:avLst/>
          </a:prstGeom>
          <a:ln>
            <a:noFill/>
          </a:ln>
          <a:effectLst>
            <a:softEdge rad="112500"/>
          </a:effectLst>
        </p:spPr>
      </p:pic>
    </p:spTree>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2000240"/>
            <a:ext cx="8358214" cy="5643578"/>
          </a:xfrm>
        </p:spPr>
        <p:txBody>
          <a:bodyPr>
            <a:normAutofit/>
          </a:bodyPr>
          <a:lstStyle/>
          <a:p>
            <a:pPr>
              <a:buClr>
                <a:srgbClr val="FFFF00"/>
              </a:buClr>
              <a:buFont typeface="Wingdings" pitchFamily="2" charset="2"/>
              <a:buChar char="v"/>
            </a:pPr>
            <a:r>
              <a:rPr lang="fr-FR" b="1" dirty="0">
                <a:solidFill>
                  <a:srgbClr val="FF0000"/>
                </a:solidFill>
              </a:rPr>
              <a:t> </a:t>
            </a:r>
            <a:r>
              <a:rPr lang="fr-FR" b="1" dirty="0" err="1">
                <a:solidFill>
                  <a:srgbClr val="FF0000"/>
                </a:solidFill>
              </a:rPr>
              <a:t>Introuduction</a:t>
            </a:r>
            <a:endParaRPr lang="fr-FR" b="1" dirty="0">
              <a:solidFill>
                <a:srgbClr val="FF0000"/>
              </a:solidFill>
            </a:endParaRPr>
          </a:p>
          <a:p>
            <a:pPr>
              <a:buClr>
                <a:srgbClr val="FFFF00"/>
              </a:buClr>
              <a:buFont typeface="Wingdings" pitchFamily="2" charset="2"/>
              <a:buChar char="v"/>
            </a:pPr>
            <a:r>
              <a:rPr lang="fr-FR" b="1" dirty="0">
                <a:solidFill>
                  <a:srgbClr val="FF0000"/>
                </a:solidFill>
              </a:rPr>
              <a:t>Définition des </a:t>
            </a:r>
            <a:r>
              <a:rPr lang="fr-FR" b="1" dirty="0" smtClean="0">
                <a:solidFill>
                  <a:srgbClr val="FF0000"/>
                </a:solidFill>
              </a:rPr>
              <a:t>micronutriments</a:t>
            </a:r>
            <a:endParaRPr lang="fr-FR" b="1" dirty="0">
              <a:solidFill>
                <a:srgbClr val="FF0000"/>
              </a:solidFill>
            </a:endParaRPr>
          </a:p>
          <a:p>
            <a:pPr>
              <a:buClr>
                <a:srgbClr val="FFFF00"/>
              </a:buClr>
              <a:buFont typeface="Wingdings" pitchFamily="2" charset="2"/>
              <a:buChar char="v"/>
            </a:pPr>
            <a:r>
              <a:rPr lang="fr-FR" b="1" dirty="0">
                <a:solidFill>
                  <a:srgbClr val="FF0000"/>
                </a:solidFill>
              </a:rPr>
              <a:t>Les micronutriments classé en 4 familles:</a:t>
            </a:r>
          </a:p>
          <a:p>
            <a:pPr marL="596646" indent="-514350">
              <a:buClr>
                <a:schemeClr val="accent5">
                  <a:lumMod val="60000"/>
                  <a:lumOff val="40000"/>
                </a:schemeClr>
              </a:buClr>
              <a:buFont typeface="+mj-lt"/>
              <a:buAutoNum type="alphaLcParenR"/>
            </a:pPr>
            <a:r>
              <a:rPr lang="fr-FR" dirty="0">
                <a:solidFill>
                  <a:srgbClr val="00B050"/>
                </a:solidFill>
              </a:rPr>
              <a:t>Vitamines</a:t>
            </a:r>
          </a:p>
          <a:p>
            <a:pPr marL="596646" indent="-514350">
              <a:buClr>
                <a:schemeClr val="accent5">
                  <a:lumMod val="60000"/>
                  <a:lumOff val="40000"/>
                </a:schemeClr>
              </a:buClr>
              <a:buFont typeface="+mj-lt"/>
              <a:buAutoNum type="alphaLcParenR"/>
            </a:pPr>
            <a:r>
              <a:rPr lang="fr-FR" dirty="0">
                <a:solidFill>
                  <a:srgbClr val="00B050"/>
                </a:solidFill>
              </a:rPr>
              <a:t>Les minéraux : sel minéraux et oligo-éléments</a:t>
            </a:r>
          </a:p>
          <a:p>
            <a:pPr marL="596646" indent="-514350">
              <a:buClr>
                <a:schemeClr val="accent5">
                  <a:lumMod val="60000"/>
                  <a:lumOff val="40000"/>
                </a:schemeClr>
              </a:buClr>
              <a:buFont typeface="+mj-lt"/>
              <a:buAutoNum type="alphaLcParenR"/>
            </a:pPr>
            <a:r>
              <a:rPr lang="fr-FR" dirty="0">
                <a:solidFill>
                  <a:srgbClr val="00B050"/>
                </a:solidFill>
              </a:rPr>
              <a:t>Les acides gras essentiels</a:t>
            </a:r>
          </a:p>
          <a:p>
            <a:pPr marL="596646" indent="-514350">
              <a:buClr>
                <a:schemeClr val="accent5">
                  <a:lumMod val="60000"/>
                  <a:lumOff val="40000"/>
                </a:schemeClr>
              </a:buClr>
              <a:buFont typeface="+mj-lt"/>
              <a:buAutoNum type="alphaLcParenR"/>
            </a:pPr>
            <a:r>
              <a:rPr lang="fr-FR" dirty="0">
                <a:solidFill>
                  <a:srgbClr val="00B050"/>
                </a:solidFill>
              </a:rPr>
              <a:t>Les acide aminé</a:t>
            </a:r>
          </a:p>
          <a:p>
            <a:pPr marL="596646" indent="-514350">
              <a:buClr>
                <a:srgbClr val="FFFF00"/>
              </a:buClr>
              <a:buFont typeface="Wingdings" pitchFamily="2" charset="2"/>
              <a:buChar char="v"/>
            </a:pPr>
            <a:r>
              <a:rPr lang="fr-FR" b="1" dirty="0">
                <a:solidFill>
                  <a:srgbClr val="FF0000"/>
                </a:solidFill>
              </a:rPr>
              <a:t>Conclusion</a:t>
            </a:r>
          </a:p>
          <a:p>
            <a:pPr marL="596646" indent="-514350">
              <a:buClr>
                <a:srgbClr val="FF0000"/>
              </a:buClr>
              <a:buNone/>
            </a:pPr>
            <a:endParaRPr lang="fr-FR" dirty="0">
              <a:solidFill>
                <a:srgbClr val="FF0000"/>
              </a:solidFill>
            </a:endParaRPr>
          </a:p>
          <a:p>
            <a:pPr>
              <a:buClr>
                <a:srgbClr val="FFFF00"/>
              </a:buClr>
              <a:buFont typeface="Wingdings" pitchFamily="2" charset="2"/>
              <a:buChar char="v"/>
            </a:pPr>
            <a:endParaRPr lang="fr-FR" dirty="0">
              <a:solidFill>
                <a:srgbClr val="FF0000"/>
              </a:solidFill>
            </a:endParaRPr>
          </a:p>
          <a:p>
            <a:pPr>
              <a:buClr>
                <a:srgbClr val="FFFF00"/>
              </a:buClr>
              <a:buNone/>
            </a:pPr>
            <a:endParaRPr lang="fr-FR" dirty="0">
              <a:solidFill>
                <a:srgbClr val="FF0000"/>
              </a:solidFill>
            </a:endParaRPr>
          </a:p>
          <a:p>
            <a:pPr algn="ctr">
              <a:buClr>
                <a:srgbClr val="FFFF00"/>
              </a:buClr>
              <a:buFont typeface="Wingdings" pitchFamily="2" charset="2"/>
              <a:buChar char="v"/>
            </a:pPr>
            <a:endParaRPr lang="fr-FR" dirty="0">
              <a:solidFill>
                <a:srgbClr val="FF000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a:t>
            </a:fld>
            <a:endParaRPr lang="fr-BE"/>
          </a:p>
        </p:txBody>
      </p:sp>
      <p:pic>
        <p:nvPicPr>
          <p:cNvPr id="6" name="Image 5">
            <a:extLst>
              <a:ext uri="{FF2B5EF4-FFF2-40B4-BE49-F238E27FC236}">
                <a16:creationId xmlns:a16="http://schemas.microsoft.com/office/drawing/2014/main" xmlns="" id="{94D03750-2CA6-4B7F-B638-585981D65A8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00232" y="1"/>
            <a:ext cx="4714908" cy="114298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214414" y="928670"/>
            <a:ext cx="7786742" cy="1077218"/>
          </a:xfrm>
          <a:prstGeom prst="rect">
            <a:avLst/>
          </a:prstGeom>
        </p:spPr>
        <p:txBody>
          <a:bodyPr wrap="square">
            <a:spAutoFit/>
          </a:bodyPr>
          <a:lstStyle/>
          <a:p>
            <a:pPr algn="ctr"/>
            <a:r>
              <a:rPr lang="fr-FR" sz="3200" b="1" dirty="0" smtClean="0">
                <a:solidFill>
                  <a:srgbClr val="FF0000"/>
                </a:solidFill>
              </a:rPr>
              <a:t>Les </a:t>
            </a:r>
            <a:r>
              <a:rPr lang="fr-FR" sz="3200" b="1" dirty="0" smtClean="0">
                <a:solidFill>
                  <a:srgbClr val="FF0000"/>
                </a:solidFill>
              </a:rPr>
              <a:t>micronutriments chez l’adulte et le sportif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buFont typeface="+mj-lt"/>
              <a:buAutoNum type="alphaLcParenR" startAt="4"/>
            </a:pPr>
            <a:r>
              <a:rPr lang="fr-FR" sz="4000" b="1" u="sng" dirty="0">
                <a:solidFill>
                  <a:srgbClr val="00B050"/>
                </a:solidFill>
              </a:rPr>
              <a:t>Acides aminés</a:t>
            </a:r>
            <a:r>
              <a:rPr lang="fr-FR" sz="4000" b="1" i="1" u="sng" dirty="0">
                <a:solidFill>
                  <a:srgbClr val="00B050"/>
                </a:solidFill>
              </a:rPr>
              <a:t>:</a:t>
            </a:r>
            <a:endParaRPr lang="fr-FR" sz="4000" i="1" u="sng" dirty="0">
              <a:solidFill>
                <a:srgbClr val="00B050"/>
              </a:solidFill>
            </a:endParaRPr>
          </a:p>
        </p:txBody>
      </p:sp>
      <p:sp>
        <p:nvSpPr>
          <p:cNvPr id="4" name="Espace réservé du contenu 3"/>
          <p:cNvSpPr>
            <a:spLocks noGrp="1"/>
          </p:cNvSpPr>
          <p:nvPr>
            <p:ph idx="1"/>
          </p:nvPr>
        </p:nvSpPr>
        <p:spPr>
          <a:xfrm>
            <a:off x="1071538" y="1357298"/>
            <a:ext cx="8072462" cy="5500702"/>
          </a:xfrm>
        </p:spPr>
        <p:txBody>
          <a:bodyPr>
            <a:normAutofit/>
          </a:bodyPr>
          <a:lstStyle/>
          <a:p>
            <a:pPr>
              <a:buNone/>
            </a:pPr>
            <a:r>
              <a:rPr lang="fr-FR" sz="2800" dirty="0">
                <a:solidFill>
                  <a:srgbClr val="0070C0"/>
                </a:solidFill>
                <a:effectLst>
                  <a:outerShdw blurRad="38100" dist="38100" dir="2700000" algn="tl">
                    <a:srgbClr val="000000">
                      <a:alpha val="43137"/>
                    </a:srgbClr>
                  </a:outerShdw>
                </a:effectLst>
              </a:rPr>
              <a:t>Les acides aminés </a:t>
            </a:r>
            <a:r>
              <a:rPr lang="fr-FR" sz="2800" dirty="0">
                <a:effectLst>
                  <a:outerShdw blurRad="38100" dist="38100" dir="2700000" algn="tl">
                    <a:srgbClr val="000000">
                      <a:alpha val="43137"/>
                    </a:srgbClr>
                  </a:outerShdw>
                </a:effectLst>
              </a:rPr>
              <a:t>sont des nutriments indispensables à l’organisme. L'assemblage de plusieurs acides aminés forme les protéines qui sont les agents de structure irremplaçables de tout notre organisme : nos muscles, les anticorps, nos hormones...sont faites de protéines.</a:t>
            </a:r>
          </a:p>
          <a:p>
            <a:pPr>
              <a:buNone/>
            </a:pPr>
            <a:r>
              <a:rPr lang="fr-FR" sz="2800" dirty="0">
                <a:effectLst>
                  <a:outerShdw blurRad="38100" dist="38100" dir="2700000" algn="tl">
                    <a:srgbClr val="000000">
                      <a:alpha val="43137"/>
                    </a:srgbClr>
                  </a:outerShdw>
                </a:effectLst>
              </a:rPr>
              <a:t> Dans le cadre de la prévention du vieillissement, les acides aminés participent à</a:t>
            </a:r>
          </a:p>
          <a:p>
            <a:pPr>
              <a:buNone/>
            </a:pPr>
            <a:r>
              <a:rPr lang="fr-FR" sz="2800" dirty="0">
                <a:effectLst>
                  <a:outerShdw blurRad="38100" dist="38100" dir="2700000" algn="tl">
                    <a:srgbClr val="000000">
                      <a:alpha val="43137"/>
                    </a:srgbClr>
                  </a:outerShdw>
                </a:effectLst>
              </a:rPr>
              <a:t>   la production des molécules</a:t>
            </a:r>
          </a:p>
          <a:p>
            <a:pPr>
              <a:buNone/>
            </a:pP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antioxydantes</a:t>
            </a:r>
            <a:r>
              <a:rPr lang="fr-FR" sz="2800" dirty="0">
                <a:effectLst>
                  <a:outerShdw blurRad="38100" dist="38100" dir="2700000" algn="tl">
                    <a:srgbClr val="000000">
                      <a:alpha val="43137"/>
                    </a:srgbClr>
                  </a:outerShdw>
                </a:effectLst>
              </a:rPr>
              <a:t>.</a:t>
            </a:r>
          </a:p>
          <a:p>
            <a:pPr>
              <a:buNone/>
            </a:pPr>
            <a:endParaRPr lang="fr-FR" sz="28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20</a:t>
            </a:fld>
            <a:endParaRPr lang="fr-BE"/>
          </a:p>
        </p:txBody>
      </p:sp>
      <p:pic>
        <p:nvPicPr>
          <p:cNvPr id="6" name="Image 5" descr="ob_5295e260e152a2ccd68022cc517d6d10_1014151541.jpg"/>
          <p:cNvPicPr>
            <a:picLocks noChangeAspect="1"/>
          </p:cNvPicPr>
          <p:nvPr/>
        </p:nvPicPr>
        <p:blipFill>
          <a:blip r:embed="rId2"/>
          <a:stretch>
            <a:fillRect/>
          </a:stretch>
        </p:blipFill>
        <p:spPr>
          <a:xfrm>
            <a:off x="5786446" y="4572009"/>
            <a:ext cx="3357554" cy="2285992"/>
          </a:xfrm>
          <a:prstGeom prst="rect">
            <a:avLst/>
          </a:prstGeom>
        </p:spPr>
      </p:pic>
    </p:spTree>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rot="10800000" flipV="1">
            <a:off x="1000100" y="4572008"/>
            <a:ext cx="7933588" cy="2285992"/>
          </a:xfrm>
        </p:spPr>
        <p:txBody>
          <a:bodyPr numCol="3">
            <a:normAutofit/>
          </a:bodyPr>
          <a:lstStyle/>
          <a:p>
            <a:pPr>
              <a:buClr>
                <a:srgbClr val="FFFF00"/>
              </a:buClr>
              <a:buSzPct val="75000"/>
              <a:buFont typeface="Wingdings" pitchFamily="2" charset="2"/>
              <a:buChar char="q"/>
            </a:pPr>
            <a:r>
              <a:rPr lang="fr-FR" sz="2000" dirty="0">
                <a:solidFill>
                  <a:srgbClr val="0070C0"/>
                </a:solidFill>
                <a:effectLst>
                  <a:outerShdw blurRad="38100" dist="38100" dir="2700000" algn="tl">
                    <a:srgbClr val="000000">
                      <a:alpha val="43137"/>
                    </a:srgbClr>
                  </a:outerShdw>
                </a:effectLst>
              </a:rPr>
              <a:t>Protéines</a:t>
            </a:r>
          </a:p>
          <a:p>
            <a:pPr>
              <a:buClr>
                <a:srgbClr val="FFFF00"/>
              </a:buClr>
              <a:buSzPct val="75000"/>
              <a:buFont typeface="Wingdings" pitchFamily="2" charset="2"/>
              <a:buChar char="q"/>
            </a:pPr>
            <a:r>
              <a:rPr lang="fr-FR" sz="2000" dirty="0">
                <a:solidFill>
                  <a:srgbClr val="0070C0"/>
                </a:solidFill>
                <a:effectLst>
                  <a:outerShdw blurRad="38100" dist="38100" dir="2700000" algn="tl">
                    <a:srgbClr val="000000">
                      <a:alpha val="43137"/>
                    </a:srgbClr>
                  </a:outerShdw>
                </a:effectLst>
              </a:rPr>
              <a:t>Lipides</a:t>
            </a:r>
          </a:p>
          <a:p>
            <a:pPr>
              <a:buClr>
                <a:srgbClr val="FFFF00"/>
              </a:buClr>
              <a:buSzPct val="75000"/>
              <a:buFont typeface="Wingdings" pitchFamily="2" charset="2"/>
              <a:buChar char="q"/>
            </a:pPr>
            <a:r>
              <a:rPr lang="fr-FR" sz="2000" dirty="0">
                <a:solidFill>
                  <a:srgbClr val="0070C0"/>
                </a:solidFill>
                <a:effectLst>
                  <a:outerShdw blurRad="38100" dist="38100" dir="2700000" algn="tl">
                    <a:srgbClr val="000000">
                      <a:alpha val="43137"/>
                    </a:srgbClr>
                  </a:outerShdw>
                </a:effectLst>
              </a:rPr>
              <a:t>Glucides</a:t>
            </a:r>
          </a:p>
          <a:p>
            <a:pPr algn="l">
              <a:buClr>
                <a:srgbClr val="FFFF00"/>
              </a:buClr>
              <a:buSzPct val="75000"/>
              <a:buFont typeface="Wingdings" pitchFamily="2" charset="2"/>
              <a:buChar char="q"/>
            </a:pPr>
            <a:endParaRPr lang="fr-FR" sz="2000" dirty="0">
              <a:solidFill>
                <a:srgbClr val="0070C0"/>
              </a:solidFill>
              <a:effectLst>
                <a:outerShdw blurRad="38100" dist="38100" dir="2700000" algn="tl">
                  <a:srgbClr val="000000">
                    <a:alpha val="43137"/>
                  </a:srgbClr>
                </a:outerShdw>
              </a:effectLst>
            </a:endParaRPr>
          </a:p>
          <a:p>
            <a:pPr algn="l">
              <a:buClr>
                <a:srgbClr val="FFFF00"/>
              </a:buClr>
              <a:buSzPct val="75000"/>
              <a:buFont typeface="Wingdings" pitchFamily="2" charset="2"/>
              <a:buChar char="q"/>
            </a:pPr>
            <a:endParaRPr lang="fr-FR" sz="2000" dirty="0">
              <a:solidFill>
                <a:srgbClr val="0070C0"/>
              </a:solidFill>
              <a:effectLst>
                <a:outerShdw blurRad="38100" dist="38100" dir="2700000" algn="tl">
                  <a:srgbClr val="000000">
                    <a:alpha val="43137"/>
                  </a:srgbClr>
                </a:outerShdw>
              </a:effectLst>
            </a:endParaRPr>
          </a:p>
          <a:p>
            <a:pPr algn="l">
              <a:buClr>
                <a:srgbClr val="FF0000"/>
              </a:buClr>
              <a:buSzPct val="75000"/>
              <a:buFont typeface="Wingdings" pitchFamily="2" charset="2"/>
              <a:buChar char="v"/>
            </a:pPr>
            <a:r>
              <a:rPr lang="fr-FR" sz="2000" dirty="0">
                <a:solidFill>
                  <a:srgbClr val="0070C0"/>
                </a:solidFill>
                <a:effectLst>
                  <a:outerShdw blurRad="38100" dist="38100" dir="2700000" algn="tl">
                    <a:srgbClr val="000000">
                      <a:alpha val="43137"/>
                    </a:srgbClr>
                  </a:outerShdw>
                </a:effectLst>
              </a:rPr>
              <a:t>Vitamines</a:t>
            </a:r>
          </a:p>
          <a:p>
            <a:pPr algn="l">
              <a:buClr>
                <a:srgbClr val="FF0000"/>
              </a:buClr>
              <a:buSzPct val="75000"/>
              <a:buFont typeface="Wingdings" pitchFamily="2" charset="2"/>
              <a:buChar char="v"/>
            </a:pPr>
            <a:r>
              <a:rPr lang="fr-FR" sz="2000" dirty="0">
                <a:solidFill>
                  <a:srgbClr val="0070C0"/>
                </a:solidFill>
                <a:effectLst>
                  <a:outerShdw blurRad="38100" dist="38100" dir="2700000" algn="tl">
                    <a:srgbClr val="000000">
                      <a:alpha val="43137"/>
                    </a:srgbClr>
                  </a:outerShdw>
                </a:effectLst>
              </a:rPr>
              <a:t>Minéraux</a:t>
            </a:r>
          </a:p>
          <a:p>
            <a:pPr algn="l">
              <a:buClr>
                <a:srgbClr val="FF0000"/>
              </a:buClr>
              <a:buSzPct val="75000"/>
              <a:buFont typeface="Wingdings" pitchFamily="2" charset="2"/>
              <a:buChar char="v"/>
            </a:pPr>
            <a:r>
              <a:rPr lang="fr-FR" sz="2000" dirty="0">
                <a:solidFill>
                  <a:srgbClr val="0070C0"/>
                </a:solidFill>
                <a:effectLst>
                  <a:outerShdw blurRad="38100" dist="38100" dir="2700000" algn="tl">
                    <a:srgbClr val="000000">
                      <a:alpha val="43137"/>
                    </a:srgbClr>
                  </a:outerShdw>
                </a:effectLst>
              </a:rPr>
              <a:t>Oligoéléments</a:t>
            </a:r>
          </a:p>
          <a:p>
            <a:pPr algn="l">
              <a:buClr>
                <a:srgbClr val="FF0000"/>
              </a:buClr>
              <a:buSzPct val="75000"/>
              <a:buFont typeface="Wingdings" pitchFamily="2" charset="2"/>
              <a:buChar char="v"/>
            </a:pPr>
            <a:r>
              <a:rPr lang="fr-FR" sz="2000" dirty="0">
                <a:solidFill>
                  <a:srgbClr val="0070C0"/>
                </a:solidFill>
                <a:effectLst>
                  <a:outerShdw blurRad="38100" dist="38100" dir="2700000" algn="tl">
                    <a:srgbClr val="000000">
                      <a:alpha val="43137"/>
                    </a:srgbClr>
                  </a:outerShdw>
                </a:effectLst>
              </a:rPr>
              <a:t>AG</a:t>
            </a:r>
          </a:p>
          <a:p>
            <a:pPr algn="l">
              <a:buClr>
                <a:srgbClr val="FF0000"/>
              </a:buClr>
              <a:buSzPct val="75000"/>
              <a:buFont typeface="Wingdings" pitchFamily="2" charset="2"/>
              <a:buChar char="v"/>
            </a:pPr>
            <a:r>
              <a:rPr lang="fr-FR" sz="2000" dirty="0">
                <a:solidFill>
                  <a:srgbClr val="0070C0"/>
                </a:solidFill>
                <a:effectLst>
                  <a:outerShdw blurRad="38100" dist="38100" dir="2700000" algn="tl">
                    <a:srgbClr val="000000">
                      <a:alpha val="43137"/>
                    </a:srgbClr>
                  </a:outerShdw>
                </a:effectLst>
              </a:rPr>
              <a:t>AA</a:t>
            </a:r>
          </a:p>
          <a:p>
            <a:pPr algn="l">
              <a:buClr>
                <a:srgbClr val="00B050"/>
              </a:buClr>
              <a:buSzPct val="75000"/>
              <a:buFont typeface="Wingdings" pitchFamily="2" charset="2"/>
              <a:buChar char="§"/>
            </a:pPr>
            <a:r>
              <a:rPr lang="fr-FR" sz="2000" dirty="0">
                <a:solidFill>
                  <a:srgbClr val="0070C0"/>
                </a:solidFill>
                <a:effectLst>
                  <a:outerShdw blurRad="38100" dist="38100" dir="2700000" algn="tl">
                    <a:srgbClr val="000000">
                      <a:alpha val="43137"/>
                    </a:srgbClr>
                  </a:outerShdw>
                </a:effectLst>
              </a:rPr>
              <a:t>Flavonoïdes</a:t>
            </a:r>
          </a:p>
          <a:p>
            <a:pPr algn="l">
              <a:buClr>
                <a:srgbClr val="00B050"/>
              </a:buClr>
              <a:buSzPct val="75000"/>
              <a:buFont typeface="Wingdings" pitchFamily="2" charset="2"/>
              <a:buChar char="§"/>
            </a:pPr>
            <a:r>
              <a:rPr lang="fr-FR" sz="2000" dirty="0">
                <a:solidFill>
                  <a:srgbClr val="0070C0"/>
                </a:solidFill>
                <a:effectLst>
                  <a:outerShdw blurRad="38100" dist="38100" dir="2700000" algn="tl">
                    <a:srgbClr val="000000">
                      <a:alpha val="43137"/>
                    </a:srgbClr>
                  </a:outerShdw>
                </a:effectLst>
              </a:rPr>
              <a:t>Tanins</a:t>
            </a:r>
          </a:p>
          <a:p>
            <a:pPr algn="l">
              <a:buClr>
                <a:srgbClr val="00B050"/>
              </a:buClr>
              <a:buSzPct val="75000"/>
              <a:buFont typeface="Wingdings" pitchFamily="2" charset="2"/>
              <a:buChar char="§"/>
            </a:pPr>
            <a:r>
              <a:rPr lang="fr-FR" sz="2000" dirty="0">
                <a:solidFill>
                  <a:srgbClr val="0070C0"/>
                </a:solidFill>
                <a:effectLst>
                  <a:outerShdw blurRad="38100" dist="38100" dir="2700000" algn="tl">
                    <a:srgbClr val="000000">
                      <a:alpha val="43137"/>
                    </a:srgbClr>
                  </a:outerShdw>
                </a:effectLst>
              </a:rPr>
              <a:t>Caroténoïdes</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21</a:t>
            </a:fld>
            <a:endParaRPr lang="fr-BE"/>
          </a:p>
        </p:txBody>
      </p:sp>
      <p:sp>
        <p:nvSpPr>
          <p:cNvPr id="6" name="Rectangle avec flèche vers le bas 5"/>
          <p:cNvSpPr/>
          <p:nvPr/>
        </p:nvSpPr>
        <p:spPr>
          <a:xfrm>
            <a:off x="2214546" y="0"/>
            <a:ext cx="5143536" cy="1357298"/>
          </a:xfrm>
          <a:prstGeom prst="downArrowCallou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MICRONUTRIMENTS</a:t>
            </a:r>
          </a:p>
        </p:txBody>
      </p:sp>
      <p:sp>
        <p:nvSpPr>
          <p:cNvPr id="7" name="Ellipse 6"/>
          <p:cNvSpPr/>
          <p:nvPr/>
        </p:nvSpPr>
        <p:spPr>
          <a:xfrm>
            <a:off x="3286116" y="1428736"/>
            <a:ext cx="3000396" cy="1214446"/>
          </a:xfrm>
          <a:prstGeom prst="ellipse">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rot="10800000" flipV="1">
            <a:off x="2071670" y="2500306"/>
            <a:ext cx="114300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a:off x="4465637" y="3106735"/>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357950" y="2428868"/>
            <a:ext cx="1214446"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71538" y="3571876"/>
            <a:ext cx="2571768"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00B050"/>
                </a:solidFill>
                <a:latin typeface="Georgia" pitchFamily="18" charset="0"/>
              </a:rPr>
              <a:t>Macronutriments</a:t>
            </a:r>
          </a:p>
        </p:txBody>
      </p:sp>
      <p:sp>
        <p:nvSpPr>
          <p:cNvPr id="12" name="Rectangle à coins arrondis 11"/>
          <p:cNvSpPr/>
          <p:nvPr/>
        </p:nvSpPr>
        <p:spPr>
          <a:xfrm>
            <a:off x="3643306" y="3643314"/>
            <a:ext cx="5500694" cy="7858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accent3">
                    <a:lumMod val="75000"/>
                  </a:schemeClr>
                </a:solidFill>
                <a:latin typeface="Georgia" pitchFamily="18" charset="0"/>
              </a:rPr>
              <a:t>Micronutriments      </a:t>
            </a:r>
            <a:r>
              <a:rPr lang="fr-FR" sz="2400" dirty="0" err="1">
                <a:solidFill>
                  <a:schemeClr val="accent3">
                    <a:lumMod val="75000"/>
                  </a:schemeClr>
                </a:solidFill>
                <a:latin typeface="Georgia" pitchFamily="18" charset="0"/>
              </a:rPr>
              <a:t>Phytonutriments</a:t>
            </a:r>
            <a:endParaRPr lang="fr-FR" sz="2400" dirty="0">
              <a:solidFill>
                <a:schemeClr val="accent3">
                  <a:lumMod val="75000"/>
                </a:schemeClr>
              </a:solidFill>
              <a:latin typeface="Georgia" pitchFamily="18" charset="0"/>
            </a:endParaRPr>
          </a:p>
          <a:p>
            <a:r>
              <a:rPr lang="fr-FR" sz="2400" dirty="0">
                <a:solidFill>
                  <a:schemeClr val="accent3">
                    <a:lumMod val="75000"/>
                  </a:schemeClr>
                </a:solidFill>
                <a:latin typeface="Georgia" pitchFamily="18" charset="0"/>
              </a:rPr>
              <a:t>  </a:t>
            </a:r>
          </a:p>
        </p:txBody>
      </p:sp>
      <p:sp>
        <p:nvSpPr>
          <p:cNvPr id="13" name="Organigramme : Connecteur 12"/>
          <p:cNvSpPr/>
          <p:nvPr/>
        </p:nvSpPr>
        <p:spPr>
          <a:xfrm>
            <a:off x="1071538" y="5786454"/>
            <a:ext cx="2286016" cy="1071546"/>
          </a:xfrm>
          <a:prstGeom prst="flowChartConnector">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p:cNvSpPr/>
          <p:nvPr/>
        </p:nvSpPr>
        <p:spPr>
          <a:xfrm>
            <a:off x="7429520" y="0"/>
            <a:ext cx="1714480" cy="2000240"/>
          </a:xfrm>
          <a:prstGeom prst="flowChartConnector">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pPr/>
              <a:t>22</a:t>
            </a:fld>
            <a:endParaRPr lang="fr-BE"/>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B0F0"/>
                </a:solidFill>
                <a:effectLst>
                  <a:outerShdw blurRad="38100" dist="38100" dir="2700000" algn="tl">
                    <a:srgbClr val="000000">
                      <a:alpha val="43137"/>
                    </a:srgbClr>
                  </a:outerShdw>
                </a:effectLst>
              </a:rPr>
              <a:t>Conclusion </a:t>
            </a:r>
            <a:endParaRPr lang="fr-FR" sz="2800" b="1" dirty="0">
              <a:solidFill>
                <a:srgbClr val="00B0F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pPr>
              <a:buFont typeface="Wingdings" pitchFamily="2" charset="2"/>
              <a:buChar char="ü"/>
            </a:pPr>
            <a:r>
              <a:rPr lang="fr-FR" sz="2400" i="1" dirty="0" smtClean="0">
                <a:solidFill>
                  <a:srgbClr val="C00000"/>
                </a:solidFill>
              </a:rPr>
              <a:t>Indispensables </a:t>
            </a:r>
          </a:p>
          <a:p>
            <a:pPr>
              <a:buFont typeface="Wingdings" pitchFamily="2" charset="2"/>
              <a:buChar char="ü"/>
            </a:pPr>
            <a:r>
              <a:rPr lang="fr-FR" sz="2400" i="1" dirty="0" smtClean="0">
                <a:solidFill>
                  <a:srgbClr val="C00000"/>
                </a:solidFill>
              </a:rPr>
              <a:t>Les activités physiques augmentent les besoins en micronutriments   </a:t>
            </a:r>
          </a:p>
          <a:p>
            <a:pPr>
              <a:buFont typeface="Wingdings" pitchFamily="2" charset="2"/>
              <a:buChar char="ü"/>
            </a:pPr>
            <a:r>
              <a:rPr lang="fr-FR" sz="2400" i="1" dirty="0" smtClean="0">
                <a:solidFill>
                  <a:srgbClr val="C00000"/>
                </a:solidFill>
              </a:rPr>
              <a:t>Une alimentation équilibrée et diversifiée  assure les apports nécessaires dans la majorité des cas </a:t>
            </a:r>
          </a:p>
          <a:p>
            <a:pPr>
              <a:buFont typeface="Wingdings" pitchFamily="2" charset="2"/>
              <a:buChar char="ü"/>
            </a:pPr>
            <a:r>
              <a:rPr lang="fr-FR" sz="2400" i="1" dirty="0" smtClean="0">
                <a:solidFill>
                  <a:srgbClr val="C00000"/>
                </a:solidFill>
              </a:rPr>
              <a:t>Pas de supplémentation!!</a:t>
            </a:r>
            <a:endParaRPr lang="fr-FR" sz="2400" i="1" dirty="0">
              <a:solidFill>
                <a:srgbClr val="C00000"/>
              </a:solidFill>
            </a:endParaRPr>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91680" y="4005064"/>
            <a:ext cx="7200799" cy="2664296"/>
          </a:xfrm>
          <a:prstGeom prst="rect">
            <a:avLst/>
          </a:prstGeom>
          <a:ln>
            <a:noFill/>
          </a:ln>
          <a:effectLst>
            <a:softEdge rad="112500"/>
          </a:effectLst>
        </p:spPr>
      </p:pic>
    </p:spTree>
    <p:extLst>
      <p:ext uri="{BB962C8B-B14F-4D97-AF65-F5344CB8AC3E}">
        <p14:creationId xmlns="" xmlns:p14="http://schemas.microsoft.com/office/powerpoint/2010/main" val="4013114681"/>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85728"/>
            <a:ext cx="7862150" cy="1071570"/>
          </a:xfrm>
        </p:spPr>
        <p:txBody>
          <a:bodyPr/>
          <a:lstStyle/>
          <a:p>
            <a:pPr marL="857250" indent="-857250"/>
            <a:endParaRPr lang="fr-FR" b="1" i="1" u="sng" dirty="0">
              <a:solidFill>
                <a:srgbClr val="FF0000"/>
              </a:solidFill>
              <a:effectLst/>
            </a:endParaRPr>
          </a:p>
        </p:txBody>
      </p:sp>
      <p:sp>
        <p:nvSpPr>
          <p:cNvPr id="3" name="Espace réservé du contenu 2"/>
          <p:cNvSpPr>
            <a:spLocks noGrp="1"/>
          </p:cNvSpPr>
          <p:nvPr>
            <p:ph idx="1"/>
          </p:nvPr>
        </p:nvSpPr>
        <p:spPr>
          <a:xfrm>
            <a:off x="1000100" y="1928802"/>
            <a:ext cx="7929618" cy="4929198"/>
          </a:xfrm>
        </p:spPr>
        <p:txBody>
          <a:bodyPr>
            <a:normAutofit lnSpcReduction="10000"/>
          </a:bodyPr>
          <a:lstStyle/>
          <a:p>
            <a:pPr>
              <a:buNone/>
            </a:pPr>
            <a:r>
              <a:rPr lang="fr-FR" b="1" dirty="0"/>
              <a:t>Lors de l’activité physique, le sportif accroit ses besoins en vitamines et minéraux par différents mécanismes: </a:t>
            </a:r>
          </a:p>
          <a:p>
            <a:pPr>
              <a:buClr>
                <a:srgbClr val="FF0000"/>
              </a:buClr>
              <a:buSzPct val="100000"/>
              <a:buFont typeface="Wingdings" pitchFamily="2" charset="2"/>
              <a:buChar char="v"/>
            </a:pPr>
            <a:r>
              <a:rPr lang="fr-FR" b="1" dirty="0"/>
              <a:t>une augmentation des pertes sudorales</a:t>
            </a:r>
          </a:p>
          <a:p>
            <a:pPr>
              <a:buClr>
                <a:srgbClr val="FF0000"/>
              </a:buClr>
              <a:buSzPct val="100000"/>
              <a:buFont typeface="Wingdings" pitchFamily="2" charset="2"/>
              <a:buChar char="v"/>
            </a:pPr>
            <a:r>
              <a:rPr lang="fr-FR" b="1" dirty="0"/>
              <a:t>une augmentation de son métabolisme</a:t>
            </a:r>
          </a:p>
          <a:p>
            <a:pPr>
              <a:buClr>
                <a:srgbClr val="FF0000"/>
              </a:buClr>
              <a:buSzPct val="100000"/>
              <a:buFont typeface="Wingdings" pitchFamily="2" charset="2"/>
              <a:buChar char="v"/>
            </a:pPr>
            <a:r>
              <a:rPr lang="fr-FR" b="1" dirty="0"/>
              <a:t> des besoins de réparation cellulaires accrus, une augmentation de l’oxydation tissulaire</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24</a:t>
            </a:fld>
            <a:endParaRPr lang="fr-BE"/>
          </a:p>
        </p:txBody>
      </p:sp>
      <p:pic>
        <p:nvPicPr>
          <p:cNvPr id="7" name="Image 6">
            <a:extLst>
              <a:ext uri="{FF2B5EF4-FFF2-40B4-BE49-F238E27FC236}">
                <a16:creationId xmlns:a16="http://schemas.microsoft.com/office/drawing/2014/main" xmlns="" id="{2C6C0553-F3FE-472F-B3EB-DE7036F250F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29190" y="0"/>
            <a:ext cx="4214810" cy="1928802"/>
          </a:xfrm>
          <a:prstGeom prst="rect">
            <a:avLst/>
          </a:prstGeo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pPr/>
              <a:t>25</a:t>
            </a:fld>
            <a:endParaRPr lang="fr-BE"/>
          </a:p>
        </p:txBody>
      </p:sp>
      <p:sp>
        <p:nvSpPr>
          <p:cNvPr id="7" name="Rectangle 6"/>
          <p:cNvSpPr/>
          <p:nvPr/>
        </p:nvSpPr>
        <p:spPr>
          <a:xfrm>
            <a:off x="2928926" y="2500306"/>
            <a:ext cx="3500462" cy="15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B0F0"/>
                </a:solidFill>
                <a:effectLst>
                  <a:outerShdw blurRad="38100" dist="38100" dir="2700000" algn="tl">
                    <a:srgbClr val="000000">
                      <a:alpha val="43137"/>
                    </a:srgbClr>
                  </a:outerShdw>
                </a:effectLst>
                <a:latin typeface="Ravie" pitchFamily="82" charset="0"/>
              </a:rPr>
              <a:t>MERCI  DE VOTRE ATTENTION </a:t>
            </a:r>
          </a:p>
        </p:txBody>
      </p:sp>
      <p:pic>
        <p:nvPicPr>
          <p:cNvPr id="3075" name="Picture 3"/>
          <p:cNvPicPr>
            <a:picLocks noChangeAspect="1" noChangeArrowheads="1"/>
          </p:cNvPicPr>
          <p:nvPr/>
        </p:nvPicPr>
        <p:blipFill>
          <a:blip r:embed="rId2"/>
          <a:srcRect/>
          <a:stretch>
            <a:fillRect/>
          </a:stretch>
        </p:blipFill>
        <p:spPr bwMode="auto">
          <a:xfrm>
            <a:off x="2928926" y="0"/>
            <a:ext cx="3357586" cy="2285992"/>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6286512" y="0"/>
            <a:ext cx="2857488" cy="3429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3000364" y="4244043"/>
            <a:ext cx="3286116" cy="2613957"/>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0" y="0"/>
            <a:ext cx="3003307" cy="2928934"/>
          </a:xfrm>
          <a:prstGeom prst="rect">
            <a:avLst/>
          </a:prstGeom>
          <a:noFill/>
          <a:ln w="9525">
            <a:noFill/>
            <a:miter lim="800000"/>
            <a:headEnd/>
            <a:tailEnd/>
          </a:ln>
          <a:effectLst/>
        </p:spPr>
      </p:pic>
      <p:pic>
        <p:nvPicPr>
          <p:cNvPr id="18" name="Picture 2"/>
          <p:cNvPicPr>
            <a:picLocks noChangeAspect="1" noChangeArrowheads="1"/>
          </p:cNvPicPr>
          <p:nvPr/>
        </p:nvPicPr>
        <p:blipFill>
          <a:blip r:embed="rId6"/>
          <a:srcRect/>
          <a:stretch>
            <a:fillRect/>
          </a:stretch>
        </p:blipFill>
        <p:spPr bwMode="auto">
          <a:xfrm>
            <a:off x="0" y="2928934"/>
            <a:ext cx="3000364" cy="3929066"/>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6286513" y="3383697"/>
            <a:ext cx="2857488" cy="3474303"/>
          </a:xfrm>
          <a:prstGeom prst="rect">
            <a:avLst/>
          </a:prstGeom>
          <a:noFill/>
          <a:ln w="9525">
            <a:noFill/>
            <a:miter lim="800000"/>
            <a:headEnd/>
            <a:tailEnd/>
          </a:ln>
          <a:effectLst/>
        </p:spPr>
      </p:pic>
    </p:spTree>
  </p:cSld>
  <p:clrMapOvr>
    <a:masterClrMapping/>
  </p:clrMapOvr>
  <p:transition>
    <p:cover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B0F0"/>
                </a:solidFill>
              </a:rPr>
              <a:t>Introduction</a:t>
            </a:r>
            <a:r>
              <a:rPr lang="fr-FR" sz="2800" i="1" dirty="0" smtClean="0">
                <a:solidFill>
                  <a:srgbClr val="00B0F0"/>
                </a:solidFill>
              </a:rPr>
              <a:t> </a:t>
            </a:r>
            <a:endParaRPr lang="fr-FR" sz="2800" i="1" dirty="0">
              <a:solidFill>
                <a:srgbClr val="00B0F0"/>
              </a:solidFill>
            </a:endParaRPr>
          </a:p>
        </p:txBody>
      </p:sp>
      <p:sp>
        <p:nvSpPr>
          <p:cNvPr id="3" name="Espace réservé du contenu 2"/>
          <p:cNvSpPr>
            <a:spLocks noGrp="1"/>
          </p:cNvSpPr>
          <p:nvPr>
            <p:ph idx="1"/>
          </p:nvPr>
        </p:nvSpPr>
        <p:spPr>
          <a:xfrm>
            <a:off x="714348" y="1447800"/>
            <a:ext cx="8219340" cy="4800600"/>
          </a:xfrm>
        </p:spPr>
        <p:txBody>
          <a:bodyPr>
            <a:normAutofit/>
          </a:bodyPr>
          <a:lstStyle/>
          <a:p>
            <a:pPr algn="just"/>
            <a:r>
              <a:rPr lang="fr-FR" sz="2800" dirty="0" smtClean="0"/>
              <a:t>Les éléments que l’on retrouve dans les nutriments sont des composants des produits alimentaires qui contribuent à la croissance , la préparation et l’entretien des fonctions corporelle . ces éléments peuvent être subdivisé en deux grandes catégories :les macronutriments et les micronutriments ,ces derniers sont fournis chaque jour en petite  quantité via l’alimentation ,les vitamines , minéraux  et oligo-éléments (comme le magnésium ,le fer ….)appartiennent à ce groupe .</a:t>
            </a:r>
          </a:p>
          <a:p>
            <a:pPr algn="just"/>
            <a:endParaRPr lang="fr-FR" sz="2800" dirty="0"/>
          </a:p>
        </p:txBody>
      </p:sp>
    </p:spTree>
    <p:extLst>
      <p:ext uri="{BB962C8B-B14F-4D97-AF65-F5344CB8AC3E}">
        <p14:creationId xmlns="" xmlns:p14="http://schemas.microsoft.com/office/powerpoint/2010/main" val="47838035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00101" y="785794"/>
            <a:ext cx="8143899" cy="5786478"/>
          </a:xfrm>
        </p:spPr>
        <p:txBody>
          <a:bodyPr>
            <a:normAutofit fontScale="25000" lnSpcReduction="20000"/>
          </a:bodyPr>
          <a:lstStyle/>
          <a:p>
            <a:pPr algn="l"/>
            <a:r>
              <a:rPr lang="fr-FR" b="1" dirty="0"/>
              <a:t/>
            </a:r>
            <a:br>
              <a:rPr lang="fr-FR" b="1" dirty="0"/>
            </a:br>
            <a:r>
              <a:rPr lang="fr-FR" sz="16000" dirty="0"/>
              <a:t/>
            </a:r>
            <a:br>
              <a:rPr lang="fr-FR" sz="16000" dirty="0"/>
            </a:br>
            <a:r>
              <a:rPr lang="fr-FR" sz="16000" dirty="0">
                <a:solidFill>
                  <a:schemeClr val="tx1"/>
                </a:solidFill>
                <a:effectLst>
                  <a:outerShdw blurRad="38100" dist="38100" dir="2700000" algn="tl">
                    <a:srgbClr val="000000">
                      <a:alpha val="43137"/>
                    </a:srgbClr>
                  </a:outerShdw>
                </a:effectLst>
              </a:rPr>
              <a:t>L</a:t>
            </a:r>
            <a:r>
              <a:rPr lang="fr-FR" sz="14400" dirty="0">
                <a:solidFill>
                  <a:schemeClr val="tx1"/>
                </a:solidFill>
                <a:effectLst>
                  <a:outerShdw blurRad="38100" dist="38100" dir="2700000" algn="tl">
                    <a:srgbClr val="000000">
                      <a:alpha val="43137"/>
                    </a:srgbClr>
                  </a:outerShdw>
                </a:effectLst>
              </a:rPr>
              <a:t>es vitamines, minéraux, oligo-éléments et acides gras essentiels sont fondamentaux dans la pratique sportive. La composition de l’organisme en ces</a:t>
            </a:r>
          </a:p>
          <a:p>
            <a:pPr algn="l"/>
            <a:r>
              <a:rPr lang="fr-FR" sz="14400" dirty="0">
                <a:solidFill>
                  <a:schemeClr val="tx1"/>
                </a:solidFill>
                <a:effectLst>
                  <a:outerShdw blurRad="38100" dist="38100" dir="2700000" algn="tl">
                    <a:srgbClr val="000000">
                      <a:alpha val="43137"/>
                    </a:srgbClr>
                  </a:outerShdw>
                </a:effectLst>
              </a:rPr>
              <a:t>éléments dépend d’un</a:t>
            </a:r>
          </a:p>
          <a:p>
            <a:pPr algn="l"/>
            <a:r>
              <a:rPr lang="fr-FR" sz="14400" dirty="0">
                <a:solidFill>
                  <a:schemeClr val="tx1"/>
                </a:solidFill>
                <a:effectLst>
                  <a:outerShdw blurRad="38100" dist="38100" dir="2700000" algn="tl">
                    <a:srgbClr val="000000">
                      <a:alpha val="43137"/>
                    </a:srgbClr>
                  </a:outerShdw>
                </a:effectLst>
              </a:rPr>
              <a:t>Équilibre Précaire </a:t>
            </a:r>
          </a:p>
          <a:p>
            <a:pPr algn="l"/>
            <a:r>
              <a:rPr lang="fr-FR" sz="14400" dirty="0">
                <a:solidFill>
                  <a:schemeClr val="tx1"/>
                </a:solidFill>
                <a:effectLst>
                  <a:outerShdw blurRad="38100" dist="38100" dir="2700000" algn="tl">
                    <a:srgbClr val="000000">
                      <a:alpha val="43137"/>
                    </a:srgbClr>
                  </a:outerShdw>
                </a:effectLst>
              </a:rPr>
              <a:t>Entre leurs apports</a:t>
            </a:r>
          </a:p>
          <a:p>
            <a:pPr algn="l"/>
            <a:r>
              <a:rPr lang="fr-FR" sz="14400" dirty="0">
                <a:solidFill>
                  <a:schemeClr val="tx1"/>
                </a:solidFill>
                <a:effectLst>
                  <a:outerShdw blurRad="38100" dist="38100" dir="2700000" algn="tl">
                    <a:srgbClr val="000000">
                      <a:alpha val="43137"/>
                    </a:srgbClr>
                  </a:outerShdw>
                </a:effectLst>
              </a:rPr>
              <a:t>et leurs dépenses.</a:t>
            </a:r>
            <a:r>
              <a:rPr lang="fr-FR" sz="16000" dirty="0">
                <a:solidFill>
                  <a:schemeClr val="tx1"/>
                </a:solidFill>
                <a:effectLst>
                  <a:outerShdw blurRad="38100" dist="38100" dir="2700000" algn="tl">
                    <a:srgbClr val="000000">
                      <a:alpha val="43137"/>
                    </a:srgbClr>
                  </a:outerShdw>
                </a:effectLst>
              </a:rPr>
              <a:t/>
            </a:r>
            <a:br>
              <a:rPr lang="fr-FR" sz="16000" dirty="0">
                <a:solidFill>
                  <a:schemeClr val="tx1"/>
                </a:solidFill>
                <a:effectLst>
                  <a:outerShdw blurRad="38100" dist="38100" dir="2700000" algn="tl">
                    <a:srgbClr val="000000">
                      <a:alpha val="43137"/>
                    </a:srgbClr>
                  </a:outerShdw>
                </a:effectLst>
              </a:rPr>
            </a:br>
            <a:r>
              <a:rPr lang="fr-FR" sz="16000" dirty="0">
                <a:solidFill>
                  <a:schemeClr val="tx1"/>
                </a:solidFill>
                <a:effectLst>
                  <a:outerShdw blurRad="38100" dist="38100" dir="2700000" algn="tl">
                    <a:srgbClr val="000000">
                      <a:alpha val="43137"/>
                    </a:srgbClr>
                  </a:outerShdw>
                </a:effectLst>
              </a:rPr>
              <a:t> </a:t>
            </a:r>
            <a:r>
              <a:rPr lang="fr-FR" sz="11200" b="1" dirty="0">
                <a:solidFill>
                  <a:schemeClr val="tx1"/>
                </a:solidFill>
              </a:rPr>
              <a:t/>
            </a:r>
            <a:br>
              <a:rPr lang="fr-FR" sz="11200" b="1" dirty="0">
                <a:solidFill>
                  <a:schemeClr val="tx1"/>
                </a:solidFill>
              </a:rPr>
            </a:br>
            <a:endParaRPr lang="fr-FR" sz="11200" b="1" dirty="0">
              <a:solidFill>
                <a:schemeClr val="tx1"/>
              </a:solidFill>
            </a:endParaRPr>
          </a:p>
          <a:p>
            <a:pPr algn="just"/>
            <a:r>
              <a:rPr lang="fr-FR" sz="7400" b="1" dirty="0"/>
              <a:t/>
            </a:r>
            <a:br>
              <a:rPr lang="fr-FR" sz="7400" b="1" dirty="0"/>
            </a:br>
            <a:endParaRPr lang="fr-FR" sz="4200" b="1"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a:p>
        </p:txBody>
      </p:sp>
      <p:sp>
        <p:nvSpPr>
          <p:cNvPr id="8" name="Ellipse 7"/>
          <p:cNvSpPr/>
          <p:nvPr/>
        </p:nvSpPr>
        <p:spPr>
          <a:xfrm>
            <a:off x="5072066" y="3000372"/>
            <a:ext cx="3786214" cy="35719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B0F0"/>
                </a:solidFill>
              </a:rPr>
              <a:t>Besoins nutritionnels de l’adulte </a:t>
            </a:r>
            <a:endParaRPr lang="fr-FR" sz="2800" b="1" dirty="0">
              <a:solidFill>
                <a:srgbClr val="00B0F0"/>
              </a:solidFill>
            </a:endParaRPr>
          </a:p>
        </p:txBody>
      </p:sp>
      <p:sp>
        <p:nvSpPr>
          <p:cNvPr id="3" name="Espace réservé du contenu 2"/>
          <p:cNvSpPr>
            <a:spLocks noGrp="1"/>
          </p:cNvSpPr>
          <p:nvPr>
            <p:ph idx="1"/>
          </p:nvPr>
        </p:nvSpPr>
        <p:spPr>
          <a:xfrm>
            <a:off x="857224" y="1447800"/>
            <a:ext cx="8076464" cy="4800600"/>
          </a:xfrm>
        </p:spPr>
        <p:txBody>
          <a:bodyPr>
            <a:normAutofit/>
          </a:bodyPr>
          <a:lstStyle/>
          <a:p>
            <a:pPr algn="just"/>
            <a:r>
              <a:rPr lang="fr-FR" sz="2400" dirty="0" smtClean="0"/>
              <a:t>Les besoins nutritionnels et apports recommandés concernent l’eau, l’énergie (besoins quantitatifs),les différents nutriments et leur répartition (besoins qualitatifs), ainsi que les sels minéraux et les vitamines</a:t>
            </a:r>
          </a:p>
          <a:p>
            <a:pPr algn="just"/>
            <a:endParaRPr lang="fr-FR" sz="24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79712" y="3430456"/>
            <a:ext cx="5328592" cy="2662839"/>
          </a:xfrm>
          <a:prstGeom prst="rect">
            <a:avLst/>
          </a:prstGeom>
          <a:ln>
            <a:noFill/>
          </a:ln>
          <a:effectLst>
            <a:softEdge rad="112500"/>
          </a:effectLst>
        </p:spPr>
      </p:pic>
    </p:spTree>
    <p:extLst>
      <p:ext uri="{BB962C8B-B14F-4D97-AF65-F5344CB8AC3E}">
        <p14:creationId xmlns="" xmlns:p14="http://schemas.microsoft.com/office/powerpoint/2010/main" val="221879258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B0F0"/>
                </a:solidFill>
              </a:rPr>
              <a:t>Micronutriment définition </a:t>
            </a:r>
            <a:endParaRPr lang="fr-FR" sz="2800" b="1" dirty="0">
              <a:solidFill>
                <a:srgbClr val="00B0F0"/>
              </a:solidFill>
            </a:endParaRPr>
          </a:p>
        </p:txBody>
      </p:sp>
      <p:sp>
        <p:nvSpPr>
          <p:cNvPr id="3" name="Espace réservé du contenu 2"/>
          <p:cNvSpPr>
            <a:spLocks noGrp="1"/>
          </p:cNvSpPr>
          <p:nvPr>
            <p:ph idx="1"/>
          </p:nvPr>
        </p:nvSpPr>
        <p:spPr>
          <a:xfrm>
            <a:off x="3995936" y="1412776"/>
            <a:ext cx="5040560" cy="4896544"/>
          </a:xfrm>
          <a:solidFill>
            <a:schemeClr val="accent1">
              <a:lumMod val="40000"/>
              <a:lumOff val="60000"/>
            </a:schemeClr>
          </a:solidFill>
          <a:ln>
            <a:solidFill>
              <a:schemeClr val="accent1"/>
            </a:solidFill>
          </a:ln>
        </p:spPr>
        <p:txBody>
          <a:bodyPr>
            <a:normAutofit fontScale="92500" lnSpcReduction="10000"/>
          </a:bodyPr>
          <a:lstStyle/>
          <a:p>
            <a:r>
              <a:rPr lang="fr-FR" sz="2400" dirty="0" smtClean="0"/>
              <a:t>Un micronutriment est un nutriment qui peu ou pas de valeur énergétique (pas de sucre) ,dont l’organisme a besoin en quantité infime pour orchestrer une série de fonctions physiologiques, absolument vital pour les organismes et tout être vivants ,par définition ,les micronutriments regroupent sous un terme unique l’ensemble des vitamines ,des minéraux(micro minéral) et des oligo-éléments indispensables à la vie </a:t>
            </a:r>
          </a:p>
          <a:p>
            <a:r>
              <a:rPr lang="fr-FR" sz="2400" dirty="0" smtClean="0"/>
              <a:t>Les études de micronutriments montrent que les micronutriments actifs à de très faible doses  </a:t>
            </a:r>
            <a:endParaRPr lang="fr-FR" sz="24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99309" y="1412776"/>
            <a:ext cx="2975992" cy="4896544"/>
          </a:xfrm>
          <a:prstGeom prst="rect">
            <a:avLst/>
          </a:prstGeom>
        </p:spPr>
      </p:pic>
    </p:spTree>
    <p:extLst>
      <p:ext uri="{BB962C8B-B14F-4D97-AF65-F5344CB8AC3E}">
        <p14:creationId xmlns="" xmlns:p14="http://schemas.microsoft.com/office/powerpoint/2010/main" val="374817260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4638"/>
            <a:ext cx="7862150" cy="1143000"/>
          </a:xfrm>
        </p:spPr>
        <p:txBody>
          <a:bodyPr>
            <a:normAutofit fontScale="90000"/>
          </a:bodyPr>
          <a:lstStyle/>
          <a:p>
            <a:pPr algn="just"/>
            <a:r>
              <a:rPr lang="fr-FR" sz="2800" b="1" dirty="0" smtClean="0">
                <a:solidFill>
                  <a:srgbClr val="00B0F0"/>
                </a:solidFill>
              </a:rPr>
              <a:t>Les apports nutritionnels conseillés (ANC)pour la population adulte(les vitamines):	</a:t>
            </a:r>
            <a:endParaRPr lang="fr-FR" sz="2800" b="1" dirty="0">
              <a:solidFill>
                <a:srgbClr val="00B0F0"/>
              </a:solidFill>
            </a:endParaRPr>
          </a:p>
        </p:txBody>
      </p:sp>
      <p:sp>
        <p:nvSpPr>
          <p:cNvPr id="3" name="Espace réservé du contenu 2"/>
          <p:cNvSpPr>
            <a:spLocks noGrp="1"/>
          </p:cNvSpPr>
          <p:nvPr>
            <p:ph idx="1"/>
          </p:nvPr>
        </p:nvSpPr>
        <p:spPr/>
        <p:txBody>
          <a:bodyPr>
            <a:normAutofit/>
          </a:bodyPr>
          <a:lstStyle/>
          <a:p>
            <a:pPr marL="82296" indent="0">
              <a:buNone/>
            </a:pPr>
            <a:r>
              <a:rPr lang="fr-FR" sz="2400" dirty="0" smtClean="0"/>
              <a:t>les vitamines sont des substances qui n’apportent pas d’énergie , mais qui sont vitales à très faible doses ,on distingue deux types de vitamines:</a:t>
            </a:r>
          </a:p>
          <a:p>
            <a:pPr marL="539496" indent="-457200">
              <a:buFont typeface="+mj-lt"/>
              <a:buAutoNum type="arabicPeriod"/>
            </a:pPr>
            <a:r>
              <a:rPr lang="fr-FR" sz="2400" b="1" i="1" dirty="0" smtClean="0"/>
              <a:t>Les vitamines liposolubles </a:t>
            </a:r>
            <a:r>
              <a:rPr lang="fr-FR" sz="2400" dirty="0" smtClean="0"/>
              <a:t>,qui sont solubles dans les graisses , et que l’organisme peut mettre en réserve </a:t>
            </a:r>
          </a:p>
          <a:p>
            <a:pPr marL="539496" indent="-457200">
              <a:buFont typeface="+mj-lt"/>
              <a:buAutoNum type="arabicPeriod"/>
            </a:pPr>
            <a:r>
              <a:rPr lang="fr-FR" sz="2400" b="1" i="1" dirty="0" smtClean="0"/>
              <a:t>Les vitamines hydrosolubles </a:t>
            </a:r>
            <a:r>
              <a:rPr lang="fr-FR" sz="2400" dirty="0" smtClean="0"/>
              <a:t>, qui sont solubles dans l’eau et ne sont pas stockées dans l’organisme( à l’exception de la vitamine B12   </a:t>
            </a:r>
            <a:endParaRPr lang="fr-FR" sz="2400" dirty="0"/>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79712" y="5085184"/>
            <a:ext cx="6264696" cy="150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46597160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7536" y="214290"/>
            <a:ext cx="8076464" cy="1143000"/>
          </a:xfrm>
        </p:spPr>
        <p:txBody>
          <a:bodyPr>
            <a:normAutofit/>
          </a:bodyPr>
          <a:lstStyle/>
          <a:p>
            <a:r>
              <a:rPr lang="fr-FR" sz="2800" b="1" dirty="0" smtClean="0">
                <a:solidFill>
                  <a:srgbClr val="00B0F0"/>
                </a:solidFill>
                <a:effectLst/>
              </a:rPr>
              <a:t>Certains apports nutritionnels conseillés chez l’adulte en bonne santé </a:t>
            </a:r>
            <a:endParaRPr lang="fr-FR" sz="2800" b="1" dirty="0">
              <a:solidFill>
                <a:srgbClr val="00B0F0"/>
              </a:solidFill>
              <a:effectLst/>
            </a:endParaRPr>
          </a:p>
        </p:txBody>
      </p:sp>
      <p:graphicFrame>
        <p:nvGraphicFramePr>
          <p:cNvPr id="5" name="Espace réservé du contenu 4"/>
          <p:cNvGraphicFramePr>
            <a:graphicFrameLocks noGrp="1"/>
          </p:cNvGraphicFramePr>
          <p:nvPr>
            <p:ph idx="1"/>
            <p:extLst>
              <p:ext uri="{D42A27DB-BD31-4B8C-83A1-F6EECF244321}">
                <p14:modId xmlns="" xmlns:p14="http://schemas.microsoft.com/office/powerpoint/2010/main" val="1148338641"/>
              </p:ext>
            </p:extLst>
          </p:nvPr>
        </p:nvGraphicFramePr>
        <p:xfrm>
          <a:off x="1435100" y="1447800"/>
          <a:ext cx="7499349" cy="3493370"/>
        </p:xfrm>
        <a:graphic>
          <a:graphicData uri="http://schemas.openxmlformats.org/drawingml/2006/table">
            <a:tbl>
              <a:tblPr firstRow="1" bandRow="1">
                <a:tableStyleId>{5C22544A-7EE6-4342-B048-85BDC9FD1C3A}</a:tableStyleId>
              </a:tblPr>
              <a:tblGrid>
                <a:gridCol w="2499783"/>
                <a:gridCol w="2499783"/>
                <a:gridCol w="2499783"/>
              </a:tblGrid>
              <a:tr h="698674">
                <a:tc>
                  <a:txBody>
                    <a:bodyPr/>
                    <a:lstStyle/>
                    <a:p>
                      <a:endParaRPr lang="fr-FR" dirty="0"/>
                    </a:p>
                  </a:txBody>
                  <a:tcPr/>
                </a:tc>
                <a:tc>
                  <a:txBody>
                    <a:bodyPr/>
                    <a:lstStyle/>
                    <a:p>
                      <a:r>
                        <a:rPr lang="fr-FR" dirty="0" smtClean="0">
                          <a:solidFill>
                            <a:srgbClr val="FFC000"/>
                          </a:solidFill>
                        </a:rPr>
                        <a:t>Hommes adultes</a:t>
                      </a:r>
                      <a:r>
                        <a:rPr lang="fr-FR" baseline="0" dirty="0" smtClean="0">
                          <a:solidFill>
                            <a:srgbClr val="FFC000"/>
                          </a:solidFill>
                        </a:rPr>
                        <a:t> </a:t>
                      </a:r>
                      <a:endParaRPr lang="fr-FR" dirty="0">
                        <a:solidFill>
                          <a:srgbClr val="FFC000"/>
                        </a:solidFill>
                      </a:endParaRPr>
                    </a:p>
                  </a:txBody>
                  <a:tcPr/>
                </a:tc>
                <a:tc>
                  <a:txBody>
                    <a:bodyPr/>
                    <a:lstStyle/>
                    <a:p>
                      <a:r>
                        <a:rPr lang="fr-FR" dirty="0" smtClean="0">
                          <a:solidFill>
                            <a:srgbClr val="FFC000"/>
                          </a:solidFill>
                        </a:rPr>
                        <a:t>Femmes adultes </a:t>
                      </a:r>
                      <a:endParaRPr lang="fr-FR" dirty="0">
                        <a:solidFill>
                          <a:srgbClr val="FFC000"/>
                        </a:solidFill>
                      </a:endParaRPr>
                    </a:p>
                  </a:txBody>
                  <a:tcPr/>
                </a:tc>
              </a:tr>
              <a:tr h="698674">
                <a:tc>
                  <a:txBody>
                    <a:bodyPr/>
                    <a:lstStyle/>
                    <a:p>
                      <a:r>
                        <a:rPr lang="fr-FR" dirty="0" smtClean="0"/>
                        <a:t>Vitamine</a:t>
                      </a:r>
                      <a:r>
                        <a:rPr lang="fr-FR" baseline="0" dirty="0" smtClean="0"/>
                        <a:t> A</a:t>
                      </a:r>
                      <a:endParaRPr lang="fr-FR" dirty="0"/>
                    </a:p>
                  </a:txBody>
                  <a:tcPr/>
                </a:tc>
                <a:tc>
                  <a:txBody>
                    <a:bodyPr/>
                    <a:lstStyle/>
                    <a:p>
                      <a:r>
                        <a:rPr lang="fr-FR" dirty="0" smtClean="0"/>
                        <a:t>800</a:t>
                      </a:r>
                      <a:r>
                        <a:rPr lang="fr-FR" baseline="0" dirty="0" smtClean="0"/>
                        <a:t> microgrammes ER / jr</a:t>
                      </a:r>
                      <a:endParaRPr lang="fr-FR" dirty="0"/>
                    </a:p>
                  </a:txBody>
                  <a:tcPr/>
                </a:tc>
                <a:tc>
                  <a:txBody>
                    <a:bodyPr/>
                    <a:lstStyle/>
                    <a:p>
                      <a:r>
                        <a:rPr lang="fr-FR" dirty="0" smtClean="0"/>
                        <a:t>600 microgrammes</a:t>
                      </a:r>
                      <a:r>
                        <a:rPr lang="fr-FR" baseline="0" dirty="0" smtClean="0"/>
                        <a:t> ER/jr</a:t>
                      </a:r>
                      <a:endParaRPr lang="fr-FR" dirty="0"/>
                    </a:p>
                  </a:txBody>
                  <a:tcPr/>
                </a:tc>
              </a:tr>
              <a:tr h="698674">
                <a:tc>
                  <a:txBody>
                    <a:bodyPr/>
                    <a:lstStyle/>
                    <a:p>
                      <a:r>
                        <a:rPr lang="fr-FR" dirty="0" smtClean="0"/>
                        <a:t>Vitamines</a:t>
                      </a:r>
                      <a:r>
                        <a:rPr lang="fr-FR" baseline="0" dirty="0" smtClean="0"/>
                        <a:t> D</a:t>
                      </a:r>
                      <a:endParaRPr lang="fr-FR" dirty="0"/>
                    </a:p>
                  </a:txBody>
                  <a:tcPr/>
                </a:tc>
                <a:tc>
                  <a:txBody>
                    <a:bodyPr/>
                    <a:lstStyle/>
                    <a:p>
                      <a:r>
                        <a:rPr lang="fr-FR" dirty="0" smtClean="0"/>
                        <a:t>5</a:t>
                      </a:r>
                      <a:r>
                        <a:rPr lang="fr-FR" baseline="0" dirty="0" smtClean="0"/>
                        <a:t> microgrammes/jr </a:t>
                      </a:r>
                      <a:endParaRPr lang="fr-FR" dirty="0"/>
                    </a:p>
                  </a:txBody>
                  <a:tcPr/>
                </a:tc>
                <a:tc>
                  <a:txBody>
                    <a:bodyPr/>
                    <a:lstStyle/>
                    <a:p>
                      <a:endParaRPr lang="fr-FR" dirty="0"/>
                    </a:p>
                  </a:txBody>
                  <a:tcPr/>
                </a:tc>
              </a:tr>
              <a:tr h="698674">
                <a:tc>
                  <a:txBody>
                    <a:bodyPr/>
                    <a:lstStyle/>
                    <a:p>
                      <a:r>
                        <a:rPr lang="fr-FR" dirty="0" smtClean="0"/>
                        <a:t>Vitamine</a:t>
                      </a:r>
                      <a:r>
                        <a:rPr lang="fr-FR" baseline="0" dirty="0" smtClean="0"/>
                        <a:t> B9</a:t>
                      </a:r>
                      <a:endParaRPr lang="fr-FR" dirty="0"/>
                    </a:p>
                  </a:txBody>
                  <a:tcPr/>
                </a:tc>
                <a:tc>
                  <a:txBody>
                    <a:bodyPr/>
                    <a:lstStyle/>
                    <a:p>
                      <a:r>
                        <a:rPr lang="fr-FR" dirty="0" smtClean="0"/>
                        <a:t>330 microgrammes/jr</a:t>
                      </a:r>
                      <a:r>
                        <a:rPr lang="fr-FR" baseline="0" dirty="0" smtClean="0"/>
                        <a:t> </a:t>
                      </a:r>
                      <a:endParaRPr lang="fr-FR" dirty="0"/>
                    </a:p>
                  </a:txBody>
                  <a:tcPr/>
                </a:tc>
                <a:tc>
                  <a:txBody>
                    <a:bodyPr/>
                    <a:lstStyle/>
                    <a:p>
                      <a:endParaRPr lang="fr-FR" dirty="0"/>
                    </a:p>
                  </a:txBody>
                  <a:tcPr/>
                </a:tc>
              </a:tr>
              <a:tr h="698674">
                <a:tc>
                  <a:txBody>
                    <a:bodyPr/>
                    <a:lstStyle/>
                    <a:p>
                      <a:r>
                        <a:rPr lang="fr-FR" dirty="0" smtClean="0"/>
                        <a:t>Vitamine</a:t>
                      </a:r>
                      <a:r>
                        <a:rPr lang="fr-FR" baseline="0" dirty="0" smtClean="0"/>
                        <a:t> C</a:t>
                      </a:r>
                      <a:endParaRPr lang="fr-FR" dirty="0"/>
                    </a:p>
                  </a:txBody>
                  <a:tcPr/>
                </a:tc>
                <a:tc>
                  <a:txBody>
                    <a:bodyPr/>
                    <a:lstStyle/>
                    <a:p>
                      <a:r>
                        <a:rPr lang="fr-FR" dirty="0" smtClean="0"/>
                        <a:t>110</a:t>
                      </a:r>
                      <a:r>
                        <a:rPr lang="fr-FR" baseline="0" dirty="0" smtClean="0"/>
                        <a:t> mg/jr</a:t>
                      </a:r>
                      <a:endParaRPr lang="fr-FR" dirty="0"/>
                    </a:p>
                  </a:txBody>
                  <a:tcPr/>
                </a:tc>
                <a:tc>
                  <a:txBody>
                    <a:bodyPr/>
                    <a:lstStyle/>
                    <a:p>
                      <a:endParaRPr lang="fr-FR" dirty="0"/>
                    </a:p>
                  </a:txBody>
                  <a:tcPr/>
                </a:tc>
              </a:tr>
            </a:tbl>
          </a:graphicData>
        </a:graphic>
      </p:graphicFrame>
    </p:spTree>
    <p:extLst>
      <p:ext uri="{BB962C8B-B14F-4D97-AF65-F5344CB8AC3E}">
        <p14:creationId xmlns="" xmlns:p14="http://schemas.microsoft.com/office/powerpoint/2010/main" val="409458035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28" y="0"/>
            <a:ext cx="7498080" cy="5915744"/>
          </a:xfrm>
        </p:spPr>
        <p:txBody>
          <a:bodyPr>
            <a:normAutofit/>
          </a:bodyPr>
          <a:lstStyle/>
          <a:p>
            <a:r>
              <a:rPr lang="fr-FR" sz="2400" i="1" dirty="0" smtClean="0">
                <a:solidFill>
                  <a:srgbClr val="FF0000"/>
                </a:solidFill>
              </a:rPr>
              <a:t>Quelques sources de vitamines :</a:t>
            </a:r>
            <a:endParaRPr lang="fr-FR" sz="2400" i="1" dirty="0">
              <a:solidFill>
                <a:srgbClr val="FF0000"/>
              </a:solidFill>
            </a:endParaRPr>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8604"/>
            <a:ext cx="9144000" cy="6429396"/>
          </a:xfrm>
          <a:prstGeom prst="rect">
            <a:avLst/>
          </a:prstGeom>
          <a:ln>
            <a:noFill/>
          </a:ln>
          <a:effectLst>
            <a:softEdge rad="112500"/>
          </a:effectLst>
        </p:spPr>
      </p:pic>
    </p:spTree>
    <p:extLst>
      <p:ext uri="{BB962C8B-B14F-4D97-AF65-F5344CB8AC3E}">
        <p14:creationId xmlns="" xmlns:p14="http://schemas.microsoft.com/office/powerpoint/2010/main" val="531129796"/>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1734</TotalTime>
  <Words>904</Words>
  <Application>Microsoft Office PowerPoint</Application>
  <PresentationFormat>Affichage à l'écran (4:3)</PresentationFormat>
  <Paragraphs>147</Paragraphs>
  <Slides>25</Slides>
  <Notes>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Solstice</vt:lpstr>
      <vt:lpstr>Diapositive 1</vt:lpstr>
      <vt:lpstr>Diapositive 2</vt:lpstr>
      <vt:lpstr>Introduction </vt:lpstr>
      <vt:lpstr>Diapositive 4</vt:lpstr>
      <vt:lpstr>Besoins nutritionnels de l’adulte </vt:lpstr>
      <vt:lpstr>Micronutriment définition </vt:lpstr>
      <vt:lpstr>Les apports nutritionnels conseillés (ANC)pour la population adulte(les vitamines): </vt:lpstr>
      <vt:lpstr>Certains apports nutritionnels conseillés chez l’adulte en bonne santé </vt:lpstr>
      <vt:lpstr>Diapositive 9</vt:lpstr>
      <vt:lpstr>Les apports nutritionnels conseillés en minéraux:</vt:lpstr>
      <vt:lpstr>Diapositive 11</vt:lpstr>
      <vt:lpstr>Zoom sur les apports nutritionnel conseillés en fer , calcium et magnésium </vt:lpstr>
      <vt:lpstr>Les acides gras essentiels </vt:lpstr>
      <vt:lpstr>Les micronutriments: </vt:lpstr>
      <vt:lpstr>Diapositive 15</vt:lpstr>
      <vt:lpstr>Vitamines:</vt:lpstr>
      <vt:lpstr>Les minéraux : sel minéraux et oligo-éléments</vt:lpstr>
      <vt:lpstr>Diapositive 18</vt:lpstr>
      <vt:lpstr>Acides gras essentiels</vt:lpstr>
      <vt:lpstr>Acides aminés:</vt:lpstr>
      <vt:lpstr>Diapositive 21</vt:lpstr>
      <vt:lpstr>Diapositive 22</vt:lpstr>
      <vt:lpstr>Conclusion </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Rôle des micronutriments dans l’activité physique</dc:title>
  <dc:creator>FIFI</dc:creator>
  <cp:lastModifiedBy>Admin</cp:lastModifiedBy>
  <cp:revision>134</cp:revision>
  <dcterms:created xsi:type="dcterms:W3CDTF">2019-05-23T21:55:30Z</dcterms:created>
  <dcterms:modified xsi:type="dcterms:W3CDTF">2020-04-23T13:38:08Z</dcterms:modified>
</cp:coreProperties>
</file>