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  <p:sldMasterId id="2147484062" r:id="rId2"/>
  </p:sldMasterIdLst>
  <p:notesMasterIdLst>
    <p:notesMasterId r:id="rId22"/>
  </p:notesMasterIdLst>
  <p:handoutMasterIdLst>
    <p:handoutMasterId r:id="rId23"/>
  </p:handoutMasterIdLst>
  <p:sldIdLst>
    <p:sldId id="378" r:id="rId3"/>
    <p:sldId id="379" r:id="rId4"/>
    <p:sldId id="371" r:id="rId5"/>
    <p:sldId id="374" r:id="rId6"/>
    <p:sldId id="373" r:id="rId7"/>
    <p:sldId id="376" r:id="rId8"/>
    <p:sldId id="347" r:id="rId9"/>
    <p:sldId id="348" r:id="rId10"/>
    <p:sldId id="349" r:id="rId11"/>
    <p:sldId id="353" r:id="rId12"/>
    <p:sldId id="358" r:id="rId13"/>
    <p:sldId id="362" r:id="rId14"/>
    <p:sldId id="363" r:id="rId15"/>
    <p:sldId id="364" r:id="rId16"/>
    <p:sldId id="369" r:id="rId17"/>
    <p:sldId id="370" r:id="rId18"/>
    <p:sldId id="359" r:id="rId19"/>
    <p:sldId id="361" r:id="rId20"/>
    <p:sldId id="37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CCCCFF"/>
    <a:srgbClr val="9966FF"/>
    <a:srgbClr val="000000"/>
    <a:srgbClr val="339966"/>
    <a:srgbClr val="006600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65746" autoAdjust="0"/>
  </p:normalViewPr>
  <p:slideViewPr>
    <p:cSldViewPr>
      <p:cViewPr varScale="1">
        <p:scale>
          <a:sx n="71" d="100"/>
          <a:sy n="71" d="100"/>
        </p:scale>
        <p:origin x="-27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DC3B83-EEF8-4D98-BC5A-A1B693BB7896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69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8B630A9-12BB-4FC0-824B-A41C68FA6EE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52AC8A-0CF1-4414-B1BA-B668B5DF62C2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1391D1-C4F8-454B-84B1-AAD62C05E172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CB1FBB-F78D-43C7-B59B-683E773F7E8C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A61AB-A65F-42BD-AC3C-6594BBC89753}" type="slidenum">
              <a:rPr lang="fr-FR" altLang="fr-FR"/>
              <a:pPr/>
              <a:t>17</a:t>
            </a:fld>
            <a:endParaRPr lang="fr-FR" altLang="fr-FR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CA6F8-FB8A-42AB-9D77-FD572F3F2DF6}" type="slidenum">
              <a:rPr lang="fr-FR" altLang="fr-FR"/>
              <a:pPr/>
              <a:t>18</a:t>
            </a:fld>
            <a:endParaRPr lang="fr-FR" altLang="fr-FR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rtl="0"/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La classe « Personne » est définie par les attributs id, nom,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prenom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et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civilite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; et par la méthode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getNomComplet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(id) qui retourne la civilité concaténée avec le nom et le prénom séparés avec des espaces. Ecrivez un code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php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qui définie cette classe (sans HTML) ; </a:t>
            </a:r>
          </a:p>
          <a:p>
            <a:pPr lvl="0">
              <a:buFontTx/>
              <a:buChar char="-"/>
            </a:pP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La classe « 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Employe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» hérite de la classe personne. Elle contient les attributs salaire et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anciennete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(en année). Cette classe contient aussi les méthodes d’accès à ses différents attributs,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getSalaire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() et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getAnciennete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(). Soit une table MySQL « 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Employe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» contenant les champs suivants : id, nom,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prenom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civilite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, salaire et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anciennete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Définissez un constructeur de cette classe permettant d’initialiser tous les 6 attributs de la classe à partir de la table « 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employe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 » et en indiquant l’id. Ecrivez un code 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php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qui définie cette classe (sans HTML)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Ecrivez un code HTML/</a:t>
            </a:r>
            <a:r>
              <a:rPr lang="fr-FR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php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qui permet à un utilisateur de saisir l’id d’un employé ensuite il permet d’afficher les informations de cet employé</a:t>
            </a:r>
            <a:r>
              <a:rPr lang="fr-FR" sz="120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(Id, Salaire et Ancienneté)</a:t>
            </a:r>
            <a:r>
              <a:rPr lang="fr-FR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Utilisez le code des classes précédentes pour cet affichage.</a:t>
            </a:r>
          </a:p>
          <a:p>
            <a:pPr lvl="0">
              <a:buFontTx/>
              <a:buChar char="-"/>
            </a:pPr>
            <a:endParaRPr lang="fr-FR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630A9-12BB-4FC0-824B-A41C68FA6EEC}" type="slidenum">
              <a:rPr lang="fr-FR" altLang="fr-FR" smtClean="0"/>
              <a:pPr/>
              <a:t>19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26495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F3BC9-0590-4FD2-A1D2-A135F0FCD4E9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AEF13-B005-4DA5-A61F-2F01115CC6A0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0018D-DCE2-400D-B02F-92C346C5EC93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555056-B962-45EC-BFF3-FF5B0CB3BF4F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682533-96E1-4F19-AB36-F0B84F87C525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C1A899-57D3-44BC-A516-E64B895A902B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2BA5FA-3443-47A6-A6E5-065C6D3850ED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225CD9-B4B6-4455-849F-53F54B002E2A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E7C53-C2FB-42E1-9213-E24448BF082A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47E65D-482A-4436-9DD3-15BB8ED61452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9791-0DEE-4EF3-9BC3-BB633FEEE66D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8583AA-E3FD-44CB-8F1C-1E7BE92C20C0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6710-1BC0-4714-8190-838D9253E1C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225CD9-B4B6-4455-849F-53F54B002E2A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E7C53-C2FB-42E1-9213-E24448BF082A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6A13-7182-457A-9CB4-1842CEE646A8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18D8-665F-4365-B89F-A7E9CA04F82A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AA805-5E09-4AF5-B48F-A3019B00F9F2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E44C5-4DB6-4ACB-AED4-C87F45369AA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61C-92C9-4146-BF52-844985F175E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6D28A-0436-451E-8937-0D63AD71E43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9FB-EC99-4035-B97E-868E95D1D32B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399EDD-1035-4F09-8CFE-9DCE77BD2F4A}" type="datetime11">
              <a:rPr lang="fr-FR" smtClean="0"/>
              <a:pPr>
                <a:defRPr/>
              </a:pPr>
              <a:t>00:14:55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6A13-7182-457A-9CB4-1842CEE646A8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77B3E6-BAB1-44B9-BF95-A5BE28EA6CFA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19791-0DEE-4EF3-9BC3-BB633FEEE66D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16710-1BC0-4714-8190-838D9253E1C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4BA230-9B0D-4004-B1FF-3118839721D6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B18D8-665F-4365-B89F-A7E9CA04F82A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9092CB-9323-4F4F-ACEE-362DCE827DC4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AA805-5E09-4AF5-B48F-A3019B00F9F2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3FC528-CD97-4234-8398-8BB0A7DE7860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E44C5-4DB6-4ACB-AED4-C87F45369AA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46588F-789E-4FB7-93F4-59FB8D92C701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161C-92C9-4146-BF52-844985F175E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78ED8E-AC5B-45F7-A7C2-2BB9E2D9F7E2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6D28A-0436-451E-8937-0D63AD71E43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F5523E-396C-49AC-BE10-6067D2ED3491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9FB-EC99-4035-B97E-868E95D1D32B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F0AF12-7A5F-4838-9B55-C13209965645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77B3E6-BAB1-44B9-BF95-A5BE28EA6CFA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F43586B-07C5-4FCF-A3BA-A0DC553FA799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7C6FB3-E668-47E2-BDA3-E67E82A6C908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F43586B-07C5-4FCF-A3BA-A0DC553FA799}" type="datetime11">
              <a:rPr lang="fr-FR" smtClean="0"/>
              <a:pPr>
                <a:defRPr/>
              </a:pPr>
              <a:t>00:14:55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Programmation Web 2014-2015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7C6FB3-E668-47E2-BDA3-E67E82A6C908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  <p:sldLayoutId id="214748407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/>
              <a:t>M 521</a:t>
            </a:r>
            <a:br>
              <a:rPr lang="fr-FR" sz="6000" dirty="0"/>
            </a:br>
            <a:r>
              <a:rPr lang="fr-FR" sz="6000" dirty="0"/>
              <a:t>Web avancé</a:t>
            </a: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Constantes de classe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class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804040"/>
                </a:solidFill>
                <a:latin typeface="Courier New" pitchFamily="49" charset="0"/>
              </a:rPr>
              <a:t>const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constante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Valeur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	public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montre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	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2E8B57"/>
                </a:solidFill>
                <a:latin typeface="Courier New" pitchFamily="49" charset="0"/>
              </a:rPr>
              <a:t>self</a:t>
            </a:r>
            <a:r>
              <a:rPr lang="fr-FR" sz="2000" b="1" dirty="0" err="1">
                <a:solidFill>
                  <a:srgbClr val="804040"/>
                </a:solidFill>
                <a:latin typeface="Courier New" pitchFamily="49" charset="0"/>
              </a:rPr>
              <a:t>::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constante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	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c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c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montre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::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constante ; </a:t>
            </a:r>
          </a:p>
        </p:txBody>
      </p:sp>
      <p:sp>
        <p:nvSpPr>
          <p:cNvPr id="1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ABF7-167D-4E3A-BE60-3A357004DC3A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349188" name="AutoShape 4"/>
          <p:cNvSpPr>
            <a:spLocks noChangeArrowheads="1"/>
          </p:cNvSpPr>
          <p:nvPr/>
        </p:nvSpPr>
        <p:spPr bwMode="auto">
          <a:xfrm>
            <a:off x="5935663" y="1196975"/>
            <a:ext cx="281305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Constante publique de classe</a:t>
            </a:r>
          </a:p>
        </p:txBody>
      </p:sp>
      <p:sp>
        <p:nvSpPr>
          <p:cNvPr id="349189" name="AutoShape 5"/>
          <p:cNvSpPr>
            <a:spLocks noChangeArrowheads="1"/>
          </p:cNvSpPr>
          <p:nvPr/>
        </p:nvSpPr>
        <p:spPr bwMode="auto">
          <a:xfrm>
            <a:off x="755576" y="2323051"/>
            <a:ext cx="4103688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9190" name="AutoShape 6"/>
          <p:cNvCxnSpPr>
            <a:cxnSpLocks noChangeShapeType="1"/>
            <a:stCxn id="349188" idx="1"/>
            <a:endCxn id="349189" idx="3"/>
          </p:cNvCxnSpPr>
          <p:nvPr/>
        </p:nvCxnSpPr>
        <p:spPr bwMode="auto">
          <a:xfrm flipH="1">
            <a:off x="4859264" y="1585913"/>
            <a:ext cx="1076399" cy="91732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9191" name="AutoShape 7"/>
          <p:cNvSpPr>
            <a:spLocks noChangeArrowheads="1"/>
          </p:cNvSpPr>
          <p:nvPr/>
        </p:nvSpPr>
        <p:spPr bwMode="auto">
          <a:xfrm>
            <a:off x="5905500" y="2239963"/>
            <a:ext cx="2873375" cy="1117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Accès à la constante de classe depuis la classe</a:t>
            </a:r>
          </a:p>
        </p:txBody>
      </p:sp>
      <p:sp>
        <p:nvSpPr>
          <p:cNvPr id="349192" name="AutoShape 8"/>
          <p:cNvSpPr>
            <a:spLocks noChangeArrowheads="1"/>
          </p:cNvSpPr>
          <p:nvPr/>
        </p:nvSpPr>
        <p:spPr bwMode="auto">
          <a:xfrm>
            <a:off x="2214546" y="3071810"/>
            <a:ext cx="237490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9193" name="AutoShape 9"/>
          <p:cNvCxnSpPr>
            <a:cxnSpLocks noChangeShapeType="1"/>
            <a:stCxn id="349191" idx="1"/>
            <a:endCxn id="349192" idx="3"/>
          </p:cNvCxnSpPr>
          <p:nvPr/>
        </p:nvCxnSpPr>
        <p:spPr bwMode="auto">
          <a:xfrm rot="10800000" flipV="1">
            <a:off x="4589446" y="2798763"/>
            <a:ext cx="1316054" cy="45322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9194" name="AutoShape 10"/>
          <p:cNvSpPr>
            <a:spLocks noChangeArrowheads="1"/>
          </p:cNvSpPr>
          <p:nvPr/>
        </p:nvSpPr>
        <p:spPr bwMode="auto">
          <a:xfrm>
            <a:off x="5905500" y="4111625"/>
            <a:ext cx="2873375" cy="1117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Accès à la constante de classe à l'extérieur de la classe</a:t>
            </a:r>
          </a:p>
        </p:txBody>
      </p:sp>
      <p:sp>
        <p:nvSpPr>
          <p:cNvPr id="349195" name="AutoShape 11"/>
          <p:cNvSpPr>
            <a:spLocks noChangeArrowheads="1"/>
          </p:cNvSpPr>
          <p:nvPr/>
        </p:nvSpPr>
        <p:spPr bwMode="auto">
          <a:xfrm>
            <a:off x="1142976" y="5286388"/>
            <a:ext cx="316865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9196" name="AutoShape 12"/>
          <p:cNvCxnSpPr>
            <a:cxnSpLocks noChangeShapeType="1"/>
            <a:stCxn id="349194" idx="1"/>
            <a:endCxn id="349195" idx="3"/>
          </p:cNvCxnSpPr>
          <p:nvPr/>
        </p:nvCxnSpPr>
        <p:spPr bwMode="auto">
          <a:xfrm rot="10800000" flipV="1">
            <a:off x="4311626" y="4670424"/>
            <a:ext cx="1593874" cy="79614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9197" name="AutoShape 13"/>
          <p:cNvSpPr>
            <a:spLocks noChangeArrowheads="1"/>
          </p:cNvSpPr>
          <p:nvPr/>
        </p:nvSpPr>
        <p:spPr bwMode="auto">
          <a:xfrm>
            <a:off x="434975" y="4879991"/>
            <a:ext cx="341630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Valeur</a:t>
            </a:r>
          </a:p>
        </p:txBody>
      </p:sp>
      <p:sp>
        <p:nvSpPr>
          <p:cNvPr id="349198" name="AutoShape 14"/>
          <p:cNvSpPr>
            <a:spLocks noChangeArrowheads="1"/>
          </p:cNvSpPr>
          <p:nvPr/>
        </p:nvSpPr>
        <p:spPr bwMode="auto">
          <a:xfrm>
            <a:off x="434975" y="5273691"/>
            <a:ext cx="341630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Valeur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9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9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 animBg="1"/>
      <p:bldP spid="349189" grpId="0" animBg="1"/>
      <p:bldP spid="349191" grpId="0" animBg="1"/>
      <p:bldP spid="349192" grpId="0" animBg="1"/>
      <p:bldP spid="349194" grpId="0" animBg="1"/>
      <p:bldP spid="349195" grpId="0" animBg="1"/>
      <p:bldP spid="349197" grpId="0" animBg="1"/>
      <p:bldP spid="34919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/>
              <a:t>Héritage</a:t>
            </a:r>
          </a:p>
        </p:txBody>
      </p:sp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8B61B-7C84-41A2-B229-9A36F708E15A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355331" name="Rectangle 3"/>
          <p:cNvSpPr>
            <a:spLocks noChangeArrowheads="1"/>
          </p:cNvSpPr>
          <p:nvPr/>
        </p:nvSpPr>
        <p:spPr bwMode="auto">
          <a:xfrm>
            <a:off x="446088" y="1268413"/>
            <a:ext cx="82296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class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Simple 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</a:t>
            </a:r>
            <a:r>
              <a:rPr lang="fr-FR" b="1" dirty="0" err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function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affiche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	</a:t>
            </a:r>
            <a:r>
              <a:rPr lang="fr-FR" b="1" dirty="0" err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echo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"</a:t>
            </a:r>
            <a:r>
              <a:rPr lang="fr-FR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Je suis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Simple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" ; 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}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}</a:t>
            </a:r>
            <a:endParaRPr lang="fr-FR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class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Etendue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 err="1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extends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Simple 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  <a:endParaRPr lang="fr-FR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</a:t>
            </a:r>
            <a:r>
              <a:rPr lang="fr-FR" b="1" dirty="0" err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function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affiche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	</a:t>
            </a:r>
            <a:r>
              <a:rPr lang="fr-FR" b="1" dirty="0" err="1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parent</a:t>
            </a:r>
            <a:r>
              <a:rPr lang="fr-FR" b="1" dirty="0" err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::</a:t>
            </a:r>
            <a:r>
              <a:rPr lang="fr-F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affiche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	</a:t>
            </a:r>
            <a:r>
              <a:rPr lang="fr-FR" b="1" dirty="0" err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echo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"</a:t>
            </a:r>
            <a:r>
              <a:rPr lang="fr-FR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mais aussi </a:t>
            </a:r>
            <a:r>
              <a:rPr lang="fr-FR" b="1" dirty="0" err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Etendue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" ;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}</a:t>
            </a:r>
            <a:endParaRPr lang="fr-FR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}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=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new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Simple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=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new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Etendue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</a:t>
            </a:r>
            <a:r>
              <a:rPr lang="fr-FR" b="1" dirty="0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-&gt;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affiche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None/>
              <a:defRPr/>
            </a:pPr>
            <a:r>
              <a:rPr lang="fr-FR" b="1" dirty="0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</a:t>
            </a:r>
            <a:r>
              <a:rPr lang="fr-FR" b="1" dirty="0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-&gt;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affiche</a:t>
            </a:r>
            <a:r>
              <a:rPr lang="fr-FR" b="1" dirty="0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 </a:t>
            </a:r>
          </a:p>
        </p:txBody>
      </p:sp>
      <p:sp>
        <p:nvSpPr>
          <p:cNvPr id="355332" name="AutoShape 4"/>
          <p:cNvSpPr>
            <a:spLocks noChangeArrowheads="1"/>
          </p:cNvSpPr>
          <p:nvPr/>
        </p:nvSpPr>
        <p:spPr bwMode="auto">
          <a:xfrm>
            <a:off x="5956300" y="1196975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Classe simple</a:t>
            </a:r>
          </a:p>
        </p:txBody>
      </p:sp>
      <p:sp>
        <p:nvSpPr>
          <p:cNvPr id="355333" name="AutoShape 5"/>
          <p:cNvSpPr>
            <a:spLocks noChangeArrowheads="1"/>
          </p:cNvSpPr>
          <p:nvPr/>
        </p:nvSpPr>
        <p:spPr bwMode="auto">
          <a:xfrm>
            <a:off x="468313" y="1268413"/>
            <a:ext cx="2016125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5334" name="AutoShape 6"/>
          <p:cNvCxnSpPr>
            <a:cxnSpLocks noChangeShapeType="1"/>
            <a:stCxn id="355332" idx="1"/>
            <a:endCxn id="355333" idx="3"/>
          </p:cNvCxnSpPr>
          <p:nvPr/>
        </p:nvCxnSpPr>
        <p:spPr bwMode="auto">
          <a:xfrm flipH="1">
            <a:off x="2503488" y="1417638"/>
            <a:ext cx="3452812" cy="317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5335" name="AutoShape 7"/>
          <p:cNvSpPr>
            <a:spLocks noChangeArrowheads="1"/>
          </p:cNvSpPr>
          <p:nvPr/>
        </p:nvSpPr>
        <p:spPr bwMode="auto">
          <a:xfrm>
            <a:off x="5956300" y="1747838"/>
            <a:ext cx="278130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méthode publique</a:t>
            </a:r>
          </a:p>
        </p:txBody>
      </p:sp>
      <p:sp>
        <p:nvSpPr>
          <p:cNvPr id="355336" name="AutoShape 8"/>
          <p:cNvSpPr>
            <a:spLocks noChangeArrowheads="1"/>
          </p:cNvSpPr>
          <p:nvPr/>
        </p:nvSpPr>
        <p:spPr bwMode="auto">
          <a:xfrm>
            <a:off x="827088" y="1628775"/>
            <a:ext cx="2881312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5337" name="AutoShape 9"/>
          <p:cNvCxnSpPr>
            <a:cxnSpLocks noChangeShapeType="1"/>
            <a:stCxn id="355335" idx="1"/>
            <a:endCxn id="355336" idx="3"/>
          </p:cNvCxnSpPr>
          <p:nvPr/>
        </p:nvCxnSpPr>
        <p:spPr bwMode="auto">
          <a:xfrm flipH="1" flipV="1">
            <a:off x="3727450" y="1809750"/>
            <a:ext cx="2228850" cy="3270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5338" name="AutoShape 10"/>
          <p:cNvSpPr>
            <a:spLocks noChangeArrowheads="1"/>
          </p:cNvSpPr>
          <p:nvPr/>
        </p:nvSpPr>
        <p:spPr bwMode="auto">
          <a:xfrm>
            <a:off x="5924550" y="2624138"/>
            <a:ext cx="2844800" cy="1117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Classe étendue héritant de la classe simple</a:t>
            </a:r>
          </a:p>
        </p:txBody>
      </p:sp>
      <p:sp>
        <p:nvSpPr>
          <p:cNvPr id="355339" name="AutoShape 11"/>
          <p:cNvSpPr>
            <a:spLocks noChangeArrowheads="1"/>
          </p:cNvSpPr>
          <p:nvPr/>
        </p:nvSpPr>
        <p:spPr bwMode="auto">
          <a:xfrm>
            <a:off x="468313" y="2736850"/>
            <a:ext cx="446405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5340" name="AutoShape 12"/>
          <p:cNvCxnSpPr>
            <a:cxnSpLocks noChangeShapeType="1"/>
            <a:stCxn id="355338" idx="1"/>
            <a:endCxn id="355339" idx="3"/>
          </p:cNvCxnSpPr>
          <p:nvPr/>
        </p:nvCxnSpPr>
        <p:spPr bwMode="auto">
          <a:xfrm flipH="1" flipV="1">
            <a:off x="4951413" y="2917825"/>
            <a:ext cx="973137" cy="26511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5341" name="AutoShape 13"/>
          <p:cNvSpPr>
            <a:spLocks noChangeArrowheads="1"/>
          </p:cNvSpPr>
          <p:nvPr/>
        </p:nvSpPr>
        <p:spPr bwMode="auto">
          <a:xfrm>
            <a:off x="5940425" y="3824288"/>
            <a:ext cx="281305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Surcharge de la méthode</a:t>
            </a:r>
          </a:p>
        </p:txBody>
      </p:sp>
      <p:sp>
        <p:nvSpPr>
          <p:cNvPr id="355342" name="AutoShape 14"/>
          <p:cNvSpPr>
            <a:spLocks noChangeArrowheads="1"/>
          </p:cNvSpPr>
          <p:nvPr/>
        </p:nvSpPr>
        <p:spPr bwMode="auto">
          <a:xfrm>
            <a:off x="827088" y="3092450"/>
            <a:ext cx="2881312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5343" name="AutoShape 15"/>
          <p:cNvCxnSpPr>
            <a:cxnSpLocks noChangeShapeType="1"/>
            <a:stCxn id="355341" idx="1"/>
            <a:endCxn id="355342" idx="3"/>
          </p:cNvCxnSpPr>
          <p:nvPr/>
        </p:nvCxnSpPr>
        <p:spPr bwMode="auto">
          <a:xfrm flipH="1" flipV="1">
            <a:off x="3727450" y="3273425"/>
            <a:ext cx="2212975" cy="93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5344" name="AutoShape 16"/>
          <p:cNvSpPr>
            <a:spLocks noChangeArrowheads="1"/>
          </p:cNvSpPr>
          <p:nvPr/>
        </p:nvSpPr>
        <p:spPr bwMode="auto">
          <a:xfrm>
            <a:off x="5935663" y="4665663"/>
            <a:ext cx="281305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Appel de la méthode du parent</a:t>
            </a:r>
          </a:p>
        </p:txBody>
      </p:sp>
      <p:sp>
        <p:nvSpPr>
          <p:cNvPr id="355345" name="AutoShape 17"/>
          <p:cNvSpPr>
            <a:spLocks noChangeArrowheads="1"/>
          </p:cNvSpPr>
          <p:nvPr/>
        </p:nvSpPr>
        <p:spPr bwMode="auto">
          <a:xfrm>
            <a:off x="1403350" y="3457575"/>
            <a:ext cx="273685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5346" name="AutoShape 18"/>
          <p:cNvCxnSpPr>
            <a:cxnSpLocks noChangeShapeType="1"/>
            <a:stCxn id="355344" idx="1"/>
            <a:endCxn id="355345" idx="3"/>
          </p:cNvCxnSpPr>
          <p:nvPr/>
        </p:nvCxnSpPr>
        <p:spPr bwMode="auto">
          <a:xfrm flipH="1" flipV="1">
            <a:off x="4159250" y="3638550"/>
            <a:ext cx="1776413" cy="1416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5351" name="AutoShape 23"/>
          <p:cNvSpPr>
            <a:spLocks noChangeArrowheads="1"/>
          </p:cNvSpPr>
          <p:nvPr/>
        </p:nvSpPr>
        <p:spPr bwMode="auto">
          <a:xfrm>
            <a:off x="419100" y="6011863"/>
            <a:ext cx="544830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Je suis Simple mais aussi Etendue</a:t>
            </a:r>
          </a:p>
        </p:txBody>
      </p:sp>
      <p:sp>
        <p:nvSpPr>
          <p:cNvPr id="355353" name="AutoShape 25"/>
          <p:cNvSpPr>
            <a:spLocks noChangeArrowheads="1"/>
          </p:cNvSpPr>
          <p:nvPr/>
        </p:nvSpPr>
        <p:spPr bwMode="auto">
          <a:xfrm>
            <a:off x="434975" y="5589588"/>
            <a:ext cx="5432425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Je suis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2" grpId="0" animBg="1"/>
      <p:bldP spid="355333" grpId="0" animBg="1"/>
      <p:bldP spid="355335" grpId="0" animBg="1"/>
      <p:bldP spid="355336" grpId="0" animBg="1"/>
      <p:bldP spid="355338" grpId="0" animBg="1"/>
      <p:bldP spid="355339" grpId="0" animBg="1"/>
      <p:bldP spid="355341" grpId="0" animBg="1"/>
      <p:bldP spid="355342" grpId="0" animBg="1"/>
      <p:bldP spid="355344" grpId="0" animBg="1"/>
      <p:bldP spid="355345" grpId="0" animBg="1"/>
      <p:bldP spid="355351" grpId="0" animBg="1"/>
      <p:bldP spid="3553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Assignation d'objets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class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Point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200" b="1" dirty="0" err="1">
                <a:solidFill>
                  <a:srgbClr val="2E8B57"/>
                </a:solidFill>
                <a:latin typeface="Courier New" pitchFamily="49" charset="0"/>
              </a:rPr>
              <a:t>private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_x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200" b="1" dirty="0" err="1">
                <a:solidFill>
                  <a:srgbClr val="2E8B57"/>
                </a:solidFill>
                <a:latin typeface="Courier New" pitchFamily="49" charset="0"/>
              </a:rPr>
              <a:t>private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_y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public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 err="1">
                <a:solidFill>
                  <a:srgbClr val="000000"/>
                </a:solidFill>
                <a:latin typeface="Courier New" pitchFamily="49" charset="0"/>
              </a:rPr>
              <a:t>__construct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x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FF00FF"/>
                </a:solidFill>
                <a:latin typeface="Courier New" pitchFamily="49" charset="0"/>
              </a:rPr>
              <a:t>0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y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FF00FF"/>
                </a:solidFill>
                <a:latin typeface="Courier New" pitchFamily="49" charset="0"/>
              </a:rPr>
              <a:t>0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_x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x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_y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y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public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set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x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y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_x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x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_y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>
                <a:solidFill>
                  <a:srgbClr val="008080"/>
                </a:solidFill>
                <a:latin typeface="Courier New" pitchFamily="49" charset="0"/>
              </a:rPr>
              <a:t>y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;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public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 err="1">
                <a:solidFill>
                  <a:srgbClr val="000000"/>
                </a:solidFill>
                <a:latin typeface="Courier New" pitchFamily="49" charset="0"/>
              </a:rPr>
              <a:t>toString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return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2200" b="1" dirty="0">
                <a:solidFill>
                  <a:srgbClr val="FF00FF"/>
                </a:solidFill>
                <a:latin typeface="Courier New" pitchFamily="49" charset="0"/>
              </a:rPr>
              <a:t>(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_x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r>
              <a:rPr lang="fr-FR" sz="2200" b="1" dirty="0">
                <a:solidFill>
                  <a:srgbClr val="FF00FF"/>
                </a:solidFill>
                <a:latin typeface="Courier New" pitchFamily="49" charset="0"/>
              </a:rPr>
              <a:t>,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r>
              <a:rPr lang="fr-FR" sz="22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2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2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_y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r>
              <a:rPr lang="fr-FR" sz="2200" b="1" dirty="0">
                <a:solidFill>
                  <a:srgbClr val="FF00FF"/>
                </a:solidFill>
                <a:latin typeface="Courier New" pitchFamily="49" charset="0"/>
              </a:rPr>
              <a:t>)</a:t>
            </a:r>
            <a:r>
              <a:rPr lang="fr-FR" sz="2200" b="1" dirty="0">
                <a:solidFill>
                  <a:srgbClr val="000000"/>
                </a:solidFill>
                <a:latin typeface="Courier New" pitchFamily="49" charset="0"/>
              </a:rPr>
              <a:t>" ; </a:t>
            </a: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2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2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7094D-833B-4467-823A-1497CE84BBF6}" type="slidenum">
              <a:rPr lang="fr-FR" altLang="fr-FR"/>
              <a:pPr/>
              <a:t>12</a:t>
            </a:fld>
            <a:endParaRPr lang="fr-FR" alt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Assignation d'objets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array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Point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for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10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&lt;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20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++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set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[]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foreach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as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k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k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: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{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toString()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}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&lt;br&gt;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\n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" ; </a:t>
            </a:r>
          </a:p>
        </p:txBody>
      </p:sp>
      <p:sp>
        <p:nvSpPr>
          <p:cNvPr id="39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CE5A7-C920-4A24-814B-C06D6969A0A3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360452" name="AutoShape 4"/>
          <p:cNvSpPr>
            <a:spLocks noChangeArrowheads="1"/>
          </p:cNvSpPr>
          <p:nvPr/>
        </p:nvSpPr>
        <p:spPr bwMode="auto">
          <a:xfrm>
            <a:off x="5651500" y="2347913"/>
            <a:ext cx="2076450" cy="3352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2: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3: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4: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5: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6: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7: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8: (19, 19)</a:t>
            </a:r>
            <a:b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9: (19, 19)</a:t>
            </a:r>
          </a:p>
        </p:txBody>
      </p:sp>
      <p:sp>
        <p:nvSpPr>
          <p:cNvPr id="360453" name="AutoShape 5"/>
          <p:cNvSpPr>
            <a:spLocks noChangeArrowheads="1"/>
          </p:cNvSpPr>
          <p:nvPr/>
        </p:nvSpPr>
        <p:spPr bwMode="auto">
          <a:xfrm>
            <a:off x="5916613" y="1484313"/>
            <a:ext cx="13335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point</a:t>
            </a:r>
          </a:p>
        </p:txBody>
      </p:sp>
      <p:sp>
        <p:nvSpPr>
          <p:cNvPr id="360454" name="AutoShape 6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</a:p>
        </p:txBody>
      </p:sp>
      <p:cxnSp>
        <p:nvCxnSpPr>
          <p:cNvPr id="360455" name="AutoShape 7"/>
          <p:cNvCxnSpPr>
            <a:cxnSpLocks noChangeShapeType="1"/>
            <a:stCxn id="360453" idx="3"/>
            <a:endCxn id="360454" idx="1"/>
          </p:cNvCxnSpPr>
          <p:nvPr/>
        </p:nvCxnSpPr>
        <p:spPr bwMode="auto">
          <a:xfrm>
            <a:off x="7250113" y="1738313"/>
            <a:ext cx="685800" cy="136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360456" name="AutoShape 8"/>
          <p:cNvSpPr>
            <a:spLocks noChangeArrowheads="1"/>
          </p:cNvSpPr>
          <p:nvPr/>
        </p:nvSpPr>
        <p:spPr bwMode="auto">
          <a:xfrm>
            <a:off x="5759450" y="2060575"/>
            <a:ext cx="1698625" cy="41767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segment</a:t>
            </a:r>
          </a:p>
        </p:txBody>
      </p:sp>
      <p:sp>
        <p:nvSpPr>
          <p:cNvPr id="360457" name="Rectangle 9"/>
          <p:cNvSpPr>
            <a:spLocks noChangeArrowheads="1"/>
          </p:cNvSpPr>
          <p:nvPr/>
        </p:nvSpPr>
        <p:spPr bwMode="auto">
          <a:xfrm>
            <a:off x="6419850" y="261143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</a:p>
        </p:txBody>
      </p:sp>
      <p:sp>
        <p:nvSpPr>
          <p:cNvPr id="360458" name="Rectangle 10"/>
          <p:cNvSpPr>
            <a:spLocks noChangeArrowheads="1"/>
          </p:cNvSpPr>
          <p:nvPr/>
        </p:nvSpPr>
        <p:spPr bwMode="auto">
          <a:xfrm>
            <a:off x="6419850" y="296703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</a:t>
            </a:r>
          </a:p>
        </p:txBody>
      </p:sp>
      <p:sp>
        <p:nvSpPr>
          <p:cNvPr id="360459" name="Rectangle 11"/>
          <p:cNvSpPr>
            <a:spLocks noChangeArrowheads="1"/>
          </p:cNvSpPr>
          <p:nvPr/>
        </p:nvSpPr>
        <p:spPr bwMode="auto">
          <a:xfrm>
            <a:off x="6419850" y="332263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2</a:t>
            </a:r>
          </a:p>
        </p:txBody>
      </p:sp>
      <p:sp>
        <p:nvSpPr>
          <p:cNvPr id="360460" name="Rectangle 12"/>
          <p:cNvSpPr>
            <a:spLocks noChangeArrowheads="1"/>
          </p:cNvSpPr>
          <p:nvPr/>
        </p:nvSpPr>
        <p:spPr bwMode="auto">
          <a:xfrm>
            <a:off x="6419850" y="367665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3</a:t>
            </a:r>
          </a:p>
        </p:txBody>
      </p:sp>
      <p:sp>
        <p:nvSpPr>
          <p:cNvPr id="360461" name="Rectangle 13"/>
          <p:cNvSpPr>
            <a:spLocks noChangeArrowheads="1"/>
          </p:cNvSpPr>
          <p:nvPr/>
        </p:nvSpPr>
        <p:spPr bwMode="auto">
          <a:xfrm>
            <a:off x="6419850" y="403225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4</a:t>
            </a:r>
          </a:p>
        </p:txBody>
      </p:sp>
      <p:sp>
        <p:nvSpPr>
          <p:cNvPr id="360462" name="Rectangle 14"/>
          <p:cNvSpPr>
            <a:spLocks noChangeArrowheads="1"/>
          </p:cNvSpPr>
          <p:nvPr/>
        </p:nvSpPr>
        <p:spPr bwMode="auto">
          <a:xfrm>
            <a:off x="6419850" y="4386263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5</a:t>
            </a:r>
          </a:p>
        </p:txBody>
      </p:sp>
      <p:sp>
        <p:nvSpPr>
          <p:cNvPr id="360463" name="Rectangle 15"/>
          <p:cNvSpPr>
            <a:spLocks noChangeArrowheads="1"/>
          </p:cNvSpPr>
          <p:nvPr/>
        </p:nvSpPr>
        <p:spPr bwMode="auto">
          <a:xfrm>
            <a:off x="6419850" y="4741863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6</a:t>
            </a:r>
          </a:p>
        </p:txBody>
      </p:sp>
      <p:sp>
        <p:nvSpPr>
          <p:cNvPr id="360464" name="Rectangle 16"/>
          <p:cNvSpPr>
            <a:spLocks noChangeArrowheads="1"/>
          </p:cNvSpPr>
          <p:nvPr/>
        </p:nvSpPr>
        <p:spPr bwMode="auto">
          <a:xfrm>
            <a:off x="6419850" y="5095875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7</a:t>
            </a:r>
          </a:p>
        </p:txBody>
      </p:sp>
      <p:sp>
        <p:nvSpPr>
          <p:cNvPr id="360465" name="Rectangle 17"/>
          <p:cNvSpPr>
            <a:spLocks noChangeArrowheads="1"/>
          </p:cNvSpPr>
          <p:nvPr/>
        </p:nvSpPr>
        <p:spPr bwMode="auto">
          <a:xfrm>
            <a:off x="6419850" y="5451475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8</a:t>
            </a:r>
          </a:p>
        </p:txBody>
      </p:sp>
      <p:sp>
        <p:nvSpPr>
          <p:cNvPr id="360466" name="Rectangle 18"/>
          <p:cNvSpPr>
            <a:spLocks noChangeArrowheads="1"/>
          </p:cNvSpPr>
          <p:nvPr/>
        </p:nvSpPr>
        <p:spPr bwMode="auto">
          <a:xfrm>
            <a:off x="6419850" y="580548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9</a:t>
            </a:r>
          </a:p>
        </p:txBody>
      </p:sp>
      <p:cxnSp>
        <p:nvCxnSpPr>
          <p:cNvPr id="360467" name="AutoShape 19"/>
          <p:cNvCxnSpPr>
            <a:cxnSpLocks noChangeShapeType="1"/>
            <a:stCxn id="360457" idx="3"/>
            <a:endCxn id="360454" idx="1"/>
          </p:cNvCxnSpPr>
          <p:nvPr/>
        </p:nvCxnSpPr>
        <p:spPr bwMode="auto">
          <a:xfrm>
            <a:off x="6796088" y="2798763"/>
            <a:ext cx="1139825" cy="3048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68" name="AutoShape 20"/>
          <p:cNvCxnSpPr>
            <a:cxnSpLocks noChangeShapeType="1"/>
            <a:stCxn id="360458" idx="3"/>
            <a:endCxn id="360454" idx="1"/>
          </p:cNvCxnSpPr>
          <p:nvPr/>
        </p:nvCxnSpPr>
        <p:spPr bwMode="auto">
          <a:xfrm flipV="1">
            <a:off x="6796088" y="3103563"/>
            <a:ext cx="1139825" cy="508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69" name="AutoShape 21"/>
          <p:cNvCxnSpPr>
            <a:cxnSpLocks noChangeShapeType="1"/>
            <a:stCxn id="360459" idx="3"/>
            <a:endCxn id="360454" idx="1"/>
          </p:cNvCxnSpPr>
          <p:nvPr/>
        </p:nvCxnSpPr>
        <p:spPr bwMode="auto">
          <a:xfrm flipV="1">
            <a:off x="6796088" y="3103563"/>
            <a:ext cx="1139825" cy="4064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0" name="AutoShape 22"/>
          <p:cNvCxnSpPr>
            <a:cxnSpLocks noChangeShapeType="1"/>
            <a:stCxn id="360460" idx="3"/>
            <a:endCxn id="360454" idx="1"/>
          </p:cNvCxnSpPr>
          <p:nvPr/>
        </p:nvCxnSpPr>
        <p:spPr bwMode="auto">
          <a:xfrm flipV="1">
            <a:off x="6796088" y="3103563"/>
            <a:ext cx="1139825" cy="760412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1" name="AutoShape 23"/>
          <p:cNvCxnSpPr>
            <a:cxnSpLocks noChangeShapeType="1"/>
            <a:stCxn id="360461" idx="3"/>
            <a:endCxn id="360454" idx="1"/>
          </p:cNvCxnSpPr>
          <p:nvPr/>
        </p:nvCxnSpPr>
        <p:spPr bwMode="auto">
          <a:xfrm flipV="1">
            <a:off x="6796088" y="3103563"/>
            <a:ext cx="1139825" cy="1116012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2" name="AutoShape 24"/>
          <p:cNvCxnSpPr>
            <a:cxnSpLocks noChangeShapeType="1"/>
            <a:stCxn id="360462" idx="3"/>
            <a:endCxn id="360454" idx="1"/>
          </p:cNvCxnSpPr>
          <p:nvPr/>
        </p:nvCxnSpPr>
        <p:spPr bwMode="auto">
          <a:xfrm flipV="1">
            <a:off x="6796088" y="3103563"/>
            <a:ext cx="1139825" cy="147002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3" name="AutoShape 25"/>
          <p:cNvCxnSpPr>
            <a:cxnSpLocks noChangeShapeType="1"/>
            <a:stCxn id="360463" idx="3"/>
            <a:endCxn id="360454" idx="1"/>
          </p:cNvCxnSpPr>
          <p:nvPr/>
        </p:nvCxnSpPr>
        <p:spPr bwMode="auto">
          <a:xfrm flipV="1">
            <a:off x="6796088" y="3103563"/>
            <a:ext cx="1139825" cy="182562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4" name="AutoShape 26"/>
          <p:cNvCxnSpPr>
            <a:cxnSpLocks noChangeShapeType="1"/>
            <a:stCxn id="360464" idx="3"/>
            <a:endCxn id="360454" idx="1"/>
          </p:cNvCxnSpPr>
          <p:nvPr/>
        </p:nvCxnSpPr>
        <p:spPr bwMode="auto">
          <a:xfrm flipV="1">
            <a:off x="6796088" y="3103563"/>
            <a:ext cx="1139825" cy="217963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5" name="AutoShape 27"/>
          <p:cNvCxnSpPr>
            <a:cxnSpLocks noChangeShapeType="1"/>
            <a:stCxn id="360465" idx="3"/>
            <a:endCxn id="360454" idx="1"/>
          </p:cNvCxnSpPr>
          <p:nvPr/>
        </p:nvCxnSpPr>
        <p:spPr bwMode="auto">
          <a:xfrm flipV="1">
            <a:off x="6796088" y="3103563"/>
            <a:ext cx="1139825" cy="253523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0476" name="AutoShape 28"/>
          <p:cNvCxnSpPr>
            <a:cxnSpLocks noChangeShapeType="1"/>
            <a:stCxn id="360466" idx="3"/>
            <a:endCxn id="360454" idx="1"/>
          </p:cNvCxnSpPr>
          <p:nvPr/>
        </p:nvCxnSpPr>
        <p:spPr bwMode="auto">
          <a:xfrm flipV="1">
            <a:off x="6796088" y="3103563"/>
            <a:ext cx="1139825" cy="288925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360477" name="AutoShape 29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</a:p>
        </p:txBody>
      </p:sp>
      <p:sp>
        <p:nvSpPr>
          <p:cNvPr id="360478" name="AutoShape 30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</a:p>
        </p:txBody>
      </p:sp>
      <p:sp>
        <p:nvSpPr>
          <p:cNvPr id="360479" name="AutoShape 31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</a:p>
        </p:txBody>
      </p:sp>
      <p:sp>
        <p:nvSpPr>
          <p:cNvPr id="360480" name="AutoShape 32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</a:p>
        </p:txBody>
      </p:sp>
      <p:sp>
        <p:nvSpPr>
          <p:cNvPr id="360481" name="AutoShape 33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</a:p>
        </p:txBody>
      </p:sp>
      <p:sp>
        <p:nvSpPr>
          <p:cNvPr id="360482" name="AutoShape 34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</a:p>
        </p:txBody>
      </p:sp>
      <p:sp>
        <p:nvSpPr>
          <p:cNvPr id="360483" name="AutoShape 35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</a:p>
        </p:txBody>
      </p:sp>
      <p:sp>
        <p:nvSpPr>
          <p:cNvPr id="360484" name="AutoShape 36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</a:p>
        </p:txBody>
      </p:sp>
      <p:sp>
        <p:nvSpPr>
          <p:cNvPr id="360485" name="AutoShape 37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</a:p>
        </p:txBody>
      </p:sp>
      <p:sp>
        <p:nvSpPr>
          <p:cNvPr id="360486" name="AutoShape 38"/>
          <p:cNvSpPr>
            <a:spLocks noChangeArrowheads="1"/>
          </p:cNvSpPr>
          <p:nvPr/>
        </p:nvSpPr>
        <p:spPr bwMode="auto">
          <a:xfrm>
            <a:off x="7935913" y="28495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360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6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6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6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6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6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6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6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6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6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6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6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6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6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6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3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6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2" grpId="0" animBg="1"/>
      <p:bldP spid="360452" grpId="1" animBg="1"/>
      <p:bldP spid="360453" grpId="0" animBg="1"/>
      <p:bldP spid="360456" grpId="0" animBg="1"/>
      <p:bldP spid="360457" grpId="0" animBg="1"/>
      <p:bldP spid="360458" grpId="0" animBg="1"/>
      <p:bldP spid="360459" grpId="0" animBg="1"/>
      <p:bldP spid="360460" grpId="0" animBg="1"/>
      <p:bldP spid="360461" grpId="0" animBg="1"/>
      <p:bldP spid="360462" grpId="0" animBg="1"/>
      <p:bldP spid="360463" grpId="0" animBg="1"/>
      <p:bldP spid="360464" grpId="0" animBg="1"/>
      <p:bldP spid="360465" grpId="0" animBg="1"/>
      <p:bldP spid="3604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Clonage d'objets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array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Point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for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10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&lt;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20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++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set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i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[]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A020F0"/>
                </a:solidFill>
                <a:latin typeface="Courier New" pitchFamily="49" charset="0"/>
              </a:rPr>
              <a:t>clone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point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18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foreach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segment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as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k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=&gt;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	</a:t>
            </a:r>
            <a:r>
              <a:rPr lang="fr-FR" sz="1800" b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k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: 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{</a:t>
            </a:r>
            <a:r>
              <a:rPr lang="fr-FR" sz="1800" b="1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1800" b="1">
                <a:solidFill>
                  <a:srgbClr val="008080"/>
                </a:solidFill>
                <a:latin typeface="Courier New" pitchFamily="49" charset="0"/>
              </a:rPr>
              <a:t>p</a:t>
            </a:r>
            <a:r>
              <a:rPr lang="fr-FR" sz="1800" b="1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toString()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}</a:t>
            </a:r>
            <a:r>
              <a:rPr lang="fr-FR" sz="1800" b="1">
                <a:solidFill>
                  <a:srgbClr val="FF00FF"/>
                </a:solidFill>
                <a:latin typeface="Courier New" pitchFamily="49" charset="0"/>
              </a:rPr>
              <a:t>&lt;br&gt;</a:t>
            </a:r>
            <a:r>
              <a:rPr lang="fr-FR" sz="1800" b="1">
                <a:solidFill>
                  <a:srgbClr val="6A5ACD"/>
                </a:solidFill>
                <a:latin typeface="Courier New" pitchFamily="49" charset="0"/>
              </a:rPr>
              <a:t>\n</a:t>
            </a:r>
            <a:r>
              <a:rPr lang="fr-FR" sz="1800" b="1">
                <a:solidFill>
                  <a:srgbClr val="000000"/>
                </a:solidFill>
                <a:latin typeface="Courier New" pitchFamily="49" charset="0"/>
              </a:rPr>
              <a:t>" ; </a:t>
            </a:r>
          </a:p>
        </p:txBody>
      </p:sp>
      <p:sp>
        <p:nvSpPr>
          <p:cNvPr id="50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630E-8F56-4E99-B765-4F0FCE883140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361476" name="AutoShape 4"/>
          <p:cNvSpPr>
            <a:spLocks noChangeArrowheads="1"/>
          </p:cNvSpPr>
          <p:nvPr/>
        </p:nvSpPr>
        <p:spPr bwMode="auto">
          <a:xfrm>
            <a:off x="5651500" y="2060575"/>
            <a:ext cx="2076450" cy="3352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0: (10, 10)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1: (11, 11)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2: (12, 12)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3: (13, 13)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4: (14, 14)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5: (15, 15)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6: (16, 16)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7: (17, 17)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8: (18, 18)</a:t>
            </a:r>
            <a:b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</a:b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9: (19, 19)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</a:endParaRPr>
          </a:p>
        </p:txBody>
      </p:sp>
      <p:sp>
        <p:nvSpPr>
          <p:cNvPr id="361477" name="AutoShape 5"/>
          <p:cNvSpPr>
            <a:spLocks noChangeArrowheads="1"/>
          </p:cNvSpPr>
          <p:nvPr/>
        </p:nvSpPr>
        <p:spPr bwMode="auto">
          <a:xfrm>
            <a:off x="5916613" y="1196975"/>
            <a:ext cx="13335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point</a:t>
            </a:r>
          </a:p>
        </p:txBody>
      </p:sp>
      <p:sp>
        <p:nvSpPr>
          <p:cNvPr id="361478" name="AutoShape 6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</a:p>
        </p:txBody>
      </p:sp>
      <p:cxnSp>
        <p:nvCxnSpPr>
          <p:cNvPr id="361479" name="AutoShape 7"/>
          <p:cNvCxnSpPr>
            <a:cxnSpLocks noChangeShapeType="1"/>
            <a:stCxn id="361477" idx="3"/>
            <a:endCxn id="361478" idx="1"/>
          </p:cNvCxnSpPr>
          <p:nvPr/>
        </p:nvCxnSpPr>
        <p:spPr bwMode="auto">
          <a:xfrm flipV="1">
            <a:off x="7250113" y="514350"/>
            <a:ext cx="685800" cy="93662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361480" name="AutoShape 8"/>
          <p:cNvSpPr>
            <a:spLocks noChangeArrowheads="1"/>
          </p:cNvSpPr>
          <p:nvPr/>
        </p:nvSpPr>
        <p:spPr bwMode="auto">
          <a:xfrm>
            <a:off x="5759450" y="1773238"/>
            <a:ext cx="1698625" cy="4176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segment</a:t>
            </a:r>
          </a:p>
        </p:txBody>
      </p:sp>
      <p:sp>
        <p:nvSpPr>
          <p:cNvPr id="361481" name="Rectangle 9"/>
          <p:cNvSpPr>
            <a:spLocks noChangeArrowheads="1"/>
          </p:cNvSpPr>
          <p:nvPr/>
        </p:nvSpPr>
        <p:spPr bwMode="auto">
          <a:xfrm>
            <a:off x="6419850" y="232410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0</a:t>
            </a:r>
          </a:p>
        </p:txBody>
      </p:sp>
      <p:sp>
        <p:nvSpPr>
          <p:cNvPr id="361482" name="Rectangle 10"/>
          <p:cNvSpPr>
            <a:spLocks noChangeArrowheads="1"/>
          </p:cNvSpPr>
          <p:nvPr/>
        </p:nvSpPr>
        <p:spPr bwMode="auto">
          <a:xfrm>
            <a:off x="6419850" y="267970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</a:t>
            </a:r>
          </a:p>
        </p:txBody>
      </p:sp>
      <p:sp>
        <p:nvSpPr>
          <p:cNvPr id="361483" name="Rectangle 11"/>
          <p:cNvSpPr>
            <a:spLocks noChangeArrowheads="1"/>
          </p:cNvSpPr>
          <p:nvPr/>
        </p:nvSpPr>
        <p:spPr bwMode="auto">
          <a:xfrm>
            <a:off x="6419850" y="303530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2</a:t>
            </a:r>
          </a:p>
        </p:txBody>
      </p:sp>
      <p:sp>
        <p:nvSpPr>
          <p:cNvPr id="361484" name="Rectangle 12"/>
          <p:cNvSpPr>
            <a:spLocks noChangeArrowheads="1"/>
          </p:cNvSpPr>
          <p:nvPr/>
        </p:nvSpPr>
        <p:spPr bwMode="auto">
          <a:xfrm>
            <a:off x="6419850" y="3389313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3</a:t>
            </a:r>
          </a:p>
        </p:txBody>
      </p:sp>
      <p:sp>
        <p:nvSpPr>
          <p:cNvPr id="361485" name="Rectangle 13"/>
          <p:cNvSpPr>
            <a:spLocks noChangeArrowheads="1"/>
          </p:cNvSpPr>
          <p:nvPr/>
        </p:nvSpPr>
        <p:spPr bwMode="auto">
          <a:xfrm>
            <a:off x="6419850" y="3744913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4</a:t>
            </a:r>
          </a:p>
        </p:txBody>
      </p:sp>
      <p:sp>
        <p:nvSpPr>
          <p:cNvPr id="361486" name="Rectangle 14"/>
          <p:cNvSpPr>
            <a:spLocks noChangeArrowheads="1"/>
          </p:cNvSpPr>
          <p:nvPr/>
        </p:nvSpPr>
        <p:spPr bwMode="auto">
          <a:xfrm>
            <a:off x="6419850" y="4098925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5</a:t>
            </a:r>
          </a:p>
        </p:txBody>
      </p:sp>
      <p:sp>
        <p:nvSpPr>
          <p:cNvPr id="361487" name="Rectangle 15"/>
          <p:cNvSpPr>
            <a:spLocks noChangeArrowheads="1"/>
          </p:cNvSpPr>
          <p:nvPr/>
        </p:nvSpPr>
        <p:spPr bwMode="auto">
          <a:xfrm>
            <a:off x="6419850" y="4454525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6</a:t>
            </a:r>
          </a:p>
        </p:txBody>
      </p:sp>
      <p:sp>
        <p:nvSpPr>
          <p:cNvPr id="361488" name="Rectangle 16"/>
          <p:cNvSpPr>
            <a:spLocks noChangeArrowheads="1"/>
          </p:cNvSpPr>
          <p:nvPr/>
        </p:nvSpPr>
        <p:spPr bwMode="auto">
          <a:xfrm>
            <a:off x="6419850" y="480853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7</a:t>
            </a:r>
          </a:p>
        </p:txBody>
      </p:sp>
      <p:sp>
        <p:nvSpPr>
          <p:cNvPr id="361489" name="Rectangle 17"/>
          <p:cNvSpPr>
            <a:spLocks noChangeArrowheads="1"/>
          </p:cNvSpPr>
          <p:nvPr/>
        </p:nvSpPr>
        <p:spPr bwMode="auto">
          <a:xfrm>
            <a:off x="6419850" y="5164138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8</a:t>
            </a:r>
          </a:p>
        </p:txBody>
      </p:sp>
      <p:sp>
        <p:nvSpPr>
          <p:cNvPr id="361490" name="Rectangle 18"/>
          <p:cNvSpPr>
            <a:spLocks noChangeArrowheads="1"/>
          </p:cNvSpPr>
          <p:nvPr/>
        </p:nvSpPr>
        <p:spPr bwMode="auto">
          <a:xfrm>
            <a:off x="6419850" y="5518150"/>
            <a:ext cx="376238" cy="374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9</a:t>
            </a:r>
          </a:p>
        </p:txBody>
      </p:sp>
      <p:cxnSp>
        <p:nvCxnSpPr>
          <p:cNvPr id="361491" name="AutoShape 19"/>
          <p:cNvCxnSpPr>
            <a:cxnSpLocks noChangeShapeType="1"/>
            <a:stCxn id="361481" idx="3"/>
            <a:endCxn id="361501" idx="1"/>
          </p:cNvCxnSpPr>
          <p:nvPr/>
        </p:nvCxnSpPr>
        <p:spPr bwMode="auto">
          <a:xfrm flipV="1">
            <a:off x="6796088" y="1666875"/>
            <a:ext cx="1139825" cy="84455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2" name="AutoShape 20"/>
          <p:cNvCxnSpPr>
            <a:cxnSpLocks noChangeShapeType="1"/>
            <a:stCxn id="361482" idx="3"/>
            <a:endCxn id="361502" idx="1"/>
          </p:cNvCxnSpPr>
          <p:nvPr/>
        </p:nvCxnSpPr>
        <p:spPr bwMode="auto">
          <a:xfrm flipV="1">
            <a:off x="6796088" y="2163763"/>
            <a:ext cx="1139825" cy="703262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3" name="AutoShape 21"/>
          <p:cNvCxnSpPr>
            <a:cxnSpLocks noChangeShapeType="1"/>
            <a:stCxn id="361483" idx="3"/>
            <a:endCxn id="361503" idx="1"/>
          </p:cNvCxnSpPr>
          <p:nvPr/>
        </p:nvCxnSpPr>
        <p:spPr bwMode="auto">
          <a:xfrm flipV="1">
            <a:off x="6796088" y="2659063"/>
            <a:ext cx="1139825" cy="563562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4" name="AutoShape 22"/>
          <p:cNvCxnSpPr>
            <a:cxnSpLocks noChangeShapeType="1"/>
            <a:stCxn id="361484" idx="3"/>
            <a:endCxn id="361504" idx="1"/>
          </p:cNvCxnSpPr>
          <p:nvPr/>
        </p:nvCxnSpPr>
        <p:spPr bwMode="auto">
          <a:xfrm flipV="1">
            <a:off x="6796088" y="3154363"/>
            <a:ext cx="1139825" cy="4222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5" name="AutoShape 23"/>
          <p:cNvCxnSpPr>
            <a:cxnSpLocks noChangeShapeType="1"/>
            <a:stCxn id="361485" idx="3"/>
            <a:endCxn id="361505" idx="1"/>
          </p:cNvCxnSpPr>
          <p:nvPr/>
        </p:nvCxnSpPr>
        <p:spPr bwMode="auto">
          <a:xfrm flipV="1">
            <a:off x="6796088" y="3649663"/>
            <a:ext cx="1139825" cy="2825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6" name="AutoShape 24"/>
          <p:cNvCxnSpPr>
            <a:cxnSpLocks noChangeShapeType="1"/>
            <a:stCxn id="361486" idx="3"/>
            <a:endCxn id="361506" idx="1"/>
          </p:cNvCxnSpPr>
          <p:nvPr/>
        </p:nvCxnSpPr>
        <p:spPr bwMode="auto">
          <a:xfrm flipV="1">
            <a:off x="6796088" y="4146550"/>
            <a:ext cx="1139825" cy="1397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7" name="AutoShape 25"/>
          <p:cNvCxnSpPr>
            <a:cxnSpLocks noChangeShapeType="1"/>
            <a:stCxn id="361487" idx="3"/>
            <a:endCxn id="361507" idx="1"/>
          </p:cNvCxnSpPr>
          <p:nvPr/>
        </p:nvCxnSpPr>
        <p:spPr bwMode="auto">
          <a:xfrm>
            <a:off x="6796088" y="4641850"/>
            <a:ext cx="11398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8" name="AutoShape 26"/>
          <p:cNvCxnSpPr>
            <a:cxnSpLocks noChangeShapeType="1"/>
            <a:stCxn id="361488" idx="3"/>
            <a:endCxn id="361508" idx="1"/>
          </p:cNvCxnSpPr>
          <p:nvPr/>
        </p:nvCxnSpPr>
        <p:spPr bwMode="auto">
          <a:xfrm>
            <a:off x="6796088" y="4995863"/>
            <a:ext cx="1139825" cy="14128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499" name="AutoShape 27"/>
          <p:cNvCxnSpPr>
            <a:cxnSpLocks noChangeShapeType="1"/>
            <a:stCxn id="361489" idx="3"/>
            <a:endCxn id="361509" idx="1"/>
          </p:cNvCxnSpPr>
          <p:nvPr/>
        </p:nvCxnSpPr>
        <p:spPr bwMode="auto">
          <a:xfrm>
            <a:off x="6796088" y="5351463"/>
            <a:ext cx="1139825" cy="28098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cxnSp>
        <p:nvCxnSpPr>
          <p:cNvPr id="361500" name="AutoShape 28"/>
          <p:cNvCxnSpPr>
            <a:cxnSpLocks noChangeShapeType="1"/>
            <a:stCxn id="361490" idx="3"/>
            <a:endCxn id="361510" idx="1"/>
          </p:cNvCxnSpPr>
          <p:nvPr/>
        </p:nvCxnSpPr>
        <p:spPr bwMode="auto">
          <a:xfrm>
            <a:off x="6796088" y="5705475"/>
            <a:ext cx="1139825" cy="422275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lg" len="lg"/>
          </a:ln>
        </p:spPr>
      </p:cxnSp>
      <p:sp>
        <p:nvSpPr>
          <p:cNvPr id="361501" name="AutoShape 29"/>
          <p:cNvSpPr>
            <a:spLocks noChangeArrowheads="1"/>
          </p:cNvSpPr>
          <p:nvPr/>
        </p:nvSpPr>
        <p:spPr bwMode="auto">
          <a:xfrm>
            <a:off x="7935913" y="1412875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</a:p>
        </p:txBody>
      </p:sp>
      <p:sp>
        <p:nvSpPr>
          <p:cNvPr id="361502" name="AutoShape 30"/>
          <p:cNvSpPr>
            <a:spLocks noChangeArrowheads="1"/>
          </p:cNvSpPr>
          <p:nvPr/>
        </p:nvSpPr>
        <p:spPr bwMode="auto">
          <a:xfrm>
            <a:off x="7935913" y="19097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</a:p>
        </p:txBody>
      </p:sp>
      <p:sp>
        <p:nvSpPr>
          <p:cNvPr id="361503" name="AutoShape 31"/>
          <p:cNvSpPr>
            <a:spLocks noChangeArrowheads="1"/>
          </p:cNvSpPr>
          <p:nvPr/>
        </p:nvSpPr>
        <p:spPr bwMode="auto">
          <a:xfrm>
            <a:off x="7935913" y="24050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</a:p>
        </p:txBody>
      </p:sp>
      <p:sp>
        <p:nvSpPr>
          <p:cNvPr id="361504" name="AutoShape 32"/>
          <p:cNvSpPr>
            <a:spLocks noChangeArrowheads="1"/>
          </p:cNvSpPr>
          <p:nvPr/>
        </p:nvSpPr>
        <p:spPr bwMode="auto">
          <a:xfrm>
            <a:off x="7935913" y="29003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</a:p>
        </p:txBody>
      </p:sp>
      <p:sp>
        <p:nvSpPr>
          <p:cNvPr id="361505" name="AutoShape 33"/>
          <p:cNvSpPr>
            <a:spLocks noChangeArrowheads="1"/>
          </p:cNvSpPr>
          <p:nvPr/>
        </p:nvSpPr>
        <p:spPr bwMode="auto">
          <a:xfrm>
            <a:off x="7935913" y="3395663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</a:p>
        </p:txBody>
      </p:sp>
      <p:sp>
        <p:nvSpPr>
          <p:cNvPr id="361506" name="AutoShape 34"/>
          <p:cNvSpPr>
            <a:spLocks noChangeArrowheads="1"/>
          </p:cNvSpPr>
          <p:nvPr/>
        </p:nvSpPr>
        <p:spPr bwMode="auto">
          <a:xfrm>
            <a:off x="7935913" y="38925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</a:p>
        </p:txBody>
      </p:sp>
      <p:sp>
        <p:nvSpPr>
          <p:cNvPr id="361507" name="AutoShape 35"/>
          <p:cNvSpPr>
            <a:spLocks noChangeArrowheads="1"/>
          </p:cNvSpPr>
          <p:nvPr/>
        </p:nvSpPr>
        <p:spPr bwMode="auto">
          <a:xfrm>
            <a:off x="7935913" y="43878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</a:p>
        </p:txBody>
      </p:sp>
      <p:sp>
        <p:nvSpPr>
          <p:cNvPr id="361508" name="AutoShape 36"/>
          <p:cNvSpPr>
            <a:spLocks noChangeArrowheads="1"/>
          </p:cNvSpPr>
          <p:nvPr/>
        </p:nvSpPr>
        <p:spPr bwMode="auto">
          <a:xfrm>
            <a:off x="7935913" y="48831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</a:p>
        </p:txBody>
      </p:sp>
      <p:sp>
        <p:nvSpPr>
          <p:cNvPr id="361509" name="AutoShape 37"/>
          <p:cNvSpPr>
            <a:spLocks noChangeArrowheads="1"/>
          </p:cNvSpPr>
          <p:nvPr/>
        </p:nvSpPr>
        <p:spPr bwMode="auto">
          <a:xfrm>
            <a:off x="7935913" y="53784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</a:p>
        </p:txBody>
      </p:sp>
      <p:sp>
        <p:nvSpPr>
          <p:cNvPr id="361510" name="AutoShape 38"/>
          <p:cNvSpPr>
            <a:spLocks noChangeArrowheads="1"/>
          </p:cNvSpPr>
          <p:nvPr/>
        </p:nvSpPr>
        <p:spPr bwMode="auto">
          <a:xfrm>
            <a:off x="7935913" y="58737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</a:p>
        </p:txBody>
      </p:sp>
      <p:sp>
        <p:nvSpPr>
          <p:cNvPr id="361511" name="AutoShape 39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10</a:t>
            </a:r>
          </a:p>
        </p:txBody>
      </p:sp>
      <p:sp>
        <p:nvSpPr>
          <p:cNvPr id="361512" name="AutoShape 40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11</a:t>
            </a:r>
          </a:p>
        </p:txBody>
      </p:sp>
      <p:sp>
        <p:nvSpPr>
          <p:cNvPr id="361513" name="AutoShape 41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12</a:t>
            </a:r>
          </a:p>
        </p:txBody>
      </p:sp>
      <p:sp>
        <p:nvSpPr>
          <p:cNvPr id="361514" name="AutoShape 42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13</a:t>
            </a:r>
          </a:p>
        </p:txBody>
      </p:sp>
      <p:sp>
        <p:nvSpPr>
          <p:cNvPr id="361515" name="AutoShape 43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14</a:t>
            </a:r>
          </a:p>
        </p:txBody>
      </p:sp>
      <p:sp>
        <p:nvSpPr>
          <p:cNvPr id="361516" name="AutoShape 44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15</a:t>
            </a:r>
          </a:p>
        </p:txBody>
      </p:sp>
      <p:sp>
        <p:nvSpPr>
          <p:cNvPr id="361517" name="AutoShape 45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16</a:t>
            </a:r>
          </a:p>
        </p:txBody>
      </p:sp>
      <p:sp>
        <p:nvSpPr>
          <p:cNvPr id="361518" name="AutoShape 46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17</a:t>
            </a:r>
          </a:p>
        </p:txBody>
      </p:sp>
      <p:sp>
        <p:nvSpPr>
          <p:cNvPr id="361519" name="AutoShape 47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18</a:t>
            </a:r>
          </a:p>
        </p:txBody>
      </p:sp>
      <p:sp>
        <p:nvSpPr>
          <p:cNvPr id="361520" name="AutoShape 48"/>
          <p:cNvSpPr>
            <a:spLocks noChangeArrowheads="1"/>
          </p:cNvSpPr>
          <p:nvPr/>
        </p:nvSpPr>
        <p:spPr bwMode="auto">
          <a:xfrm>
            <a:off x="7935913" y="260350"/>
            <a:ext cx="1028700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  <a:r>
              <a:rPr lang="fr-FR" sz="24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</a:t>
            </a:r>
            <a:r>
              <a:rPr lang="fr-FR" sz="2400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19</a:t>
            </a:r>
          </a:p>
        </p:txBody>
      </p:sp>
      <p:sp>
        <p:nvSpPr>
          <p:cNvPr id="361521" name="AutoShape 49"/>
          <p:cNvSpPr>
            <a:spLocks noChangeArrowheads="1"/>
          </p:cNvSpPr>
          <p:nvPr/>
        </p:nvSpPr>
        <p:spPr bwMode="auto">
          <a:xfrm>
            <a:off x="2500298" y="3214686"/>
            <a:ext cx="865187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500"/>
                                        <p:tgtEl>
                                          <p:spTgt spid="361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6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36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6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6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6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6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6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6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6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6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6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6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6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6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36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36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6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6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36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6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36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36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36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36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36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36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6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36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6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6" grpId="0" animBg="1"/>
      <p:bldP spid="361476" grpId="1" animBg="1"/>
      <p:bldP spid="361477" grpId="0" animBg="1"/>
      <p:bldP spid="361480" grpId="0" animBg="1"/>
      <p:bldP spid="361481" grpId="0" animBg="1"/>
      <p:bldP spid="361482" grpId="0" animBg="1"/>
      <p:bldP spid="361483" grpId="0" animBg="1"/>
      <p:bldP spid="361484" grpId="0" animBg="1"/>
      <p:bldP spid="361485" grpId="0" animBg="1"/>
      <p:bldP spid="361486" grpId="0" animBg="1"/>
      <p:bldP spid="361487" grpId="0" animBg="1"/>
      <p:bldP spid="361488" grpId="0" animBg="1"/>
      <p:bldP spid="361489" grpId="0" animBg="1"/>
      <p:bldP spid="361490" grpId="0" animBg="1"/>
      <p:bldP spid="3615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/>
              <a:t>Objets dans les chaînes de caractères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fr-FR" dirty="0"/>
              <a:t>Problème :</a:t>
            </a:r>
          </a:p>
          <a:p>
            <a:pPr lvl="1" eaLnBrk="1" hangingPunct="1">
              <a:defRPr/>
            </a:pPr>
            <a:r>
              <a:rPr lang="fr-FR" dirty="0"/>
              <a:t>ambiguïté</a:t>
            </a:r>
          </a:p>
          <a:p>
            <a:pPr lvl="1" eaLnBrk="1" hangingPunct="1">
              <a:defRPr/>
            </a:pPr>
            <a:r>
              <a:rPr lang="fr-FR" dirty="0"/>
              <a:t>non évaluable</a:t>
            </a:r>
          </a:p>
          <a:p>
            <a:pPr eaLnBrk="1" hangingPunct="1">
              <a:defRPr/>
            </a:pPr>
            <a:r>
              <a:rPr lang="fr-FR" dirty="0"/>
              <a:t>Chaîne contenant :</a:t>
            </a:r>
          </a:p>
          <a:p>
            <a:pPr lvl="1" eaLnBrk="1" hangingPunct="1">
              <a:defRPr/>
            </a:pPr>
            <a:r>
              <a:rPr lang="fr-FR" dirty="0"/>
              <a:t>un attribut d'un objet dans une chaîne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"a : 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$a-&gt;attribut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le résultat d'une méthode d'un objet dans une chaîne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"résultat : 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$a-&gt;calcule()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une entrée de tableau associatif</a:t>
            </a:r>
          </a:p>
          <a:p>
            <a:pPr lvl="1" eaLnBrk="1" hangingPunct="1">
              <a:defRPr/>
            </a:pPr>
            <a:r>
              <a:rPr lang="fr-FR" b="1" dirty="0">
                <a:latin typeface="Courier New" pitchFamily="49" charset="0"/>
              </a:rPr>
              <a:t>"valeur : 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$tab['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cle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']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une variable suivie de texte (sans espace)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"\$a contient 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a</a:t>
            </a:r>
            <a:r>
              <a:rPr lang="fr-FR" b="1" dirty="0" err="1">
                <a:latin typeface="Courier New" pitchFamily="49" charset="0"/>
              </a:rPr>
              <a:t>euros</a:t>
            </a:r>
            <a:r>
              <a:rPr lang="fr-FR" b="1" dirty="0">
                <a:latin typeface="Courier New" pitchFamily="49" charset="0"/>
              </a:rPr>
              <a:t>"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67005-5C95-4475-9A6F-A30FB96914DD}" type="slidenum">
              <a:rPr lang="fr-FR" altLang="fr-FR"/>
              <a:pPr/>
              <a:t>15</a:t>
            </a:fld>
            <a:endParaRPr lang="fr-FR" alt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/>
              <a:t>Objets dans les chaînes de caractères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fr-FR" dirty="0"/>
              <a:t>Solution :</a:t>
            </a:r>
          </a:p>
          <a:p>
            <a:pPr lvl="1" eaLnBrk="1" hangingPunct="1">
              <a:defRPr/>
            </a:pPr>
            <a:r>
              <a:rPr lang="fr-FR" dirty="0"/>
              <a:t>effectuer des concaténations (pénible)</a:t>
            </a:r>
          </a:p>
          <a:p>
            <a:pPr lvl="1" eaLnBrk="1" hangingPunct="1">
              <a:defRPr/>
            </a:pPr>
            <a:r>
              <a:rPr lang="fr-FR" dirty="0"/>
              <a:t>délimiter par 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{ }</a:t>
            </a:r>
          </a:p>
          <a:p>
            <a:pPr eaLnBrk="1" hangingPunct="1">
              <a:defRPr/>
            </a:pPr>
            <a:r>
              <a:rPr lang="fr-FR" dirty="0"/>
              <a:t>Chaîne contenant :</a:t>
            </a:r>
          </a:p>
          <a:p>
            <a:pPr lvl="1" eaLnBrk="1" hangingPunct="1">
              <a:defRPr/>
            </a:pPr>
            <a:r>
              <a:rPr lang="fr-FR" dirty="0"/>
              <a:t>un attribut d'un objet dans une chaîne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"a : 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{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$a-&gt;attribut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le résultat d'une méthode d'un objet dans une chaîne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"résultat : 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{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$a-&gt;calcule()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une entrée de tableau associatif</a:t>
            </a:r>
          </a:p>
          <a:p>
            <a:pPr lvl="1" eaLnBrk="1" hangingPunct="1">
              <a:defRPr/>
            </a:pPr>
            <a:r>
              <a:rPr lang="fr-FR" b="1" dirty="0">
                <a:latin typeface="Courier New" pitchFamily="49" charset="0"/>
              </a:rPr>
              <a:t>"valeur : 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{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$tab['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cle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']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  <a:r>
              <a:rPr lang="fr-FR" b="1" dirty="0">
                <a:latin typeface="Courier New" pitchFamily="49" charset="0"/>
              </a:rPr>
              <a:t>"</a:t>
            </a:r>
          </a:p>
          <a:p>
            <a:pPr lvl="1" eaLnBrk="1" hangingPunct="1">
              <a:defRPr/>
            </a:pPr>
            <a:r>
              <a:rPr lang="fr-FR" dirty="0"/>
              <a:t>une variable suivie de texte (sans espace)</a:t>
            </a:r>
            <a:br>
              <a:rPr lang="fr-FR" dirty="0"/>
            </a:br>
            <a:r>
              <a:rPr lang="fr-FR" b="1" dirty="0">
                <a:latin typeface="Courier New" pitchFamily="49" charset="0"/>
              </a:rPr>
              <a:t>"\$a contient 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{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$a</a:t>
            </a:r>
            <a:r>
              <a:rPr lang="fr-FR" b="1" dirty="0">
                <a:solidFill>
                  <a:schemeClr val="accent4"/>
                </a:solidFill>
                <a:latin typeface="Courier New" pitchFamily="49" charset="0"/>
              </a:rPr>
              <a:t>}</a:t>
            </a:r>
            <a:r>
              <a:rPr lang="fr-FR" b="1" dirty="0">
                <a:latin typeface="Courier New" pitchFamily="49" charset="0"/>
              </a:rPr>
              <a:t>euros"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0FA1-3CA7-4825-B37F-A2BC6FD64F91}" type="slidenum">
              <a:rPr lang="fr-FR" altLang="fr-FR"/>
              <a:pPr/>
              <a:t>16</a:t>
            </a:fld>
            <a:endParaRPr lang="fr-FR" alt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/>
              <a:t>Gestion des erreurs : exceptions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Gestion des exception identiques à C++/Java</a:t>
            </a:r>
          </a:p>
          <a:p>
            <a:pPr eaLnBrk="1" hangingPunct="1">
              <a:defRPr/>
            </a:pPr>
            <a:r>
              <a:rPr lang="fr-FR" dirty="0"/>
              <a:t>Exception peut être :</a:t>
            </a:r>
          </a:p>
          <a:p>
            <a:pPr lvl="1" eaLnBrk="1" hangingPunct="1">
              <a:defRPr/>
            </a:pPr>
            <a:r>
              <a:rPr lang="fr-FR" dirty="0"/>
              <a:t>Jetée	: 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throw</a:t>
            </a:r>
            <a:endParaRPr lang="fr-FR" b="1" dirty="0">
              <a:solidFill>
                <a:schemeClr val="accent2"/>
              </a:solidFill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fr-FR" dirty="0"/>
              <a:t>Essayée	 : 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try</a:t>
            </a:r>
            <a:endParaRPr lang="fr-FR" b="1" dirty="0">
              <a:solidFill>
                <a:schemeClr val="accent2"/>
              </a:solidFill>
              <a:latin typeface="Courier New" pitchFamily="49" charset="0"/>
            </a:endParaRPr>
          </a:p>
          <a:p>
            <a:pPr lvl="1" eaLnBrk="1" hangingPunct="1">
              <a:defRPr/>
            </a:pPr>
            <a:r>
              <a:rPr lang="fr-FR" dirty="0"/>
              <a:t>Capturée : </a:t>
            </a:r>
            <a:r>
              <a:rPr lang="fr-FR" b="1" dirty="0">
                <a:solidFill>
                  <a:schemeClr val="accent2"/>
                </a:solidFill>
                <a:latin typeface="Courier New" pitchFamily="49" charset="0"/>
              </a:rPr>
              <a:t>catch</a:t>
            </a:r>
          </a:p>
          <a:p>
            <a:pPr eaLnBrk="1" hangingPunct="1">
              <a:defRPr/>
            </a:pPr>
            <a:r>
              <a:rPr lang="fr-FR" dirty="0"/>
              <a:t>Exception jetée : code après </a:t>
            </a:r>
            <a:r>
              <a:rPr lang="fr-FR" b="1" dirty="0" err="1">
                <a:solidFill>
                  <a:schemeClr val="accent2"/>
                </a:solidFill>
                <a:latin typeface="Courier New" pitchFamily="49" charset="0"/>
              </a:rPr>
              <a:t>throw</a:t>
            </a:r>
            <a:r>
              <a:rPr lang="fr-FR" dirty="0"/>
              <a:t> non exécuté</a:t>
            </a:r>
          </a:p>
          <a:p>
            <a:pPr eaLnBrk="1" hangingPunct="1">
              <a:defRPr/>
            </a:pPr>
            <a:r>
              <a:rPr lang="fr-FR" dirty="0"/>
              <a:t>Capture : 1 ou plusieurs blocs (selon type)</a:t>
            </a:r>
          </a:p>
          <a:p>
            <a:pPr eaLnBrk="1" hangingPunct="1">
              <a:defRPr/>
            </a:pPr>
            <a:r>
              <a:rPr lang="fr-FR" dirty="0"/>
              <a:t>Exception non capturée : erreur fatale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10A9-B8BF-4037-A0D0-58FA27E6F3C5}" type="slidenum">
              <a:rPr lang="fr-FR" altLang="fr-FR"/>
              <a:pPr/>
              <a:t>17</a:t>
            </a:fld>
            <a:endParaRPr lang="fr-FR" alt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/>
              <a:t>Utilisation des exceptions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 err="1">
                <a:solidFill>
                  <a:srgbClr val="804040"/>
                </a:solidFill>
                <a:latin typeface="Courier New" pitchFamily="49" charset="0"/>
              </a:rPr>
              <a:t>try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	$</a:t>
            </a:r>
            <a:r>
              <a:rPr lang="fr-FR" sz="2400" b="1" dirty="0" err="1">
                <a:solidFill>
                  <a:srgbClr val="008080"/>
                </a:solidFill>
                <a:latin typeface="Courier New" pitchFamily="49" charset="0"/>
              </a:rPr>
              <a:t>error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'</a:t>
            </a:r>
            <a:r>
              <a:rPr lang="fr-FR" sz="2400" b="1" dirty="0">
                <a:solidFill>
                  <a:srgbClr val="FF00FF"/>
                </a:solidFill>
                <a:latin typeface="Courier New" pitchFamily="49" charset="0"/>
              </a:rPr>
              <a:t>Toujours lancer cette erreur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';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	</a:t>
            </a:r>
            <a:r>
              <a:rPr lang="fr-FR" sz="2400" b="1" dirty="0" err="1">
                <a:solidFill>
                  <a:srgbClr val="804040"/>
                </a:solidFill>
                <a:latin typeface="Courier New" pitchFamily="49" charset="0"/>
              </a:rPr>
              <a:t>throw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Exception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400" b="1" dirty="0" err="1">
                <a:solidFill>
                  <a:srgbClr val="008080"/>
                </a:solidFill>
                <a:latin typeface="Courier New" pitchFamily="49" charset="0"/>
              </a:rPr>
              <a:t>error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00FF"/>
                </a:solidFill>
                <a:latin typeface="Courier New" pitchFamily="49" charset="0"/>
              </a:rPr>
              <a:t>	/* Le code après une exception n'est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00FF"/>
                </a:solidFill>
                <a:latin typeface="Courier New" pitchFamily="49" charset="0"/>
              </a:rPr>
              <a:t>     jamais exécuté. */</a:t>
            </a:r>
            <a:endParaRPr lang="fr-FR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4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'</a:t>
            </a:r>
            <a:r>
              <a:rPr lang="fr-FR" sz="2400" b="1" dirty="0">
                <a:solidFill>
                  <a:srgbClr val="FF00FF"/>
                </a:solidFill>
                <a:latin typeface="Courier New" pitchFamily="49" charset="0"/>
              </a:rPr>
              <a:t>Jamais exécuté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';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catch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Exception 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400" b="1" dirty="0">
                <a:solidFill>
                  <a:srgbClr val="008080"/>
                </a:solidFill>
                <a:latin typeface="Courier New" pitchFamily="49" charset="0"/>
              </a:rPr>
              <a:t>e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8080"/>
                </a:solidFill>
                <a:latin typeface="Courier New" pitchFamily="49" charset="0"/>
              </a:rPr>
              <a:t>	</a:t>
            </a:r>
            <a:r>
              <a:rPr lang="fr-FR" sz="24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400" b="1" dirty="0">
                <a:solidFill>
                  <a:srgbClr val="008080"/>
                </a:solidFill>
                <a:latin typeface="Courier New" pitchFamily="49" charset="0"/>
              </a:rPr>
              <a:t>  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400" b="1" dirty="0">
                <a:solidFill>
                  <a:srgbClr val="FF00FF"/>
                </a:solidFill>
                <a:latin typeface="Courier New" pitchFamily="49" charset="0"/>
              </a:rPr>
              <a:t>Capture Exception: 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.$</a:t>
            </a:r>
            <a:r>
              <a:rPr lang="fr-FR" sz="2400" b="1" dirty="0">
                <a:solidFill>
                  <a:srgbClr val="008080"/>
                </a:solidFill>
                <a:latin typeface="Courier New" pitchFamily="49" charset="0"/>
              </a:rPr>
              <a:t>e</a:t>
            </a:r>
            <a:r>
              <a:rPr lang="fr-FR" sz="24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400" b="1" dirty="0" err="1">
                <a:solidFill>
                  <a:srgbClr val="000000"/>
                </a:solidFill>
                <a:latin typeface="Courier New" pitchFamily="49" charset="0"/>
              </a:rPr>
              <a:t>getMessage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.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400" b="1" dirty="0">
                <a:solidFill>
                  <a:srgbClr val="804040"/>
                </a:solidFill>
                <a:latin typeface="Courier New" pitchFamily="49" charset="0"/>
              </a:rPr>
              <a:t>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\n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"; </a:t>
            </a:r>
            <a:r>
              <a:rPr lang="fr-FR" sz="24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>
                <a:solidFill>
                  <a:srgbClr val="0000FF"/>
                </a:solidFill>
                <a:latin typeface="Courier New" pitchFamily="49" charset="0"/>
              </a:rPr>
              <a:t>// Poursuite de l'exécution</a:t>
            </a:r>
            <a:endParaRPr lang="fr-FR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4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 '</a:t>
            </a:r>
            <a:r>
              <a:rPr lang="fr-FR" sz="2400" b="1" dirty="0">
                <a:solidFill>
                  <a:srgbClr val="FF00FF"/>
                </a:solidFill>
                <a:latin typeface="Courier New" pitchFamily="49" charset="0"/>
              </a:rPr>
              <a:t>Bonjour le monde</a:t>
            </a:r>
            <a:r>
              <a:rPr lang="fr-FR" sz="2400" b="1" dirty="0">
                <a:solidFill>
                  <a:srgbClr val="000000"/>
                </a:solidFill>
                <a:latin typeface="Courier New" pitchFamily="49" charset="0"/>
              </a:rPr>
              <a:t>';</a:t>
            </a:r>
          </a:p>
        </p:txBody>
      </p:sp>
      <p:sp>
        <p:nvSpPr>
          <p:cNvPr id="2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B83FF-1196-4D6C-BCB2-1C21B1A1FCD7}" type="slidenum">
              <a:rPr lang="fr-FR" altLang="fr-FR"/>
              <a:pPr/>
              <a:t>18</a:t>
            </a:fld>
            <a:endParaRPr lang="fr-FR" altLang="fr-FR"/>
          </a:p>
        </p:txBody>
      </p:sp>
      <p:sp>
        <p:nvSpPr>
          <p:cNvPr id="358422" name="AutoShape 22"/>
          <p:cNvSpPr>
            <a:spLocks noChangeArrowheads="1"/>
          </p:cNvSpPr>
          <p:nvPr/>
        </p:nvSpPr>
        <p:spPr bwMode="auto">
          <a:xfrm>
            <a:off x="779463" y="2565400"/>
            <a:ext cx="2125662" cy="508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sz="2400" b="1">
                <a:solidFill>
                  <a:schemeClr val="fol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Déroutement</a:t>
            </a:r>
          </a:p>
        </p:txBody>
      </p:sp>
      <p:sp>
        <p:nvSpPr>
          <p:cNvPr id="358404" name="AutoShape 4"/>
          <p:cNvSpPr>
            <a:spLocks noChangeArrowheads="1"/>
          </p:cNvSpPr>
          <p:nvPr/>
        </p:nvSpPr>
        <p:spPr bwMode="auto">
          <a:xfrm>
            <a:off x="5975350" y="3357563"/>
            <a:ext cx="2809875" cy="576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Essayer</a:t>
            </a:r>
          </a:p>
        </p:txBody>
      </p:sp>
      <p:sp>
        <p:nvSpPr>
          <p:cNvPr id="358405" name="AutoShape 5"/>
          <p:cNvSpPr>
            <a:spLocks noChangeArrowheads="1"/>
          </p:cNvSpPr>
          <p:nvPr/>
        </p:nvSpPr>
        <p:spPr bwMode="auto">
          <a:xfrm>
            <a:off x="468313" y="1341438"/>
            <a:ext cx="790575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8406" name="AutoShape 6"/>
          <p:cNvCxnSpPr>
            <a:cxnSpLocks noChangeShapeType="1"/>
            <a:stCxn id="358404" idx="1"/>
            <a:endCxn id="358405" idx="3"/>
          </p:cNvCxnSpPr>
          <p:nvPr/>
        </p:nvCxnSpPr>
        <p:spPr bwMode="auto">
          <a:xfrm rot="10800000">
            <a:off x="1277938" y="1522413"/>
            <a:ext cx="4697412" cy="2124075"/>
          </a:xfrm>
          <a:prstGeom prst="curvedConnector3">
            <a:avLst>
              <a:gd name="adj1" fmla="val 5018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8407" name="AutoShape 7"/>
          <p:cNvSpPr>
            <a:spLocks noChangeArrowheads="1"/>
          </p:cNvSpPr>
          <p:nvPr/>
        </p:nvSpPr>
        <p:spPr bwMode="auto">
          <a:xfrm>
            <a:off x="5976938" y="3357563"/>
            <a:ext cx="2809875" cy="576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Lancer</a:t>
            </a:r>
          </a:p>
        </p:txBody>
      </p:sp>
      <p:sp>
        <p:nvSpPr>
          <p:cNvPr id="358408" name="AutoShape 8"/>
          <p:cNvSpPr>
            <a:spLocks noChangeArrowheads="1"/>
          </p:cNvSpPr>
          <p:nvPr/>
        </p:nvSpPr>
        <p:spPr bwMode="auto">
          <a:xfrm>
            <a:off x="827088" y="2193925"/>
            <a:ext cx="1081087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8409" name="AutoShape 9"/>
          <p:cNvCxnSpPr>
            <a:cxnSpLocks noChangeShapeType="1"/>
            <a:stCxn id="358407" idx="1"/>
            <a:endCxn id="358408" idx="3"/>
          </p:cNvCxnSpPr>
          <p:nvPr/>
        </p:nvCxnSpPr>
        <p:spPr bwMode="auto">
          <a:xfrm rot="10800000">
            <a:off x="1927225" y="2374900"/>
            <a:ext cx="4049713" cy="1271588"/>
          </a:xfrm>
          <a:prstGeom prst="curvedConnector3">
            <a:avLst>
              <a:gd name="adj1" fmla="val 5021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8410" name="AutoShape 10"/>
          <p:cNvSpPr>
            <a:spLocks noChangeArrowheads="1"/>
          </p:cNvSpPr>
          <p:nvPr/>
        </p:nvSpPr>
        <p:spPr bwMode="auto">
          <a:xfrm>
            <a:off x="5975350" y="3357563"/>
            <a:ext cx="2809875" cy="5762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Capturer</a:t>
            </a:r>
          </a:p>
        </p:txBody>
      </p:sp>
      <p:sp>
        <p:nvSpPr>
          <p:cNvPr id="358411" name="AutoShape 11"/>
          <p:cNvSpPr>
            <a:spLocks noChangeArrowheads="1"/>
          </p:cNvSpPr>
          <p:nvPr/>
        </p:nvSpPr>
        <p:spPr bwMode="auto">
          <a:xfrm>
            <a:off x="430213" y="3941763"/>
            <a:ext cx="381635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8412" name="AutoShape 12"/>
          <p:cNvCxnSpPr>
            <a:cxnSpLocks noChangeShapeType="1"/>
            <a:stCxn id="358410" idx="1"/>
            <a:endCxn id="358411" idx="3"/>
          </p:cNvCxnSpPr>
          <p:nvPr/>
        </p:nvCxnSpPr>
        <p:spPr bwMode="auto">
          <a:xfrm rot="10800000" flipV="1">
            <a:off x="4265613" y="3646488"/>
            <a:ext cx="1709737" cy="476250"/>
          </a:xfrm>
          <a:prstGeom prst="curvedConnector3">
            <a:avLst>
              <a:gd name="adj1" fmla="val 50509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58413" name="AutoShape 13"/>
          <p:cNvSpPr>
            <a:spLocks/>
          </p:cNvSpPr>
          <p:nvPr/>
        </p:nvSpPr>
        <p:spPr bwMode="auto">
          <a:xfrm>
            <a:off x="625475" y="1724025"/>
            <a:ext cx="260350" cy="2136775"/>
          </a:xfrm>
          <a:prstGeom prst="leftBracket">
            <a:avLst>
              <a:gd name="adj" fmla="val 238653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4" name="AutoShape 14"/>
          <p:cNvSpPr>
            <a:spLocks/>
          </p:cNvSpPr>
          <p:nvPr/>
        </p:nvSpPr>
        <p:spPr bwMode="auto">
          <a:xfrm>
            <a:off x="611188" y="4325938"/>
            <a:ext cx="288925" cy="903287"/>
          </a:xfrm>
          <a:prstGeom prst="leftBracket">
            <a:avLst>
              <a:gd name="adj" fmla="val 60985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5" name="AutoShape 15"/>
          <p:cNvSpPr>
            <a:spLocks noChangeArrowheads="1"/>
          </p:cNvSpPr>
          <p:nvPr/>
        </p:nvSpPr>
        <p:spPr bwMode="auto">
          <a:xfrm>
            <a:off x="34925" y="1268413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6" name="AutoShape 16"/>
          <p:cNvSpPr>
            <a:spLocks noChangeArrowheads="1"/>
          </p:cNvSpPr>
          <p:nvPr/>
        </p:nvSpPr>
        <p:spPr bwMode="auto">
          <a:xfrm>
            <a:off x="34925" y="1719263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7" name="AutoShape 17"/>
          <p:cNvSpPr>
            <a:spLocks noChangeArrowheads="1"/>
          </p:cNvSpPr>
          <p:nvPr/>
        </p:nvSpPr>
        <p:spPr bwMode="auto">
          <a:xfrm>
            <a:off x="34925" y="2133600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8" name="AutoShape 18"/>
          <p:cNvSpPr>
            <a:spLocks noChangeArrowheads="1"/>
          </p:cNvSpPr>
          <p:nvPr/>
        </p:nvSpPr>
        <p:spPr bwMode="auto">
          <a:xfrm>
            <a:off x="34925" y="3889375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19" name="AutoShape 19"/>
          <p:cNvSpPr>
            <a:spLocks noChangeArrowheads="1"/>
          </p:cNvSpPr>
          <p:nvPr/>
        </p:nvSpPr>
        <p:spPr bwMode="auto">
          <a:xfrm>
            <a:off x="34925" y="4373563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420" name="AutoShape 20"/>
          <p:cNvSpPr>
            <a:spLocks noChangeArrowheads="1"/>
          </p:cNvSpPr>
          <p:nvPr/>
        </p:nvSpPr>
        <p:spPr bwMode="auto">
          <a:xfrm>
            <a:off x="34925" y="5651500"/>
            <a:ext cx="473075" cy="485775"/>
          </a:xfrm>
          <a:prstGeom prst="rightArrow">
            <a:avLst>
              <a:gd name="adj1" fmla="val 45750"/>
              <a:gd name="adj2" fmla="val 61074"/>
            </a:avLst>
          </a:prstGeom>
          <a:solidFill>
            <a:schemeClr val="accent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58421" name="AutoShape 21"/>
          <p:cNvCxnSpPr>
            <a:cxnSpLocks noChangeShapeType="1"/>
            <a:stCxn id="358417" idx="3"/>
            <a:endCxn id="358411" idx="1"/>
          </p:cNvCxnSpPr>
          <p:nvPr/>
        </p:nvCxnSpPr>
        <p:spPr bwMode="auto">
          <a:xfrm flipH="1">
            <a:off x="411163" y="2376488"/>
            <a:ext cx="96837" cy="1746250"/>
          </a:xfrm>
          <a:prstGeom prst="curvedConnector5">
            <a:avLst>
              <a:gd name="adj1" fmla="val -375412"/>
              <a:gd name="adj2" fmla="val 51727"/>
              <a:gd name="adj3" fmla="val 454097"/>
            </a:avLst>
          </a:prstGeom>
          <a:noFill/>
          <a:ln w="63500" cap="rnd">
            <a:solidFill>
              <a:schemeClr val="folHlink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358423" name="AutoShape 23"/>
          <p:cNvSpPr>
            <a:spLocks noChangeArrowheads="1"/>
          </p:cNvSpPr>
          <p:nvPr/>
        </p:nvSpPr>
        <p:spPr bwMode="auto">
          <a:xfrm>
            <a:off x="539750" y="4356100"/>
            <a:ext cx="8264525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Capture Exception: Toujours lancer cette erreur</a:t>
            </a:r>
          </a:p>
        </p:txBody>
      </p:sp>
      <p:sp>
        <p:nvSpPr>
          <p:cNvPr id="358424" name="AutoShape 24"/>
          <p:cNvSpPr>
            <a:spLocks noChangeArrowheads="1"/>
          </p:cNvSpPr>
          <p:nvPr/>
        </p:nvSpPr>
        <p:spPr bwMode="auto">
          <a:xfrm>
            <a:off x="539750" y="5676900"/>
            <a:ext cx="82804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defRPr/>
            </a:pPr>
            <a:r>
              <a:rPr lang="fr-F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Bonjour le monde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58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584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58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358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584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58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58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358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58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58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58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58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58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35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358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58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8" dur="500"/>
                                        <p:tgtEl>
                                          <p:spTgt spid="358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58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500"/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358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5" dur="500"/>
                                        <p:tgtEl>
                                          <p:spTgt spid="358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35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0" dur="500"/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2" dur="500"/>
                                        <p:tgtEl>
                                          <p:spTgt spid="358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5" dur="500"/>
                                        <p:tgtEl>
                                          <p:spTgt spid="358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2" grpId="0" animBg="1"/>
      <p:bldP spid="358422" grpId="1" animBg="1"/>
      <p:bldP spid="358404" grpId="0" animBg="1"/>
      <p:bldP spid="358404" grpId="1" animBg="1"/>
      <p:bldP spid="358405" grpId="0" animBg="1"/>
      <p:bldP spid="358405" grpId="1" animBg="1"/>
      <p:bldP spid="358407" grpId="0" animBg="1"/>
      <p:bldP spid="358407" grpId="1" animBg="1"/>
      <p:bldP spid="358408" grpId="0" animBg="1"/>
      <p:bldP spid="358408" grpId="1" animBg="1"/>
      <p:bldP spid="358410" grpId="0" animBg="1"/>
      <p:bldP spid="358410" grpId="1" animBg="1"/>
      <p:bldP spid="358411" grpId="0" animBg="1"/>
      <p:bldP spid="358411" grpId="1" animBg="1"/>
      <p:bldP spid="358413" grpId="0" animBg="1"/>
      <p:bldP spid="358413" grpId="1" animBg="1"/>
      <p:bldP spid="358414" grpId="0" animBg="1"/>
      <p:bldP spid="358414" grpId="1" animBg="1"/>
      <p:bldP spid="358415" grpId="0" animBg="1"/>
      <p:bldP spid="358415" grpId="1" animBg="1"/>
      <p:bldP spid="358416" grpId="0" animBg="1"/>
      <p:bldP spid="358416" grpId="1" animBg="1"/>
      <p:bldP spid="358417" grpId="0" animBg="1"/>
      <p:bldP spid="358417" grpId="1" animBg="1"/>
      <p:bldP spid="358418" grpId="0" animBg="1"/>
      <p:bldP spid="358418" grpId="1" animBg="1"/>
      <p:bldP spid="358419" grpId="0" animBg="1"/>
      <p:bldP spid="358419" grpId="1" animBg="1"/>
      <p:bldP spid="358420" grpId="0" animBg="1"/>
      <p:bldP spid="358420" grpId="1" animBg="1"/>
      <p:bldP spid="358423" grpId="0" animBg="1"/>
      <p:bldP spid="358423" grpId="1" animBg="1"/>
      <p:bldP spid="358424" grpId="0" animBg="1"/>
      <p:bldP spid="35842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Source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Jérôme CUTRONA, Programmation WEB, 2015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6A13-7182-457A-9CB4-1842CEE646A8}" type="slidenum">
              <a:rPr lang="fr-FR" altLang="fr-FR" smtClean="0"/>
              <a:pPr/>
              <a:t>19</a:t>
            </a:fld>
            <a:endParaRPr lang="fr-FR" alt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r-FR" sz="15300" dirty="0"/>
              <a:t>PHP Objet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Développement objet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fr-FR" dirty="0"/>
              <a:t>Un objet est une </a:t>
            </a:r>
            <a:r>
              <a:rPr lang="fr-FR" dirty="0">
                <a:solidFill>
                  <a:schemeClr val="accent2"/>
                </a:solidFill>
              </a:rPr>
              <a:t>structure de données</a:t>
            </a:r>
            <a:r>
              <a:rPr lang="fr-FR" dirty="0"/>
              <a:t> comprenant des </a:t>
            </a:r>
            <a:r>
              <a:rPr lang="fr-FR" dirty="0">
                <a:solidFill>
                  <a:schemeClr val="accent2"/>
                </a:solidFill>
              </a:rPr>
              <a:t>fonctionnalités</a:t>
            </a:r>
            <a:r>
              <a:rPr lang="fr-FR" dirty="0"/>
              <a:t> de traitement des données</a:t>
            </a:r>
          </a:p>
          <a:p>
            <a:pPr>
              <a:defRPr/>
            </a:pPr>
            <a:r>
              <a:rPr lang="fr-FR" dirty="0"/>
              <a:t>La </a:t>
            </a:r>
            <a:r>
              <a:rPr lang="fr-FR" dirty="0">
                <a:solidFill>
                  <a:schemeClr val="accent2"/>
                </a:solidFill>
              </a:rPr>
              <a:t>construction d’un objet </a:t>
            </a:r>
            <a:r>
              <a:rPr lang="fr-FR" dirty="0"/>
              <a:t>à partir de la classe génératrice s’appelle </a:t>
            </a:r>
            <a:r>
              <a:rPr lang="fr-FR" dirty="0">
                <a:solidFill>
                  <a:schemeClr val="accent2"/>
                </a:solidFill>
              </a:rPr>
              <a:t>instanciation</a:t>
            </a:r>
          </a:p>
          <a:p>
            <a:pPr>
              <a:defRPr/>
            </a:pPr>
            <a:r>
              <a:rPr lang="fr-FR" dirty="0"/>
              <a:t>Les </a:t>
            </a:r>
            <a:r>
              <a:rPr lang="fr-FR" dirty="0">
                <a:solidFill>
                  <a:schemeClr val="accent2"/>
                </a:solidFill>
              </a:rPr>
              <a:t>objets</a:t>
            </a:r>
            <a:r>
              <a:rPr lang="fr-FR" dirty="0"/>
              <a:t>, entités en mémoire,</a:t>
            </a:r>
            <a:r>
              <a:rPr lang="fr-FR" dirty="0">
                <a:solidFill>
                  <a:schemeClr val="hlink"/>
                </a:solidFill>
              </a:rPr>
              <a:t> </a:t>
            </a:r>
            <a:r>
              <a:rPr lang="fr-FR" dirty="0">
                <a:solidFill>
                  <a:schemeClr val="accent2"/>
                </a:solidFill>
              </a:rPr>
              <a:t>sont des instances </a:t>
            </a:r>
            <a:r>
              <a:rPr lang="fr-FR" dirty="0"/>
              <a:t>de la classe</a:t>
            </a:r>
          </a:p>
          <a:p>
            <a:pPr>
              <a:defRPr/>
            </a:pPr>
            <a:r>
              <a:rPr lang="fr-FR" dirty="0"/>
              <a:t>Les données internes et les fonctionnalités possèdent un </a:t>
            </a:r>
            <a:r>
              <a:rPr lang="fr-FR" dirty="0">
                <a:solidFill>
                  <a:schemeClr val="accent2"/>
                </a:solidFill>
              </a:rPr>
              <a:t>niveau de visibilité </a:t>
            </a:r>
            <a:r>
              <a:rPr lang="fr-FR" dirty="0"/>
              <a:t>et peuvent éventuellement être masquées :</a:t>
            </a:r>
          </a:p>
          <a:p>
            <a:pPr lvl="1">
              <a:defRPr/>
            </a:pPr>
            <a:r>
              <a:rPr lang="fr-FR" dirty="0"/>
              <a:t>Public </a:t>
            </a:r>
          </a:p>
          <a:p>
            <a:pPr lvl="1">
              <a:defRPr/>
            </a:pPr>
            <a:r>
              <a:rPr lang="fr-FR" dirty="0"/>
              <a:t>Privé</a:t>
            </a:r>
          </a:p>
          <a:p>
            <a:pPr lvl="1">
              <a:defRPr/>
            </a:pPr>
            <a:r>
              <a:rPr lang="fr-FR" dirty="0"/>
              <a:t>Protégé</a:t>
            </a:r>
          </a:p>
          <a:p>
            <a:pPr>
              <a:defRPr/>
            </a:pPr>
            <a:endParaRPr lang="fr-FR" dirty="0"/>
          </a:p>
          <a:p>
            <a:pPr eaLnBrk="1" hangingPunct="1"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9C7A-CAA6-460F-8652-CABFDFCDC534}" type="slidenum">
              <a:rPr lang="fr-FR" altLang="fr-FR"/>
              <a:pPr/>
              <a:t>3</a:t>
            </a:fld>
            <a:endParaRPr lang="fr-FR" alt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Encapsulation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Les </a:t>
            </a:r>
            <a:r>
              <a:rPr lang="fr-FR" dirty="0">
                <a:solidFill>
                  <a:schemeClr val="accent2"/>
                </a:solidFill>
              </a:rPr>
              <a:t>données internes </a:t>
            </a:r>
            <a:r>
              <a:rPr lang="fr-FR" dirty="0"/>
              <a:t>des objets sont appelées </a:t>
            </a:r>
            <a:r>
              <a:rPr lang="fr-FR" dirty="0">
                <a:solidFill>
                  <a:schemeClr val="accent2"/>
                </a:solidFill>
              </a:rPr>
              <a:t>attributs</a:t>
            </a:r>
            <a:r>
              <a:rPr lang="fr-FR" dirty="0"/>
              <a:t> (ou propriétés voire champs)</a:t>
            </a:r>
            <a:endParaRPr lang="fr-FR" dirty="0">
              <a:solidFill>
                <a:schemeClr val="hlink"/>
              </a:solidFill>
            </a:endParaRPr>
          </a:p>
          <a:p>
            <a:pPr eaLnBrk="1" hangingPunct="1">
              <a:defRPr/>
            </a:pPr>
            <a:r>
              <a:rPr lang="fr-FR" dirty="0"/>
              <a:t>Les </a:t>
            </a:r>
            <a:r>
              <a:rPr lang="fr-FR" dirty="0">
                <a:solidFill>
                  <a:schemeClr val="accent2"/>
                </a:solidFill>
              </a:rPr>
              <a:t>fonctionnalités</a:t>
            </a:r>
            <a:r>
              <a:rPr lang="fr-FR" dirty="0"/>
              <a:t> des objets sont appelées </a:t>
            </a:r>
            <a:r>
              <a:rPr lang="fr-FR" dirty="0">
                <a:solidFill>
                  <a:schemeClr val="accent2"/>
                </a:solidFill>
              </a:rPr>
              <a:t>méthodes</a:t>
            </a:r>
          </a:p>
          <a:p>
            <a:pPr eaLnBrk="1" hangingPunct="1">
              <a:defRPr/>
            </a:pPr>
            <a:r>
              <a:rPr lang="fr-FR" dirty="0"/>
              <a:t>Méthodes habituelles :</a:t>
            </a:r>
          </a:p>
          <a:p>
            <a:pPr lvl="1" eaLnBrk="1" hangingPunct="1">
              <a:defRPr/>
            </a:pPr>
            <a:r>
              <a:rPr lang="fr-FR" dirty="0">
                <a:solidFill>
                  <a:schemeClr val="accent2"/>
                </a:solidFill>
              </a:rPr>
              <a:t>Constructeur</a:t>
            </a:r>
            <a:r>
              <a:rPr lang="fr-FR" dirty="0"/>
              <a:t> / </a:t>
            </a:r>
            <a:r>
              <a:rPr lang="fr-FR" dirty="0">
                <a:solidFill>
                  <a:schemeClr val="accent2"/>
                </a:solidFill>
              </a:rPr>
              <a:t>destructeur</a:t>
            </a:r>
          </a:p>
          <a:p>
            <a:pPr lvl="1" eaLnBrk="1" hangingPunct="1">
              <a:defRPr/>
            </a:pPr>
            <a:r>
              <a:rPr lang="fr-FR" dirty="0">
                <a:solidFill>
                  <a:schemeClr val="accent2"/>
                </a:solidFill>
              </a:rPr>
              <a:t>Accesseurs</a:t>
            </a:r>
            <a:r>
              <a:rPr lang="fr-FR" dirty="0"/>
              <a:t> / </a:t>
            </a:r>
            <a:r>
              <a:rPr lang="fr-FR" dirty="0">
                <a:solidFill>
                  <a:schemeClr val="accent2"/>
                </a:solidFill>
              </a:rPr>
              <a:t>modificateurs</a:t>
            </a:r>
            <a:r>
              <a:rPr lang="fr-FR" dirty="0"/>
              <a:t> (getters / setters)</a:t>
            </a:r>
          </a:p>
          <a:p>
            <a:pPr eaLnBrk="1" hangingPunct="1">
              <a:defRPr/>
            </a:pPr>
            <a:r>
              <a:rPr lang="fr-FR" dirty="0"/>
              <a:t>Référence à l’objet courant dans la description de la classe : </a:t>
            </a:r>
            <a:r>
              <a:rPr lang="fr-FR" dirty="0">
                <a:solidFill>
                  <a:schemeClr val="accent2"/>
                </a:solidFill>
              </a:rPr>
              <a:t>$</a:t>
            </a:r>
            <a:r>
              <a:rPr lang="fr-FR" dirty="0" err="1">
                <a:solidFill>
                  <a:schemeClr val="accent2"/>
                </a:solidFill>
              </a:rPr>
              <a:t>this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3A986-13ED-4686-9FEF-EB22ECC3675B}" type="slidenum">
              <a:rPr lang="fr-FR" altLang="fr-FR"/>
              <a:pPr/>
              <a:t>4</a:t>
            </a:fld>
            <a:endParaRPr lang="fr-FR" alt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Visibilité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>
                <a:solidFill>
                  <a:schemeClr val="accent2"/>
                </a:solidFill>
              </a:rPr>
              <a:t>Publique</a:t>
            </a:r>
            <a:r>
              <a:rPr lang="fr-FR" dirty="0"/>
              <a:t> :</a:t>
            </a:r>
            <a:br>
              <a:rPr lang="fr-FR" dirty="0"/>
            </a:b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Toutes les autres classes ont accès.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defRPr/>
            </a:pPr>
            <a:r>
              <a:rPr lang="fr-FR" dirty="0">
                <a:solidFill>
                  <a:schemeClr val="accent2"/>
                </a:solidFill>
              </a:rPr>
              <a:t>Protégé</a:t>
            </a:r>
            <a:r>
              <a:rPr lang="fr-FR" dirty="0"/>
              <a:t> :</a:t>
            </a:r>
            <a:br>
              <a:rPr lang="fr-FR" dirty="0"/>
            </a:br>
            <a:r>
              <a:rPr lang="fr-FR" dirty="0"/>
              <a:t> Seules la classe elle-même et les classes filles (héritage) ont accès</a:t>
            </a:r>
          </a:p>
          <a:p>
            <a:pPr eaLnBrk="1" hangingPunct="1">
              <a:defRPr/>
            </a:pPr>
            <a:endParaRPr lang="fr-FR" dirty="0"/>
          </a:p>
          <a:p>
            <a:pPr eaLnBrk="1" hangingPunct="1">
              <a:defRPr/>
            </a:pPr>
            <a:r>
              <a:rPr lang="fr-FR" dirty="0">
                <a:solidFill>
                  <a:schemeClr val="accent2"/>
                </a:solidFill>
              </a:rPr>
              <a:t>Privé</a:t>
            </a:r>
            <a:r>
              <a:rPr lang="fr-FR" dirty="0"/>
              <a:t> :</a:t>
            </a:r>
            <a:br>
              <a:rPr lang="fr-FR" dirty="0"/>
            </a:br>
            <a:r>
              <a:rPr lang="fr-FR" dirty="0"/>
              <a:t> Seule la classe elle-même a accès.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6382-F110-494F-8C5D-2319D1F5415D}" type="slidenum">
              <a:rPr lang="fr-FR" altLang="fr-FR"/>
              <a:pPr/>
              <a:t>5</a:t>
            </a:fld>
            <a:endParaRPr lang="fr-FR" alt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r-FR" dirty="0"/>
              <a:t>Héritage ou extension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 dirty="0"/>
              <a:t>Création de </a:t>
            </a:r>
            <a:r>
              <a:rPr lang="fr-FR" dirty="0">
                <a:solidFill>
                  <a:schemeClr val="accent2"/>
                </a:solidFill>
              </a:rPr>
              <a:t>nouvelles classes à partir </a:t>
            </a:r>
            <a:r>
              <a:rPr lang="fr-FR" dirty="0"/>
              <a:t>du modèle </a:t>
            </a:r>
            <a:r>
              <a:rPr lang="fr-FR" dirty="0">
                <a:solidFill>
                  <a:schemeClr val="accent2"/>
                </a:solidFill>
              </a:rPr>
              <a:t>d’une classe existante</a:t>
            </a:r>
          </a:p>
          <a:p>
            <a:pPr eaLnBrk="1" hangingPunct="1">
              <a:defRPr/>
            </a:pPr>
            <a:r>
              <a:rPr lang="fr-FR" dirty="0"/>
              <a:t>La nouvelle classe possède </a:t>
            </a:r>
            <a:r>
              <a:rPr lang="fr-FR" dirty="0">
                <a:solidFill>
                  <a:schemeClr val="accent2"/>
                </a:solidFill>
              </a:rPr>
              <a:t>tous les attributs et méthodes de la classe mère</a:t>
            </a:r>
          </a:p>
          <a:p>
            <a:pPr eaLnBrk="1" hangingPunct="1">
              <a:defRPr/>
            </a:pPr>
            <a:r>
              <a:rPr lang="fr-FR" dirty="0"/>
              <a:t>La nouvelle classe peut proposer de </a:t>
            </a:r>
            <a:r>
              <a:rPr lang="fr-FR" dirty="0">
                <a:solidFill>
                  <a:schemeClr val="accent2"/>
                </a:solidFill>
              </a:rPr>
              <a:t>nouveaux</a:t>
            </a:r>
            <a:r>
              <a:rPr lang="fr-FR" dirty="0"/>
              <a:t> </a:t>
            </a:r>
            <a:r>
              <a:rPr lang="fr-FR" dirty="0">
                <a:solidFill>
                  <a:schemeClr val="accent2"/>
                </a:solidFill>
              </a:rPr>
              <a:t>attributs</a:t>
            </a:r>
            <a:r>
              <a:rPr lang="fr-FR" dirty="0"/>
              <a:t> et de </a:t>
            </a:r>
            <a:r>
              <a:rPr lang="fr-FR" dirty="0">
                <a:solidFill>
                  <a:schemeClr val="accent2"/>
                </a:solidFill>
              </a:rPr>
              <a:t>nouvelles</a:t>
            </a:r>
            <a:r>
              <a:rPr lang="fr-FR" dirty="0"/>
              <a:t> </a:t>
            </a:r>
            <a:r>
              <a:rPr lang="fr-FR" dirty="0">
                <a:solidFill>
                  <a:schemeClr val="accent2"/>
                </a:solidFill>
              </a:rPr>
              <a:t>méthodes</a:t>
            </a:r>
            <a:r>
              <a:rPr lang="fr-FR" dirty="0"/>
              <a:t> ou </a:t>
            </a:r>
            <a:r>
              <a:rPr lang="fr-FR" dirty="0">
                <a:solidFill>
                  <a:schemeClr val="accent2"/>
                </a:solidFill>
              </a:rPr>
              <a:t>spécialiser</a:t>
            </a:r>
            <a:r>
              <a:rPr lang="fr-FR" dirty="0"/>
              <a:t> </a:t>
            </a:r>
            <a:r>
              <a:rPr lang="fr-FR" dirty="0">
                <a:solidFill>
                  <a:schemeClr val="accent2"/>
                </a:solidFill>
              </a:rPr>
              <a:t>des</a:t>
            </a:r>
            <a:r>
              <a:rPr lang="fr-FR" dirty="0"/>
              <a:t> </a:t>
            </a:r>
            <a:r>
              <a:rPr lang="fr-FR" dirty="0">
                <a:solidFill>
                  <a:schemeClr val="accent2"/>
                </a:solidFill>
              </a:rPr>
              <a:t>méthodes</a:t>
            </a:r>
            <a:r>
              <a:rPr lang="fr-FR" dirty="0"/>
              <a:t> de la classe mère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473C-6CEA-4282-9B9C-8948C588E99B}" type="slidenum">
              <a:rPr lang="fr-FR" altLang="fr-FR"/>
              <a:pPr/>
              <a:t>6</a:t>
            </a:fld>
            <a:endParaRPr lang="fr-FR" alt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Définition d'une classe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&lt;?</a:t>
            </a:r>
            <a:r>
              <a:rPr lang="fr-FR" sz="2000" b="1" dirty="0" err="1">
                <a:solidFill>
                  <a:srgbClr val="6A5ACD"/>
                </a:solidFill>
                <a:latin typeface="Courier New" pitchFamily="49" charset="0"/>
              </a:rPr>
              <a:t>php</a:t>
            </a: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class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2E8B57"/>
                </a:solidFill>
                <a:latin typeface="Courier New" pitchFamily="49" charset="0"/>
              </a:rPr>
              <a:t>private</a:t>
            </a:r>
            <a:r>
              <a:rPr lang="fr-FR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  <a:endParaRPr lang="fr-FR" sz="2000" b="1" dirty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	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public</a:t>
            </a:r>
            <a:r>
              <a:rPr lang="fr-FR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__construct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param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param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__destruct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	 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Destruction...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 ;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  <a:endParaRPr lang="fr-FR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affiche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	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 err="1">
                <a:solidFill>
                  <a:srgbClr val="FF00FF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 : 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         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.$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25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0C72-FBFF-4FFD-B31B-0D1A89D22341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6948488" y="1773238"/>
            <a:ext cx="1700212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 privé</a:t>
            </a:r>
          </a:p>
        </p:txBody>
      </p:sp>
      <p:sp>
        <p:nvSpPr>
          <p:cNvPr id="342021" name="AutoShape 5"/>
          <p:cNvSpPr>
            <a:spLocks noChangeArrowheads="1"/>
          </p:cNvSpPr>
          <p:nvPr/>
        </p:nvSpPr>
        <p:spPr bwMode="auto">
          <a:xfrm>
            <a:off x="763580" y="2497134"/>
            <a:ext cx="273685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22" name="AutoShape 6"/>
          <p:cNvCxnSpPr>
            <a:cxnSpLocks noChangeShapeType="1"/>
            <a:stCxn id="342020" idx="1"/>
            <a:endCxn id="342021" idx="3"/>
          </p:cNvCxnSpPr>
          <p:nvPr/>
        </p:nvCxnSpPr>
        <p:spPr bwMode="auto">
          <a:xfrm rot="10800000" flipV="1">
            <a:off x="3500430" y="1993901"/>
            <a:ext cx="3448058" cy="68341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23" name="AutoShape 7"/>
          <p:cNvSpPr>
            <a:spLocks noChangeArrowheads="1"/>
          </p:cNvSpPr>
          <p:nvPr/>
        </p:nvSpPr>
        <p:spPr bwMode="auto">
          <a:xfrm>
            <a:off x="5867400" y="1284288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Déclaration de classe</a:t>
            </a:r>
          </a:p>
        </p:txBody>
      </p:sp>
      <p:sp>
        <p:nvSpPr>
          <p:cNvPr id="342024" name="AutoShape 8"/>
          <p:cNvSpPr>
            <a:spLocks noChangeArrowheads="1"/>
          </p:cNvSpPr>
          <p:nvPr/>
        </p:nvSpPr>
        <p:spPr bwMode="auto">
          <a:xfrm>
            <a:off x="447667" y="2117721"/>
            <a:ext cx="2519363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25" name="AutoShape 9"/>
          <p:cNvCxnSpPr>
            <a:cxnSpLocks noChangeShapeType="1"/>
            <a:stCxn id="342023" idx="1"/>
            <a:endCxn id="342024" idx="3"/>
          </p:cNvCxnSpPr>
          <p:nvPr/>
        </p:nvCxnSpPr>
        <p:spPr bwMode="auto">
          <a:xfrm rot="10800000" flipV="1">
            <a:off x="2967030" y="1504951"/>
            <a:ext cx="2900370" cy="79295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26" name="AutoShape 10"/>
          <p:cNvSpPr>
            <a:spLocks noChangeArrowheads="1"/>
          </p:cNvSpPr>
          <p:nvPr/>
        </p:nvSpPr>
        <p:spPr bwMode="auto">
          <a:xfrm>
            <a:off x="6156325" y="2276475"/>
            <a:ext cx="2492375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Constructeur public</a:t>
            </a:r>
          </a:p>
        </p:txBody>
      </p:sp>
      <p:sp>
        <p:nvSpPr>
          <p:cNvPr id="342027" name="AutoShape 11"/>
          <p:cNvSpPr>
            <a:spLocks noChangeArrowheads="1"/>
          </p:cNvSpPr>
          <p:nvPr/>
        </p:nvSpPr>
        <p:spPr bwMode="auto">
          <a:xfrm>
            <a:off x="827088" y="3057528"/>
            <a:ext cx="547370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28" name="AutoShape 12"/>
          <p:cNvCxnSpPr>
            <a:cxnSpLocks noChangeShapeType="1"/>
            <a:stCxn id="342026" idx="1"/>
            <a:endCxn id="342027" idx="0"/>
          </p:cNvCxnSpPr>
          <p:nvPr/>
        </p:nvCxnSpPr>
        <p:spPr bwMode="auto">
          <a:xfrm rot="10800000" flipV="1">
            <a:off x="3563939" y="2497138"/>
            <a:ext cx="2592387" cy="56039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29" name="AutoShape 13"/>
          <p:cNvSpPr>
            <a:spLocks noChangeArrowheads="1"/>
          </p:cNvSpPr>
          <p:nvPr/>
        </p:nvSpPr>
        <p:spPr bwMode="auto">
          <a:xfrm>
            <a:off x="6084888" y="3298825"/>
            <a:ext cx="2563812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Référence à l'objet courant</a:t>
            </a:r>
          </a:p>
        </p:txBody>
      </p:sp>
      <p:sp>
        <p:nvSpPr>
          <p:cNvPr id="342030" name="AutoShape 14"/>
          <p:cNvSpPr>
            <a:spLocks noChangeArrowheads="1"/>
          </p:cNvSpPr>
          <p:nvPr/>
        </p:nvSpPr>
        <p:spPr bwMode="auto">
          <a:xfrm>
            <a:off x="1389063" y="3425828"/>
            <a:ext cx="879475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31" name="AutoShape 15"/>
          <p:cNvCxnSpPr>
            <a:cxnSpLocks noChangeShapeType="1"/>
            <a:stCxn id="342029" idx="1"/>
            <a:endCxn id="342030" idx="3"/>
          </p:cNvCxnSpPr>
          <p:nvPr/>
        </p:nvCxnSpPr>
        <p:spPr bwMode="auto">
          <a:xfrm rot="10800000">
            <a:off x="2268538" y="3606009"/>
            <a:ext cx="3816350" cy="8175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32" name="AutoShape 16"/>
          <p:cNvSpPr>
            <a:spLocks noChangeArrowheads="1"/>
          </p:cNvSpPr>
          <p:nvPr/>
        </p:nvSpPr>
        <p:spPr bwMode="auto">
          <a:xfrm>
            <a:off x="6211888" y="4811713"/>
            <a:ext cx="2452687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 publique par défaut</a:t>
            </a:r>
          </a:p>
        </p:txBody>
      </p:sp>
      <p:sp>
        <p:nvSpPr>
          <p:cNvPr id="342033" name="AutoShape 17"/>
          <p:cNvSpPr>
            <a:spLocks noChangeArrowheads="1"/>
          </p:cNvSpPr>
          <p:nvPr/>
        </p:nvSpPr>
        <p:spPr bwMode="auto">
          <a:xfrm>
            <a:off x="827088" y="4573588"/>
            <a:ext cx="2881312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34" name="AutoShape 18"/>
          <p:cNvCxnSpPr>
            <a:cxnSpLocks noChangeShapeType="1"/>
            <a:stCxn id="342032" idx="1"/>
            <a:endCxn id="342033" idx="3"/>
          </p:cNvCxnSpPr>
          <p:nvPr/>
        </p:nvCxnSpPr>
        <p:spPr bwMode="auto">
          <a:xfrm flipH="1" flipV="1">
            <a:off x="3727450" y="4754563"/>
            <a:ext cx="2484438" cy="4460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35" name="AutoShape 19"/>
          <p:cNvSpPr>
            <a:spLocks noChangeArrowheads="1"/>
          </p:cNvSpPr>
          <p:nvPr/>
        </p:nvSpPr>
        <p:spPr bwMode="auto">
          <a:xfrm>
            <a:off x="6049963" y="5724525"/>
            <a:ext cx="26035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Accès à un attribut</a:t>
            </a:r>
          </a:p>
        </p:txBody>
      </p:sp>
      <p:sp>
        <p:nvSpPr>
          <p:cNvPr id="342036" name="AutoShape 20"/>
          <p:cNvSpPr>
            <a:spLocks noChangeArrowheads="1"/>
          </p:cNvSpPr>
          <p:nvPr/>
        </p:nvSpPr>
        <p:spPr bwMode="auto">
          <a:xfrm>
            <a:off x="2285984" y="5068902"/>
            <a:ext cx="2357437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37" name="AutoShape 21"/>
          <p:cNvCxnSpPr>
            <a:cxnSpLocks noChangeShapeType="1"/>
            <a:stCxn id="342035" idx="1"/>
            <a:endCxn id="342036" idx="3"/>
          </p:cNvCxnSpPr>
          <p:nvPr/>
        </p:nvCxnSpPr>
        <p:spPr bwMode="auto">
          <a:xfrm rot="10800000">
            <a:off x="4643421" y="5249084"/>
            <a:ext cx="1406542" cy="69610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2041" name="AutoShape 25"/>
          <p:cNvSpPr>
            <a:spLocks noChangeArrowheads="1"/>
          </p:cNvSpPr>
          <p:nvPr/>
        </p:nvSpPr>
        <p:spPr bwMode="auto">
          <a:xfrm>
            <a:off x="6300788" y="4211638"/>
            <a:ext cx="2347912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Destructeur public</a:t>
            </a:r>
          </a:p>
        </p:txBody>
      </p:sp>
      <p:sp>
        <p:nvSpPr>
          <p:cNvPr id="342042" name="AutoShape 26"/>
          <p:cNvSpPr>
            <a:spLocks noChangeArrowheads="1"/>
          </p:cNvSpPr>
          <p:nvPr/>
        </p:nvSpPr>
        <p:spPr bwMode="auto">
          <a:xfrm>
            <a:off x="827088" y="3860800"/>
            <a:ext cx="4176712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2043" name="AutoShape 27"/>
          <p:cNvCxnSpPr>
            <a:cxnSpLocks noChangeShapeType="1"/>
            <a:stCxn id="342041" idx="1"/>
            <a:endCxn id="342042" idx="3"/>
          </p:cNvCxnSpPr>
          <p:nvPr/>
        </p:nvCxnSpPr>
        <p:spPr bwMode="auto">
          <a:xfrm flipH="1" flipV="1">
            <a:off x="5022850" y="4041775"/>
            <a:ext cx="1277938" cy="390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nimBg="1"/>
      <p:bldP spid="342023" grpId="0" animBg="1"/>
      <p:bldP spid="342024" grpId="0" animBg="1"/>
      <p:bldP spid="342026" grpId="0" animBg="1"/>
      <p:bldP spid="342027" grpId="0" animBg="1"/>
      <p:bldP spid="342029" grpId="0" animBg="1"/>
      <p:bldP spid="342030" grpId="0" animBg="1"/>
      <p:bldP spid="342032" grpId="0" animBg="1"/>
      <p:bldP spid="342033" grpId="0" animBg="1"/>
      <p:bldP spid="342035" grpId="0" animBg="1"/>
      <p:bldP spid="342036" grpId="0" animBg="1"/>
      <p:bldP spid="342041" grpId="0" animBg="1"/>
      <p:bldP spid="3420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Utilisation d'une classe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&lt;?</a:t>
            </a:r>
            <a:r>
              <a:rPr lang="fr-FR" sz="2000" b="1" dirty="0" err="1">
                <a:solidFill>
                  <a:srgbClr val="6A5ACD"/>
                </a:solidFill>
                <a:latin typeface="Courier New" pitchFamily="49" charset="0"/>
              </a:rPr>
              <a:t>php</a:t>
            </a: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require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maclasse.php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 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FF"/>
                </a:solidFill>
                <a:latin typeface="Courier New" pitchFamily="49" charset="0"/>
              </a:rPr>
              <a:t>// Nouvel objet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12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FF"/>
                </a:solidFill>
                <a:latin typeface="Courier New" pitchFamily="49" charset="0"/>
              </a:rPr>
              <a:t>// Utilisation d'une méthode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affiche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coucou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 ;</a:t>
            </a: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unset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</p:txBody>
      </p:sp>
      <p:sp>
        <p:nvSpPr>
          <p:cNvPr id="26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C29-4EE0-4AA9-83DD-A2A6FEC2F18A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343044" name="AutoShape 4"/>
          <p:cNvSpPr>
            <a:spLocks noChangeArrowheads="1"/>
          </p:cNvSpPr>
          <p:nvPr/>
        </p:nvSpPr>
        <p:spPr bwMode="auto">
          <a:xfrm>
            <a:off x="5851525" y="1116013"/>
            <a:ext cx="281305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Inclusion de la définition de la classe</a:t>
            </a:r>
          </a:p>
        </p:txBody>
      </p:sp>
      <p:sp>
        <p:nvSpPr>
          <p:cNvPr id="343045" name="AutoShape 5"/>
          <p:cNvSpPr>
            <a:spLocks noChangeArrowheads="1"/>
          </p:cNvSpPr>
          <p:nvPr/>
        </p:nvSpPr>
        <p:spPr bwMode="auto">
          <a:xfrm>
            <a:off x="468313" y="2282819"/>
            <a:ext cx="3773487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3046" name="AutoShape 6"/>
          <p:cNvCxnSpPr>
            <a:cxnSpLocks noChangeShapeType="1"/>
            <a:stCxn id="343044" idx="1"/>
            <a:endCxn id="343045" idx="3"/>
          </p:cNvCxnSpPr>
          <p:nvPr/>
        </p:nvCxnSpPr>
        <p:spPr bwMode="auto">
          <a:xfrm rot="10800000" flipV="1">
            <a:off x="4241801" y="1504951"/>
            <a:ext cx="1609725" cy="958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3047" name="AutoShape 7"/>
          <p:cNvSpPr>
            <a:spLocks noChangeArrowheads="1"/>
          </p:cNvSpPr>
          <p:nvPr/>
        </p:nvSpPr>
        <p:spPr bwMode="auto">
          <a:xfrm>
            <a:off x="6084888" y="2565400"/>
            <a:ext cx="2563812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Création d'un objet</a:t>
            </a:r>
          </a:p>
        </p:txBody>
      </p:sp>
      <p:sp>
        <p:nvSpPr>
          <p:cNvPr id="343048" name="AutoShape 8"/>
          <p:cNvSpPr>
            <a:spLocks noChangeArrowheads="1"/>
          </p:cNvSpPr>
          <p:nvPr/>
        </p:nvSpPr>
        <p:spPr bwMode="auto">
          <a:xfrm>
            <a:off x="468313" y="3282951"/>
            <a:ext cx="3671887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3049" name="AutoShape 9"/>
          <p:cNvCxnSpPr>
            <a:cxnSpLocks noChangeShapeType="1"/>
            <a:stCxn id="343047" idx="1"/>
            <a:endCxn id="343048" idx="3"/>
          </p:cNvCxnSpPr>
          <p:nvPr/>
        </p:nvCxnSpPr>
        <p:spPr bwMode="auto">
          <a:xfrm rot="10800000" flipV="1">
            <a:off x="4140200" y="2786063"/>
            <a:ext cx="1944688" cy="67707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3050" name="AutoShape 10"/>
          <p:cNvSpPr>
            <a:spLocks noChangeArrowheads="1"/>
          </p:cNvSpPr>
          <p:nvPr/>
        </p:nvSpPr>
        <p:spPr bwMode="auto">
          <a:xfrm>
            <a:off x="6069013" y="3284538"/>
            <a:ext cx="2595562" cy="8445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 affiche de l'objet </a:t>
            </a: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o</a:t>
            </a:r>
          </a:p>
        </p:txBody>
      </p:sp>
      <p:sp>
        <p:nvSpPr>
          <p:cNvPr id="343051" name="AutoShape 11"/>
          <p:cNvSpPr>
            <a:spLocks noChangeArrowheads="1"/>
          </p:cNvSpPr>
          <p:nvPr/>
        </p:nvSpPr>
        <p:spPr bwMode="auto">
          <a:xfrm>
            <a:off x="468313" y="3925894"/>
            <a:ext cx="2449512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3052" name="AutoShape 12"/>
          <p:cNvCxnSpPr>
            <a:cxnSpLocks noChangeShapeType="1"/>
            <a:stCxn id="343050" idx="1"/>
            <a:endCxn id="343051" idx="3"/>
          </p:cNvCxnSpPr>
          <p:nvPr/>
        </p:nvCxnSpPr>
        <p:spPr bwMode="auto">
          <a:xfrm rot="10800000" flipV="1">
            <a:off x="2917825" y="3706813"/>
            <a:ext cx="3151188" cy="3992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3053" name="AutoShape 13"/>
          <p:cNvSpPr>
            <a:spLocks noChangeArrowheads="1"/>
          </p:cNvSpPr>
          <p:nvPr/>
        </p:nvSpPr>
        <p:spPr bwMode="auto">
          <a:xfrm>
            <a:off x="6226175" y="4437063"/>
            <a:ext cx="2424113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L'attribut est privé</a:t>
            </a:r>
          </a:p>
        </p:txBody>
      </p:sp>
      <p:sp>
        <p:nvSpPr>
          <p:cNvPr id="343054" name="AutoShape 14"/>
          <p:cNvSpPr>
            <a:spLocks noChangeArrowheads="1"/>
          </p:cNvSpPr>
          <p:nvPr/>
        </p:nvSpPr>
        <p:spPr bwMode="auto">
          <a:xfrm>
            <a:off x="468313" y="4630749"/>
            <a:ext cx="403225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3055" name="AutoShape 15"/>
          <p:cNvCxnSpPr>
            <a:cxnSpLocks noChangeShapeType="1"/>
            <a:stCxn id="343053" idx="1"/>
            <a:endCxn id="343054" idx="3"/>
          </p:cNvCxnSpPr>
          <p:nvPr/>
        </p:nvCxnSpPr>
        <p:spPr bwMode="auto">
          <a:xfrm rot="10800000" flipV="1">
            <a:off x="4500563" y="4657726"/>
            <a:ext cx="1725612" cy="15320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3056" name="AutoShape 16"/>
          <p:cNvSpPr>
            <a:spLocks noChangeArrowheads="1"/>
          </p:cNvSpPr>
          <p:nvPr/>
        </p:nvSpPr>
        <p:spPr bwMode="auto">
          <a:xfrm>
            <a:off x="428596" y="3500438"/>
            <a:ext cx="328295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maclasse contient 12</a:t>
            </a:r>
          </a:p>
        </p:txBody>
      </p:sp>
      <p:sp>
        <p:nvSpPr>
          <p:cNvPr id="343059" name="Line 19"/>
          <p:cNvSpPr>
            <a:spLocks noChangeShapeType="1"/>
          </p:cNvSpPr>
          <p:nvPr/>
        </p:nvSpPr>
        <p:spPr bwMode="auto">
          <a:xfrm>
            <a:off x="530225" y="4640274"/>
            <a:ext cx="3887788" cy="360362"/>
          </a:xfrm>
          <a:prstGeom prst="line">
            <a:avLst/>
          </a:prstGeom>
          <a:noFill/>
          <a:ln w="38100">
            <a:solidFill>
              <a:schemeClr val="accent4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3060" name="Line 20"/>
          <p:cNvSpPr>
            <a:spLocks noChangeShapeType="1"/>
          </p:cNvSpPr>
          <p:nvPr/>
        </p:nvSpPr>
        <p:spPr bwMode="auto">
          <a:xfrm flipH="1">
            <a:off x="539750" y="4640274"/>
            <a:ext cx="3887788" cy="360362"/>
          </a:xfrm>
          <a:prstGeom prst="line">
            <a:avLst/>
          </a:prstGeom>
          <a:noFill/>
          <a:ln w="38100">
            <a:solidFill>
              <a:schemeClr val="accent4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3061" name="AutoShape 21"/>
          <p:cNvSpPr>
            <a:spLocks noChangeArrowheads="1"/>
          </p:cNvSpPr>
          <p:nvPr/>
        </p:nvSpPr>
        <p:spPr bwMode="auto">
          <a:xfrm>
            <a:off x="439738" y="4076700"/>
            <a:ext cx="5545137" cy="11176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fr-FR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Fatal </a:t>
            </a:r>
            <a:r>
              <a:rPr lang="fr-FR" b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error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: 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Cannot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access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private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property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MaClasse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::$</a:t>
            </a:r>
            <a:r>
              <a:rPr lang="fr-FR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madonnee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in </a:t>
            </a:r>
            <a:r>
              <a:rPr lang="fr-FR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dummy.php</a:t>
            </a:r>
            <a:r>
              <a:rPr lang="fr-F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on line </a:t>
            </a:r>
            <a:r>
              <a:rPr lang="fr-FR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25</a:t>
            </a:r>
          </a:p>
        </p:txBody>
      </p:sp>
      <p:sp>
        <p:nvSpPr>
          <p:cNvPr id="343064" name="AutoShape 24"/>
          <p:cNvSpPr>
            <a:spLocks noChangeArrowheads="1"/>
          </p:cNvSpPr>
          <p:nvPr/>
        </p:nvSpPr>
        <p:spPr bwMode="auto">
          <a:xfrm>
            <a:off x="439738" y="4076700"/>
            <a:ext cx="4210050" cy="1117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b="1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class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MaClasse </a:t>
            </a:r>
            <a:r>
              <a:rPr lang="fr-FR" b="1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</a:p>
          <a:p>
            <a:pPr eaLnBrk="1" hangingPunct="1">
              <a:defRPr/>
            </a:pPr>
            <a:r>
              <a:rPr lang="fr-FR" b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	</a:t>
            </a:r>
            <a:r>
              <a:rPr lang="fr-FR" b="1">
                <a:solidFill>
                  <a:srgbClr val="2E8B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private</a:t>
            </a:r>
            <a:r>
              <a:rPr lang="fr-FR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madonnee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;</a:t>
            </a:r>
          </a:p>
          <a:p>
            <a:pPr eaLnBrk="1" hangingPunct="1">
              <a:defRPr/>
            </a:pP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...</a:t>
            </a:r>
          </a:p>
        </p:txBody>
      </p:sp>
      <p:sp>
        <p:nvSpPr>
          <p:cNvPr id="343065" name="AutoShape 25"/>
          <p:cNvSpPr>
            <a:spLocks noChangeArrowheads="1"/>
          </p:cNvSpPr>
          <p:nvPr/>
        </p:nvSpPr>
        <p:spPr bwMode="auto">
          <a:xfrm>
            <a:off x="6069013" y="5105400"/>
            <a:ext cx="2595562" cy="8445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Destruction de l'objet </a:t>
            </a:r>
            <a:r>
              <a:rPr lang="fr-FR" sz="2400" b="1">
                <a:solidFill>
                  <a:srgbClr val="80404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$</a:t>
            </a:r>
            <a:r>
              <a:rPr lang="fr-FR" sz="2400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o</a:t>
            </a:r>
          </a:p>
        </p:txBody>
      </p:sp>
      <p:sp>
        <p:nvSpPr>
          <p:cNvPr id="343066" name="AutoShape 26"/>
          <p:cNvSpPr>
            <a:spLocks noChangeArrowheads="1"/>
          </p:cNvSpPr>
          <p:nvPr/>
        </p:nvSpPr>
        <p:spPr bwMode="auto">
          <a:xfrm>
            <a:off x="468313" y="5603893"/>
            <a:ext cx="1871662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3067" name="AutoShape 27"/>
          <p:cNvCxnSpPr>
            <a:cxnSpLocks noChangeShapeType="1"/>
            <a:stCxn id="343065" idx="1"/>
            <a:endCxn id="343066" idx="3"/>
          </p:cNvCxnSpPr>
          <p:nvPr/>
        </p:nvCxnSpPr>
        <p:spPr bwMode="auto">
          <a:xfrm rot="10800000" flipV="1">
            <a:off x="2339975" y="5527675"/>
            <a:ext cx="3729038" cy="256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3062" name="AutoShape 22"/>
          <p:cNvSpPr>
            <a:spLocks noChangeArrowheads="1"/>
          </p:cNvSpPr>
          <p:nvPr/>
        </p:nvSpPr>
        <p:spPr bwMode="auto">
          <a:xfrm>
            <a:off x="439738" y="5559443"/>
            <a:ext cx="2524125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Destruction...</a:t>
            </a:r>
          </a:p>
        </p:txBody>
      </p:sp>
      <p:sp>
        <p:nvSpPr>
          <p:cNvPr id="343068" name="AutoShape 28"/>
          <p:cNvSpPr>
            <a:spLocks noChangeArrowheads="1"/>
          </p:cNvSpPr>
          <p:nvPr/>
        </p:nvSpPr>
        <p:spPr bwMode="auto">
          <a:xfrm>
            <a:off x="455613" y="5084763"/>
            <a:ext cx="4821237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fr-FR" b="1">
                <a:solidFill>
                  <a:srgbClr val="A02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function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__destruct</a:t>
            </a:r>
            <a:r>
              <a:rPr lang="fr-FR" b="1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()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</a:t>
            </a:r>
            <a:r>
              <a:rPr lang="fr-FR" b="1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{</a:t>
            </a:r>
            <a:endParaRPr lang="fr-FR" b="1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</a:endParaRPr>
          </a:p>
          <a:p>
            <a:pPr algn="ctr" eaLnBrk="1" hangingPunct="1">
              <a:defRPr/>
            </a:pPr>
            <a:r>
              <a:rPr lang="fr-FR" b="1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echo 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"</a:t>
            </a:r>
            <a:r>
              <a:rPr lang="fr-FR" b="1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Destruction...</a:t>
            </a:r>
            <a:r>
              <a:rPr lang="fr-FR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" ; </a:t>
            </a:r>
            <a:r>
              <a:rPr lang="fr-FR" b="1">
                <a:solidFill>
                  <a:srgbClr val="6A5A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30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4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4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430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43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43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4" grpId="0" animBg="1"/>
      <p:bldP spid="343045" grpId="0" animBg="1"/>
      <p:bldP spid="343047" grpId="0" animBg="1"/>
      <p:bldP spid="343048" grpId="0" animBg="1"/>
      <p:bldP spid="343050" grpId="0" animBg="1"/>
      <p:bldP spid="343051" grpId="0" animBg="1"/>
      <p:bldP spid="343053" grpId="0" animBg="1"/>
      <p:bldP spid="343054" grpId="0" animBg="1"/>
      <p:bldP spid="343056" grpId="0" animBg="1"/>
      <p:bldP spid="343061" grpId="0" animBg="1"/>
      <p:bldP spid="343064" grpId="0" animBg="1"/>
      <p:bldP spid="343065" grpId="0" animBg="1"/>
      <p:bldP spid="343066" grpId="0" animBg="1"/>
      <p:bldP spid="343062" grpId="0" animBg="1"/>
      <p:bldP spid="3430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r-FR"/>
              <a:t>Valeur par défaut des attributs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&lt;?</a:t>
            </a:r>
            <a:r>
              <a:rPr lang="fr-FR" sz="2000" b="1" dirty="0" err="1">
                <a:solidFill>
                  <a:srgbClr val="6A5ACD"/>
                </a:solidFill>
                <a:latin typeface="Courier New" pitchFamily="49" charset="0"/>
              </a:rPr>
              <a:t>php</a:t>
            </a:r>
            <a:endParaRPr lang="fr-FR" sz="2000" b="1" dirty="0">
              <a:solidFill>
                <a:srgbClr val="6A5ACD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class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2E8B57"/>
                </a:solidFill>
                <a:latin typeface="Courier New" pitchFamily="49" charset="0"/>
              </a:rPr>
              <a:t>private</a:t>
            </a:r>
            <a:r>
              <a:rPr lang="fr-FR" sz="20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Défaut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 ;</a:t>
            </a:r>
            <a:endParaRPr lang="fr-FR" sz="2000" b="1" dirty="0">
              <a:solidFill>
                <a:srgbClr val="0000FF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affecte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val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		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 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val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function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affiche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fr-FR" sz="2000" b="1" dirty="0" err="1">
                <a:solidFill>
                  <a:srgbClr val="A020F0"/>
                </a:solidFill>
                <a:latin typeface="Courier New" pitchFamily="49" charset="0"/>
              </a:rPr>
              <a:t>echo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 err="1">
                <a:solidFill>
                  <a:srgbClr val="FF00FF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 : 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.$</a:t>
            </a:r>
            <a:r>
              <a:rPr lang="fr-FR" sz="2000" b="1" dirty="0" err="1">
                <a:solidFill>
                  <a:srgbClr val="008080"/>
                </a:solidFill>
                <a:latin typeface="Courier New" pitchFamily="49" charset="0"/>
              </a:rPr>
              <a:t>this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madonnee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 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=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>
                <a:solidFill>
                  <a:srgbClr val="A020F0"/>
                </a:solidFill>
                <a:latin typeface="Courier New" pitchFamily="49" charset="0"/>
              </a:rPr>
              <a:t>new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fr-FR" sz="2000" b="1" dirty="0" err="1">
                <a:solidFill>
                  <a:srgbClr val="000000"/>
                </a:solidFill>
                <a:latin typeface="Courier New" pitchFamily="49" charset="0"/>
              </a:rPr>
              <a:t>MaClasse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affiche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affecte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>
                <a:solidFill>
                  <a:srgbClr val="FF00FF"/>
                </a:solidFill>
                <a:latin typeface="Courier New" pitchFamily="49" charset="0"/>
              </a:rPr>
              <a:t>Nouvelle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fr-FR" sz="2000" b="1" dirty="0">
                <a:solidFill>
                  <a:srgbClr val="804040"/>
                </a:solidFill>
                <a:latin typeface="Courier New" pitchFamily="49" charset="0"/>
              </a:rPr>
              <a:t>$</a:t>
            </a:r>
            <a:r>
              <a:rPr lang="fr-FR" sz="2000" b="1" dirty="0">
                <a:solidFill>
                  <a:srgbClr val="008080"/>
                </a:solidFill>
                <a:latin typeface="Courier New" pitchFamily="49" charset="0"/>
              </a:rPr>
              <a:t>o</a:t>
            </a:r>
            <a:r>
              <a:rPr lang="fr-FR" sz="2000" b="1" dirty="0">
                <a:solidFill>
                  <a:srgbClr val="2E8B57"/>
                </a:solidFill>
                <a:latin typeface="Courier New" pitchFamily="49" charset="0"/>
              </a:rPr>
              <a:t>-&gt;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affiche</a:t>
            </a:r>
            <a:r>
              <a:rPr lang="fr-FR" sz="2000" b="1" dirty="0">
                <a:solidFill>
                  <a:srgbClr val="6A5ACD"/>
                </a:solidFill>
                <a:latin typeface="Courier New" pitchFamily="49" charset="0"/>
              </a:rPr>
              <a:t>()</a:t>
            </a:r>
            <a:r>
              <a:rPr lang="fr-FR" sz="2000" b="1" dirty="0">
                <a:solidFill>
                  <a:srgbClr val="000000"/>
                </a:solidFill>
                <a:latin typeface="Courier New" pitchFamily="49" charset="0"/>
              </a:rPr>
              <a:t> ;</a:t>
            </a:r>
          </a:p>
        </p:txBody>
      </p:sp>
      <p:sp>
        <p:nvSpPr>
          <p:cNvPr id="2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771F8-5D4E-4F5E-B046-B952364BFC23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345092" name="AutoShape 4"/>
          <p:cNvSpPr>
            <a:spLocks noChangeArrowheads="1"/>
          </p:cNvSpPr>
          <p:nvPr/>
        </p:nvSpPr>
        <p:spPr bwMode="auto">
          <a:xfrm>
            <a:off x="5940425" y="1516063"/>
            <a:ext cx="2813050" cy="7778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Attribut avec valeur par défaut</a:t>
            </a:r>
          </a:p>
        </p:txBody>
      </p:sp>
      <p:sp>
        <p:nvSpPr>
          <p:cNvPr id="345093" name="AutoShape 5"/>
          <p:cNvSpPr>
            <a:spLocks noChangeArrowheads="1"/>
          </p:cNvSpPr>
          <p:nvPr/>
        </p:nvSpPr>
        <p:spPr bwMode="auto">
          <a:xfrm>
            <a:off x="285720" y="2282819"/>
            <a:ext cx="441325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5094" name="AutoShape 6"/>
          <p:cNvCxnSpPr>
            <a:cxnSpLocks noChangeShapeType="1"/>
            <a:stCxn id="345092" idx="1"/>
            <a:endCxn id="345093" idx="3"/>
          </p:cNvCxnSpPr>
          <p:nvPr/>
        </p:nvCxnSpPr>
        <p:spPr bwMode="auto">
          <a:xfrm rot="10800000" flipV="1">
            <a:off x="4698971" y="1905001"/>
            <a:ext cx="1241455" cy="55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5095" name="AutoShape 7"/>
          <p:cNvSpPr>
            <a:spLocks noChangeArrowheads="1"/>
          </p:cNvSpPr>
          <p:nvPr/>
        </p:nvSpPr>
        <p:spPr bwMode="auto">
          <a:xfrm>
            <a:off x="5951538" y="3867150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Nouvel objet</a:t>
            </a:r>
          </a:p>
        </p:txBody>
      </p:sp>
      <p:sp>
        <p:nvSpPr>
          <p:cNvPr id="345096" name="AutoShape 8"/>
          <p:cNvSpPr>
            <a:spLocks noChangeArrowheads="1"/>
          </p:cNvSpPr>
          <p:nvPr/>
        </p:nvSpPr>
        <p:spPr bwMode="auto">
          <a:xfrm>
            <a:off x="468313" y="4640274"/>
            <a:ext cx="3095625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5097" name="AutoShape 9"/>
          <p:cNvCxnSpPr>
            <a:cxnSpLocks noChangeShapeType="1"/>
            <a:stCxn id="345095" idx="1"/>
            <a:endCxn id="345096" idx="3"/>
          </p:cNvCxnSpPr>
          <p:nvPr/>
        </p:nvCxnSpPr>
        <p:spPr bwMode="auto">
          <a:xfrm rot="10800000" flipV="1">
            <a:off x="3563938" y="4087813"/>
            <a:ext cx="2387600" cy="73264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5098" name="AutoShape 10"/>
          <p:cNvSpPr>
            <a:spLocks noChangeArrowheads="1"/>
          </p:cNvSpPr>
          <p:nvPr/>
        </p:nvSpPr>
        <p:spPr bwMode="auto">
          <a:xfrm>
            <a:off x="5951538" y="4476750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Affichage</a:t>
            </a:r>
          </a:p>
        </p:txBody>
      </p:sp>
      <p:sp>
        <p:nvSpPr>
          <p:cNvPr id="345099" name="AutoShape 11"/>
          <p:cNvSpPr>
            <a:spLocks noChangeArrowheads="1"/>
          </p:cNvSpPr>
          <p:nvPr/>
        </p:nvSpPr>
        <p:spPr bwMode="auto">
          <a:xfrm>
            <a:off x="477829" y="4970476"/>
            <a:ext cx="2159000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5100" name="AutoShape 12"/>
          <p:cNvCxnSpPr>
            <a:cxnSpLocks noChangeShapeType="1"/>
            <a:stCxn id="345098" idx="1"/>
            <a:endCxn id="345099" idx="3"/>
          </p:cNvCxnSpPr>
          <p:nvPr/>
        </p:nvCxnSpPr>
        <p:spPr bwMode="auto">
          <a:xfrm rot="10800000" flipV="1">
            <a:off x="2636830" y="4697412"/>
            <a:ext cx="3314709" cy="45324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5101" name="AutoShape 13"/>
          <p:cNvSpPr>
            <a:spLocks noChangeArrowheads="1"/>
          </p:cNvSpPr>
          <p:nvPr/>
        </p:nvSpPr>
        <p:spPr bwMode="auto">
          <a:xfrm>
            <a:off x="5951538" y="5087938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Affectation</a:t>
            </a:r>
          </a:p>
        </p:txBody>
      </p:sp>
      <p:sp>
        <p:nvSpPr>
          <p:cNvPr id="345102" name="AutoShape 14"/>
          <p:cNvSpPr>
            <a:spLocks noChangeArrowheads="1"/>
          </p:cNvSpPr>
          <p:nvPr/>
        </p:nvSpPr>
        <p:spPr bwMode="auto">
          <a:xfrm>
            <a:off x="468313" y="5283215"/>
            <a:ext cx="3671887" cy="36036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5103" name="AutoShape 15"/>
          <p:cNvCxnSpPr>
            <a:cxnSpLocks noChangeShapeType="1"/>
            <a:stCxn id="345101" idx="1"/>
            <a:endCxn id="345102" idx="3"/>
          </p:cNvCxnSpPr>
          <p:nvPr/>
        </p:nvCxnSpPr>
        <p:spPr bwMode="auto">
          <a:xfrm rot="10800000" flipV="1">
            <a:off x="4140200" y="5308601"/>
            <a:ext cx="1811338" cy="154796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5104" name="AutoShape 16"/>
          <p:cNvSpPr>
            <a:spLocks noChangeArrowheads="1"/>
          </p:cNvSpPr>
          <p:nvPr/>
        </p:nvSpPr>
        <p:spPr bwMode="auto">
          <a:xfrm>
            <a:off x="5951538" y="5699125"/>
            <a:ext cx="2781300" cy="4413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r>
              <a: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Affichage</a:t>
            </a:r>
          </a:p>
        </p:txBody>
      </p:sp>
      <p:sp>
        <p:nvSpPr>
          <p:cNvPr id="345105" name="AutoShape 17"/>
          <p:cNvSpPr>
            <a:spLocks noChangeArrowheads="1"/>
          </p:cNvSpPr>
          <p:nvPr/>
        </p:nvSpPr>
        <p:spPr bwMode="auto">
          <a:xfrm>
            <a:off x="468313" y="5649931"/>
            <a:ext cx="2159000" cy="3603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5106" name="AutoShape 18"/>
          <p:cNvCxnSpPr>
            <a:cxnSpLocks noChangeShapeType="1"/>
            <a:stCxn id="345104" idx="1"/>
            <a:endCxn id="345105" idx="3"/>
          </p:cNvCxnSpPr>
          <p:nvPr/>
        </p:nvCxnSpPr>
        <p:spPr bwMode="auto">
          <a:xfrm rot="10800000">
            <a:off x="2627314" y="5830112"/>
            <a:ext cx="3324225" cy="89676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45107" name="AutoShape 19"/>
          <p:cNvSpPr>
            <a:spLocks noChangeArrowheads="1"/>
          </p:cNvSpPr>
          <p:nvPr/>
        </p:nvSpPr>
        <p:spPr bwMode="auto">
          <a:xfrm>
            <a:off x="460366" y="4916501"/>
            <a:ext cx="282575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madonnee : Défaut</a:t>
            </a:r>
          </a:p>
        </p:txBody>
      </p:sp>
      <p:sp>
        <p:nvSpPr>
          <p:cNvPr id="345108" name="AutoShape 20"/>
          <p:cNvSpPr>
            <a:spLocks noChangeArrowheads="1"/>
          </p:cNvSpPr>
          <p:nvPr/>
        </p:nvSpPr>
        <p:spPr bwMode="auto">
          <a:xfrm>
            <a:off x="450850" y="5630881"/>
            <a:ext cx="3130550" cy="44132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defRPr/>
            </a:pPr>
            <a:r>
              <a:rPr lang="fr-FR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madonnee : Nouvelle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 animBg="1"/>
      <p:bldP spid="345093" grpId="0" animBg="1"/>
      <p:bldP spid="345095" grpId="0" animBg="1"/>
      <p:bldP spid="345096" grpId="0" animBg="1"/>
      <p:bldP spid="345098" grpId="0" animBg="1"/>
      <p:bldP spid="345099" grpId="0" animBg="1"/>
      <p:bldP spid="345101" grpId="0" animBg="1"/>
      <p:bldP spid="345102" grpId="0" animBg="1"/>
      <p:bldP spid="345104" grpId="0" animBg="1"/>
      <p:bldP spid="345105" grpId="0" animBg="1"/>
      <p:bldP spid="345107" grpId="0" animBg="1"/>
      <p:bldP spid="34510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Web2</Template>
  <TotalTime>12739</TotalTime>
  <Words>653</Words>
  <Application>Microsoft Office PowerPoint</Application>
  <PresentationFormat>Affichage à l'écran (4:3)</PresentationFormat>
  <Paragraphs>314</Paragraphs>
  <Slides>19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19</vt:i4>
      </vt:variant>
    </vt:vector>
  </HeadingPairs>
  <TitlesOfParts>
    <vt:vector size="21" baseType="lpstr">
      <vt:lpstr>Débit</vt:lpstr>
      <vt:lpstr>1_Débit</vt:lpstr>
      <vt:lpstr>M 521 Web avancé</vt:lpstr>
      <vt:lpstr>PHP Objet </vt:lpstr>
      <vt:lpstr>Développement objet</vt:lpstr>
      <vt:lpstr>Encapsulation</vt:lpstr>
      <vt:lpstr>Visibilité</vt:lpstr>
      <vt:lpstr>Héritage ou extension</vt:lpstr>
      <vt:lpstr>Définition d'une classe</vt:lpstr>
      <vt:lpstr>Utilisation d'une classe</vt:lpstr>
      <vt:lpstr>Valeur par défaut des attributs</vt:lpstr>
      <vt:lpstr>Constantes de classe</vt:lpstr>
      <vt:lpstr>Héritage</vt:lpstr>
      <vt:lpstr>Assignation d'objets</vt:lpstr>
      <vt:lpstr>Assignation d'objets</vt:lpstr>
      <vt:lpstr>Clonage d'objets</vt:lpstr>
      <vt:lpstr>Objets dans les chaînes de caractères</vt:lpstr>
      <vt:lpstr>Objets dans les chaînes de caractères</vt:lpstr>
      <vt:lpstr>Gestion des erreurs : exceptions</vt:lpstr>
      <vt:lpstr>Utilisation des exceptions</vt:lpstr>
      <vt:lpstr>Source</vt:lpstr>
    </vt:vector>
  </TitlesOfParts>
  <Company>UMRS INSERM 514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Jérôme Cutrona</dc:creator>
  <cp:lastModifiedBy>Pctec</cp:lastModifiedBy>
  <cp:revision>1732</cp:revision>
  <cp:lastPrinted>1601-01-01T00:00:00Z</cp:lastPrinted>
  <dcterms:created xsi:type="dcterms:W3CDTF">2005-09-14T08:47:05Z</dcterms:created>
  <dcterms:modified xsi:type="dcterms:W3CDTF">2020-04-24T23:15:03Z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